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256" r:id="rId6"/>
    <p:sldId id="259" r:id="rId7"/>
    <p:sldId id="257" r:id="rId8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9">
          <p15:clr>
            <a:srgbClr val="A4A3A4"/>
          </p15:clr>
        </p15:guide>
        <p15:guide id="2" pos="3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86414"/>
  </p:normalViewPr>
  <p:slideViewPr>
    <p:cSldViewPr snapToGrid="0" snapToObjects="1">
      <p:cViewPr varScale="1">
        <p:scale>
          <a:sx n="159" d="100"/>
          <a:sy n="159" d="100"/>
        </p:scale>
        <p:origin x="100" y="284"/>
      </p:cViewPr>
      <p:guideLst>
        <p:guide orient="horz" pos="3239"/>
        <p:guide pos="3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5" d="100"/>
          <a:sy n="145" d="100"/>
        </p:scale>
        <p:origin x="313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459F6-7F70-433C-9ABE-651529C4482F}" type="datetimeFigureOut">
              <a:rPr lang="sv-SE" smtClean="0"/>
              <a:pPr/>
              <a:t>2019-12-12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1E2D6-8713-4E27-B8C3-DAAE5B89C14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87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1E2D6-8713-4E27-B8C3-DAAE5B89C145}" type="slidenum">
              <a:rPr lang="sv-SE" smtClean="0"/>
              <a:pPr/>
              <a:t>1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cer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291" cy="51435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150" y="1327537"/>
            <a:ext cx="7772400" cy="850121"/>
          </a:xfrm>
          <a:prstGeom prst="rect">
            <a:avLst/>
          </a:prstGeo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523150" y="2263384"/>
            <a:ext cx="7781090" cy="13144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9" name="Platshållare för sidfot 7"/>
          <p:cNvSpPr>
            <a:spLocks noGrp="1"/>
          </p:cNvSpPr>
          <p:nvPr>
            <p:ph type="ftr" sz="quarter" idx="3"/>
          </p:nvPr>
        </p:nvSpPr>
        <p:spPr>
          <a:xfrm>
            <a:off x="523150" y="3680847"/>
            <a:ext cx="7772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4400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8" name="Platshållare för text 13"/>
          <p:cNvSpPr>
            <a:spLocks noGrp="1"/>
          </p:cNvSpPr>
          <p:nvPr>
            <p:ph idx="1"/>
          </p:nvPr>
        </p:nvSpPr>
        <p:spPr>
          <a:xfrm>
            <a:off x="523150" y="1195200"/>
            <a:ext cx="8114400" cy="309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522288" y="1193800"/>
            <a:ext cx="8113712" cy="3090863"/>
          </a:xfrm>
        </p:spPr>
        <p:txBody>
          <a:bodyPr/>
          <a:lstStyle>
            <a:lvl1pPr marL="0" indent="0">
              <a:buFont typeface="Arial" charset="0"/>
              <a:buNone/>
              <a:defRPr sz="2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3712" cy="55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0"/>
            <a:ext cx="811371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innehåll 4"/>
          <p:cNvSpPr>
            <a:spLocks noGrp="1"/>
          </p:cNvSpPr>
          <p:nvPr>
            <p:ph sz="quarter" idx="14"/>
          </p:nvPr>
        </p:nvSpPr>
        <p:spPr>
          <a:xfrm>
            <a:off x="522288" y="1195200"/>
            <a:ext cx="3996000" cy="30924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innehåll 4"/>
          <p:cNvSpPr>
            <a:spLocks noGrp="1"/>
          </p:cNvSpPr>
          <p:nvPr>
            <p:ph sz="quarter" idx="15"/>
          </p:nvPr>
        </p:nvSpPr>
        <p:spPr>
          <a:xfrm>
            <a:off x="4640000" y="1195200"/>
            <a:ext cx="3996000" cy="30924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11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8113186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3200" baseline="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3" name="Platshållare för innehåll 4"/>
          <p:cNvSpPr>
            <a:spLocks noGrp="1"/>
          </p:cNvSpPr>
          <p:nvPr>
            <p:ph sz="quarter" idx="12"/>
          </p:nvPr>
        </p:nvSpPr>
        <p:spPr>
          <a:xfrm>
            <a:off x="522288" y="1624879"/>
            <a:ext cx="3996000" cy="26640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4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4640000" y="1624878"/>
            <a:ext cx="3996000" cy="2664000"/>
          </a:xfrm>
        </p:spPr>
        <p:txBody>
          <a:bodyPr/>
          <a:lstStyle>
            <a:lvl1pPr marL="342900" indent="-342900">
              <a:buFont typeface="Arial" charset="0"/>
              <a:buChar char="•"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5" hasCustomPrompt="1"/>
          </p:nvPr>
        </p:nvSpPr>
        <p:spPr>
          <a:xfrm>
            <a:off x="522288" y="1195374"/>
            <a:ext cx="3995737" cy="377550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0" name="Platshållare för text 2"/>
          <p:cNvSpPr>
            <a:spLocks noGrp="1"/>
          </p:cNvSpPr>
          <p:nvPr>
            <p:ph type="body" sz="quarter" idx="16" hasCustomPrompt="1"/>
          </p:nvPr>
        </p:nvSpPr>
        <p:spPr>
          <a:xfrm>
            <a:off x="4639737" y="1195374"/>
            <a:ext cx="3995737" cy="377550"/>
          </a:xfrm>
        </p:spPr>
        <p:txBody>
          <a:bodyPr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pPr lvl="0"/>
            <a:r>
              <a:rPr lang="sv-SE" dirty="0"/>
              <a:t>Underrubrik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2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3213100" y="1195200"/>
            <a:ext cx="5422900" cy="3092400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0"/>
            <a:ext cx="811371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0924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 ner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3602580"/>
            <a:ext cx="8113712" cy="35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1"/>
          </p:nvPr>
        </p:nvSpPr>
        <p:spPr>
          <a:xfrm>
            <a:off x="517525" y="547200"/>
            <a:ext cx="8113713" cy="305538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>
          <a:xfrm>
            <a:off x="517525" y="3960343"/>
            <a:ext cx="8113713" cy="35242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257420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1445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sz="quarter" idx="15"/>
          </p:nvPr>
        </p:nvSpPr>
        <p:spPr>
          <a:xfrm>
            <a:off x="3213101" y="547200"/>
            <a:ext cx="5422900" cy="3792537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 till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r>
              <a:rPr lang="sv-SE"/>
              <a:t>2016-12-06</a:t>
            </a:r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rgbClr val="4D4F53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7200"/>
            <a:ext cx="2574202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 lvl="0"/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4"/>
          </p:nvPr>
        </p:nvSpPr>
        <p:spPr>
          <a:xfrm>
            <a:off x="522287" y="1195200"/>
            <a:ext cx="2574203" cy="3144589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6"/>
          </p:nvPr>
        </p:nvSpPr>
        <p:spPr>
          <a:xfrm>
            <a:off x="3213100" y="547688"/>
            <a:ext cx="5422900" cy="379253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000" y="4680744"/>
            <a:ext cx="2133600" cy="20240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endParaRPr lang="sv-SE" dirty="0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22288" y="546101"/>
            <a:ext cx="8114400" cy="5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14" name="Platshållare för text 13"/>
          <p:cNvSpPr>
            <a:spLocks noGrp="1"/>
          </p:cNvSpPr>
          <p:nvPr>
            <p:ph type="body" idx="1"/>
          </p:nvPr>
        </p:nvSpPr>
        <p:spPr>
          <a:xfrm>
            <a:off x="523150" y="1195200"/>
            <a:ext cx="8114400" cy="3092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3920332" y="4725194"/>
            <a:ext cx="1306512" cy="12620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800">
                <a:solidFill>
                  <a:schemeClr val="accent2"/>
                </a:solidFill>
                <a:latin typeface="+mj-lt"/>
                <a:ea typeface="ＭＳ Ｐゴシック" pitchFamily="-65" charset="-128"/>
                <a:cs typeface="Arial"/>
              </a:defRPr>
            </a:lvl1pPr>
          </a:lstStyle>
          <a:p>
            <a:pPr>
              <a:defRPr/>
            </a:pPr>
            <a:fld id="{11F2833E-87A4-43BA-9564-C10860A20FF2}" type="slidenum">
              <a:rPr lang="sv-SE" smtClean="0"/>
              <a:pPr>
                <a:defRPr/>
              </a:pPr>
              <a:t>‹#›</a:t>
            </a:fld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227" y="4517234"/>
            <a:ext cx="1097974" cy="3341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8" r:id="rId3"/>
    <p:sldLayoutId id="2147483652" r:id="rId4"/>
    <p:sldLayoutId id="2147483670" r:id="rId5"/>
    <p:sldLayoutId id="2147483656" r:id="rId6"/>
    <p:sldLayoutId id="2147483671" r:id="rId7"/>
    <p:sldLayoutId id="2147483672" r:id="rId8"/>
    <p:sldLayoutId id="2147483676" r:id="rId9"/>
    <p:sldLayoutId id="2147483654" r:id="rId10"/>
    <p:sldLayoutId id="2147483655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accent2"/>
          </a:solidFill>
          <a:latin typeface="+mj-lt"/>
          <a:ea typeface="+mj-ea"/>
          <a:cs typeface="Arial" pitchFamily="34" charset="0"/>
        </a:defRPr>
      </a:lvl1pPr>
    </p:titleStyle>
    <p:bodyStyle>
      <a:lvl1pPr marL="342000" indent="-34200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622300" indent="-260350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806450" indent="-173038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079500" indent="-155575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80000"/>
        <a:buFont typeface="Arial" pitchFamily="34" charset="0"/>
        <a:buChar char="–"/>
        <a:defRPr sz="14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1346200" indent="-169863" algn="l" defTabSz="914400" rtl="0" eaLnBrk="1" latinLnBrk="0" hangingPunct="1">
        <a:lnSpc>
          <a:spcPct val="110000"/>
        </a:lnSpc>
        <a:spcBef>
          <a:spcPct val="20000"/>
        </a:spcBef>
        <a:buClr>
          <a:schemeClr val="accent2"/>
        </a:buClr>
        <a:buSzPct val="90000"/>
        <a:buFont typeface="Arial" pitchFamily="34" charset="0"/>
        <a:buChar char="»"/>
        <a:defRPr sz="11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JuNOarORAL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Crash test on motor caravans</a:t>
            </a:r>
          </a:p>
        </p:txBody>
      </p:sp>
      <p:sp>
        <p:nvSpPr>
          <p:cNvPr id="13" name="Underrubrik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Semi-integrated &amp; fully integrated</a:t>
            </a:r>
          </a:p>
          <a:p>
            <a:r>
              <a:rPr lang="en-GB" dirty="0"/>
              <a:t>Performed by Swedish Transport Administration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0420CEF4-49FC-48BD-8611-BD7F3E667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3021" y="176678"/>
            <a:ext cx="320121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Informal 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document 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GRSP-66-09-Rev.1</a:t>
            </a:r>
            <a:endParaRPr lang="de-DE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(66</a:t>
            </a:r>
            <a:r>
              <a:rPr lang="en-US" sz="1400" baseline="30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GRSP, 10-13 December 2019,</a:t>
            </a:r>
          </a:p>
          <a:p>
            <a:pPr algn="r" eaLnBrk="1" hangingPunct="1"/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agenda item 28)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1F2833E-87A4-43BA-9564-C10860A20FF2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Tests performed on motor caravans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/>
              <a:t>Tests performed in May 2019 by Swedish Transport Administration after several fatal accidents in later years, also seeing increased popularity of motor caravans.</a:t>
            </a:r>
          </a:p>
          <a:p>
            <a:r>
              <a:rPr lang="en-GB" sz="1600" dirty="0"/>
              <a:t>Test objects:</a:t>
            </a:r>
          </a:p>
          <a:p>
            <a:pPr lvl="1"/>
            <a:r>
              <a:rPr lang="en-GB" sz="1600" dirty="0"/>
              <a:t>Semi-integrated motor caravan, M1-SA, year 2011, EU multi-stage type approved, mass at test: 3172 kg</a:t>
            </a:r>
          </a:p>
          <a:p>
            <a:pPr lvl="1"/>
            <a:r>
              <a:rPr lang="en-GB" sz="1600" dirty="0"/>
              <a:t>Fully integrated motor caravan, M1-SA, year 2016, EU multi-stage type approved, mass at test: 3412 kg</a:t>
            </a:r>
          </a:p>
          <a:p>
            <a:r>
              <a:rPr lang="en-GB" sz="1600" dirty="0"/>
              <a:t>Test performed:</a:t>
            </a:r>
          </a:p>
          <a:p>
            <a:pPr lvl="1"/>
            <a:r>
              <a:rPr lang="en-GB" sz="1600" dirty="0"/>
              <a:t>Frontal impact, 40% overlap, 64 km/h.</a:t>
            </a:r>
          </a:p>
          <a:p>
            <a:r>
              <a:rPr lang="en-GB" sz="1600" dirty="0"/>
              <a:t>Crash test movie: </a:t>
            </a:r>
            <a:r>
              <a:rPr lang="en-GB" sz="1600" dirty="0">
                <a:hlinkClick r:id="rId2"/>
              </a:rPr>
              <a:t>https://youtu.be/JuNOarORALM</a:t>
            </a:r>
            <a:endParaRPr lang="en-GB" sz="1600" dirty="0"/>
          </a:p>
          <a:p>
            <a:r>
              <a:rPr lang="en-GB" sz="1600" dirty="0"/>
              <a:t>General result: major shortcomings in crash safety for the tested objects.</a:t>
            </a:r>
          </a:p>
        </p:txBody>
      </p:sp>
    </p:spTree>
    <p:extLst>
      <p:ext uri="{BB962C8B-B14F-4D97-AF65-F5344CB8AC3E}">
        <p14:creationId xmlns:p14="http://schemas.microsoft.com/office/powerpoint/2010/main" val="3861275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 for your attention!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5769016"/>
      </p:ext>
    </p:extLst>
  </p:cSld>
  <p:clrMapOvr>
    <a:masterClrMapping/>
  </p:clrMapOvr>
</p:sld>
</file>

<file path=ppt/theme/theme1.xml><?xml version="1.0" encoding="utf-8"?>
<a:theme xmlns:a="http://schemas.openxmlformats.org/drawingml/2006/main" name="TS_mall">
  <a:themeElements>
    <a:clrScheme name="Transportstyrelsen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005BBB"/>
      </a:accent1>
      <a:accent2>
        <a:srgbClr val="616365"/>
      </a:accent2>
      <a:accent3>
        <a:srgbClr val="00A1DE"/>
      </a:accent3>
      <a:accent4>
        <a:srgbClr val="CF0072"/>
      </a:accent4>
      <a:accent5>
        <a:srgbClr val="E98300"/>
      </a:accent5>
      <a:accent6>
        <a:srgbClr val="B6BF00"/>
      </a:accent6>
      <a:hlink>
        <a:srgbClr val="0000FF"/>
      </a:hlink>
      <a:folHlink>
        <a:srgbClr val="800080"/>
      </a:folHlink>
    </a:clrScheme>
    <a:fontScheme name="TS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S_engelsk.potx" id="{9CE90F6F-27E5-49E7-BBE6-AF44E5AC66D2}" vid="{8F2F435B-A959-49C0-B838-789DD84E53B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lassificering xmlns="7007fcf4-ee00-4f19-b0c7-7d6508232e42">
      <Value>Processövergripande</Value>
    </Klassificering>
    <Beskrivning xmlns="7007fcf4-ee00-4f19-b0c7-7d6508232e42" xsi:nil="true"/>
    <Spr_x00e5_kgranskad xmlns="7007fcf4-ee00-4f19-b0c7-7d6508232e42">(Ej angivet)</Spr_x00e5_kgranskad>
    <_dlc_DocId xmlns="4464b685-1559-4808-a3bd-9f5af0042648">DOKID-2431-374</_dlc_DocId>
    <Version_x0020_av_x0020_Word_x002f_uniForm xmlns="7007fcf4-ee00-4f19-b0c7-7d6508232e42">Office 2016</Version_x0020_av_x0020_Word_x002f_uniForm>
    <Spr_x00e5_k xmlns="7007fcf4-ee00-4f19-b0c7-7d6508232e42">Engelska</Spr_x00e5_k>
    <Best_x00e4_llare xmlns="7007fcf4-ee00-4f19-b0c7-7d6508232e42">
      <UserInfo>
        <DisplayName/>
        <AccountId xsi:nil="true"/>
        <AccountType/>
      </UserInfo>
    </Best_x00e4_llare>
    <DLCPolicyLabelClientValue xmlns="7007fcf4-ee00-4f19-b0c7-7d6508232e42" xsi:nil="true"/>
    <Migrerad_x0020_av xmlns="7007fcf4-ee00-4f19-b0c7-7d6508232e42">
      <UserInfo>
        <DisplayName>AB Consensis</DisplayName>
        <AccountId>4203</AccountId>
        <AccountType/>
      </UserInfo>
    </Migrerad_x0020_av>
    <_dlc_DocIdUrl xmlns="4464b685-1559-4808-a3bd-9f5af0042648">
      <Url>http://tsportal2010.ia.tsnet.se/ts/arbetsrum/grupper/blanketterochmallar/uniFormX/_layouts/DocIdRedir.aspx?ID=DOKID-2431-374</Url>
      <Description>DOKID-2431-374</Description>
    </_dlc_DocIdUrl>
    <Mall_x002d__x002f_blankettnr_x003a_ xmlns="7007fcf4-ee00-4f19-b0c7-7d6508232e42">TS9000E</Mall_x002d__x002f_blankettnr_x003a_>
    <Grundmall xmlns="7007fcf4-ee00-4f19-b0c7-7d6508232e42">Grundmall</Grundmall>
    <DLCPolicyLabelLock xmlns="7007fcf4-ee00-4f19-b0c7-7d6508232e42" xsi:nil="true"/>
    <_x00c4_gare xmlns="7007fcf4-ee00-4f19-b0c7-7d6508232e42">Dokument och arkiv</_x00c4_gare>
    <Godk_x00e4_nd_x0020_av xmlns="7007fcf4-ee00-4f19-b0c7-7d6508232e42">Katarina Eriksson</Godk_x00e4_nd_x0020_av>
    <DLCPolicyLabelValue xmlns="7007fcf4-ee00-4f19-b0c7-7d6508232e42">2.0</DLCPolicyLabelValu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100667BA27F854289E638335D004B9A" ma:contentTypeVersion="36" ma:contentTypeDescription="Skapa ett nytt dokument." ma:contentTypeScope="" ma:versionID="5805f74e923a8632422d00629c2eb2a1">
  <xsd:schema xmlns:xsd="http://www.w3.org/2001/XMLSchema" xmlns:xs="http://www.w3.org/2001/XMLSchema" xmlns:p="http://schemas.microsoft.com/office/2006/metadata/properties" xmlns:ns1="7007fcf4-ee00-4f19-b0c7-7d6508232e42" xmlns:ns3="4464b685-1559-4808-a3bd-9f5af0042648" targetNamespace="http://schemas.microsoft.com/office/2006/metadata/properties" ma:root="true" ma:fieldsID="47c5e7fba865e658c3c70321766000de" ns1:_="" ns3:_="">
    <xsd:import namespace="7007fcf4-ee00-4f19-b0c7-7d6508232e42"/>
    <xsd:import namespace="4464b685-1559-4808-a3bd-9f5af0042648"/>
    <xsd:element name="properties">
      <xsd:complexType>
        <xsd:sequence>
          <xsd:element name="documentManagement">
            <xsd:complexType>
              <xsd:all>
                <xsd:element ref="ns1:Mall_x002d__x002f_blankettnr_x003a_"/>
                <xsd:element ref="ns1:Beskrivning" minOccurs="0"/>
                <xsd:element ref="ns1:_x00c4_gare" minOccurs="0"/>
                <xsd:element ref="ns1:Godk_x00e4_nd_x0020_av"/>
                <xsd:element ref="ns1:Grundmall" minOccurs="0"/>
                <xsd:element ref="ns1:Version_x0020_av_x0020_Word_x002f_uniForm" minOccurs="0"/>
                <xsd:element ref="ns1:Spr_x00e5_k" minOccurs="0"/>
                <xsd:element ref="ns1:Spr_x00e5_kgranskad" minOccurs="0"/>
                <xsd:element ref="ns1:Best_x00e4_llare" minOccurs="0"/>
                <xsd:element ref="ns1:Migrerad_x0020_av" minOccurs="0"/>
                <xsd:element ref="ns1:Klassificering" minOccurs="0"/>
                <xsd:element ref="ns3:_dlc_DocId" minOccurs="0"/>
                <xsd:element ref="ns3:_dlc_DocIdUrl" minOccurs="0"/>
                <xsd:element ref="ns3:_dlc_DocIdPersistId" minOccurs="0"/>
                <xsd:element ref="ns1:DLCPolicyLabelValue" minOccurs="0"/>
                <xsd:element ref="ns1:DLCPolicyLabelClientValue" minOccurs="0"/>
                <xsd:element ref="ns1:DLCPolicyLabelLoc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07fcf4-ee00-4f19-b0c7-7d6508232e42" elementFormDefault="qualified">
    <xsd:import namespace="http://schemas.microsoft.com/office/2006/documentManagement/types"/>
    <xsd:import namespace="http://schemas.microsoft.com/office/infopath/2007/PartnerControls"/>
    <xsd:element name="Mall_x002d__x002f_blankettnr_x003a_" ma:index="0" ma:displayName="Mallnummer" ma:description="Ange vilket mall- eller blankettnummer filen har. Beteckningen utgår ifrån vilken grundmall som har använts och sedan ett löpnummer. Beteckningen skrivs TS15XX" ma:indexed="true" ma:internalName="Mall_x002d__x002f_blankettnr_x003a_">
      <xsd:simpleType>
        <xsd:restriction base="dms:Text">
          <xsd:maxLength value="15"/>
        </xsd:restriction>
      </xsd:simpleType>
    </xsd:element>
    <xsd:element name="Beskrivning" ma:index="3" nillable="true" ma:displayName="Beskrivning" ma:description="Beskriv vad mallen används till, samt andra viktigare upplysningar" ma:internalName="Beskrivning">
      <xsd:simpleType>
        <xsd:restriction base="dms:Note">
          <xsd:maxLength value="255"/>
        </xsd:restriction>
      </xsd:simpleType>
    </xsd:element>
    <xsd:element name="_x00c4_gare" ma:index="4" nillable="true" ma:displayName="Ägare" ma:default="(Ej angivet)" ma:description="Ange vilken avdelning som ansvarar för innehåll och förändringar" ma:format="Dropdown" ma:indexed="true" ma:internalName="_x00c4_gare">
      <xsd:simpleType>
        <xsd:restriction base="dms:Choice">
          <xsd:enumeration value="(Ej angivet)"/>
          <xsd:enumeration value="Dokument och arkiv"/>
          <xsd:enumeration value="Ekonomi"/>
          <xsd:enumeration value="F-avdelningen"/>
          <xsd:enumeration value="GD-Juridik"/>
          <xsd:enumeration value="GD-stab"/>
          <xsd:enumeration value="It-avdelningen"/>
          <xsd:enumeration value="Kommunikation"/>
          <xsd:enumeration value="Körkort"/>
          <xsd:enumeration value="Personal"/>
          <xsd:enumeration value="Projektkontoret"/>
          <xsd:enumeration value="Sjö och luft"/>
          <xsd:enumeration value="Skatter och avgifter"/>
          <xsd:enumeration value="Väg och järnväg"/>
        </xsd:restriction>
      </xsd:simpleType>
    </xsd:element>
    <xsd:element name="Godk_x00e4_nd_x0020_av" ma:index="5" ma:displayName="Publicerad av" ma:default="(Ej angivet)" ma:description="Ange vem som har kontrollerat att mallen eller blanketten uppfyller Transportstyrelsens krav på enhetlig dokumentprofil och publicerat mallen" ma:format="Dropdown" ma:internalName="Godk_x00e4_nd_x0020_av">
      <xsd:simpleType>
        <xsd:restriction base="dms:Choice">
          <xsd:enumeration value="(Ej angivet)"/>
          <xsd:enumeration value="Pernilla Backman"/>
          <xsd:enumeration value="Katarina Eriksson"/>
          <xsd:enumeration value="Bahri Lindström"/>
          <xsd:enumeration value="Pia Karlsson"/>
          <xsd:enumeration value="Eva Hintz Nilsson"/>
        </xsd:restriction>
      </xsd:simpleType>
    </xsd:element>
    <xsd:element name="Grundmall" ma:index="6" nillable="true" ma:displayName="Grundmall" ma:default="(Ej angivet)" ma:description="Ange vilken av uniForms grundmallar som har använts för att skapa mallen eller blanketten" ma:format="Dropdown" ma:indexed="true" ma:internalName="Grundmall">
      <xsd:simpleType>
        <xsd:union memberTypes="dms:Text">
          <xsd:simpleType>
            <xsd:restriction base="dms:Choice">
              <xsd:enumeration value="(Ej angivet)"/>
              <xsd:enumeration value="Normal (TS0000)"/>
              <xsd:enumeration value="Brev 1 (utan personliga uppgifter) (TS1500)"/>
              <xsd:enumeration value="Brev 2 (med personliga uppgifter (TS1000)"/>
              <xsd:enumeration value="Worddokument med logotyp (TS2000)"/>
              <xsd:enumeration value="Liggande dokument med logotyp (TS2000L)"/>
              <xsd:enumeration value="PM (TS2500)"/>
              <xsd:enumeration value="Projekt (TS4700)"/>
              <xsd:enumeration value="Telefax (TS3000)"/>
              <xsd:enumeration value="Protokoll (TS3200)"/>
              <xsd:enumeration value="Styrande dokument (TS4000)"/>
              <xsd:enumeration value="Styrande dokument med mottagare (TS4500)"/>
              <xsd:enumeration value="Stödjande dokument (TS4300)"/>
              <xsd:enumeration value="Rapport (TS5000)"/>
              <xsd:enumeration value="Rapport engelsk (TS5000E)"/>
              <xsd:enumeration value="Blankett (TS7000)"/>
              <xsd:enumeration value="PowerPoint (TS9000)"/>
              <xsd:enumeration value="PowerPoint engelsk (TS9000E)"/>
              <xsd:enumeration value="PowerPoint stående (TS9300)"/>
              <xsd:enumeration value="PowerPoint engelsk stående (TS9300E)"/>
              <xsd:enumeration value="Excel stående (TS9100)"/>
              <xsd:enumeration value="Excel liggande (TS9200)"/>
              <xsd:enumeration value="Specialmall"/>
              <xsd:enumeration value="Certifikatmall"/>
              <xsd:enumeration value="Grundmall"/>
              <xsd:enumeration value="TR-Mall"/>
            </xsd:restriction>
          </xsd:simpleType>
        </xsd:union>
      </xsd:simpleType>
    </xsd:element>
    <xsd:element name="Version_x0020_av_x0020_Word_x002f_uniForm" ma:index="7" nillable="true" ma:displayName="Version av Office/uniForm" ma:default="Office 2016" ma:description="Ange Office-version" ma:format="Dropdown" ma:internalName="Version_x0020_av_x0020_Word_x002f_uniForm">
      <xsd:simpleType>
        <xsd:restriction base="dms:Choice">
          <xsd:enumeration value="-"/>
          <xsd:enumeration value="Office 2016"/>
          <xsd:enumeration value="Office 2007"/>
        </xsd:restriction>
      </xsd:simpleType>
    </xsd:element>
    <xsd:element name="Spr_x00e5_k" ma:index="8" nillable="true" ma:displayName="Språk" ma:default="Svenska" ma:description="Ange språk" ma:format="RadioButtons" ma:internalName="Spr_x00e5_k">
      <xsd:simpleType>
        <xsd:restriction base="dms:Choice">
          <xsd:enumeration value="Svenska"/>
          <xsd:enumeration value="Engelska"/>
          <xsd:enumeration value="Sv/eng"/>
        </xsd:restriction>
      </xsd:simpleType>
    </xsd:element>
    <xsd:element name="Spr_x00e5_kgranskad" ma:index="9" nillable="true" ma:displayName="Språkgranskad" ma:default="(Ej angivet)" ma:description="Ange om filen är språkgranskad" ma:format="Dropdown" ma:internalName="Spr_x00e5_kgranskad">
      <xsd:simpleType>
        <xsd:restriction base="dms:Choice">
          <xsd:enumeration value="(Ej angivet)"/>
          <xsd:enumeration value="Ja"/>
          <xsd:enumeration value="Nej"/>
        </xsd:restriction>
      </xsd:simpleType>
    </xsd:element>
    <xsd:element name="Best_x00e4_llare" ma:index="10" nillable="true" ma:displayName="Beställare" ma:description="Ange den person på beställarsidan som har godkänt mallen slutgilltigt" ma:list="UserInfo" ma:SharePointGroup="0" ma:internalName="Best_x00e4_llare" ma:readOnly="fals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igrerad_x0020_av" ma:index="11" nillable="true" ma:displayName="Migrerad av" ma:list="UserInfo" ma:SharePointGroup="0" ma:internalName="Migrerad_x0020_av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lassificering" ma:index="12" nillable="true" ma:displayName="Klassificering" ma:default="(Ej angivet)" ma:description="Klassificeringsstruktur för Transportstyrelsen version 7.0" ma:internalName="Klassificering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(Ej angivet)"/>
                    <xsd:enumeration value="Processövergripande"/>
                    <xsd:enumeration value="01.01.01 Styra strategiskt"/>
                    <xsd:enumeration value="01.01.02 Upprättande av styrande och stödjande dokument"/>
                    <xsd:enumeration value="01.01.03 Planera budget"/>
                    <xsd:enumeration value="01.01.04 Planera verksamheten"/>
                    <xsd:enumeration value="01.01.05 Samverka med personalorganisationer"/>
                    <xsd:enumeration value="01.01.06 Bevilja medel till forskning och innovation"/>
                    <xsd:enumeration value="01.02.01 Genomföra strategiska uppföljningar"/>
                    <xsd:enumeration value="01.02.02 Bli reviderad av intern part"/>
                    <xsd:enumeration value="01.03.01 Arbeta i projektform"/>
                    <xsd:enumeration value="01.03.02 Arbeta i begränsat uppdrag"/>
                    <xsd:enumeration value="01.03.03 Förändra verksamhet"/>
                    <xsd:enumeration value="01.04.01 Hantera externa remisser"/>
                    <xsd:enumeration value="01.04.02 Pröva rätt till ersättning/skadestånd"/>
                    <xsd:enumeration value="01.05.01 Bli reviderad"/>
                    <xsd:enumeration value="02.01.01 Rekrytera"/>
                    <xsd:enumeration value="02.01.02 Avsluta anställning"/>
                    <xsd:enumeration value="02.01.03 Hantera anställdas uppgifter"/>
                    <xsd:enumeration value="02.01.04 Kompetensutveckla"/>
                    <xsd:enumeration value="02.01.05 Bedriva arbetsmiljöarbete"/>
                    <xsd:enumeration value="02.01.06 Rehabilitera"/>
                    <xsd:enumeration value="02.01.07 Hantera misstänkta oegentligheter"/>
                    <xsd:enumeration value="02.01.08 Hantera finansiella instrument"/>
                    <xsd:enumeration value="02.02.01 Sköta löpande redovisning"/>
                    <xsd:enumeration value="02.02.02 Administrera lön och ersättning"/>
                    <xsd:enumeration value="02.02.03 Beräkna pension"/>
                    <xsd:enumeration value="02.02.04 Administrera fordringar"/>
                    <xsd:enumeration value="02.03.01 Anskaffa varor och tjänster"/>
                    <xsd:enumeration value="02.03.02 Förvalta avtal"/>
                    <xsd:enumeration value="02.04.01 Försörja och underhålla lokaler"/>
                    <xsd:enumeration value="02.05.01 Kartlägga information"/>
                    <xsd:enumeration value="02.05.02 Värdera information"/>
                    <xsd:enumeration value="02.05.03 Beskriva och redovisa information"/>
                    <xsd:enumeration value="02.05.04 Göra information tillgänglig"/>
                    <xsd:enumeration value="02.05.05 Hantera informationssäkerhet"/>
                    <xsd:enumeration value="02.05.06 Pröva utlämnande av allmänna handlingar"/>
                    <xsd:enumeration value="02.05.07 Administrera personuppgifter"/>
                    <xsd:enumeration value="02.05.08 Avhända sig allmänna handlingar"/>
                    <xsd:enumeration value="02.05.09 Förvalta IT-system"/>
                    <xsd:enumeration value="02.05.10 Drifta IT-system"/>
                    <xsd:enumeration value="02.05.11 Arbeta med mallar och blanketter"/>
                    <xsd:enumeration value="02.06.01 Organisera och planera krisberedskap"/>
                    <xsd:enumeration value="02.06.02 Utarbeta risk- och sårbarhetsanalyser"/>
                    <xsd:enumeration value="02.06.03 Hantera tillträde och bevakning"/>
                    <xsd:enumeration value="02.06.04 Hantera tjänsteman i beredskap"/>
                    <xsd:enumeration value="02.06.05 Hantera hot och skadegörelse"/>
                    <xsd:enumeration value="02.06.06 Hantera misstanke om förfalskad information"/>
                    <xsd:enumeration value="02.07.01 Representera"/>
                    <xsd:enumeration value="02.07.02 Informera"/>
                    <xsd:enumeration value="02.07.03 Hantera extern information"/>
                    <xsd:enumeration value="02.07.04 Hantera intern kommunikation"/>
                    <xsd:enumeration value="02.08.01 Hantera förbättringsförslag"/>
                    <xsd:enumeration value="03.01.01 Ta fram föreskrifter"/>
                    <xsd:enumeration value="03.01.02 Framställa om lag- och förordningsändringar"/>
                    <xsd:enumeration value="03.02.01 Ge rekommendationer"/>
                    <xsd:enumeration value="03.03.01 Besluta om avgifter för flygtrafiktjänst"/>
                    <xsd:enumeration value="03.03.02 Besluta om avgift för flygbolag"/>
                    <xsd:enumeration value="04.01.01 Besluta om förarbevis för att få framföra järnvägsfordon"/>
                    <xsd:enumeration value="04.01.02 Besluta om tillstånd för läkare och psykolog som får utföra inledande medicinska och yrkespsykologiska undersökningar samt regelbunda hälsokontroller av förare av järnvägsfordon"/>
                    <xsd:enumeration value="04.01.03 Besluta om undantag från medicinska krav"/>
                    <xsd:enumeration value="04.01.04 Besluta om tillstånd för att vara examinator inom järnvägsområdet"/>
                    <xsd:enumeration value="04.02.01 Besluta om certifikat för verksamma inom luftfartsområdet"/>
                    <xsd:enumeration value="04.02.02 Besluta om undantag/dispenser från föreskrifter för personal inom luftfart"/>
                    <xsd:enumeration value="04.02.03 Besluta om personliga tillstånd inom luftfartsområdet"/>
                    <xsd:enumeration value="04.02.04 Godkänna säkerhetspersonal inom luftfartsområde"/>
                    <xsd:enumeration value="04.03.01 Besluta om certifikat och behörigheter för sjömän"/>
                    <xsd:enumeration value="04.03.02 Utfärda intyg för utländska sjömän"/>
                    <xsd:enumeration value="04.03.03 Godkänna licens för forsrännare, guider och säkerhetschefer"/>
                    <xsd:enumeration value="04.03.04 Bemyndiga personer att utföra vissa typer av besiktningar"/>
                    <xsd:enumeration value="04.03.05 Besluta om lotsdispenser"/>
                    <xsd:enumeration value="04.04.01 Pröva lämplighet för körkortsinnehav"/>
                    <xsd:enumeration value="04.04.02 Utfärda /förnya förarbevis och körkort"/>
                    <xsd:enumeration value="04.04.03 Ompröva körkortsinnehav"/>
                    <xsd:enumeration value="04.04.04 Följa upp körkortsinnehav"/>
                    <xsd:enumeration value="04.04.05 Godkännna trafiksäkerhetsgranskare"/>
                    <xsd:enumeration value="04.04.06 Besluta om förartillstånd för förare från tredje land (cabotage)"/>
                    <xsd:enumeration value="04.04.07 Utfärda färdskrivarkort"/>
                    <xsd:enumeration value="04.04.08 Besluta om taxilegitimationer"/>
                    <xsd:enumeration value="04.04.09 Besluta om undantag från medicinska krav"/>
                    <xsd:enumeration value="04.04.10 Besluta om dispenser för giltighetstid vid körkortsprov"/>
                    <xsd:enumeration value="04.04.11 Godkänna personal inom förarutbildning"/>
                    <xsd:enumeration value="04.04.12 Besluta om undantag för besiktningstekniker"/>
                    <xsd:enumeration value="04.04.13 Besluta om att få provköra fordon som inte är godkända för trafik."/>
                    <xsd:enumeration value="04.04.14 Besluta om personliga undantag från trafikförordningen"/>
                    <xsd:enumeration value="04.04.15 Godkänna säkerhetssamordnare"/>
                    <xsd:enumeration value="04.04.16 Utfärda yrkeskompetensbevis"/>
                    <xsd:enumeration value="05.01.01 Besluta om tillstånd att driva järnvägsföretag"/>
                    <xsd:enumeration value="05.01.02 Besluta om tillstånd för att utföra underhåll på järnvägsfordon"/>
                    <xsd:enumeration value="05.01.03 Besluta om tillstånd för att vara utbildningsanordnare"/>
                    <xsd:enumeration value="05.01.04 Besluta om tillstånd för infrastrukturförvaltare"/>
                    <xsd:enumeration value="05.01.05 Besluta om tillstånd för spårinnehavare"/>
                    <xsd:enumeration value="05.01.06 Besluta om tillstånd för trafikutövare"/>
                    <xsd:enumeration value="05.01.07 Besluta om rätten att betraktas som museiorganisation"/>
                    <xsd:enumeration value="05.01.08 Godkänna utbildningsplaner"/>
                    <xsd:enumeration value="05.01.09 Besluta om undantag från krav på godkända utbildningsplaner"/>
                    <xsd:enumeration value="05.02.01 Certifiera flygmedicinska centrum"/>
                    <xsd:enumeration value="05.02.02 Besluta om begränsningar av tillstånd för organisationer inom luftfartsområdet"/>
                    <xsd:enumeration value="05.02.03 Besluta om organisationers tillhandahållande av marktjänster vid flygplats (markreglering)"/>
                    <xsd:enumeration value="05.02.04 Besluta om säkerhetsgodkännande för organisationer inom luftfart (luftfartsskydd, security)"/>
                    <xsd:enumeration value="05.02.05 Besluta om tillstånd att bedriva kommersiell flygtrafik"/>
                    <xsd:enumeration value="05.02.06 Besluta om tillstånd för flygbolag att transportera farligt gods"/>
                    <xsd:enumeration value="05.02.07 Besluta om tillstånd för flygtrafiktjänst"/>
                    <xsd:enumeration value="05.02.08 Besluta om tillstånd för flygplatser (inrättande och godkännande)"/>
                    <xsd:enumeration value="05.02.09 Besluta om tillstånd för luftvärdighetsorganisationer (övervaka luftfartyg)"/>
                    <xsd:enumeration value="05.02.11 Godkänna organisationer att bedriva luftfartsverksamhet"/>
                    <xsd:enumeration value="05.02.12 Godkänna nyckelpersoner i organisationer t.ex. flygchefer"/>
                    <xsd:enumeration value="05.02.13 Godkänna organisationer för konstruktion eller utformning av luftrum"/>
                    <xsd:enumeration value="05.02.14 Godkänna utbildningsanordnare och utbildningar inom luftfartsområdet"/>
                    <xsd:enumeration value="05.02.15 Godkänna organisationer att bedriva tillverkning av luftfartyg och flygmateriel"/>
                    <xsd:enumeration value="05.02.16 Godkänna verkstäder att bedriva underhåll på luftfartyg"/>
                    <xsd:enumeration value="05.02.17 Godkänna ägarens eller operatörens underhållsprogram för luftfartyg"/>
                    <xsd:enumeration value="05.02.18 Godkänna upprättande av flygplatsnät"/>
                    <xsd:enumeration value="05.02.19 Besluta om undantag från föreskrift om hinder för luftfarten"/>
                    <xsd:enumeration value="05.03.01 Bedöma kemikalier som transporteras i bulkfartyg"/>
                    <xsd:enumeration value="05.03.02 Auktorisera företag att utföra viss typ av service"/>
                    <xsd:enumeration value="05.03.03 Besluta om kustfartstillstånd (cabotage)"/>
                    <xsd:enumeration value="05.03.04 Besluta om tillstånd för rederier"/>
                    <xsd:enumeration value="05.03.05 Besluta om tillstånd för transport av farligt gods"/>
                    <xsd:enumeration value="05.03.06 Godkänna avfallshanteringsplaner för hamnar"/>
                    <xsd:enumeration value="05.03.08 Godkänna utbildningsanordnare och utbildning inom sjöfartsområdet"/>
                    <xsd:enumeration value="05.03.09 Godkänna forsränningsföretag"/>
                    <xsd:enumeration value="05.03.10 Erkänna kompetenta delegeringsmottagare"/>
                    <xsd:enumeration value="05.04.01 Besluta om klassning som yrkesmässig fordonstillverkare"/>
                    <xsd:enumeration value="05.04.02 Besluta om tillstånd att bedriva yrkesmässig trafik"/>
                    <xsd:enumeration value="05.04.04 Besluta om tillstånd att inneha saluvagnslicens"/>
                    <xsd:enumeration value="05.04.05 Besluta om tillstånd för att vara yrkesmässig importör"/>
                    <xsd:enumeration value="05.04.06 Besluta om tillstånd för att vara utbildningsanordnare inom vägtrafikområdet"/>
                    <xsd:enumeration value="05.04.07 Besluta om tillstånd för biluthyrning"/>
                    <xsd:enumeration value="05.04.08 Besluta om tillstånd för linjetrafik"/>
                    <xsd:enumeration value="05.04.09 Besluta om tillstånd för organisationer för att utföra provningar för typgodkännande (teknisk tjänst)"/>
                    <xsd:enumeration value="05.04.11 Besluta om tillstånd för taxitrafik"/>
                    <xsd:enumeration value="05.04.13 Besluta om undantag från kör- och vilotider"/>
                    <xsd:enumeration value="05.04.14 Besluta om undantag från taxitrafikförordningen"/>
                    <xsd:enumeration value="05.04.15 Besluta om undantag från yrkestrafikförordningen"/>
                    <xsd:enumeration value="05.04.16 Besluta om undantag rörande kontrollutrustning hos besiktningsorgan"/>
                    <xsd:enumeration value="05.04.17 Besluta om undantag från trafikförordningen"/>
                    <xsd:enumeration value="05.04.18 Beslut om miljöklassning av alternativa motorbränslen"/>
                    <xsd:enumeration value="05.04.19 Auktorisera organisation för amatörbyggen"/>
                    <xsd:enumeration value="05.04.20 Besluta om transporttillstånd"/>
                    <xsd:enumeration value="06.01.01 Godkänna spårfordon"/>
                    <xsd:enumeration value="06.01.02 Besluta om registrering av uppgifter rörande järnvägsfordon"/>
                    <xsd:enumeration value="06.02.01 Besluta om luftvärdighetsdirektiv för luftfartyg (tvingande åtgärd för luftvärdighet)"/>
                    <xsd:enumeration value="06.02.02 Besluta om tillfälligt flygtillstånd för luftfartyg"/>
                    <xsd:enumeration value="06.02.03 Besluta om tillstånd för luftfartyg"/>
                    <xsd:enumeration value="06.02.04 Godkänna luftfartyg"/>
                    <xsd:enumeration value="06.02.05 Besluta om undantag/dispens från föreskrifter för luftfartyg"/>
                    <xsd:enumeration value="06.03.01 Besluta om bemanning ombord på fartyg"/>
                    <xsd:enumeration value="06.03.02 Besluta om dispens från att föra skepps- och maskindagbok"/>
                    <xsd:enumeration value="06.03.03 Besluta om dispens från fartygsapotek"/>
                    <xsd:enumeration value="06.03.04 Besluta om ekvivalens för fartygsutrustning och/eller fartygskonstruktion"/>
                    <xsd:enumeration value="06.03.05 Besluta om fartygstekniska tillstånd"/>
                    <xsd:enumeration value="06.03.06 Besluta om tillstånd för radioutrustning"/>
                    <xsd:enumeration value="06.03.07 Tilldela tillverkarkod för fritidsbåtar (MIC)"/>
                    <xsd:enumeration value="06.03.08 Godkänna skyddshandlingar för fartyg (ISPS)"/>
                    <xsd:enumeration value="06.03.09 Besluta om undantag från fartygstekniska regler för fartygsutrustning och/eller fartygskonstruktion"/>
                    <xsd:enumeration value="06.03.10 Besluta om undantag från kravet på passagerarregistrering"/>
                    <xsd:enumeration value="06.03.11 Besluta om undantag från obligatorisk avlämning av avfall från fartyg i reguljär linjetrafik"/>
                    <xsd:enumeration value="06.03.12 Hantera skeppsmätning"/>
                    <xsd:enumeration value="06.03.13 Besluta om bogsertillstånd"/>
                    <xsd:enumeration value="06.03.14 Besluta om försäkringscertifikat"/>
                    <xsd:enumeration value="06.03.15 Besluta om tillstånd för bevakning ombord på fartyg"/>
                    <xsd:enumeration value="06.03.16 Besluta om dispens från prewash på fartyg"/>
                    <xsd:enumeration value="06.03.17 Besluta om läktring"/>
                    <xsd:enumeration value="06.03.18 Besluta om dispens inom sjötrafikområdet"/>
                    <xsd:enumeration value="06.04.01 Besluta om dispens för fordonets beskaffenhet och utrustning"/>
                    <xsd:enumeration value="06.04.02 Besluta om omklassning av fordon"/>
                    <xsd:enumeration value="06.04.03 Besluta om undantag från registreringsplikt"/>
                    <xsd:enumeration value="06.04.04 Besluta om undantag från taxameter"/>
                    <xsd:enumeration value="06.04.05 Besluta om undantag för fordon för tävlingsverksamhet"/>
                    <xsd:enumeration value="06.04.06 Genomföra enskilt godkännande för fordon"/>
                    <xsd:enumeration value="06.04.07 Genomföra typgodkännande av fordon, system och komponenter"/>
                    <xsd:enumeration value="06.04.08 Genomföra ursprungskontroll för fordon"/>
                    <xsd:enumeration value="06.04.09 Godkänna produkten alkolås"/>
                    <xsd:enumeration value="06.04.10 Pröva ansökan om tillfällig registrering"/>
                    <xsd:enumeration value="06.04.11 Besluta om registrering av fordons ägarförhållande"/>
                    <xsd:enumeration value="06.04.12 Besluta om registrering av fordons identitet"/>
                    <xsd:enumeration value="06.04.13 Besluta om registrering av fordons status"/>
                    <xsd:enumeration value="06.04.14 Besluta om registrering av fordons tekniska uppgifter"/>
                    <xsd:enumeration value="06.04.15 Besluta om förändrad tidpunkt för kontrollbesiktning"/>
                    <xsd:enumeration value="06.04.17 Besluta om fabrikatskod"/>
                    <xsd:enumeration value="06.04.18 Besluta om undantag från trafikförordningen för fordon"/>
                    <xsd:enumeration value="07.01.01 Godkänna infrastruktur"/>
                    <xsd:enumeration value="07.01.02 Godkännna tekniska system"/>
                    <xsd:enumeration value="07.01.03 Godkännna trafikplatsnamn"/>
                    <xsd:enumeration value="07.02.01 Besluta om luftrum"/>
                    <xsd:enumeration value="07.03.01 Besluta om tillstånd för sjösäkerhetsanordningar"/>
                    <xsd:enumeration value="07.03.02 Godkänna skyddshandlingar för hamnanläggningar (ISPS)"/>
                    <xsd:enumeration value="07.03.03 Godkänna skyddshandlingar för hamnar (ISPS)"/>
                    <xsd:enumeration value="07.04.01 Besluta om undantag från skyldighet att tillhandahålla förnybara drivmedel"/>
                    <xsd:enumeration value="07.04.02 Godkänna tunnlar"/>
                    <xsd:enumeration value="07.04.03 Besluta om undantag från säkerhetskrav i tunnlar"/>
                    <xsd:enumeration value="08.01.01 Utöva tillsyn över examinatorer vid förarprov inom järnvägsområdet"/>
                    <xsd:enumeration value="08.01.02 Utöva tillsyn över läkare och psykologer som får utföra inledande medicinska och yrkespsykologiska undersökningar samt regelbunda hälsokontroller av förare av järnvägsfordon"/>
                    <xsd:enumeration value="08.02.01 Utöva tillsyn över verksamma inom luftfartsområdet"/>
                    <xsd:enumeration value="08.03.01 Utöva tillsyn över sjöbefäl"/>
                    <xsd:enumeration value="08.03.02 Utöva tillsyn över guider, chefer och utbildare inom forsränning"/>
                    <xsd:enumeration value="08.04.01 Utöva tillsyn över examinatorer vid förarprov inom vägtrafikområdet"/>
                    <xsd:enumeration value="08.04.02 Utöva tillsyn över personal inom förarutbildning"/>
                    <xsd:enumeration value="08.04.03 Utöva tillsyn över trafiksäkerhetsgranskare"/>
                    <xsd:enumeration value="08.04.05 Utöva tillsyn över taxiförarlegitimation"/>
                    <xsd:enumeration value="09.01.01 Utöva revision (tillsyn) över järnvägsföretag"/>
                    <xsd:enumeration value="09.01.02 Utöva säkerhets- och marknadstillsyn över infrastrukturförvaltare"/>
                    <xsd:enumeration value="09.01.03 Utöva tillsyn över regionala kollektivtrafikmyndigheter samt kollektivtrafikföretag"/>
                    <xsd:enumeration value="09.01.04 Utöva tillsyn över farligt gods som transporteras på järnväg"/>
                    <xsd:enumeration value="09.01.05 Utöva tillsyn över utbildningsanordnare inom järnvägsområdet"/>
                    <xsd:enumeration value="09.02.01 Genomföra kontroll av luftfartsskydd på flygplatser"/>
                    <xsd:enumeration value="09.02.02 Utöva ekonomisk tillsyn"/>
                    <xsd:enumeration value="09.02.03 Utöva tillsyn över tillverkningsorganisationer"/>
                    <xsd:enumeration value="09.02.04 Utöva tillsyn över flygmedicinska centrum"/>
                    <xsd:enumeration value="09.02.05 Utöva tillsyn över flygplatsernas tillämpning av regelverk för funktionshindrade passagerares rättigheter (facilitation)"/>
                    <xsd:enumeration value="09.02.06 Utöva tillsyn över flygtrafiktjänst"/>
                    <xsd:enumeration value="09.02.07 Utöva tillsyn över operativa licenser/kommersiell flygtrafik"/>
                    <xsd:enumeration value="09.02.08 Utöva tillsyn över organisationers luftfartsskyd (security)"/>
                    <xsd:enumeration value="09.02.09 Utöva tillsyn över organisationers tillämpning av regelverket inom luftfart (flygbolag, flygtrafiktjänst, verkstäder mfl)"/>
                    <xsd:enumeration value="09.02.10 Utöva tillsyn över verkstäder som bedriver underhåll på luftfartyg"/>
                    <xsd:enumeration value="09.02.11 Utöva tillsyn över utbildningsanordnare inom luftfartsområdet"/>
                    <xsd:enumeration value="09.02.12 Utöva tillsyn över flygbolag som transporterar farligt gods"/>
                    <xsd:enumeration value="09.02.13 Utöva tillsyn över flygräddningstjänst"/>
                    <xsd:enumeration value="09.02.14 Utöva tillsyn över markering av föremål som kan utgöra fara för luftfarten"/>
                    <xsd:enumeration value="09.02.15 Utöva tillsyn över luftvärdighetsorganisationer"/>
                    <xsd:enumeration value="09.03.01 Utöva tillsyn över mottagningsanläggningar för fartygsavfall"/>
                    <xsd:enumeration value="09.03.02 Utöva tillsyn över rederier"/>
                    <xsd:enumeration value="09.03.03 Utföra marknadskontroll över organisationer"/>
                    <xsd:enumeration value="09.03.04 Utöva tillsyn över regionala kollektivtrafikmyndigheter samt kollektivtrafikföretag"/>
                    <xsd:enumeration value="09.03.05 Utöva tillsyn över utbildningsanordnare inom sjöfartsområdet"/>
                    <xsd:enumeration value="09.03.06 Utöva tillsyn över auktoriserade företag"/>
                    <xsd:enumeration value="09.03.07 Utöva tillsyn över forsränningsföretag"/>
                    <xsd:enumeration value="09.03.08 Utöva tillsyn över sjöräddningstjänst"/>
                    <xsd:enumeration value="09.03.09 Utöva tillsyn över delegerad verksamhets tillämpning av regelverk för fartyg"/>
                    <xsd:enumeration value="09.04.01 Inspektera arrangörer av rallybilsbesiktning"/>
                    <xsd:enumeration value="09.04.02 Utöva revision (tillsyn) av fordonstillverkare"/>
                    <xsd:enumeration value="09.04.03 Genomföra fortlöpande kontroll av fordon, system och komponenter"/>
                    <xsd:enumeration value="09.04.04 Utöva tillsyn av organisationer inom förarutbildning"/>
                    <xsd:enumeration value="09.04.05 Utöva tillsyn över regionala kollektivtrafikmyndigheter samt kollektivtrafikföretag"/>
                    <xsd:enumeration value="09.04.06 Utöva tillsyn över ackrediterade besiktningsorgan"/>
                    <xsd:enumeration value="09.04.07 Utöva tillsyn över företag med tillstånd för yrkesmässig trafik"/>
                    <xsd:enumeration value="09.04.08 Utöva tillsyn över kör- och vilotider"/>
                    <xsd:enumeration value="09.04.09 Utöva tillsyn över tillverkare av färdskrivare"/>
                    <xsd:enumeration value="09.04.10 Utöva tillsyn över utbildningsanordnare inom vägtrafikområdet"/>
                    <xsd:enumeration value="09.04.11 Utföra marknadskontroll av bränsle"/>
                    <xsd:enumeration value="09.04.12 Utöva tillsyn av system för återföring av bensinångor"/>
                    <xsd:enumeration value="10.01.01 Utöva rampinspektioner av luftfartyg från tredje land"/>
                    <xsd:enumeration value="10.01.02 Utöva tillsyn över luftfartygets luftvärdighet"/>
                    <xsd:enumeration value="10.02.01 Besluta om nyttjandeförbud"/>
                    <xsd:enumeration value="10.02.02 Besluta om tillträdesförbud"/>
                    <xsd:enumeration value="10.02.03 Utöva tillsyn över skyddshandlingar för fartyg (ISPS)"/>
                    <xsd:enumeration value="10.02.04 Utreda återkallning av produkter inom sjöfartsområdet"/>
                    <xsd:enumeration value="10.02.05 Utföra marknadskontroll av fritidsbåtar och marinutrustning"/>
                    <xsd:enumeration value="10.02.06 Utöva tillsyn över arbetsmiljö ombord på fartyg"/>
                    <xsd:enumeration value="10.02.07 Utöva tillsyn över svävare"/>
                    <xsd:enumeration value="10.02.08 Utöva tillsyn över fartygs tillämpning av regelverket"/>
                    <xsd:enumeration value="10.02.09 Utöva tillsyn över bevakning ombord på fartyg."/>
                    <xsd:enumeration value="10.03.01 Utreda återkallning av produkter inom vägtrafikområdet (produktsäkerhet)"/>
                    <xsd:enumeration value="10.03.02 Begäran om inställelse av fordon för registreringsbesiktning"/>
                    <xsd:enumeration value="10.03.03 Utföra marknadskontroll inom vägtrafikområdet"/>
                    <xsd:enumeration value="11.01.01 Utöva säkerhetstillsyn över drift av  järnväg, tunnelbana och spårväg"/>
                    <xsd:enumeration value="11.01.02 Utöva säkerhetstillsyn över drift av spåranläggning eller trafikledning (tunnelbana, spårväg)"/>
                    <xsd:enumeration value="11.02.01 Utöva regelbunden tillsyn (vk) över flygplatser"/>
                    <xsd:enumeration value="11.03.01 Utöva tillsyn över hamnars mottagningsanläggningar för avfall"/>
                    <xsd:enumeration value="11.03.02 Utöva tillsyn över skyddshandlingar för hamnanläggningar (ISPS)"/>
                    <xsd:enumeration value="11.03.03 Utöva tillsyn över skyddshandlingar för hamnar (ISPS)"/>
                    <xsd:enumeration value="11.04.01 Utföra revision (tillsyn) av tunnlar"/>
                    <xsd:enumeration value="11.04.02 Utöva tillsyn över vägar inom TEN-T-nätet"/>
                    <xsd:enumeration value="11.04.03 Utöva tillsyn över trafikövningsplats inom vägtrafikområdet"/>
                    <xsd:enumeration value="12.01.01 Föra register över infrastruktur inom järnvägsområdet"/>
                    <xsd:enumeration value="12.01.02 Föra register över järnvägsbehörigheter"/>
                    <xsd:enumeration value="12.01.03 Föra register över järnvägsfordon"/>
                    <xsd:enumeration value="12.01.04 Föra register över järnvägsföretag"/>
                    <xsd:enumeration value="12.01.05 Föra register över järnvägstillstånd"/>
                    <xsd:enumeration value="12.01.06 Föra register över medicinska dispenser inom järnvägsmarknaden"/>
                    <xsd:enumeration value="12.01.07 Föra register över olyckor och tillbud inom järnvägsområdet"/>
                    <xsd:enumeration value="12.01.08 Föra register över tillsyn inom järnvägsmarknaden"/>
                    <xsd:enumeration value="12.02.01 Föra register över behörigheter inom luftfartsområdet"/>
                    <xsd:enumeration value="12.02.02 Föra register över flygorganisationers  tillstånd"/>
                    <xsd:enumeration value="12.02.03 Föra register över luftfartyg"/>
                    <xsd:enumeration value="12.02.04 Föra register över olyckor och tillbud inom civil luftfart"/>
                    <xsd:enumeration value="12.03.01 Föra register över behörigheter inom sjöfartsområdet"/>
                    <xsd:enumeration value="12.03.02 Föra register över fartyg"/>
                    <xsd:enumeration value="12.03.03 Föra register över mönstringstider inom sjöfartsområdet"/>
                    <xsd:enumeration value="12.03.04 Föra register över olyckor och tillbud inom sjöfartsområdet"/>
                    <xsd:enumeration value="12.03.05 Föra register över tillsyn inom sjöfartsområdet"/>
                    <xsd:enumeration value="12.03.06 Föra register över tillverkarkod för båtar (MIC)"/>
                    <xsd:enumeration value="12.03.07 Föra register över utbildningar och utbildningsanordnare"/>
                    <xsd:enumeration value="12.04.01 Föra register över godkända utbildningsanordnare och utbildare"/>
                    <xsd:enumeration value="12.04.02 Föra register över trafikolyckor"/>
                    <xsd:enumeration value="12.04.03 Föra register över lokala trafikföreskrifter"/>
                    <xsd:enumeration value="12.04.04 Föra register över fordon och fordonsägare"/>
                    <xsd:enumeration value="12.04.05 Föra register över förarbehörigheter"/>
                    <xsd:enumeration value="12.04.06 Föra register över personer och företag som bedriver fordonsrelaterad verksamhet"/>
                    <xsd:enumeration value="12.04.07 Föra register för att definiera avgiftsuttag"/>
                    <xsd:enumeration value="12.05.01 Besluta om tillgång till att läsa information i TS databaser"/>
                    <xsd:enumeration value="12.05.02 Besluta om tillgång till att läsa information i TS databaser"/>
                    <xsd:enumeration value="12.05.03 Besluta om tillgång till att registrera information i TS databaser"/>
                    <xsd:enumeration value="12.06.01 Administrera statistiska uttag"/>
                    <xsd:enumeration value="13.01 Sälja uppgifter ur vägtrafikregistret (VTR)"/>
                    <xsd:enumeration value="14.01 Samverka inom Sverige"/>
                    <xsd:enumeration value="14.02 Arbeta internationellt inom Norden"/>
                    <xsd:enumeration value="14.03 Arbeta internationellt inom EU"/>
                    <xsd:enumeration value="14.04 Arbeta internationellt utanför EU"/>
                    <xsd:enumeration value="15.01 Övervaka fordonbesiktningsmarknaden"/>
                    <xsd:enumeration value="15.02 Övervaka järnvägsmarknaden"/>
                    <xsd:enumeration value="15.03 Övervaka utbildningsmarknad inom järnvägsområdet"/>
                    <xsd:enumeration value="15.04 Övervaka kollektivtrafikmarknaden"/>
                    <xsd:enumeration value="15.05 Övervaka luftfartsmarknaden"/>
                    <xsd:enumeration value="15.06 Övervaka luftfartsmarknaden"/>
                    <xsd:enumeration value="15.07 Övervaka beställningstrafik med buss"/>
                    <xsd:enumeration value="15.08 Övervaka sjöfartsmarknaden"/>
                    <xsd:enumeration value="16.01 Utreda olyckor och tillbud inom järnvägsområdet"/>
                    <xsd:enumeration value="16.02 Utreda olyckor och tillbud inom luftfartsområdet"/>
                    <xsd:enumeration value="16.03 Utreda olyckor och tillbud inom sjöfartsområdet"/>
                    <xsd:enumeration value="16.04 Bearbeta information kring olyckor och tillbud inom vägtrafikområdet"/>
                    <xsd:enumeration value="17.01 Föra register över inskrivna rättigheter i luftfartyg"/>
                    <xsd:enumeration value="17.02 Föra register över inskrivna rättigheter i skepp"/>
                    <xsd:enumeration value="17.03 Besluta om dödande av förkomna handlingar"/>
                    <xsd:enumeration value="18.01.01 Konstruera prov inom järnvägsområdet"/>
                    <xsd:enumeration value="18.01.02 Konstruera prov inom luftfartsområdet"/>
                    <xsd:enumeration value="18.01.03 Konstruera prov inom vägtrafikområdet"/>
                    <xsd:enumeration value="18.02.01 Följa upp provreslutat inom järnvägsområdet"/>
                    <xsd:enumeration value="18.02.02 Följa upp provreslutat inom luftfartsområdet"/>
                    <xsd:enumeration value="18.02.03 Följa upp provreslutat inom vägtrafikområdet"/>
                    <xsd:enumeration value="19.01 Tillverka förarbevis för framförande av järnvägsfordon"/>
                    <xsd:enumeration value="19.02 Tillverka plastkort för tjänstgöring i inre fart"/>
                    <xsd:enumeration value="19.03 Tillverka sjöfartsböcker"/>
                    <xsd:enumeration value="19.04 Tillverka ADR-intyg"/>
                    <xsd:enumeration value="19.05 Tillverka färdskrivarkort"/>
                    <xsd:enumeration value="19.06 Tillverka förarbevis för moped, terränghjuling, snöskoter"/>
                    <xsd:enumeration value="19.07 Tillverka körkort"/>
                    <xsd:enumeration value="19.08 Tillverka taxilegitimation"/>
                    <xsd:enumeration value="19.09 Tillverka yrkeskomptensbevis"/>
                    <xsd:enumeration value="20.01.01 Administrera infrastrukturavgift"/>
                    <xsd:enumeration value="20.01.02 Administrera fordonsskatt"/>
                    <xsd:enumeration value="20.01.03 Administrera felparkeringsavgift"/>
                    <xsd:enumeration value="20.01.04 Administrera saluvagnskatt"/>
                    <xsd:enumeration value="20.01.05 Administrera trängselskatt"/>
                    <xsd:enumeration value="20.01.06 Administrera vägavgift"/>
                    <xsd:enumeration value="20.02.01 Administrera registerhållningsvgifter"/>
                    <xsd:enumeration value="20.02.02 Administrera tillsynsavgifter"/>
                    <xsd:enumeration value="20.02.03 Administrera ansökningsavgifter för tillstånd"/>
                    <xsd:enumeration value="21.01 Betala ut supermiljöbilspremie"/>
                    <xsd:enumeration value="22.01 Pröva tvister mellan järnvägsföretag och infrastrukturförvaltare"/>
                    <xsd:enumeration value="22.02 Överpröva registreringsbesiktning"/>
                    <xsd:enumeration value="22.03 Överpröva beslut om flygplatsavgift för flygplatser med fler än fem miljoner passagerare"/>
                    <xsd:enumeration value="22.04 Överpröva länsstyrelsens beslut"/>
                    <xsd:enumeration value="22.05 Överpröva flygläkares beslut"/>
                    <xsd:enumeration value="22.06 Pröva tvister mellan järnvägsföretag och tjänsteleverantörer"/>
                    <xsd:enumeration value="23.01 Utreda överträdelser inom luftfartsområdet"/>
                    <xsd:enumeration value="23.02 Utreda överträdelser inom sjöfartområdet"/>
                    <xsd:enumeration value="23.03 Utreda överträdelser inom järnvägsområdet"/>
                    <xsd:enumeration value="24.01 Följa upp trafiksäkerhetskrav och miljökrav på myndigheters bilar och bilresor"/>
                  </xsd:restriction>
                </xsd:simpleType>
              </xsd:element>
            </xsd:sequence>
          </xsd:extension>
        </xsd:complexContent>
      </xsd:complexType>
    </xsd:element>
    <xsd:element name="DLCPolicyLabelValue" ma:index="22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23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4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4b685-1559-4808-a3bd-9f5af0042648" elementFormDefault="qualified">
    <xsd:import namespace="http://schemas.microsoft.com/office/2006/documentManagement/types"/>
    <xsd:import namespace="http://schemas.microsoft.com/office/infopath/2007/PartnerControls"/>
    <xsd:element name="_dlc_DocId" ma:index="15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6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Innehållstyp"/>
        <xsd:element ref="dc:title" minOccurs="0" maxOccurs="1" ma:index="2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B1B33CE-8711-4E18-9E08-D3CD8CF3C40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7007fcf4-ee00-4f19-b0c7-7d6508232e42"/>
    <ds:schemaRef ds:uri="http://schemas.openxmlformats.org/package/2006/metadata/core-properties"/>
    <ds:schemaRef ds:uri="http://purl.org/dc/terms/"/>
    <ds:schemaRef ds:uri="4464b685-1559-4808-a3bd-9f5af004264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00CD571-67C5-436C-B413-88944C9F91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07fcf4-ee00-4f19-b0c7-7d6508232e42"/>
    <ds:schemaRef ds:uri="4464b685-1559-4808-a3bd-9f5af0042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584A37-756A-41AA-A67B-FFC00DBF092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9C313C0-F085-4A50-844C-7CA0D3EC651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TS_engelsk</Template>
  <TotalTime>606</TotalTime>
  <Words>153</Words>
  <Application>Microsoft Office PowerPoint</Application>
  <PresentationFormat>On-screen Show (16:9)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TS_mall</vt:lpstr>
      <vt:lpstr>Crash test on motor caravans</vt:lpstr>
      <vt:lpstr>Tests performed on motor caravans</vt:lpstr>
      <vt:lpstr>Thank you for your attention!</vt:lpstr>
    </vt:vector>
  </TitlesOfParts>
  <Company>Transportstyrelsen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test motor caravan/motorhome</dc:title>
  <dc:creator>Ståhl Robert</dc:creator>
  <dc:description>TS9000E, v2.0, 2017-01-04</dc:description>
  <cp:lastModifiedBy>Edoardo Gianotti</cp:lastModifiedBy>
  <cp:revision>15</cp:revision>
  <dcterms:created xsi:type="dcterms:W3CDTF">2019-11-21T08:06:49Z</dcterms:created>
  <dcterms:modified xsi:type="dcterms:W3CDTF">2019-12-12T17:23:16Z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0x010100A100667BA27F854289E638335D004B9A</vt:lpwstr>
  </property>
  <property fmtid="{D5CDD505-2E9C-101B-9397-08002B2CF9AE}" pid="3" name="_dlc_DocIdItemGuid">
    <vt:lpwstr>0c0fc3e0-5784-4341-8493-47649e39d12d</vt:lpwstr>
  </property>
</Properties>
</file>