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8"/>
  </p:notesMasterIdLst>
  <p:handoutMasterIdLst>
    <p:handoutMasterId r:id="rId9"/>
  </p:handoutMasterIdLst>
  <p:sldIdLst>
    <p:sldId id="307" r:id="rId2"/>
    <p:sldId id="304" r:id="rId3"/>
    <p:sldId id="290" r:id="rId4"/>
    <p:sldId id="279" r:id="rId5"/>
    <p:sldId id="291" r:id="rId6"/>
    <p:sldId id="293" r:id="rId7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335" userDrawn="1">
          <p15:clr>
            <a:srgbClr val="A4A3A4"/>
          </p15:clr>
        </p15:guide>
        <p15:guide id="2" orient="horz" pos="2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ронин Михаил" initials="ПМ" lastIdx="1" clrIdx="0">
    <p:extLst>
      <p:ext uri="{19B8F6BF-5375-455C-9EA6-DF929625EA0E}">
        <p15:presenceInfo xmlns:p15="http://schemas.microsoft.com/office/powerpoint/2012/main" userId="S-1-5-21-3892735234-629040388-1051393456-30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97478" autoAdjust="0"/>
  </p:normalViewPr>
  <p:slideViewPr>
    <p:cSldViewPr snapToGrid="0">
      <p:cViewPr varScale="1">
        <p:scale>
          <a:sx n="122" d="100"/>
          <a:sy n="122" d="100"/>
        </p:scale>
        <p:origin x="96" y="144"/>
      </p:cViewPr>
      <p:guideLst>
        <p:guide pos="6335"/>
        <p:guide orient="horz" pos="2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8" d="100"/>
          <a:sy n="168" d="100"/>
        </p:scale>
        <p:origin x="238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BCB36-3993-449F-AC94-477EC88A8EE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31743-522E-4076-B4FA-B15E4921B8C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33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68CC3-6939-464D-832F-47559150F51B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0D1C5-7485-499D-871A-B9904EDE4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0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0D1C5-7485-499D-871A-B9904EDE47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912813" y="2966626"/>
            <a:ext cx="9144000" cy="75004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4000" b="1" spc="-150" baseline="0"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912813" y="3650838"/>
            <a:ext cx="9144000" cy="4829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2400" b="0" spc="-150" baseline="0">
                <a:solidFill>
                  <a:schemeClr val="bg1">
                    <a:lumMod val="65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Название проекта или шифр или комментарий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4731155" y="64651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Myriad Pro Cond" panose="020B0506030403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66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6" userDrawn="1">
          <p15:clr>
            <a:srgbClr val="FBAE40"/>
          </p15:clr>
        </p15:guide>
        <p15:guide id="2" pos="63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815010" y="6545151"/>
            <a:ext cx="376989" cy="222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0755" y="2320584"/>
            <a:ext cx="9144000" cy="7500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000" b="1" spc="-150" baseline="0"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Заголовок разделителя</a:t>
            </a:r>
          </a:p>
        </p:txBody>
      </p:sp>
    </p:spTree>
    <p:extLst>
      <p:ext uri="{BB962C8B-B14F-4D97-AF65-F5344CB8AC3E}">
        <p14:creationId xmlns:p14="http://schemas.microsoft.com/office/powerpoint/2010/main" val="181342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815010" y="6545151"/>
            <a:ext cx="376989" cy="222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5478" y="162782"/>
            <a:ext cx="9144000" cy="3140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spc="0" baseline="0"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55478" y="420849"/>
            <a:ext cx="9144000" cy="240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bg1">
                    <a:lumMod val="65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Название проекта или шифр или комментарий</a:t>
            </a:r>
          </a:p>
        </p:txBody>
      </p:sp>
    </p:spTree>
    <p:extLst>
      <p:ext uri="{BB962C8B-B14F-4D97-AF65-F5344CB8AC3E}">
        <p14:creationId xmlns:p14="http://schemas.microsoft.com/office/powerpoint/2010/main" val="3268575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вод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815010" y="6545146"/>
            <a:ext cx="376989" cy="222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55478" y="5151657"/>
            <a:ext cx="12084940" cy="9884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twoPt" dir="tl"/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50000"/>
                  </a:schemeClr>
                </a:solidFill>
                <a:latin typeface="Myriad Pro Cond" panose="020B0506030403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Вывод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5478" y="162784"/>
            <a:ext cx="9144000" cy="3140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spc="0" baseline="0"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55478" y="420848"/>
            <a:ext cx="9144000" cy="240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bg1">
                    <a:lumMod val="65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Название проекта или шифр или комментарий</a:t>
            </a:r>
          </a:p>
        </p:txBody>
      </p:sp>
    </p:spTree>
    <p:extLst>
      <p:ext uri="{BB962C8B-B14F-4D97-AF65-F5344CB8AC3E}">
        <p14:creationId xmlns:p14="http://schemas.microsoft.com/office/powerpoint/2010/main" val="2280800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762920"/>
            <a:ext cx="5943601" cy="5308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</a:defRPr>
            </a:lvl1pPr>
            <a:lvl2pPr>
              <a:defRPr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</a:defRPr>
            </a:lvl2pPr>
            <a:lvl3pPr>
              <a:defRPr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</a:defRPr>
            </a:lvl3pPr>
            <a:lvl4pPr>
              <a:defRPr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</a:defRPr>
            </a:lvl4pPr>
            <a:lvl5pPr>
              <a:defRPr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1406236"/>
            <a:ext cx="4843752" cy="403167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accent3">
                    <a:lumMod val="10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5478" y="162782"/>
            <a:ext cx="9144000" cy="3140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spc="0" baseline="0"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55478" y="420848"/>
            <a:ext cx="9144000" cy="240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bg1">
                    <a:lumMod val="65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Название проекта или шифр или комментарий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7085012" y="762920"/>
            <a:ext cx="4843752" cy="56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 spc="0" baseline="0"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r>
              <a:rPr lang="en-US" dirty="0"/>
              <a:t> 2</a:t>
            </a:r>
            <a:endParaRPr lang="ru-RU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815010" y="6545151"/>
            <a:ext cx="376989" cy="222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4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5478" y="162782"/>
            <a:ext cx="9144000" cy="3140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spc="0" baseline="0"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55478" y="420848"/>
            <a:ext cx="9144000" cy="240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bg1">
                    <a:lumMod val="65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Название проекта или шифр или комментарий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1537914" y="742218"/>
            <a:ext cx="8534400" cy="361526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</a:defRPr>
            </a:lvl1pPr>
            <a:lvl2pPr>
              <a:defRPr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</a:defRPr>
            </a:lvl2pPr>
            <a:lvl3pPr>
              <a:defRPr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</a:defRPr>
            </a:lvl3pPr>
            <a:lvl4pPr>
              <a:defRPr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</a:defRPr>
            </a:lvl4pPr>
            <a:lvl5pPr>
              <a:defRPr>
                <a:solidFill>
                  <a:schemeClr val="accent3">
                    <a:lumMod val="10000"/>
                  </a:schemeClr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815010" y="6545151"/>
            <a:ext cx="376989" cy="222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Myriad Pro Cond" panose="020B0506030403020204" pitchFamily="34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7914" y="4544291"/>
            <a:ext cx="8553534" cy="16279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accent3">
                    <a:lumMod val="10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933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496" y="6334510"/>
            <a:ext cx="8714450" cy="457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ФИО исполнителя(ей), контактные данные (если требуется).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912919" y="2474183"/>
            <a:ext cx="6143894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bg2">
                    <a:lumMod val="10000"/>
                  </a:schemeClr>
                </a:solidFill>
                <a:latin typeface="Myriad Pro Cond" panose="020B0506030403020204" pitchFamily="34" charset="0"/>
              </a:rPr>
              <a:t>Thank you for </a:t>
            </a:r>
            <a:r>
              <a:rPr lang="ru-RU" sz="3600" b="1" spc="-150" dirty="0">
                <a:solidFill>
                  <a:schemeClr val="bg2">
                    <a:lumMod val="10000"/>
                  </a:schemeClr>
                </a:solidFill>
                <a:latin typeface="Myriad Pro Cond" panose="020B0506030403020204" pitchFamily="34" charset="0"/>
              </a:rPr>
              <a:t> </a:t>
            </a:r>
            <a:r>
              <a:rPr lang="en-US" sz="3600" b="1" spc="-150" dirty="0">
                <a:solidFill>
                  <a:schemeClr val="bg2">
                    <a:lumMod val="10000"/>
                  </a:schemeClr>
                </a:solidFill>
                <a:latin typeface="Myriad Pro Cond" panose="020B0506030403020204" pitchFamily="34" charset="0"/>
              </a:rPr>
              <a:t>your</a:t>
            </a:r>
            <a:r>
              <a:rPr lang="en-US" sz="3600" b="1" spc="-150" baseline="0" dirty="0">
                <a:solidFill>
                  <a:schemeClr val="bg2">
                    <a:lumMod val="10000"/>
                  </a:schemeClr>
                </a:solidFill>
                <a:latin typeface="Myriad Pro Cond" panose="020B0506030403020204" pitchFamily="34" charset="0"/>
              </a:rPr>
              <a:t> </a:t>
            </a:r>
            <a:r>
              <a:rPr lang="en-US" sz="3600" b="1" spc="-150" dirty="0">
                <a:solidFill>
                  <a:schemeClr val="bg2">
                    <a:lumMod val="10000"/>
                  </a:schemeClr>
                </a:solidFill>
                <a:latin typeface="Myriad Pro Cond" panose="020B0506030403020204" pitchFamily="34" charset="0"/>
              </a:rPr>
              <a:t>attention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bg2">
                    <a:lumMod val="10000"/>
                  </a:schemeClr>
                </a:solidFill>
                <a:latin typeface="Myriad Pro Cond" panose="020B0506030403020204" pitchFamily="34" charset="0"/>
              </a:rPr>
              <a:t>Ready to answer your questions</a:t>
            </a:r>
            <a:endParaRPr lang="ru-RU" sz="3600" b="1" spc="-150" dirty="0">
              <a:solidFill>
                <a:schemeClr val="bg2">
                  <a:lumMod val="10000"/>
                </a:schemeClr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96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5" userDrawn="1">
          <p15:clr>
            <a:srgbClr val="FBAE40"/>
          </p15:clr>
        </p15:guide>
        <p15:guide id="2" orient="horz" pos="2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8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6" r:id="rId6"/>
    <p:sldLayoutId id="214748367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orient="horz" pos="4224" userDrawn="1">
          <p15:clr>
            <a:srgbClr val="F26B43"/>
          </p15:clr>
        </p15:guide>
        <p15:guide id="3" orient="horz" pos="4269" userDrawn="1">
          <p15:clr>
            <a:srgbClr val="F26B43"/>
          </p15:clr>
        </p15:guide>
        <p15:guide id="4" orient="horz" pos="368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2341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6675" userDrawn="1">
          <p15:clr>
            <a:srgbClr val="F26B43"/>
          </p15:clr>
        </p15:guide>
        <p15:guide id="10" pos="6834" userDrawn="1">
          <p15:clr>
            <a:srgbClr val="F26B43"/>
          </p15:clr>
        </p15:guide>
        <p15:guide id="11" pos="7355" userDrawn="1">
          <p15:clr>
            <a:srgbClr val="F26B43"/>
          </p15:clr>
        </p15:guide>
        <p15:guide id="12" pos="30" userDrawn="1">
          <p15:clr>
            <a:srgbClr val="F26B43"/>
          </p15:clr>
        </p15:guide>
        <p15:guide id="13" orient="horz" pos="1457" userDrawn="1">
          <p15:clr>
            <a:srgbClr val="F26B43"/>
          </p15:clr>
        </p15:guide>
        <p15:guide id="14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Дата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5C3E79-395F-43CF-B3DE-BCFBDD171CBD}" type="datetime3">
              <a:rPr lang="ru-RU" smtClean="0"/>
              <a:t>29/11/19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4"/>
          </p:nvPr>
        </p:nvSpPr>
        <p:spPr>
          <a:xfrm>
            <a:off x="419100" y="1817688"/>
            <a:ext cx="9640888" cy="32242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ru-RU" sz="4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BUSES FOR CARRYING CHILDREN</a:t>
            </a:r>
            <a:endParaRPr lang="ru-RU" altLang="ru-RU" sz="4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ru-RU" sz="3600" dirty="0">
                <a:solidFill>
                  <a:schemeClr val="accent1"/>
                </a:solidFill>
                <a:latin typeface="Times New Roman" panose="02020603050405020304" pitchFamily="18" charset="0"/>
              </a:rPr>
              <a:t>Russian requirements</a:t>
            </a:r>
            <a:endParaRPr lang="ru-RU" altLang="ru-RU" sz="36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60434"/>
              </p:ext>
            </p:extLst>
          </p:nvPr>
        </p:nvGraphicFramePr>
        <p:xfrm>
          <a:off x="419100" y="152376"/>
          <a:ext cx="2719387" cy="579120"/>
        </p:xfrm>
        <a:graphic>
          <a:graphicData uri="http://schemas.openxmlformats.org/drawingml/2006/table">
            <a:tbl>
              <a:tblPr/>
              <a:tblGrid>
                <a:gridCol w="2719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Submitted by the expert </a:t>
                      </a:r>
                      <a:b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the Russian Federation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33">
            <a:extLst>
              <a:ext uri="{FF2B5EF4-FFF2-40B4-BE49-F238E27FC236}">
                <a16:creationId xmlns:a16="http://schemas.microsoft.com/office/drawing/2014/main" id="{D254841A-1A78-433A-AC2A-201215C14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3775" y="150833"/>
            <a:ext cx="2892425" cy="944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document GRSP-66-03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GRSP 66</a:t>
            </a:r>
            <a:r>
              <a:rPr kumimoji="0" lang="en-US" sz="1400" kern="0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sz="1400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400" kern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10-13 December 2019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 item 28</a:t>
            </a:r>
          </a:p>
        </p:txBody>
      </p:sp>
    </p:spTree>
    <p:extLst>
      <p:ext uri="{BB962C8B-B14F-4D97-AF65-F5344CB8AC3E}">
        <p14:creationId xmlns:p14="http://schemas.microsoft.com/office/powerpoint/2010/main" val="305421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661988" y="1163638"/>
            <a:ext cx="111728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endParaRPr lang="ru-RU" altLang="ru-RU" b="1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standard applies to special vehicles of M2 and M3 categories in accordance with the Consolidated Resolution on the Construction of Vehicles (RE.3) designed for carrying children aged </a:t>
            </a:r>
            <a:r>
              <a:rPr lang="en-US" altLang="ru-RU" sz="14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ru-RU" sz="14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years on public roads.</a:t>
            </a:r>
            <a:endParaRPr lang="ru-RU" altLang="ru-RU" sz="14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4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4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ru-RU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requirements</a:t>
            </a:r>
            <a:endParaRPr lang="ru-RU" altLang="ru-RU" b="1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4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provisions</a:t>
            </a:r>
            <a:r>
              <a:rPr lang="ru-RU" altLang="ru-RU" sz="14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altLang="ru-RU" sz="1400" b="1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requirements for construction of buses </a:t>
            </a:r>
            <a:r>
              <a:rPr lang="ru-RU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Regulation No. 107 </a:t>
            </a:r>
            <a:r>
              <a:rPr lang="ru-RU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Regulation</a:t>
            </a:r>
            <a:r>
              <a:rPr lang="ru-RU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</a:t>
            </a:r>
            <a:r>
              <a:rPr lang="ru-RU" altLang="ru-RU" sz="14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ru-RU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14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determining the weight of buses, the following weight restrictions shall be considered:</a:t>
            </a:r>
          </a:p>
          <a:p>
            <a:pPr algn="just"/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child </a:t>
            </a:r>
            <a:r>
              <a:rPr lang="ru-RU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kg;</a:t>
            </a:r>
          </a:p>
          <a:p>
            <a:pPr algn="just"/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adult passenger </a:t>
            </a:r>
            <a:r>
              <a:rPr lang="ru-RU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 kg;</a:t>
            </a:r>
          </a:p>
          <a:p>
            <a:pPr algn="just"/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hand luggage </a:t>
            </a:r>
            <a:r>
              <a:rPr lang="ru-RU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kg per passenger;</a:t>
            </a:r>
          </a:p>
          <a:p>
            <a:pPr algn="just"/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luggage carried </a:t>
            </a:r>
            <a:r>
              <a:rPr lang="ru-RU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kg per one child and 10 kg </a:t>
            </a:r>
            <a:r>
              <a:rPr lang="ru-RU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one passenger;</a:t>
            </a:r>
          </a:p>
          <a:p>
            <a:pPr algn="just"/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wheelchairs </a:t>
            </a:r>
            <a:r>
              <a:rPr lang="ru-RU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kg.</a:t>
            </a:r>
            <a:endParaRPr lang="ru-RU" altLang="ru-RU" sz="14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0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696913" y="1163638"/>
            <a:ext cx="10502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40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solidFill>
                <a:srgbClr val="244F94"/>
              </a:solidFill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383381" y="1163638"/>
            <a:ext cx="683736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4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requirements</a:t>
            </a:r>
            <a:endParaRPr lang="ru-RU" altLang="ru-RU" sz="1400" b="1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400" b="1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design speed shall not exceed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km/h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buses must be equipped with a speed limitation device in accordance with the requirements of UN Regulation No. 89.</a:t>
            </a:r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front and rear of the buses shall be marked with the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“Carriage of children”.</a:t>
            </a:r>
          </a:p>
          <a:p>
            <a:pPr algn="just"/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outer sides of the bus body, as well as on the front and rear along the axis of symmetry of the bus, contrasting inscriptions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“CHILDREN”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«ДЕТИ») 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be applied in upright capital letters with a height of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250 mm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 thickness of at least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tenth 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their height.</a:t>
            </a:r>
          </a:p>
          <a:p>
            <a:pPr algn="just"/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body of the bus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have yellow </a:t>
            </a:r>
            <a:r>
              <a:rPr lang="en-US" altLang="ru-RU" sz="1200" b="1" dirty="0" err="1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painting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recommended shade of yellow is RAL1023 according to the RAL Classic </a:t>
            </a:r>
            <a:r>
              <a:rPr lang="en-US" altLang="ru-RU" sz="1200" dirty="0" err="1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catalog.</a:t>
            </a:r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bus manufacturer shall provide for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of inspection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adjustment and maintenance of mechanisms, components and parts that determine the safety of the bus operation (steering, braking system, tyres, fire extinguishers, emergency exit control mechanisms, etc.),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halved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compared to the bus, on the base of which the bus was manufactured,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not more than 10,000 km mileage 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buses manufactured on the original base. The corresponding instruction shall be put in the operational documentation for the bus.</a:t>
            </a:r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819150"/>
            <a:ext cx="2301875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4546" r="9430" b="4842"/>
          <a:stretch>
            <a:fillRect/>
          </a:stretch>
        </p:blipFill>
        <p:spPr bwMode="auto">
          <a:xfrm>
            <a:off x="7323138" y="819150"/>
            <a:ext cx="2024062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35884" r="8179" b="36258"/>
          <a:stretch>
            <a:fillRect/>
          </a:stretch>
        </p:blipFill>
        <p:spPr bwMode="auto">
          <a:xfrm>
            <a:off x="2543175" y="5441950"/>
            <a:ext cx="3519488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249613"/>
            <a:ext cx="4681537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14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696913" y="1163638"/>
            <a:ext cx="10502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400" b="1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400" b="1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400" b="1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40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solidFill>
                <a:srgbClr val="244F94"/>
              </a:solidFill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557213" y="823099"/>
            <a:ext cx="11312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4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the seats</a:t>
            </a:r>
            <a:endParaRPr lang="ru-RU" altLang="ru-RU" sz="1400" b="1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4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manufacturer’s discretion </a:t>
            </a:r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buses may </a:t>
            </a:r>
            <a:r>
              <a:rPr lang="en-US" altLang="ru-RU" sz="14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equipped </a:t>
            </a:r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child seats and/or </a:t>
            </a:r>
            <a:r>
              <a:rPr lang="en-US" altLang="ru-RU" sz="14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seats designed to accommodate child restraints</a:t>
            </a:r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can </a:t>
            </a:r>
            <a:r>
              <a:rPr lang="en-US" altLang="ru-RU" sz="14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equipped</a:t>
            </a:r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altLang="ru-RU" sz="14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ISOFIX</a:t>
            </a:r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child restraint mounting systems.</a:t>
            </a:r>
          </a:p>
          <a:p>
            <a:r>
              <a:rPr lang="en-US" altLang="ru-RU" sz="14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dimensions and arrangement of the seats are shown in the figure.</a:t>
            </a:r>
            <a:endParaRPr lang="ru-RU" altLang="ru-RU" sz="14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 t="20477" r="25160" b="7285"/>
          <a:stretch>
            <a:fillRect/>
          </a:stretch>
        </p:blipFill>
        <p:spPr bwMode="auto">
          <a:xfrm>
            <a:off x="557213" y="1917700"/>
            <a:ext cx="53435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5695950" y="2390775"/>
            <a:ext cx="708025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child seats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ISOFIX, H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shall be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600 mm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child seats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ISOFIX, H 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be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750 mm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child seats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ISOFIX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width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2F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seat cushion shall be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320 mm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child seats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ISOFIX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width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2F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seat cushion shall be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450 mm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height of the backrest –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750 mm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measured from non-deformed seat cushion.</a:t>
            </a:r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child seats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ISOFIX, G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shall be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170 mm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child seats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ISOFIX, G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shall be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250 mm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child seats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ISOFIX, K 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be at least 350 mm.</a:t>
            </a: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child seats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ISOFIX, K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shall be at least 400 mm.</a:t>
            </a:r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child seats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ISOFIX, </a:t>
            </a:r>
            <a:r>
              <a:rPr lang="en-US" altLang="ru-RU" sz="1200" b="1" i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be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350 and 400 mm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child seats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ISOFIX, </a:t>
            </a:r>
            <a:r>
              <a:rPr lang="en-US" altLang="ru-RU" sz="1200" b="1" i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be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400 and 450 mm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altLang="ru-RU" sz="1200" b="1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shall be </a:t>
            </a:r>
            <a:r>
              <a:rPr lang="ru-RU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±20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7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6113" y="788988"/>
            <a:ext cx="111315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200" b="1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seats 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regard to their strength properties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be tested 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methodology </a:t>
            </a: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described in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Regulation No. 80 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the test load:</a:t>
            </a:r>
          </a:p>
          <a:p>
            <a:pPr marL="171450" indent="-171450" algn="just">
              <a:buFontTx/>
              <a:buChar char="-"/>
            </a:pP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1180 N,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applied to the seatback at a height of 0.75 m above the reference plane. The displacement </a:t>
            </a: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central point of the load application shall be not less than 100 mm and not more than 400 mm;</a:t>
            </a:r>
          </a:p>
          <a:p>
            <a:pPr marL="171450" indent="-171450" algn="just">
              <a:buFontTx/>
              <a:buChar char="-"/>
            </a:pP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3140 N 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to the seatback at a height of 0.45 m above the reference plane. The displacement </a:t>
            </a:r>
          </a:p>
          <a:p>
            <a:pPr algn="just"/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central point of the load application shall be not less than 50 mm.</a:t>
            </a:r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seats shall be equipped with restraint systems.</a:t>
            </a:r>
          </a:p>
          <a:p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systems incorporate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 belts of ZS or ZSr4m type 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accordance with </a:t>
            </a:r>
          </a:p>
          <a:p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requirements of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Regulation No. 16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The </a:t>
            </a:r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child restraint systems complying with the requirements </a:t>
            </a:r>
          </a:p>
          <a:p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UN Regulation No. 44 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also permitted.</a:t>
            </a:r>
          </a:p>
          <a:p>
            <a:endParaRPr lang="en-US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strength of the seatbelt anchorages is assessed in accordance with </a:t>
            </a:r>
          </a:p>
          <a:p>
            <a:r>
              <a:rPr lang="en-US" altLang="ru-RU" sz="1200" b="1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Regulation No. 14</a:t>
            </a:r>
            <a:r>
              <a:rPr lang="en-US" altLang="ru-RU" sz="1200" dirty="0">
                <a:solidFill>
                  <a:srgbClr val="244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srgbClr val="244F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solidFill>
                <a:srgbClr val="244F94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0" name="Picture 9" descr="C:\Users\USER\Desktop\ЖЕНЕВА\66-я\картинка приложения си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t="8488" r="13927" b="41869"/>
          <a:stretch>
            <a:fillRect/>
          </a:stretch>
        </p:blipFill>
        <p:spPr bwMode="auto">
          <a:xfrm>
            <a:off x="7748588" y="788988"/>
            <a:ext cx="309562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3559175"/>
            <a:ext cx="448627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21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ru-RU" dirty="0"/>
              <a:t>ФИО исполнителя(ей), контактные данные (если требуется).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19325" y="4706938"/>
            <a:ext cx="7456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ru-RU" dirty="0">
                <a:solidFill>
                  <a:srgbClr val="004376"/>
                </a:solidFill>
              </a:rPr>
              <a:t>Inquiries are to be addressed to:</a:t>
            </a:r>
          </a:p>
          <a:p>
            <a:pPr defTabSz="914400"/>
            <a:r>
              <a:rPr lang="en-US" altLang="ru-RU" dirty="0" err="1">
                <a:solidFill>
                  <a:srgbClr val="004376"/>
                </a:solidFill>
              </a:rPr>
              <a:t>Gleb</a:t>
            </a:r>
            <a:r>
              <a:rPr lang="en-US" altLang="ru-RU" dirty="0">
                <a:solidFill>
                  <a:srgbClr val="004376"/>
                </a:solidFill>
              </a:rPr>
              <a:t> </a:t>
            </a:r>
            <a:r>
              <a:rPr lang="en-US" altLang="ru-RU" dirty="0" err="1">
                <a:solidFill>
                  <a:srgbClr val="004376"/>
                </a:solidFill>
              </a:rPr>
              <a:t>Nevsky</a:t>
            </a:r>
            <a:endParaRPr lang="en-US" altLang="ru-RU" dirty="0">
              <a:solidFill>
                <a:srgbClr val="004376"/>
              </a:solidFill>
            </a:endParaRPr>
          </a:p>
          <a:p>
            <a:pPr defTabSz="914400"/>
            <a:r>
              <a:rPr lang="en-US" altLang="ru-RU" dirty="0">
                <a:solidFill>
                  <a:srgbClr val="004376"/>
                </a:solidFill>
              </a:rPr>
              <a:t>Head of the PSL VSF NITZIAMT FSUE “NAMI”</a:t>
            </a:r>
          </a:p>
          <a:p>
            <a:pPr defTabSz="914400"/>
            <a:r>
              <a:rPr lang="en-US" altLang="ru-RU" dirty="0">
                <a:solidFill>
                  <a:srgbClr val="004376"/>
                </a:solidFill>
              </a:rPr>
              <a:t>E-mail: </a:t>
            </a:r>
            <a:r>
              <a:rPr lang="en-US" altLang="ru-RU" b="1" dirty="0">
                <a:solidFill>
                  <a:srgbClr val="004376"/>
                </a:solidFill>
              </a:rPr>
              <a:t>g.nevskiy@autorc.ru</a:t>
            </a:r>
            <a:endParaRPr lang="ru-RU" altLang="ru-RU" b="1" dirty="0">
              <a:solidFill>
                <a:srgbClr val="0043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35207"/>
      </p:ext>
    </p:extLst>
  </p:cSld>
  <p:clrMapOvr>
    <a:masterClrMapping/>
  </p:clrMapOvr>
</p:sld>
</file>

<file path=ppt/theme/theme1.xml><?xml version="1.0" encoding="utf-8"?>
<a:theme xmlns:a="http://schemas.openxmlformats.org/drawingml/2006/main" name="Car_theme">
  <a:themeElements>
    <a:clrScheme name="НАМИ">
      <a:dk1>
        <a:srgbClr val="D4271A"/>
      </a:dk1>
      <a:lt1>
        <a:srgbClr val="FFFFFF"/>
      </a:lt1>
      <a:dk2>
        <a:srgbClr val="194161"/>
      </a:dk2>
      <a:lt2>
        <a:srgbClr val="F2F2F2"/>
      </a:lt2>
      <a:accent1>
        <a:srgbClr val="244F94"/>
      </a:accent1>
      <a:accent2>
        <a:srgbClr val="CF4141"/>
      </a:accent2>
      <a:accent3>
        <a:srgbClr val="BFBFBF"/>
      </a:accent3>
      <a:accent4>
        <a:srgbClr val="258B40"/>
      </a:accent4>
      <a:accent5>
        <a:srgbClr val="3382C3"/>
      </a:accent5>
      <a:accent6>
        <a:srgbClr val="D99025"/>
      </a:accent6>
      <a:hlink>
        <a:srgbClr val="81B4DE"/>
      </a:hlink>
      <a:folHlink>
        <a:srgbClr val="D8D8D8"/>
      </a:folHlink>
    </a:clrScheme>
    <a:fontScheme name="Myriad Pro Cond">
      <a:majorFont>
        <a:latin typeface="Myriad Pro Cond"/>
        <a:ea typeface=""/>
        <a:cs typeface=""/>
      </a:majorFont>
      <a:minorFont>
        <a:latin typeface="Myriad Pro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_theme" id="{772A3DBD-E005-4335-8F67-7BDF96985F3A}" vid="{1E2E543E-E5ED-4746-B63A-1B2E41C84F4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Car_theme</Template>
  <TotalTime>8253</TotalTime>
  <Words>677</Words>
  <Application>Microsoft Office PowerPoint</Application>
  <PresentationFormat>Widescreen</PresentationFormat>
  <Paragraphs>93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Myriad Pro</vt:lpstr>
      <vt:lpstr>Myriad Pro Cond</vt:lpstr>
      <vt:lpstr>Arial</vt:lpstr>
      <vt:lpstr>Calibri</vt:lpstr>
      <vt:lpstr>Times New Roman</vt:lpstr>
      <vt:lpstr>Car_theme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НАМИ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Car</dc:title>
  <dc:creator>Мелинковская Татьяна</dc:creator>
  <cp:lastModifiedBy>Edoardo Gianotti</cp:lastModifiedBy>
  <cp:revision>216</cp:revision>
  <cp:lastPrinted>2015-05-19T16:24:21Z</cp:lastPrinted>
  <dcterms:created xsi:type="dcterms:W3CDTF">2015-04-29T12:21:37Z</dcterms:created>
  <dcterms:modified xsi:type="dcterms:W3CDTF">2019-11-29T09:30:37Z</dcterms:modified>
</cp:coreProperties>
</file>