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61" r:id="rId7"/>
    <p:sldId id="264" r:id="rId8"/>
    <p:sldId id="258" r:id="rId9"/>
    <p:sldId id="269" r:id="rId10"/>
    <p:sldId id="278" r:id="rId11"/>
    <p:sldId id="270" r:id="rId12"/>
    <p:sldId id="265" r:id="rId13"/>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relle Marie-Pierre" initials="DM" lastIdx="1" clrIdx="0">
    <p:extLst>
      <p:ext uri="{19B8F6BF-5375-455C-9EA6-DF929625EA0E}">
        <p15:presenceInfo xmlns:p15="http://schemas.microsoft.com/office/powerpoint/2012/main" userId="S-1-5-21-3298242413-1472053370-2507520255-678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17DE"/>
    <a:srgbClr val="0000FF"/>
    <a:srgbClr val="0000CC"/>
    <a:srgbClr val="FF9933"/>
    <a:srgbClr val="FF0000"/>
    <a:srgbClr val="00CC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3" autoAdjust="0"/>
    <p:restoredTop sz="96178" autoAdjust="0"/>
  </p:normalViewPr>
  <p:slideViewPr>
    <p:cSldViewPr>
      <p:cViewPr varScale="1">
        <p:scale>
          <a:sx n="68" d="100"/>
          <a:sy n="68" d="100"/>
        </p:scale>
        <p:origin x="129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68947" cy="480911"/>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4144536" y="0"/>
            <a:ext cx="3168946" cy="480911"/>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31692" y="4560146"/>
            <a:ext cx="5851817" cy="4320462"/>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118743"/>
            <a:ext cx="3168947" cy="480910"/>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4144536" y="9118743"/>
            <a:ext cx="3168946" cy="480910"/>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extLst>
      <p:ext uri="{BB962C8B-B14F-4D97-AF65-F5344CB8AC3E}">
        <p14:creationId xmlns:p14="http://schemas.microsoft.com/office/powerpoint/2010/main" val="16153777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204254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FE2CFF-C77F-45F5-8196-7FFE9E57B434}" type="slidenum">
              <a:rPr lang="ja-JP" altLang="fr-FR" smtClean="0"/>
              <a:pPr/>
              <a:t>5</a:t>
            </a:fld>
            <a:endParaRPr lang="fr-FR" altLang="ja-JP"/>
          </a:p>
        </p:txBody>
      </p:sp>
    </p:spTree>
    <p:extLst>
      <p:ext uri="{BB962C8B-B14F-4D97-AF65-F5344CB8AC3E}">
        <p14:creationId xmlns:p14="http://schemas.microsoft.com/office/powerpoint/2010/main" val="1344500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Arial" charset="0"/>
                <a:ea typeface="+mn-ea"/>
                <a:cs typeface="+mn-cs"/>
              </a:rPr>
              <a:t>With RUP, FUP &amp; SUP non-exempted, the majority of the off-road definition criteria are not met anymore.</a:t>
            </a:r>
            <a:endParaRPr lang="en-US" dirty="0"/>
          </a:p>
        </p:txBody>
      </p:sp>
      <p:sp>
        <p:nvSpPr>
          <p:cNvPr id="4" name="Slide Number Placeholder 3"/>
          <p:cNvSpPr>
            <a:spLocks noGrp="1"/>
          </p:cNvSpPr>
          <p:nvPr>
            <p:ph type="sldNum" sz="quarter" idx="5"/>
          </p:nvPr>
        </p:nvSpPr>
        <p:spPr/>
        <p:txBody>
          <a:bodyPr/>
          <a:lstStyle/>
          <a:p>
            <a:fld id="{41FE2CFF-C77F-45F5-8196-7FFE9E57B434}" type="slidenum">
              <a:rPr lang="ja-JP" altLang="fr-FR" smtClean="0"/>
              <a:pPr/>
              <a:t>6</a:t>
            </a:fld>
            <a:endParaRPr lang="fr-FR" altLang="ja-JP"/>
          </a:p>
        </p:txBody>
      </p:sp>
    </p:spTree>
    <p:extLst>
      <p:ext uri="{BB962C8B-B14F-4D97-AF65-F5344CB8AC3E}">
        <p14:creationId xmlns:p14="http://schemas.microsoft.com/office/powerpoint/2010/main" val="1113602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Arial" charset="0"/>
                <a:ea typeface="+mn-ea"/>
                <a:cs typeface="+mn-cs"/>
              </a:rPr>
              <a:t>With RUP, FUP &amp; SUP non-exempted, the majority of the off-road definition criteria are not met anymore.</a:t>
            </a:r>
            <a:endParaRPr lang="en-US" dirty="0"/>
          </a:p>
        </p:txBody>
      </p:sp>
      <p:sp>
        <p:nvSpPr>
          <p:cNvPr id="4" name="Slide Number Placeholder 3"/>
          <p:cNvSpPr>
            <a:spLocks noGrp="1"/>
          </p:cNvSpPr>
          <p:nvPr>
            <p:ph type="sldNum" sz="quarter" idx="5"/>
          </p:nvPr>
        </p:nvSpPr>
        <p:spPr/>
        <p:txBody>
          <a:bodyPr/>
          <a:lstStyle/>
          <a:p>
            <a:fld id="{41FE2CFF-C77F-45F5-8196-7FFE9E57B434}" type="slidenum">
              <a:rPr lang="ja-JP" altLang="fr-FR" smtClean="0"/>
              <a:pPr/>
              <a:t>7</a:t>
            </a:fld>
            <a:endParaRPr lang="fr-FR" altLang="ja-JP"/>
          </a:p>
        </p:txBody>
      </p:sp>
    </p:spTree>
    <p:extLst>
      <p:ext uri="{BB962C8B-B14F-4D97-AF65-F5344CB8AC3E}">
        <p14:creationId xmlns:p14="http://schemas.microsoft.com/office/powerpoint/2010/main" val="1156320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41FE2CFF-C77F-45F5-8196-7FFE9E57B434}" type="slidenum">
              <a:rPr lang="ja-JP" altLang="fr-FR" smtClean="0"/>
              <a:pPr/>
              <a:t>8</a:t>
            </a:fld>
            <a:endParaRPr lang="fr-FR" altLang="ja-JP"/>
          </a:p>
        </p:txBody>
      </p:sp>
    </p:spTree>
    <p:extLst>
      <p:ext uri="{BB962C8B-B14F-4D97-AF65-F5344CB8AC3E}">
        <p14:creationId xmlns:p14="http://schemas.microsoft.com/office/powerpoint/2010/main" val="4160941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r>
              <a:rPr lang="en-US" altLang="ja-JP"/>
              <a:t>19w38-1</a:t>
            </a:r>
            <a:endParaRPr lang="fr-FR" altLang="ja-JP" dirty="0"/>
          </a:p>
        </p:txBody>
      </p:sp>
      <p:sp>
        <p:nvSpPr>
          <p:cNvPr id="5" name="Espace réservé du pied de page 4"/>
          <p:cNvSpPr>
            <a:spLocks noGrp="1"/>
          </p:cNvSpPr>
          <p:nvPr>
            <p:ph type="ftr" sz="quarter" idx="11"/>
          </p:nvPr>
        </p:nvSpPr>
        <p:spPr/>
        <p:txBody>
          <a:bodyPr/>
          <a:lstStyle>
            <a:lvl1pPr>
              <a:defRPr/>
            </a:lvl1pPr>
          </a:lstStyle>
          <a:p>
            <a:r>
              <a:rPr lang="fr-FR" altLang="ja-JP"/>
              <a:t>R93 Proposal</a:t>
            </a:r>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8" name="Image 7">
            <a:extLst>
              <a:ext uri="{FF2B5EF4-FFF2-40B4-BE49-F238E27FC236}">
                <a16:creationId xmlns:a16="http://schemas.microsoft.com/office/drawing/2014/main" id="{DB702179-BB20-4D4E-A8AF-7B99DD8BDF6B}"/>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r>
              <a:rPr lang="en-US" altLang="ja-JP"/>
              <a:t>19w38-1</a:t>
            </a:r>
            <a:endParaRPr lang="fr-FR" altLang="ja-JP"/>
          </a:p>
        </p:txBody>
      </p:sp>
      <p:sp>
        <p:nvSpPr>
          <p:cNvPr id="5" name="Espace réservé du pied de page 4"/>
          <p:cNvSpPr>
            <a:spLocks noGrp="1"/>
          </p:cNvSpPr>
          <p:nvPr>
            <p:ph type="ftr" sz="quarter" idx="11"/>
          </p:nvPr>
        </p:nvSpPr>
        <p:spPr/>
        <p:txBody>
          <a:bodyPr/>
          <a:lstStyle>
            <a:lvl1pPr>
              <a:defRPr/>
            </a:lvl1pPr>
          </a:lstStyle>
          <a:p>
            <a:r>
              <a:rPr lang="fr-FR" altLang="ja-JP"/>
              <a:t>R93 Proposal</a:t>
            </a:r>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r>
              <a:rPr lang="en-US" altLang="ja-JP"/>
              <a:t>19w38-1</a:t>
            </a:r>
            <a:endParaRPr lang="fr-FR" altLang="ja-JP"/>
          </a:p>
        </p:txBody>
      </p:sp>
      <p:sp>
        <p:nvSpPr>
          <p:cNvPr id="5" name="Espace réservé du pied de page 4"/>
          <p:cNvSpPr>
            <a:spLocks noGrp="1"/>
          </p:cNvSpPr>
          <p:nvPr>
            <p:ph type="ftr" sz="quarter" idx="11"/>
          </p:nvPr>
        </p:nvSpPr>
        <p:spPr/>
        <p:txBody>
          <a:bodyPr/>
          <a:lstStyle>
            <a:lvl1pPr>
              <a:defRPr/>
            </a:lvl1pPr>
          </a:lstStyle>
          <a:p>
            <a:r>
              <a:rPr lang="fr-FR" altLang="ja-JP"/>
              <a:t>R93 Proposal</a:t>
            </a:r>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FR" dirty="0"/>
          </a:p>
        </p:txBody>
      </p:sp>
      <p:sp>
        <p:nvSpPr>
          <p:cNvPr id="3" name="Espace réservé du contenu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Espace réservé de la date 3"/>
          <p:cNvSpPr>
            <a:spLocks noGrp="1"/>
          </p:cNvSpPr>
          <p:nvPr>
            <p:ph type="dt" sz="half" idx="10"/>
          </p:nvPr>
        </p:nvSpPr>
        <p:spPr/>
        <p:txBody>
          <a:bodyPr/>
          <a:lstStyle>
            <a:lvl1pPr>
              <a:defRPr/>
            </a:lvl1pPr>
          </a:lstStyle>
          <a:p>
            <a:r>
              <a:rPr lang="en-US" altLang="ja-JP"/>
              <a:t>19w38-1</a:t>
            </a:r>
            <a:endParaRPr lang="fr-FR" altLang="ja-JP"/>
          </a:p>
        </p:txBody>
      </p:sp>
      <p:sp>
        <p:nvSpPr>
          <p:cNvPr id="5" name="Espace réservé du pied de page 4"/>
          <p:cNvSpPr>
            <a:spLocks noGrp="1"/>
          </p:cNvSpPr>
          <p:nvPr>
            <p:ph type="ftr" sz="quarter" idx="11"/>
          </p:nvPr>
        </p:nvSpPr>
        <p:spPr/>
        <p:txBody>
          <a:bodyPr/>
          <a:lstStyle>
            <a:lvl1pPr>
              <a:defRPr/>
            </a:lvl1pPr>
          </a:lstStyle>
          <a:p>
            <a:r>
              <a:rPr lang="fr-FR" altLang="ja-JP"/>
              <a:t>R93 Proposal</a:t>
            </a:r>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Espace réservé de la date 3"/>
          <p:cNvSpPr>
            <a:spLocks noGrp="1"/>
          </p:cNvSpPr>
          <p:nvPr>
            <p:ph type="dt" sz="half" idx="10"/>
          </p:nvPr>
        </p:nvSpPr>
        <p:spPr/>
        <p:txBody>
          <a:bodyPr/>
          <a:lstStyle>
            <a:lvl1pPr>
              <a:defRPr/>
            </a:lvl1pPr>
          </a:lstStyle>
          <a:p>
            <a:r>
              <a:rPr lang="en-US" altLang="ja-JP"/>
              <a:t>19w38-1</a:t>
            </a:r>
            <a:endParaRPr lang="fr-FR" altLang="ja-JP"/>
          </a:p>
        </p:txBody>
      </p:sp>
      <p:sp>
        <p:nvSpPr>
          <p:cNvPr id="5" name="Espace réservé du pied de page 4"/>
          <p:cNvSpPr>
            <a:spLocks noGrp="1"/>
          </p:cNvSpPr>
          <p:nvPr>
            <p:ph type="ftr" sz="quarter" idx="11"/>
          </p:nvPr>
        </p:nvSpPr>
        <p:spPr/>
        <p:txBody>
          <a:bodyPr/>
          <a:lstStyle>
            <a:lvl1pPr>
              <a:defRPr/>
            </a:lvl1pPr>
          </a:lstStyle>
          <a:p>
            <a:r>
              <a:rPr lang="fr-FR" altLang="ja-JP"/>
              <a:t>R93 Proposal</a:t>
            </a:r>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e la date 4"/>
          <p:cNvSpPr>
            <a:spLocks noGrp="1"/>
          </p:cNvSpPr>
          <p:nvPr>
            <p:ph type="dt" sz="half" idx="10"/>
          </p:nvPr>
        </p:nvSpPr>
        <p:spPr/>
        <p:txBody>
          <a:bodyPr/>
          <a:lstStyle>
            <a:lvl1pPr>
              <a:defRPr/>
            </a:lvl1pPr>
          </a:lstStyle>
          <a:p>
            <a:r>
              <a:rPr lang="en-US" altLang="ja-JP"/>
              <a:t>19w38-1</a:t>
            </a:r>
            <a:endParaRPr lang="fr-FR" altLang="ja-JP"/>
          </a:p>
        </p:txBody>
      </p:sp>
      <p:sp>
        <p:nvSpPr>
          <p:cNvPr id="6" name="Espace réservé du pied de page 5"/>
          <p:cNvSpPr>
            <a:spLocks noGrp="1"/>
          </p:cNvSpPr>
          <p:nvPr>
            <p:ph type="ftr" sz="quarter" idx="11"/>
          </p:nvPr>
        </p:nvSpPr>
        <p:spPr/>
        <p:txBody>
          <a:bodyPr/>
          <a:lstStyle>
            <a:lvl1pPr>
              <a:defRPr/>
            </a:lvl1pPr>
          </a:lstStyle>
          <a:p>
            <a:r>
              <a:rPr lang="fr-FR" altLang="ja-JP"/>
              <a:t>R93 Proposal</a:t>
            </a:r>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Espace réservé de la date 6"/>
          <p:cNvSpPr>
            <a:spLocks noGrp="1"/>
          </p:cNvSpPr>
          <p:nvPr>
            <p:ph type="dt" sz="half" idx="10"/>
          </p:nvPr>
        </p:nvSpPr>
        <p:spPr/>
        <p:txBody>
          <a:bodyPr/>
          <a:lstStyle>
            <a:lvl1pPr>
              <a:defRPr/>
            </a:lvl1pPr>
          </a:lstStyle>
          <a:p>
            <a:r>
              <a:rPr lang="en-US" altLang="ja-JP"/>
              <a:t>19w38-1</a:t>
            </a:r>
            <a:endParaRPr lang="fr-FR" altLang="ja-JP"/>
          </a:p>
        </p:txBody>
      </p:sp>
      <p:sp>
        <p:nvSpPr>
          <p:cNvPr id="8" name="Espace réservé du pied de page 7"/>
          <p:cNvSpPr>
            <a:spLocks noGrp="1"/>
          </p:cNvSpPr>
          <p:nvPr>
            <p:ph type="ftr" sz="quarter" idx="11"/>
          </p:nvPr>
        </p:nvSpPr>
        <p:spPr/>
        <p:txBody>
          <a:bodyPr/>
          <a:lstStyle>
            <a:lvl1pPr>
              <a:defRPr/>
            </a:lvl1pPr>
          </a:lstStyle>
          <a:p>
            <a:r>
              <a:rPr lang="fr-FR" altLang="ja-JP"/>
              <a:t>R93 Proposal</a:t>
            </a:r>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FR"/>
          </a:p>
        </p:txBody>
      </p:sp>
      <p:sp>
        <p:nvSpPr>
          <p:cNvPr id="3" name="Espace réservé de la date 2"/>
          <p:cNvSpPr>
            <a:spLocks noGrp="1"/>
          </p:cNvSpPr>
          <p:nvPr>
            <p:ph type="dt" sz="half" idx="10"/>
          </p:nvPr>
        </p:nvSpPr>
        <p:spPr/>
        <p:txBody>
          <a:bodyPr/>
          <a:lstStyle>
            <a:lvl1pPr>
              <a:defRPr/>
            </a:lvl1pPr>
          </a:lstStyle>
          <a:p>
            <a:r>
              <a:rPr lang="en-US" altLang="ja-JP"/>
              <a:t>19w38-1</a:t>
            </a:r>
            <a:endParaRPr lang="fr-FR" altLang="ja-JP"/>
          </a:p>
        </p:txBody>
      </p:sp>
      <p:sp>
        <p:nvSpPr>
          <p:cNvPr id="4" name="Espace réservé du pied de page 3"/>
          <p:cNvSpPr>
            <a:spLocks noGrp="1"/>
          </p:cNvSpPr>
          <p:nvPr>
            <p:ph type="ftr" sz="quarter" idx="11"/>
          </p:nvPr>
        </p:nvSpPr>
        <p:spPr/>
        <p:txBody>
          <a:bodyPr/>
          <a:lstStyle>
            <a:lvl1pPr>
              <a:defRPr/>
            </a:lvl1pPr>
          </a:lstStyle>
          <a:p>
            <a:r>
              <a:rPr lang="fr-FR" altLang="ja-JP"/>
              <a:t>R93 Proposal</a:t>
            </a:r>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en-US" altLang="ja-JP"/>
              <a:t>19w38-1</a:t>
            </a:r>
            <a:endParaRPr lang="fr-FR" altLang="ja-JP"/>
          </a:p>
        </p:txBody>
      </p:sp>
      <p:sp>
        <p:nvSpPr>
          <p:cNvPr id="3" name="Espace réservé du pied de page 2"/>
          <p:cNvSpPr>
            <a:spLocks noGrp="1"/>
          </p:cNvSpPr>
          <p:nvPr>
            <p:ph type="ftr" sz="quarter" idx="11"/>
          </p:nvPr>
        </p:nvSpPr>
        <p:spPr/>
        <p:txBody>
          <a:bodyPr/>
          <a:lstStyle>
            <a:lvl1pPr>
              <a:defRPr/>
            </a:lvl1pPr>
          </a:lstStyle>
          <a:p>
            <a:r>
              <a:rPr lang="fr-FR" altLang="ja-JP"/>
              <a:t>R93 Proposal</a:t>
            </a:r>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Espace réservé de la date 4"/>
          <p:cNvSpPr>
            <a:spLocks noGrp="1"/>
          </p:cNvSpPr>
          <p:nvPr>
            <p:ph type="dt" sz="half" idx="10"/>
          </p:nvPr>
        </p:nvSpPr>
        <p:spPr/>
        <p:txBody>
          <a:bodyPr/>
          <a:lstStyle>
            <a:lvl1pPr>
              <a:defRPr/>
            </a:lvl1pPr>
          </a:lstStyle>
          <a:p>
            <a:r>
              <a:rPr lang="en-US" altLang="ja-JP"/>
              <a:t>19w38-1</a:t>
            </a:r>
            <a:endParaRPr lang="fr-FR" altLang="ja-JP"/>
          </a:p>
        </p:txBody>
      </p:sp>
      <p:sp>
        <p:nvSpPr>
          <p:cNvPr id="6" name="Espace réservé du pied de page 5"/>
          <p:cNvSpPr>
            <a:spLocks noGrp="1"/>
          </p:cNvSpPr>
          <p:nvPr>
            <p:ph type="ftr" sz="quarter" idx="11"/>
          </p:nvPr>
        </p:nvSpPr>
        <p:spPr/>
        <p:txBody>
          <a:bodyPr/>
          <a:lstStyle>
            <a:lvl1pPr>
              <a:defRPr/>
            </a:lvl1pPr>
          </a:lstStyle>
          <a:p>
            <a:r>
              <a:rPr lang="fr-FR" altLang="ja-JP"/>
              <a:t>R93 Proposal</a:t>
            </a:r>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Espace réservé de la date 4"/>
          <p:cNvSpPr>
            <a:spLocks noGrp="1"/>
          </p:cNvSpPr>
          <p:nvPr>
            <p:ph type="dt" sz="half" idx="10"/>
          </p:nvPr>
        </p:nvSpPr>
        <p:spPr/>
        <p:txBody>
          <a:bodyPr/>
          <a:lstStyle>
            <a:lvl1pPr>
              <a:defRPr/>
            </a:lvl1pPr>
          </a:lstStyle>
          <a:p>
            <a:r>
              <a:rPr lang="en-US" altLang="ja-JP"/>
              <a:t>19w38-1</a:t>
            </a:r>
            <a:endParaRPr lang="fr-FR" altLang="ja-JP"/>
          </a:p>
        </p:txBody>
      </p:sp>
      <p:sp>
        <p:nvSpPr>
          <p:cNvPr id="6" name="Espace réservé du pied de page 5"/>
          <p:cNvSpPr>
            <a:spLocks noGrp="1"/>
          </p:cNvSpPr>
          <p:nvPr>
            <p:ph type="ftr" sz="quarter" idx="11"/>
          </p:nvPr>
        </p:nvSpPr>
        <p:spPr/>
        <p:txBody>
          <a:bodyPr/>
          <a:lstStyle>
            <a:lvl1pPr>
              <a:defRPr/>
            </a:lvl1pPr>
          </a:lstStyle>
          <a:p>
            <a:r>
              <a:rPr lang="fr-FR" altLang="ja-JP"/>
              <a:t>R93 Proposal</a:t>
            </a:r>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r>
              <a:rPr lang="en-US" altLang="ja-JP"/>
              <a:t>19w38-1</a:t>
            </a:r>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r>
              <a:rPr lang="fr-FR" altLang="ja-JP"/>
              <a:t>R93 Proposal</a:t>
            </a:r>
            <a:endParaRPr lang="fr-FR" altLang="ja-JP"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8" name="Image 7">
            <a:extLst>
              <a:ext uri="{FF2B5EF4-FFF2-40B4-BE49-F238E27FC236}">
                <a16:creationId xmlns:a16="http://schemas.microsoft.com/office/drawing/2014/main" id="{F077AA37-839A-40B8-BDFD-D116C7EC7C0C}"/>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2EFB3BFE-026A-4511-BF97-ED4E1E36CD88}"/>
              </a:ext>
            </a:extLst>
          </p:cNvPr>
          <p:cNvSpPr>
            <a:spLocks noGrp="1"/>
          </p:cNvSpPr>
          <p:nvPr>
            <p:ph type="ctrTitle"/>
          </p:nvPr>
        </p:nvSpPr>
        <p:spPr/>
        <p:txBody>
          <a:bodyPr/>
          <a:lstStyle/>
          <a:p>
            <a:r>
              <a:rPr lang="fr-FR" dirty="0"/>
              <a:t>UN-</a:t>
            </a:r>
            <a:r>
              <a:rPr lang="fr-FR" dirty="0" err="1"/>
              <a:t>ECE</a:t>
            </a:r>
            <a:r>
              <a:rPr lang="fr-FR" dirty="0"/>
              <a:t> </a:t>
            </a:r>
            <a:r>
              <a:rPr lang="fr-FR" dirty="0" err="1"/>
              <a:t>R93</a:t>
            </a:r>
            <a:r>
              <a:rPr lang="fr-FR" dirty="0"/>
              <a:t>-00</a:t>
            </a:r>
            <a:br>
              <a:rPr lang="fr-FR" dirty="0"/>
            </a:br>
            <a:endParaRPr lang="fr-FR" dirty="0"/>
          </a:p>
        </p:txBody>
      </p:sp>
      <p:sp>
        <p:nvSpPr>
          <p:cNvPr id="5" name="Sous-titre 2">
            <a:extLst>
              <a:ext uri="{FF2B5EF4-FFF2-40B4-BE49-F238E27FC236}">
                <a16:creationId xmlns:a16="http://schemas.microsoft.com/office/drawing/2014/main" id="{6C47E5BB-7161-481E-953C-DA595BFB3E29}"/>
              </a:ext>
            </a:extLst>
          </p:cNvPr>
          <p:cNvSpPr>
            <a:spLocks noGrp="1"/>
          </p:cNvSpPr>
          <p:nvPr>
            <p:ph type="subTitle" idx="1"/>
          </p:nvPr>
        </p:nvSpPr>
        <p:spPr>
          <a:xfrm>
            <a:off x="827584" y="3886200"/>
            <a:ext cx="7560840" cy="112697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OICA comments to proposal from EC per document</a:t>
            </a:r>
          </a:p>
          <a:p>
            <a:r>
              <a:rPr lang="en-US" dirty="0"/>
              <a:t>ECE/TRANS/WP.29/GRSG/2019/19</a:t>
            </a:r>
            <a:endParaRPr lang="fr-FR" dirty="0"/>
          </a:p>
        </p:txBody>
      </p:sp>
      <p:sp>
        <p:nvSpPr>
          <p:cNvPr id="2" name="Date Placeholder 1">
            <a:extLst>
              <a:ext uri="{FF2B5EF4-FFF2-40B4-BE49-F238E27FC236}">
                <a16:creationId xmlns:a16="http://schemas.microsoft.com/office/drawing/2014/main" id="{9FEA5DE4-E2BC-47EE-AEEB-605DF508261F}"/>
              </a:ext>
            </a:extLst>
          </p:cNvPr>
          <p:cNvSpPr>
            <a:spLocks noGrp="1"/>
          </p:cNvSpPr>
          <p:nvPr>
            <p:ph type="dt" sz="half" idx="10"/>
          </p:nvPr>
        </p:nvSpPr>
        <p:spPr>
          <a:xfrm>
            <a:off x="6553200" y="6245225"/>
            <a:ext cx="2133600" cy="476250"/>
          </a:xfrm>
        </p:spPr>
        <p:txBody>
          <a:bodyPr/>
          <a:lstStyle/>
          <a:p>
            <a:r>
              <a:rPr lang="en-US" altLang="ja-JP" dirty="0"/>
              <a:t>GRSG-117</a:t>
            </a:r>
          </a:p>
          <a:p>
            <a:r>
              <a:rPr lang="fr-FR" altLang="ja-JP" dirty="0"/>
              <a:t>8-12 </a:t>
            </a:r>
            <a:r>
              <a:rPr lang="fr-FR" altLang="ja-JP" dirty="0" err="1"/>
              <a:t>October</a:t>
            </a:r>
            <a:r>
              <a:rPr lang="fr-FR" altLang="ja-JP" dirty="0"/>
              <a:t> 2019</a:t>
            </a:r>
          </a:p>
        </p:txBody>
      </p:sp>
      <p:sp>
        <p:nvSpPr>
          <p:cNvPr id="6" name="Slide Number Placeholder 5">
            <a:extLst>
              <a:ext uri="{FF2B5EF4-FFF2-40B4-BE49-F238E27FC236}">
                <a16:creationId xmlns:a16="http://schemas.microsoft.com/office/drawing/2014/main" id="{E02AA24A-700B-4883-B7C7-A493720990AB}"/>
              </a:ext>
            </a:extLst>
          </p:cNvPr>
          <p:cNvSpPr>
            <a:spLocks noGrp="1"/>
          </p:cNvSpPr>
          <p:nvPr>
            <p:ph type="sldNum" sz="quarter" idx="12"/>
          </p:nvPr>
        </p:nvSpPr>
        <p:spPr/>
        <p:txBody>
          <a:bodyPr/>
          <a:lstStyle/>
          <a:p>
            <a:r>
              <a:rPr lang="fr-FR" altLang="ja-JP" dirty="0"/>
              <a:t>1</a:t>
            </a:r>
          </a:p>
        </p:txBody>
      </p:sp>
      <p:sp>
        <p:nvSpPr>
          <p:cNvPr id="7" name="Date Placeholder 1">
            <a:extLst>
              <a:ext uri="{FF2B5EF4-FFF2-40B4-BE49-F238E27FC236}">
                <a16:creationId xmlns:a16="http://schemas.microsoft.com/office/drawing/2014/main" id="{A0E86360-5882-4BD2-B82C-48C54CE6EC87}"/>
              </a:ext>
            </a:extLst>
          </p:cNvPr>
          <p:cNvSpPr txBox="1">
            <a:spLocks/>
          </p:cNvSpPr>
          <p:nvPr/>
        </p:nvSpPr>
        <p:spPr bwMode="auto">
          <a:xfrm>
            <a:off x="5580112" y="331788"/>
            <a:ext cx="31066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fr-FR"/>
            </a:defPPr>
            <a:lvl1pPr algn="l" rtl="0" fontAlgn="base">
              <a:spcBef>
                <a:spcPct val="0"/>
              </a:spcBef>
              <a:spcAft>
                <a:spcPct val="0"/>
              </a:spcAft>
              <a:defRPr sz="1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ja-JP" u="sng" dirty="0"/>
              <a:t>Informal document</a:t>
            </a:r>
            <a:r>
              <a:rPr lang="en-US" altLang="ja-JP" dirty="0"/>
              <a:t> </a:t>
            </a:r>
            <a:r>
              <a:rPr lang="en-US" altLang="ja-JP" b="1" dirty="0"/>
              <a:t>GRSG-117-36</a:t>
            </a:r>
          </a:p>
          <a:p>
            <a:r>
              <a:rPr lang="fr-FR" altLang="ja-JP" dirty="0"/>
              <a:t>117th GRSG</a:t>
            </a:r>
            <a:r>
              <a:rPr lang="fr-FR" altLang="ja-JP"/>
              <a:t>, 8-11 </a:t>
            </a:r>
            <a:r>
              <a:rPr lang="fr-FR" altLang="ja-JP" dirty="0" err="1"/>
              <a:t>October</a:t>
            </a:r>
            <a:r>
              <a:rPr lang="fr-FR" altLang="ja-JP" dirty="0"/>
              <a:t> 2019</a:t>
            </a:r>
          </a:p>
          <a:p>
            <a:r>
              <a:rPr lang="fr-FR" altLang="ja-JP" dirty="0"/>
              <a:t>Agenda item 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a:t>R93</a:t>
            </a:r>
            <a:r>
              <a:rPr lang="en-US" dirty="0"/>
              <a:t> Amendment Proposal</a:t>
            </a:r>
            <a:endParaRPr lang="fr-FR" dirty="0"/>
          </a:p>
        </p:txBody>
      </p:sp>
      <p:sp>
        <p:nvSpPr>
          <p:cNvPr id="3" name="Espace réservé du contenu 2"/>
          <p:cNvSpPr>
            <a:spLocks noGrp="1"/>
          </p:cNvSpPr>
          <p:nvPr>
            <p:ph idx="1"/>
          </p:nvPr>
        </p:nvSpPr>
        <p:spPr/>
        <p:txBody>
          <a:bodyPr/>
          <a:lstStyle/>
          <a:p>
            <a:pPr marL="0" indent="0">
              <a:buNone/>
            </a:pPr>
            <a:r>
              <a:rPr lang="en-US" sz="2800" dirty="0"/>
              <a:t>The EC proposal consists of 3 modifications:</a:t>
            </a:r>
          </a:p>
          <a:p>
            <a:pPr marL="0" indent="0">
              <a:buNone/>
            </a:pPr>
            <a:endParaRPr lang="en-US" sz="2800" dirty="0"/>
          </a:p>
          <a:p>
            <a:pPr marL="457200" indent="-457200">
              <a:buFont typeface="+mj-lt"/>
              <a:buAutoNum type="arabicParenBoth"/>
            </a:pPr>
            <a:r>
              <a:rPr lang="en-GB" sz="2800" dirty="0"/>
              <a:t>Elongated cab introduction</a:t>
            </a:r>
          </a:p>
          <a:p>
            <a:pPr marL="457200" indent="-457200">
              <a:buFont typeface="+mj-lt"/>
              <a:buAutoNum type="arabicParenBoth"/>
            </a:pPr>
            <a:r>
              <a:rPr lang="en-GB" sz="2800"/>
              <a:t>Accommodation </a:t>
            </a:r>
            <a:r>
              <a:rPr lang="en-GB" sz="2800" dirty="0"/>
              <a:t>to test set-up</a:t>
            </a:r>
          </a:p>
          <a:p>
            <a:pPr marL="457200" indent="-457200">
              <a:buFont typeface="+mj-lt"/>
              <a:buAutoNum type="arabicParenBoth"/>
            </a:pPr>
            <a:r>
              <a:rPr lang="en-GB" sz="2800" dirty="0"/>
              <a:t>Scope modification &amp; provisional transition</a:t>
            </a:r>
          </a:p>
          <a:p>
            <a:endParaRPr lang="en-US" sz="2000" dirty="0"/>
          </a:p>
        </p:txBody>
      </p:sp>
      <p:sp>
        <p:nvSpPr>
          <p:cNvPr id="4" name="Date Placeholder 3">
            <a:extLst>
              <a:ext uri="{FF2B5EF4-FFF2-40B4-BE49-F238E27FC236}">
                <a16:creationId xmlns:a16="http://schemas.microsoft.com/office/drawing/2014/main" id="{3F63FDB3-BD0F-4257-80F1-1F12A5013280}"/>
              </a:ext>
            </a:extLst>
          </p:cNvPr>
          <p:cNvSpPr>
            <a:spLocks noGrp="1"/>
          </p:cNvSpPr>
          <p:nvPr>
            <p:ph type="dt" sz="half" idx="10"/>
          </p:nvPr>
        </p:nvSpPr>
        <p:spPr/>
        <p:txBody>
          <a:bodyPr/>
          <a:lstStyle/>
          <a:p>
            <a:r>
              <a:rPr lang="en-US" altLang="ja-JP"/>
              <a:t>GRSG-117</a:t>
            </a:r>
            <a:endParaRPr lang="fr-FR" altLang="ja-JP" dirty="0"/>
          </a:p>
        </p:txBody>
      </p:sp>
      <p:sp>
        <p:nvSpPr>
          <p:cNvPr id="5" name="Footer Placeholder 4">
            <a:extLst>
              <a:ext uri="{FF2B5EF4-FFF2-40B4-BE49-F238E27FC236}">
                <a16:creationId xmlns:a16="http://schemas.microsoft.com/office/drawing/2014/main" id="{5FF01CD1-EA4C-4F97-B6CA-D65B479F69B3}"/>
              </a:ext>
            </a:extLst>
          </p:cNvPr>
          <p:cNvSpPr>
            <a:spLocks noGrp="1"/>
          </p:cNvSpPr>
          <p:nvPr>
            <p:ph type="ftr" sz="quarter" idx="11"/>
          </p:nvPr>
        </p:nvSpPr>
        <p:spPr/>
        <p:txBody>
          <a:bodyPr/>
          <a:lstStyle/>
          <a:p>
            <a:r>
              <a:rPr lang="fr-FR" altLang="ja-JP" dirty="0" err="1"/>
              <a:t>R93</a:t>
            </a:r>
            <a:r>
              <a:rPr lang="fr-FR" altLang="ja-JP" dirty="0"/>
              <a:t> </a:t>
            </a:r>
            <a:r>
              <a:rPr lang="fr-FR" altLang="ja-JP" dirty="0" err="1"/>
              <a:t>Proposal</a:t>
            </a:r>
            <a:endParaRPr lang="fr-FR" altLang="ja-JP" dirty="0"/>
          </a:p>
        </p:txBody>
      </p:sp>
      <p:sp>
        <p:nvSpPr>
          <p:cNvPr id="6" name="Slide Number Placeholder 5">
            <a:extLst>
              <a:ext uri="{FF2B5EF4-FFF2-40B4-BE49-F238E27FC236}">
                <a16:creationId xmlns:a16="http://schemas.microsoft.com/office/drawing/2014/main" id="{E296B948-6CB6-48B2-A2E6-509CB378503F}"/>
              </a:ext>
            </a:extLst>
          </p:cNvPr>
          <p:cNvSpPr>
            <a:spLocks noGrp="1"/>
          </p:cNvSpPr>
          <p:nvPr>
            <p:ph type="sldNum" sz="quarter" idx="12"/>
          </p:nvPr>
        </p:nvSpPr>
        <p:spPr/>
        <p:txBody>
          <a:bodyPr/>
          <a:lstStyle/>
          <a:p>
            <a:fld id="{E4A5D464-134C-4C80-B41F-7081051DEBC1}" type="slidenum">
              <a:rPr lang="ja-JP" altLang="fr-FR" smtClean="0"/>
              <a:pPr/>
              <a:t>2</a:t>
            </a:fld>
            <a:endParaRPr lang="fr-FR"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4888" y="274638"/>
            <a:ext cx="8229600" cy="1143000"/>
          </a:xfrm>
        </p:spPr>
        <p:txBody>
          <a:bodyPr/>
          <a:lstStyle/>
          <a:p>
            <a:r>
              <a:rPr lang="en-US"/>
              <a:t>(1) Elongated </a:t>
            </a:r>
            <a:r>
              <a:rPr lang="en-US" dirty="0"/>
              <a:t>cab introduction</a:t>
            </a:r>
            <a:endParaRPr lang="fr-FR" dirty="0"/>
          </a:p>
        </p:txBody>
      </p:sp>
      <p:sp>
        <p:nvSpPr>
          <p:cNvPr id="3" name="Espace réservé du contenu 2"/>
          <p:cNvSpPr>
            <a:spLocks noGrp="1"/>
          </p:cNvSpPr>
          <p:nvPr>
            <p:ph idx="1"/>
          </p:nvPr>
        </p:nvSpPr>
        <p:spPr>
          <a:xfrm>
            <a:off x="457200" y="1340768"/>
            <a:ext cx="8229600" cy="4525963"/>
          </a:xfrm>
        </p:spPr>
        <p:txBody>
          <a:bodyPr/>
          <a:lstStyle/>
          <a:p>
            <a:endParaRPr lang="en-US" sz="2000" dirty="0"/>
          </a:p>
          <a:p>
            <a:r>
              <a:rPr lang="en-US" sz="2000" dirty="0"/>
              <a:t>Proposal</a:t>
            </a:r>
          </a:p>
          <a:p>
            <a:pPr lvl="1"/>
            <a:r>
              <a:rPr lang="en-US" sz="2000" dirty="0"/>
              <a:t>The amendment aims at allowing more rounded shape of the cab in view of better aerodynamic performance.</a:t>
            </a:r>
          </a:p>
          <a:p>
            <a:pPr lvl="1"/>
            <a:r>
              <a:rPr lang="en-US" sz="2000" dirty="0"/>
              <a:t>Transitional provisions: Q3-2020.</a:t>
            </a:r>
            <a:endParaRPr lang="fr-FR" sz="2000" dirty="0"/>
          </a:p>
          <a:p>
            <a:pPr lvl="1"/>
            <a:endParaRPr lang="en-US" sz="2000" dirty="0">
              <a:cs typeface="Arial"/>
            </a:endParaRPr>
          </a:p>
          <a:p>
            <a:r>
              <a:rPr lang="en-US" sz="2000" dirty="0">
                <a:cs typeface="Arial"/>
              </a:rPr>
              <a:t>Feedback</a:t>
            </a:r>
          </a:p>
          <a:p>
            <a:pPr lvl="1"/>
            <a:r>
              <a:rPr lang="en-US" sz="2000" dirty="0">
                <a:solidFill>
                  <a:srgbClr val="00B050"/>
                </a:solidFill>
                <a:cs typeface="Arial"/>
              </a:rPr>
              <a:t>Proposal fully supported by OICA</a:t>
            </a:r>
            <a:r>
              <a:rPr lang="en-US" sz="2000" dirty="0">
                <a:cs typeface="Arial"/>
              </a:rPr>
              <a:t> </a:t>
            </a:r>
          </a:p>
          <a:p>
            <a:pPr lvl="1"/>
            <a:r>
              <a:rPr lang="en-US" sz="2000" dirty="0"/>
              <a:t>For clarity of the regulation OICA support updating the figures 1 and 2 accordingly.</a:t>
            </a:r>
          </a:p>
        </p:txBody>
      </p:sp>
      <p:sp>
        <p:nvSpPr>
          <p:cNvPr id="4" name="Date Placeholder 3">
            <a:extLst>
              <a:ext uri="{FF2B5EF4-FFF2-40B4-BE49-F238E27FC236}">
                <a16:creationId xmlns:a16="http://schemas.microsoft.com/office/drawing/2014/main" id="{3F63FDB3-BD0F-4257-80F1-1F12A5013280}"/>
              </a:ext>
            </a:extLst>
          </p:cNvPr>
          <p:cNvSpPr>
            <a:spLocks noGrp="1"/>
          </p:cNvSpPr>
          <p:nvPr>
            <p:ph type="dt" sz="half" idx="10"/>
          </p:nvPr>
        </p:nvSpPr>
        <p:spPr/>
        <p:txBody>
          <a:bodyPr/>
          <a:lstStyle/>
          <a:p>
            <a:r>
              <a:rPr lang="en-US" altLang="ja-JP"/>
              <a:t>GRSG-117</a:t>
            </a:r>
            <a:endParaRPr lang="fr-FR" altLang="ja-JP"/>
          </a:p>
        </p:txBody>
      </p:sp>
      <p:sp>
        <p:nvSpPr>
          <p:cNvPr id="5" name="Footer Placeholder 4">
            <a:extLst>
              <a:ext uri="{FF2B5EF4-FFF2-40B4-BE49-F238E27FC236}">
                <a16:creationId xmlns:a16="http://schemas.microsoft.com/office/drawing/2014/main" id="{5FF01CD1-EA4C-4F97-B6CA-D65B479F69B3}"/>
              </a:ext>
            </a:extLst>
          </p:cNvPr>
          <p:cNvSpPr>
            <a:spLocks noGrp="1"/>
          </p:cNvSpPr>
          <p:nvPr>
            <p:ph type="ftr" sz="quarter" idx="11"/>
          </p:nvPr>
        </p:nvSpPr>
        <p:spPr/>
        <p:txBody>
          <a:bodyPr/>
          <a:lstStyle/>
          <a:p>
            <a:r>
              <a:rPr lang="fr-FR" altLang="ja-JP" dirty="0" err="1"/>
              <a:t>R93</a:t>
            </a:r>
            <a:r>
              <a:rPr lang="fr-FR" altLang="ja-JP" dirty="0"/>
              <a:t> </a:t>
            </a:r>
            <a:r>
              <a:rPr lang="fr-FR" altLang="ja-JP" dirty="0" err="1"/>
              <a:t>Proposal</a:t>
            </a:r>
            <a:endParaRPr lang="fr-FR" altLang="ja-JP" dirty="0"/>
          </a:p>
        </p:txBody>
      </p:sp>
      <p:sp>
        <p:nvSpPr>
          <p:cNvPr id="6" name="Slide Number Placeholder 5">
            <a:extLst>
              <a:ext uri="{FF2B5EF4-FFF2-40B4-BE49-F238E27FC236}">
                <a16:creationId xmlns:a16="http://schemas.microsoft.com/office/drawing/2014/main" id="{E296B948-6CB6-48B2-A2E6-509CB378503F}"/>
              </a:ext>
            </a:extLst>
          </p:cNvPr>
          <p:cNvSpPr>
            <a:spLocks noGrp="1"/>
          </p:cNvSpPr>
          <p:nvPr>
            <p:ph type="sldNum" sz="quarter" idx="12"/>
          </p:nvPr>
        </p:nvSpPr>
        <p:spPr/>
        <p:txBody>
          <a:bodyPr/>
          <a:lstStyle/>
          <a:p>
            <a:fld id="{E4A5D464-134C-4C80-B41F-7081051DEBC1}" type="slidenum">
              <a:rPr lang="ja-JP" altLang="fr-FR" smtClean="0"/>
              <a:pPr/>
              <a:t>3</a:t>
            </a:fld>
            <a:endParaRPr lang="fr-FR" altLang="ja-JP"/>
          </a:p>
        </p:txBody>
      </p:sp>
    </p:spTree>
    <p:extLst>
      <p:ext uri="{BB962C8B-B14F-4D97-AF65-F5344CB8AC3E}">
        <p14:creationId xmlns:p14="http://schemas.microsoft.com/office/powerpoint/2010/main" val="174687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274638"/>
            <a:ext cx="8229600" cy="1143000"/>
          </a:xfrm>
        </p:spPr>
        <p:txBody>
          <a:bodyPr/>
          <a:lstStyle/>
          <a:p>
            <a:r>
              <a:rPr lang="en-US" dirty="0"/>
              <a:t>(2) </a:t>
            </a:r>
            <a:r>
              <a:rPr lang="en-US" dirty="0" err="1"/>
              <a:t>Accomodation</a:t>
            </a:r>
            <a:r>
              <a:rPr lang="en-US" dirty="0"/>
              <a:t> to test set-up</a:t>
            </a:r>
            <a:endParaRPr lang="fr-FR" dirty="0"/>
          </a:p>
        </p:txBody>
      </p:sp>
      <p:sp>
        <p:nvSpPr>
          <p:cNvPr id="3" name="Espace réservé du contenu 2"/>
          <p:cNvSpPr>
            <a:spLocks noGrp="1"/>
          </p:cNvSpPr>
          <p:nvPr>
            <p:ph idx="1"/>
          </p:nvPr>
        </p:nvSpPr>
        <p:spPr>
          <a:xfrm>
            <a:off x="457200" y="2060849"/>
            <a:ext cx="8229600" cy="3384376"/>
          </a:xfrm>
        </p:spPr>
        <p:txBody>
          <a:bodyPr/>
          <a:lstStyle/>
          <a:p>
            <a:r>
              <a:rPr lang="en-US" sz="2000" dirty="0"/>
              <a:t>Proposal</a:t>
            </a:r>
          </a:p>
          <a:p>
            <a:pPr lvl="1"/>
            <a:r>
              <a:rPr lang="en-US" sz="2000" dirty="0"/>
              <a:t>Insert new paragraph 2.2.6 to Annex 5, allowing slight adaptations of the FUP at the time of type approval to accommodate the test ram.</a:t>
            </a:r>
            <a:endParaRPr lang="en-US" sz="2000" dirty="0">
              <a:cs typeface="Arial"/>
            </a:endParaRPr>
          </a:p>
          <a:p>
            <a:endParaRPr lang="en-US" sz="2000" dirty="0"/>
          </a:p>
          <a:p>
            <a:r>
              <a:rPr lang="en-US" sz="2000" dirty="0"/>
              <a:t>Feedback</a:t>
            </a:r>
          </a:p>
          <a:p>
            <a:pPr lvl="1"/>
            <a:r>
              <a:rPr lang="en-US" sz="2000" dirty="0">
                <a:solidFill>
                  <a:srgbClr val="00B050"/>
                </a:solidFill>
                <a:cs typeface="Arial"/>
              </a:rPr>
              <a:t>Proposal supported by OICA</a:t>
            </a:r>
          </a:p>
          <a:p>
            <a:pPr lvl="1"/>
            <a:r>
              <a:rPr lang="en-US" sz="2000" dirty="0">
                <a:cs typeface="Arial"/>
              </a:rPr>
              <a:t>This proposal is seen as an endorsement of current practice</a:t>
            </a:r>
          </a:p>
        </p:txBody>
      </p:sp>
      <p:sp>
        <p:nvSpPr>
          <p:cNvPr id="4" name="Date Placeholder 3">
            <a:extLst>
              <a:ext uri="{FF2B5EF4-FFF2-40B4-BE49-F238E27FC236}">
                <a16:creationId xmlns:a16="http://schemas.microsoft.com/office/drawing/2014/main" id="{A1CD1D13-1B19-4608-8F57-0346B776D64A}"/>
              </a:ext>
            </a:extLst>
          </p:cNvPr>
          <p:cNvSpPr>
            <a:spLocks noGrp="1"/>
          </p:cNvSpPr>
          <p:nvPr>
            <p:ph type="dt" sz="half" idx="10"/>
          </p:nvPr>
        </p:nvSpPr>
        <p:spPr/>
        <p:txBody>
          <a:bodyPr/>
          <a:lstStyle/>
          <a:p>
            <a:r>
              <a:rPr lang="en-US" altLang="ja-JP"/>
              <a:t>GRSG-117</a:t>
            </a:r>
            <a:endParaRPr lang="fr-FR" altLang="ja-JP"/>
          </a:p>
        </p:txBody>
      </p:sp>
      <p:sp>
        <p:nvSpPr>
          <p:cNvPr id="5" name="Footer Placeholder 4">
            <a:extLst>
              <a:ext uri="{FF2B5EF4-FFF2-40B4-BE49-F238E27FC236}">
                <a16:creationId xmlns:a16="http://schemas.microsoft.com/office/drawing/2014/main" id="{BEE43850-F5C6-417F-9FFD-026C74302190}"/>
              </a:ext>
            </a:extLst>
          </p:cNvPr>
          <p:cNvSpPr>
            <a:spLocks noGrp="1"/>
          </p:cNvSpPr>
          <p:nvPr>
            <p:ph type="ftr" sz="quarter" idx="11"/>
          </p:nvPr>
        </p:nvSpPr>
        <p:spPr/>
        <p:txBody>
          <a:bodyPr/>
          <a:lstStyle/>
          <a:p>
            <a:r>
              <a:rPr lang="fr-FR" altLang="ja-JP"/>
              <a:t>R93 Proposal</a:t>
            </a:r>
            <a:endParaRPr lang="fr-FR" altLang="ja-JP" dirty="0"/>
          </a:p>
        </p:txBody>
      </p:sp>
      <p:sp>
        <p:nvSpPr>
          <p:cNvPr id="6" name="Slide Number Placeholder 5">
            <a:extLst>
              <a:ext uri="{FF2B5EF4-FFF2-40B4-BE49-F238E27FC236}">
                <a16:creationId xmlns:a16="http://schemas.microsoft.com/office/drawing/2014/main" id="{BADC15EF-5D08-4B14-B403-9542C0D492CE}"/>
              </a:ext>
            </a:extLst>
          </p:cNvPr>
          <p:cNvSpPr>
            <a:spLocks noGrp="1"/>
          </p:cNvSpPr>
          <p:nvPr>
            <p:ph type="sldNum" sz="quarter" idx="12"/>
          </p:nvPr>
        </p:nvSpPr>
        <p:spPr/>
        <p:txBody>
          <a:bodyPr/>
          <a:lstStyle/>
          <a:p>
            <a:fld id="{E4A5D464-134C-4C80-B41F-7081051DEBC1}" type="slidenum">
              <a:rPr lang="ja-JP" altLang="fr-FR" smtClean="0"/>
              <a:pPr/>
              <a:t>4</a:t>
            </a:fld>
            <a:endParaRPr lang="fr-FR" altLang="ja-JP"/>
          </a:p>
        </p:txBody>
      </p:sp>
    </p:spTree>
    <p:extLst>
      <p:ext uri="{BB962C8B-B14F-4D97-AF65-F5344CB8AC3E}">
        <p14:creationId xmlns:p14="http://schemas.microsoft.com/office/powerpoint/2010/main" val="212510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Scope modification</a:t>
            </a:r>
            <a:br>
              <a:rPr lang="fr-FR" dirty="0"/>
            </a:br>
            <a:r>
              <a:rPr lang="fr-FR" sz="2800" i="1" dirty="0"/>
              <a:t>Background</a:t>
            </a:r>
          </a:p>
        </p:txBody>
      </p:sp>
      <p:sp>
        <p:nvSpPr>
          <p:cNvPr id="3" name="Espace réservé du contenu 2"/>
          <p:cNvSpPr>
            <a:spLocks noGrp="1"/>
          </p:cNvSpPr>
          <p:nvPr>
            <p:ph idx="1"/>
          </p:nvPr>
        </p:nvSpPr>
        <p:spPr/>
        <p:txBody>
          <a:bodyPr/>
          <a:lstStyle/>
          <a:p>
            <a:endParaRPr lang="fr-FR" sz="2000" dirty="0"/>
          </a:p>
          <a:p>
            <a:r>
              <a:rPr lang="fr-FR" sz="2000" dirty="0"/>
              <a:t> </a:t>
            </a:r>
            <a:r>
              <a:rPr lang="en-US" sz="2000" dirty="0"/>
              <a:t>Actual</a:t>
            </a:r>
          </a:p>
          <a:p>
            <a:endParaRPr lang="fr-FR" sz="2000" dirty="0"/>
          </a:p>
          <a:p>
            <a:endParaRPr lang="fr-FR" sz="2000" dirty="0"/>
          </a:p>
          <a:p>
            <a:endParaRPr lang="fr-FR" sz="2000" dirty="0"/>
          </a:p>
          <a:p>
            <a:r>
              <a:rPr lang="fr-FR" sz="2000" dirty="0"/>
              <a:t> </a:t>
            </a:r>
            <a:r>
              <a:rPr lang="en-US" sz="2000" dirty="0"/>
              <a:t>Proposed</a:t>
            </a:r>
          </a:p>
          <a:p>
            <a:endParaRPr lang="fr-FR" sz="2000" dirty="0"/>
          </a:p>
          <a:p>
            <a:endParaRPr lang="fr-FR" sz="2000" dirty="0"/>
          </a:p>
          <a:p>
            <a:endParaRPr lang="fr-FR" sz="2000" dirty="0"/>
          </a:p>
          <a:p>
            <a:r>
              <a:rPr lang="fr-FR" sz="2000" dirty="0"/>
              <a:t> </a:t>
            </a:r>
            <a:r>
              <a:rPr lang="en-US" sz="2000" dirty="0"/>
              <a:t>Presented</a:t>
            </a:r>
            <a:r>
              <a:rPr lang="fr-FR" sz="2000" dirty="0"/>
              <a:t> justification</a:t>
            </a:r>
            <a:br>
              <a:rPr lang="fr-FR" sz="2000" dirty="0"/>
            </a:br>
            <a:r>
              <a:rPr lang="fr-FR" sz="2000" dirty="0"/>
              <a:t> </a:t>
            </a:r>
            <a:r>
              <a:rPr lang="en-GB" sz="2000" dirty="0"/>
              <a:t>“5.	</a:t>
            </a:r>
            <a:r>
              <a:rPr lang="en-US" sz="2000" dirty="0"/>
              <a:t>In order to reduce the possibility of inappropriate exemptions, </a:t>
            </a:r>
            <a:br>
              <a:rPr lang="en-US" sz="2000" dirty="0"/>
            </a:br>
            <a:r>
              <a:rPr lang="en-US" sz="2000" dirty="0"/>
              <a:t> it is proposed to align the basis for exemptions to that as agreed </a:t>
            </a:r>
            <a:br>
              <a:rPr lang="en-US" sz="2000" dirty="0"/>
            </a:br>
            <a:r>
              <a:rPr lang="en-US" sz="2000" dirty="0"/>
              <a:t> for UN Regulation No. 73.”</a:t>
            </a:r>
            <a:endParaRPr lang="fr-FR" sz="2000" dirty="0"/>
          </a:p>
        </p:txBody>
      </p:sp>
      <p:sp>
        <p:nvSpPr>
          <p:cNvPr id="4" name="Date Placeholder 3">
            <a:extLst>
              <a:ext uri="{FF2B5EF4-FFF2-40B4-BE49-F238E27FC236}">
                <a16:creationId xmlns:a16="http://schemas.microsoft.com/office/drawing/2014/main" id="{EA258681-F9FC-46F6-AABA-A46A6BC8447D}"/>
              </a:ext>
            </a:extLst>
          </p:cNvPr>
          <p:cNvSpPr>
            <a:spLocks noGrp="1"/>
          </p:cNvSpPr>
          <p:nvPr>
            <p:ph type="dt" sz="half" idx="10"/>
          </p:nvPr>
        </p:nvSpPr>
        <p:spPr/>
        <p:txBody>
          <a:bodyPr/>
          <a:lstStyle/>
          <a:p>
            <a:r>
              <a:rPr lang="en-US" altLang="ja-JP"/>
              <a:t>GRSG-117</a:t>
            </a:r>
            <a:endParaRPr lang="fr-FR" altLang="ja-JP"/>
          </a:p>
        </p:txBody>
      </p:sp>
      <p:sp>
        <p:nvSpPr>
          <p:cNvPr id="5" name="Footer Placeholder 4">
            <a:extLst>
              <a:ext uri="{FF2B5EF4-FFF2-40B4-BE49-F238E27FC236}">
                <a16:creationId xmlns:a16="http://schemas.microsoft.com/office/drawing/2014/main" id="{4A225BC1-0AFC-4C8A-99FD-FBA9DD75EB27}"/>
              </a:ext>
            </a:extLst>
          </p:cNvPr>
          <p:cNvSpPr>
            <a:spLocks noGrp="1"/>
          </p:cNvSpPr>
          <p:nvPr>
            <p:ph type="ftr" sz="quarter" idx="11"/>
          </p:nvPr>
        </p:nvSpPr>
        <p:spPr/>
        <p:txBody>
          <a:bodyPr/>
          <a:lstStyle/>
          <a:p>
            <a:r>
              <a:rPr lang="fr-FR" altLang="ja-JP"/>
              <a:t>R93 Proposal</a:t>
            </a:r>
            <a:endParaRPr lang="fr-FR" altLang="ja-JP" dirty="0"/>
          </a:p>
        </p:txBody>
      </p:sp>
      <p:sp>
        <p:nvSpPr>
          <p:cNvPr id="6" name="Slide Number Placeholder 5">
            <a:extLst>
              <a:ext uri="{FF2B5EF4-FFF2-40B4-BE49-F238E27FC236}">
                <a16:creationId xmlns:a16="http://schemas.microsoft.com/office/drawing/2014/main" id="{11125A31-0474-4FC3-8CCE-D44C61A2F382}"/>
              </a:ext>
            </a:extLst>
          </p:cNvPr>
          <p:cNvSpPr>
            <a:spLocks noGrp="1"/>
          </p:cNvSpPr>
          <p:nvPr>
            <p:ph type="sldNum" sz="quarter" idx="12"/>
          </p:nvPr>
        </p:nvSpPr>
        <p:spPr/>
        <p:txBody>
          <a:bodyPr/>
          <a:lstStyle/>
          <a:p>
            <a:fld id="{E4A5D464-134C-4C80-B41F-7081051DEBC1}" type="slidenum">
              <a:rPr lang="ja-JP" altLang="fr-FR" smtClean="0"/>
              <a:pPr/>
              <a:t>5</a:t>
            </a:fld>
            <a:endParaRPr lang="fr-FR" altLang="ja-JP" dirty="0"/>
          </a:p>
        </p:txBody>
      </p:sp>
      <p:pic>
        <p:nvPicPr>
          <p:cNvPr id="7" name="Picture 6">
            <a:extLst>
              <a:ext uri="{FF2B5EF4-FFF2-40B4-BE49-F238E27FC236}">
                <a16:creationId xmlns:a16="http://schemas.microsoft.com/office/drawing/2014/main" id="{E493E7DB-DEC9-4231-885F-41044DD03446}"/>
              </a:ext>
            </a:extLst>
          </p:cNvPr>
          <p:cNvPicPr>
            <a:picLocks noChangeAspect="1"/>
          </p:cNvPicPr>
          <p:nvPr/>
        </p:nvPicPr>
        <p:blipFill>
          <a:blip r:embed="rId3"/>
          <a:stretch>
            <a:fillRect/>
          </a:stretch>
        </p:blipFill>
        <p:spPr>
          <a:xfrm>
            <a:off x="2197281" y="3501008"/>
            <a:ext cx="5288268" cy="1296144"/>
          </a:xfrm>
          <a:prstGeom prst="rect">
            <a:avLst/>
          </a:prstGeom>
          <a:ln>
            <a:solidFill>
              <a:schemeClr val="tx1"/>
            </a:solidFill>
          </a:ln>
        </p:spPr>
      </p:pic>
      <p:pic>
        <p:nvPicPr>
          <p:cNvPr id="8" name="Picture 7">
            <a:extLst>
              <a:ext uri="{FF2B5EF4-FFF2-40B4-BE49-F238E27FC236}">
                <a16:creationId xmlns:a16="http://schemas.microsoft.com/office/drawing/2014/main" id="{2843EB82-43D6-44B7-BE9D-FC5BA28341CF}"/>
              </a:ext>
            </a:extLst>
          </p:cNvPr>
          <p:cNvPicPr>
            <a:picLocks noChangeAspect="1"/>
          </p:cNvPicPr>
          <p:nvPr/>
        </p:nvPicPr>
        <p:blipFill>
          <a:blip r:embed="rId4"/>
          <a:stretch>
            <a:fillRect/>
          </a:stretch>
        </p:blipFill>
        <p:spPr>
          <a:xfrm>
            <a:off x="2195735" y="2051018"/>
            <a:ext cx="6696745" cy="1305973"/>
          </a:xfrm>
          <a:prstGeom prst="rect">
            <a:avLst/>
          </a:prstGeom>
          <a:ln>
            <a:solidFill>
              <a:schemeClr val="tx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Scope modification</a:t>
            </a:r>
            <a:br>
              <a:rPr lang="fr-FR" dirty="0"/>
            </a:br>
            <a:r>
              <a:rPr lang="fr-FR" sz="2800" i="1" dirty="0"/>
              <a:t>Impact on UN </a:t>
            </a:r>
            <a:r>
              <a:rPr lang="fr-FR" sz="2800" i="1" dirty="0" err="1"/>
              <a:t>R93</a:t>
            </a:r>
            <a:endParaRPr lang="fr-FR" sz="2800" i="1" dirty="0"/>
          </a:p>
        </p:txBody>
      </p:sp>
      <p:sp>
        <p:nvSpPr>
          <p:cNvPr id="3" name="Espace réservé du contenu 2"/>
          <p:cNvSpPr>
            <a:spLocks noGrp="1"/>
          </p:cNvSpPr>
          <p:nvPr>
            <p:ph idx="1"/>
          </p:nvPr>
        </p:nvSpPr>
        <p:spPr/>
        <p:txBody>
          <a:bodyPr/>
          <a:lstStyle/>
          <a:p>
            <a:pPr lvl="1"/>
            <a:r>
              <a:rPr lang="en-US" sz="2000" dirty="0"/>
              <a:t>The Proposal is a radical </a:t>
            </a:r>
            <a:r>
              <a:rPr lang="en-US" sz="2000" b="1" dirty="0">
                <a:solidFill>
                  <a:srgbClr val="FF0000"/>
                </a:solidFill>
              </a:rPr>
              <a:t>change of scope </a:t>
            </a:r>
            <a:r>
              <a:rPr lang="en-US" sz="2000" dirty="0"/>
              <a:t>of the regulation rather than a simple clarification:</a:t>
            </a:r>
          </a:p>
          <a:p>
            <a:pPr lvl="2"/>
            <a:r>
              <a:rPr lang="en-US" sz="1600" dirty="0"/>
              <a:t>Deletion of the exemptions for “G” category</a:t>
            </a:r>
          </a:p>
          <a:p>
            <a:pPr lvl="2"/>
            <a:r>
              <a:rPr lang="en-US" sz="1600" dirty="0"/>
              <a:t>Extension of the “incompatibility” criterion to the full range of categories</a:t>
            </a:r>
          </a:p>
          <a:p>
            <a:pPr lvl="1"/>
            <a:r>
              <a:rPr lang="en-US" sz="2000" b="1" dirty="0">
                <a:solidFill>
                  <a:srgbClr val="FF0000"/>
                </a:solidFill>
              </a:rPr>
              <a:t>No off-road vehicle</a:t>
            </a:r>
            <a:r>
              <a:rPr lang="en-US" sz="2000" b="1" dirty="0"/>
              <a:t> </a:t>
            </a:r>
            <a:r>
              <a:rPr lang="en-US" sz="2000" dirty="0"/>
              <a:t>is currently designed to be equipped with a FUP. The installation of a FUP would lead to a tremendous re-design of vehicle front, having impact on other regulations (e.g. UN R61).</a:t>
            </a:r>
          </a:p>
          <a:p>
            <a:pPr lvl="1"/>
            <a:r>
              <a:rPr lang="en-US" sz="2000" dirty="0"/>
              <a:t>Foldable and adjustable FUP for off-road vehicles simply </a:t>
            </a:r>
            <a:r>
              <a:rPr lang="en-US" sz="2000" b="1" dirty="0">
                <a:solidFill>
                  <a:srgbClr val="FF0000"/>
                </a:solidFill>
              </a:rPr>
              <a:t>do not exist currently on the market</a:t>
            </a:r>
            <a:r>
              <a:rPr lang="en-US" sz="2000" dirty="0"/>
              <a:t>. The logics of UN R73 cannot apply to UN R93.</a:t>
            </a:r>
            <a:endParaRPr lang="en-US" sz="2000" dirty="0">
              <a:solidFill>
                <a:srgbClr val="FF0000"/>
              </a:solidFill>
            </a:endParaRPr>
          </a:p>
          <a:p>
            <a:pPr lvl="1"/>
            <a:r>
              <a:rPr lang="en-US" sz="2000" dirty="0"/>
              <a:t>The proposed new text opens room for potentially different interpretations from Type Approval Authorities on the exemptions. This leads to </a:t>
            </a:r>
            <a:r>
              <a:rPr lang="en-US" sz="2000" b="1" dirty="0">
                <a:solidFill>
                  <a:srgbClr val="FF0000"/>
                </a:solidFill>
              </a:rPr>
              <a:t>non-harmonization</a:t>
            </a:r>
            <a:r>
              <a:rPr lang="en-US" sz="2000" dirty="0"/>
              <a:t>.</a:t>
            </a:r>
            <a:endParaRPr lang="de-DE" sz="2000" dirty="0">
              <a:sym typeface="Symbol" panose="05050102010706020507" pitchFamily="18" charset="2"/>
            </a:endParaRPr>
          </a:p>
        </p:txBody>
      </p:sp>
      <p:sp>
        <p:nvSpPr>
          <p:cNvPr id="4" name="Date Placeholder 3">
            <a:extLst>
              <a:ext uri="{FF2B5EF4-FFF2-40B4-BE49-F238E27FC236}">
                <a16:creationId xmlns:a16="http://schemas.microsoft.com/office/drawing/2014/main" id="{A1CD1D13-1B19-4608-8F57-0346B776D64A}"/>
              </a:ext>
            </a:extLst>
          </p:cNvPr>
          <p:cNvSpPr>
            <a:spLocks noGrp="1"/>
          </p:cNvSpPr>
          <p:nvPr>
            <p:ph type="dt" sz="half" idx="10"/>
          </p:nvPr>
        </p:nvSpPr>
        <p:spPr/>
        <p:txBody>
          <a:bodyPr/>
          <a:lstStyle/>
          <a:p>
            <a:r>
              <a:rPr lang="en-US" altLang="ja-JP"/>
              <a:t>GRSG-117</a:t>
            </a:r>
            <a:endParaRPr lang="fr-FR" altLang="ja-JP"/>
          </a:p>
        </p:txBody>
      </p:sp>
      <p:sp>
        <p:nvSpPr>
          <p:cNvPr id="5" name="Footer Placeholder 4">
            <a:extLst>
              <a:ext uri="{FF2B5EF4-FFF2-40B4-BE49-F238E27FC236}">
                <a16:creationId xmlns:a16="http://schemas.microsoft.com/office/drawing/2014/main" id="{BEE43850-F5C6-417F-9FFD-026C74302190}"/>
              </a:ext>
            </a:extLst>
          </p:cNvPr>
          <p:cNvSpPr>
            <a:spLocks noGrp="1"/>
          </p:cNvSpPr>
          <p:nvPr>
            <p:ph type="ftr" sz="quarter" idx="11"/>
          </p:nvPr>
        </p:nvSpPr>
        <p:spPr/>
        <p:txBody>
          <a:bodyPr/>
          <a:lstStyle/>
          <a:p>
            <a:r>
              <a:rPr lang="fr-FR" altLang="ja-JP"/>
              <a:t>R93 Proposal</a:t>
            </a:r>
            <a:endParaRPr lang="fr-FR" altLang="ja-JP" dirty="0"/>
          </a:p>
        </p:txBody>
      </p:sp>
      <p:sp>
        <p:nvSpPr>
          <p:cNvPr id="6" name="Slide Number Placeholder 5">
            <a:extLst>
              <a:ext uri="{FF2B5EF4-FFF2-40B4-BE49-F238E27FC236}">
                <a16:creationId xmlns:a16="http://schemas.microsoft.com/office/drawing/2014/main" id="{BADC15EF-5D08-4B14-B403-9542C0D492CE}"/>
              </a:ext>
            </a:extLst>
          </p:cNvPr>
          <p:cNvSpPr>
            <a:spLocks noGrp="1"/>
          </p:cNvSpPr>
          <p:nvPr>
            <p:ph type="sldNum" sz="quarter" idx="12"/>
          </p:nvPr>
        </p:nvSpPr>
        <p:spPr/>
        <p:txBody>
          <a:bodyPr/>
          <a:lstStyle/>
          <a:p>
            <a:fld id="{E4A5D464-134C-4C80-B41F-7081051DEBC1}" type="slidenum">
              <a:rPr lang="ja-JP" altLang="fr-FR" smtClean="0"/>
              <a:pPr/>
              <a:t>6</a:t>
            </a:fld>
            <a:endParaRPr lang="fr-FR" altLang="ja-JP"/>
          </a:p>
        </p:txBody>
      </p:sp>
    </p:spTree>
    <p:extLst>
      <p:ext uri="{BB962C8B-B14F-4D97-AF65-F5344CB8AC3E}">
        <p14:creationId xmlns:p14="http://schemas.microsoft.com/office/powerpoint/2010/main" val="413683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Scope modification</a:t>
            </a:r>
            <a:br>
              <a:rPr lang="fr-FR" dirty="0"/>
            </a:br>
            <a:r>
              <a:rPr lang="en-GB" sz="2800" i="1" dirty="0"/>
              <a:t>Impact on UN R93 (cont’d)</a:t>
            </a:r>
          </a:p>
        </p:txBody>
      </p:sp>
      <p:sp>
        <p:nvSpPr>
          <p:cNvPr id="3" name="Espace réservé du contenu 2"/>
          <p:cNvSpPr>
            <a:spLocks noGrp="1"/>
          </p:cNvSpPr>
          <p:nvPr>
            <p:ph idx="1"/>
          </p:nvPr>
        </p:nvSpPr>
        <p:spPr>
          <a:xfrm>
            <a:off x="457200" y="1600200"/>
            <a:ext cx="8435280" cy="4525963"/>
          </a:xfrm>
        </p:spPr>
        <p:txBody>
          <a:bodyPr/>
          <a:lstStyle/>
          <a:p>
            <a:r>
              <a:rPr lang="en-GB" sz="2400" dirty="0">
                <a:sym typeface="Symbol" panose="05050102010706020507" pitchFamily="18" charset="2"/>
              </a:rPr>
              <a:t>Removable FUP would anyway </a:t>
            </a:r>
            <a:r>
              <a:rPr lang="en-GB" sz="2400" dirty="0">
                <a:solidFill>
                  <a:srgbClr val="FF0000"/>
                </a:solidFill>
                <a:sym typeface="Symbol" panose="05050102010706020507" pitchFamily="18" charset="2"/>
              </a:rPr>
              <a:t>not</a:t>
            </a:r>
            <a:r>
              <a:rPr lang="en-GB" sz="2400" dirty="0">
                <a:sym typeface="Symbol" panose="05050102010706020507" pitchFamily="18" charset="2"/>
              </a:rPr>
              <a:t> be </a:t>
            </a:r>
            <a:r>
              <a:rPr lang="en-GB" sz="2400" dirty="0">
                <a:solidFill>
                  <a:srgbClr val="FF0000"/>
                </a:solidFill>
                <a:sym typeface="Symbol" panose="05050102010706020507" pitchFamily="18" charset="2"/>
              </a:rPr>
              <a:t>applicable in the real world</a:t>
            </a:r>
            <a:r>
              <a:rPr lang="en-GB" sz="2400" dirty="0">
                <a:sym typeface="Symbol" panose="05050102010706020507" pitchFamily="18" charset="2"/>
              </a:rPr>
              <a:t>: </a:t>
            </a:r>
          </a:p>
          <a:p>
            <a:pPr lvl="1"/>
            <a:r>
              <a:rPr lang="en-GB" sz="2000" dirty="0">
                <a:sym typeface="Symbol" panose="05050102010706020507" pitchFamily="18" charset="2"/>
              </a:rPr>
              <a:t>Handling time would severely affect the productive working time </a:t>
            </a:r>
          </a:p>
          <a:p>
            <a:pPr lvl="1"/>
            <a:r>
              <a:rPr lang="en-GB" sz="2000" dirty="0">
                <a:sym typeface="Symbol" panose="05050102010706020507" pitchFamily="18" charset="2"/>
              </a:rPr>
              <a:t>Existing removable FUP are usually not used again after having been removed since they are affected by the handling itself</a:t>
            </a:r>
          </a:p>
          <a:p>
            <a:r>
              <a:rPr lang="en-GB" sz="2400" dirty="0">
                <a:sym typeface="Symbol" panose="05050102010706020507" pitchFamily="18" charset="2"/>
              </a:rPr>
              <a:t>The logics of UN R73 or UN R58 cannot apply to UN R93.</a:t>
            </a:r>
          </a:p>
          <a:p>
            <a:pPr lvl="1"/>
            <a:r>
              <a:rPr lang="en-GB" sz="2000" dirty="0">
                <a:sym typeface="Symbol" panose="05050102010706020507" pitchFamily="18" charset="2"/>
              </a:rPr>
              <a:t>UN R73 (Lateral Underrun Protection) does </a:t>
            </a:r>
            <a:r>
              <a:rPr lang="en-GB" sz="2000" dirty="0">
                <a:solidFill>
                  <a:srgbClr val="FF0000"/>
                </a:solidFill>
                <a:sym typeface="Symbol" panose="05050102010706020507" pitchFamily="18" charset="2"/>
              </a:rPr>
              <a:t>not refer to off-road </a:t>
            </a:r>
            <a:r>
              <a:rPr lang="en-GB" sz="2000" dirty="0">
                <a:sym typeface="Symbol" panose="05050102010706020507" pitchFamily="18" charset="2"/>
              </a:rPr>
              <a:t>vehicle - “G” category</a:t>
            </a:r>
          </a:p>
          <a:p>
            <a:pPr lvl="1"/>
            <a:r>
              <a:rPr lang="en-GB" sz="2000" dirty="0">
                <a:sym typeface="Symbol" panose="05050102010706020507" pitchFamily="18" charset="2"/>
              </a:rPr>
              <a:t>UN R58 (Rear Underrun Protection) </a:t>
            </a:r>
            <a:r>
              <a:rPr lang="en-GB" sz="2000" dirty="0">
                <a:solidFill>
                  <a:srgbClr val="FF0000"/>
                </a:solidFill>
                <a:sym typeface="Symbol" panose="05050102010706020507" pitchFamily="18" charset="2"/>
              </a:rPr>
              <a:t>addresses the rear </a:t>
            </a:r>
            <a:r>
              <a:rPr lang="en-GB" sz="2000" dirty="0">
                <a:sym typeface="Symbol" panose="05050102010706020507" pitchFamily="18" charset="2"/>
              </a:rPr>
              <a:t>of the vehicle:</a:t>
            </a:r>
          </a:p>
          <a:p>
            <a:pPr lvl="2"/>
            <a:r>
              <a:rPr lang="en-GB" sz="1600" dirty="0">
                <a:sym typeface="Symbol" panose="05050102010706020507" pitchFamily="18" charset="2"/>
              </a:rPr>
              <a:t>Backed by </a:t>
            </a:r>
            <a:r>
              <a:rPr lang="en-GB" sz="1600" dirty="0" err="1">
                <a:sym typeface="Symbol" panose="05050102010706020507" pitchFamily="18" charset="2"/>
              </a:rPr>
              <a:t>accidentology</a:t>
            </a:r>
            <a:endParaRPr lang="en-GB" sz="1600" dirty="0">
              <a:sym typeface="Symbol" panose="05050102010706020507" pitchFamily="18" charset="2"/>
            </a:endParaRPr>
          </a:p>
          <a:p>
            <a:pPr lvl="2"/>
            <a:r>
              <a:rPr lang="en-GB" sz="1600" dirty="0">
                <a:sym typeface="Symbol" panose="05050102010706020507" pitchFamily="18" charset="2"/>
              </a:rPr>
              <a:t>Technically feasible</a:t>
            </a:r>
          </a:p>
        </p:txBody>
      </p:sp>
      <p:sp>
        <p:nvSpPr>
          <p:cNvPr id="4" name="Date Placeholder 3">
            <a:extLst>
              <a:ext uri="{FF2B5EF4-FFF2-40B4-BE49-F238E27FC236}">
                <a16:creationId xmlns:a16="http://schemas.microsoft.com/office/drawing/2014/main" id="{A1CD1D13-1B19-4608-8F57-0346B776D64A}"/>
              </a:ext>
            </a:extLst>
          </p:cNvPr>
          <p:cNvSpPr>
            <a:spLocks noGrp="1"/>
          </p:cNvSpPr>
          <p:nvPr>
            <p:ph type="dt" sz="half" idx="10"/>
          </p:nvPr>
        </p:nvSpPr>
        <p:spPr/>
        <p:txBody>
          <a:bodyPr/>
          <a:lstStyle/>
          <a:p>
            <a:r>
              <a:rPr lang="en-US" altLang="ja-JP"/>
              <a:t>GRSG-117</a:t>
            </a:r>
            <a:endParaRPr lang="fr-FR" altLang="ja-JP"/>
          </a:p>
        </p:txBody>
      </p:sp>
      <p:sp>
        <p:nvSpPr>
          <p:cNvPr id="5" name="Footer Placeholder 4">
            <a:extLst>
              <a:ext uri="{FF2B5EF4-FFF2-40B4-BE49-F238E27FC236}">
                <a16:creationId xmlns:a16="http://schemas.microsoft.com/office/drawing/2014/main" id="{BEE43850-F5C6-417F-9FFD-026C74302190}"/>
              </a:ext>
            </a:extLst>
          </p:cNvPr>
          <p:cNvSpPr>
            <a:spLocks noGrp="1"/>
          </p:cNvSpPr>
          <p:nvPr>
            <p:ph type="ftr" sz="quarter" idx="11"/>
          </p:nvPr>
        </p:nvSpPr>
        <p:spPr/>
        <p:txBody>
          <a:bodyPr/>
          <a:lstStyle/>
          <a:p>
            <a:r>
              <a:rPr lang="fr-FR" altLang="ja-JP"/>
              <a:t>R93 Proposal</a:t>
            </a:r>
            <a:endParaRPr lang="fr-FR" altLang="ja-JP" dirty="0"/>
          </a:p>
        </p:txBody>
      </p:sp>
      <p:sp>
        <p:nvSpPr>
          <p:cNvPr id="6" name="Slide Number Placeholder 5">
            <a:extLst>
              <a:ext uri="{FF2B5EF4-FFF2-40B4-BE49-F238E27FC236}">
                <a16:creationId xmlns:a16="http://schemas.microsoft.com/office/drawing/2014/main" id="{BADC15EF-5D08-4B14-B403-9542C0D492CE}"/>
              </a:ext>
            </a:extLst>
          </p:cNvPr>
          <p:cNvSpPr>
            <a:spLocks noGrp="1"/>
          </p:cNvSpPr>
          <p:nvPr>
            <p:ph type="sldNum" sz="quarter" idx="12"/>
          </p:nvPr>
        </p:nvSpPr>
        <p:spPr/>
        <p:txBody>
          <a:bodyPr/>
          <a:lstStyle/>
          <a:p>
            <a:fld id="{E4A5D464-134C-4C80-B41F-7081051DEBC1}" type="slidenum">
              <a:rPr lang="ja-JP" altLang="fr-FR" smtClean="0"/>
              <a:pPr/>
              <a:t>7</a:t>
            </a:fld>
            <a:endParaRPr lang="fr-FR" altLang="ja-JP"/>
          </a:p>
        </p:txBody>
      </p:sp>
    </p:spTree>
    <p:extLst>
      <p:ext uri="{BB962C8B-B14F-4D97-AF65-F5344CB8AC3E}">
        <p14:creationId xmlns:p14="http://schemas.microsoft.com/office/powerpoint/2010/main" val="84537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altLang="ja-JP"/>
              <a:t>GRSG-117</a:t>
            </a:r>
            <a:endParaRPr lang="fr-FR" altLang="ja-JP"/>
          </a:p>
        </p:txBody>
      </p:sp>
      <p:sp>
        <p:nvSpPr>
          <p:cNvPr id="3" name="Fußzeilenplatzhalter 2"/>
          <p:cNvSpPr>
            <a:spLocks noGrp="1"/>
          </p:cNvSpPr>
          <p:nvPr>
            <p:ph type="ftr" sz="quarter" idx="11"/>
          </p:nvPr>
        </p:nvSpPr>
        <p:spPr/>
        <p:txBody>
          <a:bodyPr/>
          <a:lstStyle/>
          <a:p>
            <a:r>
              <a:rPr lang="fr-FR" altLang="ja-JP"/>
              <a:t>R93 Proposal</a:t>
            </a:r>
            <a:endParaRPr lang="fr-FR" altLang="ja-JP" dirty="0"/>
          </a:p>
        </p:txBody>
      </p:sp>
      <p:sp>
        <p:nvSpPr>
          <p:cNvPr id="4" name="Foliennummernplatzhalter 3"/>
          <p:cNvSpPr>
            <a:spLocks noGrp="1"/>
          </p:cNvSpPr>
          <p:nvPr>
            <p:ph type="sldNum" sz="quarter" idx="12"/>
          </p:nvPr>
        </p:nvSpPr>
        <p:spPr/>
        <p:txBody>
          <a:bodyPr/>
          <a:lstStyle/>
          <a:p>
            <a:fld id="{D09A974D-1DC4-4C29-960C-4F23E42A2DA2}" type="slidenum">
              <a:rPr lang="ja-JP" altLang="fr-FR" smtClean="0"/>
              <a:pPr/>
              <a:t>8</a:t>
            </a:fld>
            <a:endParaRPr lang="fr-FR" altLang="ja-JP"/>
          </a:p>
        </p:txBody>
      </p:sp>
      <p:sp>
        <p:nvSpPr>
          <p:cNvPr id="7" name="Rechteck 6"/>
          <p:cNvSpPr/>
          <p:nvPr/>
        </p:nvSpPr>
        <p:spPr>
          <a:xfrm>
            <a:off x="2143009" y="4563673"/>
            <a:ext cx="2232248" cy="1224136"/>
          </a:xfrm>
          <a:prstGeom prst="rect">
            <a:avLst/>
          </a:prstGeom>
          <a:solidFill>
            <a:schemeClr val="accent3"/>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Abgerundetes Rechteck 5"/>
          <p:cNvSpPr/>
          <p:nvPr/>
        </p:nvSpPr>
        <p:spPr>
          <a:xfrm>
            <a:off x="2143009" y="4582921"/>
            <a:ext cx="288032" cy="64807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t>FUP</a:t>
            </a:r>
          </a:p>
        </p:txBody>
      </p:sp>
      <p:cxnSp>
        <p:nvCxnSpPr>
          <p:cNvPr id="13" name="Gerader Verbinder 12"/>
          <p:cNvCxnSpPr>
            <a:stCxn id="6" idx="2"/>
          </p:cNvCxnSpPr>
          <p:nvPr/>
        </p:nvCxnSpPr>
        <p:spPr>
          <a:xfrm flipH="1">
            <a:off x="1916238" y="5230993"/>
            <a:ext cx="3707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a:xfrm flipH="1">
            <a:off x="1916238" y="5784878"/>
            <a:ext cx="3707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885294" y="5353314"/>
            <a:ext cx="1342887" cy="307777"/>
          </a:xfrm>
          <a:prstGeom prst="rect">
            <a:avLst/>
          </a:prstGeom>
          <a:noFill/>
        </p:spPr>
        <p:txBody>
          <a:bodyPr wrap="square" rtlCol="0">
            <a:spAutoFit/>
          </a:bodyPr>
          <a:lstStyle/>
          <a:p>
            <a:r>
              <a:rPr lang="de-DE" sz="1400"/>
              <a:t>max 400 mm </a:t>
            </a:r>
          </a:p>
        </p:txBody>
      </p:sp>
      <p:cxnSp>
        <p:nvCxnSpPr>
          <p:cNvPr id="16" name="Gerader Verbinder 15"/>
          <p:cNvCxnSpPr/>
          <p:nvPr/>
        </p:nvCxnSpPr>
        <p:spPr>
          <a:xfrm>
            <a:off x="2132262" y="5784878"/>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a:xfrm>
            <a:off x="4363556" y="5784878"/>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3089086" y="5928894"/>
            <a:ext cx="312906" cy="369332"/>
          </a:xfrm>
          <a:prstGeom prst="rect">
            <a:avLst/>
          </a:prstGeom>
          <a:noFill/>
        </p:spPr>
        <p:txBody>
          <a:bodyPr wrap="none" rtlCol="0">
            <a:spAutoFit/>
          </a:bodyPr>
          <a:lstStyle/>
          <a:p>
            <a:r>
              <a:rPr lang="de-DE"/>
              <a:t>b</a:t>
            </a:r>
          </a:p>
        </p:txBody>
      </p:sp>
      <p:cxnSp>
        <p:nvCxnSpPr>
          <p:cNvPr id="22" name="Gerader Verbinder 21"/>
          <p:cNvCxnSpPr/>
          <p:nvPr/>
        </p:nvCxnSpPr>
        <p:spPr>
          <a:xfrm>
            <a:off x="1700214" y="5136806"/>
            <a:ext cx="2662289" cy="638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a:endCxn id="15" idx="0"/>
          </p:cNvCxnSpPr>
          <p:nvPr/>
        </p:nvCxnSpPr>
        <p:spPr>
          <a:xfrm>
            <a:off x="1149065" y="4573309"/>
            <a:ext cx="407673" cy="78000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775632" y="4135775"/>
            <a:ext cx="2313454" cy="369332"/>
          </a:xfrm>
          <a:prstGeom prst="rect">
            <a:avLst/>
          </a:prstGeom>
          <a:noFill/>
        </p:spPr>
        <p:txBody>
          <a:bodyPr wrap="none" rtlCol="0">
            <a:spAutoFit/>
          </a:bodyPr>
          <a:lstStyle/>
          <a:p>
            <a:r>
              <a:rPr lang="de-DE" dirty="0" err="1"/>
              <a:t>Required</a:t>
            </a:r>
            <a:r>
              <a:rPr lang="de-DE" dirty="0"/>
              <a:t> </a:t>
            </a:r>
            <a:r>
              <a:rPr lang="de-DE" dirty="0" err="1"/>
              <a:t>by</a:t>
            </a:r>
            <a:r>
              <a:rPr lang="de-DE" dirty="0"/>
              <a:t> UN R93</a:t>
            </a:r>
          </a:p>
        </p:txBody>
      </p:sp>
      <p:sp>
        <p:nvSpPr>
          <p:cNvPr id="30" name="Freihandform 29"/>
          <p:cNvSpPr/>
          <p:nvPr/>
        </p:nvSpPr>
        <p:spPr>
          <a:xfrm>
            <a:off x="3353872" y="5549529"/>
            <a:ext cx="103909" cy="249382"/>
          </a:xfrm>
          <a:custGeom>
            <a:avLst/>
            <a:gdLst>
              <a:gd name="connsiteX0" fmla="*/ 103909 w 103909"/>
              <a:gd name="connsiteY0" fmla="*/ 0 h 249382"/>
              <a:gd name="connsiteX1" fmla="*/ 51955 w 103909"/>
              <a:gd name="connsiteY1" fmla="*/ 41564 h 249382"/>
              <a:gd name="connsiteX2" fmla="*/ 31173 w 103909"/>
              <a:gd name="connsiteY2" fmla="*/ 72736 h 249382"/>
              <a:gd name="connsiteX3" fmla="*/ 0 w 103909"/>
              <a:gd name="connsiteY3" fmla="*/ 103909 h 249382"/>
              <a:gd name="connsiteX4" fmla="*/ 10391 w 103909"/>
              <a:gd name="connsiteY4" fmla="*/ 249382 h 249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909" h="249382">
                <a:moveTo>
                  <a:pt x="103909" y="0"/>
                </a:moveTo>
                <a:cubicBezTo>
                  <a:pt x="86591" y="13855"/>
                  <a:pt x="67637" y="25882"/>
                  <a:pt x="51955" y="41564"/>
                </a:cubicBezTo>
                <a:cubicBezTo>
                  <a:pt x="43125" y="50394"/>
                  <a:pt x="39168" y="63142"/>
                  <a:pt x="31173" y="72736"/>
                </a:cubicBezTo>
                <a:cubicBezTo>
                  <a:pt x="21765" y="84025"/>
                  <a:pt x="10391" y="93518"/>
                  <a:pt x="0" y="103909"/>
                </a:cubicBezTo>
                <a:cubicBezTo>
                  <a:pt x="11770" y="221604"/>
                  <a:pt x="10391" y="173009"/>
                  <a:pt x="10391" y="24938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p:cNvSpPr txBox="1"/>
          <p:nvPr/>
        </p:nvSpPr>
        <p:spPr>
          <a:xfrm>
            <a:off x="3385540" y="5475941"/>
            <a:ext cx="330540" cy="369332"/>
          </a:xfrm>
          <a:prstGeom prst="rect">
            <a:avLst/>
          </a:prstGeom>
          <a:noFill/>
        </p:spPr>
        <p:txBody>
          <a:bodyPr wrap="none" rtlCol="0">
            <a:spAutoFit/>
          </a:bodyPr>
          <a:lstStyle/>
          <a:p>
            <a:r>
              <a:rPr lang="de-DE">
                <a:latin typeface="Wide Latin" panose="020A0A07050505020404" pitchFamily="18" charset="0"/>
                <a:sym typeface="Symbol" panose="05050102010706020507" pitchFamily="18" charset="2"/>
              </a:rPr>
              <a:t></a:t>
            </a:r>
            <a:endParaRPr lang="de-DE"/>
          </a:p>
        </p:txBody>
      </p:sp>
      <p:sp>
        <p:nvSpPr>
          <p:cNvPr id="33" name="Rechteck 32"/>
          <p:cNvSpPr/>
          <p:nvPr/>
        </p:nvSpPr>
        <p:spPr>
          <a:xfrm>
            <a:off x="5424610" y="4233862"/>
            <a:ext cx="3611886" cy="923330"/>
          </a:xfrm>
          <a:prstGeom prst="rect">
            <a:avLst/>
          </a:prstGeom>
        </p:spPr>
        <p:txBody>
          <a:bodyPr wrap="none">
            <a:spAutoFit/>
          </a:bodyPr>
          <a:lstStyle/>
          <a:p>
            <a:r>
              <a:rPr lang="de-DE" dirty="0">
                <a:sym typeface="Symbol" panose="05050102010706020507" pitchFamily="18" charset="2"/>
              </a:rPr>
              <a:t>R.E.3:  = 25 °</a:t>
            </a:r>
          </a:p>
          <a:p>
            <a:endParaRPr lang="de-DE" dirty="0">
              <a:sym typeface="Symbol" panose="05050102010706020507" pitchFamily="18" charset="2"/>
            </a:endParaRPr>
          </a:p>
          <a:p>
            <a:r>
              <a:rPr lang="de-DE" dirty="0">
                <a:sym typeface="Symbol" panose="05050102010706020507" pitchFamily="18" charset="2"/>
              </a:rPr>
              <a:t>b = 400 mm / tan (25°) ~ </a:t>
            </a:r>
            <a:r>
              <a:rPr lang="de-DE" b="1" dirty="0">
                <a:sym typeface="Symbol" panose="05050102010706020507" pitchFamily="18" charset="2"/>
              </a:rPr>
              <a:t>858 mm</a:t>
            </a:r>
            <a:endParaRPr lang="de-DE" b="1" dirty="0"/>
          </a:p>
        </p:txBody>
      </p:sp>
      <p:sp>
        <p:nvSpPr>
          <p:cNvPr id="34" name="Rechteck 33"/>
          <p:cNvSpPr/>
          <p:nvPr/>
        </p:nvSpPr>
        <p:spPr>
          <a:xfrm>
            <a:off x="135130" y="1614279"/>
            <a:ext cx="8757350" cy="2246769"/>
          </a:xfrm>
          <a:prstGeom prst="rect">
            <a:avLst/>
          </a:prstGeom>
        </p:spPr>
        <p:txBody>
          <a:bodyPr wrap="square">
            <a:spAutoFit/>
          </a:bodyPr>
          <a:lstStyle/>
          <a:p>
            <a:pPr marL="342900" indent="-342900">
              <a:buFont typeface="Arial" panose="020B0604020202020204" pitchFamily="34" charset="0"/>
              <a:buChar char="•"/>
            </a:pPr>
            <a:r>
              <a:rPr lang="en-US" sz="2000" dirty="0"/>
              <a:t>Off-road vehicles are defined by functional criteria per R.E.3 section 2.8. Category N2G and N3G were fully exempted from UN R93 because these criteria do interact per se with the FUP. </a:t>
            </a:r>
          </a:p>
          <a:p>
            <a:pPr marL="342900" indent="-342900">
              <a:buFont typeface="Arial" panose="020B0604020202020204" pitchFamily="34" charset="0"/>
              <a:buChar char="•"/>
            </a:pPr>
            <a:r>
              <a:rPr lang="en-US" sz="2000" dirty="0"/>
              <a:t>The proposed text is </a:t>
            </a:r>
            <a:r>
              <a:rPr lang="en-US" sz="2000" b="1" dirty="0">
                <a:solidFill>
                  <a:srgbClr val="FF0000"/>
                </a:solidFill>
              </a:rPr>
              <a:t>inconsistent</a:t>
            </a:r>
            <a:r>
              <a:rPr lang="en-US" sz="2000" dirty="0"/>
              <a:t> with the off-road definition of R.E.3: approach or ramp angle cannot be met.</a:t>
            </a:r>
          </a:p>
          <a:p>
            <a:pPr marL="342900" indent="-342900">
              <a:buFont typeface="Arial" panose="020B0604020202020204" pitchFamily="34" charset="0"/>
              <a:buChar char="•"/>
            </a:pPr>
            <a:r>
              <a:rPr lang="en-US" sz="2000" dirty="0"/>
              <a:t>Installation of a FUP would limit the front overhang to 857 mm to satisfy the definition of off-road vehicle.</a:t>
            </a:r>
          </a:p>
        </p:txBody>
      </p:sp>
      <p:sp>
        <p:nvSpPr>
          <p:cNvPr id="26" name="Titre 1"/>
          <p:cNvSpPr txBox="1">
            <a:spLocks/>
          </p:cNvSpPr>
          <p:nvPr/>
        </p:nvSpPr>
        <p:spPr>
          <a:xfrm>
            <a:off x="1268166" y="274638"/>
            <a:ext cx="7418634"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fr-FR" dirty="0"/>
              <a:t>Scope modification</a:t>
            </a:r>
            <a:br>
              <a:rPr lang="fr-FR" dirty="0"/>
            </a:br>
            <a:r>
              <a:rPr lang="fr-FR" sz="2800" i="1" dirty="0"/>
              <a:t>Impact on Off Road </a:t>
            </a:r>
            <a:r>
              <a:rPr lang="fr-FR" sz="2800" i="1" dirty="0" err="1"/>
              <a:t>Vehicles</a:t>
            </a:r>
            <a:endParaRPr lang="fr-FR" sz="2800" i="1" kern="0" dirty="0"/>
          </a:p>
        </p:txBody>
      </p:sp>
      <p:sp>
        <p:nvSpPr>
          <p:cNvPr id="10" name="Ellipse 9"/>
          <p:cNvSpPr>
            <a:spLocks noChangeAspect="1"/>
          </p:cNvSpPr>
          <p:nvPr/>
        </p:nvSpPr>
        <p:spPr>
          <a:xfrm>
            <a:off x="3809228" y="4673635"/>
            <a:ext cx="1097402" cy="1097402"/>
          </a:xfrm>
          <a:prstGeom prst="ellipse">
            <a:avLst/>
          </a:prstGeom>
          <a:solidFill>
            <a:schemeClr val="accent1">
              <a:lumMod val="75000"/>
            </a:schemeClr>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 Verbindung mit Pfeil 11"/>
          <p:cNvCxnSpPr/>
          <p:nvPr/>
        </p:nvCxnSpPr>
        <p:spPr>
          <a:xfrm>
            <a:off x="2161513" y="6000902"/>
            <a:ext cx="2196416"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06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Scope modification</a:t>
            </a:r>
            <a:br>
              <a:rPr lang="fr-FR" dirty="0"/>
            </a:br>
            <a:r>
              <a:rPr lang="fr-FR" sz="3600" u="sng" dirty="0"/>
              <a:t>Conclusion</a:t>
            </a:r>
            <a:endParaRPr lang="fr-FR" sz="2800" i="1" u="sng" dirty="0"/>
          </a:p>
        </p:txBody>
      </p:sp>
      <p:sp>
        <p:nvSpPr>
          <p:cNvPr id="3" name="Espace réservé du contenu 2"/>
          <p:cNvSpPr>
            <a:spLocks noGrp="1"/>
          </p:cNvSpPr>
          <p:nvPr>
            <p:ph idx="1"/>
          </p:nvPr>
        </p:nvSpPr>
        <p:spPr>
          <a:xfrm>
            <a:off x="457200" y="2032247"/>
            <a:ext cx="8075240" cy="4061049"/>
          </a:xfrm>
        </p:spPr>
        <p:txBody>
          <a:bodyPr/>
          <a:lstStyle/>
          <a:p>
            <a:r>
              <a:rPr lang="en-US" sz="2800" dirty="0">
                <a:solidFill>
                  <a:srgbClr val="FF0000"/>
                </a:solidFill>
              </a:rPr>
              <a:t>Adopt provisions for elongated cabs </a:t>
            </a:r>
          </a:p>
          <a:p>
            <a:pPr marL="361950" indent="0">
              <a:buNone/>
            </a:pPr>
            <a:r>
              <a:rPr lang="en-US" sz="1600" dirty="0"/>
              <a:t>(paragraph 10.5)</a:t>
            </a:r>
          </a:p>
          <a:p>
            <a:r>
              <a:rPr lang="en-US" sz="2800" dirty="0">
                <a:solidFill>
                  <a:srgbClr val="FF0000"/>
                </a:solidFill>
              </a:rPr>
              <a:t>Accept accommodation of test set-up </a:t>
            </a:r>
          </a:p>
          <a:p>
            <a:pPr marL="361950" indent="0">
              <a:buNone/>
            </a:pPr>
            <a:r>
              <a:rPr lang="en-US" sz="1600" dirty="0"/>
              <a:t>(paragraph 2.2.6. of Annex 5)</a:t>
            </a:r>
          </a:p>
          <a:p>
            <a:r>
              <a:rPr lang="en-US" sz="2800" dirty="0">
                <a:solidFill>
                  <a:srgbClr val="FF0000"/>
                </a:solidFill>
              </a:rPr>
              <a:t>Keep paragraph 1.3.1. unchanged </a:t>
            </a:r>
          </a:p>
          <a:p>
            <a:pPr marL="361950" indent="0">
              <a:buNone/>
            </a:pPr>
            <a:r>
              <a:rPr lang="en-US" sz="2800" dirty="0"/>
              <a:t>“The requirements of this Regulation do not apply to vehicles of categories N</a:t>
            </a:r>
            <a:r>
              <a:rPr lang="en-US" sz="2800" baseline="-25000" dirty="0"/>
              <a:t>2</a:t>
            </a:r>
            <a:r>
              <a:rPr lang="en-US" sz="2800" dirty="0"/>
              <a:t>G and N</a:t>
            </a:r>
            <a:r>
              <a:rPr lang="en-US" sz="2800" baseline="-25000" dirty="0"/>
              <a:t>3</a:t>
            </a:r>
            <a:r>
              <a:rPr lang="en-US" sz="2800" dirty="0"/>
              <a:t>G”</a:t>
            </a:r>
            <a:endParaRPr lang="en-US" sz="2800" dirty="0">
              <a:solidFill>
                <a:srgbClr val="FF0000"/>
              </a:solidFill>
            </a:endParaRPr>
          </a:p>
          <a:p>
            <a:endParaRPr lang="en-US" sz="2000" i="1" dirty="0"/>
          </a:p>
        </p:txBody>
      </p:sp>
      <p:sp>
        <p:nvSpPr>
          <p:cNvPr id="4" name="Date Placeholder 3">
            <a:extLst>
              <a:ext uri="{FF2B5EF4-FFF2-40B4-BE49-F238E27FC236}">
                <a16:creationId xmlns:a16="http://schemas.microsoft.com/office/drawing/2014/main" id="{A1CD1D13-1B19-4608-8F57-0346B776D64A}"/>
              </a:ext>
            </a:extLst>
          </p:cNvPr>
          <p:cNvSpPr>
            <a:spLocks noGrp="1"/>
          </p:cNvSpPr>
          <p:nvPr>
            <p:ph type="dt" sz="half" idx="10"/>
          </p:nvPr>
        </p:nvSpPr>
        <p:spPr/>
        <p:txBody>
          <a:bodyPr/>
          <a:lstStyle/>
          <a:p>
            <a:r>
              <a:rPr lang="en-US" altLang="ja-JP"/>
              <a:t>GRSG-117</a:t>
            </a:r>
            <a:endParaRPr lang="fr-FR" altLang="ja-JP"/>
          </a:p>
        </p:txBody>
      </p:sp>
      <p:sp>
        <p:nvSpPr>
          <p:cNvPr id="5" name="Footer Placeholder 4">
            <a:extLst>
              <a:ext uri="{FF2B5EF4-FFF2-40B4-BE49-F238E27FC236}">
                <a16:creationId xmlns:a16="http://schemas.microsoft.com/office/drawing/2014/main" id="{BEE43850-F5C6-417F-9FFD-026C74302190}"/>
              </a:ext>
            </a:extLst>
          </p:cNvPr>
          <p:cNvSpPr>
            <a:spLocks noGrp="1"/>
          </p:cNvSpPr>
          <p:nvPr>
            <p:ph type="ftr" sz="quarter" idx="11"/>
          </p:nvPr>
        </p:nvSpPr>
        <p:spPr/>
        <p:txBody>
          <a:bodyPr/>
          <a:lstStyle/>
          <a:p>
            <a:r>
              <a:rPr lang="fr-FR" altLang="ja-JP" dirty="0" err="1"/>
              <a:t>R93</a:t>
            </a:r>
            <a:r>
              <a:rPr lang="fr-FR" altLang="ja-JP" dirty="0"/>
              <a:t> </a:t>
            </a:r>
            <a:r>
              <a:rPr lang="fr-FR" altLang="ja-JP" dirty="0" err="1"/>
              <a:t>Proposal</a:t>
            </a:r>
            <a:endParaRPr lang="fr-FR" altLang="ja-JP" dirty="0"/>
          </a:p>
        </p:txBody>
      </p:sp>
      <p:sp>
        <p:nvSpPr>
          <p:cNvPr id="6" name="Slide Number Placeholder 5">
            <a:extLst>
              <a:ext uri="{FF2B5EF4-FFF2-40B4-BE49-F238E27FC236}">
                <a16:creationId xmlns:a16="http://schemas.microsoft.com/office/drawing/2014/main" id="{BADC15EF-5D08-4B14-B403-9542C0D492CE}"/>
              </a:ext>
            </a:extLst>
          </p:cNvPr>
          <p:cNvSpPr>
            <a:spLocks noGrp="1"/>
          </p:cNvSpPr>
          <p:nvPr>
            <p:ph type="sldNum" sz="quarter" idx="12"/>
          </p:nvPr>
        </p:nvSpPr>
        <p:spPr/>
        <p:txBody>
          <a:bodyPr/>
          <a:lstStyle/>
          <a:p>
            <a:fld id="{E4A5D464-134C-4C80-B41F-7081051DEBC1}" type="slidenum">
              <a:rPr lang="ja-JP" altLang="fr-FR" smtClean="0"/>
              <a:pPr/>
              <a:t>9</a:t>
            </a:fld>
            <a:endParaRPr lang="fr-FR" altLang="ja-JP"/>
          </a:p>
        </p:txBody>
      </p:sp>
    </p:spTree>
    <p:extLst>
      <p:ext uri="{BB962C8B-B14F-4D97-AF65-F5344CB8AC3E}">
        <p14:creationId xmlns:p14="http://schemas.microsoft.com/office/powerpoint/2010/main" val="1210893753"/>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id="{41F3EA33-912A-4903-8CCA-99FF488B0193}" vid="{C303C125-C101-4B8B-B005-6DF588CFC6F5}"/>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0C608AE3715945941373D51407D095" ma:contentTypeVersion="11" ma:contentTypeDescription="Create a new document." ma:contentTypeScope="" ma:versionID="321db9996bc232e0e089607b5d98d70d">
  <xsd:schema xmlns:xsd="http://www.w3.org/2001/XMLSchema" xmlns:xs="http://www.w3.org/2001/XMLSchema" xmlns:p="http://schemas.microsoft.com/office/2006/metadata/properties" xmlns:ns3="9c1adf8a-cc10-442c-9800-bba0a2b70547" xmlns:ns4="ea9afa9d-546b-4ade-a932-d80c01b023e3" targetNamespace="http://schemas.microsoft.com/office/2006/metadata/properties" ma:root="true" ma:fieldsID="bcc0cccc69663970c8ef2233b5c480ac" ns3:_="" ns4:_="">
    <xsd:import namespace="9c1adf8a-cc10-442c-9800-bba0a2b70547"/>
    <xsd:import namespace="ea9afa9d-546b-4ade-a932-d80c01b023e3"/>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1adf8a-cc10-442c-9800-bba0a2b705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9afa9d-546b-4ade-a932-d80c01b023e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D1BA72-7A8B-4A2B-B82D-24C18E9ED2B6}">
  <ds:schemaRefs>
    <ds:schemaRef ds:uri="http://schemas.microsoft.com/sharepoint/v3/contenttype/forms"/>
  </ds:schemaRefs>
</ds:datastoreItem>
</file>

<file path=customXml/itemProps2.xml><?xml version="1.0" encoding="utf-8"?>
<ds:datastoreItem xmlns:ds="http://schemas.openxmlformats.org/officeDocument/2006/customXml" ds:itemID="{FBB29C69-CA4E-421A-9BD5-9CB099140FF6}">
  <ds:schemaRefs>
    <ds:schemaRef ds:uri="ea9afa9d-546b-4ade-a932-d80c01b023e3"/>
    <ds:schemaRef ds:uri="http://schemas.microsoft.com/office/2006/documentManagement/types"/>
    <ds:schemaRef ds:uri="http://purl.org/dc/dcmitype/"/>
    <ds:schemaRef ds:uri="http://purl.org/dc/terms/"/>
    <ds:schemaRef ds:uri="9c1adf8a-cc10-442c-9800-bba0a2b70547"/>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97B203E3-ACCA-4F8F-8898-98D9C28FD3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1adf8a-cc10-442c-9800-bba0a2b70547"/>
    <ds:schemaRef ds:uri="ea9afa9d-546b-4ade-a932-d80c01b02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OICA PP template (standard)</Template>
  <TotalTime>276</TotalTime>
  <Words>637</Words>
  <Application>Microsoft Office PowerPoint</Application>
  <PresentationFormat>On-screen Show (4:3)</PresentationFormat>
  <Paragraphs>108</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Wide Latin</vt:lpstr>
      <vt:lpstr>Wingdings</vt:lpstr>
      <vt:lpstr>Masque présentation OICA</vt:lpstr>
      <vt:lpstr>UN-ECE R93-00 </vt:lpstr>
      <vt:lpstr>R93 Amendment Proposal</vt:lpstr>
      <vt:lpstr>(1) Elongated cab introduction</vt:lpstr>
      <vt:lpstr>(2) Accomodation to test set-up</vt:lpstr>
      <vt:lpstr>(3) Scope modification Background</vt:lpstr>
      <vt:lpstr>Scope modification Impact on UN R93</vt:lpstr>
      <vt:lpstr>Scope modification Impact on UN R93 (cont’d)</vt:lpstr>
      <vt:lpstr>PowerPoint Presentation</vt:lpstr>
      <vt:lpstr>Scope modification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Pelletier Karine</dc:creator>
  <cp:lastModifiedBy>Francois E. Guichard</cp:lastModifiedBy>
  <cp:revision>73</cp:revision>
  <dcterms:created xsi:type="dcterms:W3CDTF">2019-09-16T12:40:19Z</dcterms:created>
  <dcterms:modified xsi:type="dcterms:W3CDTF">2019-10-07T15:56:25Z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0x010100EB0C608AE3715945941373D51407D095</vt:lpwstr>
  </property>
</Properties>
</file>