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59" r:id="rId4"/>
    <p:sldId id="260" r:id="rId5"/>
  </p:sldIdLst>
  <p:sldSz cx="9144000" cy="6858000" type="screen4x3"/>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 Gardner 151018" initials="RG 151018"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37" autoAdjust="0"/>
  </p:normalViewPr>
  <p:slideViewPr>
    <p:cSldViewPr>
      <p:cViewPr varScale="1">
        <p:scale>
          <a:sx n="114" d="100"/>
          <a:sy n="114"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17575" y="739775"/>
            <a:ext cx="4927600"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‹N°›</a:t>
            </a:fld>
            <a:endParaRPr lang="fr-FR" altLang="ja-JP"/>
          </a:p>
        </p:txBody>
      </p:sp>
    </p:spTree>
    <p:extLst>
      <p:ext uri="{BB962C8B-B14F-4D97-AF65-F5344CB8AC3E}">
        <p14:creationId xmlns:p14="http://schemas.microsoft.com/office/powerpoint/2010/main" val="35205305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‹N°›</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‹N°›</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endParaRPr lang="fr-FR" dirty="0"/>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‹N°›</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‹N°›</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‹N°›</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‹N°›</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‹N°›</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‹N°›</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‹N°›</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‹N°›</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‹N°›</a:t>
            </a:fld>
            <a:endParaRPr lang="fr-FR" altLang="ja-JP"/>
          </a:p>
        </p:txBody>
      </p:sp>
      <p:pic>
        <p:nvPicPr>
          <p:cNvPr id="7" name="Image 6">
            <a:extLst>
              <a:ext uri="{FF2B5EF4-FFF2-40B4-BE49-F238E27FC236}">
                <a16:creationId xmlns:a16="http://schemas.microsoft.com/office/drawing/2014/main" id="{55F9AB65-48AB-4ADF-A9A1-A51ECD7198C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20494" y="197221"/>
            <a:ext cx="2005717" cy="1080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8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v"/>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0DBAF195-D317-47F5-9D7F-B88D41B59794}"/>
              </a:ext>
            </a:extLst>
          </p:cNvPr>
          <p:cNvSpPr>
            <a:spLocks noGrp="1"/>
          </p:cNvSpPr>
          <p:nvPr>
            <p:ph type="sldNum" sz="quarter" idx="12"/>
          </p:nvPr>
        </p:nvSpPr>
        <p:spPr/>
        <p:txBody>
          <a:bodyPr/>
          <a:lstStyle/>
          <a:p>
            <a:r>
              <a:rPr lang="fr-FR" altLang="ja-JP" sz="1000" dirty="0"/>
              <a:t>1</a:t>
            </a:r>
          </a:p>
        </p:txBody>
      </p:sp>
      <p:sp>
        <p:nvSpPr>
          <p:cNvPr id="7" name="ZoneTexte 6">
            <a:extLst>
              <a:ext uri="{FF2B5EF4-FFF2-40B4-BE49-F238E27FC236}">
                <a16:creationId xmlns:a16="http://schemas.microsoft.com/office/drawing/2014/main" id="{15F0EFB7-85DF-472C-8A37-F5B6F8070459}"/>
              </a:ext>
            </a:extLst>
          </p:cNvPr>
          <p:cNvSpPr txBox="1"/>
          <p:nvPr/>
        </p:nvSpPr>
        <p:spPr>
          <a:xfrm>
            <a:off x="8389" y="2515543"/>
            <a:ext cx="9144000" cy="1569660"/>
          </a:xfrm>
          <a:prstGeom prst="rect">
            <a:avLst/>
          </a:prstGeom>
          <a:noFill/>
        </p:spPr>
        <p:txBody>
          <a:bodyPr wrap="square" rtlCol="0">
            <a:spAutoFit/>
          </a:bodyPr>
          <a:lstStyle/>
          <a:p>
            <a:pPr algn="ctr"/>
            <a:r>
              <a:rPr lang="en-GB" sz="3200" dirty="0"/>
              <a:t>Request of clarification on </a:t>
            </a:r>
          </a:p>
          <a:p>
            <a:pPr algn="ctr"/>
            <a:r>
              <a:rPr lang="en-GB" sz="3200" dirty="0"/>
              <a:t>the effect of GRPE/2017/02</a:t>
            </a:r>
          </a:p>
          <a:p>
            <a:pPr algn="ctr"/>
            <a:r>
              <a:rPr lang="en-GB" sz="3200" dirty="0"/>
              <a:t>(UN R83.07 Supplement 6)</a:t>
            </a:r>
            <a:endParaRPr lang="en-GB" dirty="0"/>
          </a:p>
        </p:txBody>
      </p:sp>
      <p:sp>
        <p:nvSpPr>
          <p:cNvPr id="5" name="Rectangle 4">
            <a:extLst>
              <a:ext uri="{FF2B5EF4-FFF2-40B4-BE49-F238E27FC236}">
                <a16:creationId xmlns:a16="http://schemas.microsoft.com/office/drawing/2014/main" id="{6AE2C5FD-3295-4321-801F-CAF926E1039B}"/>
              </a:ext>
            </a:extLst>
          </p:cNvPr>
          <p:cNvSpPr/>
          <p:nvPr/>
        </p:nvSpPr>
        <p:spPr>
          <a:xfrm>
            <a:off x="4355976" y="155385"/>
            <a:ext cx="4572000" cy="646331"/>
          </a:xfrm>
          <a:prstGeom prst="rect">
            <a:avLst/>
          </a:prstGeom>
        </p:spPr>
        <p:txBody>
          <a:bodyPr>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latin typeface="Times New Roman" pitchFamily="18" charset="0"/>
                <a:cs typeface="Times New Roman" pitchFamily="18" charset="0"/>
              </a:rPr>
              <a:t>Informal document </a:t>
            </a:r>
            <a:r>
              <a:rPr lang="en-US" sz="1200" b="1" dirty="0">
                <a:latin typeface="Times New Roman" pitchFamily="18" charset="0"/>
                <a:cs typeface="Times New Roman" pitchFamily="18" charset="0"/>
              </a:rPr>
              <a:t>GRPE-79-10</a:t>
            </a:r>
            <a:endParaRPr lang="de-DE" sz="1200" dirty="0">
              <a:highlight>
                <a:srgbClr val="FFFF00"/>
              </a:highlight>
              <a:latin typeface="Times New Roman" pitchFamily="18" charset="0"/>
              <a:cs typeface="Times New Roman" pitchFamily="18" charset="0"/>
            </a:endParaRPr>
          </a:p>
          <a:p>
            <a:pPr algn="r"/>
            <a:r>
              <a:rPr lang="en-US" sz="1200" dirty="0">
                <a:latin typeface="Times New Roman" pitchFamily="18" charset="0"/>
                <a:cs typeface="Times New Roman" pitchFamily="18" charset="0"/>
              </a:rPr>
              <a:t>79</a:t>
            </a:r>
            <a:r>
              <a:rPr lang="en-US" sz="1200" baseline="30000" dirty="0">
                <a:latin typeface="Times New Roman" pitchFamily="18" charset="0"/>
                <a:cs typeface="Times New Roman" pitchFamily="18" charset="0"/>
              </a:rPr>
              <a:t>th</a:t>
            </a:r>
            <a:r>
              <a:rPr lang="en-US" sz="1200" dirty="0">
                <a:latin typeface="Times New Roman" pitchFamily="18" charset="0"/>
                <a:cs typeface="Times New Roman" pitchFamily="18" charset="0"/>
              </a:rPr>
              <a:t> GRPE, 21-24 May 2019</a:t>
            </a:r>
          </a:p>
          <a:p>
            <a:pPr algn="r"/>
            <a:r>
              <a:rPr lang="en-US" sz="1200" dirty="0">
                <a:latin typeface="Times New Roman" pitchFamily="18" charset="0"/>
                <a:cs typeface="Times New Roman" pitchFamily="18" charset="0"/>
              </a:rPr>
              <a:t>Agenda item 3.(a)</a:t>
            </a:r>
            <a:endParaRPr lang="de-DE" sz="1200" dirty="0">
              <a:latin typeface="Times New Roman" pitchFamily="18" charset="0"/>
              <a:cs typeface="Times New Roman" pitchFamily="18" charset="0"/>
            </a:endParaRPr>
          </a:p>
        </p:txBody>
      </p:sp>
      <p:sp>
        <p:nvSpPr>
          <p:cNvPr id="8" name="Textfeld 39">
            <a:extLst>
              <a:ext uri="{FF2B5EF4-FFF2-40B4-BE49-F238E27FC236}">
                <a16:creationId xmlns:a16="http://schemas.microsoft.com/office/drawing/2014/main" id="{86650DD4-A490-44B3-8411-61C5FD583C2D}"/>
              </a:ext>
            </a:extLst>
          </p:cNvPr>
          <p:cNvSpPr txBox="1">
            <a:spLocks noChangeArrowheads="1"/>
          </p:cNvSpPr>
          <p:nvPr/>
        </p:nvSpPr>
        <p:spPr bwMode="auto">
          <a:xfrm>
            <a:off x="611560" y="155385"/>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latin typeface="Times New Roman" pitchFamily="18" charset="0"/>
                <a:cs typeface="Times New Roman" pitchFamily="18" charset="0"/>
              </a:rPr>
              <a:t>Submitted by the experts of OICA</a:t>
            </a:r>
            <a:endParaRPr lang="de-DE" sz="1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C509C6BE-78E5-4432-886F-D50D81CA4477}"/>
              </a:ext>
            </a:extLst>
          </p:cNvPr>
          <p:cNvSpPr>
            <a:spLocks noGrp="1"/>
          </p:cNvSpPr>
          <p:nvPr>
            <p:ph type="sldNum" sz="quarter" idx="12"/>
          </p:nvPr>
        </p:nvSpPr>
        <p:spPr/>
        <p:txBody>
          <a:bodyPr/>
          <a:lstStyle/>
          <a:p>
            <a:fld id="{E4A5D464-134C-4C80-B41F-7081051DEBC1}" type="slidenum">
              <a:rPr lang="ja-JP" altLang="fr-FR" smtClean="0"/>
              <a:pPr/>
              <a:t>2</a:t>
            </a:fld>
            <a:endParaRPr lang="fr-FR" altLang="ja-JP"/>
          </a:p>
        </p:txBody>
      </p:sp>
      <p:sp>
        <p:nvSpPr>
          <p:cNvPr id="5" name="Espace réservé du contenu 2"/>
          <p:cNvSpPr txBox="1">
            <a:spLocks/>
          </p:cNvSpPr>
          <p:nvPr/>
        </p:nvSpPr>
        <p:spPr bwMode="auto">
          <a:xfrm>
            <a:off x="2901427" y="404664"/>
            <a:ext cx="5781328" cy="8640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2"/>
              </a:buBlip>
              <a:defRPr sz="28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v"/>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 typeface="Wingdings" pitchFamily="2" charset="2"/>
              <a:buNone/>
            </a:pPr>
            <a:r>
              <a:rPr lang="fr-FR" sz="3600" u="sng" kern="0" dirty="0"/>
              <a:t>Background (1):</a:t>
            </a:r>
          </a:p>
        </p:txBody>
      </p:sp>
      <p:sp>
        <p:nvSpPr>
          <p:cNvPr id="11" name="Espace réservé du contenu 2"/>
          <p:cNvSpPr>
            <a:spLocks noGrp="1"/>
          </p:cNvSpPr>
          <p:nvPr>
            <p:ph idx="1"/>
          </p:nvPr>
        </p:nvSpPr>
        <p:spPr>
          <a:xfrm>
            <a:off x="453155" y="1196752"/>
            <a:ext cx="8229600" cy="5400600"/>
          </a:xfrm>
        </p:spPr>
        <p:txBody>
          <a:bodyPr/>
          <a:lstStyle/>
          <a:p>
            <a:pPr marL="0" indent="0">
              <a:buNone/>
            </a:pPr>
            <a:r>
              <a:rPr lang="en-GB" sz="1800" dirty="0"/>
              <a:t>Before Supplement 6, paragraph 1.1. of </a:t>
            </a:r>
            <a:r>
              <a:rPr lang="en-GB" sz="1800" dirty="0" err="1"/>
              <a:t>UNR</a:t>
            </a:r>
            <a:r>
              <a:rPr lang="en-GB" sz="1800" dirty="0"/>
              <a:t> 83.07 read:</a:t>
            </a:r>
          </a:p>
          <a:p>
            <a:pPr marL="900113" indent="-900113">
              <a:buNone/>
            </a:pPr>
            <a:r>
              <a:rPr lang="en-GB" sz="1800" dirty="0"/>
              <a:t>“</a:t>
            </a:r>
            <a:r>
              <a:rPr lang="en-US" sz="1800" dirty="0"/>
              <a:t>1.1.	This Regulation shall apply to vehicles of categories M1, M2, N1 and N2 with a reference mass not exceeding 2,610 kg.</a:t>
            </a:r>
          </a:p>
          <a:p>
            <a:pPr marL="900113" indent="-900113">
              <a:buNone/>
            </a:pPr>
            <a:r>
              <a:rPr lang="en-US" sz="1800" dirty="0"/>
              <a:t>	At the manufacturer's request, type approval granted under this Regulation may be extended from vehicles mentioned above to M1, M2, N1 and N2 vehicles with a reference mass not exceeding 2,840 kg and which meet the conditions laid down in this Regulation.</a:t>
            </a:r>
            <a:r>
              <a:rPr lang="en-GB" sz="1800" dirty="0"/>
              <a:t>”</a:t>
            </a:r>
          </a:p>
          <a:p>
            <a:pPr marL="0" indent="0">
              <a:buNone/>
            </a:pPr>
            <a:r>
              <a:rPr lang="en-GB" sz="1800" dirty="0"/>
              <a:t>The content of GRPE/2017/02 was:</a:t>
            </a:r>
          </a:p>
          <a:p>
            <a:pPr marL="0" indent="0">
              <a:buNone/>
            </a:pPr>
            <a:r>
              <a:rPr lang="en-US" sz="1800" dirty="0"/>
              <a:t>“Paragraph 1.1., amend to read: </a:t>
            </a:r>
          </a:p>
          <a:p>
            <a:pPr marL="900113" indent="-900113">
              <a:buNone/>
            </a:pPr>
            <a:r>
              <a:rPr lang="en-US" sz="1800" dirty="0"/>
              <a:t>"1.1.	This Regulation...</a:t>
            </a:r>
          </a:p>
          <a:p>
            <a:pPr marL="0" indent="0">
              <a:buNone/>
            </a:pPr>
            <a:r>
              <a:rPr lang="en-US" sz="1800" dirty="0"/>
              <a:t>	...</a:t>
            </a:r>
          </a:p>
          <a:p>
            <a:pPr marL="900113" indent="-900113">
              <a:buNone/>
            </a:pPr>
            <a:r>
              <a:rPr lang="en-US" sz="1800" b="1" dirty="0"/>
              <a:t>	At the manufacturer's request, type approval granted under this Regulation may be  extended  from  vehicles  mentioned  above  to  special  purpose  vehicles  of categories  M1,  M2,  N1 and  N2 regardless  of  their  reference  mass.  The manufacturer shall demonstrate to the Type Approval Authority which granted the type approval that the vehicle in question is a special purpose vehicle.””</a:t>
            </a:r>
            <a:endParaRPr lang="en-GB" sz="1800" b="1" dirty="0"/>
          </a:p>
          <a:p>
            <a:pPr marL="0" indent="0">
              <a:buNone/>
            </a:pPr>
            <a:endParaRPr lang="en-GB" sz="1800" b="1" dirty="0"/>
          </a:p>
          <a:p>
            <a:pPr lvl="1"/>
            <a:endParaRPr lang="en-GB" sz="1800" b="1" dirty="0"/>
          </a:p>
          <a:p>
            <a:endParaRPr lang="en-GB" sz="1800" b="1" dirty="0"/>
          </a:p>
          <a:p>
            <a:pPr marL="0" indent="0">
              <a:buNone/>
            </a:pPr>
            <a:endParaRPr lang="en-GB" sz="1800" dirty="0"/>
          </a:p>
        </p:txBody>
      </p:sp>
    </p:spTree>
    <p:extLst>
      <p:ext uri="{BB962C8B-B14F-4D97-AF65-F5344CB8AC3E}">
        <p14:creationId xmlns:p14="http://schemas.microsoft.com/office/powerpoint/2010/main" val="4173730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C509C6BE-78E5-4432-886F-D50D81CA4477}"/>
              </a:ext>
            </a:extLst>
          </p:cNvPr>
          <p:cNvSpPr>
            <a:spLocks noGrp="1"/>
          </p:cNvSpPr>
          <p:nvPr>
            <p:ph type="sldNum" sz="quarter" idx="12"/>
          </p:nvPr>
        </p:nvSpPr>
        <p:spPr/>
        <p:txBody>
          <a:bodyPr/>
          <a:lstStyle/>
          <a:p>
            <a:fld id="{E4A5D464-134C-4C80-B41F-7081051DEBC1}" type="slidenum">
              <a:rPr lang="ja-JP" altLang="fr-FR" smtClean="0"/>
              <a:pPr/>
              <a:t>3</a:t>
            </a:fld>
            <a:endParaRPr lang="fr-FR" altLang="ja-JP"/>
          </a:p>
        </p:txBody>
      </p:sp>
      <p:sp>
        <p:nvSpPr>
          <p:cNvPr id="5" name="Espace réservé du contenu 2"/>
          <p:cNvSpPr txBox="1">
            <a:spLocks/>
          </p:cNvSpPr>
          <p:nvPr/>
        </p:nvSpPr>
        <p:spPr bwMode="auto">
          <a:xfrm>
            <a:off x="2901427" y="404664"/>
            <a:ext cx="5781328" cy="8640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2"/>
              </a:buBlip>
              <a:defRPr sz="28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v"/>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 typeface="Wingdings" pitchFamily="2" charset="2"/>
              <a:buNone/>
            </a:pPr>
            <a:r>
              <a:rPr lang="fr-FR" sz="3600" u="sng" kern="0" dirty="0"/>
              <a:t>Background (2):</a:t>
            </a:r>
          </a:p>
        </p:txBody>
      </p:sp>
      <p:sp>
        <p:nvSpPr>
          <p:cNvPr id="11" name="Espace réservé du contenu 2"/>
          <p:cNvSpPr>
            <a:spLocks noGrp="1"/>
          </p:cNvSpPr>
          <p:nvPr>
            <p:ph idx="1"/>
          </p:nvPr>
        </p:nvSpPr>
        <p:spPr>
          <a:xfrm>
            <a:off x="453155" y="1556792"/>
            <a:ext cx="8229600" cy="5112568"/>
          </a:xfrm>
        </p:spPr>
        <p:txBody>
          <a:bodyPr/>
          <a:lstStyle/>
          <a:p>
            <a:r>
              <a:rPr lang="en-GB" sz="1800" b="1" dirty="0"/>
              <a:t>Sadly this document provides two possible interpretations of it’s intent:</a:t>
            </a:r>
          </a:p>
          <a:p>
            <a:pPr marL="800100" lvl="1" indent="-342900">
              <a:buFont typeface="+mj-lt"/>
              <a:buAutoNum type="alphaLcParenR"/>
            </a:pPr>
            <a:r>
              <a:rPr lang="en-GB" sz="1800" b="1" dirty="0"/>
              <a:t>That the new (bold) text replaces the existing second paragraph.  i.e. that extensions to vehicles with a reference mass greater than 2610 kg are only permissible for special purpose vehicles, or</a:t>
            </a:r>
          </a:p>
          <a:p>
            <a:pPr marL="800100" lvl="1" indent="-342900">
              <a:buFont typeface="+mj-lt"/>
              <a:buAutoNum type="alphaLcParenR"/>
            </a:pPr>
            <a:r>
              <a:rPr lang="en-GB" sz="1800" b="1" dirty="0"/>
              <a:t>That the new (bold) text is added after the existing second paragraph. i.e. that extensions are permissible to all vehicles with a reference mass greater than 2610 kg and lass than or equal to 2840 kg and for special purpose vehicles without an upper limit.</a:t>
            </a:r>
          </a:p>
          <a:p>
            <a:r>
              <a:rPr lang="en-GB" sz="1800" b="1" dirty="0"/>
              <a:t>No consolidation has been published by the UN-</a:t>
            </a:r>
            <a:r>
              <a:rPr lang="en-GB" sz="1800" b="1" dirty="0" err="1"/>
              <a:t>ECE</a:t>
            </a:r>
            <a:r>
              <a:rPr lang="en-GB" sz="1800" b="1" dirty="0"/>
              <a:t> but the EU has published a consolidation in the Official Journal of the EU.</a:t>
            </a:r>
          </a:p>
          <a:p>
            <a:r>
              <a:rPr lang="en-GB" sz="1800" b="1" dirty="0"/>
              <a:t>The Russian Federation, who were authors of the original document (GRPE/2017/02) confirm that their intent was scenario b) described above.</a:t>
            </a:r>
          </a:p>
          <a:p>
            <a:endParaRPr lang="en-GB" sz="1800" b="1" dirty="0"/>
          </a:p>
          <a:p>
            <a:pPr lvl="1"/>
            <a:endParaRPr lang="en-GB" sz="1800" b="1" dirty="0"/>
          </a:p>
          <a:p>
            <a:endParaRPr lang="en-GB" sz="1800" b="1" dirty="0"/>
          </a:p>
          <a:p>
            <a:pPr marL="0" indent="0">
              <a:buNone/>
            </a:pPr>
            <a:endParaRPr lang="en-GB" sz="1800" dirty="0"/>
          </a:p>
        </p:txBody>
      </p:sp>
    </p:spTree>
    <p:extLst>
      <p:ext uri="{BB962C8B-B14F-4D97-AF65-F5344CB8AC3E}">
        <p14:creationId xmlns:p14="http://schemas.microsoft.com/office/powerpoint/2010/main" val="494875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C509C6BE-78E5-4432-886F-D50D81CA4477}"/>
              </a:ext>
            </a:extLst>
          </p:cNvPr>
          <p:cNvSpPr>
            <a:spLocks noGrp="1"/>
          </p:cNvSpPr>
          <p:nvPr>
            <p:ph type="sldNum" sz="quarter" idx="12"/>
          </p:nvPr>
        </p:nvSpPr>
        <p:spPr/>
        <p:txBody>
          <a:bodyPr/>
          <a:lstStyle/>
          <a:p>
            <a:fld id="{E4A5D464-134C-4C80-B41F-7081051DEBC1}" type="slidenum">
              <a:rPr lang="ja-JP" altLang="fr-FR" smtClean="0"/>
              <a:pPr/>
              <a:t>4</a:t>
            </a:fld>
            <a:endParaRPr lang="fr-FR" altLang="ja-JP"/>
          </a:p>
        </p:txBody>
      </p:sp>
      <p:sp>
        <p:nvSpPr>
          <p:cNvPr id="5" name="Espace réservé du contenu 2"/>
          <p:cNvSpPr txBox="1">
            <a:spLocks/>
          </p:cNvSpPr>
          <p:nvPr/>
        </p:nvSpPr>
        <p:spPr bwMode="auto">
          <a:xfrm>
            <a:off x="2901427" y="404664"/>
            <a:ext cx="5781328" cy="8640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2"/>
              </a:buBlip>
              <a:defRPr sz="28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v"/>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 typeface="Wingdings" pitchFamily="2" charset="2"/>
              <a:buNone/>
            </a:pPr>
            <a:r>
              <a:rPr lang="fr-FR" sz="3600" u="sng" kern="0" dirty="0" err="1"/>
              <a:t>Proposal</a:t>
            </a:r>
            <a:r>
              <a:rPr lang="fr-FR" sz="3600" u="sng" kern="0" dirty="0"/>
              <a:t>:</a:t>
            </a:r>
          </a:p>
        </p:txBody>
      </p:sp>
      <p:sp>
        <p:nvSpPr>
          <p:cNvPr id="11" name="Espace réservé du contenu 2"/>
          <p:cNvSpPr>
            <a:spLocks noGrp="1"/>
          </p:cNvSpPr>
          <p:nvPr>
            <p:ph idx="1"/>
          </p:nvPr>
        </p:nvSpPr>
        <p:spPr>
          <a:xfrm>
            <a:off x="453155" y="1556792"/>
            <a:ext cx="8229600" cy="5112568"/>
          </a:xfrm>
        </p:spPr>
        <p:txBody>
          <a:bodyPr/>
          <a:lstStyle/>
          <a:p>
            <a:r>
              <a:rPr lang="en-GB" sz="1800" b="1" dirty="0"/>
              <a:t>OICA proposes to record in the minutes of </a:t>
            </a:r>
            <a:r>
              <a:rPr lang="en-GB" sz="1800" b="1" dirty="0" err="1"/>
              <a:t>GRPE</a:t>
            </a:r>
            <a:r>
              <a:rPr lang="en-GB" sz="1800" b="1" dirty="0"/>
              <a:t> that the correct understanding of paragraph 1.1. as amended by Supplement 6 is:</a:t>
            </a:r>
          </a:p>
          <a:p>
            <a:pPr marL="900113" indent="-900113">
              <a:buNone/>
            </a:pPr>
            <a:r>
              <a:rPr lang="en-US" sz="1800" b="1" dirty="0"/>
              <a:t>“1.1.	This Regulation shall apply to vehicles of categories M1, M2, N1 and N2 with a reference mass not exceeding 2,610 kg.</a:t>
            </a:r>
          </a:p>
          <a:p>
            <a:pPr marL="900113" indent="-900113">
              <a:buNone/>
            </a:pPr>
            <a:r>
              <a:rPr lang="en-US" sz="1800" b="1" dirty="0"/>
              <a:t>	At the manufacturer's request, type approval granted under this Regulation may be extended from vehicles mentioned above to M1, M2, N1 and N2 vehicles with a reference mass not exceeding 2,840 kg and which meet the conditions laid down in this Regulation.</a:t>
            </a:r>
          </a:p>
          <a:p>
            <a:pPr marL="900113" indent="-900113">
              <a:buNone/>
            </a:pPr>
            <a:r>
              <a:rPr lang="en-US" sz="1800" b="1" dirty="0"/>
              <a:t>	At the   manufacturer's   request,   type   approval   granted   under   this Regulation  may  be  extended  from  vehicles mentioned above to  special purpose  vehicles  of  categories  M1,  M2,  N1 and  N2 regardless  of  their reference   mass.   The   manufacturer   shall   demonstrate   to   the </a:t>
            </a:r>
            <a:r>
              <a:rPr lang="en-US" sz="1800" b="1"/>
              <a:t>Type Approval </a:t>
            </a:r>
            <a:r>
              <a:rPr lang="en-US" sz="1800" b="1" dirty="0"/>
              <a:t>Authority which granted the type approval that the vehicle in question is a special purpose vehicle.”</a:t>
            </a:r>
          </a:p>
          <a:p>
            <a:endParaRPr lang="en-GB" sz="1800" b="1" dirty="0"/>
          </a:p>
          <a:p>
            <a:endParaRPr lang="en-GB" sz="1800" b="1" dirty="0"/>
          </a:p>
          <a:p>
            <a:pPr lvl="1"/>
            <a:endParaRPr lang="en-GB" sz="1800" b="1" dirty="0"/>
          </a:p>
          <a:p>
            <a:endParaRPr lang="en-GB" sz="1800" b="1" dirty="0"/>
          </a:p>
          <a:p>
            <a:pPr marL="0" indent="0">
              <a:buNone/>
            </a:pPr>
            <a:endParaRPr lang="en-GB" sz="1800" dirty="0"/>
          </a:p>
        </p:txBody>
      </p:sp>
    </p:spTree>
    <p:extLst>
      <p:ext uri="{BB962C8B-B14F-4D97-AF65-F5344CB8AC3E}">
        <p14:creationId xmlns:p14="http://schemas.microsoft.com/office/powerpoint/2010/main" val="2082492930"/>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dirty="0"/>
        </a:defPPr>
      </a:lstStyle>
    </a:tx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Masque Présentation OICA</Template>
  <TotalTime>11</TotalTime>
  <Words>244</Words>
  <Application>Microsoft Office PowerPoint</Application>
  <PresentationFormat>Affichage à l'écran (4:3)</PresentationFormat>
  <Paragraphs>38</Paragraphs>
  <Slides>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ＭＳ Ｐゴシック</vt:lpstr>
      <vt:lpstr>Arial</vt:lpstr>
      <vt:lpstr>Times New Roman</vt:lpstr>
      <vt:lpstr>Wingdings</vt:lpstr>
      <vt:lpstr>Masque présentation OICA</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Jocelyne Nziendolo</dc:creator>
  <cp:lastModifiedBy>Francois Cuenot</cp:lastModifiedBy>
  <cp:revision>41</cp:revision>
  <dcterms:created xsi:type="dcterms:W3CDTF">2018-05-24T09:21:32Z</dcterms:created>
  <dcterms:modified xsi:type="dcterms:W3CDTF">2019-05-20T16:59:04Z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