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0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615B5-97B1-4DC8-9A67-928518942968}" type="datetimeFigureOut">
              <a:rPr lang="en-US" smtClean="0"/>
              <a:t>12-Mar-19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31F93-E6C1-4DFA-9162-347F01229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</a:t>
            </a:r>
            <a:r>
              <a:rPr lang="en-GB" baseline="0" dirty="0"/>
              <a:t> contacts on the light source shall be </a:t>
            </a:r>
            <a:r>
              <a:rPr lang="en-GB" baseline="0" dirty="0" err="1"/>
              <a:t>uni</a:t>
            </a:r>
            <a:r>
              <a:rPr lang="en-GB" baseline="0" dirty="0"/>
              <a:t>-polar, allocated on both sides of the pinch: For the traditional sources allocated on the wings, and for the LED source allocated on the “exhaust tube”.</a:t>
            </a:r>
          </a:p>
          <a:p>
            <a:r>
              <a:rPr lang="en-GB" baseline="0" dirty="0"/>
              <a:t>(note: </a:t>
            </a:r>
            <a:r>
              <a:rPr lang="en-GB" baseline="0" dirty="0" err="1"/>
              <a:t>uni</a:t>
            </a:r>
            <a:r>
              <a:rPr lang="en-GB" baseline="0" dirty="0"/>
              <a:t>-polar to enable both the 0° and 180° position insertion and functioning)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C57C-2D5B-4CE3-B5D8-5B866E6CF5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31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contacts in</a:t>
            </a:r>
            <a:r>
              <a:rPr lang="en-GB" baseline="0" dirty="0"/>
              <a:t> the traditional holder has to be on the same side of the pinch, but it is allowed that the “holding-spring” on the opposite has the same polarity (presented as dashed lines)</a:t>
            </a:r>
          </a:p>
          <a:p>
            <a:r>
              <a:rPr lang="en-GB" baseline="0" dirty="0"/>
              <a:t>The contacts for the LED-Substitute holder </a:t>
            </a:r>
            <a:r>
              <a:rPr lang="en-GB" b="1" u="sng" baseline="0" dirty="0"/>
              <a:t>shall</a:t>
            </a:r>
            <a:r>
              <a:rPr lang="en-GB" baseline="0" dirty="0"/>
              <a:t> have the contact for the traditional source </a:t>
            </a:r>
            <a:r>
              <a:rPr lang="en-GB" b="1" baseline="0" dirty="0"/>
              <a:t>connected</a:t>
            </a:r>
            <a:r>
              <a:rPr lang="en-GB" baseline="0" dirty="0"/>
              <a:t> to the contact for the LED-Source.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C57C-2D5B-4CE3-B5D8-5B866E6CF5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30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Pre-insertion - showed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C57C-2D5B-4CE3-B5D8-5B866E6CF5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62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Insertion showed</a:t>
            </a:r>
            <a:r>
              <a:rPr lang="en-GB" baseline="0" dirty="0"/>
              <a:t> for the 4 possible situations: the source can be inserted without damage, only the LED source will not light up in the traditional holder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C57C-2D5B-4CE3-B5D8-5B866E6CF5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8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</a:t>
            </a:r>
            <a:r>
              <a:rPr lang="en-GB" baseline="0" dirty="0"/>
              <a:t> contacts on the light source shall be </a:t>
            </a:r>
            <a:r>
              <a:rPr lang="en-GB" baseline="0" dirty="0" err="1"/>
              <a:t>uni</a:t>
            </a:r>
            <a:r>
              <a:rPr lang="en-GB" baseline="0" dirty="0"/>
              <a:t>-polar, allocated on both sides of the pinch: For the traditional sources allocated on the wings, and for the LED source allocated on the “exhaust tube”. </a:t>
            </a:r>
          </a:p>
          <a:p>
            <a:r>
              <a:rPr lang="en-GB" baseline="0" dirty="0"/>
              <a:t>(note: </a:t>
            </a:r>
            <a:r>
              <a:rPr lang="en-GB" baseline="0" dirty="0" err="1"/>
              <a:t>uni</a:t>
            </a:r>
            <a:r>
              <a:rPr lang="en-GB" baseline="0" dirty="0"/>
              <a:t>-polar to enable both the 0° and 180° position insertion and functioning) 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C57C-2D5B-4CE3-B5D8-5B866E6CF5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50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Figure in top left shows one of the possible executions for the contacts for the traditional</a:t>
            </a:r>
            <a:r>
              <a:rPr lang="en-GB" baseline="0" dirty="0"/>
              <a:t> holder.</a:t>
            </a:r>
          </a:p>
          <a:p>
            <a:r>
              <a:rPr lang="en-GB" dirty="0"/>
              <a:t>Figure in lower right shows t</a:t>
            </a:r>
            <a:r>
              <a:rPr lang="en-GB" baseline="0" dirty="0"/>
              <a:t>he contacts for the LED-Substitute holder: thy </a:t>
            </a:r>
            <a:r>
              <a:rPr lang="en-GB" b="1" u="sng" baseline="0" dirty="0"/>
              <a:t>shall</a:t>
            </a:r>
            <a:r>
              <a:rPr lang="en-GB" baseline="0" dirty="0"/>
              <a:t> have the contact for the traditional source </a:t>
            </a:r>
            <a:r>
              <a:rPr lang="en-GB" b="1" baseline="0" dirty="0"/>
              <a:t>connected</a:t>
            </a:r>
            <a:r>
              <a:rPr lang="en-GB" baseline="0" dirty="0"/>
              <a:t> to the contact for the LED-Source.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C57C-2D5B-4CE3-B5D8-5B866E6CF5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20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Insertion showed</a:t>
            </a:r>
            <a:r>
              <a:rPr lang="en-GB" baseline="0" dirty="0"/>
              <a:t> for the 4 possible situations: the source can be inserted without damage, only the LED source will not light up in the traditional holder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FC57C-2D5B-4CE3-B5D8-5B866E6CF5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8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12-Mar-19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4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12-Mar-19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02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12-Mar-19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91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8486" y="828000"/>
            <a:ext cx="8241014" cy="39319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>
              <a:spcBef>
                <a:spcPts val="0"/>
              </a:spcBef>
              <a:buFontTx/>
              <a:buNone/>
              <a:defRPr sz="2500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Click to add title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459158" y="1828800"/>
            <a:ext cx="8240338" cy="4260850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>
              <a:spcBef>
                <a:spcPts val="0"/>
              </a:spcBef>
              <a:spcAft>
                <a:spcPts val="300"/>
              </a:spcAft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00050" indent="-184150">
              <a:spcBef>
                <a:spcPts val="0"/>
              </a:spcBef>
              <a:spcAft>
                <a:spcPts val="300"/>
              </a:spcAft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8000" indent="-216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64000" indent="-216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080000" indent="-228600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>
                <a:solidFill>
                  <a:schemeClr val="tx1"/>
                </a:solidFill>
              </a:defRPr>
            </a:lvl5pPr>
            <a:lvl6pPr marL="1296000" indent="-2286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6pPr>
            <a:lvl7pPr marL="1512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7pPr>
            <a:lvl8pPr marL="1728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8pPr>
            <a:lvl9pPr marL="1944000" indent="-216000">
              <a:spcBef>
                <a:spcPts val="0"/>
              </a:spcBef>
              <a:buFont typeface="Calibri" panose="020F0502020204030204" pitchFamily="34" charset="0"/>
              <a:buChar char="─"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897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12-Mar-19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3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12-Mar-19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8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12-Mar-19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12-Mar-19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12-Mar-19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2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12-Mar-19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3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12-Mar-19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4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3B5D-6DF7-46AC-8182-A9F017552430}" type="datetimeFigureOut">
              <a:rPr lang="en-US" smtClean="0"/>
              <a:t>12-Mar-19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7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23B5D-6DF7-46AC-8182-A9F017552430}" type="datetimeFigureOut">
              <a:rPr lang="en-US" smtClean="0"/>
              <a:t>12-Mar-19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B417D-5F94-4654-A41B-B45F8D84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2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65513"/>
            <a:ext cx="7772400" cy="2131809"/>
          </a:xfrm>
        </p:spPr>
        <p:txBody>
          <a:bodyPr>
            <a:noAutofit/>
          </a:bodyPr>
          <a:lstStyle/>
          <a:p>
            <a:r>
              <a:rPr lang="en-US" sz="4400" dirty="0"/>
              <a:t>Substitute – interlock solutions</a:t>
            </a:r>
            <a:br>
              <a:rPr lang="en-US" sz="3600" dirty="0"/>
            </a:br>
            <a:br>
              <a:rPr lang="en-US" sz="3200" dirty="0"/>
            </a:br>
            <a:r>
              <a:rPr lang="en-US" sz="3200" dirty="0"/>
              <a:t>Fit &amp; function / Fit &amp; non-function</a:t>
            </a:r>
            <a:br>
              <a:rPr lang="en-US" sz="3200" dirty="0"/>
            </a:br>
            <a:r>
              <a:rPr lang="en-US" sz="3200" dirty="0"/>
              <a:t>by the “Electrical key-system”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09612"/>
            <a:ext cx="6858000" cy="915533"/>
          </a:xfrm>
        </p:spPr>
        <p:txBody>
          <a:bodyPr>
            <a:normAutofit/>
          </a:bodyPr>
          <a:lstStyle/>
          <a:p>
            <a:r>
              <a:rPr lang="en-US" dirty="0" err="1"/>
              <a:t>Cor</a:t>
            </a:r>
            <a:r>
              <a:rPr lang="en-US" dirty="0"/>
              <a:t> Versluijs, IEC</a:t>
            </a:r>
          </a:p>
          <a:p>
            <a:r>
              <a:rPr lang="en-US" dirty="0"/>
              <a:t>March 7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46314"/>
            <a:ext cx="28418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Transmitted by the experts from IEC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72675" y="446314"/>
            <a:ext cx="24047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/>
              <a:t>Informal</a:t>
            </a:r>
            <a:r>
              <a:rPr lang="en-US" sz="1400" u="sng" dirty="0"/>
              <a:t> document</a:t>
            </a:r>
            <a:r>
              <a:rPr lang="en-US" sz="1400" dirty="0"/>
              <a:t> </a:t>
            </a:r>
            <a:r>
              <a:rPr lang="en-US" sz="1400" b="1" dirty="0"/>
              <a:t>GRE-81-07</a:t>
            </a:r>
            <a:endParaRPr lang="en-US" sz="1400" dirty="0"/>
          </a:p>
          <a:p>
            <a:r>
              <a:rPr lang="en-US" sz="1400" dirty="0"/>
              <a:t>(81</a:t>
            </a:r>
            <a:r>
              <a:rPr lang="en-US" sz="1400" baseline="30000" dirty="0"/>
              <a:t>st</a:t>
            </a:r>
            <a:r>
              <a:rPr lang="en-US" sz="1400" dirty="0"/>
              <a:t> GRE, 15-18 April 2019</a:t>
            </a:r>
          </a:p>
          <a:p>
            <a:r>
              <a:rPr lang="en-TT" sz="1400" dirty="0"/>
              <a:t>agenda item 5)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965371"/>
            <a:ext cx="7938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This document visualizes the interlock solutions for the categories C5W/LEDK, W5W/LEDK and WY5W/LED</a:t>
            </a:r>
            <a:br>
              <a:rPr lang="en-US" sz="1400" dirty="0"/>
            </a:br>
            <a:r>
              <a:rPr lang="en-US" sz="1400" dirty="0"/>
              <a:t>proposed in the documents GRE/2019/9 and GRE/2019/10.</a:t>
            </a:r>
          </a:p>
        </p:txBody>
      </p:sp>
    </p:spTree>
    <p:extLst>
      <p:ext uri="{BB962C8B-B14F-4D97-AF65-F5344CB8AC3E}">
        <p14:creationId xmlns:p14="http://schemas.microsoft.com/office/powerpoint/2010/main" val="368678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3" t="18793" r="37400" b="11363"/>
          <a:stretch/>
        </p:blipFill>
        <p:spPr>
          <a:xfrm rot="5400000">
            <a:off x="966777" y="2367982"/>
            <a:ext cx="1097615" cy="1146398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742621" y="1221192"/>
            <a:ext cx="7952122" cy="4530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8486" y="610280"/>
            <a:ext cx="8241014" cy="393192"/>
          </a:xfrm>
        </p:spPr>
        <p:txBody>
          <a:bodyPr/>
          <a:lstStyle/>
          <a:p>
            <a:r>
              <a:rPr lang="en-GB" dirty="0"/>
              <a:t>Interchangeability: Electrical key “details cap”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904045" y="1393802"/>
            <a:ext cx="2391478" cy="299392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W5W </a:t>
            </a:r>
            <a:r>
              <a:rPr lang="en-GB" dirty="0">
                <a:solidFill>
                  <a:schemeClr val="tx1"/>
                </a:solidFill>
              </a:rPr>
              <a:t>(traditional)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153635" y="1412775"/>
            <a:ext cx="4559548" cy="4320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5515380" y="1416368"/>
            <a:ext cx="2880320" cy="327664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92D050"/>
                </a:solidFill>
              </a:rPr>
              <a:t>W5W/LEDK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dirty="0"/>
              <a:t>(substitute)</a:t>
            </a: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 rot="16200000">
            <a:off x="40085" y="2411439"/>
            <a:ext cx="1267319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W5W</a:t>
            </a:r>
            <a:endParaRPr lang="en-GB" dirty="0"/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 rot="16200000">
            <a:off x="-217074" y="4998658"/>
            <a:ext cx="1754168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92D050"/>
                </a:solidFill>
              </a:rPr>
              <a:t>W5W/LED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42621" y="167422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39500" y="167422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42621" y="406337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744257" y="4063370"/>
            <a:ext cx="3950486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3" t="1799" r="50787" b="28645"/>
          <a:stretch/>
        </p:blipFill>
        <p:spPr>
          <a:xfrm rot="5400000">
            <a:off x="2884761" y="1750129"/>
            <a:ext cx="1175230" cy="233186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3" t="339" r="50787" b="29738"/>
          <a:stretch/>
        </p:blipFill>
        <p:spPr>
          <a:xfrm rot="5400000">
            <a:off x="6772929" y="1711690"/>
            <a:ext cx="1240087" cy="24735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3" t="18793" r="37400" b="12849"/>
          <a:stretch/>
        </p:blipFill>
        <p:spPr>
          <a:xfrm rot="5400000">
            <a:off x="4898281" y="2383469"/>
            <a:ext cx="1034042" cy="1057021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5040132" y="1844824"/>
            <a:ext cx="1116043" cy="1080120"/>
            <a:chOff x="5040132" y="1844824"/>
            <a:chExt cx="1116043" cy="1080120"/>
          </a:xfrm>
        </p:grpSpPr>
        <p:cxnSp>
          <p:nvCxnSpPr>
            <p:cNvPr id="4" name="Straight Arrow Connector 3"/>
            <p:cNvCxnSpPr/>
            <p:nvPr/>
          </p:nvCxnSpPr>
          <p:spPr>
            <a:xfrm flipH="1">
              <a:off x="5580112" y="2132856"/>
              <a:ext cx="286782" cy="792088"/>
            </a:xfrm>
            <a:prstGeom prst="straightConnector1">
              <a:avLst/>
            </a:prstGeom>
            <a:ln>
              <a:headEnd type="none" w="med" len="med"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040132" y="2132856"/>
              <a:ext cx="0" cy="779123"/>
            </a:xfrm>
            <a:prstGeom prst="straightConnector1">
              <a:avLst/>
            </a:prstGeom>
            <a:ln>
              <a:headEnd type="none" w="med" len="med"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040132" y="1844824"/>
              <a:ext cx="1116043" cy="2880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GB" dirty="0"/>
                <a:t>Contacts</a:t>
              </a:r>
            </a:p>
          </p:txBody>
        </p:sp>
      </p:grpSp>
      <p:sp>
        <p:nvSpPr>
          <p:cNvPr id="27" name="Text Placeholder 5"/>
          <p:cNvSpPr txBox="1">
            <a:spLocks/>
          </p:cNvSpPr>
          <p:nvPr/>
        </p:nvSpPr>
        <p:spPr>
          <a:xfrm>
            <a:off x="3475416" y="1208880"/>
            <a:ext cx="2391478" cy="299392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000" b="1" dirty="0">
                <a:solidFill>
                  <a:schemeClr val="tx1"/>
                </a:solidFill>
              </a:rPr>
              <a:t>Source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2" name="Text Placeholder 5"/>
          <p:cNvSpPr txBox="1">
            <a:spLocks/>
          </p:cNvSpPr>
          <p:nvPr/>
        </p:nvSpPr>
        <p:spPr>
          <a:xfrm rot="16200000">
            <a:off x="-506743" y="3668546"/>
            <a:ext cx="1754168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003478"/>
                </a:solidFill>
              </a:rPr>
              <a:t>Holder</a:t>
            </a:r>
            <a:endParaRPr lang="en-GB" dirty="0">
              <a:solidFill>
                <a:srgbClr val="003478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116756" y="1742344"/>
            <a:ext cx="1116043" cy="1518779"/>
            <a:chOff x="5040132" y="1844824"/>
            <a:chExt cx="1116043" cy="1518779"/>
          </a:xfrm>
        </p:grpSpPr>
        <p:cxnSp>
          <p:nvCxnSpPr>
            <p:cNvPr id="35" name="Straight Arrow Connector 34"/>
            <p:cNvCxnSpPr/>
            <p:nvPr/>
          </p:nvCxnSpPr>
          <p:spPr>
            <a:xfrm flipH="1">
              <a:off x="5490878" y="2096283"/>
              <a:ext cx="412210" cy="686185"/>
            </a:xfrm>
            <a:prstGeom prst="straightConnector1">
              <a:avLst/>
            </a:prstGeom>
            <a:ln>
              <a:headEnd type="none" w="med" len="med"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38" idx="1"/>
            </p:cNvCxnSpPr>
            <p:nvPr/>
          </p:nvCxnSpPr>
          <p:spPr>
            <a:xfrm>
              <a:off x="5040132" y="1988840"/>
              <a:ext cx="165845" cy="1374763"/>
            </a:xfrm>
            <a:prstGeom prst="straightConnector1">
              <a:avLst/>
            </a:prstGeom>
            <a:ln>
              <a:headEnd type="none" w="med" len="med"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5040132" y="1844824"/>
              <a:ext cx="1116043" cy="2880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GB" dirty="0"/>
                <a:t>Contacts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107504" y="1674220"/>
            <a:ext cx="635117" cy="4729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3128685" y="6403370"/>
            <a:ext cx="320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W5W</a:t>
            </a:r>
            <a:r>
              <a:rPr lang="en-US" sz="1200" dirty="0"/>
              <a:t> uses cap-holder system W2.1x9.5d</a:t>
            </a:r>
          </a:p>
          <a:p>
            <a:r>
              <a:rPr lang="en-US" sz="1200" dirty="0">
                <a:solidFill>
                  <a:srgbClr val="92D050"/>
                </a:solidFill>
              </a:rPr>
              <a:t>W5W/LEDK</a:t>
            </a:r>
            <a:r>
              <a:rPr lang="en-US" sz="1200" dirty="0"/>
              <a:t> uses cap-holder system WX2.1x9.5d </a:t>
            </a:r>
          </a:p>
        </p:txBody>
      </p:sp>
    </p:spTree>
    <p:extLst>
      <p:ext uri="{BB962C8B-B14F-4D97-AF65-F5344CB8AC3E}">
        <p14:creationId xmlns:p14="http://schemas.microsoft.com/office/powerpoint/2010/main" val="1292481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8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" t="17307" r="67993" b="18793"/>
          <a:stretch/>
        </p:blipFill>
        <p:spPr>
          <a:xfrm>
            <a:off x="4932040" y="4710279"/>
            <a:ext cx="1224136" cy="1311009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" t="15821" r="69426" b="18793"/>
          <a:stretch/>
        </p:blipFill>
        <p:spPr>
          <a:xfrm>
            <a:off x="972622" y="2350436"/>
            <a:ext cx="1104527" cy="1267891"/>
          </a:xfrm>
          <a:prstGeom prst="rect">
            <a:avLst/>
          </a:prstGeom>
        </p:spPr>
      </p:pic>
      <p:sp>
        <p:nvSpPr>
          <p:cNvPr id="89" name="Rectangle 88"/>
          <p:cNvSpPr/>
          <p:nvPr/>
        </p:nvSpPr>
        <p:spPr>
          <a:xfrm>
            <a:off x="107504" y="1674220"/>
            <a:ext cx="635117" cy="4729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8486" y="610280"/>
            <a:ext cx="8241014" cy="393192"/>
          </a:xfrm>
        </p:spPr>
        <p:txBody>
          <a:bodyPr/>
          <a:lstStyle/>
          <a:p>
            <a:r>
              <a:rPr lang="en-GB" dirty="0"/>
              <a:t>Interchangeability: Electrical key “details holder”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904045" y="1393802"/>
            <a:ext cx="2391478" cy="299392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W5W </a:t>
            </a:r>
            <a:r>
              <a:rPr lang="en-GB" dirty="0">
                <a:solidFill>
                  <a:schemeClr val="tx1"/>
                </a:solidFill>
              </a:rPr>
              <a:t>(traditional)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139952" y="1412776"/>
            <a:ext cx="4559548" cy="4320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5515380" y="1416368"/>
            <a:ext cx="2880320" cy="327664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chemeClr val="accent3">
                    <a:lumMod val="75000"/>
                  </a:schemeClr>
                </a:solidFill>
              </a:rPr>
              <a:t>W5W/LED </a:t>
            </a:r>
            <a:r>
              <a:rPr lang="en-GB" dirty="0"/>
              <a:t>(substitute)</a:t>
            </a: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 rot="16200000">
            <a:off x="40085" y="2411439"/>
            <a:ext cx="1267319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W5W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 rot="16200000">
            <a:off x="-217074" y="4998658"/>
            <a:ext cx="1754168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92D050"/>
                </a:solidFill>
              </a:rPr>
              <a:t>W5W/LEDK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42621" y="167422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39500" y="167422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42621" y="406337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744257" y="4063370"/>
            <a:ext cx="3950486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3" t="5417" r="39762" b="3932"/>
          <a:stretch/>
        </p:blipFill>
        <p:spPr>
          <a:xfrm>
            <a:off x="6516954" y="4662518"/>
            <a:ext cx="877171" cy="12739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43" t="4707" r="41570" b="3157"/>
          <a:stretch/>
        </p:blipFill>
        <p:spPr>
          <a:xfrm>
            <a:off x="2386229" y="2325009"/>
            <a:ext cx="840337" cy="1270753"/>
          </a:xfrm>
          <a:prstGeom prst="rect">
            <a:avLst/>
          </a:prstGeom>
        </p:spPr>
      </p:pic>
      <p:cxnSp>
        <p:nvCxnSpPr>
          <p:cNvPr id="45" name="Straight Connector 44"/>
          <p:cNvCxnSpPr/>
          <p:nvPr/>
        </p:nvCxnSpPr>
        <p:spPr>
          <a:xfrm flipV="1">
            <a:off x="2695950" y="2146223"/>
            <a:ext cx="688735" cy="454656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944133" y="3249356"/>
            <a:ext cx="440552" cy="3646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226566" y="1893974"/>
            <a:ext cx="1345434" cy="28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dirty="0"/>
              <a:t>Contacts (A)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53362" y="4193582"/>
            <a:ext cx="1358998" cy="28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dirty="0"/>
              <a:t>Contacts (A)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6369131" y="4358271"/>
            <a:ext cx="428391" cy="58289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092280" y="5618372"/>
            <a:ext cx="360040" cy="39495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 flipV="1">
            <a:off x="6376008" y="4365027"/>
            <a:ext cx="263896" cy="892158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226180" y="5290026"/>
            <a:ext cx="226140" cy="723296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132861" y="5973392"/>
            <a:ext cx="1358998" cy="28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dirty="0"/>
              <a:t>Contacts (B)</a:t>
            </a:r>
          </a:p>
        </p:txBody>
      </p:sp>
      <p:cxnSp>
        <p:nvCxnSpPr>
          <p:cNvPr id="82" name="Straight Connector 81"/>
          <p:cNvCxnSpPr/>
          <p:nvPr/>
        </p:nvCxnSpPr>
        <p:spPr>
          <a:xfrm flipH="1" flipV="1">
            <a:off x="6369131" y="4365027"/>
            <a:ext cx="706887" cy="612530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6797522" y="5660923"/>
            <a:ext cx="654799" cy="365209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2982610" y="2146222"/>
            <a:ext cx="418639" cy="499037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2659109" y="3293737"/>
            <a:ext cx="725576" cy="328649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099784" y="3604362"/>
            <a:ext cx="1358998" cy="28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dirty="0"/>
              <a:t>Contacts (B)</a:t>
            </a:r>
          </a:p>
        </p:txBody>
      </p:sp>
      <p:sp>
        <p:nvSpPr>
          <p:cNvPr id="91" name="Text Placeholder 5"/>
          <p:cNvSpPr txBox="1">
            <a:spLocks/>
          </p:cNvSpPr>
          <p:nvPr/>
        </p:nvSpPr>
        <p:spPr>
          <a:xfrm>
            <a:off x="3475416" y="1208880"/>
            <a:ext cx="2391478" cy="299392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000" b="1" dirty="0">
                <a:solidFill>
                  <a:srgbClr val="003478"/>
                </a:solidFill>
              </a:rPr>
              <a:t>Source</a:t>
            </a:r>
            <a:endParaRPr lang="en-GB" sz="2000" dirty="0">
              <a:solidFill>
                <a:srgbClr val="003478"/>
              </a:solidFill>
            </a:endParaRPr>
          </a:p>
        </p:txBody>
      </p:sp>
      <p:sp>
        <p:nvSpPr>
          <p:cNvPr id="92" name="Text Placeholder 5"/>
          <p:cNvSpPr txBox="1">
            <a:spLocks/>
          </p:cNvSpPr>
          <p:nvPr/>
        </p:nvSpPr>
        <p:spPr>
          <a:xfrm rot="16200000">
            <a:off x="-506743" y="3668546"/>
            <a:ext cx="1754168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chemeClr val="tx1"/>
                </a:solidFill>
              </a:rPr>
              <a:t>Holder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42621" y="1221192"/>
            <a:ext cx="7952122" cy="4530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3128685" y="6403370"/>
            <a:ext cx="320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W5W</a:t>
            </a:r>
            <a:r>
              <a:rPr lang="en-US" sz="1200" dirty="0"/>
              <a:t> uses cap-holder system W2.1x9.5d</a:t>
            </a:r>
          </a:p>
          <a:p>
            <a:r>
              <a:rPr lang="en-US" sz="1200" dirty="0">
                <a:solidFill>
                  <a:srgbClr val="92D050"/>
                </a:solidFill>
              </a:rPr>
              <a:t>W5W/LEDK</a:t>
            </a:r>
            <a:r>
              <a:rPr lang="en-US" sz="1200" dirty="0"/>
              <a:t> uses cap-holder system WX2.1x9.5d </a:t>
            </a:r>
          </a:p>
        </p:txBody>
      </p:sp>
    </p:spTree>
    <p:extLst>
      <p:ext uri="{BB962C8B-B14F-4D97-AF65-F5344CB8AC3E}">
        <p14:creationId xmlns:p14="http://schemas.microsoft.com/office/powerpoint/2010/main" val="233978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" t="15821" r="2750" b="18793"/>
          <a:stretch/>
        </p:blipFill>
        <p:spPr>
          <a:xfrm>
            <a:off x="803177" y="2357873"/>
            <a:ext cx="3544332" cy="12678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" t="17307" r="2750" b="18793"/>
          <a:stretch/>
        </p:blipFill>
        <p:spPr>
          <a:xfrm>
            <a:off x="899592" y="4531413"/>
            <a:ext cx="3750095" cy="13110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" t="15821" r="2750" b="18793"/>
          <a:stretch/>
        </p:blipFill>
        <p:spPr>
          <a:xfrm>
            <a:off x="4788024" y="2372480"/>
            <a:ext cx="3670530" cy="13130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" t="17307" r="3538" b="18793"/>
          <a:stretch/>
        </p:blipFill>
        <p:spPr>
          <a:xfrm>
            <a:off x="4788024" y="4511941"/>
            <a:ext cx="3744416" cy="1319753"/>
          </a:xfrm>
          <a:prstGeom prst="rect">
            <a:avLst/>
          </a:prstGeom>
        </p:spPr>
      </p:pic>
      <p:sp>
        <p:nvSpPr>
          <p:cNvPr id="89" name="Rectangle 88"/>
          <p:cNvSpPr/>
          <p:nvPr/>
        </p:nvSpPr>
        <p:spPr>
          <a:xfrm>
            <a:off x="107504" y="1674220"/>
            <a:ext cx="635117" cy="4729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742621" y="1221192"/>
            <a:ext cx="7952122" cy="4530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8486" y="610280"/>
            <a:ext cx="8361986" cy="393192"/>
          </a:xfrm>
        </p:spPr>
        <p:txBody>
          <a:bodyPr/>
          <a:lstStyle/>
          <a:p>
            <a:r>
              <a:rPr lang="en-GB" dirty="0"/>
              <a:t>Interchangeability: “Mechanical match”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904045" y="1393802"/>
            <a:ext cx="2391478" cy="299392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W5W </a:t>
            </a:r>
            <a:r>
              <a:rPr lang="en-GB" dirty="0">
                <a:solidFill>
                  <a:schemeClr val="tx1"/>
                </a:solidFill>
              </a:rPr>
              <a:t>(traditional)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139952" y="1412776"/>
            <a:ext cx="4559548" cy="4320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5515380" y="1416368"/>
            <a:ext cx="2880320" cy="327664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92D050"/>
                </a:solidFill>
              </a:rPr>
              <a:t>W5W/LEDK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dirty="0"/>
              <a:t>(substitute)</a:t>
            </a: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 rot="16200000">
            <a:off x="40085" y="2411439"/>
            <a:ext cx="1267319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W5W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 rot="16200000">
            <a:off x="-217074" y="4998658"/>
            <a:ext cx="1754168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92D050"/>
                </a:solidFill>
              </a:rPr>
              <a:t>W5W/LEDK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42621" y="167422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39500" y="167422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42621" y="406337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744257" y="4063370"/>
            <a:ext cx="3950486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Text Placeholder 5"/>
          <p:cNvSpPr txBox="1">
            <a:spLocks/>
          </p:cNvSpPr>
          <p:nvPr/>
        </p:nvSpPr>
        <p:spPr>
          <a:xfrm>
            <a:off x="3475416" y="1208880"/>
            <a:ext cx="2391478" cy="299392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000" b="1" dirty="0">
                <a:solidFill>
                  <a:schemeClr val="tx1"/>
                </a:solidFill>
              </a:rPr>
              <a:t>Source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92" name="Text Placeholder 5"/>
          <p:cNvSpPr txBox="1">
            <a:spLocks/>
          </p:cNvSpPr>
          <p:nvPr/>
        </p:nvSpPr>
        <p:spPr>
          <a:xfrm rot="16200000">
            <a:off x="-506743" y="3668546"/>
            <a:ext cx="1754168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chemeClr val="tx1"/>
                </a:solidFill>
              </a:rPr>
              <a:t>Holder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28685" y="6403370"/>
            <a:ext cx="320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W5W</a:t>
            </a:r>
            <a:r>
              <a:rPr lang="en-US" sz="1200" dirty="0"/>
              <a:t> uses cap-holder system W2.1x9.5d</a:t>
            </a:r>
          </a:p>
          <a:p>
            <a:r>
              <a:rPr lang="en-US" sz="1200" dirty="0">
                <a:solidFill>
                  <a:srgbClr val="92D050"/>
                </a:solidFill>
              </a:rPr>
              <a:t>W5W/LEDK</a:t>
            </a:r>
            <a:r>
              <a:rPr lang="en-US" sz="1200" dirty="0"/>
              <a:t> uses cap-holder system WX2.1x9.5d </a:t>
            </a:r>
          </a:p>
        </p:txBody>
      </p:sp>
    </p:spTree>
    <p:extLst>
      <p:ext uri="{BB962C8B-B14F-4D97-AF65-F5344CB8AC3E}">
        <p14:creationId xmlns:p14="http://schemas.microsoft.com/office/powerpoint/2010/main" val="1534109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107504" y="1674220"/>
            <a:ext cx="635117" cy="4729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742621" y="1221192"/>
            <a:ext cx="7952122" cy="4530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8486" y="610280"/>
            <a:ext cx="8289978" cy="393192"/>
          </a:xfrm>
        </p:spPr>
        <p:txBody>
          <a:bodyPr/>
          <a:lstStyle/>
          <a:p>
            <a:r>
              <a:rPr lang="en-GB" dirty="0"/>
              <a:t>Interchangeability: ”operation / non-operation”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904045" y="1393802"/>
            <a:ext cx="2391478" cy="299392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W5W </a:t>
            </a:r>
            <a:r>
              <a:rPr lang="en-GB" dirty="0">
                <a:solidFill>
                  <a:schemeClr val="tx1"/>
                </a:solidFill>
              </a:rPr>
              <a:t>(traditional)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139952" y="1412776"/>
            <a:ext cx="4559548" cy="4320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5515380" y="1416368"/>
            <a:ext cx="2880320" cy="327664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92D050"/>
                </a:solidFill>
              </a:rPr>
              <a:t>W5W/LEDK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dirty="0"/>
              <a:t>(substitute)</a:t>
            </a: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 rot="16200000">
            <a:off x="40085" y="2411439"/>
            <a:ext cx="1267319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W5W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 rot="16200000">
            <a:off x="-217074" y="4998658"/>
            <a:ext cx="1754168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92D050"/>
                </a:solidFill>
              </a:rPr>
              <a:t>W5W/LEDK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42621" y="167422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39500" y="167422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42621" y="406337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744257" y="4063370"/>
            <a:ext cx="3950486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Text Placeholder 5"/>
          <p:cNvSpPr txBox="1">
            <a:spLocks/>
          </p:cNvSpPr>
          <p:nvPr/>
        </p:nvSpPr>
        <p:spPr>
          <a:xfrm>
            <a:off x="3475416" y="1208880"/>
            <a:ext cx="2391478" cy="299392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000" b="1" dirty="0">
                <a:solidFill>
                  <a:schemeClr val="tx1"/>
                </a:solidFill>
              </a:rPr>
              <a:t>Source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92" name="Text Placeholder 5"/>
          <p:cNvSpPr txBox="1">
            <a:spLocks/>
          </p:cNvSpPr>
          <p:nvPr/>
        </p:nvSpPr>
        <p:spPr>
          <a:xfrm rot="16200000">
            <a:off x="-506743" y="3668546"/>
            <a:ext cx="1754168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chemeClr val="tx1"/>
                </a:solidFill>
              </a:rPr>
              <a:t>Holder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2" t="20279" r="27162" b="21765"/>
          <a:stretch/>
        </p:blipFill>
        <p:spPr>
          <a:xfrm>
            <a:off x="899592" y="4509121"/>
            <a:ext cx="2905914" cy="13333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3" t="20279" r="27951" b="21765"/>
          <a:stretch/>
        </p:blipFill>
        <p:spPr>
          <a:xfrm>
            <a:off x="772510" y="2372480"/>
            <a:ext cx="2750081" cy="12618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3" t="20279" r="27951" b="21765"/>
          <a:stretch/>
        </p:blipFill>
        <p:spPr>
          <a:xfrm>
            <a:off x="4765056" y="4485057"/>
            <a:ext cx="2958362" cy="13573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t="20279" r="27951" b="21765"/>
          <a:stretch/>
        </p:blipFill>
        <p:spPr>
          <a:xfrm>
            <a:off x="4788024" y="2376585"/>
            <a:ext cx="2828792" cy="1313368"/>
          </a:xfrm>
          <a:prstGeom prst="rect">
            <a:avLst/>
          </a:prstGeom>
        </p:spPr>
      </p:pic>
      <p:sp>
        <p:nvSpPr>
          <p:cNvPr id="85" name="Explosion 1 84"/>
          <p:cNvSpPr/>
          <p:nvPr/>
        </p:nvSpPr>
        <p:spPr>
          <a:xfrm rot="5400000">
            <a:off x="5444706" y="4701514"/>
            <a:ext cx="2084466" cy="1149549"/>
          </a:xfrm>
          <a:prstGeom prst="irregularSeal1">
            <a:avLst/>
          </a:prstGeom>
          <a:solidFill>
            <a:srgbClr val="FFFF00">
              <a:alpha val="9020"/>
            </a:srgbClr>
          </a:solidFill>
          <a:ln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Explosion 1 86"/>
          <p:cNvSpPr/>
          <p:nvPr/>
        </p:nvSpPr>
        <p:spPr>
          <a:xfrm rot="5400000">
            <a:off x="1739312" y="2458495"/>
            <a:ext cx="2084466" cy="1149549"/>
          </a:xfrm>
          <a:prstGeom prst="irregularSeal1">
            <a:avLst/>
          </a:prstGeom>
          <a:solidFill>
            <a:srgbClr val="FFFF00">
              <a:alpha val="9020"/>
            </a:srgbClr>
          </a:solidFill>
          <a:ln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Explosion 1 92"/>
          <p:cNvSpPr/>
          <p:nvPr/>
        </p:nvSpPr>
        <p:spPr>
          <a:xfrm rot="5400000">
            <a:off x="1698966" y="4762097"/>
            <a:ext cx="2084466" cy="1149549"/>
          </a:xfrm>
          <a:prstGeom prst="irregularSeal1">
            <a:avLst/>
          </a:prstGeom>
          <a:solidFill>
            <a:srgbClr val="FFFF00">
              <a:alpha val="9020"/>
            </a:srgbClr>
          </a:solidFill>
          <a:ln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/>
          <p:cNvSpPr/>
          <p:nvPr/>
        </p:nvSpPr>
        <p:spPr>
          <a:xfrm>
            <a:off x="4756217" y="3614729"/>
            <a:ext cx="174919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GB" dirty="0"/>
              <a:t>will </a:t>
            </a:r>
            <a:r>
              <a:rPr lang="en-GB" b="1" dirty="0">
                <a:solidFill>
                  <a:srgbClr val="FF0000"/>
                </a:solidFill>
              </a:rPr>
              <a:t>not</a:t>
            </a:r>
            <a:r>
              <a:rPr lang="en-GB" dirty="0"/>
              <a:t> light-up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745969" y="6018335"/>
            <a:ext cx="132600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GB" dirty="0"/>
              <a:t>will light-up</a:t>
            </a:r>
          </a:p>
        </p:txBody>
      </p:sp>
      <p:sp>
        <p:nvSpPr>
          <p:cNvPr id="97" name="Rectangle 96"/>
          <p:cNvSpPr/>
          <p:nvPr/>
        </p:nvSpPr>
        <p:spPr>
          <a:xfrm>
            <a:off x="772323" y="3629748"/>
            <a:ext cx="132600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GB" dirty="0"/>
              <a:t>will light-up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61051" y="6026802"/>
            <a:ext cx="132600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GB" dirty="0"/>
              <a:t>will light-up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28685" y="6403370"/>
            <a:ext cx="320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W5W</a:t>
            </a:r>
            <a:r>
              <a:rPr lang="en-US" sz="1200" dirty="0"/>
              <a:t> uses cap-holder system W2.1x9.5d</a:t>
            </a:r>
          </a:p>
          <a:p>
            <a:r>
              <a:rPr lang="en-US" sz="1200" dirty="0">
                <a:solidFill>
                  <a:srgbClr val="92D050"/>
                </a:solidFill>
              </a:rPr>
              <a:t>W5W/LEDK</a:t>
            </a:r>
            <a:r>
              <a:rPr lang="en-US" sz="1200" dirty="0"/>
              <a:t> uses cap-holder system WX2.1x9.5d </a:t>
            </a:r>
          </a:p>
        </p:txBody>
      </p:sp>
    </p:spTree>
    <p:extLst>
      <p:ext uri="{BB962C8B-B14F-4D97-AF65-F5344CB8AC3E}">
        <p14:creationId xmlns:p14="http://schemas.microsoft.com/office/powerpoint/2010/main" val="2305820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93"/>
          <a:stretch/>
        </p:blipFill>
        <p:spPr>
          <a:xfrm>
            <a:off x="1257540" y="2312914"/>
            <a:ext cx="2717392" cy="126010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93"/>
          <a:stretch/>
        </p:blipFill>
        <p:spPr>
          <a:xfrm>
            <a:off x="5152446" y="2312914"/>
            <a:ext cx="2717392" cy="1260102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742621" y="1221192"/>
            <a:ext cx="7952122" cy="4530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8486" y="610280"/>
            <a:ext cx="8241014" cy="393192"/>
          </a:xfrm>
        </p:spPr>
        <p:txBody>
          <a:bodyPr/>
          <a:lstStyle/>
          <a:p>
            <a:r>
              <a:rPr lang="en-GB" dirty="0"/>
              <a:t>Interchangeability: Electrical key “details cap”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904045" y="1393802"/>
            <a:ext cx="2391478" cy="299392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C5W </a:t>
            </a:r>
            <a:r>
              <a:rPr lang="en-GB" dirty="0">
                <a:solidFill>
                  <a:schemeClr val="tx1"/>
                </a:solidFill>
              </a:rPr>
              <a:t>(traditional)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139952" y="1412776"/>
            <a:ext cx="4559548" cy="4320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5515380" y="1416368"/>
            <a:ext cx="2880320" cy="327664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92D050"/>
                </a:solidFill>
              </a:rPr>
              <a:t>C5W/LEDK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dirty="0"/>
              <a:t>(substitute)</a:t>
            </a: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 rot="16200000">
            <a:off x="40085" y="2411439"/>
            <a:ext cx="1267319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C5W</a:t>
            </a:r>
            <a:endParaRPr lang="en-GB" dirty="0"/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 rot="16200000">
            <a:off x="-217074" y="4998658"/>
            <a:ext cx="1754168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92D050"/>
                </a:solidFill>
              </a:rPr>
              <a:t>C5W/LED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42621" y="167422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39500" y="167422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42621" y="406337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744257" y="4063370"/>
            <a:ext cx="3950486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Placeholder 5"/>
          <p:cNvSpPr txBox="1">
            <a:spLocks/>
          </p:cNvSpPr>
          <p:nvPr/>
        </p:nvSpPr>
        <p:spPr>
          <a:xfrm>
            <a:off x="3475416" y="1208880"/>
            <a:ext cx="2391478" cy="299392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000" b="1" dirty="0">
                <a:solidFill>
                  <a:schemeClr val="tx1"/>
                </a:solidFill>
              </a:rPr>
              <a:t>Source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2" name="Text Placeholder 5"/>
          <p:cNvSpPr txBox="1">
            <a:spLocks/>
          </p:cNvSpPr>
          <p:nvPr/>
        </p:nvSpPr>
        <p:spPr>
          <a:xfrm rot="16200000">
            <a:off x="-506743" y="3668546"/>
            <a:ext cx="1754168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003478"/>
                </a:solidFill>
              </a:rPr>
              <a:t>Holder</a:t>
            </a:r>
            <a:endParaRPr lang="en-GB" dirty="0">
              <a:solidFill>
                <a:srgbClr val="003478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707366" y="1844823"/>
            <a:ext cx="1742164" cy="1008114"/>
            <a:chOff x="4641917" y="1892259"/>
            <a:chExt cx="1742164" cy="958687"/>
          </a:xfrm>
        </p:grpSpPr>
        <p:cxnSp>
          <p:nvCxnSpPr>
            <p:cNvPr id="35" name="Straight Arrow Connector 34"/>
            <p:cNvCxnSpPr/>
            <p:nvPr/>
          </p:nvCxnSpPr>
          <p:spPr>
            <a:xfrm>
              <a:off x="5922375" y="2180291"/>
              <a:ext cx="461706" cy="552038"/>
            </a:xfrm>
            <a:prstGeom prst="straightConnector1">
              <a:avLst/>
            </a:prstGeom>
            <a:ln>
              <a:headEnd type="none" w="med" len="med"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4641917" y="2180291"/>
              <a:ext cx="309483" cy="670655"/>
            </a:xfrm>
            <a:prstGeom prst="straightConnector1">
              <a:avLst/>
            </a:prstGeom>
            <a:ln>
              <a:headEnd type="none" w="med" len="med"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951400" y="1892259"/>
              <a:ext cx="1116043" cy="2880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GB" dirty="0"/>
                <a:t>Contacts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708483" y="1726505"/>
            <a:ext cx="1371916" cy="912449"/>
            <a:chOff x="4640244" y="1888995"/>
            <a:chExt cx="1371916" cy="912449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5664001" y="2177027"/>
              <a:ext cx="348159" cy="550367"/>
            </a:xfrm>
            <a:prstGeom prst="straightConnector1">
              <a:avLst/>
            </a:prstGeom>
            <a:ln>
              <a:headEnd type="none" w="med" len="med"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4640244" y="2177027"/>
              <a:ext cx="231669" cy="624417"/>
            </a:xfrm>
            <a:prstGeom prst="straightConnector1">
              <a:avLst/>
            </a:prstGeom>
            <a:ln>
              <a:headEnd type="none" w="med" len="med"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4761462" y="1888995"/>
              <a:ext cx="1116043" cy="2880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GB" dirty="0"/>
                <a:t>Contacts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107504" y="1674220"/>
            <a:ext cx="635117" cy="4729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330284" y="6403370"/>
            <a:ext cx="2788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C5W</a:t>
            </a:r>
            <a:r>
              <a:rPr lang="en-US" sz="1200" dirty="0"/>
              <a:t> uses cap-holder system SV8.5</a:t>
            </a:r>
          </a:p>
          <a:p>
            <a:r>
              <a:rPr lang="en-US" sz="1200" dirty="0">
                <a:solidFill>
                  <a:srgbClr val="92D050"/>
                </a:solidFill>
              </a:rPr>
              <a:t>C5W/LEDK</a:t>
            </a:r>
            <a:r>
              <a:rPr lang="en-US" sz="1200" dirty="0"/>
              <a:t> uses cap-holder system SVX8.5 </a:t>
            </a:r>
          </a:p>
        </p:txBody>
      </p:sp>
    </p:spTree>
    <p:extLst>
      <p:ext uri="{BB962C8B-B14F-4D97-AF65-F5344CB8AC3E}">
        <p14:creationId xmlns:p14="http://schemas.microsoft.com/office/powerpoint/2010/main" val="3699260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7" r="9653"/>
          <a:stretch/>
        </p:blipFill>
        <p:spPr>
          <a:xfrm>
            <a:off x="5220072" y="4645875"/>
            <a:ext cx="2448272" cy="15812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4" b="8179"/>
          <a:stretch/>
        </p:blipFill>
        <p:spPr>
          <a:xfrm>
            <a:off x="1403648" y="2250796"/>
            <a:ext cx="2535227" cy="1322220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107504" y="1674220"/>
            <a:ext cx="635117" cy="4729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8486" y="610280"/>
            <a:ext cx="8241014" cy="393192"/>
          </a:xfrm>
        </p:spPr>
        <p:txBody>
          <a:bodyPr/>
          <a:lstStyle/>
          <a:p>
            <a:r>
              <a:rPr lang="en-GB" dirty="0"/>
              <a:t>Interchangeability: Electrical key “details cap”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904045" y="1393802"/>
            <a:ext cx="2391478" cy="299392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C5W </a:t>
            </a:r>
            <a:r>
              <a:rPr lang="en-GB" dirty="0">
                <a:solidFill>
                  <a:schemeClr val="tx1"/>
                </a:solidFill>
              </a:rPr>
              <a:t>(traditional)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139952" y="1412776"/>
            <a:ext cx="4559548" cy="4320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5515380" y="1416368"/>
            <a:ext cx="2880320" cy="327664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chemeClr val="accent3">
                    <a:lumMod val="75000"/>
                  </a:schemeClr>
                </a:solidFill>
              </a:rPr>
              <a:t>C5W/LED </a:t>
            </a:r>
            <a:r>
              <a:rPr lang="en-GB" dirty="0"/>
              <a:t>(substitute)</a:t>
            </a: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 rot="16200000">
            <a:off x="40085" y="2411439"/>
            <a:ext cx="1267319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C5W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 rot="16200000">
            <a:off x="-217074" y="4998658"/>
            <a:ext cx="1754168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92D050"/>
                </a:solidFill>
              </a:rPr>
              <a:t>C5W/LEDK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42621" y="167422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39500" y="167422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42621" y="406337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744257" y="4063370"/>
            <a:ext cx="3950486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Placeholder 5"/>
          <p:cNvSpPr txBox="1">
            <a:spLocks/>
          </p:cNvSpPr>
          <p:nvPr/>
        </p:nvSpPr>
        <p:spPr>
          <a:xfrm>
            <a:off x="3475416" y="1208880"/>
            <a:ext cx="2391478" cy="299392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000" b="1" dirty="0">
                <a:solidFill>
                  <a:srgbClr val="003478"/>
                </a:solidFill>
              </a:rPr>
              <a:t>Source</a:t>
            </a:r>
            <a:endParaRPr lang="en-GB" sz="2000" dirty="0">
              <a:solidFill>
                <a:srgbClr val="003478"/>
              </a:solidFill>
            </a:endParaRPr>
          </a:p>
        </p:txBody>
      </p:sp>
      <p:sp>
        <p:nvSpPr>
          <p:cNvPr id="32" name="Text Placeholder 5"/>
          <p:cNvSpPr txBox="1">
            <a:spLocks/>
          </p:cNvSpPr>
          <p:nvPr/>
        </p:nvSpPr>
        <p:spPr>
          <a:xfrm rot="16200000">
            <a:off x="-506743" y="3668546"/>
            <a:ext cx="1754168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chemeClr val="tx1"/>
                </a:solidFill>
              </a:rPr>
              <a:t>Holder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42621" y="1221192"/>
            <a:ext cx="7952122" cy="4530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9" name="Group 38"/>
          <p:cNvGrpSpPr/>
          <p:nvPr/>
        </p:nvGrpSpPr>
        <p:grpSpPr>
          <a:xfrm>
            <a:off x="1607379" y="1844821"/>
            <a:ext cx="1827662" cy="777857"/>
            <a:chOff x="4541930" y="1892259"/>
            <a:chExt cx="1827662" cy="739720"/>
          </a:xfrm>
        </p:grpSpPr>
        <p:cxnSp>
          <p:nvCxnSpPr>
            <p:cNvPr id="45" name="Straight Arrow Connector 44"/>
            <p:cNvCxnSpPr/>
            <p:nvPr/>
          </p:nvCxnSpPr>
          <p:spPr>
            <a:xfrm>
              <a:off x="5922375" y="2180291"/>
              <a:ext cx="447217" cy="351396"/>
            </a:xfrm>
            <a:prstGeom prst="straightConnector1">
              <a:avLst/>
            </a:prstGeom>
            <a:ln>
              <a:headEnd type="none" w="med" len="med"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4541930" y="2180291"/>
              <a:ext cx="409470" cy="451688"/>
            </a:xfrm>
            <a:prstGeom prst="straightConnector1">
              <a:avLst/>
            </a:prstGeom>
            <a:ln>
              <a:headEnd type="none" w="med" len="med"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951400" y="1892259"/>
              <a:ext cx="1116043" cy="2880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GB" dirty="0"/>
                <a:t>Contacts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292081" y="4077072"/>
            <a:ext cx="2160239" cy="920892"/>
            <a:chOff x="5332045" y="1726505"/>
            <a:chExt cx="2160239" cy="920892"/>
          </a:xfrm>
        </p:grpSpPr>
        <p:grpSp>
          <p:nvGrpSpPr>
            <p:cNvPr id="49" name="Group 48"/>
            <p:cNvGrpSpPr/>
            <p:nvPr/>
          </p:nvGrpSpPr>
          <p:grpSpPr>
            <a:xfrm>
              <a:off x="5620076" y="1726505"/>
              <a:ext cx="1872208" cy="846103"/>
              <a:chOff x="4551837" y="1888995"/>
              <a:chExt cx="1872208" cy="846103"/>
            </a:xfrm>
          </p:grpSpPr>
          <p:cxnSp>
            <p:nvCxnSpPr>
              <p:cNvPr id="50" name="Straight Arrow Connector 49"/>
              <p:cNvCxnSpPr/>
              <p:nvPr/>
            </p:nvCxnSpPr>
            <p:spPr>
              <a:xfrm>
                <a:off x="5717021" y="2149521"/>
                <a:ext cx="707024" cy="585577"/>
              </a:xfrm>
              <a:prstGeom prst="straightConnector1">
                <a:avLst/>
              </a:prstGeom>
              <a:ln>
                <a:headEnd type="none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 flipH="1">
                <a:off x="4551837" y="2203308"/>
                <a:ext cx="209625" cy="492341"/>
              </a:xfrm>
              <a:prstGeom prst="straightConnector1">
                <a:avLst/>
              </a:prstGeom>
              <a:ln>
                <a:headEnd type="none" w="med" len="med"/>
                <a:tailEnd type="oval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4761462" y="1888995"/>
                <a:ext cx="1116043" cy="2880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GB" dirty="0"/>
                  <a:t>Contacts</a:t>
                </a:r>
              </a:p>
            </p:txBody>
          </p:sp>
        </p:grpSp>
        <p:cxnSp>
          <p:nvCxnSpPr>
            <p:cNvPr id="54" name="Straight Arrow Connector 53"/>
            <p:cNvCxnSpPr/>
            <p:nvPr/>
          </p:nvCxnSpPr>
          <p:spPr>
            <a:xfrm>
              <a:off x="5829701" y="2040818"/>
              <a:ext cx="0" cy="606579"/>
            </a:xfrm>
            <a:prstGeom prst="straightConnector1">
              <a:avLst/>
            </a:prstGeom>
            <a:ln>
              <a:headEnd type="none" w="med" len="med"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5332045" y="2013532"/>
              <a:ext cx="497656" cy="559076"/>
            </a:xfrm>
            <a:prstGeom prst="straightConnector1">
              <a:avLst/>
            </a:prstGeom>
            <a:ln>
              <a:headEnd type="none" w="med" len="med"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6775375" y="1953801"/>
              <a:ext cx="497472" cy="658439"/>
            </a:xfrm>
            <a:prstGeom prst="straightConnector1">
              <a:avLst/>
            </a:prstGeom>
            <a:ln>
              <a:headEnd type="none" w="med" len="med"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6785260" y="2013532"/>
              <a:ext cx="238851" cy="519627"/>
            </a:xfrm>
            <a:prstGeom prst="straightConnector1">
              <a:avLst/>
            </a:prstGeom>
            <a:ln>
              <a:headEnd type="none" w="med" len="med"/>
              <a:tailEnd type="oval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3330284" y="6403370"/>
            <a:ext cx="2788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C5W</a:t>
            </a:r>
            <a:r>
              <a:rPr lang="en-US" sz="1200" dirty="0"/>
              <a:t> uses cap-holder system SV8.5</a:t>
            </a:r>
          </a:p>
          <a:p>
            <a:r>
              <a:rPr lang="en-US" sz="1200" dirty="0">
                <a:solidFill>
                  <a:srgbClr val="92D050"/>
                </a:solidFill>
              </a:rPr>
              <a:t>C5W/LEDK</a:t>
            </a:r>
            <a:r>
              <a:rPr lang="en-US" sz="1200" dirty="0"/>
              <a:t> uses cap-holder system SVX8.5 </a:t>
            </a:r>
          </a:p>
        </p:txBody>
      </p:sp>
    </p:spTree>
    <p:extLst>
      <p:ext uri="{BB962C8B-B14F-4D97-AF65-F5344CB8AC3E}">
        <p14:creationId xmlns:p14="http://schemas.microsoft.com/office/powerpoint/2010/main" val="938011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07504" y="1674220"/>
            <a:ext cx="635117" cy="47291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42621" y="1221192"/>
            <a:ext cx="7952122" cy="4530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8486" y="610280"/>
            <a:ext cx="8241014" cy="393192"/>
          </a:xfrm>
        </p:spPr>
        <p:txBody>
          <a:bodyPr/>
          <a:lstStyle/>
          <a:p>
            <a:r>
              <a:rPr lang="en-GB" dirty="0"/>
              <a:t>Interchangeability: ”operation / non-operation”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904045" y="1393802"/>
            <a:ext cx="2391478" cy="299392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C5W </a:t>
            </a:r>
            <a:r>
              <a:rPr lang="en-GB" dirty="0">
                <a:solidFill>
                  <a:schemeClr val="tx1"/>
                </a:solidFill>
              </a:rPr>
              <a:t>(traditional)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139952" y="1412776"/>
            <a:ext cx="4559548" cy="4320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5515380" y="1416368"/>
            <a:ext cx="2880320" cy="327664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92D050"/>
                </a:solidFill>
              </a:rPr>
              <a:t>C5W/LEDK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dirty="0"/>
              <a:t>(substitute)</a:t>
            </a:r>
          </a:p>
        </p:txBody>
      </p:sp>
      <p:sp>
        <p:nvSpPr>
          <p:cNvPr id="10" name="Text Placeholder 5"/>
          <p:cNvSpPr txBox="1">
            <a:spLocks/>
          </p:cNvSpPr>
          <p:nvPr/>
        </p:nvSpPr>
        <p:spPr>
          <a:xfrm rot="16200000">
            <a:off x="40085" y="2411439"/>
            <a:ext cx="1267319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C5W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2" name="Text Placeholder 5"/>
          <p:cNvSpPr txBox="1">
            <a:spLocks/>
          </p:cNvSpPr>
          <p:nvPr/>
        </p:nvSpPr>
        <p:spPr>
          <a:xfrm rot="16200000">
            <a:off x="-217074" y="4998658"/>
            <a:ext cx="1754168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rgbClr val="92D050"/>
                </a:solidFill>
              </a:rPr>
              <a:t>C5W/LEDK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42621" y="167422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39500" y="167422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42621" y="4063370"/>
            <a:ext cx="3960000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744257" y="4063370"/>
            <a:ext cx="3950486" cy="23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 Placeholder 5"/>
          <p:cNvSpPr txBox="1">
            <a:spLocks/>
          </p:cNvSpPr>
          <p:nvPr/>
        </p:nvSpPr>
        <p:spPr>
          <a:xfrm>
            <a:off x="3475416" y="1208880"/>
            <a:ext cx="2391478" cy="299392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000" b="1" dirty="0">
                <a:solidFill>
                  <a:schemeClr val="tx1"/>
                </a:solidFill>
              </a:rPr>
              <a:t>Source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2" name="Text Placeholder 5"/>
          <p:cNvSpPr txBox="1">
            <a:spLocks/>
          </p:cNvSpPr>
          <p:nvPr/>
        </p:nvSpPr>
        <p:spPr>
          <a:xfrm rot="16200000">
            <a:off x="-506743" y="3668546"/>
            <a:ext cx="1754168" cy="432048"/>
          </a:xfrm>
          <a:prstGeom prst="rect">
            <a:avLst/>
          </a:prstGeom>
          <a:ln>
            <a:noFill/>
          </a:ln>
        </p:spPr>
        <p:txBody>
          <a:bodyPr lIns="0" tIns="0" rIns="0" bIns="0" spcCol="432000"/>
          <a:lstStyle>
            <a:lvl1pPr marL="171450" indent="-1714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00050" indent="-18415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8000" indent="-216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­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64000" indent="-2160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08000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96000" indent="-2286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12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28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44000" indent="-216000" algn="l" defTabSz="914400" rtl="0" eaLnBrk="1" latinLnBrk="0" hangingPunct="1">
              <a:spcBef>
                <a:spcPts val="0"/>
              </a:spcBef>
              <a:buFont typeface="Calibri" panose="020F0502020204030204" pitchFamily="34" charset="0"/>
              <a:buChar char="─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b="1" dirty="0">
                <a:solidFill>
                  <a:schemeClr val="tx1"/>
                </a:solidFill>
              </a:rPr>
              <a:t>Holder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482" y="2328158"/>
            <a:ext cx="2717393" cy="144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8"/>
          <a:stretch/>
        </p:blipFill>
        <p:spPr>
          <a:xfrm>
            <a:off x="5292080" y="4424058"/>
            <a:ext cx="2360770" cy="144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1"/>
          <a:stretch/>
        </p:blipFill>
        <p:spPr>
          <a:xfrm>
            <a:off x="5364088" y="2124220"/>
            <a:ext cx="2288762" cy="13767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3"/>
          <a:stretch/>
        </p:blipFill>
        <p:spPr>
          <a:xfrm>
            <a:off x="1475655" y="4422096"/>
            <a:ext cx="2463219" cy="144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560" y="2442980"/>
            <a:ext cx="2717392" cy="1440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1" r="5820"/>
          <a:stretch/>
        </p:blipFill>
        <p:spPr>
          <a:xfrm>
            <a:off x="1475656" y="2061008"/>
            <a:ext cx="2160240" cy="1440000"/>
          </a:xfrm>
          <a:prstGeom prst="rect">
            <a:avLst/>
          </a:prstGeom>
        </p:spPr>
      </p:pic>
      <p:sp>
        <p:nvSpPr>
          <p:cNvPr id="39" name="Explosion 1 38"/>
          <p:cNvSpPr/>
          <p:nvPr/>
        </p:nvSpPr>
        <p:spPr>
          <a:xfrm rot="5400000">
            <a:off x="5444706" y="4701514"/>
            <a:ext cx="2084466" cy="1149549"/>
          </a:xfrm>
          <a:prstGeom prst="irregularSeal1">
            <a:avLst/>
          </a:prstGeom>
          <a:solidFill>
            <a:srgbClr val="FFFF00">
              <a:alpha val="9020"/>
            </a:srgbClr>
          </a:solidFill>
          <a:ln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Explosion 1 44"/>
          <p:cNvSpPr/>
          <p:nvPr/>
        </p:nvSpPr>
        <p:spPr>
          <a:xfrm rot="5400000">
            <a:off x="1739312" y="2458495"/>
            <a:ext cx="2084466" cy="1149549"/>
          </a:xfrm>
          <a:prstGeom prst="irregularSeal1">
            <a:avLst/>
          </a:prstGeom>
          <a:solidFill>
            <a:srgbClr val="FFFF00">
              <a:alpha val="9020"/>
            </a:srgbClr>
          </a:solidFill>
          <a:ln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Explosion 1 45"/>
          <p:cNvSpPr/>
          <p:nvPr/>
        </p:nvSpPr>
        <p:spPr>
          <a:xfrm rot="5400000">
            <a:off x="1698966" y="4762097"/>
            <a:ext cx="2084466" cy="1149549"/>
          </a:xfrm>
          <a:prstGeom prst="irregularSeal1">
            <a:avLst/>
          </a:prstGeom>
          <a:solidFill>
            <a:srgbClr val="FFFF00">
              <a:alpha val="9020"/>
            </a:srgbClr>
          </a:solidFill>
          <a:ln>
            <a:solidFill>
              <a:srgbClr val="FFFF00"/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761051" y="6026802"/>
            <a:ext cx="132600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GB" dirty="0"/>
              <a:t>will light-up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756217" y="3614729"/>
            <a:ext cx="174919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GB" dirty="0"/>
              <a:t>will </a:t>
            </a:r>
            <a:r>
              <a:rPr lang="en-GB" b="1" dirty="0">
                <a:solidFill>
                  <a:srgbClr val="FF0000"/>
                </a:solidFill>
              </a:rPr>
              <a:t>not</a:t>
            </a:r>
            <a:r>
              <a:rPr lang="en-GB" dirty="0"/>
              <a:t> light-up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745969" y="6018335"/>
            <a:ext cx="132600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GB" dirty="0"/>
              <a:t>will light-up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72323" y="3629748"/>
            <a:ext cx="132600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GB" dirty="0"/>
              <a:t>will light-up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330284" y="6403370"/>
            <a:ext cx="2788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C5W</a:t>
            </a:r>
            <a:r>
              <a:rPr lang="en-US" sz="1200" dirty="0"/>
              <a:t> uses cap-holder system SV8.5</a:t>
            </a:r>
          </a:p>
          <a:p>
            <a:r>
              <a:rPr lang="en-US" sz="1200" dirty="0">
                <a:solidFill>
                  <a:srgbClr val="92D050"/>
                </a:solidFill>
              </a:rPr>
              <a:t>C5W/LEDK</a:t>
            </a:r>
            <a:r>
              <a:rPr lang="en-US" sz="1200" dirty="0"/>
              <a:t> uses cap-holder system SVX8.5 </a:t>
            </a:r>
          </a:p>
        </p:txBody>
      </p:sp>
    </p:spTree>
    <p:extLst>
      <p:ext uri="{BB962C8B-B14F-4D97-AF65-F5344CB8AC3E}">
        <p14:creationId xmlns:p14="http://schemas.microsoft.com/office/powerpoint/2010/main" val="2393865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628</Words>
  <Application>Microsoft Office PowerPoint</Application>
  <PresentationFormat>On-screen Show (4:3)</PresentationFormat>
  <Paragraphs>107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Office Theme</vt:lpstr>
      <vt:lpstr>Substitute – interlock solutions  Fit &amp; function / Fit &amp; non-function by the “Electrical key-system”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Philips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Substitute solutions  Fit &amp; function / Fit &amp; non-function by the “Electrical key-system”</dc:title>
  <dc:creator>Schlager, Walter</dc:creator>
  <cp:lastModifiedBy>Konstantin Glukhenkiy</cp:lastModifiedBy>
  <cp:revision>8</cp:revision>
  <dcterms:created xsi:type="dcterms:W3CDTF">2019-03-06T08:36:04Z</dcterms:created>
  <dcterms:modified xsi:type="dcterms:W3CDTF">2019-03-12T15:54:10Z</dcterms:modified>
</cp:coreProperties>
</file>