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73" r:id="rId3"/>
    <p:sldId id="277" r:id="rId4"/>
    <p:sldId id="284" r:id="rId5"/>
    <p:sldId id="288" r:id="rId6"/>
    <p:sldId id="289" r:id="rId7"/>
    <p:sldId id="279" r:id="rId8"/>
    <p:sldId id="282" r:id="rId9"/>
    <p:sldId id="285" r:id="rId10"/>
    <p:sldId id="290" r:id="rId11"/>
    <p:sldId id="286" r:id="rId12"/>
    <p:sldId id="281" r:id="rId13"/>
    <p:sldId id="291" r:id="rId1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38" autoAdjust="0"/>
    <p:restoredTop sz="94695" autoAdjust="0"/>
  </p:normalViewPr>
  <p:slideViewPr>
    <p:cSldViewPr snapToGrid="0" showGuides="1">
      <p:cViewPr varScale="1">
        <p:scale>
          <a:sx n="78" d="100"/>
          <a:sy n="78" d="100"/>
        </p:scale>
        <p:origin x="1680" y="101"/>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9787" cy="498693"/>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2"/>
            <a:ext cx="2949787" cy="498693"/>
          </a:xfrm>
          <a:prstGeom prst="rect">
            <a:avLst/>
          </a:prstGeom>
        </p:spPr>
        <p:txBody>
          <a:bodyPr vert="horz" lIns="91424" tIns="45712" rIns="91424" bIns="45712" rtlCol="0"/>
          <a:lstStyle>
            <a:lvl1pPr algn="r">
              <a:defRPr sz="1200"/>
            </a:lvl1pPr>
          </a:lstStyle>
          <a:p>
            <a:fld id="{5B0D6D7E-FAF8-41A7-826F-CFE72404605C}" type="datetimeFigureOut">
              <a:rPr kumimoji="1" lang="ja-JP" altLang="en-US" smtClean="0"/>
              <a:t>2019/9/12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80720" y="4783309"/>
            <a:ext cx="5445760" cy="3913614"/>
          </a:xfrm>
          <a:prstGeom prst="rect">
            <a:avLst/>
          </a:prstGeom>
        </p:spPr>
        <p:txBody>
          <a:bodyPr vert="horz" lIns="91424" tIns="45712" rIns="91424"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24" tIns="45712" rIns="91424"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24" tIns="45712" rIns="91424" bIns="45712" rtlCol="0" anchor="b"/>
          <a:lstStyle>
            <a:lvl1pPr algn="r">
              <a:defRPr sz="1200"/>
            </a:lvl1pPr>
          </a:lstStyle>
          <a:p>
            <a:fld id="{96BAF486-399A-4CF9-AEF3-0ED9306F2EA0}" type="slidenum">
              <a:rPr kumimoji="1" lang="ja-JP" altLang="en-US" smtClean="0"/>
              <a:t>‹#›</a:t>
            </a:fld>
            <a:endParaRPr kumimoji="1" lang="ja-JP" altLang="en-US"/>
          </a:p>
        </p:txBody>
      </p:sp>
    </p:spTree>
    <p:extLst>
      <p:ext uri="{BB962C8B-B14F-4D97-AF65-F5344CB8AC3E}">
        <p14:creationId xmlns:p14="http://schemas.microsoft.com/office/powerpoint/2010/main" val="11078775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276AF0-B36D-444D-9C34-9EC00EDF94B9}" type="slidenum">
              <a:rPr kumimoji="1" lang="ja-JP" altLang="en-US" smtClean="0"/>
              <a:t>3</a:t>
            </a:fld>
            <a:endParaRPr kumimoji="1" lang="ja-JP" altLang="en-US" dirty="0"/>
          </a:p>
        </p:txBody>
      </p:sp>
    </p:spTree>
    <p:extLst>
      <p:ext uri="{BB962C8B-B14F-4D97-AF65-F5344CB8AC3E}">
        <p14:creationId xmlns:p14="http://schemas.microsoft.com/office/powerpoint/2010/main" val="3929166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276AF0-B36D-444D-9C34-9EC00EDF94B9}" type="slidenum">
              <a:rPr kumimoji="1" lang="ja-JP" altLang="en-US" smtClean="0"/>
              <a:t>4</a:t>
            </a:fld>
            <a:endParaRPr kumimoji="1" lang="ja-JP" altLang="en-US" dirty="0"/>
          </a:p>
        </p:txBody>
      </p:sp>
    </p:spTree>
    <p:extLst>
      <p:ext uri="{BB962C8B-B14F-4D97-AF65-F5344CB8AC3E}">
        <p14:creationId xmlns:p14="http://schemas.microsoft.com/office/powerpoint/2010/main" val="1350470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276AF0-B36D-444D-9C34-9EC00EDF94B9}" type="slidenum">
              <a:rPr kumimoji="1" lang="ja-JP" altLang="en-US" smtClean="0"/>
              <a:t>5</a:t>
            </a:fld>
            <a:endParaRPr kumimoji="1" lang="ja-JP" altLang="en-US" dirty="0"/>
          </a:p>
        </p:txBody>
      </p:sp>
    </p:spTree>
    <p:extLst>
      <p:ext uri="{BB962C8B-B14F-4D97-AF65-F5344CB8AC3E}">
        <p14:creationId xmlns:p14="http://schemas.microsoft.com/office/powerpoint/2010/main" val="2499050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276AF0-B36D-444D-9C34-9EC00EDF94B9}" type="slidenum">
              <a:rPr kumimoji="1" lang="ja-JP" altLang="en-US" smtClean="0"/>
              <a:t>6</a:t>
            </a:fld>
            <a:endParaRPr kumimoji="1" lang="ja-JP" altLang="en-US" dirty="0"/>
          </a:p>
        </p:txBody>
      </p:sp>
    </p:spTree>
    <p:extLst>
      <p:ext uri="{BB962C8B-B14F-4D97-AF65-F5344CB8AC3E}">
        <p14:creationId xmlns:p14="http://schemas.microsoft.com/office/powerpoint/2010/main" val="1408988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276AF0-B36D-444D-9C34-9EC00EDF94B9}" type="slidenum">
              <a:rPr kumimoji="1" lang="ja-JP" altLang="en-US" smtClean="0"/>
              <a:t>8</a:t>
            </a:fld>
            <a:endParaRPr kumimoji="1" lang="ja-JP" altLang="en-US" dirty="0"/>
          </a:p>
        </p:txBody>
      </p:sp>
    </p:spTree>
    <p:extLst>
      <p:ext uri="{BB962C8B-B14F-4D97-AF65-F5344CB8AC3E}">
        <p14:creationId xmlns:p14="http://schemas.microsoft.com/office/powerpoint/2010/main" val="1308598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3E96226-2FC5-479C-90B4-A1D4EB669751}" type="datetime1">
              <a:rPr kumimoji="1" lang="ja-JP" altLang="sv-SE" smtClean="0"/>
              <a:t>2019/9/12</a:t>
            </a:fld>
            <a:endParaRPr kumimoji="1" lang="ja-JP" altLang="en-US"/>
          </a:p>
        </p:txBody>
      </p:sp>
      <p:sp>
        <p:nvSpPr>
          <p:cNvPr id="5" name="Footer Placeholder 4"/>
          <p:cNvSpPr>
            <a:spLocks noGrp="1"/>
          </p:cNvSpPr>
          <p:nvPr>
            <p:ph type="ftr" sz="quarter" idx="11"/>
          </p:nvPr>
        </p:nvSpPr>
        <p:spPr/>
        <p:txBody>
          <a:bodyPr/>
          <a:lstStyle/>
          <a:p>
            <a:r>
              <a:rPr kumimoji="1" lang="en-US" altLang="ja-JP"/>
              <a:t>3rd Meeting of TF on Reverse Warning Issues</a:t>
            </a:r>
            <a:endParaRPr kumimoji="1" lang="ja-JP" altLang="en-US"/>
          </a:p>
        </p:txBody>
      </p:sp>
      <p:sp>
        <p:nvSpPr>
          <p:cNvPr id="6" name="Slide Number Placeholder 5"/>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4109744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6BE419-407A-4B94-BE2A-338558BC0AFC}" type="datetime1">
              <a:rPr kumimoji="1" lang="ja-JP" altLang="sv-SE" smtClean="0"/>
              <a:t>2019/9/12</a:t>
            </a:fld>
            <a:endParaRPr kumimoji="1" lang="ja-JP" altLang="en-US"/>
          </a:p>
        </p:txBody>
      </p:sp>
      <p:sp>
        <p:nvSpPr>
          <p:cNvPr id="5" name="Footer Placeholder 4"/>
          <p:cNvSpPr>
            <a:spLocks noGrp="1"/>
          </p:cNvSpPr>
          <p:nvPr>
            <p:ph type="ftr" sz="quarter" idx="11"/>
          </p:nvPr>
        </p:nvSpPr>
        <p:spPr/>
        <p:txBody>
          <a:bodyPr/>
          <a:lstStyle/>
          <a:p>
            <a:r>
              <a:rPr kumimoji="1" lang="en-US" altLang="ja-JP"/>
              <a:t>3rd Meeting of TF on Reverse Warning Issues</a:t>
            </a:r>
            <a:endParaRPr kumimoji="1" lang="ja-JP" altLang="en-US"/>
          </a:p>
        </p:txBody>
      </p:sp>
      <p:sp>
        <p:nvSpPr>
          <p:cNvPr id="6" name="Slide Number Placeholder 5"/>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637307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FFEEAD-158F-4278-BFAD-49C27D160718}" type="datetime1">
              <a:rPr kumimoji="1" lang="ja-JP" altLang="sv-SE" smtClean="0"/>
              <a:t>2019/9/12</a:t>
            </a:fld>
            <a:endParaRPr kumimoji="1" lang="ja-JP" altLang="en-US"/>
          </a:p>
        </p:txBody>
      </p:sp>
      <p:sp>
        <p:nvSpPr>
          <p:cNvPr id="5" name="Footer Placeholder 4"/>
          <p:cNvSpPr>
            <a:spLocks noGrp="1"/>
          </p:cNvSpPr>
          <p:nvPr>
            <p:ph type="ftr" sz="quarter" idx="11"/>
          </p:nvPr>
        </p:nvSpPr>
        <p:spPr/>
        <p:txBody>
          <a:bodyPr/>
          <a:lstStyle/>
          <a:p>
            <a:r>
              <a:rPr kumimoji="1" lang="en-US" altLang="ja-JP"/>
              <a:t>3rd Meeting of TF on Reverse Warning Issues</a:t>
            </a:r>
            <a:endParaRPr kumimoji="1" lang="ja-JP" altLang="en-US"/>
          </a:p>
        </p:txBody>
      </p:sp>
      <p:sp>
        <p:nvSpPr>
          <p:cNvPr id="6" name="Slide Number Placeholder 5"/>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3286115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5AA197-AC4F-41DE-ADBC-43C096701A0C}" type="datetime1">
              <a:rPr kumimoji="1" lang="ja-JP" altLang="sv-SE" smtClean="0"/>
              <a:t>2019/9/12</a:t>
            </a:fld>
            <a:endParaRPr kumimoji="1" lang="ja-JP" altLang="en-US"/>
          </a:p>
        </p:txBody>
      </p:sp>
      <p:sp>
        <p:nvSpPr>
          <p:cNvPr id="5" name="Footer Placeholder 4"/>
          <p:cNvSpPr>
            <a:spLocks noGrp="1"/>
          </p:cNvSpPr>
          <p:nvPr>
            <p:ph type="ftr" sz="quarter" idx="11"/>
          </p:nvPr>
        </p:nvSpPr>
        <p:spPr/>
        <p:txBody>
          <a:bodyPr/>
          <a:lstStyle/>
          <a:p>
            <a:r>
              <a:rPr kumimoji="1" lang="en-US" altLang="ja-JP"/>
              <a:t>3rd Meeting of TF on Reverse Warning Issues</a:t>
            </a:r>
            <a:endParaRPr kumimoji="1" lang="ja-JP" altLang="en-US"/>
          </a:p>
        </p:txBody>
      </p:sp>
      <p:sp>
        <p:nvSpPr>
          <p:cNvPr id="6" name="Slide Number Placeholder 5"/>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312719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390F82A-CC28-46AD-AA3C-DCCCAB277237}" type="datetime1">
              <a:rPr kumimoji="1" lang="ja-JP" altLang="sv-SE" smtClean="0"/>
              <a:t>2019/9/12</a:t>
            </a:fld>
            <a:endParaRPr kumimoji="1" lang="ja-JP" altLang="en-US"/>
          </a:p>
        </p:txBody>
      </p:sp>
      <p:sp>
        <p:nvSpPr>
          <p:cNvPr id="5" name="Footer Placeholder 4"/>
          <p:cNvSpPr>
            <a:spLocks noGrp="1"/>
          </p:cNvSpPr>
          <p:nvPr>
            <p:ph type="ftr" sz="quarter" idx="11"/>
          </p:nvPr>
        </p:nvSpPr>
        <p:spPr/>
        <p:txBody>
          <a:bodyPr/>
          <a:lstStyle/>
          <a:p>
            <a:r>
              <a:rPr kumimoji="1" lang="en-US" altLang="ja-JP"/>
              <a:t>3rd Meeting of TF on Reverse Warning Issues</a:t>
            </a:r>
            <a:endParaRPr kumimoji="1" lang="ja-JP" altLang="en-US"/>
          </a:p>
        </p:txBody>
      </p:sp>
      <p:sp>
        <p:nvSpPr>
          <p:cNvPr id="6" name="Slide Number Placeholder 5"/>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232879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54259E6-E0D3-47A3-A2C4-3420892A79D7}" type="datetime1">
              <a:rPr kumimoji="1" lang="ja-JP" altLang="sv-SE" smtClean="0"/>
              <a:t>2019/9/12</a:t>
            </a:fld>
            <a:endParaRPr kumimoji="1" lang="ja-JP" altLang="en-US"/>
          </a:p>
        </p:txBody>
      </p:sp>
      <p:sp>
        <p:nvSpPr>
          <p:cNvPr id="6" name="Footer Placeholder 5"/>
          <p:cNvSpPr>
            <a:spLocks noGrp="1"/>
          </p:cNvSpPr>
          <p:nvPr>
            <p:ph type="ftr" sz="quarter" idx="11"/>
          </p:nvPr>
        </p:nvSpPr>
        <p:spPr/>
        <p:txBody>
          <a:bodyPr/>
          <a:lstStyle/>
          <a:p>
            <a:r>
              <a:rPr kumimoji="1" lang="en-US" altLang="ja-JP"/>
              <a:t>3rd Meeting of TF on Reverse Warning Issues</a:t>
            </a:r>
            <a:endParaRPr kumimoji="1" lang="ja-JP" altLang="en-US"/>
          </a:p>
        </p:txBody>
      </p:sp>
      <p:sp>
        <p:nvSpPr>
          <p:cNvPr id="7" name="Slide Number Placeholder 6"/>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94001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B9E84EA-F82D-49DA-A555-F8A6FEF34A0C}" type="datetime1">
              <a:rPr kumimoji="1" lang="ja-JP" altLang="sv-SE" smtClean="0"/>
              <a:t>2019/9/12</a:t>
            </a:fld>
            <a:endParaRPr kumimoji="1" lang="ja-JP" altLang="en-US"/>
          </a:p>
        </p:txBody>
      </p:sp>
      <p:sp>
        <p:nvSpPr>
          <p:cNvPr id="8" name="Footer Placeholder 7"/>
          <p:cNvSpPr>
            <a:spLocks noGrp="1"/>
          </p:cNvSpPr>
          <p:nvPr>
            <p:ph type="ftr" sz="quarter" idx="11"/>
          </p:nvPr>
        </p:nvSpPr>
        <p:spPr/>
        <p:txBody>
          <a:bodyPr/>
          <a:lstStyle/>
          <a:p>
            <a:r>
              <a:rPr kumimoji="1" lang="en-US" altLang="ja-JP"/>
              <a:t>3rd Meeting of TF on Reverse Warning Issues</a:t>
            </a:r>
            <a:endParaRPr kumimoji="1" lang="ja-JP" altLang="en-US"/>
          </a:p>
        </p:txBody>
      </p:sp>
      <p:sp>
        <p:nvSpPr>
          <p:cNvPr id="9" name="Slide Number Placeholder 8"/>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3970781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20C2466-1461-470C-99BB-ABF2E62FB232}" type="datetime1">
              <a:rPr kumimoji="1" lang="ja-JP" altLang="sv-SE" smtClean="0"/>
              <a:t>2019/9/12</a:t>
            </a:fld>
            <a:endParaRPr kumimoji="1" lang="ja-JP" altLang="en-US"/>
          </a:p>
        </p:txBody>
      </p:sp>
      <p:sp>
        <p:nvSpPr>
          <p:cNvPr id="4" name="Footer Placeholder 3"/>
          <p:cNvSpPr>
            <a:spLocks noGrp="1"/>
          </p:cNvSpPr>
          <p:nvPr>
            <p:ph type="ftr" sz="quarter" idx="11"/>
          </p:nvPr>
        </p:nvSpPr>
        <p:spPr/>
        <p:txBody>
          <a:bodyPr/>
          <a:lstStyle/>
          <a:p>
            <a:r>
              <a:rPr kumimoji="1" lang="en-US" altLang="ja-JP"/>
              <a:t>3rd Meeting of TF on Reverse Warning Issues</a:t>
            </a:r>
            <a:endParaRPr kumimoji="1" lang="ja-JP" altLang="en-US"/>
          </a:p>
        </p:txBody>
      </p:sp>
      <p:sp>
        <p:nvSpPr>
          <p:cNvPr id="5" name="Slide Number Placeholder 4"/>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1989668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168615-8B42-4E91-96D4-89D253F8CBDD}" type="datetime1">
              <a:rPr kumimoji="1" lang="ja-JP" altLang="sv-SE" smtClean="0"/>
              <a:t>2019/9/12</a:t>
            </a:fld>
            <a:endParaRPr kumimoji="1" lang="ja-JP" altLang="en-US"/>
          </a:p>
        </p:txBody>
      </p:sp>
      <p:sp>
        <p:nvSpPr>
          <p:cNvPr id="3" name="Footer Placeholder 2"/>
          <p:cNvSpPr>
            <a:spLocks noGrp="1"/>
          </p:cNvSpPr>
          <p:nvPr>
            <p:ph type="ftr" sz="quarter" idx="11"/>
          </p:nvPr>
        </p:nvSpPr>
        <p:spPr/>
        <p:txBody>
          <a:bodyPr/>
          <a:lstStyle/>
          <a:p>
            <a:r>
              <a:rPr kumimoji="1" lang="en-US" altLang="ja-JP"/>
              <a:t>3rd Meeting of TF on Reverse Warning Issues</a:t>
            </a:r>
            <a:endParaRPr kumimoji="1" lang="ja-JP" altLang="en-US"/>
          </a:p>
        </p:txBody>
      </p:sp>
      <p:sp>
        <p:nvSpPr>
          <p:cNvPr id="4" name="Slide Number Placeholder 3"/>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825066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FBAF45C-55A1-47EC-95AB-751C3D80C855}" type="datetime1">
              <a:rPr kumimoji="1" lang="ja-JP" altLang="sv-SE" smtClean="0"/>
              <a:t>2019/9/12</a:t>
            </a:fld>
            <a:endParaRPr kumimoji="1" lang="ja-JP" altLang="en-US"/>
          </a:p>
        </p:txBody>
      </p:sp>
      <p:sp>
        <p:nvSpPr>
          <p:cNvPr id="6" name="Footer Placeholder 5"/>
          <p:cNvSpPr>
            <a:spLocks noGrp="1"/>
          </p:cNvSpPr>
          <p:nvPr>
            <p:ph type="ftr" sz="quarter" idx="11"/>
          </p:nvPr>
        </p:nvSpPr>
        <p:spPr/>
        <p:txBody>
          <a:bodyPr/>
          <a:lstStyle/>
          <a:p>
            <a:r>
              <a:rPr kumimoji="1" lang="en-US" altLang="ja-JP"/>
              <a:t>3rd Meeting of TF on Reverse Warning Issues</a:t>
            </a:r>
            <a:endParaRPr kumimoji="1" lang="ja-JP" altLang="en-US"/>
          </a:p>
        </p:txBody>
      </p:sp>
      <p:sp>
        <p:nvSpPr>
          <p:cNvPr id="7" name="Slide Number Placeholder 6"/>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1782143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28B6DC3-2A6A-4633-B293-95C93C8D625F}" type="datetime1">
              <a:rPr kumimoji="1" lang="ja-JP" altLang="sv-SE" smtClean="0"/>
              <a:t>2019/9/12</a:t>
            </a:fld>
            <a:endParaRPr kumimoji="1" lang="ja-JP" altLang="en-US"/>
          </a:p>
        </p:txBody>
      </p:sp>
      <p:sp>
        <p:nvSpPr>
          <p:cNvPr id="6" name="Footer Placeholder 5"/>
          <p:cNvSpPr>
            <a:spLocks noGrp="1"/>
          </p:cNvSpPr>
          <p:nvPr>
            <p:ph type="ftr" sz="quarter" idx="11"/>
          </p:nvPr>
        </p:nvSpPr>
        <p:spPr/>
        <p:txBody>
          <a:bodyPr/>
          <a:lstStyle/>
          <a:p>
            <a:r>
              <a:rPr kumimoji="1" lang="en-US" altLang="ja-JP"/>
              <a:t>3rd Meeting of TF on Reverse Warning Issues</a:t>
            </a:r>
            <a:endParaRPr kumimoji="1" lang="ja-JP" altLang="en-US"/>
          </a:p>
        </p:txBody>
      </p:sp>
      <p:sp>
        <p:nvSpPr>
          <p:cNvPr id="7" name="Slide Number Placeholder 6"/>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55850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01F70-A621-4585-9B56-5F3B57DFFE93}" type="datetime1">
              <a:rPr kumimoji="1" lang="ja-JP" altLang="sv-SE" smtClean="0"/>
              <a:t>2019/9/12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3rd Meeting of TF on Reverse Warning Issues</a:t>
            </a:r>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22714512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iki.unece.org/display/trans/TFRWS+-+8th+session,+Switzerland+September+201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27222" y="1276859"/>
            <a:ext cx="8830962" cy="3785652"/>
          </a:xfrm>
          <a:prstGeom prst="rect">
            <a:avLst/>
          </a:prstGeom>
          <a:noFill/>
        </p:spPr>
        <p:txBody>
          <a:bodyPr wrap="square" rtlCol="0">
            <a:spAutoFit/>
          </a:bodyPr>
          <a:lstStyle/>
          <a:p>
            <a:pPr algn="ctr"/>
            <a:r>
              <a:rPr lang="en-US" altLang="ja-JP" sz="4000" dirty="0"/>
              <a:t>Status of discussion</a:t>
            </a:r>
            <a:r>
              <a:rPr lang="ja-JP" altLang="en-US" sz="4000" dirty="0"/>
              <a:t> </a:t>
            </a:r>
            <a:r>
              <a:rPr lang="en-US" altLang="ja-JP" sz="4000" dirty="0"/>
              <a:t>after 8th meeting</a:t>
            </a:r>
          </a:p>
          <a:p>
            <a:pPr algn="ctr"/>
            <a:endParaRPr lang="en-US" altLang="ja-JP" sz="4000" dirty="0"/>
          </a:p>
          <a:p>
            <a:pPr algn="ctr"/>
            <a:endParaRPr lang="en-US" altLang="ja-JP" sz="4000" dirty="0"/>
          </a:p>
          <a:p>
            <a:pPr algn="ctr"/>
            <a:endParaRPr lang="en-US" altLang="ja-JP" sz="4000" dirty="0"/>
          </a:p>
          <a:p>
            <a:pPr algn="ctr"/>
            <a:endParaRPr lang="en-US" altLang="ja-JP" sz="4000" dirty="0"/>
          </a:p>
          <a:p>
            <a:pPr algn="ctr"/>
            <a:r>
              <a:rPr lang="en-US" altLang="ja-JP" sz="3200" dirty="0"/>
              <a:t>Task Force on Reverse Warning Sound issues</a:t>
            </a:r>
          </a:p>
        </p:txBody>
      </p:sp>
      <p:sp>
        <p:nvSpPr>
          <p:cNvPr id="2" name="スライド番号プレースホルダー 1"/>
          <p:cNvSpPr>
            <a:spLocks noGrp="1"/>
          </p:cNvSpPr>
          <p:nvPr>
            <p:ph type="sldNum" sz="quarter" idx="12"/>
          </p:nvPr>
        </p:nvSpPr>
        <p:spPr/>
        <p:txBody>
          <a:bodyPr/>
          <a:lstStyle/>
          <a:p>
            <a:fld id="{8F43C5A4-D77E-4248-9597-C5F8C86CFB91}" type="slidenum">
              <a:rPr kumimoji="1" lang="ja-JP" altLang="en-US" smtClean="0"/>
              <a:t>1</a:t>
            </a:fld>
            <a:endParaRPr kumimoji="1" lang="ja-JP" altLang="en-US"/>
          </a:p>
        </p:txBody>
      </p:sp>
      <p:sp>
        <p:nvSpPr>
          <p:cNvPr id="5" name="TextBox 4">
            <a:extLst>
              <a:ext uri="{FF2B5EF4-FFF2-40B4-BE49-F238E27FC236}">
                <a16:creationId xmlns:a16="http://schemas.microsoft.com/office/drawing/2014/main" id="{01C22BB3-8981-4AA9-AB46-EF2DAB0077ED}"/>
              </a:ext>
            </a:extLst>
          </p:cNvPr>
          <p:cNvSpPr txBox="1"/>
          <p:nvPr/>
        </p:nvSpPr>
        <p:spPr>
          <a:xfrm>
            <a:off x="471052" y="212441"/>
            <a:ext cx="3334327" cy="307777"/>
          </a:xfrm>
          <a:prstGeom prst="rect">
            <a:avLst/>
          </a:prstGeom>
          <a:noFill/>
        </p:spPr>
        <p:txBody>
          <a:bodyPr wrap="square" rtlCol="0">
            <a:spAutoFit/>
          </a:bodyPr>
          <a:lstStyle/>
          <a:p>
            <a:r>
              <a:rPr lang="en-GB" sz="1400" dirty="0"/>
              <a:t>Transmitted by the Chairman of TF on RWS</a:t>
            </a:r>
            <a:endParaRPr lang="sv-SE" sz="1400" dirty="0"/>
          </a:p>
        </p:txBody>
      </p:sp>
      <p:sp>
        <p:nvSpPr>
          <p:cNvPr id="6" name="Rectangle 5">
            <a:extLst>
              <a:ext uri="{FF2B5EF4-FFF2-40B4-BE49-F238E27FC236}">
                <a16:creationId xmlns:a16="http://schemas.microsoft.com/office/drawing/2014/main" id="{6CD5C2EE-534E-4216-9C8E-9BBB95F1C12F}"/>
              </a:ext>
            </a:extLst>
          </p:cNvPr>
          <p:cNvSpPr/>
          <p:nvPr/>
        </p:nvSpPr>
        <p:spPr>
          <a:xfrm>
            <a:off x="6577781" y="242176"/>
            <a:ext cx="3060948" cy="79208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Informal Document </a:t>
            </a:r>
            <a:r>
              <a:rPr lang="sv-SE" sz="1400" b="1" dirty="0">
                <a:solidFill>
                  <a:schemeClr val="tx1"/>
                </a:solidFill>
              </a:rPr>
              <a:t>GRBP-70-24 </a:t>
            </a:r>
            <a:endParaRPr lang="sv-SE" sz="1400" dirty="0">
              <a:solidFill>
                <a:schemeClr val="tx1"/>
              </a:solidFill>
            </a:endParaRPr>
          </a:p>
          <a:p>
            <a:r>
              <a:rPr lang="en-US" sz="1400" dirty="0">
                <a:solidFill>
                  <a:schemeClr val="tx1"/>
                </a:solidFill>
              </a:rPr>
              <a:t>70</a:t>
            </a:r>
            <a:r>
              <a:rPr lang="en-US" sz="1400" baseline="30000" dirty="0">
                <a:solidFill>
                  <a:schemeClr val="tx1"/>
                </a:solidFill>
              </a:rPr>
              <a:t>th</a:t>
            </a:r>
            <a:r>
              <a:rPr lang="en-US" sz="1400" dirty="0">
                <a:solidFill>
                  <a:schemeClr val="tx1"/>
                </a:solidFill>
              </a:rPr>
              <a:t> GRBP, September 11 - 13, 2019 </a:t>
            </a:r>
            <a:r>
              <a:rPr lang="sv-SE" sz="1400" dirty="0">
                <a:solidFill>
                  <a:schemeClr val="tx1"/>
                </a:solidFill>
              </a:rPr>
              <a:t>Agenda item 7</a:t>
            </a:r>
          </a:p>
        </p:txBody>
      </p:sp>
    </p:spTree>
    <p:extLst>
      <p:ext uri="{BB962C8B-B14F-4D97-AF65-F5344CB8AC3E}">
        <p14:creationId xmlns:p14="http://schemas.microsoft.com/office/powerpoint/2010/main" val="1837947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718CFCA-FDF3-4D0D-B94B-B878B8BC45C7}"/>
              </a:ext>
            </a:extLst>
          </p:cNvPr>
          <p:cNvSpPr txBox="1"/>
          <p:nvPr/>
        </p:nvSpPr>
        <p:spPr>
          <a:xfrm>
            <a:off x="1179990" y="656949"/>
            <a:ext cx="7368466" cy="4278094"/>
          </a:xfrm>
          <a:prstGeom prst="rect">
            <a:avLst/>
          </a:prstGeom>
          <a:noFill/>
        </p:spPr>
        <p:txBody>
          <a:bodyPr wrap="square" rtlCol="0">
            <a:spAutoFit/>
          </a:bodyPr>
          <a:lstStyle/>
          <a:p>
            <a:endParaRPr lang="en-US" altLang="ja-JP" sz="2400" dirty="0">
              <a:solidFill>
                <a:srgbClr val="92D050"/>
              </a:solidFill>
            </a:endParaRPr>
          </a:p>
          <a:p>
            <a:r>
              <a:rPr lang="en-US" altLang="ja-JP" sz="2800" dirty="0">
                <a:solidFill>
                  <a:srgbClr val="92D050"/>
                </a:solidFill>
              </a:rPr>
              <a:t>Same definition of Part II test</a:t>
            </a:r>
            <a:endParaRPr lang="ja-JP" altLang="en-US" sz="2800" dirty="0">
              <a:solidFill>
                <a:srgbClr val="FF0000"/>
              </a:solidFill>
            </a:endParaRPr>
          </a:p>
          <a:p>
            <a:pPr marL="342900" indent="-342900">
              <a:buFont typeface="Arial" panose="020B0604020202020204" pitchFamily="34" charset="0"/>
              <a:buChar char="•"/>
            </a:pPr>
            <a:r>
              <a:rPr lang="en-US" altLang="ja-JP" sz="2000" dirty="0"/>
              <a:t>The participants shared the understanding that positions in which to mount a reverse warning device should be regarded as of the same type as far as they did not affect the sound of the device.</a:t>
            </a:r>
          </a:p>
          <a:p>
            <a:endParaRPr lang="en-US" altLang="ja-JP" sz="2000" dirty="0"/>
          </a:p>
          <a:p>
            <a:r>
              <a:rPr lang="en-US" altLang="ja-JP" sz="2000" dirty="0"/>
              <a:t>11.2.	"Vehicle type" shall be understood to mean vehicles not essentially different from another with respect to such matters affecting their acoustic behavior as:</a:t>
            </a:r>
          </a:p>
          <a:p>
            <a:r>
              <a:rPr lang="en-US" altLang="ja-JP" sz="2000" dirty="0"/>
              <a:t>11.2.2.	The position of the audible reverse warning device(s) on the vehicle (e.g. position relative to the end of the vehicle, etc.);</a:t>
            </a:r>
          </a:p>
          <a:p>
            <a:endParaRPr lang="en-US" altLang="ja-JP" sz="2000" dirty="0"/>
          </a:p>
          <a:p>
            <a:endParaRPr lang="en-US" altLang="ja-JP" sz="2000" dirty="0"/>
          </a:p>
        </p:txBody>
      </p:sp>
      <p:sp>
        <p:nvSpPr>
          <p:cNvPr id="2" name="スライド番号プレースホルダー 1"/>
          <p:cNvSpPr>
            <a:spLocks noGrp="1"/>
          </p:cNvSpPr>
          <p:nvPr>
            <p:ph type="sldNum" sz="quarter" idx="12"/>
          </p:nvPr>
        </p:nvSpPr>
        <p:spPr/>
        <p:txBody>
          <a:bodyPr/>
          <a:lstStyle/>
          <a:p>
            <a:fld id="{C161649F-AEE8-4D0B-9140-C427036E0610}" type="slidenum">
              <a:rPr kumimoji="1" lang="ja-JP" altLang="en-US" smtClean="0"/>
              <a:t>10</a:t>
            </a:fld>
            <a:endParaRPr kumimoji="1" lang="ja-JP" altLang="en-US" dirty="0"/>
          </a:p>
        </p:txBody>
      </p:sp>
      <p:sp>
        <p:nvSpPr>
          <p:cNvPr id="5" name="テキスト ボックス 4">
            <a:extLst>
              <a:ext uri="{FF2B5EF4-FFF2-40B4-BE49-F238E27FC236}">
                <a16:creationId xmlns:a16="http://schemas.microsoft.com/office/drawing/2014/main" id="{F85DC2F7-A216-44C8-AD0F-653A7B648B32}"/>
              </a:ext>
            </a:extLst>
          </p:cNvPr>
          <p:cNvSpPr txBox="1"/>
          <p:nvPr/>
        </p:nvSpPr>
        <p:spPr>
          <a:xfrm>
            <a:off x="646816" y="88012"/>
            <a:ext cx="7368466" cy="707886"/>
          </a:xfrm>
          <a:prstGeom prst="rect">
            <a:avLst/>
          </a:prstGeom>
          <a:noFill/>
        </p:spPr>
        <p:txBody>
          <a:bodyPr wrap="square" rtlCol="0">
            <a:spAutoFit/>
          </a:bodyPr>
          <a:lstStyle/>
          <a:p>
            <a:r>
              <a:rPr lang="en-US" altLang="ja-JP" sz="4000" dirty="0">
                <a:solidFill>
                  <a:srgbClr val="00B0F0"/>
                </a:solidFill>
              </a:rPr>
              <a:t>Status of discussion</a:t>
            </a:r>
          </a:p>
        </p:txBody>
      </p:sp>
    </p:spTree>
    <p:extLst>
      <p:ext uri="{BB962C8B-B14F-4D97-AF65-F5344CB8AC3E}">
        <p14:creationId xmlns:p14="http://schemas.microsoft.com/office/powerpoint/2010/main" val="531035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C161649F-AEE8-4D0B-9140-C427036E0610}" type="slidenum">
              <a:rPr kumimoji="1" lang="ja-JP" altLang="en-US" smtClean="0"/>
              <a:t>11</a:t>
            </a:fld>
            <a:endParaRPr kumimoji="1" lang="ja-JP" altLang="en-US" dirty="0"/>
          </a:p>
        </p:txBody>
      </p:sp>
      <p:sp>
        <p:nvSpPr>
          <p:cNvPr id="5" name="テキスト ボックス 4">
            <a:extLst>
              <a:ext uri="{FF2B5EF4-FFF2-40B4-BE49-F238E27FC236}">
                <a16:creationId xmlns:a16="http://schemas.microsoft.com/office/drawing/2014/main" id="{2718CFCA-FDF3-4D0D-B94B-B878B8BC45C7}"/>
              </a:ext>
            </a:extLst>
          </p:cNvPr>
          <p:cNvSpPr txBox="1"/>
          <p:nvPr/>
        </p:nvSpPr>
        <p:spPr>
          <a:xfrm>
            <a:off x="646816" y="88012"/>
            <a:ext cx="8466292" cy="523220"/>
          </a:xfrm>
          <a:prstGeom prst="rect">
            <a:avLst/>
          </a:prstGeom>
          <a:noFill/>
        </p:spPr>
        <p:txBody>
          <a:bodyPr wrap="square" rtlCol="0">
            <a:spAutoFit/>
          </a:bodyPr>
          <a:lstStyle/>
          <a:p>
            <a:r>
              <a:rPr lang="en-US" altLang="ja-JP" sz="2800" dirty="0">
                <a:solidFill>
                  <a:srgbClr val="00B0F0"/>
                </a:solidFill>
              </a:rPr>
              <a:t>Coordination with GRSG and VRU-</a:t>
            </a:r>
            <a:r>
              <a:rPr lang="en-US" altLang="ja-JP" sz="2800" dirty="0" err="1">
                <a:solidFill>
                  <a:srgbClr val="00B0F0"/>
                </a:solidFill>
              </a:rPr>
              <a:t>Proxi</a:t>
            </a:r>
            <a:r>
              <a:rPr lang="en-US" altLang="ja-JP" sz="2800" dirty="0">
                <a:solidFill>
                  <a:srgbClr val="00B0F0"/>
                </a:solidFill>
              </a:rPr>
              <a:t> IWG</a:t>
            </a:r>
          </a:p>
        </p:txBody>
      </p:sp>
      <p:sp>
        <p:nvSpPr>
          <p:cNvPr id="6" name="テキスト ボックス 5"/>
          <p:cNvSpPr txBox="1"/>
          <p:nvPr/>
        </p:nvSpPr>
        <p:spPr>
          <a:xfrm>
            <a:off x="748227" y="914402"/>
            <a:ext cx="8419070" cy="5016758"/>
          </a:xfrm>
          <a:prstGeom prst="rect">
            <a:avLst/>
          </a:prstGeom>
          <a:noFill/>
        </p:spPr>
        <p:txBody>
          <a:bodyPr wrap="square" rtlCol="0">
            <a:spAutoFit/>
          </a:bodyPr>
          <a:lstStyle/>
          <a:p>
            <a:pPr marL="285750" indent="-285750">
              <a:buFont typeface="Arial" panose="020B0604020202020204" pitchFamily="34" charset="0"/>
              <a:buChar char="•"/>
            </a:pPr>
            <a:r>
              <a:rPr lang="en-US" altLang="ja-JP" sz="2000" dirty="0">
                <a:latin typeface="Calibri" panose="020F0502020204030204" pitchFamily="34" charset="0"/>
                <a:ea typeface="メイリオ" panose="020B0604030504040204" pitchFamily="50" charset="-128"/>
                <a:cs typeface="Calibri" panose="020F0502020204030204" pitchFamily="34" charset="0"/>
              </a:rPr>
              <a:t>At last GRBP held in January, TFRWS made a status report and the chair proposed doing further work in coordination with GRSG.</a:t>
            </a:r>
          </a:p>
          <a:p>
            <a:pPr marL="285750" indent="-285750">
              <a:buFont typeface="Arial" panose="020B0604020202020204" pitchFamily="34" charset="0"/>
              <a:buChar char="•"/>
            </a:pPr>
            <a:endParaRPr lang="en-US" altLang="ja-JP" sz="2000" dirty="0">
              <a:latin typeface="Calibri" panose="020F0502020204030204" pitchFamily="34" charset="0"/>
              <a:ea typeface="メイリオ" panose="020B0604030504040204" pitchFamily="50" charset="-128"/>
              <a:cs typeface="Calibri" panose="020F0502020204030204" pitchFamily="34" charset="0"/>
            </a:endParaRPr>
          </a:p>
          <a:p>
            <a:pPr marL="285750" indent="-285750">
              <a:buFont typeface="Arial" panose="020B0604020202020204" pitchFamily="34" charset="0"/>
              <a:buChar char="•"/>
            </a:pPr>
            <a:r>
              <a:rPr lang="en-US" altLang="ja-JP" sz="2000" dirty="0">
                <a:latin typeface="Calibri" panose="020F0502020204030204" pitchFamily="34" charset="0"/>
                <a:ea typeface="メイリオ" panose="020B0604030504040204" pitchFamily="50" charset="-128"/>
                <a:cs typeface="Calibri" panose="020F0502020204030204" pitchFamily="34" charset="0"/>
              </a:rPr>
              <a:t>At the meeting of GRSG held in April, the expert from Switzerland reported on the recent meeting of the TFRWS (GRSG-116-14). He explained that TF had proposed amendments on a "pause switch" for reverse warning sound devices would be permitted if other safety devices (e.g. camera monitor systems) were activated. GRSG welcomed the information and agreed on the need to coordinate this subject between GRBP and GRSG to avoid overregulation of these devices.</a:t>
            </a:r>
          </a:p>
          <a:p>
            <a:pPr marL="285750" indent="-285750">
              <a:buFont typeface="Arial" panose="020B0604020202020204" pitchFamily="34" charset="0"/>
              <a:buChar char="•"/>
            </a:pPr>
            <a:endParaRPr lang="en-US" altLang="ja-JP" sz="2000" dirty="0">
              <a:latin typeface="Calibri" panose="020F0502020204030204" pitchFamily="34" charset="0"/>
              <a:ea typeface="メイリオ" panose="020B0604030504040204" pitchFamily="50" charset="-128"/>
              <a:cs typeface="Calibri" panose="020F0502020204030204" pitchFamily="34" charset="0"/>
            </a:endParaRPr>
          </a:p>
          <a:p>
            <a:pPr marL="285750" indent="-285750">
              <a:buFont typeface="Arial" panose="020B0604020202020204" pitchFamily="34" charset="0"/>
              <a:buChar char="•"/>
            </a:pPr>
            <a:r>
              <a:rPr lang="en-US" altLang="ja-JP" sz="2000" dirty="0">
                <a:latin typeface="Calibri" panose="020F0502020204030204" pitchFamily="34" charset="0"/>
                <a:ea typeface="メイリオ" panose="020B0604030504040204" pitchFamily="50" charset="-128"/>
                <a:cs typeface="Calibri" panose="020F0502020204030204" pitchFamily="34" charset="0"/>
              </a:rPr>
              <a:t>At 7th meeting of TFRWS, chair of TF of Reversing Motion of VRU-</a:t>
            </a:r>
            <a:r>
              <a:rPr lang="en-US" altLang="ja-JP" sz="2000" dirty="0" err="1">
                <a:latin typeface="Calibri" panose="020F0502020204030204" pitchFamily="34" charset="0"/>
                <a:ea typeface="メイリオ" panose="020B0604030504040204" pitchFamily="50" charset="-128"/>
                <a:cs typeface="Calibri" panose="020F0502020204030204" pitchFamily="34" charset="0"/>
              </a:rPr>
              <a:t>Proxi</a:t>
            </a:r>
            <a:r>
              <a:rPr lang="en-US" altLang="ja-JP" sz="2000" dirty="0">
                <a:latin typeface="Calibri" panose="020F0502020204030204" pitchFamily="34" charset="0"/>
                <a:ea typeface="メイリオ" panose="020B0604030504040204" pitchFamily="50" charset="-128"/>
                <a:cs typeface="Calibri" panose="020F0502020204030204" pitchFamily="34" charset="0"/>
              </a:rPr>
              <a:t> IWG provided status report of the group.</a:t>
            </a:r>
          </a:p>
          <a:p>
            <a:pPr marL="285750" indent="-285750">
              <a:buFont typeface="Arial" panose="020B0604020202020204" pitchFamily="34" charset="0"/>
              <a:buChar char="•"/>
            </a:pPr>
            <a:endParaRPr lang="en-US" altLang="ja-JP" sz="2000" dirty="0">
              <a:latin typeface="Calibri" panose="020F0502020204030204" pitchFamily="34" charset="0"/>
              <a:ea typeface="メイリオ" panose="020B0604030504040204" pitchFamily="50" charset="-128"/>
              <a:cs typeface="Calibri" panose="020F0502020204030204" pitchFamily="34" charset="0"/>
            </a:endParaRPr>
          </a:p>
          <a:p>
            <a:pPr marL="285750" indent="-285750">
              <a:buFont typeface="Arial" panose="020B0604020202020204" pitchFamily="34" charset="0"/>
              <a:buChar char="•"/>
            </a:pPr>
            <a:r>
              <a:rPr lang="en-US" altLang="ja-JP" sz="2000" dirty="0">
                <a:latin typeface="Calibri" panose="020F0502020204030204" pitchFamily="34" charset="0"/>
                <a:ea typeface="メイリオ" panose="020B0604030504040204" pitchFamily="50" charset="-128"/>
                <a:cs typeface="Calibri" panose="020F0502020204030204" pitchFamily="34" charset="0"/>
              </a:rPr>
              <a:t>After the meeting, VRU-</a:t>
            </a:r>
            <a:r>
              <a:rPr lang="en-US" altLang="ja-JP" sz="2000" dirty="0" err="1">
                <a:latin typeface="Calibri" panose="020F0502020204030204" pitchFamily="34" charset="0"/>
                <a:ea typeface="メイリオ" panose="020B0604030504040204" pitchFamily="50" charset="-128"/>
                <a:cs typeface="Calibri" panose="020F0502020204030204" pitchFamily="34" charset="0"/>
              </a:rPr>
              <a:t>Proxi</a:t>
            </a:r>
            <a:r>
              <a:rPr lang="en-US" altLang="ja-JP" sz="2000" dirty="0">
                <a:latin typeface="Calibri" panose="020F0502020204030204" pitchFamily="34" charset="0"/>
                <a:ea typeface="メイリオ" panose="020B0604030504040204" pitchFamily="50" charset="-128"/>
                <a:cs typeface="Calibri" panose="020F0502020204030204" pitchFamily="34" charset="0"/>
              </a:rPr>
              <a:t> IWG and TFRWS confirmed keep exchange information.</a:t>
            </a:r>
          </a:p>
        </p:txBody>
      </p:sp>
    </p:spTree>
    <p:extLst>
      <p:ext uri="{BB962C8B-B14F-4D97-AF65-F5344CB8AC3E}">
        <p14:creationId xmlns:p14="http://schemas.microsoft.com/office/powerpoint/2010/main" val="1003610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718CFCA-FDF3-4D0D-B94B-B878B8BC45C7}"/>
              </a:ext>
            </a:extLst>
          </p:cNvPr>
          <p:cNvSpPr txBox="1"/>
          <p:nvPr/>
        </p:nvSpPr>
        <p:spPr>
          <a:xfrm>
            <a:off x="1179990" y="721496"/>
            <a:ext cx="8466292" cy="3816429"/>
          </a:xfrm>
          <a:prstGeom prst="rect">
            <a:avLst/>
          </a:prstGeom>
          <a:noFill/>
        </p:spPr>
        <p:txBody>
          <a:bodyPr wrap="square" rtlCol="0">
            <a:spAutoFit/>
          </a:bodyPr>
          <a:lstStyle/>
          <a:p>
            <a:endParaRPr lang="en-US" altLang="ja-JP" dirty="0"/>
          </a:p>
          <a:p>
            <a:endParaRPr lang="en-US" altLang="ja-JP" dirty="0"/>
          </a:p>
          <a:p>
            <a:r>
              <a:rPr lang="en-US" altLang="ja-JP" sz="2400" u="sng" dirty="0">
                <a:solidFill>
                  <a:srgbClr val="0070C0"/>
                </a:solidFill>
              </a:rPr>
              <a:t>October 22-24, 2019 – Brussels</a:t>
            </a:r>
          </a:p>
          <a:p>
            <a:r>
              <a:rPr lang="en-US" altLang="ja-JP" sz="2200" dirty="0"/>
              <a:t>9th meeting : Small group drafting meeting to finalize working document for 71st session of GRBP</a:t>
            </a:r>
          </a:p>
          <a:p>
            <a:endParaRPr lang="en-US" altLang="ja-JP" sz="2400" u="sng" dirty="0">
              <a:solidFill>
                <a:srgbClr val="0070C0"/>
              </a:solidFill>
            </a:endParaRPr>
          </a:p>
          <a:p>
            <a:r>
              <a:rPr lang="en-US" altLang="ja-JP" sz="2400" u="sng" dirty="0">
                <a:solidFill>
                  <a:srgbClr val="0070C0"/>
                </a:solidFill>
              </a:rPr>
              <a:t>November 4, 2019</a:t>
            </a:r>
          </a:p>
          <a:p>
            <a:r>
              <a:rPr lang="en-US" altLang="ja-JP" sz="2200" dirty="0"/>
              <a:t>Submit working document to GRBP</a:t>
            </a:r>
          </a:p>
          <a:p>
            <a:endParaRPr lang="en-US" altLang="ja-JP" sz="2200" dirty="0"/>
          </a:p>
          <a:p>
            <a:r>
              <a:rPr lang="en-US" altLang="ja-JP" sz="2400" u="sng" dirty="0">
                <a:solidFill>
                  <a:srgbClr val="0070C0"/>
                </a:solidFill>
              </a:rPr>
              <a:t>January 28-31, 2020</a:t>
            </a:r>
          </a:p>
          <a:p>
            <a:r>
              <a:rPr lang="en-US" altLang="ja-JP" sz="2200" dirty="0"/>
              <a:t>GRBP #71 : Discussion working document at GRBP</a:t>
            </a:r>
          </a:p>
        </p:txBody>
      </p:sp>
      <p:sp>
        <p:nvSpPr>
          <p:cNvPr id="2" name="スライド番号プレースホルダー 1"/>
          <p:cNvSpPr>
            <a:spLocks noGrp="1"/>
          </p:cNvSpPr>
          <p:nvPr>
            <p:ph type="sldNum" sz="quarter" idx="12"/>
          </p:nvPr>
        </p:nvSpPr>
        <p:spPr/>
        <p:txBody>
          <a:bodyPr/>
          <a:lstStyle/>
          <a:p>
            <a:fld id="{C161649F-AEE8-4D0B-9140-C427036E0610}" type="slidenum">
              <a:rPr kumimoji="1" lang="ja-JP" altLang="en-US" smtClean="0"/>
              <a:t>12</a:t>
            </a:fld>
            <a:endParaRPr kumimoji="1" lang="ja-JP" altLang="en-US" dirty="0"/>
          </a:p>
        </p:txBody>
      </p:sp>
      <p:sp>
        <p:nvSpPr>
          <p:cNvPr id="5" name="テキスト ボックス 4">
            <a:extLst>
              <a:ext uri="{FF2B5EF4-FFF2-40B4-BE49-F238E27FC236}">
                <a16:creationId xmlns:a16="http://schemas.microsoft.com/office/drawing/2014/main" id="{2718CFCA-FDF3-4D0D-B94B-B878B8BC45C7}"/>
              </a:ext>
            </a:extLst>
          </p:cNvPr>
          <p:cNvSpPr txBox="1"/>
          <p:nvPr/>
        </p:nvSpPr>
        <p:spPr>
          <a:xfrm>
            <a:off x="646816" y="88012"/>
            <a:ext cx="8466292" cy="707886"/>
          </a:xfrm>
          <a:prstGeom prst="rect">
            <a:avLst/>
          </a:prstGeom>
          <a:noFill/>
        </p:spPr>
        <p:txBody>
          <a:bodyPr wrap="square" rtlCol="0">
            <a:spAutoFit/>
          </a:bodyPr>
          <a:lstStyle/>
          <a:p>
            <a:r>
              <a:rPr lang="en-US" altLang="ja-JP" sz="4000" dirty="0">
                <a:solidFill>
                  <a:srgbClr val="00B0F0"/>
                </a:solidFill>
              </a:rPr>
              <a:t>Schedule</a:t>
            </a:r>
          </a:p>
        </p:txBody>
      </p:sp>
    </p:spTree>
    <p:extLst>
      <p:ext uri="{BB962C8B-B14F-4D97-AF65-F5344CB8AC3E}">
        <p14:creationId xmlns:p14="http://schemas.microsoft.com/office/powerpoint/2010/main" val="2724220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718CFCA-FDF3-4D0D-B94B-B878B8BC45C7}"/>
              </a:ext>
            </a:extLst>
          </p:cNvPr>
          <p:cNvSpPr txBox="1"/>
          <p:nvPr/>
        </p:nvSpPr>
        <p:spPr>
          <a:xfrm>
            <a:off x="1179990" y="721496"/>
            <a:ext cx="8105313" cy="3662541"/>
          </a:xfrm>
          <a:prstGeom prst="rect">
            <a:avLst/>
          </a:prstGeom>
          <a:noFill/>
        </p:spPr>
        <p:txBody>
          <a:bodyPr wrap="square" rtlCol="0">
            <a:spAutoFit/>
          </a:bodyPr>
          <a:lstStyle/>
          <a:p>
            <a:endParaRPr lang="en-US" altLang="ja-JP" dirty="0"/>
          </a:p>
          <a:p>
            <a:r>
              <a:rPr lang="en-US" altLang="ja-JP" sz="2400" dirty="0"/>
              <a:t>Draft of new regulation will be uploaded to following website.</a:t>
            </a:r>
          </a:p>
          <a:p>
            <a:r>
              <a:rPr lang="en-US" altLang="ja-JP" sz="2400" dirty="0">
                <a:solidFill>
                  <a:srgbClr val="0070C0"/>
                </a:solidFill>
                <a:hlinkClick r:id="rId2"/>
              </a:rPr>
              <a:t>https://wiki.unece.org/display/trans/TFRWS+-+8th+session%2C+Switzerland+September+2019</a:t>
            </a:r>
            <a:endParaRPr lang="en-US" altLang="ja-JP" sz="2400" dirty="0">
              <a:solidFill>
                <a:srgbClr val="0070C0"/>
              </a:solidFill>
            </a:endParaRPr>
          </a:p>
          <a:p>
            <a:endParaRPr lang="en-US" altLang="ja-JP" sz="2400" u="sng" dirty="0">
              <a:solidFill>
                <a:srgbClr val="0070C0"/>
              </a:solidFill>
            </a:endParaRPr>
          </a:p>
          <a:p>
            <a:r>
              <a:rPr lang="en-US" altLang="ja-JP" sz="2400" dirty="0"/>
              <a:t>Please review it and let me know if you have any comments until </a:t>
            </a:r>
            <a:r>
              <a:rPr lang="en-US" altLang="ja-JP" sz="2400" u="sng" dirty="0">
                <a:solidFill>
                  <a:srgbClr val="FF0066"/>
                </a:solidFill>
              </a:rPr>
              <a:t>October 18, 2019</a:t>
            </a:r>
            <a:r>
              <a:rPr lang="en-US" altLang="ja-JP" sz="2400" dirty="0"/>
              <a:t>.</a:t>
            </a:r>
          </a:p>
          <a:p>
            <a:r>
              <a:rPr lang="en-US" altLang="ja-JP" sz="2400" dirty="0"/>
              <a:t>We will discuss your comments at next meeting.</a:t>
            </a:r>
          </a:p>
          <a:p>
            <a:endParaRPr lang="en-US" altLang="ja-JP" sz="2400" dirty="0"/>
          </a:p>
          <a:p>
            <a:endParaRPr lang="en-US" altLang="ja-JP" sz="2200" dirty="0"/>
          </a:p>
        </p:txBody>
      </p:sp>
      <p:sp>
        <p:nvSpPr>
          <p:cNvPr id="2" name="スライド番号プレースホルダー 1"/>
          <p:cNvSpPr>
            <a:spLocks noGrp="1"/>
          </p:cNvSpPr>
          <p:nvPr>
            <p:ph type="sldNum" sz="quarter" idx="12"/>
          </p:nvPr>
        </p:nvSpPr>
        <p:spPr/>
        <p:txBody>
          <a:bodyPr/>
          <a:lstStyle/>
          <a:p>
            <a:fld id="{C161649F-AEE8-4D0B-9140-C427036E0610}" type="slidenum">
              <a:rPr kumimoji="1" lang="ja-JP" altLang="en-US" smtClean="0"/>
              <a:t>13</a:t>
            </a:fld>
            <a:endParaRPr kumimoji="1" lang="ja-JP" altLang="en-US" dirty="0"/>
          </a:p>
        </p:txBody>
      </p:sp>
      <p:sp>
        <p:nvSpPr>
          <p:cNvPr id="5" name="テキスト ボックス 4">
            <a:extLst>
              <a:ext uri="{FF2B5EF4-FFF2-40B4-BE49-F238E27FC236}">
                <a16:creationId xmlns:a16="http://schemas.microsoft.com/office/drawing/2014/main" id="{2718CFCA-FDF3-4D0D-B94B-B878B8BC45C7}"/>
              </a:ext>
            </a:extLst>
          </p:cNvPr>
          <p:cNvSpPr txBox="1"/>
          <p:nvPr/>
        </p:nvSpPr>
        <p:spPr>
          <a:xfrm>
            <a:off x="646816" y="88012"/>
            <a:ext cx="8466292" cy="707886"/>
          </a:xfrm>
          <a:prstGeom prst="rect">
            <a:avLst/>
          </a:prstGeom>
          <a:noFill/>
        </p:spPr>
        <p:txBody>
          <a:bodyPr wrap="square" rtlCol="0">
            <a:spAutoFit/>
          </a:bodyPr>
          <a:lstStyle/>
          <a:p>
            <a:r>
              <a:rPr lang="en-US" altLang="ja-JP" sz="4000" dirty="0">
                <a:solidFill>
                  <a:srgbClr val="00B0F0"/>
                </a:solidFill>
              </a:rPr>
              <a:t>Latest draft of new regulation</a:t>
            </a:r>
          </a:p>
        </p:txBody>
      </p:sp>
    </p:spTree>
    <p:extLst>
      <p:ext uri="{BB962C8B-B14F-4D97-AF65-F5344CB8AC3E}">
        <p14:creationId xmlns:p14="http://schemas.microsoft.com/office/powerpoint/2010/main" val="2819335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0" y="82373"/>
            <a:ext cx="9654746" cy="5632311"/>
          </a:xfrm>
          <a:prstGeom prst="rect">
            <a:avLst/>
          </a:prstGeom>
          <a:noFill/>
        </p:spPr>
        <p:txBody>
          <a:bodyPr wrap="square" rtlCol="0">
            <a:spAutoFit/>
          </a:bodyPr>
          <a:lstStyle/>
          <a:p>
            <a:r>
              <a:rPr lang="en-US" altLang="ja-JP" sz="2800" dirty="0">
                <a:solidFill>
                  <a:srgbClr val="0070C0"/>
                </a:solidFill>
              </a:rPr>
              <a:t>  </a:t>
            </a:r>
            <a:r>
              <a:rPr lang="en-US" altLang="ja-JP" sz="3000" dirty="0">
                <a:solidFill>
                  <a:srgbClr val="0070C0"/>
                </a:solidFill>
              </a:rPr>
              <a:t>Meeting</a:t>
            </a:r>
          </a:p>
          <a:p>
            <a:endParaRPr kumimoji="1" lang="en-US" altLang="ja-JP" sz="3000" dirty="0">
              <a:solidFill>
                <a:srgbClr val="0070C0"/>
              </a:solidFill>
            </a:endParaRPr>
          </a:p>
          <a:p>
            <a:endParaRPr lang="en-US" altLang="ja-JP" sz="3000" dirty="0">
              <a:solidFill>
                <a:srgbClr val="0070C0"/>
              </a:solidFill>
            </a:endParaRPr>
          </a:p>
          <a:p>
            <a:endParaRPr kumimoji="1" lang="en-US" altLang="ja-JP" sz="3000" dirty="0">
              <a:solidFill>
                <a:srgbClr val="0070C0"/>
              </a:solidFill>
            </a:endParaRPr>
          </a:p>
          <a:p>
            <a:endParaRPr kumimoji="1" lang="en-US" altLang="ja-JP" sz="3000" dirty="0">
              <a:solidFill>
                <a:srgbClr val="0070C0"/>
              </a:solidFill>
            </a:endParaRPr>
          </a:p>
          <a:p>
            <a:endParaRPr kumimoji="1" lang="en-US" altLang="ja-JP" sz="3000" dirty="0">
              <a:solidFill>
                <a:srgbClr val="0070C0"/>
              </a:solidFill>
            </a:endParaRPr>
          </a:p>
          <a:p>
            <a:endParaRPr kumimoji="1" lang="en-US" altLang="ja-JP" sz="3000" dirty="0">
              <a:solidFill>
                <a:srgbClr val="0070C0"/>
              </a:solidFill>
            </a:endParaRPr>
          </a:p>
          <a:p>
            <a:r>
              <a:rPr lang="en-US" altLang="ja-JP" sz="3000" dirty="0">
                <a:solidFill>
                  <a:srgbClr val="0070C0"/>
                </a:solidFill>
              </a:rPr>
              <a:t>  6th &amp; 7th meeting participants</a:t>
            </a:r>
          </a:p>
          <a:p>
            <a:endParaRPr lang="en-US" altLang="ja-JP" sz="3000" dirty="0">
              <a:solidFill>
                <a:srgbClr val="0070C0"/>
              </a:solidFill>
            </a:endParaRPr>
          </a:p>
          <a:p>
            <a:endParaRPr lang="en-US" altLang="ja-JP" sz="3000" dirty="0">
              <a:solidFill>
                <a:srgbClr val="0070C0"/>
              </a:solidFill>
            </a:endParaRPr>
          </a:p>
          <a:p>
            <a:r>
              <a:rPr lang="en-US" altLang="ja-JP" sz="3000" dirty="0">
                <a:solidFill>
                  <a:srgbClr val="0070C0"/>
                </a:solidFill>
              </a:rPr>
              <a:t>  8th meeting participants</a:t>
            </a:r>
          </a:p>
          <a:p>
            <a:r>
              <a:rPr lang="en-US" altLang="ja-JP" sz="3000" dirty="0">
                <a:solidFill>
                  <a:srgbClr val="0070C0"/>
                </a:solidFill>
              </a:rPr>
              <a:t> </a:t>
            </a:r>
            <a:r>
              <a:rPr lang="ja-JP" altLang="en-US" sz="3000" dirty="0">
                <a:solidFill>
                  <a:srgbClr val="0070C0"/>
                </a:solidFill>
              </a:rPr>
              <a:t> </a:t>
            </a:r>
            <a:endParaRPr lang="en-US" altLang="ja-JP" sz="3000" dirty="0">
              <a:solidFill>
                <a:srgbClr val="0070C0"/>
              </a:solidFill>
            </a:endParaRPr>
          </a:p>
        </p:txBody>
      </p:sp>
      <p:sp>
        <p:nvSpPr>
          <p:cNvPr id="5" name="Espace réservé du contenu 2"/>
          <p:cNvSpPr txBox="1">
            <a:spLocks/>
          </p:cNvSpPr>
          <p:nvPr/>
        </p:nvSpPr>
        <p:spPr>
          <a:xfrm>
            <a:off x="1500744" y="3689910"/>
            <a:ext cx="7395830" cy="1287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2400" dirty="0"/>
              <a:t>Contracting parties : Japan, Germany</a:t>
            </a:r>
          </a:p>
          <a:p>
            <a:pPr marL="0" indent="0">
              <a:buNone/>
            </a:pPr>
            <a:r>
              <a:rPr lang="fr-FR" sz="2400" dirty="0"/>
              <a:t>NGOs, etc : OICA, CLEPA, GREWUS (Guest)</a:t>
            </a:r>
            <a:endParaRPr lang="en-GB" sz="2400" dirty="0"/>
          </a:p>
        </p:txBody>
      </p:sp>
      <p:sp>
        <p:nvSpPr>
          <p:cNvPr id="3" name="Espace réservé du contenu 2"/>
          <p:cNvSpPr>
            <a:spLocks noGrp="1"/>
          </p:cNvSpPr>
          <p:nvPr>
            <p:ph idx="1"/>
          </p:nvPr>
        </p:nvSpPr>
        <p:spPr>
          <a:xfrm>
            <a:off x="1499328" y="836696"/>
            <a:ext cx="6700584" cy="1445183"/>
          </a:xfrm>
        </p:spPr>
        <p:txBody>
          <a:bodyPr>
            <a:noAutofit/>
          </a:bodyPr>
          <a:lstStyle/>
          <a:p>
            <a:pPr marL="0" indent="0">
              <a:buNone/>
            </a:pPr>
            <a:r>
              <a:rPr lang="en-US" sz="2400" dirty="0"/>
              <a:t>6th Meeting : June</a:t>
            </a:r>
            <a:r>
              <a:rPr lang="en-US" altLang="ja-JP" sz="2400" dirty="0"/>
              <a:t> 26-28, 2019 – Paris</a:t>
            </a:r>
          </a:p>
          <a:p>
            <a:pPr marL="0" indent="0">
              <a:buNone/>
            </a:pPr>
            <a:r>
              <a:rPr lang="en-US" altLang="ja-JP" sz="2400" dirty="0"/>
              <a:t>                          Small group drafting meeting</a:t>
            </a:r>
          </a:p>
          <a:p>
            <a:pPr marL="0" indent="0">
              <a:buNone/>
            </a:pPr>
            <a:r>
              <a:rPr lang="en-GB" sz="2400" dirty="0"/>
              <a:t>7th Meeting : July 1-2, 2019 – Paris</a:t>
            </a:r>
          </a:p>
          <a:p>
            <a:pPr marL="0" indent="0">
              <a:buNone/>
            </a:pPr>
            <a:r>
              <a:rPr lang="en-GB" sz="2400" dirty="0"/>
              <a:t>                          Task force meeting</a:t>
            </a:r>
          </a:p>
          <a:p>
            <a:pPr marL="0" indent="0">
              <a:buNone/>
            </a:pPr>
            <a:r>
              <a:rPr lang="en-GB" sz="2400" dirty="0"/>
              <a:t>8th Meeting : September 9-10, 2019 </a:t>
            </a:r>
            <a:r>
              <a:rPr lang="en-GB" altLang="ja-JP" sz="2400" dirty="0"/>
              <a:t>– Geneva</a:t>
            </a:r>
          </a:p>
          <a:p>
            <a:pPr marL="0" indent="0">
              <a:buNone/>
            </a:pPr>
            <a:endParaRPr lang="en-GB" sz="2400" dirty="0"/>
          </a:p>
        </p:txBody>
      </p:sp>
      <p:sp>
        <p:nvSpPr>
          <p:cNvPr id="8" name="スライド番号プレースホルダー 7"/>
          <p:cNvSpPr>
            <a:spLocks noGrp="1"/>
          </p:cNvSpPr>
          <p:nvPr>
            <p:ph type="sldNum" sz="quarter" idx="12"/>
          </p:nvPr>
        </p:nvSpPr>
        <p:spPr/>
        <p:txBody>
          <a:bodyPr/>
          <a:lstStyle/>
          <a:p>
            <a:fld id="{2D84749E-F63A-4162-AA00-CC11C46E73BB}" type="slidenum">
              <a:rPr lang="en-GB" smtClean="0"/>
              <a:pPr/>
              <a:t>2</a:t>
            </a:fld>
            <a:endParaRPr lang="en-GB"/>
          </a:p>
        </p:txBody>
      </p:sp>
      <p:sp>
        <p:nvSpPr>
          <p:cNvPr id="6" name="Espace réservé du contenu 2"/>
          <p:cNvSpPr txBox="1">
            <a:spLocks/>
          </p:cNvSpPr>
          <p:nvPr/>
        </p:nvSpPr>
        <p:spPr>
          <a:xfrm>
            <a:off x="1496622" y="5069754"/>
            <a:ext cx="7395830" cy="1287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2400" dirty="0"/>
              <a:t>Contracting parties : Japan, Korea, China, Russia</a:t>
            </a:r>
          </a:p>
          <a:p>
            <a:pPr marL="0" indent="0">
              <a:buNone/>
            </a:pPr>
            <a:r>
              <a:rPr lang="fr-FR" sz="2400" dirty="0"/>
              <a:t>NGOs, etc : OICA, GREWUS (Guest)</a:t>
            </a:r>
            <a:endParaRPr lang="en-GB" sz="2400" dirty="0"/>
          </a:p>
        </p:txBody>
      </p:sp>
    </p:spTree>
    <p:extLst>
      <p:ext uri="{BB962C8B-B14F-4D97-AF65-F5344CB8AC3E}">
        <p14:creationId xmlns:p14="http://schemas.microsoft.com/office/powerpoint/2010/main" val="3485179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718CFCA-FDF3-4D0D-B94B-B878B8BC45C7}"/>
              </a:ext>
            </a:extLst>
          </p:cNvPr>
          <p:cNvSpPr txBox="1"/>
          <p:nvPr/>
        </p:nvSpPr>
        <p:spPr>
          <a:xfrm>
            <a:off x="1179990" y="656949"/>
            <a:ext cx="7368466" cy="5262979"/>
          </a:xfrm>
          <a:prstGeom prst="rect">
            <a:avLst/>
          </a:prstGeom>
          <a:noFill/>
        </p:spPr>
        <p:txBody>
          <a:bodyPr wrap="square" rtlCol="0">
            <a:spAutoFit/>
          </a:bodyPr>
          <a:lstStyle/>
          <a:p>
            <a:endParaRPr lang="en-US" altLang="ja-JP" sz="2400" dirty="0">
              <a:solidFill>
                <a:srgbClr val="92D050"/>
              </a:solidFill>
            </a:endParaRPr>
          </a:p>
          <a:p>
            <a:r>
              <a:rPr lang="en-US" altLang="ja-JP" sz="2800" dirty="0">
                <a:solidFill>
                  <a:srgbClr val="92D050"/>
                </a:solidFill>
              </a:rPr>
              <a:t>Scope</a:t>
            </a:r>
          </a:p>
          <a:p>
            <a:pPr marL="342900" indent="-342900">
              <a:buFont typeface="Arial" panose="020B0604020202020204" pitchFamily="34" charset="0"/>
              <a:buChar char="•"/>
            </a:pPr>
            <a:r>
              <a:rPr lang="en-US" altLang="ja-JP" sz="2000" dirty="0"/>
              <a:t>At the 5th meeting, Turkey proposed that M2 (GVW of 3.5t or less) be included in the scope of the regulation, but the TF reached no conclusion. The Chair urged Turkey to submit a supporting document for its proposal.</a:t>
            </a:r>
          </a:p>
          <a:p>
            <a:pPr marL="342900" indent="-342900">
              <a:buFont typeface="Arial" panose="020B0604020202020204" pitchFamily="34" charset="0"/>
              <a:buChar char="•"/>
            </a:pPr>
            <a:endParaRPr lang="ja-JP" altLang="ja-JP" sz="2000" dirty="0"/>
          </a:p>
          <a:p>
            <a:pPr marL="342900" indent="-342900">
              <a:buFont typeface="Arial" panose="020B0604020202020204" pitchFamily="34" charset="0"/>
              <a:buChar char="•"/>
            </a:pPr>
            <a:r>
              <a:rPr lang="en-US" altLang="ja-JP" sz="2000" dirty="0"/>
              <a:t>Based on TFRWS-06-04, Japan explained that the vehicles of category M2 changed vehicle types beyond 3.5t, and gained the understanding of the other participants in the TF.</a:t>
            </a:r>
          </a:p>
          <a:p>
            <a:pPr marL="342900" indent="-342900">
              <a:buFont typeface="Arial" panose="020B0604020202020204" pitchFamily="34" charset="0"/>
              <a:buChar char="•"/>
            </a:pPr>
            <a:endParaRPr lang="ja-JP" altLang="ja-JP" sz="2000" dirty="0"/>
          </a:p>
          <a:p>
            <a:pPr marL="342900" indent="-342900">
              <a:buFont typeface="Arial" panose="020B0604020202020204" pitchFamily="34" charset="0"/>
              <a:buChar char="•"/>
            </a:pPr>
            <a:r>
              <a:rPr lang="en-US" altLang="ja-JP" sz="2000" dirty="0"/>
              <a:t>Turkey submitting no further document and the TF finding no valid reason to include M2 ​​(3.5t or less) in the scope, the 7th meeting of the TF confirmed its conclusion that the scope covered M3, N3, M2 (3.5t or more), and N2.</a:t>
            </a:r>
          </a:p>
          <a:p>
            <a:endParaRPr lang="en-US" altLang="ja-JP" sz="2400" dirty="0"/>
          </a:p>
        </p:txBody>
      </p:sp>
      <p:sp>
        <p:nvSpPr>
          <p:cNvPr id="5" name="テキスト ボックス 4">
            <a:extLst>
              <a:ext uri="{FF2B5EF4-FFF2-40B4-BE49-F238E27FC236}">
                <a16:creationId xmlns:a16="http://schemas.microsoft.com/office/drawing/2014/main" id="{2718CFCA-FDF3-4D0D-B94B-B878B8BC45C7}"/>
              </a:ext>
            </a:extLst>
          </p:cNvPr>
          <p:cNvSpPr txBox="1"/>
          <p:nvPr/>
        </p:nvSpPr>
        <p:spPr>
          <a:xfrm>
            <a:off x="646816" y="88012"/>
            <a:ext cx="7368466" cy="707886"/>
          </a:xfrm>
          <a:prstGeom prst="rect">
            <a:avLst/>
          </a:prstGeom>
          <a:noFill/>
        </p:spPr>
        <p:txBody>
          <a:bodyPr wrap="square" rtlCol="0">
            <a:spAutoFit/>
          </a:bodyPr>
          <a:lstStyle/>
          <a:p>
            <a:r>
              <a:rPr lang="en-US" altLang="ja-JP" sz="4000" dirty="0">
                <a:solidFill>
                  <a:srgbClr val="00B0F0"/>
                </a:solidFill>
              </a:rPr>
              <a:t>Status of discussion</a:t>
            </a:r>
          </a:p>
        </p:txBody>
      </p:sp>
      <p:sp>
        <p:nvSpPr>
          <p:cNvPr id="3" name="スライド番号プレースホルダー 2"/>
          <p:cNvSpPr>
            <a:spLocks noGrp="1"/>
          </p:cNvSpPr>
          <p:nvPr>
            <p:ph type="sldNum" sz="quarter" idx="12"/>
          </p:nvPr>
        </p:nvSpPr>
        <p:spPr/>
        <p:txBody>
          <a:bodyPr/>
          <a:lstStyle/>
          <a:p>
            <a:fld id="{C161649F-AEE8-4D0B-9140-C427036E0610}" type="slidenum">
              <a:rPr kumimoji="1" lang="ja-JP" altLang="en-US" smtClean="0"/>
              <a:t>3</a:t>
            </a:fld>
            <a:endParaRPr kumimoji="1" lang="ja-JP" altLang="en-US" dirty="0"/>
          </a:p>
        </p:txBody>
      </p:sp>
    </p:spTree>
    <p:extLst>
      <p:ext uri="{BB962C8B-B14F-4D97-AF65-F5344CB8AC3E}">
        <p14:creationId xmlns:p14="http://schemas.microsoft.com/office/powerpoint/2010/main" val="753309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718CFCA-FDF3-4D0D-B94B-B878B8BC45C7}"/>
              </a:ext>
            </a:extLst>
          </p:cNvPr>
          <p:cNvSpPr txBox="1"/>
          <p:nvPr/>
        </p:nvSpPr>
        <p:spPr>
          <a:xfrm>
            <a:off x="1179990" y="656949"/>
            <a:ext cx="7368466" cy="3970318"/>
          </a:xfrm>
          <a:prstGeom prst="rect">
            <a:avLst/>
          </a:prstGeom>
          <a:noFill/>
        </p:spPr>
        <p:txBody>
          <a:bodyPr wrap="square" rtlCol="0">
            <a:spAutoFit/>
          </a:bodyPr>
          <a:lstStyle/>
          <a:p>
            <a:endParaRPr lang="en-US" altLang="ja-JP" sz="2400" dirty="0"/>
          </a:p>
          <a:p>
            <a:r>
              <a:rPr lang="en-US" altLang="ja-JP" sz="2800" dirty="0">
                <a:solidFill>
                  <a:srgbClr val="92D050"/>
                </a:solidFill>
              </a:rPr>
              <a:t>Limit values</a:t>
            </a:r>
            <a:r>
              <a:rPr lang="ja-JP" altLang="en-US" sz="2800" dirty="0">
                <a:solidFill>
                  <a:srgbClr val="92D050"/>
                </a:solidFill>
              </a:rPr>
              <a:t> </a:t>
            </a:r>
            <a:r>
              <a:rPr lang="en-US" altLang="ja-JP" sz="2800" dirty="0">
                <a:solidFill>
                  <a:srgbClr val="92D050"/>
                </a:solidFill>
              </a:rPr>
              <a:t>of the reverse warning sound : Part II</a:t>
            </a:r>
            <a:endParaRPr lang="ja-JP" altLang="ja-JP" sz="2000" dirty="0"/>
          </a:p>
          <a:p>
            <a:pPr marL="342900" indent="-342900">
              <a:buFont typeface="Arial" panose="020B0604020202020204" pitchFamily="34" charset="0"/>
              <a:buChar char="•"/>
            </a:pPr>
            <a:r>
              <a:rPr lang="en-US" altLang="ja-JP" sz="2000" dirty="0"/>
              <a:t>Submitting a proposal on limit values (TFRWS-07-04), Japan argued that it was not necessary to change limit values depending on the type of warning sound. </a:t>
            </a:r>
          </a:p>
          <a:p>
            <a:pPr marL="342900" indent="-342900">
              <a:buFont typeface="Arial" panose="020B0604020202020204" pitchFamily="34" charset="0"/>
              <a:buChar char="•"/>
            </a:pPr>
            <a:r>
              <a:rPr lang="en-US" altLang="ja-JP" sz="2000" dirty="0"/>
              <a:t>There are a document from Brigade about sound type and its “loudness” to support necessity of changing limit values depending on sound type.</a:t>
            </a:r>
          </a:p>
          <a:p>
            <a:pPr marL="342900" indent="-342900">
              <a:buFont typeface="Arial" panose="020B0604020202020204" pitchFamily="34" charset="0"/>
              <a:buChar char="•"/>
            </a:pPr>
            <a:r>
              <a:rPr lang="en-US" altLang="ja-JP" sz="2000" dirty="0"/>
              <a:t>We are still continue discussing its necessity.</a:t>
            </a:r>
          </a:p>
          <a:p>
            <a:pPr marL="342900" indent="-342900">
              <a:buFont typeface="Arial" panose="020B0604020202020204" pitchFamily="34" charset="0"/>
              <a:buChar char="•"/>
            </a:pPr>
            <a:endParaRPr lang="ja-JP" altLang="ja-JP" sz="2000" dirty="0"/>
          </a:p>
          <a:p>
            <a:pPr marL="342900" indent="-342900">
              <a:buFont typeface="Arial" panose="020B0604020202020204" pitchFamily="34" charset="0"/>
              <a:buChar char="•"/>
            </a:pPr>
            <a:r>
              <a:rPr lang="en-US" altLang="ja-JP" sz="2000" dirty="0"/>
              <a:t>It was agreed that the range of limit values in each mode would be checked by CLEPA against variations among individual products.</a:t>
            </a:r>
          </a:p>
        </p:txBody>
      </p:sp>
      <p:sp>
        <p:nvSpPr>
          <p:cNvPr id="3" name="スライド番号プレースホルダー 2"/>
          <p:cNvSpPr>
            <a:spLocks noGrp="1"/>
          </p:cNvSpPr>
          <p:nvPr>
            <p:ph type="sldNum" sz="quarter" idx="12"/>
          </p:nvPr>
        </p:nvSpPr>
        <p:spPr/>
        <p:txBody>
          <a:bodyPr/>
          <a:lstStyle/>
          <a:p>
            <a:fld id="{C161649F-AEE8-4D0B-9140-C427036E0610}" type="slidenum">
              <a:rPr kumimoji="1" lang="ja-JP" altLang="en-US" smtClean="0"/>
              <a:t>4</a:t>
            </a:fld>
            <a:endParaRPr kumimoji="1" lang="ja-JP" altLang="en-US" dirty="0"/>
          </a:p>
        </p:txBody>
      </p:sp>
      <p:sp>
        <p:nvSpPr>
          <p:cNvPr id="6" name="テキスト ボックス 5">
            <a:extLst>
              <a:ext uri="{FF2B5EF4-FFF2-40B4-BE49-F238E27FC236}">
                <a16:creationId xmlns:a16="http://schemas.microsoft.com/office/drawing/2014/main" id="{D81C827B-B3E1-45F0-830F-340941C0BE4B}"/>
              </a:ext>
            </a:extLst>
          </p:cNvPr>
          <p:cNvSpPr txBox="1"/>
          <p:nvPr/>
        </p:nvSpPr>
        <p:spPr>
          <a:xfrm>
            <a:off x="646816" y="88012"/>
            <a:ext cx="7368466" cy="707886"/>
          </a:xfrm>
          <a:prstGeom prst="rect">
            <a:avLst/>
          </a:prstGeom>
          <a:noFill/>
        </p:spPr>
        <p:txBody>
          <a:bodyPr wrap="square" rtlCol="0">
            <a:spAutoFit/>
          </a:bodyPr>
          <a:lstStyle/>
          <a:p>
            <a:r>
              <a:rPr lang="en-US" altLang="ja-JP" sz="4000" dirty="0">
                <a:solidFill>
                  <a:srgbClr val="00B0F0"/>
                </a:solidFill>
              </a:rPr>
              <a:t>Status of discussion</a:t>
            </a:r>
          </a:p>
        </p:txBody>
      </p:sp>
    </p:spTree>
    <p:extLst>
      <p:ext uri="{BB962C8B-B14F-4D97-AF65-F5344CB8AC3E}">
        <p14:creationId xmlns:p14="http://schemas.microsoft.com/office/powerpoint/2010/main" val="955402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718CFCA-FDF3-4D0D-B94B-B878B8BC45C7}"/>
              </a:ext>
            </a:extLst>
          </p:cNvPr>
          <p:cNvSpPr txBox="1"/>
          <p:nvPr/>
        </p:nvSpPr>
        <p:spPr>
          <a:xfrm>
            <a:off x="1179990" y="656949"/>
            <a:ext cx="7368466" cy="2739211"/>
          </a:xfrm>
          <a:prstGeom prst="rect">
            <a:avLst/>
          </a:prstGeom>
          <a:noFill/>
        </p:spPr>
        <p:txBody>
          <a:bodyPr wrap="square" rtlCol="0">
            <a:spAutoFit/>
          </a:bodyPr>
          <a:lstStyle/>
          <a:p>
            <a:endParaRPr lang="en-US" altLang="ja-JP" sz="2400" dirty="0"/>
          </a:p>
          <a:p>
            <a:r>
              <a:rPr lang="en-US" altLang="ja-JP" sz="2800" dirty="0">
                <a:solidFill>
                  <a:srgbClr val="92D050"/>
                </a:solidFill>
              </a:rPr>
              <a:t>Limit values</a:t>
            </a:r>
            <a:r>
              <a:rPr lang="ja-JP" altLang="en-US" sz="2800" dirty="0">
                <a:solidFill>
                  <a:srgbClr val="92D050"/>
                </a:solidFill>
              </a:rPr>
              <a:t> </a:t>
            </a:r>
            <a:r>
              <a:rPr lang="en-US" altLang="ja-JP" sz="2800" dirty="0">
                <a:solidFill>
                  <a:srgbClr val="92D050"/>
                </a:solidFill>
              </a:rPr>
              <a:t>of the reverse warning sound : Part II </a:t>
            </a:r>
          </a:p>
          <a:p>
            <a:pPr marL="342900" indent="-342900">
              <a:buFont typeface="Arial" panose="020B0604020202020204" pitchFamily="34" charset="0"/>
              <a:buChar char="•"/>
            </a:pPr>
            <a:r>
              <a:rPr lang="en-US" altLang="ja-JP" sz="2000" dirty="0"/>
              <a:t>Germany expressed its concern that the range of measured values ​​in each mode might prove too small. Japan proposed defining the range of measured values ​​for each mode and gained favorable response of the others.</a:t>
            </a:r>
            <a:endParaRPr lang="ja-JP" altLang="ja-JP" sz="2000" dirty="0"/>
          </a:p>
          <a:p>
            <a:pPr marL="342900" indent="-342900">
              <a:buFont typeface="Arial" panose="020B0604020202020204" pitchFamily="34" charset="0"/>
              <a:buChar char="•"/>
            </a:pPr>
            <a:r>
              <a:rPr lang="en-US" altLang="ja-JP" sz="2000" dirty="0"/>
              <a:t>It was agreed that, regarding the handling of each mode, the normal mode would be the default mode.</a:t>
            </a:r>
          </a:p>
        </p:txBody>
      </p:sp>
      <p:sp>
        <p:nvSpPr>
          <p:cNvPr id="3" name="スライド番号プレースホルダー 2"/>
          <p:cNvSpPr>
            <a:spLocks noGrp="1"/>
          </p:cNvSpPr>
          <p:nvPr>
            <p:ph type="sldNum" sz="quarter" idx="12"/>
          </p:nvPr>
        </p:nvSpPr>
        <p:spPr/>
        <p:txBody>
          <a:bodyPr/>
          <a:lstStyle/>
          <a:p>
            <a:fld id="{C161649F-AEE8-4D0B-9140-C427036E0610}" type="slidenum">
              <a:rPr kumimoji="1" lang="ja-JP" altLang="en-US" smtClean="0"/>
              <a:t>5</a:t>
            </a:fld>
            <a:endParaRPr kumimoji="1" lang="ja-JP" altLang="en-US" dirty="0"/>
          </a:p>
        </p:txBody>
      </p:sp>
      <p:sp>
        <p:nvSpPr>
          <p:cNvPr id="6" name="テキスト ボックス 5">
            <a:extLst>
              <a:ext uri="{FF2B5EF4-FFF2-40B4-BE49-F238E27FC236}">
                <a16:creationId xmlns:a16="http://schemas.microsoft.com/office/drawing/2014/main" id="{D81C827B-B3E1-45F0-830F-340941C0BE4B}"/>
              </a:ext>
            </a:extLst>
          </p:cNvPr>
          <p:cNvSpPr txBox="1"/>
          <p:nvPr/>
        </p:nvSpPr>
        <p:spPr>
          <a:xfrm>
            <a:off x="646816" y="88012"/>
            <a:ext cx="7368466" cy="707886"/>
          </a:xfrm>
          <a:prstGeom prst="rect">
            <a:avLst/>
          </a:prstGeom>
          <a:noFill/>
        </p:spPr>
        <p:txBody>
          <a:bodyPr wrap="square" rtlCol="0">
            <a:spAutoFit/>
          </a:bodyPr>
          <a:lstStyle/>
          <a:p>
            <a:r>
              <a:rPr lang="en-US" altLang="ja-JP" sz="4000" dirty="0">
                <a:solidFill>
                  <a:srgbClr val="00B0F0"/>
                </a:solidFill>
              </a:rPr>
              <a:t>Status of discussion</a:t>
            </a:r>
          </a:p>
        </p:txBody>
      </p:sp>
      <p:cxnSp>
        <p:nvCxnSpPr>
          <p:cNvPr id="5" name="直線コネクタ 4"/>
          <p:cNvCxnSpPr/>
          <p:nvPr/>
        </p:nvCxnSpPr>
        <p:spPr>
          <a:xfrm flipV="1">
            <a:off x="4011831" y="5280452"/>
            <a:ext cx="203474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887341" y="4087250"/>
            <a:ext cx="1134770" cy="338554"/>
          </a:xfrm>
          <a:prstGeom prst="rect">
            <a:avLst/>
          </a:prstGeom>
          <a:noFill/>
          <a:ln>
            <a:solidFill>
              <a:schemeClr val="tx1"/>
            </a:solidFill>
          </a:ln>
        </p:spPr>
        <p:txBody>
          <a:bodyPr wrap="square" rtlCol="0">
            <a:spAutoFit/>
          </a:bodyPr>
          <a:lstStyle/>
          <a:p>
            <a:pPr algn="ctr"/>
            <a:r>
              <a:rPr kumimoji="1" lang="en-US" altLang="ja-JP" sz="1600" dirty="0"/>
              <a:t>High mode</a:t>
            </a:r>
            <a:endParaRPr kumimoji="1" lang="ja-JP" altLang="en-US" sz="1600" dirty="0"/>
          </a:p>
        </p:txBody>
      </p:sp>
      <p:sp>
        <p:nvSpPr>
          <p:cNvPr id="10" name="テキスト ボックス 9"/>
          <p:cNvSpPr txBox="1"/>
          <p:nvPr/>
        </p:nvSpPr>
        <p:spPr>
          <a:xfrm>
            <a:off x="2891457" y="4775113"/>
            <a:ext cx="1330417" cy="338554"/>
          </a:xfrm>
          <a:prstGeom prst="rect">
            <a:avLst/>
          </a:prstGeom>
          <a:noFill/>
          <a:ln>
            <a:solidFill>
              <a:schemeClr val="tx1"/>
            </a:solidFill>
          </a:ln>
        </p:spPr>
        <p:txBody>
          <a:bodyPr wrap="square" rtlCol="0">
            <a:spAutoFit/>
          </a:bodyPr>
          <a:lstStyle/>
          <a:p>
            <a:r>
              <a:rPr lang="en-US" altLang="ja-JP" sz="1600" dirty="0"/>
              <a:t>Normal</a:t>
            </a:r>
            <a:r>
              <a:rPr kumimoji="1" lang="en-US" altLang="ja-JP" sz="1600" dirty="0"/>
              <a:t> mode</a:t>
            </a:r>
            <a:endParaRPr kumimoji="1" lang="ja-JP" altLang="en-US" sz="1600" dirty="0"/>
          </a:p>
        </p:txBody>
      </p:sp>
      <p:sp>
        <p:nvSpPr>
          <p:cNvPr id="11" name="テキスト ボックス 10"/>
          <p:cNvSpPr txBox="1"/>
          <p:nvPr/>
        </p:nvSpPr>
        <p:spPr>
          <a:xfrm>
            <a:off x="2891457" y="5475328"/>
            <a:ext cx="1054454" cy="338554"/>
          </a:xfrm>
          <a:prstGeom prst="rect">
            <a:avLst/>
          </a:prstGeom>
          <a:noFill/>
          <a:ln>
            <a:solidFill>
              <a:schemeClr val="tx1"/>
            </a:solidFill>
          </a:ln>
        </p:spPr>
        <p:txBody>
          <a:bodyPr wrap="square" rtlCol="0">
            <a:spAutoFit/>
          </a:bodyPr>
          <a:lstStyle/>
          <a:p>
            <a:pPr algn="ctr"/>
            <a:r>
              <a:rPr lang="en-US" altLang="ja-JP" sz="1600" dirty="0"/>
              <a:t>Low</a:t>
            </a:r>
            <a:r>
              <a:rPr kumimoji="1" lang="en-US" altLang="ja-JP" sz="1600" dirty="0"/>
              <a:t> mode</a:t>
            </a:r>
            <a:endParaRPr kumimoji="1" lang="ja-JP" altLang="en-US" sz="1600" dirty="0"/>
          </a:p>
        </p:txBody>
      </p:sp>
      <p:sp>
        <p:nvSpPr>
          <p:cNvPr id="12" name="円/楕円 11"/>
          <p:cNvSpPr/>
          <p:nvPr/>
        </p:nvSpPr>
        <p:spPr>
          <a:xfrm>
            <a:off x="5255730" y="5090985"/>
            <a:ext cx="82378" cy="74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5259846" y="5408144"/>
            <a:ext cx="82378" cy="74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p:cNvCxnSpPr/>
          <p:nvPr/>
        </p:nvCxnSpPr>
        <p:spPr>
          <a:xfrm flipV="1">
            <a:off x="4015947" y="4584349"/>
            <a:ext cx="203474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H="1">
            <a:off x="5918885" y="5027164"/>
            <a:ext cx="0" cy="684000"/>
          </a:xfrm>
          <a:prstGeom prst="straightConnector1">
            <a:avLst/>
          </a:prstGeom>
          <a:ln w="19050">
            <a:solidFill>
              <a:srgbClr val="FFC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1" name="円/楕円 20"/>
          <p:cNvSpPr/>
          <p:nvPr/>
        </p:nvSpPr>
        <p:spPr>
          <a:xfrm>
            <a:off x="5877693" y="4946817"/>
            <a:ext cx="82378" cy="74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5873573" y="5717065"/>
            <a:ext cx="82378" cy="74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6139445" y="5132658"/>
            <a:ext cx="1713336" cy="338554"/>
          </a:xfrm>
          <a:prstGeom prst="rect">
            <a:avLst/>
          </a:prstGeom>
          <a:noFill/>
        </p:spPr>
        <p:txBody>
          <a:bodyPr wrap="square" rtlCol="0">
            <a:spAutoFit/>
          </a:bodyPr>
          <a:lstStyle/>
          <a:p>
            <a:r>
              <a:rPr lang="en-US" altLang="ja-JP" sz="1600" dirty="0">
                <a:solidFill>
                  <a:srgbClr val="0070C0"/>
                </a:solidFill>
              </a:rPr>
              <a:t>More than **</a:t>
            </a:r>
            <a:r>
              <a:rPr lang="en-US" altLang="ja-JP" sz="1600" dirty="0" err="1">
                <a:solidFill>
                  <a:srgbClr val="0070C0"/>
                </a:solidFill>
              </a:rPr>
              <a:t>dB.</a:t>
            </a:r>
            <a:endParaRPr kumimoji="1" lang="ja-JP" altLang="en-US" sz="1600" dirty="0">
              <a:solidFill>
                <a:srgbClr val="0070C0"/>
              </a:solidFill>
            </a:endParaRPr>
          </a:p>
        </p:txBody>
      </p:sp>
      <p:sp>
        <p:nvSpPr>
          <p:cNvPr id="24" name="円/楕円 23"/>
          <p:cNvSpPr/>
          <p:nvPr/>
        </p:nvSpPr>
        <p:spPr>
          <a:xfrm>
            <a:off x="5200108" y="4944390"/>
            <a:ext cx="205956" cy="756109"/>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3527836" y="6152863"/>
            <a:ext cx="2518741" cy="584775"/>
          </a:xfrm>
          <a:prstGeom prst="rect">
            <a:avLst/>
          </a:prstGeom>
          <a:noFill/>
        </p:spPr>
        <p:txBody>
          <a:bodyPr wrap="square" rtlCol="0">
            <a:spAutoFit/>
          </a:bodyPr>
          <a:lstStyle/>
          <a:p>
            <a:r>
              <a:rPr lang="en-US" altLang="ja-JP" sz="1600" dirty="0">
                <a:solidFill>
                  <a:srgbClr val="0070C0"/>
                </a:solidFill>
              </a:rPr>
              <a:t>The measured values at each mode are too close.</a:t>
            </a:r>
            <a:endParaRPr kumimoji="1" lang="ja-JP" altLang="en-US" sz="1600" dirty="0">
              <a:solidFill>
                <a:srgbClr val="0070C0"/>
              </a:solidFill>
            </a:endParaRPr>
          </a:p>
        </p:txBody>
      </p:sp>
      <p:cxnSp>
        <p:nvCxnSpPr>
          <p:cNvPr id="14" name="直線矢印コネクタ 13"/>
          <p:cNvCxnSpPr>
            <a:endCxn id="24" idx="3"/>
          </p:cNvCxnSpPr>
          <p:nvPr/>
        </p:nvCxnSpPr>
        <p:spPr>
          <a:xfrm flipV="1">
            <a:off x="4382530" y="5589769"/>
            <a:ext cx="847740" cy="5886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4156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718CFCA-FDF3-4D0D-B94B-B878B8BC45C7}"/>
              </a:ext>
            </a:extLst>
          </p:cNvPr>
          <p:cNvSpPr txBox="1"/>
          <p:nvPr/>
        </p:nvSpPr>
        <p:spPr>
          <a:xfrm>
            <a:off x="1179990" y="656949"/>
            <a:ext cx="7368466" cy="2123658"/>
          </a:xfrm>
          <a:prstGeom prst="rect">
            <a:avLst/>
          </a:prstGeom>
          <a:noFill/>
        </p:spPr>
        <p:txBody>
          <a:bodyPr wrap="square" rtlCol="0">
            <a:spAutoFit/>
          </a:bodyPr>
          <a:lstStyle/>
          <a:p>
            <a:endParaRPr lang="en-US" altLang="ja-JP" sz="2400" dirty="0"/>
          </a:p>
          <a:p>
            <a:r>
              <a:rPr lang="en-US" altLang="ja-JP" sz="2800" dirty="0">
                <a:solidFill>
                  <a:srgbClr val="92D050"/>
                </a:solidFill>
              </a:rPr>
              <a:t>Limit values</a:t>
            </a:r>
            <a:r>
              <a:rPr lang="ja-JP" altLang="en-US" sz="2800" dirty="0">
                <a:solidFill>
                  <a:srgbClr val="92D050"/>
                </a:solidFill>
              </a:rPr>
              <a:t> </a:t>
            </a:r>
            <a:r>
              <a:rPr lang="en-US" altLang="ja-JP" sz="2800" dirty="0">
                <a:solidFill>
                  <a:srgbClr val="92D050"/>
                </a:solidFill>
              </a:rPr>
              <a:t>of the reverse warning sound</a:t>
            </a:r>
            <a:r>
              <a:rPr lang="ja-JP" altLang="en-US" sz="2800" dirty="0">
                <a:solidFill>
                  <a:srgbClr val="92D050"/>
                </a:solidFill>
              </a:rPr>
              <a:t> </a:t>
            </a:r>
            <a:r>
              <a:rPr lang="en-US" altLang="ja-JP" sz="2800" dirty="0">
                <a:solidFill>
                  <a:srgbClr val="92D050"/>
                </a:solidFill>
              </a:rPr>
              <a:t>: Part I</a:t>
            </a:r>
          </a:p>
          <a:p>
            <a:pPr marL="342900" indent="-342900">
              <a:buFont typeface="Arial" panose="020B0604020202020204" pitchFamily="34" charset="0"/>
              <a:buChar char="•"/>
            </a:pPr>
            <a:r>
              <a:rPr lang="en-US" altLang="ja-JP" sz="2000" dirty="0"/>
              <a:t>It was agreed that the limit values for the device alone would be discussed after the limit values for the vehicle was determined (Part II). The limit values in Part I will be examined using the formula for the attenuation of point sound sources over distance. </a:t>
            </a:r>
          </a:p>
        </p:txBody>
      </p:sp>
      <p:sp>
        <p:nvSpPr>
          <p:cNvPr id="3" name="スライド番号プレースホルダー 2"/>
          <p:cNvSpPr>
            <a:spLocks noGrp="1"/>
          </p:cNvSpPr>
          <p:nvPr>
            <p:ph type="sldNum" sz="quarter" idx="12"/>
          </p:nvPr>
        </p:nvSpPr>
        <p:spPr/>
        <p:txBody>
          <a:bodyPr/>
          <a:lstStyle/>
          <a:p>
            <a:fld id="{C161649F-AEE8-4D0B-9140-C427036E0610}" type="slidenum">
              <a:rPr kumimoji="1" lang="ja-JP" altLang="en-US" smtClean="0"/>
              <a:t>6</a:t>
            </a:fld>
            <a:endParaRPr kumimoji="1" lang="ja-JP" altLang="en-US" dirty="0"/>
          </a:p>
        </p:txBody>
      </p:sp>
      <p:sp>
        <p:nvSpPr>
          <p:cNvPr id="6" name="テキスト ボックス 5">
            <a:extLst>
              <a:ext uri="{FF2B5EF4-FFF2-40B4-BE49-F238E27FC236}">
                <a16:creationId xmlns:a16="http://schemas.microsoft.com/office/drawing/2014/main" id="{D81C827B-B3E1-45F0-830F-340941C0BE4B}"/>
              </a:ext>
            </a:extLst>
          </p:cNvPr>
          <p:cNvSpPr txBox="1"/>
          <p:nvPr/>
        </p:nvSpPr>
        <p:spPr>
          <a:xfrm>
            <a:off x="646816" y="88012"/>
            <a:ext cx="7368466" cy="707886"/>
          </a:xfrm>
          <a:prstGeom prst="rect">
            <a:avLst/>
          </a:prstGeom>
          <a:noFill/>
        </p:spPr>
        <p:txBody>
          <a:bodyPr wrap="square" rtlCol="0">
            <a:spAutoFit/>
          </a:bodyPr>
          <a:lstStyle/>
          <a:p>
            <a:r>
              <a:rPr lang="en-US" altLang="ja-JP" sz="4000" dirty="0">
                <a:solidFill>
                  <a:srgbClr val="00B0F0"/>
                </a:solidFill>
              </a:rPr>
              <a:t>Status of discussion</a:t>
            </a:r>
          </a:p>
        </p:txBody>
      </p:sp>
    </p:spTree>
    <p:extLst>
      <p:ext uri="{BB962C8B-B14F-4D97-AF65-F5344CB8AC3E}">
        <p14:creationId xmlns:p14="http://schemas.microsoft.com/office/powerpoint/2010/main" val="230808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線コネクタ 33"/>
          <p:cNvCxnSpPr/>
          <p:nvPr/>
        </p:nvCxnSpPr>
        <p:spPr>
          <a:xfrm>
            <a:off x="2310711" y="5676725"/>
            <a:ext cx="5123935" cy="0"/>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2718CFCA-FDF3-4D0D-B94B-B878B8BC45C7}"/>
              </a:ext>
            </a:extLst>
          </p:cNvPr>
          <p:cNvSpPr txBox="1"/>
          <p:nvPr/>
        </p:nvSpPr>
        <p:spPr>
          <a:xfrm>
            <a:off x="1179990" y="656949"/>
            <a:ext cx="7368466" cy="4955203"/>
          </a:xfrm>
          <a:prstGeom prst="rect">
            <a:avLst/>
          </a:prstGeom>
          <a:noFill/>
        </p:spPr>
        <p:txBody>
          <a:bodyPr wrap="square" rtlCol="0">
            <a:spAutoFit/>
          </a:bodyPr>
          <a:lstStyle/>
          <a:p>
            <a:endParaRPr lang="en-US" altLang="ja-JP" sz="2400" dirty="0">
              <a:solidFill>
                <a:srgbClr val="92D050"/>
              </a:solidFill>
            </a:endParaRPr>
          </a:p>
          <a:p>
            <a:r>
              <a:rPr lang="en-US" altLang="ja-JP" sz="2800" dirty="0">
                <a:solidFill>
                  <a:srgbClr val="92D050"/>
                </a:solidFill>
              </a:rPr>
              <a:t>Sound</a:t>
            </a:r>
            <a:r>
              <a:rPr lang="ja-JP" altLang="en-US" sz="2800" dirty="0">
                <a:solidFill>
                  <a:srgbClr val="92D050"/>
                </a:solidFill>
              </a:rPr>
              <a:t> </a:t>
            </a:r>
            <a:r>
              <a:rPr lang="en-US" altLang="ja-JP" sz="2800" dirty="0">
                <a:solidFill>
                  <a:srgbClr val="92D050"/>
                </a:solidFill>
              </a:rPr>
              <a:t>emitting count per minutes</a:t>
            </a:r>
          </a:p>
          <a:p>
            <a:pPr marL="342900" indent="-342900">
              <a:buFont typeface="Arial" panose="020B0604020202020204" pitchFamily="34" charset="0"/>
              <a:buChar char="•"/>
            </a:pPr>
            <a:r>
              <a:rPr lang="en-US" altLang="ja-JP" sz="2000" dirty="0"/>
              <a:t>Japan submitted TFRWS-06-03 showing the actual status in Japan and proposing that the new values should not exclude what was currently used. The other participants agreed with it. </a:t>
            </a:r>
          </a:p>
          <a:p>
            <a:pPr marL="342900" indent="-342900">
              <a:buFont typeface="Arial" panose="020B0604020202020204" pitchFamily="34" charset="0"/>
              <a:buChar char="•"/>
            </a:pPr>
            <a:r>
              <a:rPr lang="en-US" altLang="ja-JP" sz="2000" dirty="0"/>
              <a:t>The meeting requested CLEPA to verify whether there is no problem with values as currently proposed. </a:t>
            </a:r>
          </a:p>
          <a:p>
            <a:pPr marL="342900" indent="-342900">
              <a:buFont typeface="Arial" panose="020B0604020202020204" pitchFamily="34" charset="0"/>
              <a:buChar char="•"/>
            </a:pPr>
            <a:r>
              <a:rPr lang="en-US" altLang="ja-JP" sz="2000" dirty="0"/>
              <a:t>Considering that there might be warning sounds with multiple on-duty time lengths, the draft was modified as follows:</a:t>
            </a:r>
          </a:p>
          <a:p>
            <a:endParaRPr lang="en-US" altLang="ja-JP" sz="2000" dirty="0"/>
          </a:p>
          <a:p>
            <a:r>
              <a:rPr lang="en-US" altLang="ja-JP" sz="2000" dirty="0"/>
              <a:t>"The pattern of the acoustic signal, including silent parts, shall be repeatable with [24 to 120] cycles per minute."</a:t>
            </a:r>
          </a:p>
          <a:p>
            <a:pPr marL="342900" indent="-342900">
              <a:buFont typeface="Arial" panose="020B0604020202020204" pitchFamily="34" charset="0"/>
              <a:buChar char="•"/>
            </a:pPr>
            <a:endParaRPr lang="en-US" altLang="ja-JP" sz="2000" dirty="0"/>
          </a:p>
          <a:p>
            <a:endParaRPr lang="en-US" altLang="ja-JP" sz="2000" dirty="0"/>
          </a:p>
          <a:p>
            <a:endParaRPr lang="en-US" altLang="ja-JP" sz="2400" dirty="0">
              <a:solidFill>
                <a:srgbClr val="92D050"/>
              </a:solidFill>
            </a:endParaRPr>
          </a:p>
        </p:txBody>
      </p:sp>
      <p:sp>
        <p:nvSpPr>
          <p:cNvPr id="2" name="スライド番号プレースホルダー 1"/>
          <p:cNvSpPr>
            <a:spLocks noGrp="1"/>
          </p:cNvSpPr>
          <p:nvPr>
            <p:ph type="sldNum" sz="quarter" idx="12"/>
          </p:nvPr>
        </p:nvSpPr>
        <p:spPr/>
        <p:txBody>
          <a:bodyPr/>
          <a:lstStyle/>
          <a:p>
            <a:fld id="{C161649F-AEE8-4D0B-9140-C427036E0610}" type="slidenum">
              <a:rPr kumimoji="1" lang="ja-JP" altLang="en-US" smtClean="0"/>
              <a:t>7</a:t>
            </a:fld>
            <a:endParaRPr kumimoji="1" lang="ja-JP" altLang="en-US" dirty="0"/>
          </a:p>
        </p:txBody>
      </p:sp>
      <p:sp>
        <p:nvSpPr>
          <p:cNvPr id="5" name="テキスト ボックス 4">
            <a:extLst>
              <a:ext uri="{FF2B5EF4-FFF2-40B4-BE49-F238E27FC236}">
                <a16:creationId xmlns:a16="http://schemas.microsoft.com/office/drawing/2014/main" id="{F85DC2F7-A216-44C8-AD0F-653A7B648B32}"/>
              </a:ext>
            </a:extLst>
          </p:cNvPr>
          <p:cNvSpPr txBox="1"/>
          <p:nvPr/>
        </p:nvSpPr>
        <p:spPr>
          <a:xfrm>
            <a:off x="646816" y="88012"/>
            <a:ext cx="7368466" cy="707886"/>
          </a:xfrm>
          <a:prstGeom prst="rect">
            <a:avLst/>
          </a:prstGeom>
          <a:noFill/>
        </p:spPr>
        <p:txBody>
          <a:bodyPr wrap="square" rtlCol="0">
            <a:spAutoFit/>
          </a:bodyPr>
          <a:lstStyle/>
          <a:p>
            <a:r>
              <a:rPr lang="en-US" altLang="ja-JP" sz="4000" dirty="0">
                <a:solidFill>
                  <a:srgbClr val="00B0F0"/>
                </a:solidFill>
              </a:rPr>
              <a:t>Status of discussion</a:t>
            </a:r>
          </a:p>
        </p:txBody>
      </p:sp>
      <p:cxnSp>
        <p:nvCxnSpPr>
          <p:cNvPr id="7" name="直線コネクタ 6"/>
          <p:cNvCxnSpPr/>
          <p:nvPr/>
        </p:nvCxnSpPr>
        <p:spPr>
          <a:xfrm>
            <a:off x="2298357" y="6414018"/>
            <a:ext cx="512393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3262185" y="6414018"/>
            <a:ext cx="296562"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H="1">
            <a:off x="3558747" y="5659397"/>
            <a:ext cx="0" cy="77933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3760575" y="5663513"/>
            <a:ext cx="0" cy="77933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3558747" y="5675871"/>
            <a:ext cx="20182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3760574" y="6418134"/>
            <a:ext cx="360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H="1">
            <a:off x="4123040" y="5663513"/>
            <a:ext cx="0" cy="77933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a:off x="4547292" y="5667629"/>
            <a:ext cx="0" cy="77933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V="1">
            <a:off x="4123040" y="5675871"/>
            <a:ext cx="424252"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4543177" y="6426372"/>
            <a:ext cx="296562"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H="1">
            <a:off x="4839739" y="5663513"/>
            <a:ext cx="0" cy="77933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H="1">
            <a:off x="5041567" y="5667629"/>
            <a:ext cx="0" cy="77933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4839739" y="5679987"/>
            <a:ext cx="20182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5041566" y="6422250"/>
            <a:ext cx="360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H="1">
            <a:off x="5404032" y="5667629"/>
            <a:ext cx="0" cy="77933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H="1">
            <a:off x="5828284" y="5671745"/>
            <a:ext cx="0" cy="77933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V="1">
            <a:off x="5404032" y="5679987"/>
            <a:ext cx="424252"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3262185" y="5296932"/>
            <a:ext cx="128099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4543177" y="5066272"/>
            <a:ext cx="0" cy="50250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3253957" y="5078626"/>
            <a:ext cx="0" cy="502508"/>
          </a:xfrm>
          <a:prstGeom prst="line">
            <a:avLst/>
          </a:prstGeom>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3278671" y="4827251"/>
            <a:ext cx="1244873" cy="523220"/>
          </a:xfrm>
          <a:prstGeom prst="rect">
            <a:avLst/>
          </a:prstGeom>
          <a:noFill/>
        </p:spPr>
        <p:txBody>
          <a:bodyPr wrap="square" rtlCol="0">
            <a:spAutoFit/>
          </a:bodyPr>
          <a:lstStyle/>
          <a:p>
            <a:r>
              <a:rPr lang="en-US" altLang="ja-JP" sz="1400" dirty="0"/>
              <a:t>pattern of the acoustic signal</a:t>
            </a:r>
            <a:endParaRPr kumimoji="1" lang="ja-JP" altLang="en-US" sz="1400" dirty="0"/>
          </a:p>
        </p:txBody>
      </p:sp>
      <p:sp>
        <p:nvSpPr>
          <p:cNvPr id="35" name="テキスト ボックス 34"/>
          <p:cNvSpPr txBox="1"/>
          <p:nvPr/>
        </p:nvSpPr>
        <p:spPr>
          <a:xfrm>
            <a:off x="7442892" y="5524671"/>
            <a:ext cx="1244873" cy="307777"/>
          </a:xfrm>
          <a:prstGeom prst="rect">
            <a:avLst/>
          </a:prstGeom>
          <a:noFill/>
        </p:spPr>
        <p:txBody>
          <a:bodyPr wrap="square" rtlCol="0">
            <a:spAutoFit/>
          </a:bodyPr>
          <a:lstStyle/>
          <a:p>
            <a:r>
              <a:rPr lang="en-US" altLang="ja-JP" sz="1400" dirty="0"/>
              <a:t>On-duty</a:t>
            </a:r>
            <a:endParaRPr kumimoji="1" lang="ja-JP" altLang="en-US" sz="1400" dirty="0"/>
          </a:p>
        </p:txBody>
      </p:sp>
      <p:sp>
        <p:nvSpPr>
          <p:cNvPr id="36" name="テキスト ボックス 35"/>
          <p:cNvSpPr txBox="1"/>
          <p:nvPr/>
        </p:nvSpPr>
        <p:spPr>
          <a:xfrm>
            <a:off x="7447008" y="6261961"/>
            <a:ext cx="1244873" cy="307777"/>
          </a:xfrm>
          <a:prstGeom prst="rect">
            <a:avLst/>
          </a:prstGeom>
          <a:noFill/>
        </p:spPr>
        <p:txBody>
          <a:bodyPr wrap="square" rtlCol="0">
            <a:spAutoFit/>
          </a:bodyPr>
          <a:lstStyle/>
          <a:p>
            <a:r>
              <a:rPr lang="en-US" altLang="ja-JP" sz="1400" dirty="0"/>
              <a:t>Off-duty</a:t>
            </a:r>
            <a:endParaRPr kumimoji="1" lang="ja-JP" altLang="en-US" sz="1400" dirty="0"/>
          </a:p>
        </p:txBody>
      </p:sp>
      <p:cxnSp>
        <p:nvCxnSpPr>
          <p:cNvPr id="30" name="直線コネクタ 29"/>
          <p:cNvCxnSpPr/>
          <p:nvPr/>
        </p:nvCxnSpPr>
        <p:spPr>
          <a:xfrm>
            <a:off x="5811799" y="6426372"/>
            <a:ext cx="296562"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549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718CFCA-FDF3-4D0D-B94B-B878B8BC45C7}"/>
              </a:ext>
            </a:extLst>
          </p:cNvPr>
          <p:cNvSpPr txBox="1"/>
          <p:nvPr/>
        </p:nvSpPr>
        <p:spPr>
          <a:xfrm>
            <a:off x="1179990" y="656949"/>
            <a:ext cx="7903050" cy="6432530"/>
          </a:xfrm>
          <a:prstGeom prst="rect">
            <a:avLst/>
          </a:prstGeom>
          <a:noFill/>
        </p:spPr>
        <p:txBody>
          <a:bodyPr wrap="square" rtlCol="0">
            <a:spAutoFit/>
          </a:bodyPr>
          <a:lstStyle/>
          <a:p>
            <a:endParaRPr lang="en-US" altLang="ja-JP" sz="2400" dirty="0"/>
          </a:p>
          <a:p>
            <a:r>
              <a:rPr lang="en-US" altLang="ja-JP" sz="2800" dirty="0">
                <a:solidFill>
                  <a:srgbClr val="92D050"/>
                </a:solidFill>
              </a:rPr>
              <a:t>Test method</a:t>
            </a:r>
          </a:p>
          <a:p>
            <a:pPr marL="342900" indent="-342900">
              <a:buFont typeface="Arial" panose="020B0604020202020204" pitchFamily="34" charset="0"/>
              <a:buChar char="•"/>
            </a:pPr>
            <a:r>
              <a:rPr lang="en-US" altLang="ja-JP" sz="2000" dirty="0"/>
              <a:t>The test method for “Stepwise self adjusting audible warning device*” are proposed. </a:t>
            </a:r>
          </a:p>
          <a:p>
            <a:pPr marL="342900" indent="-342900">
              <a:buFont typeface="Arial" panose="020B0604020202020204" pitchFamily="34" charset="0"/>
              <a:buChar char="•"/>
            </a:pPr>
            <a:r>
              <a:rPr lang="en-US" altLang="ja-JP" sz="2000" dirty="0"/>
              <a:t>Validation test will be conducted by CP.</a:t>
            </a:r>
          </a:p>
          <a:p>
            <a:pPr marL="342900" indent="-342900">
              <a:buFont typeface="Arial" panose="020B0604020202020204" pitchFamily="34" charset="0"/>
              <a:buChar char="•"/>
            </a:pPr>
            <a:endParaRPr lang="en-US" altLang="ja-JP" sz="2000" dirty="0"/>
          </a:p>
          <a:p>
            <a:pPr marL="342900" indent="-342900">
              <a:buFont typeface="Arial" panose="020B0604020202020204" pitchFamily="34" charset="0"/>
              <a:buChar char="•"/>
            </a:pPr>
            <a:endParaRPr lang="en-US" altLang="ja-JP" sz="2000" dirty="0"/>
          </a:p>
          <a:p>
            <a:pPr marL="342900" indent="-342900">
              <a:buFont typeface="Arial" panose="020B0604020202020204" pitchFamily="34" charset="0"/>
              <a:buChar char="•"/>
            </a:pPr>
            <a:endParaRPr lang="en-US" altLang="ja-JP" sz="2000" dirty="0"/>
          </a:p>
          <a:p>
            <a:pPr marL="342900" indent="-342900">
              <a:buFont typeface="Arial" panose="020B0604020202020204" pitchFamily="34" charset="0"/>
              <a:buChar char="•"/>
            </a:pPr>
            <a:endParaRPr lang="en-US" altLang="ja-JP" sz="2000" dirty="0"/>
          </a:p>
          <a:p>
            <a:pPr marL="342900" indent="-342900">
              <a:buFont typeface="Arial" panose="020B0604020202020204" pitchFamily="34" charset="0"/>
              <a:buChar char="•"/>
            </a:pPr>
            <a:endParaRPr lang="en-US" altLang="ja-JP" sz="2000" dirty="0"/>
          </a:p>
          <a:p>
            <a:pPr marL="342900" indent="-342900">
              <a:buFont typeface="Arial" panose="020B0604020202020204" pitchFamily="34" charset="0"/>
              <a:buChar char="•"/>
            </a:pPr>
            <a:endParaRPr lang="en-US" altLang="ja-JP" sz="2000" dirty="0"/>
          </a:p>
          <a:p>
            <a:pPr marL="342900" indent="-342900">
              <a:buFont typeface="Arial" panose="020B0604020202020204" pitchFamily="34" charset="0"/>
              <a:buChar char="•"/>
            </a:pPr>
            <a:endParaRPr lang="en-US" altLang="ja-JP" sz="2000" dirty="0"/>
          </a:p>
          <a:p>
            <a:pPr marL="342900" indent="-342900">
              <a:buFontTx/>
              <a:buChar char="-"/>
            </a:pPr>
            <a:endParaRPr lang="en-US" altLang="ja-JP" sz="2000" dirty="0"/>
          </a:p>
          <a:p>
            <a:pPr marL="450850" indent="-96838"/>
            <a:r>
              <a:rPr lang="en-US" altLang="ja-JP" sz="2000" dirty="0"/>
              <a:t>*Stepwise self adjusting audible warning device:</a:t>
            </a:r>
          </a:p>
          <a:p>
            <a:pPr marL="450850" indent="-96838"/>
            <a:r>
              <a:rPr lang="en-US" altLang="ja-JP" sz="2000" dirty="0"/>
              <a:t>    A device which selects stepwise an appropriate sound mode depending on BGN.</a:t>
            </a:r>
          </a:p>
          <a:p>
            <a:pPr marL="450850" indent="-96838"/>
            <a:r>
              <a:rPr lang="en-US" altLang="ja-JP" sz="2000" dirty="0"/>
              <a:t>    </a:t>
            </a:r>
          </a:p>
          <a:p>
            <a:pPr marL="450850" indent="-96838"/>
            <a:endParaRPr lang="en-US" altLang="ja-JP" sz="2000" dirty="0"/>
          </a:p>
          <a:p>
            <a:pPr marL="450850" indent="-96838"/>
            <a:endParaRPr lang="en-US" altLang="ja-JP" sz="2000" dirty="0"/>
          </a:p>
          <a:p>
            <a:endParaRPr lang="ja-JP" altLang="ja-JP" sz="2000" dirty="0"/>
          </a:p>
        </p:txBody>
      </p:sp>
      <p:sp>
        <p:nvSpPr>
          <p:cNvPr id="3" name="スライド番号プレースホルダー 2"/>
          <p:cNvSpPr>
            <a:spLocks noGrp="1"/>
          </p:cNvSpPr>
          <p:nvPr>
            <p:ph type="sldNum" sz="quarter" idx="12"/>
          </p:nvPr>
        </p:nvSpPr>
        <p:spPr/>
        <p:txBody>
          <a:bodyPr/>
          <a:lstStyle/>
          <a:p>
            <a:fld id="{C161649F-AEE8-4D0B-9140-C427036E0610}" type="slidenum">
              <a:rPr kumimoji="1" lang="ja-JP" altLang="en-US" smtClean="0"/>
              <a:t>8</a:t>
            </a:fld>
            <a:endParaRPr kumimoji="1" lang="ja-JP" altLang="en-US" dirty="0"/>
          </a:p>
        </p:txBody>
      </p:sp>
      <p:sp>
        <p:nvSpPr>
          <p:cNvPr id="6" name="テキスト ボックス 5">
            <a:extLst>
              <a:ext uri="{FF2B5EF4-FFF2-40B4-BE49-F238E27FC236}">
                <a16:creationId xmlns:a16="http://schemas.microsoft.com/office/drawing/2014/main" id="{D81C827B-B3E1-45F0-830F-340941C0BE4B}"/>
              </a:ext>
            </a:extLst>
          </p:cNvPr>
          <p:cNvSpPr txBox="1"/>
          <p:nvPr/>
        </p:nvSpPr>
        <p:spPr>
          <a:xfrm>
            <a:off x="646816" y="88012"/>
            <a:ext cx="7368466" cy="707886"/>
          </a:xfrm>
          <a:prstGeom prst="rect">
            <a:avLst/>
          </a:prstGeom>
          <a:noFill/>
        </p:spPr>
        <p:txBody>
          <a:bodyPr wrap="square" rtlCol="0">
            <a:spAutoFit/>
          </a:bodyPr>
          <a:lstStyle/>
          <a:p>
            <a:r>
              <a:rPr lang="en-US" altLang="ja-JP" sz="4000" dirty="0">
                <a:solidFill>
                  <a:srgbClr val="00B0F0"/>
                </a:solidFill>
              </a:rPr>
              <a:t>Status of discussion</a:t>
            </a:r>
          </a:p>
        </p:txBody>
      </p:sp>
    </p:spTree>
    <p:extLst>
      <p:ext uri="{BB962C8B-B14F-4D97-AF65-F5344CB8AC3E}">
        <p14:creationId xmlns:p14="http://schemas.microsoft.com/office/powerpoint/2010/main" val="538365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718CFCA-FDF3-4D0D-B94B-B878B8BC45C7}"/>
              </a:ext>
            </a:extLst>
          </p:cNvPr>
          <p:cNvSpPr txBox="1"/>
          <p:nvPr/>
        </p:nvSpPr>
        <p:spPr>
          <a:xfrm>
            <a:off x="1179990" y="656949"/>
            <a:ext cx="7368466" cy="3354765"/>
          </a:xfrm>
          <a:prstGeom prst="rect">
            <a:avLst/>
          </a:prstGeom>
          <a:noFill/>
        </p:spPr>
        <p:txBody>
          <a:bodyPr wrap="square" rtlCol="0">
            <a:spAutoFit/>
          </a:bodyPr>
          <a:lstStyle/>
          <a:p>
            <a:endParaRPr lang="en-US" altLang="ja-JP" sz="2400" dirty="0">
              <a:solidFill>
                <a:srgbClr val="92D050"/>
              </a:solidFill>
            </a:endParaRPr>
          </a:p>
          <a:p>
            <a:r>
              <a:rPr lang="en-US" altLang="ja-JP" sz="2800" dirty="0">
                <a:solidFill>
                  <a:srgbClr val="92D050"/>
                </a:solidFill>
              </a:rPr>
              <a:t>Pause switch</a:t>
            </a:r>
            <a:endParaRPr lang="ja-JP" altLang="en-US" sz="2800" dirty="0">
              <a:solidFill>
                <a:srgbClr val="FF0000"/>
              </a:solidFill>
            </a:endParaRPr>
          </a:p>
          <a:p>
            <a:pPr marL="342900" indent="-342900">
              <a:buFont typeface="Arial" panose="020B0604020202020204" pitchFamily="34" charset="0"/>
              <a:buChar char="•"/>
            </a:pPr>
            <a:r>
              <a:rPr lang="en-US" altLang="ja-JP" sz="2000" dirty="0"/>
              <a:t>Regarding the installation of a pause switch, the TF agreed to accept it as far as a camera monitor system or detection system as discussed by VRU-</a:t>
            </a:r>
            <a:r>
              <a:rPr lang="en-US" altLang="ja-JP" sz="2000" dirty="0" err="1"/>
              <a:t>Proxi</a:t>
            </a:r>
            <a:r>
              <a:rPr lang="en-US" altLang="ja-JP" sz="2000" dirty="0"/>
              <a:t> IWG was provided.</a:t>
            </a:r>
          </a:p>
          <a:p>
            <a:pPr marL="342900" indent="-342900">
              <a:buFont typeface="Arial" panose="020B0604020202020204" pitchFamily="34" charset="0"/>
              <a:buChar char="•"/>
            </a:pPr>
            <a:endParaRPr lang="ja-JP" altLang="ja-JP" sz="2000" dirty="0"/>
          </a:p>
          <a:p>
            <a:pPr marL="342900" indent="-342900">
              <a:buFont typeface="Arial" panose="020B0604020202020204" pitchFamily="34" charset="0"/>
              <a:buChar char="•"/>
            </a:pPr>
            <a:r>
              <a:rPr lang="en-US" altLang="ja-JP" sz="2000" dirty="0"/>
              <a:t>As regards the camera monitor system and detection system, information is being exchanged with VRU-</a:t>
            </a:r>
            <a:r>
              <a:rPr lang="en-US" altLang="ja-JP" sz="2000" dirty="0" err="1"/>
              <a:t>Proxi</a:t>
            </a:r>
            <a:r>
              <a:rPr lang="en-US" altLang="ja-JP" sz="2000" dirty="0"/>
              <a:t> IWG ( See P.11).</a:t>
            </a:r>
          </a:p>
          <a:p>
            <a:pPr marL="342900" indent="-342900">
              <a:buFontTx/>
              <a:buChar char="-"/>
            </a:pPr>
            <a:endParaRPr lang="ja-JP" altLang="ja-JP" sz="2000" dirty="0"/>
          </a:p>
          <a:p>
            <a:endParaRPr lang="en-US" altLang="ja-JP" sz="2000" dirty="0"/>
          </a:p>
        </p:txBody>
      </p:sp>
      <p:sp>
        <p:nvSpPr>
          <p:cNvPr id="2" name="スライド番号プレースホルダー 1"/>
          <p:cNvSpPr>
            <a:spLocks noGrp="1"/>
          </p:cNvSpPr>
          <p:nvPr>
            <p:ph type="sldNum" sz="quarter" idx="12"/>
          </p:nvPr>
        </p:nvSpPr>
        <p:spPr/>
        <p:txBody>
          <a:bodyPr/>
          <a:lstStyle/>
          <a:p>
            <a:fld id="{C161649F-AEE8-4D0B-9140-C427036E0610}" type="slidenum">
              <a:rPr kumimoji="1" lang="ja-JP" altLang="en-US" smtClean="0"/>
              <a:t>9</a:t>
            </a:fld>
            <a:endParaRPr kumimoji="1" lang="ja-JP" altLang="en-US" dirty="0"/>
          </a:p>
        </p:txBody>
      </p:sp>
      <p:sp>
        <p:nvSpPr>
          <p:cNvPr id="5" name="テキスト ボックス 4">
            <a:extLst>
              <a:ext uri="{FF2B5EF4-FFF2-40B4-BE49-F238E27FC236}">
                <a16:creationId xmlns:a16="http://schemas.microsoft.com/office/drawing/2014/main" id="{F85DC2F7-A216-44C8-AD0F-653A7B648B32}"/>
              </a:ext>
            </a:extLst>
          </p:cNvPr>
          <p:cNvSpPr txBox="1"/>
          <p:nvPr/>
        </p:nvSpPr>
        <p:spPr>
          <a:xfrm>
            <a:off x="646816" y="88012"/>
            <a:ext cx="7368466" cy="707886"/>
          </a:xfrm>
          <a:prstGeom prst="rect">
            <a:avLst/>
          </a:prstGeom>
          <a:noFill/>
        </p:spPr>
        <p:txBody>
          <a:bodyPr wrap="square" rtlCol="0">
            <a:spAutoFit/>
          </a:bodyPr>
          <a:lstStyle/>
          <a:p>
            <a:r>
              <a:rPr lang="en-US" altLang="ja-JP" sz="4000" dirty="0">
                <a:solidFill>
                  <a:srgbClr val="00B0F0"/>
                </a:solidFill>
              </a:rPr>
              <a:t>Status of discussion</a:t>
            </a:r>
          </a:p>
        </p:txBody>
      </p:sp>
    </p:spTree>
    <p:extLst>
      <p:ext uri="{BB962C8B-B14F-4D97-AF65-F5344CB8AC3E}">
        <p14:creationId xmlns:p14="http://schemas.microsoft.com/office/powerpoint/2010/main" val="4065529891"/>
      </p:ext>
    </p:extLst>
  </p:cSld>
  <p:clrMapOvr>
    <a:masterClrMapping/>
  </p:clrMapOvr>
</p:sld>
</file>

<file path=ppt/theme/theme1.xml><?xml version="1.0" encoding="utf-8"?>
<a:theme xmlns:a="http://schemas.openxmlformats.org/drawingml/2006/main" name="テーマ1">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テーマ1" id="{34039A2A-3895-4949-B29D-8D448C160BB3}" vid="{F25AFA44-C9FE-45E3-B143-D19B2369275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6242</TotalTime>
  <Words>1053</Words>
  <Application>Microsoft Office PowerPoint</Application>
  <PresentationFormat>A4 Paper (210x297 mm)</PresentationFormat>
  <Paragraphs>146</Paragraphs>
  <Slides>13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メイリオ</vt:lpstr>
      <vt:lpstr>ＭＳ Ｐゴシック</vt:lpstr>
      <vt:lpstr>Arial</vt:lpstr>
      <vt:lpstr>Calibri</vt:lpstr>
      <vt:lpstr>Calibri Light</vt:lpstr>
      <vt:lpstr>テーマ1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NTSEL</dc:creator>
  <cp:lastModifiedBy>Konstantin Glukhenkiy</cp:lastModifiedBy>
  <cp:revision>516</cp:revision>
  <cp:lastPrinted>2019-08-20T02:48:00Z</cp:lastPrinted>
  <dcterms:created xsi:type="dcterms:W3CDTF">2018-04-26T02:08:34Z</dcterms:created>
  <dcterms:modified xsi:type="dcterms:W3CDTF">2019-09-12T06:59:12Z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7f2ec83-e677-438d-afb7-4c7c0dbc872b_Enabled">
    <vt:lpwstr>True</vt:lpwstr>
  </property>
  <property fmtid="{D5CDD505-2E9C-101B-9397-08002B2CF9AE}" pid="3" name="MSIP_Label_a7f2ec83-e677-438d-afb7-4c7c0dbc872b_SiteId">
    <vt:lpwstr>3bc062e4-ac9d-4c17-b4dd-3aad637ff1ac</vt:lpwstr>
  </property>
  <property fmtid="{D5CDD505-2E9C-101B-9397-08002B2CF9AE}" pid="4" name="MSIP_Label_a7f2ec83-e677-438d-afb7-4c7c0dbc872b_Ref">
    <vt:lpwstr>https://api.informationprotection.azure.com/api/3bc062e4-ac9d-4c17-b4dd-3aad637ff1ac</vt:lpwstr>
  </property>
  <property fmtid="{D5CDD505-2E9C-101B-9397-08002B2CF9AE}" pid="5" name="MSIP_Label_a7f2ec83-e677-438d-afb7-4c7c0dbc872b_Owner">
    <vt:lpwstr>manfred.klopotek@scania.com</vt:lpwstr>
  </property>
  <property fmtid="{D5CDD505-2E9C-101B-9397-08002B2CF9AE}" pid="6" name="MSIP_Label_a7f2ec83-e677-438d-afb7-4c7c0dbc872b_SetDate">
    <vt:lpwstr>2018-09-13T08:33:56.0330050+02:00</vt:lpwstr>
  </property>
  <property fmtid="{D5CDD505-2E9C-101B-9397-08002B2CF9AE}" pid="7" name="MSIP_Label_a7f2ec83-e677-438d-afb7-4c7c0dbc872b_Name">
    <vt:lpwstr>Internal</vt:lpwstr>
  </property>
  <property fmtid="{D5CDD505-2E9C-101B-9397-08002B2CF9AE}" pid="8" name="MSIP_Label_a7f2ec83-e677-438d-afb7-4c7c0dbc872b_Application">
    <vt:lpwstr>Microsoft Azure Information Protection</vt:lpwstr>
  </property>
  <property fmtid="{D5CDD505-2E9C-101B-9397-08002B2CF9AE}" pid="9" name="MSIP_Label_a7f2ec83-e677-438d-afb7-4c7c0dbc872b_Extended_MSFT_Method">
    <vt:lpwstr>Automatic</vt:lpwstr>
  </property>
  <property fmtid="{D5CDD505-2E9C-101B-9397-08002B2CF9AE}" pid="10" name="Sensitivity">
    <vt:lpwstr>Internal</vt:lpwstr>
  </property>
</Properties>
</file>