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7" r:id="rId3"/>
    <p:sldId id="264" r:id="rId4"/>
    <p:sldId id="271" r:id="rId5"/>
    <p:sldId id="279" r:id="rId6"/>
    <p:sldId id="280" r:id="rId7"/>
    <p:sldId id="278"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614" y="9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FF7699-B4E7-443D-A65D-2AF44088A05D}" type="datetimeFigureOut">
              <a:rPr lang="de-DE" smtClean="0"/>
              <a:pPr/>
              <a:t>11.09.2019</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24D98-EC5C-4250-A801-484C10BF4B3A}" type="slidenum">
              <a:rPr lang="de-DE" smtClean="0"/>
              <a:pPr/>
              <a:t>‹#›</a:t>
            </a:fld>
            <a:endParaRPr lang="de-DE"/>
          </a:p>
        </p:txBody>
      </p:sp>
    </p:spTree>
    <p:extLst>
      <p:ext uri="{BB962C8B-B14F-4D97-AF65-F5344CB8AC3E}">
        <p14:creationId xmlns:p14="http://schemas.microsoft.com/office/powerpoint/2010/main" val="3022342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p>
        </p:txBody>
      </p:sp>
      <p:sp>
        <p:nvSpPr>
          <p:cNvPr id="4" name="Дата 3"/>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1359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1466220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3576154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2853979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121453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2468691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175155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282986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736304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48511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25454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dirty="0"/>
              <a:t>70th GRB</a:t>
            </a:r>
            <a:r>
              <a:rPr lang="en-US" altLang="ja-JP" dirty="0"/>
              <a:t>P</a:t>
            </a:r>
            <a:r>
              <a:rPr lang="de-DE" dirty="0"/>
              <a:t>, 11-13 September 2019</a:t>
            </a:r>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BB4F5-A6ED-407A-9472-720039099F89}" type="slidenum">
              <a:rPr lang="ru-RU" smtClean="0"/>
              <a:pPr/>
              <a:t>‹#›</a:t>
            </a:fld>
            <a:endParaRPr lang="ru-RU"/>
          </a:p>
        </p:txBody>
      </p:sp>
    </p:spTree>
    <p:extLst>
      <p:ext uri="{BB962C8B-B14F-4D97-AF65-F5344CB8AC3E}">
        <p14:creationId xmlns:p14="http://schemas.microsoft.com/office/powerpoint/2010/main" val="370741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r"/>
            <a:r>
              <a:rPr lang="de-DE" sz="1800" u="sng" dirty="0"/>
              <a:t>Informal document</a:t>
            </a:r>
            <a:r>
              <a:rPr lang="de-DE" sz="1800" dirty="0"/>
              <a:t> </a:t>
            </a:r>
            <a:r>
              <a:rPr lang="de-DE" sz="1800" b="1" dirty="0"/>
              <a:t>GRB</a:t>
            </a:r>
            <a:r>
              <a:rPr lang="en-US" altLang="ja-JP" sz="1800" b="1" dirty="0"/>
              <a:t>P</a:t>
            </a:r>
            <a:r>
              <a:rPr lang="de-DE" sz="1800" b="1" dirty="0"/>
              <a:t>-70-22</a:t>
            </a:r>
            <a:r>
              <a:rPr lang="de-DE" sz="1800" b="1" u="sng" dirty="0"/>
              <a:t> </a:t>
            </a:r>
            <a:br>
              <a:rPr lang="de-DE" sz="1800" b="1" u="sng" dirty="0"/>
            </a:br>
            <a:r>
              <a:rPr lang="en-US" sz="1800" dirty="0"/>
              <a:t>70</a:t>
            </a:r>
            <a:r>
              <a:rPr lang="en-US" sz="1800" baseline="30000" dirty="0"/>
              <a:t>th</a:t>
            </a:r>
            <a:r>
              <a:rPr lang="en-US" sz="1800" dirty="0"/>
              <a:t> GRB</a:t>
            </a:r>
            <a:r>
              <a:rPr lang="en-US" altLang="ja-JP" sz="1800" dirty="0"/>
              <a:t>P</a:t>
            </a:r>
            <a:r>
              <a:rPr lang="en-US" sz="1800" dirty="0"/>
              <a:t> session, 11-13 September 2019, </a:t>
            </a:r>
            <a:br>
              <a:rPr lang="en-US" sz="1800" dirty="0"/>
            </a:br>
            <a:r>
              <a:rPr lang="de-DE" sz="1800" dirty="0"/>
              <a:t>Agenda item 6d.</a:t>
            </a:r>
            <a:br>
              <a:rPr lang="de-DE" dirty="0"/>
            </a:br>
            <a:endParaRPr lang="de-DE" dirty="0"/>
          </a:p>
        </p:txBody>
      </p:sp>
      <p:sp>
        <p:nvSpPr>
          <p:cNvPr id="3" name="Inhaltsplatzhalter 2"/>
          <p:cNvSpPr>
            <a:spLocks noGrp="1"/>
          </p:cNvSpPr>
          <p:nvPr>
            <p:ph idx="1"/>
          </p:nvPr>
        </p:nvSpPr>
        <p:spPr/>
        <p:txBody>
          <a:bodyPr/>
          <a:lstStyle/>
          <a:p>
            <a:endParaRPr lang="en-US" b="1" dirty="0"/>
          </a:p>
          <a:p>
            <a:pPr marL="0" indent="0">
              <a:buNone/>
            </a:pPr>
            <a:r>
              <a:rPr lang="en-US" b="1" dirty="0"/>
              <a:t>	</a:t>
            </a:r>
            <a:r>
              <a:rPr lang="en-US" sz="3600" b="1" dirty="0"/>
              <a:t>Snow </a:t>
            </a:r>
            <a:r>
              <a:rPr lang="en-US" sz="3600" b="1" dirty="0" err="1"/>
              <a:t>tyres</a:t>
            </a:r>
            <a:r>
              <a:rPr lang="en-US" sz="3600" b="1" dirty="0"/>
              <a:t> provisions - status report </a:t>
            </a:r>
            <a:endParaRPr lang="en-US" sz="2400" b="1" dirty="0"/>
          </a:p>
          <a:p>
            <a:endParaRPr lang="en-US" sz="2400" dirty="0"/>
          </a:p>
          <a:p>
            <a:pPr marL="0" indent="0">
              <a:buNone/>
            </a:pPr>
            <a:r>
              <a:rPr lang="en-US" sz="2400" dirty="0"/>
              <a:t>	</a:t>
            </a:r>
            <a:r>
              <a:rPr lang="en-US" dirty="0"/>
              <a:t>Submitted by the group of interested experts (GOIE) from</a:t>
            </a:r>
          </a:p>
          <a:p>
            <a:pPr marL="0" indent="0">
              <a:buNone/>
            </a:pPr>
            <a:r>
              <a:rPr lang="en-US" dirty="0"/>
              <a:t>	Germany, BIPAVER, ETRTO, Finland, Japan, Norway and</a:t>
            </a:r>
          </a:p>
          <a:p>
            <a:pPr marL="0" indent="0">
              <a:buNone/>
            </a:pPr>
            <a:r>
              <a:rPr lang="en-US" dirty="0"/>
              <a:t>	Russian Federation</a:t>
            </a:r>
          </a:p>
          <a:p>
            <a:pPr marL="0" indent="0">
              <a:buNone/>
            </a:pPr>
            <a:endParaRPr lang="de-DE" dirty="0"/>
          </a:p>
        </p:txBody>
      </p:sp>
      <p:sp>
        <p:nvSpPr>
          <p:cNvPr id="4" name="Datumsplatzhalter 3"/>
          <p:cNvSpPr>
            <a:spLocks noGrp="1"/>
          </p:cNvSpPr>
          <p:nvPr>
            <p:ph type="dt" sz="half" idx="10"/>
          </p:nvPr>
        </p:nvSpPr>
        <p:spPr/>
        <p:txBody>
          <a:bodyPr/>
          <a:lstStyle/>
          <a:p>
            <a:pPr>
              <a:defRPr/>
            </a:pPr>
            <a:r>
              <a:rPr lang="de-DE" dirty="0"/>
              <a:t>70th GRB</a:t>
            </a:r>
            <a:r>
              <a:rPr lang="en-US" altLang="ja-JP" dirty="0"/>
              <a:t>P</a:t>
            </a:r>
            <a:r>
              <a:rPr lang="de-DE" dirty="0"/>
              <a:t>, 11-13 September 2019</a:t>
            </a:r>
          </a:p>
        </p:txBody>
      </p:sp>
      <p:sp>
        <p:nvSpPr>
          <p:cNvPr id="5" name="Foliennummernplatzhalter 4"/>
          <p:cNvSpPr>
            <a:spLocks noGrp="1"/>
          </p:cNvSpPr>
          <p:nvPr>
            <p:ph type="sldNum" sz="quarter" idx="11"/>
          </p:nvPr>
        </p:nvSpPr>
        <p:spPr>
          <a:xfrm>
            <a:off x="7307854" y="6356350"/>
            <a:ext cx="4114800" cy="365125"/>
          </a:xfrm>
        </p:spPr>
        <p:txBody>
          <a:bodyPr/>
          <a:lstStyle/>
          <a:p>
            <a:pPr algn="r">
              <a:defRPr/>
            </a:pPr>
            <a:fld id="{039723C8-AEA4-4169-8E87-F515E30F2E45}" type="slidenum">
              <a:rPr lang="de-DE" smtClean="0"/>
              <a:pPr algn="r">
                <a:defRPr/>
              </a:pPr>
              <a:t>1</a:t>
            </a:fld>
            <a:endParaRPr lang="de-DE" dirty="0"/>
          </a:p>
        </p:txBody>
      </p:sp>
    </p:spTree>
    <p:extLst>
      <p:ext uri="{BB962C8B-B14F-4D97-AF65-F5344CB8AC3E}">
        <p14:creationId xmlns:p14="http://schemas.microsoft.com/office/powerpoint/2010/main" val="12313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Objective of the considerations</a:t>
            </a:r>
            <a:endParaRPr lang="ru-RU" dirty="0"/>
          </a:p>
        </p:txBody>
      </p:sp>
      <p:sp>
        <p:nvSpPr>
          <p:cNvPr id="3" name="Объект 2"/>
          <p:cNvSpPr>
            <a:spLocks noGrp="1"/>
          </p:cNvSpPr>
          <p:nvPr>
            <p:ph idx="1"/>
          </p:nvPr>
        </p:nvSpPr>
        <p:spPr>
          <a:xfrm>
            <a:off x="838200" y="1825625"/>
            <a:ext cx="10662138" cy="4351338"/>
          </a:xfrm>
        </p:spPr>
        <p:txBody>
          <a:bodyPr>
            <a:normAutofit lnSpcReduction="10000"/>
          </a:bodyPr>
          <a:lstStyle/>
          <a:p>
            <a:pPr>
              <a:lnSpc>
                <a:spcPct val="100000"/>
              </a:lnSpc>
              <a:spcBef>
                <a:spcPts val="0"/>
              </a:spcBef>
            </a:pPr>
            <a:r>
              <a:rPr lang="en-US" dirty="0"/>
              <a:t>To develop snow </a:t>
            </a:r>
            <a:r>
              <a:rPr lang="en-US" dirty="0" err="1"/>
              <a:t>tyre</a:t>
            </a:r>
            <a:r>
              <a:rPr lang="en-US" dirty="0"/>
              <a:t> provisions for </a:t>
            </a:r>
            <a:r>
              <a:rPr lang="en-US" b="1" dirty="0"/>
              <a:t>all </a:t>
            </a:r>
            <a:r>
              <a:rPr lang="en-US" dirty="0"/>
              <a:t>C1, C2 and C3 </a:t>
            </a:r>
            <a:r>
              <a:rPr lang="en-US" dirty="0" err="1"/>
              <a:t>tyres</a:t>
            </a:r>
            <a:r>
              <a:rPr lang="en-US" dirty="0"/>
              <a:t> (including retreaded </a:t>
            </a:r>
            <a:r>
              <a:rPr lang="en-US" dirty="0" err="1"/>
              <a:t>tyres</a:t>
            </a:r>
            <a:r>
              <a:rPr lang="en-US" dirty="0"/>
              <a:t>) for use on M , N and O vehicle categories, as it is already existing for snow </a:t>
            </a:r>
            <a:r>
              <a:rPr lang="en-US" dirty="0" err="1"/>
              <a:t>tyres</a:t>
            </a:r>
            <a:r>
              <a:rPr lang="en-US" dirty="0"/>
              <a:t> (R117)</a:t>
            </a:r>
          </a:p>
          <a:p>
            <a:pPr>
              <a:lnSpc>
                <a:spcPct val="100000"/>
              </a:lnSpc>
              <a:spcBef>
                <a:spcPts val="0"/>
              </a:spcBef>
              <a:buNone/>
            </a:pPr>
            <a:endParaRPr lang="en-US" dirty="0"/>
          </a:p>
          <a:p>
            <a:pPr>
              <a:lnSpc>
                <a:spcPct val="100000"/>
              </a:lnSpc>
              <a:spcBef>
                <a:spcPts val="0"/>
              </a:spcBef>
            </a:pPr>
            <a:r>
              <a:rPr lang="en-US" dirty="0"/>
              <a:t>Designation of </a:t>
            </a:r>
            <a:r>
              <a:rPr lang="en-US" dirty="0" err="1"/>
              <a:t>tyres</a:t>
            </a:r>
            <a:r>
              <a:rPr lang="en-US" dirty="0"/>
              <a:t> for use in winter/snow conditions</a:t>
            </a:r>
          </a:p>
          <a:p>
            <a:pPr>
              <a:lnSpc>
                <a:spcPct val="100000"/>
              </a:lnSpc>
              <a:spcBef>
                <a:spcPts val="0"/>
              </a:spcBef>
              <a:buNone/>
            </a:pPr>
            <a:endParaRPr lang="en-US" dirty="0"/>
          </a:p>
          <a:p>
            <a:pPr>
              <a:lnSpc>
                <a:spcPct val="100000"/>
              </a:lnSpc>
              <a:spcBef>
                <a:spcPts val="0"/>
              </a:spcBef>
            </a:pPr>
            <a:r>
              <a:rPr lang="en-US" dirty="0"/>
              <a:t>Marking these </a:t>
            </a:r>
            <a:r>
              <a:rPr lang="en-US" dirty="0" err="1"/>
              <a:t>tyres</a:t>
            </a:r>
            <a:r>
              <a:rPr lang="en-US" dirty="0"/>
              <a:t> to reflect on their designation</a:t>
            </a:r>
            <a:br>
              <a:rPr lang="en-US" dirty="0"/>
            </a:br>
            <a:endParaRPr lang="en-US" dirty="0"/>
          </a:p>
          <a:p>
            <a:pPr>
              <a:lnSpc>
                <a:spcPct val="100000"/>
              </a:lnSpc>
              <a:spcBef>
                <a:spcPts val="0"/>
              </a:spcBef>
            </a:pPr>
            <a:r>
              <a:rPr lang="en-US" dirty="0"/>
              <a:t>Appropriate qualification criteria for </a:t>
            </a:r>
            <a:r>
              <a:rPr lang="en-US" dirty="0" err="1"/>
              <a:t>tyres</a:t>
            </a:r>
            <a:r>
              <a:rPr lang="en-US" dirty="0"/>
              <a:t> designated for use </a:t>
            </a:r>
          </a:p>
          <a:p>
            <a:pPr>
              <a:lnSpc>
                <a:spcPct val="100000"/>
              </a:lnSpc>
              <a:spcBef>
                <a:spcPts val="0"/>
              </a:spcBef>
              <a:buNone/>
            </a:pPr>
            <a:r>
              <a:rPr lang="en-US" dirty="0"/>
              <a:t>	in winter / snow conditions.</a:t>
            </a:r>
          </a:p>
          <a:p>
            <a:pPr lvl="1"/>
            <a:endParaRPr lang="fr-CH" dirty="0"/>
          </a:p>
          <a:p>
            <a:pPr lvl="1"/>
            <a:endParaRPr lang="ru-RU" dirty="0"/>
          </a:p>
        </p:txBody>
      </p:sp>
      <p:sp>
        <p:nvSpPr>
          <p:cNvPr id="4" name="Datumsplatzhalter 3"/>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2</a:t>
            </a:fld>
            <a:endParaRPr lang="ru-RU" dirty="0"/>
          </a:p>
        </p:txBody>
      </p:sp>
    </p:spTree>
    <p:extLst>
      <p:ext uri="{BB962C8B-B14F-4D97-AF65-F5344CB8AC3E}">
        <p14:creationId xmlns:p14="http://schemas.microsoft.com/office/powerpoint/2010/main" val="226061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610447"/>
            <a:ext cx="10515600" cy="1325563"/>
          </a:xfrm>
        </p:spPr>
        <p:txBody>
          <a:bodyPr>
            <a:normAutofit fontScale="90000"/>
          </a:bodyPr>
          <a:lstStyle/>
          <a:p>
            <a:r>
              <a:rPr lang="en-US" dirty="0"/>
              <a:t>Activities related to this subject since 69</a:t>
            </a:r>
            <a:r>
              <a:rPr lang="en-US" baseline="30000" dirty="0"/>
              <a:t>th</a:t>
            </a:r>
            <a:r>
              <a:rPr lang="en-US" dirty="0"/>
              <a:t> session of GRB</a:t>
            </a:r>
            <a:br>
              <a:rPr lang="en-US" dirty="0"/>
            </a:br>
            <a:endParaRPr lang="de-DE" dirty="0"/>
          </a:p>
        </p:txBody>
      </p:sp>
      <p:sp>
        <p:nvSpPr>
          <p:cNvPr id="3" name="Inhaltsplatzhalter 2"/>
          <p:cNvSpPr>
            <a:spLocks noGrp="1"/>
          </p:cNvSpPr>
          <p:nvPr>
            <p:ph idx="1"/>
          </p:nvPr>
        </p:nvSpPr>
        <p:spPr>
          <a:xfrm>
            <a:off x="838200" y="1881380"/>
            <a:ext cx="10515600" cy="4351338"/>
          </a:xfrm>
        </p:spPr>
        <p:txBody>
          <a:bodyPr>
            <a:normAutofit fontScale="92500" lnSpcReduction="20000"/>
          </a:bodyPr>
          <a:lstStyle/>
          <a:p>
            <a:r>
              <a:rPr lang="de-DE" dirty="0"/>
              <a:t>Meeting (in </a:t>
            </a:r>
            <a:r>
              <a:rPr lang="de-DE" dirty="0" err="1"/>
              <a:t>person</a:t>
            </a:r>
            <a:r>
              <a:rPr lang="de-DE" dirty="0"/>
              <a:t> + </a:t>
            </a:r>
            <a:r>
              <a:rPr lang="de-DE" dirty="0" err="1"/>
              <a:t>Webex</a:t>
            </a:r>
            <a:r>
              <a:rPr lang="de-DE" dirty="0"/>
              <a:t>) </a:t>
            </a:r>
            <a:r>
              <a:rPr lang="de-DE" dirty="0" err="1"/>
              <a:t>of</a:t>
            </a:r>
            <a:r>
              <a:rPr lang="de-DE" dirty="0"/>
              <a:t> </a:t>
            </a:r>
            <a:r>
              <a:rPr lang="de-DE" dirty="0" err="1"/>
              <a:t>interested</a:t>
            </a:r>
            <a:r>
              <a:rPr lang="de-DE" dirty="0"/>
              <a:t> </a:t>
            </a:r>
            <a:r>
              <a:rPr lang="de-DE" dirty="0" err="1"/>
              <a:t>experts</a:t>
            </a:r>
            <a:r>
              <a:rPr lang="de-DE" dirty="0"/>
              <a:t>, </a:t>
            </a:r>
            <a:r>
              <a:rPr lang="en-US" dirty="0"/>
              <a:t>May 10</a:t>
            </a:r>
            <a:r>
              <a:rPr lang="en-US" baseline="30000" dirty="0"/>
              <a:t>th</a:t>
            </a:r>
            <a:r>
              <a:rPr lang="en-US" dirty="0"/>
              <a:t> 2019 (9:00 – 16:00) hosted by TÜV SÜD </a:t>
            </a:r>
            <a:r>
              <a:rPr lang="en-US" dirty="0" err="1"/>
              <a:t>Garching</a:t>
            </a:r>
            <a:r>
              <a:rPr lang="en-US" dirty="0"/>
              <a:t>/Munich; </a:t>
            </a:r>
            <a:r>
              <a:rPr lang="de-DE" dirty="0" err="1"/>
              <a:t>attended</a:t>
            </a:r>
            <a:r>
              <a:rPr lang="de-DE" dirty="0"/>
              <a:t> </a:t>
            </a:r>
            <a:r>
              <a:rPr lang="de-DE" dirty="0" err="1"/>
              <a:t>by</a:t>
            </a:r>
            <a:r>
              <a:rPr lang="de-DE" dirty="0"/>
              <a:t> </a:t>
            </a:r>
            <a:r>
              <a:rPr lang="de-DE" dirty="0" err="1"/>
              <a:t>delegations</a:t>
            </a:r>
            <a:r>
              <a:rPr lang="de-DE" dirty="0"/>
              <a:t> </a:t>
            </a:r>
            <a:r>
              <a:rPr lang="de-DE" dirty="0" err="1"/>
              <a:t>of</a:t>
            </a:r>
            <a:r>
              <a:rPr lang="de-DE" dirty="0"/>
              <a:t> ETRTO, BIPAVER, </a:t>
            </a:r>
            <a:r>
              <a:rPr lang="de-DE" dirty="0" err="1"/>
              <a:t>Finland</a:t>
            </a:r>
            <a:r>
              <a:rPr lang="de-DE" dirty="0"/>
              <a:t>, India, Japan, </a:t>
            </a:r>
            <a:r>
              <a:rPr lang="de-DE" dirty="0" err="1"/>
              <a:t>Norway</a:t>
            </a:r>
            <a:r>
              <a:rPr lang="de-DE" dirty="0"/>
              <a:t>, </a:t>
            </a:r>
            <a:r>
              <a:rPr lang="de-DE" dirty="0" err="1"/>
              <a:t>Russian</a:t>
            </a:r>
            <a:r>
              <a:rPr lang="de-DE" dirty="0"/>
              <a:t> </a:t>
            </a:r>
            <a:r>
              <a:rPr lang="de-DE" dirty="0" err="1"/>
              <a:t>Federation</a:t>
            </a:r>
            <a:r>
              <a:rPr lang="de-DE" dirty="0"/>
              <a:t> and Germany</a:t>
            </a:r>
          </a:p>
          <a:p>
            <a:endParaRPr lang="de-DE" dirty="0"/>
          </a:p>
          <a:p>
            <a:r>
              <a:rPr lang="de-DE" dirty="0"/>
              <a:t>Meeting (</a:t>
            </a:r>
            <a:r>
              <a:rPr lang="de-DE" dirty="0" err="1"/>
              <a:t>Webex</a:t>
            </a:r>
            <a:r>
              <a:rPr lang="de-DE" dirty="0"/>
              <a:t>) </a:t>
            </a:r>
            <a:r>
              <a:rPr lang="de-DE" dirty="0" err="1"/>
              <a:t>of</a:t>
            </a:r>
            <a:r>
              <a:rPr lang="de-DE" dirty="0"/>
              <a:t> </a:t>
            </a:r>
            <a:r>
              <a:rPr lang="de-DE" dirty="0" err="1"/>
              <a:t>interested</a:t>
            </a:r>
            <a:r>
              <a:rPr lang="de-DE" dirty="0"/>
              <a:t> </a:t>
            </a:r>
            <a:r>
              <a:rPr lang="de-DE" dirty="0" err="1"/>
              <a:t>experts</a:t>
            </a:r>
            <a:r>
              <a:rPr lang="de-DE" dirty="0"/>
              <a:t>, </a:t>
            </a:r>
            <a:r>
              <a:rPr lang="en-US" dirty="0"/>
              <a:t>May 28</a:t>
            </a:r>
            <a:r>
              <a:rPr lang="en-US" baseline="30000" dirty="0"/>
              <a:t>th</a:t>
            </a:r>
            <a:r>
              <a:rPr lang="en-US" dirty="0"/>
              <a:t> 2019 (12:00 – 13:00) hosted by ETRTO; </a:t>
            </a:r>
            <a:r>
              <a:rPr lang="de-DE" dirty="0" err="1"/>
              <a:t>attended</a:t>
            </a:r>
            <a:r>
              <a:rPr lang="de-DE" dirty="0"/>
              <a:t> </a:t>
            </a:r>
            <a:r>
              <a:rPr lang="de-DE" dirty="0" err="1"/>
              <a:t>by</a:t>
            </a:r>
            <a:r>
              <a:rPr lang="de-DE" dirty="0"/>
              <a:t> </a:t>
            </a:r>
            <a:r>
              <a:rPr lang="de-DE" dirty="0" err="1"/>
              <a:t>delegations</a:t>
            </a:r>
            <a:r>
              <a:rPr lang="de-DE" dirty="0"/>
              <a:t> </a:t>
            </a:r>
            <a:r>
              <a:rPr lang="de-DE" dirty="0" err="1"/>
              <a:t>of</a:t>
            </a:r>
            <a:r>
              <a:rPr lang="de-DE" dirty="0"/>
              <a:t> ETRTO, BIPAVER, Japan, </a:t>
            </a:r>
            <a:r>
              <a:rPr lang="de-DE" dirty="0" err="1"/>
              <a:t>Norway</a:t>
            </a:r>
            <a:r>
              <a:rPr lang="de-DE" dirty="0"/>
              <a:t>, </a:t>
            </a:r>
            <a:r>
              <a:rPr lang="de-DE" dirty="0" err="1"/>
              <a:t>Russian</a:t>
            </a:r>
            <a:r>
              <a:rPr lang="de-DE" dirty="0"/>
              <a:t> </a:t>
            </a:r>
            <a:r>
              <a:rPr lang="de-DE" dirty="0" err="1"/>
              <a:t>Federation</a:t>
            </a:r>
            <a:r>
              <a:rPr lang="de-DE" dirty="0"/>
              <a:t> and Germany</a:t>
            </a:r>
          </a:p>
          <a:p>
            <a:endParaRPr lang="en-US" dirty="0"/>
          </a:p>
          <a:p>
            <a:r>
              <a:rPr lang="de-DE" dirty="0"/>
              <a:t>Meeting (in </a:t>
            </a:r>
            <a:r>
              <a:rPr lang="de-DE" dirty="0" err="1"/>
              <a:t>person</a:t>
            </a:r>
            <a:r>
              <a:rPr lang="de-DE" dirty="0"/>
              <a:t> + </a:t>
            </a:r>
            <a:r>
              <a:rPr lang="de-DE" dirty="0" err="1"/>
              <a:t>Webex</a:t>
            </a:r>
            <a:r>
              <a:rPr lang="de-DE" dirty="0"/>
              <a:t>) </a:t>
            </a:r>
            <a:r>
              <a:rPr lang="de-DE" dirty="0" err="1"/>
              <a:t>of</a:t>
            </a:r>
            <a:r>
              <a:rPr lang="de-DE" dirty="0"/>
              <a:t> </a:t>
            </a:r>
            <a:r>
              <a:rPr lang="de-DE" dirty="0" err="1"/>
              <a:t>interested</a:t>
            </a:r>
            <a:r>
              <a:rPr lang="de-DE" dirty="0"/>
              <a:t> </a:t>
            </a:r>
            <a:r>
              <a:rPr lang="de-DE" dirty="0" err="1"/>
              <a:t>experts</a:t>
            </a:r>
            <a:r>
              <a:rPr lang="de-DE" dirty="0"/>
              <a:t>, </a:t>
            </a:r>
            <a:r>
              <a:rPr lang="en-US" dirty="0"/>
              <a:t>July 30</a:t>
            </a:r>
            <a:r>
              <a:rPr lang="en-US" baseline="30000" dirty="0"/>
              <a:t>th</a:t>
            </a:r>
            <a:r>
              <a:rPr lang="en-US" dirty="0"/>
              <a:t> 2019 (9:00 – 16:00), hosted by TÜV SÜD </a:t>
            </a:r>
            <a:r>
              <a:rPr lang="en-US" dirty="0" err="1"/>
              <a:t>Garching</a:t>
            </a:r>
            <a:r>
              <a:rPr lang="en-US" dirty="0"/>
              <a:t>/Munich; </a:t>
            </a:r>
            <a:r>
              <a:rPr lang="de-DE" dirty="0" err="1"/>
              <a:t>attended</a:t>
            </a:r>
            <a:r>
              <a:rPr lang="de-DE" dirty="0"/>
              <a:t> </a:t>
            </a:r>
            <a:r>
              <a:rPr lang="de-DE" dirty="0" err="1"/>
              <a:t>by</a:t>
            </a:r>
            <a:r>
              <a:rPr lang="de-DE" dirty="0"/>
              <a:t> </a:t>
            </a:r>
            <a:r>
              <a:rPr lang="de-DE" dirty="0" err="1"/>
              <a:t>delegations</a:t>
            </a:r>
            <a:r>
              <a:rPr lang="de-DE" dirty="0"/>
              <a:t> </a:t>
            </a:r>
            <a:r>
              <a:rPr lang="de-DE" dirty="0" err="1"/>
              <a:t>of</a:t>
            </a:r>
            <a:r>
              <a:rPr lang="de-DE" dirty="0"/>
              <a:t> ETRTO, BIPAVER, Japan, </a:t>
            </a:r>
            <a:r>
              <a:rPr lang="de-DE" dirty="0" err="1"/>
              <a:t>Norway</a:t>
            </a:r>
            <a:r>
              <a:rPr lang="de-DE" dirty="0"/>
              <a:t> and Germany</a:t>
            </a:r>
          </a:p>
          <a:p>
            <a:pPr>
              <a:buFont typeface="Arial" pitchFamily="34" charset="0"/>
              <a:buChar char="•"/>
            </a:pPr>
            <a:endParaRPr lang="de-DE" dirty="0"/>
          </a:p>
        </p:txBody>
      </p:sp>
      <p:sp>
        <p:nvSpPr>
          <p:cNvPr id="4" name="Datumsplatzhalter 3"/>
          <p:cNvSpPr>
            <a:spLocks noGrp="1"/>
          </p:cNvSpPr>
          <p:nvPr>
            <p:ph type="dt" sz="half" idx="10"/>
          </p:nvPr>
        </p:nvSpPr>
        <p:spPr/>
        <p:txBody>
          <a:bodyPr/>
          <a:lstStyle/>
          <a:p>
            <a:pPr>
              <a:defRPr/>
            </a:pPr>
            <a:r>
              <a:rPr lang="de-DE" dirty="0"/>
              <a:t>70th GRB</a:t>
            </a:r>
            <a:r>
              <a:rPr lang="en-US" altLang="ja-JP" dirty="0"/>
              <a:t>P</a:t>
            </a:r>
            <a:r>
              <a:rPr lang="de-DE" dirty="0"/>
              <a:t>, 11-13 September 2019</a:t>
            </a:r>
          </a:p>
        </p:txBody>
      </p:sp>
      <p:sp>
        <p:nvSpPr>
          <p:cNvPr id="5" name="Foliennummernplatzhalter 4"/>
          <p:cNvSpPr>
            <a:spLocks noGrp="1"/>
          </p:cNvSpPr>
          <p:nvPr>
            <p:ph type="sldNum" sz="quarter" idx="11"/>
          </p:nvPr>
        </p:nvSpPr>
        <p:spPr>
          <a:xfrm>
            <a:off x="7256098" y="6356350"/>
            <a:ext cx="4114800" cy="365125"/>
          </a:xfrm>
        </p:spPr>
        <p:txBody>
          <a:bodyPr/>
          <a:lstStyle/>
          <a:p>
            <a:pPr algn="r">
              <a:defRPr/>
            </a:pPr>
            <a:fld id="{039723C8-AEA4-4169-8E87-F515E30F2E45}" type="slidenum">
              <a:rPr lang="de-DE" smtClean="0"/>
              <a:pPr algn="r">
                <a:defRPr/>
              </a:pPr>
              <a:t>3</a:t>
            </a:fld>
            <a:endParaRPr lang="de-DE" dirty="0"/>
          </a:p>
        </p:txBody>
      </p:sp>
    </p:spTree>
    <p:extLst>
      <p:ext uri="{BB962C8B-B14F-4D97-AF65-F5344CB8AC3E}">
        <p14:creationId xmlns:p14="http://schemas.microsoft.com/office/powerpoint/2010/main" val="391954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Objective of the meetings</a:t>
            </a:r>
            <a:endParaRPr lang="ru-RU" dirty="0"/>
          </a:p>
        </p:txBody>
      </p:sp>
      <p:sp>
        <p:nvSpPr>
          <p:cNvPr id="3" name="Объект 2"/>
          <p:cNvSpPr>
            <a:spLocks noGrp="1"/>
          </p:cNvSpPr>
          <p:nvPr>
            <p:ph idx="1"/>
          </p:nvPr>
        </p:nvSpPr>
        <p:spPr/>
        <p:txBody>
          <a:bodyPr>
            <a:normAutofit fontScale="92500" lnSpcReduction="10000"/>
          </a:bodyPr>
          <a:lstStyle/>
          <a:p>
            <a:pPr>
              <a:buNone/>
            </a:pPr>
            <a:r>
              <a:rPr lang="en-US" dirty="0"/>
              <a:t>The meetings on May 10</a:t>
            </a:r>
            <a:r>
              <a:rPr lang="en-US" baseline="30000" dirty="0"/>
              <a:t>th</a:t>
            </a:r>
            <a:r>
              <a:rPr lang="en-US" dirty="0"/>
              <a:t> and 28</a:t>
            </a:r>
            <a:r>
              <a:rPr lang="en-US" baseline="30000" dirty="0"/>
              <a:t>th</a:t>
            </a:r>
            <a:r>
              <a:rPr lang="en-US" dirty="0"/>
              <a:t> had the purpose to prepare </a:t>
            </a:r>
          </a:p>
          <a:p>
            <a:pPr>
              <a:buNone/>
            </a:pPr>
            <a:r>
              <a:rPr lang="en-US" dirty="0"/>
              <a:t>provisions for integrating Special Use </a:t>
            </a:r>
            <a:r>
              <a:rPr lang="en-US" dirty="0" err="1"/>
              <a:t>Tyres</a:t>
            </a:r>
            <a:r>
              <a:rPr lang="en-US" dirty="0"/>
              <a:t> into Regulation No. 117 </a:t>
            </a:r>
          </a:p>
          <a:p>
            <a:pPr>
              <a:buNone/>
            </a:pPr>
            <a:r>
              <a:rPr lang="en-US" dirty="0"/>
              <a:t>(“R117”) concerning </a:t>
            </a:r>
            <a:r>
              <a:rPr lang="en-GB" dirty="0"/>
              <a:t>snow performance </a:t>
            </a:r>
          </a:p>
          <a:p>
            <a:pPr>
              <a:buNone/>
            </a:pPr>
            <a:r>
              <a:rPr lang="en-US" dirty="0"/>
              <a:t>=&gt; See working document ECE/TRANS/WP.29/GRBP/2019/14</a:t>
            </a:r>
          </a:p>
          <a:p>
            <a:pPr>
              <a:buNone/>
            </a:pPr>
            <a:endParaRPr lang="en-US" dirty="0"/>
          </a:p>
          <a:p>
            <a:pPr>
              <a:buNone/>
            </a:pPr>
            <a:r>
              <a:rPr lang="en-US" dirty="0"/>
              <a:t>The meeting on July 30th had the purpose to further assess options to</a:t>
            </a:r>
          </a:p>
          <a:p>
            <a:r>
              <a:rPr lang="en-GB" dirty="0"/>
              <a:t>integrate Professional Off Road (POR) tyres and studded tyres in Regulation No. 117 for snow performance only</a:t>
            </a:r>
          </a:p>
          <a:p>
            <a:r>
              <a:rPr lang="fr-CH" dirty="0">
                <a:sym typeface="Wingdings" panose="05000000000000000000" pitchFamily="2" charset="2"/>
              </a:rPr>
              <a:t>or to </a:t>
            </a:r>
            <a:r>
              <a:rPr lang="fr-CH" dirty="0" err="1">
                <a:sym typeface="Wingdings" panose="05000000000000000000" pitchFamily="2" charset="2"/>
              </a:rPr>
              <a:t>establish</a:t>
            </a:r>
            <a:r>
              <a:rPr lang="fr-CH" dirty="0">
                <a:sym typeface="Wingdings" panose="05000000000000000000" pitchFamily="2" charset="2"/>
              </a:rPr>
              <a:t> a new </a:t>
            </a:r>
            <a:r>
              <a:rPr lang="fr-CH" dirty="0" err="1">
                <a:sym typeface="Wingdings" panose="05000000000000000000" pitchFamily="2" charset="2"/>
              </a:rPr>
              <a:t>regulation</a:t>
            </a:r>
            <a:r>
              <a:rPr lang="fr-CH" dirty="0">
                <a:sym typeface="Wingdings" panose="05000000000000000000" pitchFamily="2" charset="2"/>
              </a:rPr>
              <a:t> for </a:t>
            </a:r>
            <a:r>
              <a:rPr lang="fr-CH" dirty="0" err="1">
                <a:sym typeface="Wingdings" panose="05000000000000000000" pitchFamily="2" charset="2"/>
              </a:rPr>
              <a:t>snow</a:t>
            </a:r>
            <a:r>
              <a:rPr lang="fr-CH" dirty="0">
                <a:sym typeface="Wingdings" panose="05000000000000000000" pitchFamily="2" charset="2"/>
              </a:rPr>
              <a:t> performance «</a:t>
            </a:r>
            <a:r>
              <a:rPr lang="fr-CH" dirty="0" err="1">
                <a:sym typeface="Wingdings" panose="05000000000000000000" pitchFamily="2" charset="2"/>
              </a:rPr>
              <a:t>winter</a:t>
            </a:r>
            <a:r>
              <a:rPr lang="fr-CH" dirty="0">
                <a:sym typeface="Wingdings" panose="05000000000000000000" pitchFamily="2" charset="2"/>
              </a:rPr>
              <a:t> </a:t>
            </a:r>
            <a:r>
              <a:rPr lang="fr-CH" dirty="0" err="1">
                <a:sym typeface="Wingdings" panose="05000000000000000000" pitchFamily="2" charset="2"/>
              </a:rPr>
              <a:t>tyre</a:t>
            </a:r>
            <a:r>
              <a:rPr lang="fr-CH" dirty="0">
                <a:sym typeface="Wingdings" panose="05000000000000000000" pitchFamily="2" charset="2"/>
              </a:rPr>
              <a:t> </a:t>
            </a:r>
            <a:r>
              <a:rPr lang="fr-CH" dirty="0" err="1">
                <a:sym typeface="Wingdings" panose="05000000000000000000" pitchFamily="2" charset="2"/>
              </a:rPr>
              <a:t>regulation</a:t>
            </a:r>
            <a:r>
              <a:rPr lang="fr-CH" dirty="0">
                <a:sym typeface="Wingdings" panose="05000000000000000000" pitchFamily="2" charset="2"/>
              </a:rPr>
              <a:t>»</a:t>
            </a:r>
          </a:p>
          <a:p>
            <a:pPr>
              <a:buNone/>
            </a:pPr>
            <a:endParaRPr lang="en-US" dirty="0"/>
          </a:p>
          <a:p>
            <a:pPr>
              <a:buNone/>
            </a:pPr>
            <a:endParaRPr lang="fr-CH" dirty="0"/>
          </a:p>
          <a:p>
            <a:pPr lvl="1"/>
            <a:endParaRPr lang="fr-CH" dirty="0"/>
          </a:p>
          <a:p>
            <a:pPr lvl="1"/>
            <a:endParaRPr lang="ru-RU" dirty="0"/>
          </a:p>
        </p:txBody>
      </p:sp>
      <p:sp>
        <p:nvSpPr>
          <p:cNvPr id="4" name="Datumsplatzhalter 3"/>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4</a:t>
            </a:fld>
            <a:endParaRPr lang="ru-RU" dirty="0"/>
          </a:p>
        </p:txBody>
      </p:sp>
    </p:spTree>
    <p:extLst>
      <p:ext uri="{BB962C8B-B14F-4D97-AF65-F5344CB8AC3E}">
        <p14:creationId xmlns:p14="http://schemas.microsoft.com/office/powerpoint/2010/main" val="316766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Outcome of the meeting in July</a:t>
            </a:r>
            <a:endParaRPr lang="ru-RU" dirty="0"/>
          </a:p>
        </p:txBody>
      </p:sp>
      <p:sp>
        <p:nvSpPr>
          <p:cNvPr id="3" name="Объект 2"/>
          <p:cNvSpPr>
            <a:spLocks noGrp="1"/>
          </p:cNvSpPr>
          <p:nvPr>
            <p:ph idx="1"/>
          </p:nvPr>
        </p:nvSpPr>
        <p:spPr>
          <a:xfrm>
            <a:off x="838199" y="1825625"/>
            <a:ext cx="10637939" cy="4351338"/>
          </a:xfrm>
        </p:spPr>
        <p:txBody>
          <a:bodyPr>
            <a:normAutofit fontScale="92500" lnSpcReduction="20000"/>
          </a:bodyPr>
          <a:lstStyle/>
          <a:p>
            <a:pPr>
              <a:buNone/>
            </a:pPr>
            <a:r>
              <a:rPr lang="en-US" dirty="0"/>
              <a:t>During the meeting on July 30</a:t>
            </a:r>
            <a:r>
              <a:rPr lang="en-US" baseline="30000" dirty="0"/>
              <a:t>th</a:t>
            </a:r>
            <a:r>
              <a:rPr lang="en-US" dirty="0"/>
              <a:t> significant technical and regulatory feasibility </a:t>
            </a:r>
          </a:p>
          <a:p>
            <a:pPr>
              <a:buNone/>
            </a:pPr>
            <a:r>
              <a:rPr lang="en-US" dirty="0"/>
              <a:t>related issues were highlighted:</a:t>
            </a:r>
          </a:p>
          <a:p>
            <a:r>
              <a:rPr lang="en-GB" dirty="0"/>
              <a:t>integrating Professional Off Road (POR) tyres in Regulation No. 117, for snow performance only, needs development of new test methods due to dimensions not compatible to existing SRTT specifications</a:t>
            </a:r>
          </a:p>
          <a:p>
            <a:r>
              <a:rPr lang="en-GB" dirty="0"/>
              <a:t>integrating studded tyres in Regulation No. 117, for snow performance only, can cause difficulties in particular CP´s for WVTA (acceptance of tyre types for WVTA not to be refused when approved acc. R117 and having approval mark is in contradiction to prohibited use of studs in some </a:t>
            </a:r>
            <a:r>
              <a:rPr lang="en-GB" dirty="0" err="1"/>
              <a:t>CPs´area</a:t>
            </a:r>
            <a:r>
              <a:rPr lang="en-GB" dirty="0"/>
              <a:t>)</a:t>
            </a:r>
          </a:p>
          <a:p>
            <a:r>
              <a:rPr lang="en-GB" dirty="0"/>
              <a:t>some CP’s without active participation in the GOIE are acknowledging M+S or POR markings as a proof of sufficient snow performance in regard to their local requirements</a:t>
            </a:r>
          </a:p>
          <a:p>
            <a:endParaRPr lang="en-GB" dirty="0"/>
          </a:p>
          <a:p>
            <a:pPr>
              <a:buNone/>
            </a:pPr>
            <a:endParaRPr lang="en-US" dirty="0"/>
          </a:p>
          <a:p>
            <a:pPr>
              <a:buNone/>
            </a:pPr>
            <a:endParaRPr lang="fr-CH" dirty="0"/>
          </a:p>
          <a:p>
            <a:pPr lvl="1"/>
            <a:endParaRPr lang="fr-CH" dirty="0"/>
          </a:p>
          <a:p>
            <a:pPr lvl="1"/>
            <a:endParaRPr lang="ru-RU" dirty="0"/>
          </a:p>
        </p:txBody>
      </p:sp>
      <p:sp>
        <p:nvSpPr>
          <p:cNvPr id="4" name="Datumsplatzhalter 3"/>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5</a:t>
            </a:fld>
            <a:endParaRPr lang="ru-RU" dirty="0"/>
          </a:p>
        </p:txBody>
      </p:sp>
    </p:spTree>
    <p:extLst>
      <p:ext uri="{BB962C8B-B14F-4D97-AF65-F5344CB8AC3E}">
        <p14:creationId xmlns:p14="http://schemas.microsoft.com/office/powerpoint/2010/main" val="1876471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Outcome of the meeting in July </a:t>
            </a:r>
            <a:br>
              <a:rPr lang="en-US" dirty="0"/>
            </a:br>
            <a:r>
              <a:rPr lang="en-US" dirty="0"/>
              <a:t> - </a:t>
            </a:r>
            <a:r>
              <a:rPr lang="en-US" sz="4000" dirty="0"/>
              <a:t>recommendations by GOIE</a:t>
            </a:r>
            <a:endParaRPr lang="ru-RU" dirty="0"/>
          </a:p>
        </p:txBody>
      </p:sp>
      <p:sp>
        <p:nvSpPr>
          <p:cNvPr id="3" name="Объект 2"/>
          <p:cNvSpPr>
            <a:spLocks noGrp="1"/>
          </p:cNvSpPr>
          <p:nvPr>
            <p:ph idx="1"/>
          </p:nvPr>
        </p:nvSpPr>
        <p:spPr/>
        <p:txBody>
          <a:bodyPr>
            <a:normAutofit fontScale="92500" lnSpcReduction="20000"/>
          </a:bodyPr>
          <a:lstStyle/>
          <a:p>
            <a:r>
              <a:rPr lang="en-GB" dirty="0"/>
              <a:t>GOIE requests opinion of CP’s without representation in the GOIE on the necessity of integrating Professional Off Road (POR) tyres in Regulation No. 117 for snow performance only, in order to assess the cost-benefit ratio for developing new test methods</a:t>
            </a:r>
          </a:p>
          <a:p>
            <a:r>
              <a:rPr lang="en-US" dirty="0"/>
              <a:t>GOIE invites CP’s to share their experiences on use of POR </a:t>
            </a:r>
            <a:r>
              <a:rPr lang="en-US" dirty="0" err="1"/>
              <a:t>tyres</a:t>
            </a:r>
            <a:r>
              <a:rPr lang="en-US" dirty="0"/>
              <a:t> in winter conditions, if available, to GRB</a:t>
            </a:r>
            <a:r>
              <a:rPr lang="en-US" altLang="ja-JP" dirty="0"/>
              <a:t>P</a:t>
            </a:r>
            <a:endParaRPr lang="en-GB" dirty="0"/>
          </a:p>
          <a:p>
            <a:r>
              <a:rPr lang="en-GB" dirty="0"/>
              <a:t>GOIE requests opinion of CP’s without representation in the GOIE on integrating studded tyres in Regulation No. 117 for snow performance only, concerning potential issues for WVTA and road use / traffic regulations</a:t>
            </a:r>
          </a:p>
          <a:p>
            <a:r>
              <a:rPr lang="en-GB" dirty="0"/>
              <a:t>GOIE asks GRBP and CP’s for guidance, if amending the scope and implementing new test methods would require a new series of amendments, considering  the significant implications for the tyre industry of new series of amendments</a:t>
            </a:r>
          </a:p>
          <a:p>
            <a:endParaRPr lang="en-GB" dirty="0"/>
          </a:p>
          <a:p>
            <a:pPr>
              <a:buNone/>
            </a:pPr>
            <a:endParaRPr lang="en-US" dirty="0"/>
          </a:p>
          <a:p>
            <a:pPr>
              <a:buNone/>
            </a:pPr>
            <a:endParaRPr lang="fr-CH" dirty="0"/>
          </a:p>
          <a:p>
            <a:pPr lvl="1"/>
            <a:endParaRPr lang="fr-CH" dirty="0"/>
          </a:p>
          <a:p>
            <a:pPr lvl="1"/>
            <a:endParaRPr lang="ru-RU" dirty="0"/>
          </a:p>
        </p:txBody>
      </p:sp>
      <p:sp>
        <p:nvSpPr>
          <p:cNvPr id="4" name="Datumsplatzhalter 3"/>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6</a:t>
            </a:fld>
            <a:endParaRPr lang="ru-RU" dirty="0"/>
          </a:p>
        </p:txBody>
      </p:sp>
    </p:spTree>
    <p:extLst>
      <p:ext uri="{BB962C8B-B14F-4D97-AF65-F5344CB8AC3E}">
        <p14:creationId xmlns:p14="http://schemas.microsoft.com/office/powerpoint/2010/main" val="4157098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F7345-9A94-46B9-B759-BCC9470562E3}"/>
              </a:ext>
            </a:extLst>
          </p:cNvPr>
          <p:cNvSpPr>
            <a:spLocks noGrp="1"/>
          </p:cNvSpPr>
          <p:nvPr>
            <p:ph type="title"/>
          </p:nvPr>
        </p:nvSpPr>
        <p:spPr/>
        <p:txBody>
          <a:bodyPr/>
          <a:lstStyle/>
          <a:p>
            <a:r>
              <a:rPr lang="fr-BE" dirty="0"/>
              <a:t>Next GOIE meeting(s)</a:t>
            </a:r>
            <a:endParaRPr lang="fr-FR" dirty="0"/>
          </a:p>
        </p:txBody>
      </p:sp>
      <p:sp>
        <p:nvSpPr>
          <p:cNvPr id="3" name="Espace réservé du contenu 2">
            <a:extLst>
              <a:ext uri="{FF2B5EF4-FFF2-40B4-BE49-F238E27FC236}">
                <a16:creationId xmlns:a16="http://schemas.microsoft.com/office/drawing/2014/main" id="{03C9CE0B-31B2-4414-8528-520873C90144}"/>
              </a:ext>
            </a:extLst>
          </p:cNvPr>
          <p:cNvSpPr>
            <a:spLocks noGrp="1"/>
          </p:cNvSpPr>
          <p:nvPr>
            <p:ph idx="1"/>
          </p:nvPr>
        </p:nvSpPr>
        <p:spPr/>
        <p:txBody>
          <a:bodyPr/>
          <a:lstStyle/>
          <a:p>
            <a:pPr hangingPunct="0"/>
            <a:r>
              <a:rPr lang="en-GB" dirty="0"/>
              <a:t>November 5</a:t>
            </a:r>
            <a:r>
              <a:rPr lang="en-GB" baseline="30000" dirty="0"/>
              <a:t>th</a:t>
            </a:r>
            <a:r>
              <a:rPr lang="en-GB" dirty="0"/>
              <a:t> (9:00 – 16:00) 2019, Brussels (ETRTO)</a:t>
            </a:r>
          </a:p>
          <a:p>
            <a:pPr marL="0" indent="0" hangingPunct="0">
              <a:buNone/>
            </a:pPr>
            <a:endParaRPr lang="en-GB" dirty="0"/>
          </a:p>
          <a:p>
            <a:pPr hangingPunct="0"/>
            <a:r>
              <a:rPr lang="en-GB" dirty="0"/>
              <a:t>All CP´s implementing rules for tyre use on roads under winter / snow conditions are invited to participate</a:t>
            </a:r>
          </a:p>
          <a:p>
            <a:pPr marL="0" indent="0" hangingPunct="0">
              <a:buNone/>
            </a:pPr>
            <a:endParaRPr lang="fr-FR" dirty="0"/>
          </a:p>
        </p:txBody>
      </p:sp>
      <p:sp>
        <p:nvSpPr>
          <p:cNvPr id="4" name="Espace réservé de la date 3">
            <a:extLst>
              <a:ext uri="{FF2B5EF4-FFF2-40B4-BE49-F238E27FC236}">
                <a16:creationId xmlns:a16="http://schemas.microsoft.com/office/drawing/2014/main" id="{AF66C291-ADB4-4863-A3D6-B516879A42F9}"/>
              </a:ext>
            </a:extLst>
          </p:cNvPr>
          <p:cNvSpPr>
            <a:spLocks noGrp="1"/>
          </p:cNvSpPr>
          <p:nvPr>
            <p:ph type="dt" sz="half" idx="10"/>
          </p:nvPr>
        </p:nvSpPr>
        <p:spPr/>
        <p:txBody>
          <a:bodyPr/>
          <a:lstStyle/>
          <a:p>
            <a:r>
              <a:rPr lang="de-DE" dirty="0"/>
              <a:t>70th GRB</a:t>
            </a:r>
            <a:r>
              <a:rPr lang="en-US" altLang="ja-JP" dirty="0"/>
              <a:t>P</a:t>
            </a:r>
            <a:r>
              <a:rPr lang="de-DE" dirty="0"/>
              <a:t>, 11-13 September 2019</a:t>
            </a:r>
            <a:endParaRPr lang="ru-RU" dirty="0"/>
          </a:p>
        </p:txBody>
      </p:sp>
      <p:sp>
        <p:nvSpPr>
          <p:cNvPr id="5" name="Espace réservé du numéro de diapositive 4">
            <a:extLst>
              <a:ext uri="{FF2B5EF4-FFF2-40B4-BE49-F238E27FC236}">
                <a16:creationId xmlns:a16="http://schemas.microsoft.com/office/drawing/2014/main" id="{70E83799-342B-4948-9A4A-F45FA05D09DF}"/>
              </a:ext>
            </a:extLst>
          </p:cNvPr>
          <p:cNvSpPr>
            <a:spLocks noGrp="1"/>
          </p:cNvSpPr>
          <p:nvPr>
            <p:ph type="sldNum" sz="quarter" idx="12"/>
          </p:nvPr>
        </p:nvSpPr>
        <p:spPr/>
        <p:txBody>
          <a:bodyPr/>
          <a:lstStyle/>
          <a:p>
            <a:fld id="{C58BB4F5-A6ED-407A-9472-720039099F89}" type="slidenum">
              <a:rPr lang="ru-RU" smtClean="0"/>
              <a:pPr/>
              <a:t>7</a:t>
            </a:fld>
            <a:endParaRPr lang="ru-RU"/>
          </a:p>
        </p:txBody>
      </p:sp>
    </p:spTree>
    <p:extLst>
      <p:ext uri="{BB962C8B-B14F-4D97-AF65-F5344CB8AC3E}">
        <p14:creationId xmlns:p14="http://schemas.microsoft.com/office/powerpoint/2010/main" val="228292644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665</Words>
  <Application>Microsoft Office PowerPoint</Application>
  <PresentationFormat>Widescreen</PresentationFormat>
  <Paragraphs>67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游ゴシック</vt:lpstr>
      <vt:lpstr>游ゴシック Light</vt:lpstr>
      <vt:lpstr>Arial</vt:lpstr>
      <vt:lpstr>Calibri</vt:lpstr>
      <vt:lpstr>Calibri Light</vt:lpstr>
      <vt:lpstr>Wingdings</vt:lpstr>
      <vt:lpstr>Тема Office</vt:lpstr>
      <vt:lpstr>Informal document GRBP-70-22  70th GRBP session, 11-13 September 2019,  Agenda item 6d. </vt:lpstr>
      <vt:lpstr>Objective of the considerations</vt:lpstr>
      <vt:lpstr>Activities related to this subject since 69th session of GRB </vt:lpstr>
      <vt:lpstr>Objective of the meetings</vt:lpstr>
      <vt:lpstr>Outcome of the meeting in July</vt:lpstr>
      <vt:lpstr>Outcome of the meeting in July   - recommendations by GOIE</vt:lpstr>
      <vt:lpstr>Next GOIE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Бочаров</dc:creator>
  <cp:lastModifiedBy>Konstantin Glukhenkiy</cp:lastModifiedBy>
  <cp:revision>248</cp:revision>
  <dcterms:created xsi:type="dcterms:W3CDTF">2017-08-21T08:04:34Z</dcterms:created>
  <dcterms:modified xsi:type="dcterms:W3CDTF">2019-09-11T07:32:18Z</dcterms:modified>
</cp:coreProperties>
</file>