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555" r:id="rId2"/>
    <p:sldId id="421" r:id="rId3"/>
    <p:sldId id="423" r:id="rId4"/>
    <p:sldId id="427" r:id="rId5"/>
    <p:sldId id="422" r:id="rId6"/>
    <p:sldId id="424" r:id="rId7"/>
    <p:sldId id="426" r:id="rId8"/>
    <p:sldId id="428" r:id="rId9"/>
    <p:sldId id="556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132"/>
    <a:srgbClr val="0000FF"/>
    <a:srgbClr val="E4E0F2"/>
    <a:srgbClr val="707CA7"/>
    <a:srgbClr val="666699"/>
    <a:srgbClr val="97BF0D"/>
    <a:srgbClr val="FFCC33"/>
    <a:srgbClr val="5185C0"/>
    <a:srgbClr val="546293"/>
    <a:srgbClr val="787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0" autoAdjust="0"/>
    <p:restoredTop sz="85441" autoAdjust="0"/>
  </p:normalViewPr>
  <p:slideViewPr>
    <p:cSldViewPr>
      <p:cViewPr varScale="1">
        <p:scale>
          <a:sx n="83" d="100"/>
          <a:sy n="83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12596-94B5-45B9-85E1-9B887B37DFEF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65884-0268-48BE-AC99-E15BB8F74A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7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CBB4EFD-4489-49F1-BD5B-8AC73FA9E8FF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A9B5A35-9D3A-4C97-AE17-2E4CA6373F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59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8197-9CB0-4B1D-AA95-A4164F011A8F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967D-DE69-499D-B054-DDFAAA19A133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9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9D3-88AE-44F8-9E9B-9FB54B04FCD8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1567713"/>
            <a:ext cx="8072438" cy="173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212627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5"/>
            <a:ext cx="8496944" cy="4536505"/>
          </a:xfrm>
        </p:spPr>
        <p:txBody>
          <a:bodyPr/>
          <a:lstStyle>
            <a:lvl1pPr marL="285750" indent="-285750">
              <a:buSzPct val="110000"/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SzPct val="80000"/>
              <a:buFont typeface="Century Gothic" panose="020B0502020202020204" pitchFamily="34" charset="0"/>
              <a:buChar char="−"/>
              <a:defRPr/>
            </a:lvl3pPr>
            <a:lvl4pPr marL="1600200" indent="-228600">
              <a:buSzPct val="80000"/>
              <a:buFont typeface="Arial" panose="020B0604020202020204" pitchFamily="34" charset="0"/>
              <a:buChar char="•"/>
              <a:defRPr sz="1400"/>
            </a:lvl4pPr>
            <a:lvl5pPr marL="2057400" indent="-228600">
              <a:buFont typeface="Century Gothic" panose="020B0502020202020204" pitchFamily="34" charset="0"/>
              <a:buChar char="□"/>
              <a:defRPr lang="fr-FR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5pPr>
            <a:lvl6pPr marL="2514600" indent="-228600">
              <a:buFont typeface="Wingdings" panose="05000000000000000000" pitchFamily="2" charset="2"/>
              <a:buChar char="§"/>
              <a:defRPr lang="fr-FR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6pPr>
            <a:lvl7pPr>
              <a:defRPr lang="fr-FR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7pPr>
            <a:lvl8pPr>
              <a:defRPr lang="fr-FR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8pPr>
            <a:lvl9pPr marL="3676650" marR="0" indent="-1143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fr-FR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1130376" y="548680"/>
            <a:ext cx="7681439" cy="648072"/>
          </a:xfrm>
          <a:noFill/>
          <a:effectLst/>
        </p:spPr>
        <p:txBody>
          <a:bodyPr/>
          <a:lstStyle>
            <a:lvl1pPr>
              <a:defRPr sz="320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6" name="Groupe 5"/>
          <p:cNvGrpSpPr/>
          <p:nvPr userDrawn="1"/>
        </p:nvGrpSpPr>
        <p:grpSpPr>
          <a:xfrm>
            <a:off x="251520" y="807724"/>
            <a:ext cx="878857" cy="241252"/>
            <a:chOff x="361635" y="4427185"/>
            <a:chExt cx="550639" cy="151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Ellipse 8"/>
            <p:cNvSpPr/>
            <p:nvPr/>
          </p:nvSpPr>
          <p:spPr>
            <a:xfrm>
              <a:off x="761431" y="4427185"/>
              <a:ext cx="150843" cy="150844"/>
            </a:xfrm>
            <a:prstGeom prst="ellipse">
              <a:avLst/>
            </a:prstGeom>
            <a:solidFill>
              <a:srgbClr val="787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562782" y="4427495"/>
              <a:ext cx="150843" cy="150844"/>
            </a:xfrm>
            <a:prstGeom prst="ellipse">
              <a:avLst/>
            </a:prstGeom>
            <a:solidFill>
              <a:srgbClr val="AAA5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61635" y="4427495"/>
              <a:ext cx="150843" cy="150844"/>
            </a:xfrm>
            <a:prstGeom prst="ellipse">
              <a:avLst/>
            </a:prstGeom>
            <a:solidFill>
              <a:srgbClr val="E0DC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895B-6F74-466F-B994-2122F5224996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/>
              <a:t>GRBP 70- status report TF-MU</a:t>
            </a:r>
            <a:endParaRPr lang="fr-FR" kern="0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6732240" y="6520259"/>
            <a:ext cx="432048" cy="365125"/>
          </a:xfrm>
          <a:prstGeom prst="rect">
            <a:avLst/>
          </a:prstGeom>
        </p:spPr>
        <p:txBody>
          <a:bodyPr/>
          <a:lstStyle/>
          <a:p>
            <a:fld id="{966B7ED3-0F0E-4479-BF52-DD7A6ADA2503}" type="slidenum">
              <a:rPr lang="fr-FR" kern="0" smtClean="0"/>
              <a:pPr/>
              <a:t>‹#›</a:t>
            </a:fld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103452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C427-17FA-4943-B56C-F52AB50C9B08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2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3C18-B48D-4FFD-928A-E122D08EEC4D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E751A-FB36-436A-A48D-FF28DB0A173D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6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6D90-FE39-4593-8306-B5E345E0267A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6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4FE-2ADC-405D-B053-0F961B08C9DB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4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C9C-8246-4405-8DC0-EC1EF6DEE602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2BD7-D8A6-4BC7-AB0F-C54FD13D625D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4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091-D5CE-4BFA-9A8D-8B4F8F1466BB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567D-7974-4B54-B8B1-9D69B73C6712}" type="datetime1">
              <a:rPr lang="fr-FR" smtClean="0"/>
              <a:t>06/09/2019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GRBP 70- status report TF-MU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9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4" r:id="rId12"/>
    <p:sldLayoutId id="2147483665" r:id="rId13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ü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Measurement+uncertaintie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2887277"/>
            <a:ext cx="8072438" cy="16396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TF-</a:t>
            </a:r>
            <a:r>
              <a:rPr lang="fr-FR" b="1" dirty="0" err="1"/>
              <a:t>Measurement</a:t>
            </a:r>
            <a:r>
              <a:rPr lang="fr-FR" b="1" dirty="0"/>
              <a:t> </a:t>
            </a:r>
            <a:r>
              <a:rPr lang="fr-FR" b="1" dirty="0" err="1"/>
              <a:t>uncertainties</a:t>
            </a:r>
            <a:r>
              <a:rPr lang="fr-FR" b="1" dirty="0"/>
              <a:t> ( mu)</a:t>
            </a:r>
            <a:br>
              <a:rPr lang="fr-FR" b="1" dirty="0"/>
            </a:br>
            <a:br>
              <a:rPr lang="fr-FR" b="1" dirty="0"/>
            </a:br>
            <a:r>
              <a:rPr lang="fr-FR" b="1" dirty="0" err="1"/>
              <a:t>Status</a:t>
            </a:r>
            <a:r>
              <a:rPr lang="fr-FR" b="1" dirty="0"/>
              <a:t> report </a:t>
            </a:r>
            <a:r>
              <a:rPr lang="fr-FR" b="1"/>
              <a:t>TO GRBP-70 </a:t>
            </a:r>
            <a:r>
              <a:rPr lang="fr-FR" b="1" i="1" dirty="0"/>
              <a:t>(</a:t>
            </a:r>
            <a:r>
              <a:rPr lang="fr-FR" b="1" i="1" dirty="0" err="1"/>
              <a:t>September</a:t>
            </a:r>
            <a:r>
              <a:rPr lang="fr-FR" b="1" i="1" dirty="0"/>
              <a:t> 2019)</a:t>
            </a:r>
            <a:br>
              <a:rPr lang="fr-FR" b="1" i="1" dirty="0"/>
            </a:br>
            <a:r>
              <a:rPr lang="fr-FR" b="1" dirty="0" err="1"/>
              <a:t>after</a:t>
            </a:r>
            <a:r>
              <a:rPr lang="fr-FR" b="1" dirty="0"/>
              <a:t> the 1st session on </a:t>
            </a:r>
            <a:r>
              <a:rPr lang="fr-FR" b="1" dirty="0" err="1"/>
              <a:t>may</a:t>
            </a:r>
            <a:r>
              <a:rPr lang="fr-FR" b="1" dirty="0"/>
              <a:t> 2019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6C414-63FA-43E6-9DE9-53AA24A70AA2}"/>
              </a:ext>
            </a:extLst>
          </p:cNvPr>
          <p:cNvSpPr/>
          <p:nvPr/>
        </p:nvSpPr>
        <p:spPr>
          <a:xfrm>
            <a:off x="122528" y="1061651"/>
            <a:ext cx="397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Transmitted by the experts of TF-MU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037DB-059B-4BCB-88B7-9794D44FE835}"/>
              </a:ext>
            </a:extLst>
          </p:cNvPr>
          <p:cNvSpPr/>
          <p:nvPr/>
        </p:nvSpPr>
        <p:spPr>
          <a:xfrm>
            <a:off x="5053024" y="1200383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GRBP-70-15 </a:t>
            </a:r>
            <a:endParaRPr lang="en-GB" dirty="0"/>
          </a:p>
          <a:p>
            <a:pPr algn="r"/>
            <a:r>
              <a:rPr lang="en-GB" dirty="0"/>
              <a:t>(70</a:t>
            </a:r>
            <a:r>
              <a:rPr lang="en-GB" baseline="30000" dirty="0"/>
              <a:t>th</a:t>
            </a:r>
            <a:r>
              <a:rPr lang="en-GB" dirty="0"/>
              <a:t> GRB, September 11-13, 2019, </a:t>
            </a:r>
          </a:p>
          <a:p>
            <a:pPr algn="r"/>
            <a:r>
              <a:rPr lang="en-GB" dirty="0"/>
              <a:t>agenda item 4.) </a:t>
            </a:r>
          </a:p>
        </p:txBody>
      </p:sp>
    </p:spTree>
    <p:extLst>
      <p:ext uri="{BB962C8B-B14F-4D97-AF65-F5344CB8AC3E}">
        <p14:creationId xmlns:p14="http://schemas.microsoft.com/office/powerpoint/2010/main" val="33198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B0BEBD4-3691-45B2-A914-776B2A6E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5"/>
            <a:ext cx="8496944" cy="49685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Introduced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during</a:t>
            </a:r>
            <a:r>
              <a:rPr lang="fr-FR" sz="2800" dirty="0">
                <a:solidFill>
                  <a:schemeClr val="tx1"/>
                </a:solidFill>
              </a:rPr>
              <a:t> last GRBP meeting </a:t>
            </a:r>
            <a:r>
              <a:rPr lang="fr-FR" sz="2800" dirty="0" err="1">
                <a:solidFill>
                  <a:schemeClr val="tx1"/>
                </a:solidFill>
              </a:rPr>
              <a:t>January</a:t>
            </a:r>
            <a:r>
              <a:rPr lang="fr-FR" sz="2800" dirty="0">
                <a:solidFill>
                  <a:schemeClr val="tx1"/>
                </a:solidFill>
              </a:rPr>
              <a:t> 2019 (TF-VTNU </a:t>
            </a:r>
            <a:r>
              <a:rPr lang="fr-FR" sz="2800" dirty="0">
                <a:solidFill>
                  <a:schemeClr val="tx1"/>
                </a:solidFill>
                <a:sym typeface="Wingdings" panose="05000000000000000000" pitchFamily="2" charset="2"/>
              </a:rPr>
              <a:t> TF-MU)</a:t>
            </a:r>
            <a:endParaRPr lang="fr-FR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Task</a:t>
            </a:r>
            <a:r>
              <a:rPr lang="fr-FR" sz="2800" dirty="0">
                <a:solidFill>
                  <a:schemeClr val="tx1"/>
                </a:solidFill>
              </a:rPr>
              <a:t> force TF-MU 1st meeting: 22-23 May, 2019 in  Brussels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400" u="sng" dirty="0" err="1">
                <a:solidFill>
                  <a:schemeClr val="tx1"/>
                </a:solidFill>
              </a:rPr>
              <a:t>Attendees</a:t>
            </a:r>
            <a:r>
              <a:rPr lang="fr-FR" sz="24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100" dirty="0">
                <a:solidFill>
                  <a:schemeClr val="tx1"/>
                </a:solidFill>
              </a:rPr>
              <a:t>EC, France, Germany, Japan, </a:t>
            </a:r>
            <a:r>
              <a:rPr lang="fr-FR" sz="2100" dirty="0" err="1">
                <a:solidFill>
                  <a:schemeClr val="tx1"/>
                </a:solidFill>
              </a:rPr>
              <a:t>Norway</a:t>
            </a:r>
            <a:r>
              <a:rPr lang="fr-FR" sz="2100" dirty="0">
                <a:solidFill>
                  <a:schemeClr val="tx1"/>
                </a:solidFill>
              </a:rPr>
              <a:t>, Spain,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100" dirty="0">
                <a:solidFill>
                  <a:schemeClr val="tx1"/>
                </a:solidFill>
              </a:rPr>
              <a:t>ACEA, ETRTO, IMMA, ISO, OICA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</a:rPr>
              <a:t> For the time </a:t>
            </a:r>
            <a:r>
              <a:rPr lang="fr-FR" sz="2800" dirty="0" err="1">
                <a:solidFill>
                  <a:schemeClr val="tx1"/>
                </a:solidFill>
              </a:rPr>
              <a:t>being</a:t>
            </a:r>
            <a:r>
              <a:rPr lang="fr-FR" sz="2800" dirty="0">
                <a:solidFill>
                  <a:schemeClr val="tx1"/>
                </a:solidFill>
              </a:rPr>
              <a:t> as TF to GRBP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</a:rPr>
              <a:t> Documents </a:t>
            </a:r>
            <a:r>
              <a:rPr lang="fr-FR" sz="2800" dirty="0" err="1">
                <a:solidFill>
                  <a:schemeClr val="tx1"/>
                </a:solidFill>
              </a:rPr>
              <a:t>available</a:t>
            </a:r>
            <a:r>
              <a:rPr lang="fr-FR" sz="2800" dirty="0">
                <a:solidFill>
                  <a:schemeClr val="tx1"/>
                </a:solidFill>
              </a:rPr>
              <a:t> on UNECE </a:t>
            </a:r>
            <a:r>
              <a:rPr lang="fr-FR" sz="2800" dirty="0" err="1">
                <a:solidFill>
                  <a:schemeClr val="tx1"/>
                </a:solidFill>
              </a:rPr>
              <a:t>website</a:t>
            </a:r>
            <a:r>
              <a:rPr lang="fr-FR" sz="2800" dirty="0">
                <a:solidFill>
                  <a:schemeClr val="tx1"/>
                </a:solidFill>
              </a:rPr>
              <a:t>: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https://wiki.unece.org/display/trans/Measurement+uncertainties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F17D3E7-54B3-46BF-9A96-DB432B6F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chemeClr val="tx1"/>
                </a:solidFill>
              </a:rPr>
              <a:t>Measurements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uncertainties</a:t>
            </a:r>
            <a:r>
              <a:rPr lang="fr-FR" b="1" dirty="0">
                <a:solidFill>
                  <a:schemeClr val="tx1"/>
                </a:solidFill>
              </a:rPr>
              <a:t> (MU)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80B41-5608-46F8-B614-0BD7538F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2662-54CC-42DC-813C-20646C402755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119838-39F8-4635-8B53-2FEDECCD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 dirty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113038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2BAC62B-E737-46A3-933D-11C250CC2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Have 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taken</a:t>
            </a:r>
            <a:r>
              <a:rPr lang="fr-FR" sz="2800" dirty="0"/>
              <a:t> </a:t>
            </a:r>
            <a:r>
              <a:rPr lang="fr-FR" sz="2800" dirty="0" err="1"/>
              <a:t>into</a:t>
            </a:r>
            <a:r>
              <a:rPr lang="fr-FR" sz="2800" dirty="0"/>
              <a:t> </a:t>
            </a:r>
            <a:r>
              <a:rPr lang="fr-FR" sz="2800" dirty="0" err="1"/>
              <a:t>account</a:t>
            </a:r>
            <a:r>
              <a:rPr lang="fr-FR" sz="28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 </a:t>
            </a:r>
            <a:r>
              <a:rPr lang="fr-FR" sz="2800" dirty="0" err="1"/>
              <a:t>Conformity</a:t>
            </a:r>
            <a:r>
              <a:rPr lang="fr-FR" sz="2800" dirty="0"/>
              <a:t> of production ( </a:t>
            </a:r>
            <a:r>
              <a:rPr lang="fr-FR" sz="2800" dirty="0" err="1"/>
              <a:t>CoP</a:t>
            </a:r>
            <a:r>
              <a:rPr lang="fr-FR" sz="28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 In-Service  compliance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 </a:t>
            </a:r>
            <a:r>
              <a:rPr lang="fr-FR" sz="2800" dirty="0" err="1"/>
              <a:t>Market</a:t>
            </a:r>
            <a:r>
              <a:rPr lang="fr-FR" sz="2800" dirty="0"/>
              <a:t> surveillance (EU)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Uncertainties have an </a:t>
            </a:r>
            <a:r>
              <a:rPr lang="fr-FR" sz="2800" dirty="0" err="1"/>
              <a:t>increasing</a:t>
            </a:r>
            <a:r>
              <a:rPr lang="fr-FR" sz="2800" dirty="0"/>
              <a:t> influence due to the </a:t>
            </a:r>
            <a:r>
              <a:rPr lang="fr-FR" sz="2800" dirty="0" err="1"/>
              <a:t>reduction</a:t>
            </a:r>
            <a:r>
              <a:rPr lang="fr-FR" sz="2800" dirty="0"/>
              <a:t> of </a:t>
            </a:r>
            <a:r>
              <a:rPr lang="fr-FR" sz="2800" dirty="0" err="1"/>
              <a:t>limit</a:t>
            </a:r>
            <a:r>
              <a:rPr lang="fr-FR" sz="2800" dirty="0"/>
              <a:t> values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err="1"/>
              <a:t>Any</a:t>
            </a:r>
            <a:r>
              <a:rPr lang="fr-FR" sz="2800" dirty="0"/>
              <a:t> </a:t>
            </a:r>
            <a:r>
              <a:rPr lang="fr-FR" sz="2800" dirty="0" err="1"/>
              <a:t>boundary</a:t>
            </a:r>
            <a:r>
              <a:rPr lang="fr-FR" sz="2800" dirty="0"/>
              <a:t> </a:t>
            </a:r>
            <a:r>
              <a:rPr lang="fr-FR" sz="2800" dirty="0" err="1"/>
              <a:t>decisions</a:t>
            </a:r>
            <a:r>
              <a:rPr lang="fr-FR" sz="2800" dirty="0"/>
              <a:t> must </a:t>
            </a:r>
            <a:r>
              <a:rPr lang="fr-FR" sz="2800" dirty="0" err="1"/>
              <a:t>incorporate</a:t>
            </a:r>
            <a:r>
              <a:rPr lang="fr-FR" sz="2800" dirty="0"/>
              <a:t> the </a:t>
            </a:r>
            <a:r>
              <a:rPr lang="fr-FR" sz="2800" dirty="0" err="1"/>
              <a:t>uncertainties</a:t>
            </a:r>
            <a:endParaRPr lang="fr-FR" sz="2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C699735-B390-462C-9C2E-1DF5D10B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General </a:t>
            </a:r>
            <a:r>
              <a:rPr lang="fr-FR" b="1" dirty="0" err="1">
                <a:solidFill>
                  <a:schemeClr val="tx1"/>
                </a:solidFill>
              </a:rPr>
              <a:t>considerations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21BF59-8A75-4690-A20B-F4146C4C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15C4-D4B3-47D1-BFBA-D70F25C2BA38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B8DA4-E01C-4435-AE99-B41D7B00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 dirty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64576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8223603-9745-429B-BBC7-7551E23D0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</a:t>
            </a:r>
            <a:r>
              <a:rPr lang="fr-FR" sz="2800" dirty="0" err="1"/>
              <a:t>Improvement</a:t>
            </a:r>
            <a:r>
              <a:rPr lang="fr-FR" sz="2800" dirty="0"/>
              <a:t> of  test </a:t>
            </a:r>
            <a:r>
              <a:rPr lang="fr-FR" sz="2800" dirty="0" err="1"/>
              <a:t>methods</a:t>
            </a: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Compensation if possible (</a:t>
            </a:r>
            <a:r>
              <a:rPr lang="fr-FR" sz="2800" dirty="0" err="1"/>
              <a:t>systematic</a:t>
            </a:r>
            <a:r>
              <a:rPr lang="fr-FR" sz="2800" dirty="0"/>
              <a:t> </a:t>
            </a:r>
            <a:r>
              <a:rPr lang="fr-FR" sz="2800" dirty="0" err="1"/>
              <a:t>errors</a:t>
            </a:r>
            <a:r>
              <a:rPr lang="fr-FR" sz="2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</a:t>
            </a:r>
            <a:r>
              <a:rPr lang="fr-FR" sz="2800" dirty="0" err="1"/>
              <a:t>Remaining</a:t>
            </a:r>
            <a:r>
              <a:rPr lang="fr-FR" sz="2800" dirty="0"/>
              <a:t> </a:t>
            </a:r>
            <a:r>
              <a:rPr lang="fr-FR" sz="2800" dirty="0" err="1"/>
              <a:t>uncertainties</a:t>
            </a:r>
            <a:r>
              <a:rPr lang="fr-FR" sz="2800" dirty="0"/>
              <a:t> (</a:t>
            </a:r>
            <a:r>
              <a:rPr lang="fr-FR" sz="2800" dirty="0" err="1"/>
              <a:t>random</a:t>
            </a:r>
            <a:r>
              <a:rPr lang="fr-FR" sz="2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[Management of the conclusion by </a:t>
            </a:r>
            <a:r>
              <a:rPr lang="fr-FR" sz="2800" dirty="0" err="1"/>
              <a:t>taking</a:t>
            </a:r>
            <a:r>
              <a:rPr lang="fr-FR" sz="2800" dirty="0"/>
              <a:t> </a:t>
            </a:r>
            <a:r>
              <a:rPr lang="fr-FR" sz="2800" dirty="0" err="1"/>
              <a:t>into</a:t>
            </a:r>
            <a:r>
              <a:rPr lang="fr-FR" sz="2800" dirty="0"/>
              <a:t> </a:t>
            </a:r>
            <a:r>
              <a:rPr lang="fr-FR" sz="2800" dirty="0" err="1"/>
              <a:t>account</a:t>
            </a:r>
            <a:r>
              <a:rPr lang="fr-FR" sz="2800" dirty="0"/>
              <a:t> or not </a:t>
            </a:r>
            <a:r>
              <a:rPr lang="fr-FR" sz="2800" dirty="0" err="1"/>
              <a:t>uncertainties</a:t>
            </a:r>
            <a:r>
              <a:rPr lang="fr-FR" sz="2800" dirty="0"/>
              <a:t> for homologation]</a:t>
            </a:r>
          </a:p>
          <a:p>
            <a:pPr marL="0" indent="0">
              <a:buNone/>
            </a:pPr>
            <a:endParaRPr lang="fr-FR" sz="2800" dirty="0"/>
          </a:p>
          <a:p>
            <a:endParaRPr lang="fr-FR" sz="2800" dirty="0"/>
          </a:p>
          <a:p>
            <a:endParaRPr lang="fr-FR" sz="2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15052F9-F1D2-49CE-A621-7D69A678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Topics to </a:t>
            </a:r>
            <a:r>
              <a:rPr lang="fr-FR" b="1" dirty="0" err="1">
                <a:solidFill>
                  <a:schemeClr val="tx1"/>
                </a:solidFill>
              </a:rPr>
              <a:t>be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worked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B28D0F-F58C-45B0-9CD1-99B9FC58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D9FF-AC18-4F64-9970-6F987C65FDA9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5CF1F1-4414-4195-9D70-E17D15D5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42690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85EFB2C-2944-4CB2-8BD4-5AE889D0A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965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To </a:t>
            </a:r>
            <a:r>
              <a:rPr lang="fr-FR" sz="2800" dirty="0" err="1"/>
              <a:t>consider</a:t>
            </a:r>
            <a:r>
              <a:rPr lang="fr-FR" sz="2800" dirty="0"/>
              <a:t> MU for </a:t>
            </a:r>
            <a:r>
              <a:rPr lang="fr-FR" sz="2800" dirty="0" err="1"/>
              <a:t>both</a:t>
            </a:r>
            <a:r>
              <a:rPr lang="fr-FR" sz="2800" dirty="0"/>
              <a:t> Noise and </a:t>
            </a:r>
            <a:r>
              <a:rPr lang="fr-FR" sz="2800" dirty="0" err="1"/>
              <a:t>other</a:t>
            </a:r>
            <a:r>
              <a:rPr lang="fr-FR" sz="2800" dirty="0"/>
              <a:t> Tyres issues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/>
              <a:t> 1</a:t>
            </a:r>
            <a:r>
              <a:rPr lang="en-US" sz="2800" baseline="30000" dirty="0"/>
              <a:t>st</a:t>
            </a:r>
            <a:r>
              <a:rPr lang="en-US" sz="2800" dirty="0"/>
              <a:t> step with a general approach to make possible to transverse this topic to all regulatory domains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step with amendments in the regulations or other documents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A list of influence factors must be done in a pragmatic way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the support of ISO </a:t>
            </a:r>
            <a:r>
              <a:rPr lang="fr-FR" sz="2800" dirty="0" err="1"/>
              <a:t>works</a:t>
            </a:r>
            <a:r>
              <a:rPr lang="fr-FR" sz="2800" dirty="0"/>
              <a:t> on Uncertainties, on Test </a:t>
            </a:r>
            <a:r>
              <a:rPr lang="fr-FR" sz="2800" dirty="0" err="1"/>
              <a:t>tracks</a:t>
            </a:r>
            <a:r>
              <a:rPr lang="fr-FR" sz="2800" dirty="0"/>
              <a:t>, </a:t>
            </a:r>
            <a:r>
              <a:rPr lang="fr-FR" sz="2800" dirty="0" err="1"/>
              <a:t>etc</a:t>
            </a:r>
            <a:r>
              <a:rPr lang="fr-FR" sz="2800" dirty="0"/>
              <a:t> …</a:t>
            </a:r>
            <a:endParaRPr lang="fr-FR" sz="2800" i="1" dirty="0"/>
          </a:p>
          <a:p>
            <a:endParaRPr lang="fr-FR" sz="2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DA72358-9034-45AE-BDD2-5ACE7CB0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Scope &amp; </a:t>
            </a:r>
            <a:r>
              <a:rPr lang="fr-FR" b="1" dirty="0" err="1">
                <a:solidFill>
                  <a:schemeClr val="tx1"/>
                </a:solidFill>
              </a:rPr>
              <a:t>Strategy</a:t>
            </a:r>
            <a:r>
              <a:rPr lang="fr-FR" b="1" dirty="0">
                <a:solidFill>
                  <a:schemeClr val="tx1"/>
                </a:solidFill>
              </a:rPr>
              <a:t> (GRBP)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8D9BC-F33F-493C-A1B6-F301206F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9ECD-7533-44FE-A76E-6493CA350B53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F05786-1438-49BF-AF9A-F76B2769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40598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59FE47A-0CDF-461D-887A-60A4A5040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86385"/>
            <a:ext cx="8496944" cy="44509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Document for reference only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RE.3 through a general way how to determine the  uncertainties for all regulations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A Practice guide with compensation/correction factors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Revision of the test methods in existing regulations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….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Decision could be done later from discussions with members of other GRs.</a:t>
            </a:r>
            <a:endParaRPr lang="fr-FR" sz="2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4800FC4-F4C5-4651-9114-069A5DE0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8" y="545831"/>
            <a:ext cx="7681439" cy="648072"/>
          </a:xfrm>
        </p:spPr>
        <p:txBody>
          <a:bodyPr>
            <a:noAutofit/>
          </a:bodyPr>
          <a:lstStyle/>
          <a:p>
            <a:r>
              <a:rPr lang="fr-FR" b="1" dirty="0" err="1">
                <a:solidFill>
                  <a:schemeClr val="tx1"/>
                </a:solidFill>
              </a:rPr>
              <a:t>What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could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be</a:t>
            </a:r>
            <a:r>
              <a:rPr lang="fr-FR" b="1" dirty="0">
                <a:solidFill>
                  <a:schemeClr val="tx1"/>
                </a:solidFill>
              </a:rPr>
              <a:t> the </a:t>
            </a:r>
            <a:r>
              <a:rPr lang="fr-FR" b="1" dirty="0" err="1">
                <a:solidFill>
                  <a:schemeClr val="tx1"/>
                </a:solidFill>
              </a:rPr>
              <a:t>other</a:t>
            </a:r>
            <a:r>
              <a:rPr lang="fr-FR" b="1" dirty="0">
                <a:solidFill>
                  <a:schemeClr val="tx1"/>
                </a:solidFill>
              </a:rPr>
              <a:t> documents </a:t>
            </a:r>
            <a:r>
              <a:rPr lang="fr-FR" b="1" dirty="0" err="1">
                <a:solidFill>
                  <a:schemeClr val="tx1"/>
                </a:solidFill>
              </a:rPr>
              <a:t>than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Regulations</a:t>
            </a:r>
            <a:r>
              <a:rPr lang="fr-FR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90DD71-E1F1-4CFE-B6EE-7E70D092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8973-1C9F-4E51-8518-24E1A38427F6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667B89-5950-47ED-BC45-17402235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 dirty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45013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45674EE-6B3C-43CB-8759-8E5AEF5B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71" y="1446419"/>
            <a:ext cx="8496944" cy="47908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Approach in 2 steps: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General concept/strategy goal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Amendments per regulation or other documents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fr-FR" sz="2800" b="1" dirty="0"/>
              <a:t>Time </a:t>
            </a:r>
            <a:r>
              <a:rPr lang="fr-FR" sz="2800" b="1" dirty="0" err="1"/>
              <a:t>schedule</a:t>
            </a:r>
            <a:r>
              <a:rPr lang="fr-FR" sz="2800" b="1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 skeleton of proposal in January 2020 </a:t>
            </a:r>
            <a:endParaRPr lang="fr-FR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 proposal of amendment for September 2020 </a:t>
            </a:r>
          </a:p>
          <a:p>
            <a:pPr marL="457200" lvl="1" indent="0">
              <a:buNone/>
            </a:pPr>
            <a:r>
              <a:rPr lang="en-US" sz="2400" dirty="0"/>
              <a:t>To be started with UN-R51-03 and if possible UN-R117 only for Rolling Sound</a:t>
            </a:r>
          </a:p>
          <a:p>
            <a:pPr marL="457200" lvl="1" indent="0">
              <a:buNone/>
            </a:pPr>
            <a:r>
              <a:rPr lang="en-US" sz="2400" dirty="0"/>
              <a:t>The work has to be done in parallel on these 2 regulations</a:t>
            </a:r>
          </a:p>
          <a:p>
            <a:pPr marL="457200" lvl="1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Will be presented at</a:t>
            </a:r>
            <a:r>
              <a:rPr lang="en-US" sz="2800" dirty="0"/>
              <a:t>:</a:t>
            </a:r>
            <a:endParaRPr lang="fr-FR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GRBP-70 September 2019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AC.2 of WP.29 , November 2019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E8D606D-15C6-4FD0-80F0-EF8B656F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Conclusion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2AA05-2FD3-4092-B3B2-82F5BBB6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F3CB-41E2-4A1C-9DF7-39B98BDBBDB3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06FDA2-1F83-4DD4-ADC6-30BDFDA4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2580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9DDDFB8-B0C3-42B2-88E1-A03F4C2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Structure of the group: 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kept</a:t>
            </a:r>
            <a:r>
              <a:rPr lang="fr-FR" sz="2800" dirty="0"/>
              <a:t> as a TF or </a:t>
            </a:r>
            <a:r>
              <a:rPr lang="fr-FR" sz="2800" dirty="0" err="1"/>
              <a:t>should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become</a:t>
            </a:r>
            <a:r>
              <a:rPr lang="fr-FR" sz="2800" dirty="0"/>
              <a:t> an IWG ?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Chair(s): 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 err="1"/>
              <a:t>Secretariat</a:t>
            </a:r>
            <a:r>
              <a:rPr lang="fr-FR" sz="2800" dirty="0"/>
              <a:t>: OICA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DB098A1-B225-4A94-B37D-839BFDD0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Next </a:t>
            </a:r>
            <a:r>
              <a:rPr lang="fr-FR" b="1" dirty="0" err="1">
                <a:solidFill>
                  <a:schemeClr val="tx1"/>
                </a:solidFill>
              </a:rPr>
              <a:t>steps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0CD0B9-57B9-40CC-8E0B-26E69793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BA9A-8CC6-4E78-B6DF-5D71335D190E}" type="datetime1">
              <a:rPr lang="fr-FR" kern="0" smtClean="0"/>
              <a:t>06/09/2019</a:t>
            </a:fld>
            <a:endParaRPr lang="fr-FR" kern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5424A-D088-4CD1-8736-419E55EC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kern="0"/>
              <a:t>GRBP 70- status report TF-MU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188233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9742CC-48A7-4B83-8556-E60B2485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81" y="2930404"/>
            <a:ext cx="8072438" cy="997191"/>
          </a:xfrm>
        </p:spPr>
        <p:txBody>
          <a:bodyPr/>
          <a:lstStyle/>
          <a:p>
            <a:pPr algn="ctr"/>
            <a:r>
              <a:rPr lang="fr-F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257302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15366</TotalTime>
  <Words>434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Courier New</vt:lpstr>
      <vt:lpstr>Wingdings</vt:lpstr>
      <vt:lpstr>Custom Design</vt:lpstr>
      <vt:lpstr>TF-Measurement uncertainties ( mu)  Status report TO GRBP-70 (September 2019) after the 1st session on may 2019  </vt:lpstr>
      <vt:lpstr>Measurements uncertainties (MU)</vt:lpstr>
      <vt:lpstr>General considerations</vt:lpstr>
      <vt:lpstr>Topics to be worked</vt:lpstr>
      <vt:lpstr>Scope &amp; Strategy (GRBP)</vt:lpstr>
      <vt:lpstr>What could be the other documents than Regulations?</vt:lpstr>
      <vt:lpstr>Conclusion:</vt:lpstr>
      <vt:lpstr>Next steps</vt:lpstr>
      <vt:lpstr>THANK YOU</vt:lpstr>
    </vt:vector>
  </TitlesOfParts>
  <Manager>vincent.pascal@utaceram.com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Groupe</dc:title>
  <dc:creator>Emilie DEBAILLEUX</dc:creator>
  <cp:lastModifiedBy>Konstantin Glukhenkiy</cp:lastModifiedBy>
  <cp:revision>771</cp:revision>
  <cp:lastPrinted>2019-06-11T10:21:42Z</cp:lastPrinted>
  <dcterms:created xsi:type="dcterms:W3CDTF">2012-11-26T14:44:39Z</dcterms:created>
  <dcterms:modified xsi:type="dcterms:W3CDTF">2019-09-06T12:24:10Z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eeb3e6-85f8-4106-953e-4f1eacb9bdc3_Enabled">
    <vt:lpwstr>True</vt:lpwstr>
  </property>
  <property fmtid="{D5CDD505-2E9C-101B-9397-08002B2CF9AE}" pid="3" name="MSIP_Label_a5eeb3e6-85f8-4106-953e-4f1eacb9bdc3_SiteId">
    <vt:lpwstr>d6b0bbee-7cd9-4d60-bce6-4a67b543e2ae</vt:lpwstr>
  </property>
  <property fmtid="{D5CDD505-2E9C-101B-9397-08002B2CF9AE}" pid="4" name="MSIP_Label_a5eeb3e6-85f8-4106-953e-4f1eacb9bdc3_Owner">
    <vt:lpwstr>francoise.silvani@renault.com</vt:lpwstr>
  </property>
  <property fmtid="{D5CDD505-2E9C-101B-9397-08002B2CF9AE}" pid="5" name="MSIP_Label_a5eeb3e6-85f8-4106-953e-4f1eacb9bdc3_SetDate">
    <vt:lpwstr>2019-09-04T07:19:40.8387463Z</vt:lpwstr>
  </property>
  <property fmtid="{D5CDD505-2E9C-101B-9397-08002B2CF9AE}" pid="6" name="MSIP_Label_a5eeb3e6-85f8-4106-953e-4f1eacb9bdc3_Name">
    <vt:lpwstr>Confidential C</vt:lpwstr>
  </property>
  <property fmtid="{D5CDD505-2E9C-101B-9397-08002B2CF9AE}" pid="7" name="MSIP_Label_a5eeb3e6-85f8-4106-953e-4f1eacb9bdc3_Application">
    <vt:lpwstr>Microsoft Azure Information Protection</vt:lpwstr>
  </property>
  <property fmtid="{D5CDD505-2E9C-101B-9397-08002B2CF9AE}" pid="8" name="MSIP_Label_a5eeb3e6-85f8-4106-953e-4f1eacb9bdc3_Extended_MSFT_Method">
    <vt:lpwstr>Automatic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iteId">
    <vt:lpwstr>d6b0bbee-7cd9-4d60-bce6-4a67b543e2ae</vt:lpwstr>
  </property>
  <property fmtid="{D5CDD505-2E9C-101B-9397-08002B2CF9AE}" pid="11" name="MSIP_Label_fd1c0902-ed92-4fed-896d-2e7725de02d4_Owner">
    <vt:lpwstr>francoise.silvani@renault.com</vt:lpwstr>
  </property>
  <property fmtid="{D5CDD505-2E9C-101B-9397-08002B2CF9AE}" pid="12" name="MSIP_Label_fd1c0902-ed92-4fed-896d-2e7725de02d4_SetDate">
    <vt:lpwstr>2019-09-04T07:19:40.8387463Z</vt:lpwstr>
  </property>
  <property fmtid="{D5CDD505-2E9C-101B-9397-08002B2CF9AE}" pid="13" name="MSIP_Label_fd1c0902-ed92-4fed-896d-2e7725de02d4_Name">
    <vt:lpwstr>Accessible to everybody</vt:lpwstr>
  </property>
  <property fmtid="{D5CDD505-2E9C-101B-9397-08002B2CF9AE}" pid="14" name="MSIP_Label_fd1c0902-ed92-4fed-896d-2e7725de02d4_Application">
    <vt:lpwstr>Microsoft Azure Information Protection</vt:lpwstr>
  </property>
  <property fmtid="{D5CDD505-2E9C-101B-9397-08002B2CF9AE}" pid="15" name="MSIP_Label_fd1c0902-ed92-4fed-896d-2e7725de02d4_Parent">
    <vt:lpwstr>a5eeb3e6-85f8-4106-953e-4f1eacb9bdc3</vt:lpwstr>
  </property>
  <property fmtid="{D5CDD505-2E9C-101B-9397-08002B2CF9AE}" pid="16" name="MSIP_Label_fd1c0902-ed92-4fed-896d-2e7725de02d4_Extended_MSFT_Method">
    <vt:lpwstr>Automatic</vt:lpwstr>
  </property>
  <property fmtid="{D5CDD505-2E9C-101B-9397-08002B2CF9AE}" pid="17" name="Sensitivity">
    <vt:lpwstr>Confidential C Accessible to everybody</vt:lpwstr>
  </property>
</Properties>
</file>