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57" r:id="rId3"/>
    <p:sldId id="258" r:id="rId4"/>
    <p:sldId id="259" r:id="rId5"/>
    <p:sldId id="271" r:id="rId6"/>
    <p:sldId id="262" r:id="rId7"/>
    <p:sldId id="270" r:id="rId8"/>
    <p:sldId id="263" r:id="rId9"/>
    <p:sldId id="264" r:id="rId10"/>
    <p:sldId id="265" r:id="rId11"/>
    <p:sldId id="266" r:id="rId12"/>
    <p:sldId id="268" r:id="rId13"/>
    <p:sldId id="260" r:id="rId14"/>
    <p:sldId id="261" r:id="rId15"/>
    <p:sldId id="269"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562"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363EEB-A3BB-414F-AEE1-9442F03C59B3}" type="datetimeFigureOut">
              <a:rPr lang="ru-RU" smtClean="0"/>
              <a:t>02.09.2019</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71337B-E231-4474-879E-A71EADDCCC41}" type="slidenum">
              <a:rPr lang="ru-RU" smtClean="0"/>
              <a:t>‹#›</a:t>
            </a:fld>
            <a:endParaRPr lang="ru-RU"/>
          </a:p>
        </p:txBody>
      </p:sp>
    </p:spTree>
    <p:extLst>
      <p:ext uri="{BB962C8B-B14F-4D97-AF65-F5344CB8AC3E}">
        <p14:creationId xmlns:p14="http://schemas.microsoft.com/office/powerpoint/2010/main" val="1090461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E4689D-D50A-4FCF-9AE9-35279FA3DAD6}"/>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24BC53F7-7345-4F19-ACF5-8F97CC5896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B6F8B703-38CB-4FB7-89AB-043578E71A3C}"/>
              </a:ext>
            </a:extLst>
          </p:cNvPr>
          <p:cNvSpPr>
            <a:spLocks noGrp="1"/>
          </p:cNvSpPr>
          <p:nvPr>
            <p:ph type="dt" sz="half" idx="10"/>
          </p:nvPr>
        </p:nvSpPr>
        <p:spPr/>
        <p:txBody>
          <a:bodyPr/>
          <a:lstStyle/>
          <a:p>
            <a:fld id="{4726544C-02AE-4866-85C2-171649A8FDC5}" type="datetime1">
              <a:rPr lang="ru-RU" smtClean="0"/>
              <a:t>02.09.2019</a:t>
            </a:fld>
            <a:endParaRPr lang="ru-RU"/>
          </a:p>
        </p:txBody>
      </p:sp>
      <p:sp>
        <p:nvSpPr>
          <p:cNvPr id="5" name="Нижний колонтитул 4">
            <a:extLst>
              <a:ext uri="{FF2B5EF4-FFF2-40B4-BE49-F238E27FC236}">
                <a16:creationId xmlns:a16="http://schemas.microsoft.com/office/drawing/2014/main" id="{22684A2A-D7A4-48A4-8ECA-DCDDEA1A1C8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E55D211-B37B-4C9E-A353-F0CF8AD8B093}"/>
              </a:ext>
            </a:extLst>
          </p:cNvPr>
          <p:cNvSpPr>
            <a:spLocks noGrp="1"/>
          </p:cNvSpPr>
          <p:nvPr>
            <p:ph type="sldNum" sz="quarter" idx="12"/>
          </p:nvPr>
        </p:nvSpPr>
        <p:spPr/>
        <p:txBody>
          <a:bodyPr/>
          <a:lstStyle/>
          <a:p>
            <a:fld id="{5A00AF7A-AC6F-46C0-B4F8-2AA98A2E0AA2}" type="slidenum">
              <a:rPr lang="ru-RU" smtClean="0"/>
              <a:t>‹#›</a:t>
            </a:fld>
            <a:endParaRPr lang="ru-RU"/>
          </a:p>
        </p:txBody>
      </p:sp>
    </p:spTree>
    <p:extLst>
      <p:ext uri="{BB962C8B-B14F-4D97-AF65-F5344CB8AC3E}">
        <p14:creationId xmlns:p14="http://schemas.microsoft.com/office/powerpoint/2010/main" val="768965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9D7B37-EECD-4766-BF07-85B39C108755}"/>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10635A39-42DD-40E7-A58D-C09B03CA2803}"/>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64CBDF9-8269-4D28-90CA-53BC668F7602}"/>
              </a:ext>
            </a:extLst>
          </p:cNvPr>
          <p:cNvSpPr>
            <a:spLocks noGrp="1"/>
          </p:cNvSpPr>
          <p:nvPr>
            <p:ph type="dt" sz="half" idx="10"/>
          </p:nvPr>
        </p:nvSpPr>
        <p:spPr/>
        <p:txBody>
          <a:bodyPr/>
          <a:lstStyle/>
          <a:p>
            <a:fld id="{E24EBD73-FD3F-494C-83BA-847D4A39DAF4}" type="datetime1">
              <a:rPr lang="ru-RU" smtClean="0"/>
              <a:t>02.09.2019</a:t>
            </a:fld>
            <a:endParaRPr lang="ru-RU"/>
          </a:p>
        </p:txBody>
      </p:sp>
      <p:sp>
        <p:nvSpPr>
          <p:cNvPr id="5" name="Нижний колонтитул 4">
            <a:extLst>
              <a:ext uri="{FF2B5EF4-FFF2-40B4-BE49-F238E27FC236}">
                <a16:creationId xmlns:a16="http://schemas.microsoft.com/office/drawing/2014/main" id="{3F370A6A-3164-473C-BB2A-8C53552AD45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B4B742E-2C5D-4273-831B-0C834C708EC9}"/>
              </a:ext>
            </a:extLst>
          </p:cNvPr>
          <p:cNvSpPr>
            <a:spLocks noGrp="1"/>
          </p:cNvSpPr>
          <p:nvPr>
            <p:ph type="sldNum" sz="quarter" idx="12"/>
          </p:nvPr>
        </p:nvSpPr>
        <p:spPr/>
        <p:txBody>
          <a:bodyPr/>
          <a:lstStyle/>
          <a:p>
            <a:fld id="{5A00AF7A-AC6F-46C0-B4F8-2AA98A2E0AA2}" type="slidenum">
              <a:rPr lang="ru-RU" smtClean="0"/>
              <a:t>‹#›</a:t>
            </a:fld>
            <a:endParaRPr lang="ru-RU"/>
          </a:p>
        </p:txBody>
      </p:sp>
    </p:spTree>
    <p:extLst>
      <p:ext uri="{BB962C8B-B14F-4D97-AF65-F5344CB8AC3E}">
        <p14:creationId xmlns:p14="http://schemas.microsoft.com/office/powerpoint/2010/main" val="2723352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AA496C74-428F-4313-B2F9-5E809E387545}"/>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6A3650E4-EB39-4475-94E0-B07035E5A936}"/>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C6D28CA-AB0A-4E64-9E4A-D17119343B5D}"/>
              </a:ext>
            </a:extLst>
          </p:cNvPr>
          <p:cNvSpPr>
            <a:spLocks noGrp="1"/>
          </p:cNvSpPr>
          <p:nvPr>
            <p:ph type="dt" sz="half" idx="10"/>
          </p:nvPr>
        </p:nvSpPr>
        <p:spPr/>
        <p:txBody>
          <a:bodyPr/>
          <a:lstStyle/>
          <a:p>
            <a:fld id="{4C3964E0-5759-45A3-897E-6AC75E5F9891}" type="datetime1">
              <a:rPr lang="ru-RU" smtClean="0"/>
              <a:t>02.09.2019</a:t>
            </a:fld>
            <a:endParaRPr lang="ru-RU"/>
          </a:p>
        </p:txBody>
      </p:sp>
      <p:sp>
        <p:nvSpPr>
          <p:cNvPr id="5" name="Нижний колонтитул 4">
            <a:extLst>
              <a:ext uri="{FF2B5EF4-FFF2-40B4-BE49-F238E27FC236}">
                <a16:creationId xmlns:a16="http://schemas.microsoft.com/office/drawing/2014/main" id="{1955DE1D-4875-4D05-9AD7-B51AA69EB8F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3F3D3A9-BB0A-4088-91F0-7F942B7A9CCD}"/>
              </a:ext>
            </a:extLst>
          </p:cNvPr>
          <p:cNvSpPr>
            <a:spLocks noGrp="1"/>
          </p:cNvSpPr>
          <p:nvPr>
            <p:ph type="sldNum" sz="quarter" idx="12"/>
          </p:nvPr>
        </p:nvSpPr>
        <p:spPr/>
        <p:txBody>
          <a:bodyPr/>
          <a:lstStyle/>
          <a:p>
            <a:fld id="{5A00AF7A-AC6F-46C0-B4F8-2AA98A2E0AA2}" type="slidenum">
              <a:rPr lang="ru-RU" smtClean="0"/>
              <a:t>‹#›</a:t>
            </a:fld>
            <a:endParaRPr lang="ru-RU"/>
          </a:p>
        </p:txBody>
      </p:sp>
    </p:spTree>
    <p:extLst>
      <p:ext uri="{BB962C8B-B14F-4D97-AF65-F5344CB8AC3E}">
        <p14:creationId xmlns:p14="http://schemas.microsoft.com/office/powerpoint/2010/main" val="2932978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09DAD9E-D045-4BAF-A0DF-CF64639B6DA4}"/>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5D9033B-D6D8-4A96-A924-EC1E2BA2F26E}"/>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4AA85BA-6877-405F-B87D-8F13193124FE}"/>
              </a:ext>
            </a:extLst>
          </p:cNvPr>
          <p:cNvSpPr>
            <a:spLocks noGrp="1"/>
          </p:cNvSpPr>
          <p:nvPr>
            <p:ph type="dt" sz="half" idx="10"/>
          </p:nvPr>
        </p:nvSpPr>
        <p:spPr/>
        <p:txBody>
          <a:bodyPr/>
          <a:lstStyle/>
          <a:p>
            <a:fld id="{8C1D6566-7C3B-4041-9CA9-E4671B08F853}" type="datetime1">
              <a:rPr lang="ru-RU" smtClean="0"/>
              <a:t>02.09.2019</a:t>
            </a:fld>
            <a:endParaRPr lang="ru-RU"/>
          </a:p>
        </p:txBody>
      </p:sp>
      <p:sp>
        <p:nvSpPr>
          <p:cNvPr id="5" name="Нижний колонтитул 4">
            <a:extLst>
              <a:ext uri="{FF2B5EF4-FFF2-40B4-BE49-F238E27FC236}">
                <a16:creationId xmlns:a16="http://schemas.microsoft.com/office/drawing/2014/main" id="{DF0D8016-E100-4246-B27D-B94B20DF10B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710EF9F-1909-4690-AAED-56E7334C9319}"/>
              </a:ext>
            </a:extLst>
          </p:cNvPr>
          <p:cNvSpPr>
            <a:spLocks noGrp="1"/>
          </p:cNvSpPr>
          <p:nvPr>
            <p:ph type="sldNum" sz="quarter" idx="12"/>
          </p:nvPr>
        </p:nvSpPr>
        <p:spPr/>
        <p:txBody>
          <a:bodyPr/>
          <a:lstStyle/>
          <a:p>
            <a:fld id="{5A00AF7A-AC6F-46C0-B4F8-2AA98A2E0AA2}" type="slidenum">
              <a:rPr lang="ru-RU" smtClean="0"/>
              <a:t>‹#›</a:t>
            </a:fld>
            <a:endParaRPr lang="ru-RU"/>
          </a:p>
        </p:txBody>
      </p:sp>
    </p:spTree>
    <p:extLst>
      <p:ext uri="{BB962C8B-B14F-4D97-AF65-F5344CB8AC3E}">
        <p14:creationId xmlns:p14="http://schemas.microsoft.com/office/powerpoint/2010/main" val="2989153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1862471-A5AD-4B5B-B00A-64760083BB7A}"/>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0C525664-76D9-46DC-9BD1-60C2D60CB9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F17ACE8F-3E35-436D-AE82-F5B396B70E2D}"/>
              </a:ext>
            </a:extLst>
          </p:cNvPr>
          <p:cNvSpPr>
            <a:spLocks noGrp="1"/>
          </p:cNvSpPr>
          <p:nvPr>
            <p:ph type="dt" sz="half" idx="10"/>
          </p:nvPr>
        </p:nvSpPr>
        <p:spPr/>
        <p:txBody>
          <a:bodyPr/>
          <a:lstStyle/>
          <a:p>
            <a:fld id="{04686892-F598-4643-B99E-53839F742C5F}" type="datetime1">
              <a:rPr lang="ru-RU" smtClean="0"/>
              <a:t>02.09.2019</a:t>
            </a:fld>
            <a:endParaRPr lang="ru-RU"/>
          </a:p>
        </p:txBody>
      </p:sp>
      <p:sp>
        <p:nvSpPr>
          <p:cNvPr id="5" name="Нижний колонтитул 4">
            <a:extLst>
              <a:ext uri="{FF2B5EF4-FFF2-40B4-BE49-F238E27FC236}">
                <a16:creationId xmlns:a16="http://schemas.microsoft.com/office/drawing/2014/main" id="{5EAFEEEE-0532-4514-835D-7C395BC8989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50F73F4-F4CB-4F19-A654-4E2C1700C844}"/>
              </a:ext>
            </a:extLst>
          </p:cNvPr>
          <p:cNvSpPr>
            <a:spLocks noGrp="1"/>
          </p:cNvSpPr>
          <p:nvPr>
            <p:ph type="sldNum" sz="quarter" idx="12"/>
          </p:nvPr>
        </p:nvSpPr>
        <p:spPr/>
        <p:txBody>
          <a:bodyPr/>
          <a:lstStyle/>
          <a:p>
            <a:fld id="{5A00AF7A-AC6F-46C0-B4F8-2AA98A2E0AA2}" type="slidenum">
              <a:rPr lang="ru-RU" smtClean="0"/>
              <a:t>‹#›</a:t>
            </a:fld>
            <a:endParaRPr lang="ru-RU"/>
          </a:p>
        </p:txBody>
      </p:sp>
    </p:spTree>
    <p:extLst>
      <p:ext uri="{BB962C8B-B14F-4D97-AF65-F5344CB8AC3E}">
        <p14:creationId xmlns:p14="http://schemas.microsoft.com/office/powerpoint/2010/main" val="1857335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92FA22-D820-46BB-94C3-EB2D85A6F790}"/>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13F5DB89-B88D-4750-AA40-5BBD44608A6F}"/>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13ADB9EE-FA64-41B6-BB0A-54C51D34405A}"/>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A6F117B8-4CB8-4FE6-BDFF-4F43C1861594}"/>
              </a:ext>
            </a:extLst>
          </p:cNvPr>
          <p:cNvSpPr>
            <a:spLocks noGrp="1"/>
          </p:cNvSpPr>
          <p:nvPr>
            <p:ph type="dt" sz="half" idx="10"/>
          </p:nvPr>
        </p:nvSpPr>
        <p:spPr/>
        <p:txBody>
          <a:bodyPr/>
          <a:lstStyle/>
          <a:p>
            <a:fld id="{A85B4215-403E-4700-A89A-B9FF0A176290}" type="datetime1">
              <a:rPr lang="ru-RU" smtClean="0"/>
              <a:t>02.09.2019</a:t>
            </a:fld>
            <a:endParaRPr lang="ru-RU"/>
          </a:p>
        </p:txBody>
      </p:sp>
      <p:sp>
        <p:nvSpPr>
          <p:cNvPr id="6" name="Нижний колонтитул 5">
            <a:extLst>
              <a:ext uri="{FF2B5EF4-FFF2-40B4-BE49-F238E27FC236}">
                <a16:creationId xmlns:a16="http://schemas.microsoft.com/office/drawing/2014/main" id="{1F1D3E86-89F5-4FCC-9716-EF4A0ADDAAD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2EE67CC9-21F5-46B2-87B8-8F7DEE0A93AD}"/>
              </a:ext>
            </a:extLst>
          </p:cNvPr>
          <p:cNvSpPr>
            <a:spLocks noGrp="1"/>
          </p:cNvSpPr>
          <p:nvPr>
            <p:ph type="sldNum" sz="quarter" idx="12"/>
          </p:nvPr>
        </p:nvSpPr>
        <p:spPr/>
        <p:txBody>
          <a:bodyPr/>
          <a:lstStyle/>
          <a:p>
            <a:fld id="{5A00AF7A-AC6F-46C0-B4F8-2AA98A2E0AA2}" type="slidenum">
              <a:rPr lang="ru-RU" smtClean="0"/>
              <a:t>‹#›</a:t>
            </a:fld>
            <a:endParaRPr lang="ru-RU"/>
          </a:p>
        </p:txBody>
      </p:sp>
    </p:spTree>
    <p:extLst>
      <p:ext uri="{BB962C8B-B14F-4D97-AF65-F5344CB8AC3E}">
        <p14:creationId xmlns:p14="http://schemas.microsoft.com/office/powerpoint/2010/main" val="858193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7649B1-8735-4ACA-AAC4-94EDF960D44E}"/>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4AF309BA-93DD-41AE-B857-2A4D6763E5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44B0515-6A53-4D18-9E8B-075172E6AEC5}"/>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6A9E57AA-8CAC-495A-8A0A-37EE7A7614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5B27AB4A-E187-4214-85B1-FEC3A405C3C6}"/>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5B783034-7517-4EEE-9B7A-B726D0E65278}"/>
              </a:ext>
            </a:extLst>
          </p:cNvPr>
          <p:cNvSpPr>
            <a:spLocks noGrp="1"/>
          </p:cNvSpPr>
          <p:nvPr>
            <p:ph type="dt" sz="half" idx="10"/>
          </p:nvPr>
        </p:nvSpPr>
        <p:spPr/>
        <p:txBody>
          <a:bodyPr/>
          <a:lstStyle/>
          <a:p>
            <a:fld id="{67BFDE88-5420-436D-B6A7-3553D95437DC}" type="datetime1">
              <a:rPr lang="ru-RU" smtClean="0"/>
              <a:t>02.09.2019</a:t>
            </a:fld>
            <a:endParaRPr lang="ru-RU"/>
          </a:p>
        </p:txBody>
      </p:sp>
      <p:sp>
        <p:nvSpPr>
          <p:cNvPr id="8" name="Нижний колонтитул 7">
            <a:extLst>
              <a:ext uri="{FF2B5EF4-FFF2-40B4-BE49-F238E27FC236}">
                <a16:creationId xmlns:a16="http://schemas.microsoft.com/office/drawing/2014/main" id="{7667FE56-0A1C-4B4D-A16F-4DBE96A801C6}"/>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401A2C85-314A-45D3-8975-146ABDFD6D2F}"/>
              </a:ext>
            </a:extLst>
          </p:cNvPr>
          <p:cNvSpPr>
            <a:spLocks noGrp="1"/>
          </p:cNvSpPr>
          <p:nvPr>
            <p:ph type="sldNum" sz="quarter" idx="12"/>
          </p:nvPr>
        </p:nvSpPr>
        <p:spPr/>
        <p:txBody>
          <a:bodyPr/>
          <a:lstStyle/>
          <a:p>
            <a:fld id="{5A00AF7A-AC6F-46C0-B4F8-2AA98A2E0AA2}" type="slidenum">
              <a:rPr lang="ru-RU" smtClean="0"/>
              <a:t>‹#›</a:t>
            </a:fld>
            <a:endParaRPr lang="ru-RU"/>
          </a:p>
        </p:txBody>
      </p:sp>
    </p:spTree>
    <p:extLst>
      <p:ext uri="{BB962C8B-B14F-4D97-AF65-F5344CB8AC3E}">
        <p14:creationId xmlns:p14="http://schemas.microsoft.com/office/powerpoint/2010/main" val="493494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81FB37-CB75-4341-B03D-E9FC1E5A29D7}"/>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16216DDB-0C89-47C1-927F-7BD4C3CC83E7}"/>
              </a:ext>
            </a:extLst>
          </p:cNvPr>
          <p:cNvSpPr>
            <a:spLocks noGrp="1"/>
          </p:cNvSpPr>
          <p:nvPr>
            <p:ph type="dt" sz="half" idx="10"/>
          </p:nvPr>
        </p:nvSpPr>
        <p:spPr/>
        <p:txBody>
          <a:bodyPr/>
          <a:lstStyle/>
          <a:p>
            <a:fld id="{DC37FB07-C61E-4F0D-BF3B-D16C970C90EC}" type="datetime1">
              <a:rPr lang="ru-RU" smtClean="0"/>
              <a:t>02.09.2019</a:t>
            </a:fld>
            <a:endParaRPr lang="ru-RU"/>
          </a:p>
        </p:txBody>
      </p:sp>
      <p:sp>
        <p:nvSpPr>
          <p:cNvPr id="4" name="Нижний колонтитул 3">
            <a:extLst>
              <a:ext uri="{FF2B5EF4-FFF2-40B4-BE49-F238E27FC236}">
                <a16:creationId xmlns:a16="http://schemas.microsoft.com/office/drawing/2014/main" id="{FFDB4BBB-D8CA-4857-B0FB-7F14B31AB946}"/>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E60D99FE-8A47-43D6-A322-7C558AC48F79}"/>
              </a:ext>
            </a:extLst>
          </p:cNvPr>
          <p:cNvSpPr>
            <a:spLocks noGrp="1"/>
          </p:cNvSpPr>
          <p:nvPr>
            <p:ph type="sldNum" sz="quarter" idx="12"/>
          </p:nvPr>
        </p:nvSpPr>
        <p:spPr/>
        <p:txBody>
          <a:bodyPr/>
          <a:lstStyle/>
          <a:p>
            <a:fld id="{5A00AF7A-AC6F-46C0-B4F8-2AA98A2E0AA2}" type="slidenum">
              <a:rPr lang="ru-RU" smtClean="0"/>
              <a:t>‹#›</a:t>
            </a:fld>
            <a:endParaRPr lang="ru-RU"/>
          </a:p>
        </p:txBody>
      </p:sp>
    </p:spTree>
    <p:extLst>
      <p:ext uri="{BB962C8B-B14F-4D97-AF65-F5344CB8AC3E}">
        <p14:creationId xmlns:p14="http://schemas.microsoft.com/office/powerpoint/2010/main" val="2607153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CB920B24-B701-478A-80F5-8CFA5CD4638A}"/>
              </a:ext>
            </a:extLst>
          </p:cNvPr>
          <p:cNvSpPr>
            <a:spLocks noGrp="1"/>
          </p:cNvSpPr>
          <p:nvPr>
            <p:ph type="dt" sz="half" idx="10"/>
          </p:nvPr>
        </p:nvSpPr>
        <p:spPr/>
        <p:txBody>
          <a:bodyPr/>
          <a:lstStyle/>
          <a:p>
            <a:fld id="{9D1C11DC-1FF1-4475-B309-AB11CC687836}" type="datetime1">
              <a:rPr lang="ru-RU" smtClean="0"/>
              <a:t>02.09.2019</a:t>
            </a:fld>
            <a:endParaRPr lang="ru-RU"/>
          </a:p>
        </p:txBody>
      </p:sp>
      <p:sp>
        <p:nvSpPr>
          <p:cNvPr id="3" name="Нижний колонтитул 2">
            <a:extLst>
              <a:ext uri="{FF2B5EF4-FFF2-40B4-BE49-F238E27FC236}">
                <a16:creationId xmlns:a16="http://schemas.microsoft.com/office/drawing/2014/main" id="{C1E8FC25-265C-4524-AA9F-703E120FDD67}"/>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18ECA45E-07FA-4027-9A4A-4ED411C0823A}"/>
              </a:ext>
            </a:extLst>
          </p:cNvPr>
          <p:cNvSpPr>
            <a:spLocks noGrp="1"/>
          </p:cNvSpPr>
          <p:nvPr>
            <p:ph type="sldNum" sz="quarter" idx="12"/>
          </p:nvPr>
        </p:nvSpPr>
        <p:spPr/>
        <p:txBody>
          <a:bodyPr/>
          <a:lstStyle/>
          <a:p>
            <a:fld id="{5A00AF7A-AC6F-46C0-B4F8-2AA98A2E0AA2}" type="slidenum">
              <a:rPr lang="ru-RU" smtClean="0"/>
              <a:t>‹#›</a:t>
            </a:fld>
            <a:endParaRPr lang="ru-RU"/>
          </a:p>
        </p:txBody>
      </p:sp>
    </p:spTree>
    <p:extLst>
      <p:ext uri="{BB962C8B-B14F-4D97-AF65-F5344CB8AC3E}">
        <p14:creationId xmlns:p14="http://schemas.microsoft.com/office/powerpoint/2010/main" val="1048328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A3686A-0601-4ADD-A0D2-D14FBC4C6F3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E15A0083-5561-45B4-B30C-780C31C234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3B84AF91-9176-4882-8BB5-3FAAE41D4E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1918B892-CA0E-40EF-9954-89F037272AA0}"/>
              </a:ext>
            </a:extLst>
          </p:cNvPr>
          <p:cNvSpPr>
            <a:spLocks noGrp="1"/>
          </p:cNvSpPr>
          <p:nvPr>
            <p:ph type="dt" sz="half" idx="10"/>
          </p:nvPr>
        </p:nvSpPr>
        <p:spPr/>
        <p:txBody>
          <a:bodyPr/>
          <a:lstStyle/>
          <a:p>
            <a:fld id="{1D105650-B039-4256-959E-F3B9B5AA9628}" type="datetime1">
              <a:rPr lang="ru-RU" smtClean="0"/>
              <a:t>02.09.2019</a:t>
            </a:fld>
            <a:endParaRPr lang="ru-RU"/>
          </a:p>
        </p:txBody>
      </p:sp>
      <p:sp>
        <p:nvSpPr>
          <p:cNvPr id="6" name="Нижний колонтитул 5">
            <a:extLst>
              <a:ext uri="{FF2B5EF4-FFF2-40B4-BE49-F238E27FC236}">
                <a16:creationId xmlns:a16="http://schemas.microsoft.com/office/drawing/2014/main" id="{3500F04E-1AA6-42DD-AE2B-CA3BF1C7ED10}"/>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ACBDD7F2-1665-4950-B490-B83668DE91DA}"/>
              </a:ext>
            </a:extLst>
          </p:cNvPr>
          <p:cNvSpPr>
            <a:spLocks noGrp="1"/>
          </p:cNvSpPr>
          <p:nvPr>
            <p:ph type="sldNum" sz="quarter" idx="12"/>
          </p:nvPr>
        </p:nvSpPr>
        <p:spPr/>
        <p:txBody>
          <a:bodyPr/>
          <a:lstStyle/>
          <a:p>
            <a:fld id="{5A00AF7A-AC6F-46C0-B4F8-2AA98A2E0AA2}" type="slidenum">
              <a:rPr lang="ru-RU" smtClean="0"/>
              <a:t>‹#›</a:t>
            </a:fld>
            <a:endParaRPr lang="ru-RU"/>
          </a:p>
        </p:txBody>
      </p:sp>
    </p:spTree>
    <p:extLst>
      <p:ext uri="{BB962C8B-B14F-4D97-AF65-F5344CB8AC3E}">
        <p14:creationId xmlns:p14="http://schemas.microsoft.com/office/powerpoint/2010/main" val="4216206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643419-F536-44BF-A9DF-12D23E095D2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955A0C03-466A-439F-B76E-38CF55A7FF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4693F22C-677B-44F3-8AAE-0460D1B8A4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66168234-0E4F-4AC3-9C00-72DECEF2DE50}"/>
              </a:ext>
            </a:extLst>
          </p:cNvPr>
          <p:cNvSpPr>
            <a:spLocks noGrp="1"/>
          </p:cNvSpPr>
          <p:nvPr>
            <p:ph type="dt" sz="half" idx="10"/>
          </p:nvPr>
        </p:nvSpPr>
        <p:spPr/>
        <p:txBody>
          <a:bodyPr/>
          <a:lstStyle/>
          <a:p>
            <a:fld id="{E9B4931B-43F2-4C31-B5DE-375C13C2F804}" type="datetime1">
              <a:rPr lang="ru-RU" smtClean="0"/>
              <a:t>02.09.2019</a:t>
            </a:fld>
            <a:endParaRPr lang="ru-RU"/>
          </a:p>
        </p:txBody>
      </p:sp>
      <p:sp>
        <p:nvSpPr>
          <p:cNvPr id="6" name="Нижний колонтитул 5">
            <a:extLst>
              <a:ext uri="{FF2B5EF4-FFF2-40B4-BE49-F238E27FC236}">
                <a16:creationId xmlns:a16="http://schemas.microsoft.com/office/drawing/2014/main" id="{412B7B44-3618-427E-9F12-8F5DF6A5889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683D4094-E114-4CAA-BDFC-9A7EB0A170CD}"/>
              </a:ext>
            </a:extLst>
          </p:cNvPr>
          <p:cNvSpPr>
            <a:spLocks noGrp="1"/>
          </p:cNvSpPr>
          <p:nvPr>
            <p:ph type="sldNum" sz="quarter" idx="12"/>
          </p:nvPr>
        </p:nvSpPr>
        <p:spPr/>
        <p:txBody>
          <a:bodyPr/>
          <a:lstStyle/>
          <a:p>
            <a:fld id="{5A00AF7A-AC6F-46C0-B4F8-2AA98A2E0AA2}" type="slidenum">
              <a:rPr lang="ru-RU" smtClean="0"/>
              <a:t>‹#›</a:t>
            </a:fld>
            <a:endParaRPr lang="ru-RU"/>
          </a:p>
        </p:txBody>
      </p:sp>
    </p:spTree>
    <p:extLst>
      <p:ext uri="{BB962C8B-B14F-4D97-AF65-F5344CB8AC3E}">
        <p14:creationId xmlns:p14="http://schemas.microsoft.com/office/powerpoint/2010/main" val="3153532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07F2AD-2367-406A-A8C8-35407715E4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371D542C-BD48-44D9-8628-6B97ECACB1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A88AB38-99D8-4ABF-8A8A-08B3C5F5FE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CD5E57-76B9-4CD3-9D03-D81F8176A33F}" type="datetime1">
              <a:rPr lang="ru-RU" smtClean="0"/>
              <a:t>02.09.2019</a:t>
            </a:fld>
            <a:endParaRPr lang="ru-RU"/>
          </a:p>
        </p:txBody>
      </p:sp>
      <p:sp>
        <p:nvSpPr>
          <p:cNvPr id="5" name="Нижний колонтитул 4">
            <a:extLst>
              <a:ext uri="{FF2B5EF4-FFF2-40B4-BE49-F238E27FC236}">
                <a16:creationId xmlns:a16="http://schemas.microsoft.com/office/drawing/2014/main" id="{B565D259-C7F5-466C-9F6E-BA9A420804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83AA0A92-420F-4335-8FA4-59D5F1A60E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00AF7A-AC6F-46C0-B4F8-2AA98A2E0AA2}" type="slidenum">
              <a:rPr lang="ru-RU" smtClean="0"/>
              <a:t>‹#›</a:t>
            </a:fld>
            <a:endParaRPr lang="ru-RU"/>
          </a:p>
        </p:txBody>
      </p:sp>
    </p:spTree>
    <p:extLst>
      <p:ext uri="{BB962C8B-B14F-4D97-AF65-F5344CB8AC3E}">
        <p14:creationId xmlns:p14="http://schemas.microsoft.com/office/powerpoint/2010/main" val="1309375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E06E2C-EB85-4986-ADA1-BD4FD8FE1456}"/>
              </a:ext>
            </a:extLst>
          </p:cNvPr>
          <p:cNvSpPr>
            <a:spLocks noGrp="1"/>
          </p:cNvSpPr>
          <p:nvPr>
            <p:ph type="ctrTitle"/>
          </p:nvPr>
        </p:nvSpPr>
        <p:spPr>
          <a:xfrm>
            <a:off x="1524000" y="1567105"/>
            <a:ext cx="9144000" cy="2387600"/>
          </a:xfrm>
        </p:spPr>
        <p:txBody>
          <a:bodyPr>
            <a:normAutofit fontScale="90000"/>
          </a:bodyPr>
          <a:lstStyle/>
          <a:p>
            <a:r>
              <a:rPr lang="en-US" dirty="0"/>
              <a:t>Feedback by the GRBP Experts on the Draft Resolution </a:t>
            </a:r>
            <a:br>
              <a:rPr lang="en-US" dirty="0"/>
            </a:br>
            <a:r>
              <a:rPr lang="en-US" dirty="0"/>
              <a:t>on Road Surface Labelling</a:t>
            </a:r>
            <a:endParaRPr lang="ru-RU" dirty="0"/>
          </a:p>
        </p:txBody>
      </p:sp>
      <p:sp>
        <p:nvSpPr>
          <p:cNvPr id="3" name="Подзаголовок 2">
            <a:extLst>
              <a:ext uri="{FF2B5EF4-FFF2-40B4-BE49-F238E27FC236}">
                <a16:creationId xmlns:a16="http://schemas.microsoft.com/office/drawing/2014/main" id="{15BD7053-7DE3-4913-8D85-9DBA530D63AA}"/>
              </a:ext>
            </a:extLst>
          </p:cNvPr>
          <p:cNvSpPr>
            <a:spLocks noGrp="1"/>
          </p:cNvSpPr>
          <p:nvPr>
            <p:ph type="subTitle" idx="1"/>
          </p:nvPr>
        </p:nvSpPr>
        <p:spPr>
          <a:xfrm>
            <a:off x="1524000" y="4463014"/>
            <a:ext cx="9144000" cy="1655762"/>
          </a:xfrm>
        </p:spPr>
        <p:txBody>
          <a:bodyPr/>
          <a:lstStyle/>
          <a:p>
            <a:r>
              <a:rPr lang="en-US" dirty="0"/>
              <a:t>(ECE/TRANS/WP.29/GRB/2019/2 by the Netherlands)</a:t>
            </a:r>
            <a:endParaRPr lang="ru-RU" dirty="0"/>
          </a:p>
        </p:txBody>
      </p:sp>
      <p:sp>
        <p:nvSpPr>
          <p:cNvPr id="4" name="Rectangle 6">
            <a:extLst>
              <a:ext uri="{FF2B5EF4-FFF2-40B4-BE49-F238E27FC236}">
                <a16:creationId xmlns:a16="http://schemas.microsoft.com/office/drawing/2014/main" id="{72C5A29F-6FA7-4078-8439-205A85182155}"/>
              </a:ext>
            </a:extLst>
          </p:cNvPr>
          <p:cNvSpPr/>
          <p:nvPr/>
        </p:nvSpPr>
        <p:spPr>
          <a:xfrm>
            <a:off x="8229601" y="121028"/>
            <a:ext cx="3782518" cy="1077218"/>
          </a:xfrm>
          <a:prstGeom prst="rect">
            <a:avLst/>
          </a:prstGeom>
        </p:spPr>
        <p:txBody>
          <a:bodyPr wrap="square">
            <a:spAutoFit/>
          </a:bodyPr>
          <a:lstStyle/>
          <a:p>
            <a:r>
              <a:rPr lang="en-US" sz="1600" dirty="0"/>
              <a:t>Informal </a:t>
            </a:r>
            <a:r>
              <a:rPr lang="en-US" sz="1600"/>
              <a:t>document </a:t>
            </a:r>
            <a:r>
              <a:rPr lang="en-US" sz="1600" b="1"/>
              <a:t>GRBP-70-11 </a:t>
            </a:r>
            <a:endParaRPr lang="en-US" sz="1600" b="1" dirty="0"/>
          </a:p>
          <a:p>
            <a:r>
              <a:rPr lang="en-US" sz="1600" dirty="0"/>
              <a:t>70th GRBP session, 11-13 September 2019 agenda item </a:t>
            </a:r>
            <a:r>
              <a:rPr lang="ru-RU" sz="1600" dirty="0"/>
              <a:t>9</a:t>
            </a:r>
            <a:br>
              <a:rPr lang="en-US" sz="1600" dirty="0"/>
            </a:br>
            <a:endParaRPr lang="fr-FR" sz="1600" dirty="0"/>
          </a:p>
        </p:txBody>
      </p:sp>
      <p:sp>
        <p:nvSpPr>
          <p:cNvPr id="5" name="Rectangle 8">
            <a:extLst>
              <a:ext uri="{FF2B5EF4-FFF2-40B4-BE49-F238E27FC236}">
                <a16:creationId xmlns:a16="http://schemas.microsoft.com/office/drawing/2014/main" id="{01810806-4F31-4996-9919-967868C55C82}"/>
              </a:ext>
            </a:extLst>
          </p:cNvPr>
          <p:cNvSpPr/>
          <p:nvPr/>
        </p:nvSpPr>
        <p:spPr>
          <a:xfrm>
            <a:off x="1005551" y="290305"/>
            <a:ext cx="3577903" cy="369332"/>
          </a:xfrm>
          <a:prstGeom prst="rect">
            <a:avLst/>
          </a:prstGeom>
        </p:spPr>
        <p:txBody>
          <a:bodyPr wrap="none">
            <a:spAutoFit/>
          </a:bodyPr>
          <a:lstStyle/>
          <a:p>
            <a:r>
              <a:rPr lang="en-US" dirty="0"/>
              <a:t>Transmitted by the GRBP Vice-Chair </a:t>
            </a:r>
          </a:p>
        </p:txBody>
      </p:sp>
    </p:spTree>
    <p:extLst>
      <p:ext uri="{BB962C8B-B14F-4D97-AF65-F5344CB8AC3E}">
        <p14:creationId xmlns:p14="http://schemas.microsoft.com/office/powerpoint/2010/main" val="2222026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C10B79-E064-47E8-96E2-7356EEFC276A}"/>
              </a:ext>
            </a:extLst>
          </p:cNvPr>
          <p:cNvSpPr>
            <a:spLocks noGrp="1"/>
          </p:cNvSpPr>
          <p:nvPr>
            <p:ph type="title"/>
          </p:nvPr>
        </p:nvSpPr>
        <p:spPr>
          <a:xfrm>
            <a:off x="838200" y="662849"/>
            <a:ext cx="10515600" cy="1325563"/>
          </a:xfrm>
        </p:spPr>
        <p:txBody>
          <a:bodyPr>
            <a:normAutofit/>
          </a:bodyPr>
          <a:lstStyle/>
          <a:p>
            <a:pPr lvl="0"/>
            <a:r>
              <a:rPr lang="en-US" dirty="0"/>
              <a:t>How do you see the prospects for the further development of this proposal?</a:t>
            </a:r>
            <a:endParaRPr lang="ru-RU" dirty="0"/>
          </a:p>
        </p:txBody>
      </p:sp>
      <p:sp>
        <p:nvSpPr>
          <p:cNvPr id="3" name="Объект 2">
            <a:extLst>
              <a:ext uri="{FF2B5EF4-FFF2-40B4-BE49-F238E27FC236}">
                <a16:creationId xmlns:a16="http://schemas.microsoft.com/office/drawing/2014/main" id="{BE4B0B60-64B5-44C7-BDBA-B3CADAF31F1A}"/>
              </a:ext>
            </a:extLst>
          </p:cNvPr>
          <p:cNvSpPr>
            <a:spLocks noGrp="1"/>
          </p:cNvSpPr>
          <p:nvPr>
            <p:ph idx="1"/>
          </p:nvPr>
        </p:nvSpPr>
        <p:spPr>
          <a:xfrm>
            <a:off x="838200" y="2232837"/>
            <a:ext cx="10515600" cy="3962313"/>
          </a:xfrm>
        </p:spPr>
        <p:txBody>
          <a:bodyPr>
            <a:normAutofit fontScale="92500" lnSpcReduction="20000"/>
          </a:bodyPr>
          <a:lstStyle/>
          <a:p>
            <a:pPr lvl="0"/>
            <a:r>
              <a:rPr lang="en-US" dirty="0"/>
              <a:t>CH: At the moment we see little possibilities to go further from the vehicle (</a:t>
            </a:r>
            <a:r>
              <a:rPr lang="en-US" dirty="0" err="1"/>
              <a:t>tyre</a:t>
            </a:r>
            <a:r>
              <a:rPr lang="en-US" dirty="0"/>
              <a:t>) side</a:t>
            </a:r>
          </a:p>
          <a:p>
            <a:pPr lvl="0"/>
            <a:r>
              <a:rPr lang="en-US" dirty="0"/>
              <a:t>A: There is substantial danger of conflict with European and international standardization organizations and their consensus-finding mechanisms as well as with ongoing standardization activities</a:t>
            </a:r>
          </a:p>
          <a:p>
            <a:pPr lvl="0"/>
            <a:r>
              <a:rPr lang="en-US" dirty="0"/>
              <a:t>F: </a:t>
            </a:r>
            <a:r>
              <a:rPr lang="ru-RU" dirty="0" err="1"/>
              <a:t>Road</a:t>
            </a:r>
            <a:r>
              <a:rPr lang="ru-RU" dirty="0"/>
              <a:t> </a:t>
            </a:r>
            <a:r>
              <a:rPr lang="ru-RU" dirty="0" err="1"/>
              <a:t>professionals</a:t>
            </a:r>
            <a:r>
              <a:rPr lang="ru-RU" dirty="0"/>
              <a:t> </a:t>
            </a:r>
            <a:r>
              <a:rPr lang="ru-RU" dirty="0" err="1"/>
              <a:t>must</a:t>
            </a:r>
            <a:r>
              <a:rPr lang="ru-RU" dirty="0"/>
              <a:t> </a:t>
            </a:r>
            <a:r>
              <a:rPr lang="ru-RU" dirty="0" err="1"/>
              <a:t>be</a:t>
            </a:r>
            <a:r>
              <a:rPr lang="ru-RU" dirty="0"/>
              <a:t> </a:t>
            </a:r>
            <a:r>
              <a:rPr lang="ru-RU" dirty="0" err="1"/>
              <a:t>associated</a:t>
            </a:r>
            <a:r>
              <a:rPr lang="ru-RU" dirty="0"/>
              <a:t> </a:t>
            </a:r>
            <a:r>
              <a:rPr lang="ru-RU" dirty="0" err="1"/>
              <a:t>and</a:t>
            </a:r>
            <a:r>
              <a:rPr lang="ru-RU" dirty="0"/>
              <a:t> </a:t>
            </a:r>
            <a:r>
              <a:rPr lang="ru-RU" dirty="0" err="1"/>
              <a:t>common</a:t>
            </a:r>
            <a:r>
              <a:rPr lang="ru-RU" dirty="0"/>
              <a:t> </a:t>
            </a:r>
            <a:r>
              <a:rPr lang="ru-RU" dirty="0" err="1"/>
              <a:t>indicators</a:t>
            </a:r>
            <a:r>
              <a:rPr lang="ru-RU" dirty="0"/>
              <a:t> </a:t>
            </a:r>
            <a:r>
              <a:rPr lang="ru-RU" dirty="0" err="1"/>
              <a:t>and</a:t>
            </a:r>
            <a:r>
              <a:rPr lang="ru-RU" dirty="0"/>
              <a:t> </a:t>
            </a:r>
            <a:r>
              <a:rPr lang="ru-RU" dirty="0" err="1"/>
              <a:t>measurement</a:t>
            </a:r>
            <a:r>
              <a:rPr lang="ru-RU" dirty="0"/>
              <a:t> </a:t>
            </a:r>
            <a:r>
              <a:rPr lang="ru-RU" dirty="0" err="1"/>
              <a:t>methods</a:t>
            </a:r>
            <a:r>
              <a:rPr lang="ru-RU" dirty="0"/>
              <a:t> </a:t>
            </a:r>
            <a:r>
              <a:rPr lang="ru-RU" dirty="0" err="1"/>
              <a:t>for</a:t>
            </a:r>
            <a:r>
              <a:rPr lang="ru-RU" dirty="0"/>
              <a:t> </a:t>
            </a:r>
            <a:r>
              <a:rPr lang="ru-RU" dirty="0" err="1"/>
              <a:t>each</a:t>
            </a:r>
            <a:r>
              <a:rPr lang="ru-RU" dirty="0"/>
              <a:t> </a:t>
            </a:r>
            <a:r>
              <a:rPr lang="ru-RU" dirty="0" err="1"/>
              <a:t>property</a:t>
            </a:r>
            <a:r>
              <a:rPr lang="ru-RU" dirty="0"/>
              <a:t> </a:t>
            </a:r>
            <a:r>
              <a:rPr lang="ru-RU" dirty="0" err="1"/>
              <a:t>must</a:t>
            </a:r>
            <a:r>
              <a:rPr lang="ru-RU" dirty="0"/>
              <a:t> </a:t>
            </a:r>
            <a:r>
              <a:rPr lang="ru-RU" dirty="0" err="1"/>
              <a:t>be</a:t>
            </a:r>
            <a:r>
              <a:rPr lang="ru-RU" dirty="0"/>
              <a:t> </a:t>
            </a:r>
            <a:r>
              <a:rPr lang="ru-RU" dirty="0" err="1"/>
              <a:t>discussed</a:t>
            </a:r>
            <a:r>
              <a:rPr lang="ru-RU" dirty="0"/>
              <a:t> </a:t>
            </a:r>
            <a:r>
              <a:rPr lang="ru-RU" dirty="0" err="1"/>
              <a:t>at</a:t>
            </a:r>
            <a:r>
              <a:rPr lang="ru-RU" dirty="0"/>
              <a:t> European </a:t>
            </a:r>
            <a:r>
              <a:rPr lang="ru-RU" dirty="0" err="1"/>
              <a:t>scale</a:t>
            </a:r>
            <a:endParaRPr lang="en-US" dirty="0"/>
          </a:p>
          <a:p>
            <a:pPr lvl="0"/>
            <a:r>
              <a:rPr lang="en-US" dirty="0"/>
              <a:t>FIN: First, the test methods have to be accepted as an European standard before the use can be required at the European level</a:t>
            </a:r>
          </a:p>
          <a:p>
            <a:pPr lvl="0"/>
            <a:r>
              <a:rPr lang="en-US" dirty="0"/>
              <a:t>GB: It is suggested that if such a method is to be pursued, then it should be done in association with CEN and relevant trade association groups</a:t>
            </a:r>
            <a:endParaRPr lang="ru-RU" dirty="0"/>
          </a:p>
          <a:p>
            <a:endParaRPr lang="ru-RU" dirty="0"/>
          </a:p>
        </p:txBody>
      </p:sp>
      <p:sp>
        <p:nvSpPr>
          <p:cNvPr id="4" name="Номер слайда 3">
            <a:extLst>
              <a:ext uri="{FF2B5EF4-FFF2-40B4-BE49-F238E27FC236}">
                <a16:creationId xmlns:a16="http://schemas.microsoft.com/office/drawing/2014/main" id="{EE2BCED8-B5A0-4B96-B2DF-4B3B3C0359C3}"/>
              </a:ext>
            </a:extLst>
          </p:cNvPr>
          <p:cNvSpPr>
            <a:spLocks noGrp="1"/>
          </p:cNvSpPr>
          <p:nvPr>
            <p:ph type="sldNum" sz="quarter" idx="12"/>
          </p:nvPr>
        </p:nvSpPr>
        <p:spPr/>
        <p:txBody>
          <a:bodyPr/>
          <a:lstStyle/>
          <a:p>
            <a:fld id="{5A00AF7A-AC6F-46C0-B4F8-2AA98A2E0AA2}" type="slidenum">
              <a:rPr lang="ru-RU" smtClean="0"/>
              <a:t>10</a:t>
            </a:fld>
            <a:endParaRPr lang="ru-RU"/>
          </a:p>
        </p:txBody>
      </p:sp>
    </p:spTree>
    <p:extLst>
      <p:ext uri="{BB962C8B-B14F-4D97-AF65-F5344CB8AC3E}">
        <p14:creationId xmlns:p14="http://schemas.microsoft.com/office/powerpoint/2010/main" val="3213014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C10B79-E064-47E8-96E2-7356EEFC276A}"/>
              </a:ext>
            </a:extLst>
          </p:cNvPr>
          <p:cNvSpPr>
            <a:spLocks noGrp="1"/>
          </p:cNvSpPr>
          <p:nvPr>
            <p:ph type="title"/>
          </p:nvPr>
        </p:nvSpPr>
        <p:spPr>
          <a:xfrm>
            <a:off x="838200" y="390395"/>
            <a:ext cx="10515600" cy="1325563"/>
          </a:xfrm>
        </p:spPr>
        <p:txBody>
          <a:bodyPr>
            <a:normAutofit fontScale="90000"/>
          </a:bodyPr>
          <a:lstStyle/>
          <a:p>
            <a:pPr lvl="0"/>
            <a:r>
              <a:rPr lang="en-US" dirty="0"/>
              <a:t>Would you be interested in further discussions on development/implementation of this proposal?</a:t>
            </a:r>
            <a:endParaRPr lang="ru-RU" dirty="0"/>
          </a:p>
        </p:txBody>
      </p:sp>
      <p:sp>
        <p:nvSpPr>
          <p:cNvPr id="3" name="Объект 2">
            <a:extLst>
              <a:ext uri="{FF2B5EF4-FFF2-40B4-BE49-F238E27FC236}">
                <a16:creationId xmlns:a16="http://schemas.microsoft.com/office/drawing/2014/main" id="{BE4B0B60-64B5-44C7-BDBA-B3CADAF31F1A}"/>
              </a:ext>
            </a:extLst>
          </p:cNvPr>
          <p:cNvSpPr>
            <a:spLocks noGrp="1"/>
          </p:cNvSpPr>
          <p:nvPr>
            <p:ph idx="1"/>
          </p:nvPr>
        </p:nvSpPr>
        <p:spPr>
          <a:xfrm>
            <a:off x="838200" y="1913860"/>
            <a:ext cx="10515600" cy="3466213"/>
          </a:xfrm>
        </p:spPr>
        <p:txBody>
          <a:bodyPr>
            <a:normAutofit fontScale="77500" lnSpcReduction="20000"/>
          </a:bodyPr>
          <a:lstStyle/>
          <a:p>
            <a:pPr lvl="0"/>
            <a:r>
              <a:rPr lang="en-US" dirty="0"/>
              <a:t>CH: At the moment we have no capacities to contribute in the context of ongoing work and wider studies concerning this subject</a:t>
            </a:r>
          </a:p>
          <a:p>
            <a:pPr lvl="0"/>
            <a:r>
              <a:rPr lang="en-US" dirty="0"/>
              <a:t>A: No at the current state</a:t>
            </a:r>
          </a:p>
          <a:p>
            <a:pPr lvl="0"/>
            <a:r>
              <a:rPr lang="en-US" dirty="0"/>
              <a:t>F:  </a:t>
            </a:r>
            <a:r>
              <a:rPr lang="ru-RU" dirty="0" err="1"/>
              <a:t>The</a:t>
            </a:r>
            <a:r>
              <a:rPr lang="ru-RU" dirty="0"/>
              <a:t> </a:t>
            </a:r>
            <a:r>
              <a:rPr lang="ru-RU" dirty="0" err="1"/>
              <a:t>Ministry</a:t>
            </a:r>
            <a:r>
              <a:rPr lang="ru-RU" dirty="0"/>
              <a:t> </a:t>
            </a:r>
            <a:r>
              <a:rPr lang="ru-RU" dirty="0" err="1"/>
              <a:t>for</a:t>
            </a:r>
            <a:r>
              <a:rPr lang="ru-RU" dirty="0"/>
              <a:t> </a:t>
            </a:r>
            <a:r>
              <a:rPr lang="ru-RU" dirty="0" err="1"/>
              <a:t>an</a:t>
            </a:r>
            <a:r>
              <a:rPr lang="ru-RU" dirty="0"/>
              <a:t> </a:t>
            </a:r>
            <a:r>
              <a:rPr lang="ru-RU" dirty="0" err="1"/>
              <a:t>Ecological</a:t>
            </a:r>
            <a:r>
              <a:rPr lang="ru-RU" dirty="0"/>
              <a:t> </a:t>
            </a:r>
            <a:r>
              <a:rPr lang="ru-RU" dirty="0" err="1"/>
              <a:t>and</a:t>
            </a:r>
            <a:r>
              <a:rPr lang="ru-RU" dirty="0"/>
              <a:t> </a:t>
            </a:r>
            <a:r>
              <a:rPr lang="ru-RU" dirty="0" err="1"/>
              <a:t>Solidary</a:t>
            </a:r>
            <a:r>
              <a:rPr lang="ru-RU" dirty="0"/>
              <a:t> </a:t>
            </a:r>
            <a:r>
              <a:rPr lang="ru-RU" dirty="0" err="1"/>
              <a:t>Transition</a:t>
            </a:r>
            <a:r>
              <a:rPr lang="ru-RU" dirty="0"/>
              <a:t> </a:t>
            </a:r>
            <a:r>
              <a:rPr lang="ru-RU" dirty="0" err="1"/>
              <a:t>would</a:t>
            </a:r>
            <a:r>
              <a:rPr lang="ru-RU" dirty="0"/>
              <a:t> </a:t>
            </a:r>
            <a:r>
              <a:rPr lang="ru-RU" dirty="0" err="1"/>
              <a:t>be</a:t>
            </a:r>
            <a:r>
              <a:rPr lang="ru-RU" dirty="0"/>
              <a:t> </a:t>
            </a:r>
            <a:r>
              <a:rPr lang="ru-RU" dirty="0" err="1"/>
              <a:t>interested</a:t>
            </a:r>
            <a:r>
              <a:rPr lang="ru-RU" dirty="0"/>
              <a:t> in </a:t>
            </a:r>
            <a:r>
              <a:rPr lang="ru-RU" dirty="0" err="1"/>
              <a:t>participating</a:t>
            </a:r>
            <a:r>
              <a:rPr lang="ru-RU" dirty="0"/>
              <a:t> in </a:t>
            </a:r>
            <a:r>
              <a:rPr lang="ru-RU" dirty="0" err="1"/>
              <a:t>working</a:t>
            </a:r>
            <a:r>
              <a:rPr lang="ru-RU" dirty="0"/>
              <a:t> </a:t>
            </a:r>
            <a:r>
              <a:rPr lang="ru-RU" dirty="0" err="1"/>
              <a:t>groups</a:t>
            </a:r>
            <a:r>
              <a:rPr lang="ru-RU" dirty="0"/>
              <a:t> </a:t>
            </a:r>
            <a:r>
              <a:rPr lang="ru-RU" dirty="0" err="1"/>
              <a:t>on</a:t>
            </a:r>
            <a:r>
              <a:rPr lang="ru-RU" dirty="0"/>
              <a:t> </a:t>
            </a:r>
            <a:r>
              <a:rPr lang="ru-RU" dirty="0" err="1"/>
              <a:t>the</a:t>
            </a:r>
            <a:r>
              <a:rPr lang="ru-RU" dirty="0"/>
              <a:t> </a:t>
            </a:r>
            <a:r>
              <a:rPr lang="ru-RU" dirty="0" err="1"/>
              <a:t>subject</a:t>
            </a:r>
            <a:r>
              <a:rPr lang="ru-RU" dirty="0"/>
              <a:t>, </a:t>
            </a:r>
            <a:r>
              <a:rPr lang="ru-RU" dirty="0" err="1"/>
              <a:t>depending</a:t>
            </a:r>
            <a:r>
              <a:rPr lang="ru-RU" dirty="0"/>
              <a:t> </a:t>
            </a:r>
            <a:r>
              <a:rPr lang="ru-RU" dirty="0" err="1"/>
              <a:t>on</a:t>
            </a:r>
            <a:r>
              <a:rPr lang="ru-RU" dirty="0"/>
              <a:t> </a:t>
            </a:r>
            <a:r>
              <a:rPr lang="ru-RU" dirty="0" err="1"/>
              <a:t>the</a:t>
            </a:r>
            <a:r>
              <a:rPr lang="ru-RU" dirty="0"/>
              <a:t> </a:t>
            </a:r>
            <a:r>
              <a:rPr lang="ru-RU" dirty="0" err="1"/>
              <a:t>number</a:t>
            </a:r>
            <a:r>
              <a:rPr lang="ru-RU" dirty="0"/>
              <a:t> of </a:t>
            </a:r>
            <a:r>
              <a:rPr lang="ru-RU" dirty="0" err="1"/>
              <a:t>staff</a:t>
            </a:r>
            <a:r>
              <a:rPr lang="ru-RU" dirty="0"/>
              <a:t> </a:t>
            </a:r>
            <a:r>
              <a:rPr lang="ru-RU" dirty="0" err="1"/>
              <a:t>available</a:t>
            </a:r>
            <a:endParaRPr lang="en-US" dirty="0"/>
          </a:p>
          <a:p>
            <a:pPr lvl="0"/>
            <a:r>
              <a:rPr lang="en-US" dirty="0"/>
              <a:t>FIN: Made a proposal for further development of the content of the discussed document</a:t>
            </a:r>
          </a:p>
          <a:p>
            <a:pPr lvl="0"/>
            <a:r>
              <a:rPr lang="en-US" dirty="0"/>
              <a:t>GB: Yes</a:t>
            </a:r>
          </a:p>
          <a:p>
            <a:pPr lvl="0"/>
            <a:r>
              <a:rPr lang="en-US" dirty="0"/>
              <a:t>The UK already has a method of assessing and labelling the safety of sections of highway retrospectively, considering all assets and their properties.  Any future work should respect such existing procedures.</a:t>
            </a:r>
            <a:endParaRPr lang="ru-RU" dirty="0"/>
          </a:p>
          <a:p>
            <a:endParaRPr lang="ru-RU" dirty="0"/>
          </a:p>
        </p:txBody>
      </p:sp>
      <p:sp>
        <p:nvSpPr>
          <p:cNvPr id="4" name="Номер слайда 3">
            <a:extLst>
              <a:ext uri="{FF2B5EF4-FFF2-40B4-BE49-F238E27FC236}">
                <a16:creationId xmlns:a16="http://schemas.microsoft.com/office/drawing/2014/main" id="{EE2BCED8-B5A0-4B96-B2DF-4B3B3C0359C3}"/>
              </a:ext>
            </a:extLst>
          </p:cNvPr>
          <p:cNvSpPr>
            <a:spLocks noGrp="1"/>
          </p:cNvSpPr>
          <p:nvPr>
            <p:ph type="sldNum" sz="quarter" idx="12"/>
          </p:nvPr>
        </p:nvSpPr>
        <p:spPr/>
        <p:txBody>
          <a:bodyPr/>
          <a:lstStyle/>
          <a:p>
            <a:fld id="{5A00AF7A-AC6F-46C0-B4F8-2AA98A2E0AA2}" type="slidenum">
              <a:rPr lang="ru-RU" smtClean="0"/>
              <a:t>11</a:t>
            </a:fld>
            <a:endParaRPr lang="ru-RU"/>
          </a:p>
        </p:txBody>
      </p:sp>
    </p:spTree>
    <p:extLst>
      <p:ext uri="{BB962C8B-B14F-4D97-AF65-F5344CB8AC3E}">
        <p14:creationId xmlns:p14="http://schemas.microsoft.com/office/powerpoint/2010/main" val="3380988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C10B79-E064-47E8-96E2-7356EEFC276A}"/>
              </a:ext>
            </a:extLst>
          </p:cNvPr>
          <p:cNvSpPr>
            <a:spLocks noGrp="1"/>
          </p:cNvSpPr>
          <p:nvPr>
            <p:ph type="title"/>
          </p:nvPr>
        </p:nvSpPr>
        <p:spPr>
          <a:xfrm>
            <a:off x="838200" y="343873"/>
            <a:ext cx="10515600" cy="783178"/>
          </a:xfrm>
        </p:spPr>
        <p:txBody>
          <a:bodyPr>
            <a:normAutofit/>
          </a:bodyPr>
          <a:lstStyle/>
          <a:p>
            <a:pPr lvl="0"/>
            <a:r>
              <a:rPr lang="en-US" dirty="0"/>
              <a:t>Any other views related to this document?</a:t>
            </a:r>
            <a:endParaRPr lang="ru-RU" dirty="0"/>
          </a:p>
        </p:txBody>
      </p:sp>
      <p:sp>
        <p:nvSpPr>
          <p:cNvPr id="3" name="Объект 2">
            <a:extLst>
              <a:ext uri="{FF2B5EF4-FFF2-40B4-BE49-F238E27FC236}">
                <a16:creationId xmlns:a16="http://schemas.microsoft.com/office/drawing/2014/main" id="{BE4B0B60-64B5-44C7-BDBA-B3CADAF31F1A}"/>
              </a:ext>
            </a:extLst>
          </p:cNvPr>
          <p:cNvSpPr>
            <a:spLocks noGrp="1"/>
          </p:cNvSpPr>
          <p:nvPr>
            <p:ph idx="1"/>
          </p:nvPr>
        </p:nvSpPr>
        <p:spPr>
          <a:xfrm>
            <a:off x="838200" y="1265275"/>
            <a:ext cx="10515600" cy="5248852"/>
          </a:xfrm>
        </p:spPr>
        <p:txBody>
          <a:bodyPr>
            <a:normAutofit fontScale="70000" lnSpcReduction="20000"/>
          </a:bodyPr>
          <a:lstStyle/>
          <a:p>
            <a:pPr lvl="0"/>
            <a:r>
              <a:rPr lang="en-US" dirty="0"/>
              <a:t>CH: Switzerland has no fundamental problem with the grip of a road surface. In the rarest of cases, accidents are only dependent on the existing grip. In addition, the grip requirements vary locally, i.e. depending on the road layout/situation as well as with the season and local weather conditions. Therefore, chapters 2.4 and 2.5 of the draft cannot be confirmed for Switzerland in this way. The statement in Chapter 4.3.3 is also incorrect for Switzerland: skid resistance measurements are made even on motorways with v = 80 km/h, under traffic</a:t>
            </a:r>
          </a:p>
          <a:p>
            <a:pPr lvl="0"/>
            <a:r>
              <a:rPr lang="en-US" dirty="0"/>
              <a:t>A: WP.29 and GRBP are NOT responsible for the development of instruments concerning road infrastructure. Therefore Austria is strictly against development or adoption of any document concerning road infrastructure measures possibly binding the contracting parties of the 1958 or the 1998 Agreements. Such documents must be adopted by the responsible bodies or committees </a:t>
            </a:r>
          </a:p>
          <a:p>
            <a:pPr lvl="0"/>
            <a:r>
              <a:rPr lang="en-US" dirty="0"/>
              <a:t>F: T</a:t>
            </a:r>
            <a:r>
              <a:rPr lang="ru-RU" dirty="0" err="1"/>
              <a:t>he</a:t>
            </a:r>
            <a:r>
              <a:rPr lang="ru-RU" dirty="0"/>
              <a:t> European </a:t>
            </a:r>
            <a:r>
              <a:rPr lang="ru-RU" dirty="0" err="1"/>
              <a:t>project</a:t>
            </a:r>
            <a:r>
              <a:rPr lang="ru-RU" dirty="0"/>
              <a:t> ROSANNE </a:t>
            </a:r>
            <a:r>
              <a:rPr lang="ru-RU" dirty="0" err="1"/>
              <a:t>aim</a:t>
            </a:r>
            <a:r>
              <a:rPr lang="en-US" dirty="0"/>
              <a:t>s</a:t>
            </a:r>
            <a:r>
              <a:rPr lang="ru-RU" dirty="0"/>
              <a:t> </a:t>
            </a:r>
            <a:r>
              <a:rPr lang="en-US" dirty="0"/>
              <a:t>at</a:t>
            </a:r>
            <a:r>
              <a:rPr lang="ru-RU" dirty="0"/>
              <a:t> </a:t>
            </a:r>
            <a:r>
              <a:rPr lang="ru-RU" dirty="0" err="1"/>
              <a:t>harmoniz</a:t>
            </a:r>
            <a:r>
              <a:rPr lang="en-US" dirty="0" err="1"/>
              <a:t>ing</a:t>
            </a:r>
            <a:r>
              <a:rPr lang="ru-RU" dirty="0"/>
              <a:t> </a:t>
            </a:r>
            <a:r>
              <a:rPr lang="ru-RU" dirty="0" err="1"/>
              <a:t>measurement</a:t>
            </a:r>
            <a:r>
              <a:rPr lang="ru-RU" dirty="0"/>
              <a:t> </a:t>
            </a:r>
            <a:r>
              <a:rPr lang="ru-RU" dirty="0" err="1"/>
              <a:t>methods</a:t>
            </a:r>
            <a:r>
              <a:rPr lang="ru-RU" dirty="0"/>
              <a:t> </a:t>
            </a:r>
            <a:r>
              <a:rPr lang="ru-RU" dirty="0" err="1"/>
              <a:t>for</a:t>
            </a:r>
            <a:r>
              <a:rPr lang="ru-RU" dirty="0"/>
              <a:t> </a:t>
            </a:r>
            <a:r>
              <a:rPr lang="ru-RU" dirty="0" err="1"/>
              <a:t>noise</a:t>
            </a:r>
            <a:r>
              <a:rPr lang="ru-RU" dirty="0"/>
              <a:t>, </a:t>
            </a:r>
            <a:r>
              <a:rPr lang="ru-RU" dirty="0" err="1"/>
              <a:t>rolling</a:t>
            </a:r>
            <a:r>
              <a:rPr lang="ru-RU" dirty="0"/>
              <a:t> </a:t>
            </a:r>
            <a:r>
              <a:rPr lang="ru-RU" dirty="0" err="1"/>
              <a:t>resistance</a:t>
            </a:r>
            <a:r>
              <a:rPr lang="ru-RU" dirty="0"/>
              <a:t> </a:t>
            </a:r>
            <a:r>
              <a:rPr lang="ru-RU" dirty="0" err="1"/>
              <a:t>and</a:t>
            </a:r>
            <a:r>
              <a:rPr lang="ru-RU" dirty="0"/>
              <a:t> </a:t>
            </a:r>
            <a:r>
              <a:rPr lang="ru-RU" dirty="0" err="1"/>
              <a:t>skid</a:t>
            </a:r>
            <a:r>
              <a:rPr lang="ru-RU" dirty="0"/>
              <a:t> </a:t>
            </a:r>
            <a:r>
              <a:rPr lang="ru-RU" dirty="0" err="1"/>
              <a:t>resistance</a:t>
            </a:r>
            <a:r>
              <a:rPr lang="ru-RU" dirty="0"/>
              <a:t> of </a:t>
            </a:r>
            <a:r>
              <a:rPr lang="ru-RU" dirty="0" err="1"/>
              <a:t>road</a:t>
            </a:r>
            <a:r>
              <a:rPr lang="ru-RU" dirty="0"/>
              <a:t> </a:t>
            </a:r>
            <a:r>
              <a:rPr lang="ru-RU" dirty="0" err="1"/>
              <a:t>surfaces</a:t>
            </a:r>
            <a:endParaRPr lang="en-US" dirty="0"/>
          </a:p>
          <a:p>
            <a:pPr lvl="0"/>
            <a:r>
              <a:rPr lang="en-US" dirty="0"/>
              <a:t>FIN: The best way to encourage road authorities and contractors to achieve common commitment to CO2 reduction is to give recommendations and share the information on the best practices without defining too detailed means. The experiences and best practices need to be shared to inspire others</a:t>
            </a:r>
          </a:p>
          <a:p>
            <a:pPr lvl="0"/>
            <a:r>
              <a:rPr lang="en-US" dirty="0"/>
              <a:t>N: There is ongoing work at CEN with a standard for the classification of road surfaces, and in this working group there is competence both on the road technology side and on measurement technology. The classification here is based on CPX. We believe that the work here is more important than what is presented to GRBP from NL. </a:t>
            </a:r>
            <a:endParaRPr lang="ru-RU" dirty="0"/>
          </a:p>
          <a:p>
            <a:endParaRPr lang="ru-RU" dirty="0"/>
          </a:p>
        </p:txBody>
      </p:sp>
      <p:sp>
        <p:nvSpPr>
          <p:cNvPr id="4" name="Номер слайда 3">
            <a:extLst>
              <a:ext uri="{FF2B5EF4-FFF2-40B4-BE49-F238E27FC236}">
                <a16:creationId xmlns:a16="http://schemas.microsoft.com/office/drawing/2014/main" id="{EE2BCED8-B5A0-4B96-B2DF-4B3B3C0359C3}"/>
              </a:ext>
            </a:extLst>
          </p:cNvPr>
          <p:cNvSpPr>
            <a:spLocks noGrp="1"/>
          </p:cNvSpPr>
          <p:nvPr>
            <p:ph type="sldNum" sz="quarter" idx="12"/>
          </p:nvPr>
        </p:nvSpPr>
        <p:spPr/>
        <p:txBody>
          <a:bodyPr/>
          <a:lstStyle/>
          <a:p>
            <a:fld id="{5A00AF7A-AC6F-46C0-B4F8-2AA98A2E0AA2}" type="slidenum">
              <a:rPr lang="ru-RU" smtClean="0"/>
              <a:t>12</a:t>
            </a:fld>
            <a:endParaRPr lang="ru-RU"/>
          </a:p>
        </p:txBody>
      </p:sp>
    </p:spTree>
    <p:extLst>
      <p:ext uri="{BB962C8B-B14F-4D97-AF65-F5344CB8AC3E}">
        <p14:creationId xmlns:p14="http://schemas.microsoft.com/office/powerpoint/2010/main" val="325087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C10B79-E064-47E8-96E2-7356EEFC276A}"/>
              </a:ext>
            </a:extLst>
          </p:cNvPr>
          <p:cNvSpPr>
            <a:spLocks noGrp="1"/>
          </p:cNvSpPr>
          <p:nvPr>
            <p:ph type="title"/>
          </p:nvPr>
        </p:nvSpPr>
        <p:spPr>
          <a:xfrm>
            <a:off x="838200" y="418288"/>
            <a:ext cx="10515600" cy="772559"/>
          </a:xfrm>
        </p:spPr>
        <p:txBody>
          <a:bodyPr/>
          <a:lstStyle/>
          <a:p>
            <a:r>
              <a:rPr lang="en-US" dirty="0"/>
              <a:t>Conclusions</a:t>
            </a:r>
            <a:endParaRPr lang="ru-RU" dirty="0"/>
          </a:p>
        </p:txBody>
      </p:sp>
      <p:sp>
        <p:nvSpPr>
          <p:cNvPr id="3" name="Объект 2">
            <a:extLst>
              <a:ext uri="{FF2B5EF4-FFF2-40B4-BE49-F238E27FC236}">
                <a16:creationId xmlns:a16="http://schemas.microsoft.com/office/drawing/2014/main" id="{BE4B0B60-64B5-44C7-BDBA-B3CADAF31F1A}"/>
              </a:ext>
            </a:extLst>
          </p:cNvPr>
          <p:cNvSpPr>
            <a:spLocks noGrp="1"/>
          </p:cNvSpPr>
          <p:nvPr>
            <p:ph idx="1"/>
          </p:nvPr>
        </p:nvSpPr>
        <p:spPr>
          <a:xfrm>
            <a:off x="838200" y="1541722"/>
            <a:ext cx="10515600" cy="4327449"/>
          </a:xfrm>
        </p:spPr>
        <p:txBody>
          <a:bodyPr>
            <a:normAutofit fontScale="92500" lnSpcReduction="10000"/>
          </a:bodyPr>
          <a:lstStyle/>
          <a:p>
            <a:r>
              <a:rPr lang="en-US" dirty="0"/>
              <a:t>The proposed by the Netherlands the Draft Resolution on Road Surface Labelling (ECE/TRANS/WP.29/GRB/2019/2) in many aspects cannot be suitable for implementing internationally</a:t>
            </a:r>
          </a:p>
          <a:p>
            <a:r>
              <a:rPr lang="en-US" dirty="0"/>
              <a:t>There was no much interest expressed to move the issue of the gradation of road surfaces and road surface labelling forward at GRBP level</a:t>
            </a:r>
          </a:p>
          <a:p>
            <a:r>
              <a:rPr lang="en-US" dirty="0"/>
              <a:t>GRBP and WP.29 seem not appropriate fora for this issue as it is currently out of their scope</a:t>
            </a:r>
          </a:p>
          <a:p>
            <a:r>
              <a:rPr lang="en-US" dirty="0"/>
              <a:t>The developments on the issue reported to GRBP could be referred to </a:t>
            </a:r>
            <a:br>
              <a:rPr lang="en-US" dirty="0"/>
            </a:br>
            <a:r>
              <a:rPr lang="en-US" dirty="0"/>
              <a:t>e.g. CEN/TC 227 as indicated by Austria, France, Finland and UK (although this harmonization activity is just at EU level) and to the relevant ISO Technical Committee</a:t>
            </a:r>
            <a:r>
              <a:rPr lang="ru-RU" dirty="0"/>
              <a:t> (</a:t>
            </a:r>
            <a:r>
              <a:rPr lang="en-US" dirty="0"/>
              <a:t>but it seems that there is no one – checked on</a:t>
            </a:r>
            <a:r>
              <a:rPr lang="ru-RU" dirty="0"/>
              <a:t>е </a:t>
            </a:r>
            <a:r>
              <a:rPr lang="en-US" dirty="0"/>
              <a:t>the website) </a:t>
            </a:r>
            <a:endParaRPr lang="ru-RU" dirty="0"/>
          </a:p>
        </p:txBody>
      </p:sp>
      <p:sp>
        <p:nvSpPr>
          <p:cNvPr id="4" name="Номер слайда 3">
            <a:extLst>
              <a:ext uri="{FF2B5EF4-FFF2-40B4-BE49-F238E27FC236}">
                <a16:creationId xmlns:a16="http://schemas.microsoft.com/office/drawing/2014/main" id="{EE2BCED8-B5A0-4B96-B2DF-4B3B3C0359C3}"/>
              </a:ext>
            </a:extLst>
          </p:cNvPr>
          <p:cNvSpPr>
            <a:spLocks noGrp="1"/>
          </p:cNvSpPr>
          <p:nvPr>
            <p:ph type="sldNum" sz="quarter" idx="12"/>
          </p:nvPr>
        </p:nvSpPr>
        <p:spPr/>
        <p:txBody>
          <a:bodyPr/>
          <a:lstStyle/>
          <a:p>
            <a:fld id="{5A00AF7A-AC6F-46C0-B4F8-2AA98A2E0AA2}" type="slidenum">
              <a:rPr lang="ru-RU" smtClean="0"/>
              <a:t>13</a:t>
            </a:fld>
            <a:endParaRPr lang="ru-RU"/>
          </a:p>
        </p:txBody>
      </p:sp>
    </p:spTree>
    <p:extLst>
      <p:ext uri="{BB962C8B-B14F-4D97-AF65-F5344CB8AC3E}">
        <p14:creationId xmlns:p14="http://schemas.microsoft.com/office/powerpoint/2010/main" val="4190765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C10B79-E064-47E8-96E2-7356EEFC276A}"/>
              </a:ext>
            </a:extLst>
          </p:cNvPr>
          <p:cNvSpPr>
            <a:spLocks noGrp="1"/>
          </p:cNvSpPr>
          <p:nvPr>
            <p:ph type="title"/>
          </p:nvPr>
        </p:nvSpPr>
        <p:spPr>
          <a:xfrm>
            <a:off x="838199" y="365126"/>
            <a:ext cx="10687493" cy="985210"/>
          </a:xfrm>
        </p:spPr>
        <p:txBody>
          <a:bodyPr/>
          <a:lstStyle/>
          <a:p>
            <a:r>
              <a:rPr lang="en-US" dirty="0"/>
              <a:t>Proposal for endorsement by GRBP and WP.29</a:t>
            </a:r>
            <a:endParaRPr lang="ru-RU" dirty="0"/>
          </a:p>
        </p:txBody>
      </p:sp>
      <p:sp>
        <p:nvSpPr>
          <p:cNvPr id="3" name="Объект 2">
            <a:extLst>
              <a:ext uri="{FF2B5EF4-FFF2-40B4-BE49-F238E27FC236}">
                <a16:creationId xmlns:a16="http://schemas.microsoft.com/office/drawing/2014/main" id="{BE4B0B60-64B5-44C7-BDBA-B3CADAF31F1A}"/>
              </a:ext>
            </a:extLst>
          </p:cNvPr>
          <p:cNvSpPr>
            <a:spLocks noGrp="1"/>
          </p:cNvSpPr>
          <p:nvPr>
            <p:ph idx="1"/>
          </p:nvPr>
        </p:nvSpPr>
        <p:spPr>
          <a:xfrm>
            <a:off x="838199" y="1644872"/>
            <a:ext cx="10515600" cy="3458756"/>
          </a:xfrm>
        </p:spPr>
        <p:txBody>
          <a:bodyPr>
            <a:normAutofit lnSpcReduction="10000"/>
          </a:bodyPr>
          <a:lstStyle/>
          <a:p>
            <a:r>
              <a:rPr lang="en-US" dirty="0"/>
              <a:t>To report back to WP.29 that the proposed by the Netherlands the Draft Resolution on Road Surface Labelling (ECE/TRANS/WP.29/GRB/2019/2) in many aspects cannot be suitable for implementing internationally, and that GRBP and WP.29 seem not appropriate fora for this issue as it is currently out of their scope</a:t>
            </a:r>
          </a:p>
          <a:p>
            <a:r>
              <a:rPr lang="en-US" dirty="0"/>
              <a:t>To communicate the Draft Resolution on Road Surface Labelling and the results of its consideration at GRBP to the appropriate international forum dealing with road construction / operation / maintenance: CEN/TC 227</a:t>
            </a:r>
          </a:p>
        </p:txBody>
      </p:sp>
      <p:sp>
        <p:nvSpPr>
          <p:cNvPr id="4" name="Номер слайда 3">
            <a:extLst>
              <a:ext uri="{FF2B5EF4-FFF2-40B4-BE49-F238E27FC236}">
                <a16:creationId xmlns:a16="http://schemas.microsoft.com/office/drawing/2014/main" id="{EE2BCED8-B5A0-4B96-B2DF-4B3B3C0359C3}"/>
              </a:ext>
            </a:extLst>
          </p:cNvPr>
          <p:cNvSpPr>
            <a:spLocks noGrp="1"/>
          </p:cNvSpPr>
          <p:nvPr>
            <p:ph type="sldNum" sz="quarter" idx="12"/>
          </p:nvPr>
        </p:nvSpPr>
        <p:spPr/>
        <p:txBody>
          <a:bodyPr/>
          <a:lstStyle/>
          <a:p>
            <a:fld id="{5A00AF7A-AC6F-46C0-B4F8-2AA98A2E0AA2}" type="slidenum">
              <a:rPr lang="ru-RU" smtClean="0"/>
              <a:t>14</a:t>
            </a:fld>
            <a:endParaRPr lang="ru-RU"/>
          </a:p>
        </p:txBody>
      </p:sp>
    </p:spTree>
    <p:extLst>
      <p:ext uri="{BB962C8B-B14F-4D97-AF65-F5344CB8AC3E}">
        <p14:creationId xmlns:p14="http://schemas.microsoft.com/office/powerpoint/2010/main" val="3282652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F26C7C-6794-4C1D-8791-6C38984D8180}"/>
              </a:ext>
            </a:extLst>
          </p:cNvPr>
          <p:cNvSpPr>
            <a:spLocks noGrp="1"/>
          </p:cNvSpPr>
          <p:nvPr>
            <p:ph type="title"/>
          </p:nvPr>
        </p:nvSpPr>
        <p:spPr>
          <a:xfrm>
            <a:off x="1008321" y="2766218"/>
            <a:ext cx="10515600" cy="1325563"/>
          </a:xfrm>
        </p:spPr>
        <p:txBody>
          <a:bodyPr>
            <a:normAutofit fontScale="90000"/>
          </a:bodyPr>
          <a:lstStyle/>
          <a:p>
            <a:r>
              <a:rPr lang="en-US" dirty="0"/>
              <a:t>Thanks to the participants of the survey</a:t>
            </a:r>
            <a:br>
              <a:rPr lang="en-US" dirty="0"/>
            </a:br>
            <a:br>
              <a:rPr lang="en-US" dirty="0"/>
            </a:br>
            <a:r>
              <a:rPr lang="en-US" dirty="0"/>
              <a:t>Thank you for your kind attention</a:t>
            </a:r>
            <a:endParaRPr lang="ru-RU" dirty="0"/>
          </a:p>
        </p:txBody>
      </p:sp>
      <p:sp>
        <p:nvSpPr>
          <p:cNvPr id="3" name="Номер слайда 2">
            <a:extLst>
              <a:ext uri="{FF2B5EF4-FFF2-40B4-BE49-F238E27FC236}">
                <a16:creationId xmlns:a16="http://schemas.microsoft.com/office/drawing/2014/main" id="{6D711595-F296-4551-A62D-064D5E7FAB0D}"/>
              </a:ext>
            </a:extLst>
          </p:cNvPr>
          <p:cNvSpPr>
            <a:spLocks noGrp="1"/>
          </p:cNvSpPr>
          <p:nvPr>
            <p:ph type="sldNum" sz="quarter" idx="12"/>
          </p:nvPr>
        </p:nvSpPr>
        <p:spPr/>
        <p:txBody>
          <a:bodyPr/>
          <a:lstStyle/>
          <a:p>
            <a:fld id="{5A00AF7A-AC6F-46C0-B4F8-2AA98A2E0AA2}" type="slidenum">
              <a:rPr lang="ru-RU" smtClean="0"/>
              <a:t>15</a:t>
            </a:fld>
            <a:endParaRPr lang="ru-RU"/>
          </a:p>
        </p:txBody>
      </p:sp>
    </p:spTree>
    <p:extLst>
      <p:ext uri="{BB962C8B-B14F-4D97-AF65-F5344CB8AC3E}">
        <p14:creationId xmlns:p14="http://schemas.microsoft.com/office/powerpoint/2010/main" val="953466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C10B79-E064-47E8-96E2-7356EEFC276A}"/>
              </a:ext>
            </a:extLst>
          </p:cNvPr>
          <p:cNvSpPr>
            <a:spLocks noGrp="1"/>
          </p:cNvSpPr>
          <p:nvPr>
            <p:ph type="title"/>
          </p:nvPr>
        </p:nvSpPr>
        <p:spPr/>
        <p:txBody>
          <a:bodyPr/>
          <a:lstStyle/>
          <a:p>
            <a:r>
              <a:rPr lang="en-US" dirty="0"/>
              <a:t>Background</a:t>
            </a:r>
            <a:endParaRPr lang="ru-RU" dirty="0"/>
          </a:p>
        </p:txBody>
      </p:sp>
      <p:sp>
        <p:nvSpPr>
          <p:cNvPr id="3" name="Объект 2">
            <a:extLst>
              <a:ext uri="{FF2B5EF4-FFF2-40B4-BE49-F238E27FC236}">
                <a16:creationId xmlns:a16="http://schemas.microsoft.com/office/drawing/2014/main" id="{BE4B0B60-64B5-44C7-BDBA-B3CADAF31F1A}"/>
              </a:ext>
            </a:extLst>
          </p:cNvPr>
          <p:cNvSpPr>
            <a:spLocks noGrp="1"/>
          </p:cNvSpPr>
          <p:nvPr>
            <p:ph idx="1"/>
          </p:nvPr>
        </p:nvSpPr>
        <p:spPr/>
        <p:txBody>
          <a:bodyPr>
            <a:normAutofit fontScale="85000" lnSpcReduction="20000"/>
          </a:bodyPr>
          <a:lstStyle/>
          <a:p>
            <a:r>
              <a:rPr lang="en-US" dirty="0"/>
              <a:t>GRBP at its 69</a:t>
            </a:r>
            <a:r>
              <a:rPr lang="en-US" baseline="30000" dirty="0"/>
              <a:t>th</a:t>
            </a:r>
            <a:r>
              <a:rPr lang="en-US" dirty="0"/>
              <a:t> session discussed possible progress with the issue of development of the gradation of road surfaces proposed in the Draft Resolution on Road Surface Labelling submitted by the Netherlands (ECE/TRANS/WP.29/GRB/2019/2 – update of the previous proposals)</a:t>
            </a:r>
          </a:p>
          <a:p>
            <a:r>
              <a:rPr lang="en-US" dirty="0"/>
              <a:t>WP.29 at its 176</a:t>
            </a:r>
            <a:r>
              <a:rPr lang="en-US" baseline="30000" dirty="0"/>
              <a:t>th</a:t>
            </a:r>
            <a:r>
              <a:rPr lang="en-US" dirty="0"/>
              <a:t> session in November 2018 encouraged GRBP to consult the road construction administrations, to continue work on this issue, and to report back to WP.29 in due course ECE/TRANS/WP.29/1142, para. 69)</a:t>
            </a:r>
          </a:p>
          <a:p>
            <a:r>
              <a:rPr lang="en-US" dirty="0"/>
              <a:t>GRBP Chair had requested the GRBP experts to communicate this matter to the appropriate national/regional administrations responsible for road construction/operation in their countries/regions, as well as to the road construction/maintenance organizations asking them to inform about its usefulness of this proposal ECE/TRANS/WP.29/GRB/67, para. 28)</a:t>
            </a:r>
          </a:p>
          <a:p>
            <a:r>
              <a:rPr lang="en-US" dirty="0"/>
              <a:t>GRBP Vice-Chair was appointed to collect the received information on this matter, consolidate it and report back to GRBP at its next 70</a:t>
            </a:r>
            <a:r>
              <a:rPr lang="en-US" baseline="30000" dirty="0"/>
              <a:t>th</a:t>
            </a:r>
            <a:r>
              <a:rPr lang="en-US" dirty="0"/>
              <a:t> session in September 2019</a:t>
            </a:r>
          </a:p>
          <a:p>
            <a:endParaRPr lang="ru-RU" dirty="0"/>
          </a:p>
        </p:txBody>
      </p:sp>
      <p:sp>
        <p:nvSpPr>
          <p:cNvPr id="4" name="Номер слайда 3">
            <a:extLst>
              <a:ext uri="{FF2B5EF4-FFF2-40B4-BE49-F238E27FC236}">
                <a16:creationId xmlns:a16="http://schemas.microsoft.com/office/drawing/2014/main" id="{EE2BCED8-B5A0-4B96-B2DF-4B3B3C0359C3}"/>
              </a:ext>
            </a:extLst>
          </p:cNvPr>
          <p:cNvSpPr>
            <a:spLocks noGrp="1"/>
          </p:cNvSpPr>
          <p:nvPr>
            <p:ph type="sldNum" sz="quarter" idx="12"/>
          </p:nvPr>
        </p:nvSpPr>
        <p:spPr/>
        <p:txBody>
          <a:bodyPr/>
          <a:lstStyle/>
          <a:p>
            <a:fld id="{5A00AF7A-AC6F-46C0-B4F8-2AA98A2E0AA2}" type="slidenum">
              <a:rPr lang="ru-RU" smtClean="0"/>
              <a:t>2</a:t>
            </a:fld>
            <a:endParaRPr lang="ru-RU"/>
          </a:p>
        </p:txBody>
      </p:sp>
    </p:spTree>
    <p:extLst>
      <p:ext uri="{BB962C8B-B14F-4D97-AF65-F5344CB8AC3E}">
        <p14:creationId xmlns:p14="http://schemas.microsoft.com/office/powerpoint/2010/main" val="3853798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C10B79-E064-47E8-96E2-7356EEFC276A}"/>
              </a:ext>
            </a:extLst>
          </p:cNvPr>
          <p:cNvSpPr>
            <a:spLocks noGrp="1"/>
          </p:cNvSpPr>
          <p:nvPr>
            <p:ph type="title"/>
          </p:nvPr>
        </p:nvSpPr>
        <p:spPr/>
        <p:txBody>
          <a:bodyPr/>
          <a:lstStyle/>
          <a:p>
            <a:r>
              <a:rPr lang="en-US" dirty="0"/>
              <a:t>Questionnaire to help the experts</a:t>
            </a:r>
            <a:endParaRPr lang="ru-RU" dirty="0"/>
          </a:p>
        </p:txBody>
      </p:sp>
      <p:sp>
        <p:nvSpPr>
          <p:cNvPr id="3" name="Объект 2">
            <a:extLst>
              <a:ext uri="{FF2B5EF4-FFF2-40B4-BE49-F238E27FC236}">
                <a16:creationId xmlns:a16="http://schemas.microsoft.com/office/drawing/2014/main" id="{BE4B0B60-64B5-44C7-BDBA-B3CADAF31F1A}"/>
              </a:ext>
            </a:extLst>
          </p:cNvPr>
          <p:cNvSpPr>
            <a:spLocks noGrp="1"/>
          </p:cNvSpPr>
          <p:nvPr>
            <p:ph idx="1"/>
          </p:nvPr>
        </p:nvSpPr>
        <p:spPr/>
        <p:txBody>
          <a:bodyPr>
            <a:normAutofit fontScale="92500" lnSpcReduction="20000"/>
          </a:bodyPr>
          <a:lstStyle/>
          <a:p>
            <a:pPr lvl="0"/>
            <a:r>
              <a:rPr lang="en-US" dirty="0"/>
              <a:t>Is the content of the document (ECE/TRANS/WP.29/GRB/2019/2) helpful? </a:t>
            </a:r>
            <a:r>
              <a:rPr lang="fr-CH" dirty="0"/>
              <a:t>To which extent?</a:t>
            </a:r>
            <a:endParaRPr lang="ru-RU" dirty="0"/>
          </a:p>
          <a:p>
            <a:pPr lvl="0"/>
            <a:r>
              <a:rPr lang="en-US" dirty="0"/>
              <a:t>Would your country/organization be in favor of implementing the provisions of this document? How much time would be needed for that, according to your estimation?</a:t>
            </a:r>
            <a:endParaRPr lang="ru-RU" dirty="0"/>
          </a:p>
          <a:p>
            <a:pPr lvl="0"/>
            <a:r>
              <a:rPr lang="en-US" dirty="0"/>
              <a:t>Does this document need more development? </a:t>
            </a:r>
            <a:r>
              <a:rPr lang="fr-CH" dirty="0"/>
              <a:t>To which extent?</a:t>
            </a:r>
            <a:endParaRPr lang="ru-RU" dirty="0"/>
          </a:p>
          <a:p>
            <a:pPr lvl="0"/>
            <a:r>
              <a:rPr lang="en-US" dirty="0"/>
              <a:t>How do you see the prospects for the further development of this document? </a:t>
            </a:r>
            <a:endParaRPr lang="ru-RU" dirty="0"/>
          </a:p>
          <a:p>
            <a:pPr lvl="0"/>
            <a:r>
              <a:rPr lang="en-US" dirty="0"/>
              <a:t>Would you be interested in further discussions on development/implementation of the provisions of this document? Would you be ready to arrange a meeting/technical conference for further discussions of the subjects related to this document?</a:t>
            </a:r>
            <a:endParaRPr lang="ru-RU" dirty="0"/>
          </a:p>
          <a:p>
            <a:pPr lvl="0"/>
            <a:r>
              <a:rPr lang="en-US" dirty="0"/>
              <a:t>Any other views related to this document?</a:t>
            </a:r>
            <a:endParaRPr lang="ru-RU" dirty="0"/>
          </a:p>
          <a:p>
            <a:endParaRPr lang="ru-RU" dirty="0"/>
          </a:p>
        </p:txBody>
      </p:sp>
      <p:sp>
        <p:nvSpPr>
          <p:cNvPr id="4" name="Номер слайда 3">
            <a:extLst>
              <a:ext uri="{FF2B5EF4-FFF2-40B4-BE49-F238E27FC236}">
                <a16:creationId xmlns:a16="http://schemas.microsoft.com/office/drawing/2014/main" id="{EE2BCED8-B5A0-4B96-B2DF-4B3B3C0359C3}"/>
              </a:ext>
            </a:extLst>
          </p:cNvPr>
          <p:cNvSpPr>
            <a:spLocks noGrp="1"/>
          </p:cNvSpPr>
          <p:nvPr>
            <p:ph type="sldNum" sz="quarter" idx="12"/>
          </p:nvPr>
        </p:nvSpPr>
        <p:spPr/>
        <p:txBody>
          <a:bodyPr/>
          <a:lstStyle/>
          <a:p>
            <a:fld id="{5A00AF7A-AC6F-46C0-B4F8-2AA98A2E0AA2}" type="slidenum">
              <a:rPr lang="ru-RU" smtClean="0"/>
              <a:t>3</a:t>
            </a:fld>
            <a:endParaRPr lang="ru-RU"/>
          </a:p>
        </p:txBody>
      </p:sp>
    </p:spTree>
    <p:extLst>
      <p:ext uri="{BB962C8B-B14F-4D97-AF65-F5344CB8AC3E}">
        <p14:creationId xmlns:p14="http://schemas.microsoft.com/office/powerpoint/2010/main" val="4007066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C10B79-E064-47E8-96E2-7356EEFC276A}"/>
              </a:ext>
            </a:extLst>
          </p:cNvPr>
          <p:cNvSpPr>
            <a:spLocks noGrp="1"/>
          </p:cNvSpPr>
          <p:nvPr>
            <p:ph type="title"/>
          </p:nvPr>
        </p:nvSpPr>
        <p:spPr/>
        <p:txBody>
          <a:bodyPr/>
          <a:lstStyle/>
          <a:p>
            <a:r>
              <a:rPr lang="en-US" dirty="0"/>
              <a:t>Feedback received from:</a:t>
            </a:r>
            <a:endParaRPr lang="ru-RU" dirty="0"/>
          </a:p>
        </p:txBody>
      </p:sp>
      <p:sp>
        <p:nvSpPr>
          <p:cNvPr id="3" name="Объект 2">
            <a:extLst>
              <a:ext uri="{FF2B5EF4-FFF2-40B4-BE49-F238E27FC236}">
                <a16:creationId xmlns:a16="http://schemas.microsoft.com/office/drawing/2014/main" id="{BE4B0B60-64B5-44C7-BDBA-B3CADAF31F1A}"/>
              </a:ext>
            </a:extLst>
          </p:cNvPr>
          <p:cNvSpPr>
            <a:spLocks noGrp="1"/>
          </p:cNvSpPr>
          <p:nvPr>
            <p:ph idx="1"/>
          </p:nvPr>
        </p:nvSpPr>
        <p:spPr/>
        <p:txBody>
          <a:bodyPr>
            <a:normAutofit/>
          </a:bodyPr>
          <a:lstStyle/>
          <a:p>
            <a:pPr lvl="0"/>
            <a:r>
              <a:rPr lang="en-US"/>
              <a:t>Russian </a:t>
            </a:r>
            <a:r>
              <a:rPr lang="en-US" dirty="0"/>
              <a:t>Federation (2 Nov. 2018)</a:t>
            </a:r>
            <a:endParaRPr lang="ru-RU" dirty="0"/>
          </a:p>
          <a:p>
            <a:pPr lvl="0"/>
            <a:r>
              <a:rPr lang="en-US" dirty="0"/>
              <a:t>Switzerland (8 Feb. 2019)</a:t>
            </a:r>
            <a:endParaRPr lang="ru-RU" dirty="0"/>
          </a:p>
          <a:p>
            <a:pPr lvl="0"/>
            <a:r>
              <a:rPr lang="en-US" dirty="0"/>
              <a:t>Austria (29 May 2019)</a:t>
            </a:r>
          </a:p>
          <a:p>
            <a:pPr lvl="0"/>
            <a:r>
              <a:rPr lang="en-US" dirty="0"/>
              <a:t>France (5 June 2019)</a:t>
            </a:r>
            <a:endParaRPr lang="ru-RU" dirty="0"/>
          </a:p>
          <a:p>
            <a:pPr lvl="0"/>
            <a:r>
              <a:rPr lang="en-US" dirty="0"/>
              <a:t>Finland (25 June 2019)</a:t>
            </a:r>
            <a:endParaRPr lang="ru-RU" dirty="0"/>
          </a:p>
          <a:p>
            <a:pPr lvl="0"/>
            <a:r>
              <a:rPr lang="en-US" dirty="0"/>
              <a:t>United Kingdom (28 June 2019)</a:t>
            </a:r>
          </a:p>
          <a:p>
            <a:pPr lvl="0"/>
            <a:r>
              <a:rPr lang="en-US" dirty="0"/>
              <a:t>Norway (1 July 2019)</a:t>
            </a:r>
          </a:p>
          <a:p>
            <a:pPr lvl="0"/>
            <a:r>
              <a:rPr lang="en-US" dirty="0"/>
              <a:t>No feedback from countries outside Europe</a:t>
            </a:r>
            <a:endParaRPr lang="ru-RU" dirty="0"/>
          </a:p>
          <a:p>
            <a:endParaRPr lang="ru-RU" dirty="0"/>
          </a:p>
        </p:txBody>
      </p:sp>
      <p:sp>
        <p:nvSpPr>
          <p:cNvPr id="4" name="Номер слайда 3">
            <a:extLst>
              <a:ext uri="{FF2B5EF4-FFF2-40B4-BE49-F238E27FC236}">
                <a16:creationId xmlns:a16="http://schemas.microsoft.com/office/drawing/2014/main" id="{EE2BCED8-B5A0-4B96-B2DF-4B3B3C0359C3}"/>
              </a:ext>
            </a:extLst>
          </p:cNvPr>
          <p:cNvSpPr>
            <a:spLocks noGrp="1"/>
          </p:cNvSpPr>
          <p:nvPr>
            <p:ph type="sldNum" sz="quarter" idx="12"/>
          </p:nvPr>
        </p:nvSpPr>
        <p:spPr/>
        <p:txBody>
          <a:bodyPr/>
          <a:lstStyle/>
          <a:p>
            <a:fld id="{5A00AF7A-AC6F-46C0-B4F8-2AA98A2E0AA2}" type="slidenum">
              <a:rPr lang="ru-RU" smtClean="0"/>
              <a:t>4</a:t>
            </a:fld>
            <a:endParaRPr lang="ru-RU"/>
          </a:p>
        </p:txBody>
      </p:sp>
    </p:spTree>
    <p:extLst>
      <p:ext uri="{BB962C8B-B14F-4D97-AF65-F5344CB8AC3E}">
        <p14:creationId xmlns:p14="http://schemas.microsoft.com/office/powerpoint/2010/main" val="747852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C10B79-E064-47E8-96E2-7356EEFC276A}"/>
              </a:ext>
            </a:extLst>
          </p:cNvPr>
          <p:cNvSpPr>
            <a:spLocks noGrp="1"/>
          </p:cNvSpPr>
          <p:nvPr>
            <p:ph type="title"/>
          </p:nvPr>
        </p:nvSpPr>
        <p:spPr>
          <a:xfrm>
            <a:off x="838200" y="226902"/>
            <a:ext cx="10515600" cy="1123434"/>
          </a:xfrm>
        </p:spPr>
        <p:txBody>
          <a:bodyPr/>
          <a:lstStyle/>
          <a:p>
            <a:r>
              <a:rPr lang="en-US" dirty="0"/>
              <a:t>Important remarks by Austria</a:t>
            </a:r>
            <a:endParaRPr lang="ru-RU" dirty="0"/>
          </a:p>
        </p:txBody>
      </p:sp>
      <p:sp>
        <p:nvSpPr>
          <p:cNvPr id="3" name="Объект 2">
            <a:extLst>
              <a:ext uri="{FF2B5EF4-FFF2-40B4-BE49-F238E27FC236}">
                <a16:creationId xmlns:a16="http://schemas.microsoft.com/office/drawing/2014/main" id="{BE4B0B60-64B5-44C7-BDBA-B3CADAF31F1A}"/>
              </a:ext>
            </a:extLst>
          </p:cNvPr>
          <p:cNvSpPr>
            <a:spLocks noGrp="1"/>
          </p:cNvSpPr>
          <p:nvPr>
            <p:ph idx="1"/>
          </p:nvPr>
        </p:nvSpPr>
        <p:spPr>
          <a:xfrm>
            <a:off x="838200" y="1623606"/>
            <a:ext cx="10515600" cy="4351338"/>
          </a:xfrm>
        </p:spPr>
        <p:txBody>
          <a:bodyPr>
            <a:normAutofit fontScale="85000" lnSpcReduction="10000"/>
          </a:bodyPr>
          <a:lstStyle/>
          <a:p>
            <a:r>
              <a:rPr lang="en-US" dirty="0"/>
              <a:t>The scope of GRB is determined by the ”Terms of Reference and Rules of Procedure of the World Forum for Harmonization of Vehicle Regulations” (ECE/TRANS/WP.29/690/Rev.1) is “to develop noise requirements for vehicles”. For that reason any regulations or definition of requirements concerning pavement characteristics fall outside the scope of GRB (with the exception of definition of the test track for drive-by noise measurement). </a:t>
            </a:r>
          </a:p>
          <a:p>
            <a:r>
              <a:rPr lang="en-US" dirty="0"/>
              <a:t>Methods for the measurement and assessment of road surface characteristics and pavement lifespan are currently developed and dealt with in specialized CEN and ISO standardization committees (e.g. CEN/TC 227/WG 5). These committees are open to participation and proposals according to the CEN and ISO rules and are attended by representatives from national road administrations and transport ministries, pavement industry representatives, national pavement experts and other interested stakeholders. There is no reason for or added benefit in duplicating work already performed in these organizations or committees </a:t>
            </a:r>
          </a:p>
          <a:p>
            <a:endParaRPr lang="en-US" dirty="0"/>
          </a:p>
          <a:p>
            <a:pPr lvl="0"/>
            <a:endParaRPr lang="ru-RU" dirty="0"/>
          </a:p>
          <a:p>
            <a:endParaRPr lang="ru-RU" dirty="0"/>
          </a:p>
        </p:txBody>
      </p:sp>
      <p:sp>
        <p:nvSpPr>
          <p:cNvPr id="4" name="Номер слайда 3">
            <a:extLst>
              <a:ext uri="{FF2B5EF4-FFF2-40B4-BE49-F238E27FC236}">
                <a16:creationId xmlns:a16="http://schemas.microsoft.com/office/drawing/2014/main" id="{EE2BCED8-B5A0-4B96-B2DF-4B3B3C0359C3}"/>
              </a:ext>
            </a:extLst>
          </p:cNvPr>
          <p:cNvSpPr>
            <a:spLocks noGrp="1"/>
          </p:cNvSpPr>
          <p:nvPr>
            <p:ph type="sldNum" sz="quarter" idx="12"/>
          </p:nvPr>
        </p:nvSpPr>
        <p:spPr/>
        <p:txBody>
          <a:bodyPr/>
          <a:lstStyle/>
          <a:p>
            <a:fld id="{5A00AF7A-AC6F-46C0-B4F8-2AA98A2E0AA2}" type="slidenum">
              <a:rPr lang="ru-RU" smtClean="0"/>
              <a:t>5</a:t>
            </a:fld>
            <a:endParaRPr lang="ru-RU"/>
          </a:p>
        </p:txBody>
      </p:sp>
    </p:spTree>
    <p:extLst>
      <p:ext uri="{BB962C8B-B14F-4D97-AF65-F5344CB8AC3E}">
        <p14:creationId xmlns:p14="http://schemas.microsoft.com/office/powerpoint/2010/main" val="2864935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C10B79-E064-47E8-96E2-7356EEFC276A}"/>
              </a:ext>
            </a:extLst>
          </p:cNvPr>
          <p:cNvSpPr>
            <a:spLocks noGrp="1"/>
          </p:cNvSpPr>
          <p:nvPr>
            <p:ph type="title"/>
          </p:nvPr>
        </p:nvSpPr>
        <p:spPr/>
        <p:txBody>
          <a:bodyPr>
            <a:normAutofit/>
          </a:bodyPr>
          <a:lstStyle/>
          <a:p>
            <a:r>
              <a:rPr lang="en-US" dirty="0"/>
              <a:t>Is the content of the proposal (ECE/TRANS/WP.29/GRB/2019/2) helpful? (1) </a:t>
            </a:r>
            <a:endParaRPr lang="ru-RU" dirty="0"/>
          </a:p>
        </p:txBody>
      </p:sp>
      <p:sp>
        <p:nvSpPr>
          <p:cNvPr id="3" name="Объект 2">
            <a:extLst>
              <a:ext uri="{FF2B5EF4-FFF2-40B4-BE49-F238E27FC236}">
                <a16:creationId xmlns:a16="http://schemas.microsoft.com/office/drawing/2014/main" id="{BE4B0B60-64B5-44C7-BDBA-B3CADAF31F1A}"/>
              </a:ext>
            </a:extLst>
          </p:cNvPr>
          <p:cNvSpPr>
            <a:spLocks noGrp="1"/>
          </p:cNvSpPr>
          <p:nvPr>
            <p:ph idx="1"/>
          </p:nvPr>
        </p:nvSpPr>
        <p:spPr/>
        <p:txBody>
          <a:bodyPr>
            <a:normAutofit fontScale="77500" lnSpcReduction="20000"/>
          </a:bodyPr>
          <a:lstStyle/>
          <a:p>
            <a:pPr lvl="0"/>
            <a:r>
              <a:rPr lang="en-US" dirty="0"/>
              <a:t>RUS: Yes, it may help improving quality of road surfaces. However, some conclusions made in the proposal are not relevant for the Russian conditions due to different road construction material, assessment criteria, causes of road surface wear and climatic conditions</a:t>
            </a:r>
            <a:endParaRPr lang="ru-RU" dirty="0"/>
          </a:p>
          <a:p>
            <a:pPr lvl="0"/>
            <a:r>
              <a:rPr lang="en-US" dirty="0"/>
              <a:t>CH: Actually, the present draft offers no added value or benefit in the current environment of road construction. In Europe harmonization in road construction is still not achieved today. There are many different grip measuring instruments with different measuring methods based on technical specifications at European level. These devices cannot be compared with each other. Although this has been tried, it has not been possible to harmonize this for years (the subject has been around for over 20 years!). At the moment, it is therefore impossible to create a uniform label for road surfaces. </a:t>
            </a:r>
          </a:p>
          <a:p>
            <a:r>
              <a:rPr lang="en-US" dirty="0"/>
              <a:t>F: </a:t>
            </a:r>
            <a:r>
              <a:rPr lang="ru-RU" dirty="0" err="1"/>
              <a:t>This</a:t>
            </a:r>
            <a:r>
              <a:rPr lang="ru-RU" dirty="0"/>
              <a:t> </a:t>
            </a:r>
            <a:r>
              <a:rPr lang="ru-RU" dirty="0" err="1"/>
              <a:t>document</a:t>
            </a:r>
            <a:r>
              <a:rPr lang="ru-RU" dirty="0"/>
              <a:t> </a:t>
            </a:r>
            <a:r>
              <a:rPr lang="ru-RU" dirty="0" err="1"/>
              <a:t>is</a:t>
            </a:r>
            <a:r>
              <a:rPr lang="ru-RU" dirty="0"/>
              <a:t> </a:t>
            </a:r>
            <a:r>
              <a:rPr lang="ru-RU" dirty="0" err="1"/>
              <a:t>interesting</a:t>
            </a:r>
            <a:r>
              <a:rPr lang="ru-RU" dirty="0"/>
              <a:t> </a:t>
            </a:r>
            <a:r>
              <a:rPr lang="ru-RU" dirty="0" err="1"/>
              <a:t>but</a:t>
            </a:r>
            <a:r>
              <a:rPr lang="ru-RU" dirty="0"/>
              <a:t> </a:t>
            </a:r>
            <a:r>
              <a:rPr lang="ru-RU" dirty="0" err="1"/>
              <a:t>could</a:t>
            </a:r>
            <a:r>
              <a:rPr lang="ru-RU" dirty="0"/>
              <a:t> </a:t>
            </a:r>
            <a:r>
              <a:rPr lang="ru-RU" dirty="0" err="1"/>
              <a:t>not</a:t>
            </a:r>
            <a:r>
              <a:rPr lang="ru-RU" dirty="0"/>
              <a:t> </a:t>
            </a:r>
            <a:r>
              <a:rPr lang="ru-RU" dirty="0" err="1"/>
              <a:t>be</a:t>
            </a:r>
            <a:r>
              <a:rPr lang="ru-RU" dirty="0"/>
              <a:t> </a:t>
            </a:r>
            <a:r>
              <a:rPr lang="ru-RU" dirty="0" err="1"/>
              <a:t>used</a:t>
            </a:r>
            <a:r>
              <a:rPr lang="ru-RU" dirty="0"/>
              <a:t> </a:t>
            </a:r>
            <a:r>
              <a:rPr lang="ru-RU" dirty="0" err="1"/>
              <a:t>by</a:t>
            </a:r>
            <a:r>
              <a:rPr lang="ru-RU" dirty="0"/>
              <a:t> </a:t>
            </a:r>
            <a:r>
              <a:rPr lang="ru-RU" dirty="0" err="1"/>
              <a:t>the</a:t>
            </a:r>
            <a:r>
              <a:rPr lang="ru-RU" dirty="0"/>
              <a:t> </a:t>
            </a:r>
            <a:r>
              <a:rPr lang="ru-RU" dirty="0" err="1"/>
              <a:t>French</a:t>
            </a:r>
            <a:r>
              <a:rPr lang="ru-RU" dirty="0"/>
              <a:t> </a:t>
            </a:r>
            <a:r>
              <a:rPr lang="ru-RU" dirty="0" err="1"/>
              <a:t>authorities</a:t>
            </a:r>
            <a:r>
              <a:rPr lang="ru-RU" dirty="0"/>
              <a:t> in </a:t>
            </a:r>
            <a:r>
              <a:rPr lang="ru-RU" dirty="0" err="1"/>
              <a:t>the</a:t>
            </a:r>
            <a:r>
              <a:rPr lang="ru-RU" dirty="0"/>
              <a:t> </a:t>
            </a:r>
            <a:r>
              <a:rPr lang="ru-RU" dirty="0" err="1"/>
              <a:t>state</a:t>
            </a:r>
            <a:r>
              <a:rPr lang="ru-RU" dirty="0"/>
              <a:t> </a:t>
            </a:r>
            <a:r>
              <a:rPr lang="ru-RU" dirty="0" err="1"/>
              <a:t>due</a:t>
            </a:r>
            <a:r>
              <a:rPr lang="ru-RU" dirty="0"/>
              <a:t> </a:t>
            </a:r>
            <a:r>
              <a:rPr lang="ru-RU" dirty="0" err="1"/>
              <a:t>to</a:t>
            </a:r>
            <a:r>
              <a:rPr lang="ru-RU" dirty="0"/>
              <a:t> </a:t>
            </a:r>
            <a:r>
              <a:rPr lang="ru-RU" dirty="0" err="1"/>
              <a:t>several</a:t>
            </a:r>
            <a:r>
              <a:rPr lang="ru-RU" dirty="0"/>
              <a:t> </a:t>
            </a:r>
            <a:r>
              <a:rPr lang="ru-RU" dirty="0" err="1"/>
              <a:t>technical</a:t>
            </a:r>
            <a:r>
              <a:rPr lang="ru-RU" dirty="0"/>
              <a:t> </a:t>
            </a:r>
            <a:r>
              <a:rPr lang="ru-RU" dirty="0" err="1"/>
              <a:t>issues</a:t>
            </a:r>
            <a:endParaRPr lang="en-US" dirty="0"/>
          </a:p>
          <a:p>
            <a:r>
              <a:rPr lang="en-US" dirty="0"/>
              <a:t>GB: The concept of road surface labelling is welcome. However, the methods proposed for use do not align with the current requirements in the UK</a:t>
            </a:r>
            <a:endParaRPr lang="ru-RU" dirty="0"/>
          </a:p>
          <a:p>
            <a:endParaRPr lang="ru-RU" dirty="0"/>
          </a:p>
        </p:txBody>
      </p:sp>
      <p:sp>
        <p:nvSpPr>
          <p:cNvPr id="4" name="Номер слайда 3">
            <a:extLst>
              <a:ext uri="{FF2B5EF4-FFF2-40B4-BE49-F238E27FC236}">
                <a16:creationId xmlns:a16="http://schemas.microsoft.com/office/drawing/2014/main" id="{EE2BCED8-B5A0-4B96-B2DF-4B3B3C0359C3}"/>
              </a:ext>
            </a:extLst>
          </p:cNvPr>
          <p:cNvSpPr>
            <a:spLocks noGrp="1"/>
          </p:cNvSpPr>
          <p:nvPr>
            <p:ph type="sldNum" sz="quarter" idx="12"/>
          </p:nvPr>
        </p:nvSpPr>
        <p:spPr/>
        <p:txBody>
          <a:bodyPr/>
          <a:lstStyle/>
          <a:p>
            <a:fld id="{5A00AF7A-AC6F-46C0-B4F8-2AA98A2E0AA2}" type="slidenum">
              <a:rPr lang="ru-RU" smtClean="0"/>
              <a:t>6</a:t>
            </a:fld>
            <a:endParaRPr lang="ru-RU"/>
          </a:p>
        </p:txBody>
      </p:sp>
    </p:spTree>
    <p:extLst>
      <p:ext uri="{BB962C8B-B14F-4D97-AF65-F5344CB8AC3E}">
        <p14:creationId xmlns:p14="http://schemas.microsoft.com/office/powerpoint/2010/main" val="1579318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C10B79-E064-47E8-96E2-7356EEFC276A}"/>
              </a:ext>
            </a:extLst>
          </p:cNvPr>
          <p:cNvSpPr>
            <a:spLocks noGrp="1"/>
          </p:cNvSpPr>
          <p:nvPr>
            <p:ph type="title"/>
          </p:nvPr>
        </p:nvSpPr>
        <p:spPr/>
        <p:txBody>
          <a:bodyPr>
            <a:normAutofit/>
          </a:bodyPr>
          <a:lstStyle/>
          <a:p>
            <a:r>
              <a:rPr lang="en-US" dirty="0"/>
              <a:t>Is the content of the proposal (ECE/TRANS/WP.29/GRB/2019/2) helpful? (2) </a:t>
            </a:r>
            <a:endParaRPr lang="ru-RU" dirty="0"/>
          </a:p>
        </p:txBody>
      </p:sp>
      <p:sp>
        <p:nvSpPr>
          <p:cNvPr id="3" name="Объект 2">
            <a:extLst>
              <a:ext uri="{FF2B5EF4-FFF2-40B4-BE49-F238E27FC236}">
                <a16:creationId xmlns:a16="http://schemas.microsoft.com/office/drawing/2014/main" id="{BE4B0B60-64B5-44C7-BDBA-B3CADAF31F1A}"/>
              </a:ext>
            </a:extLst>
          </p:cNvPr>
          <p:cNvSpPr>
            <a:spLocks noGrp="1"/>
          </p:cNvSpPr>
          <p:nvPr>
            <p:ph idx="1"/>
          </p:nvPr>
        </p:nvSpPr>
        <p:spPr>
          <a:xfrm>
            <a:off x="838200" y="1825625"/>
            <a:ext cx="10515600" cy="4181770"/>
          </a:xfrm>
        </p:spPr>
        <p:txBody>
          <a:bodyPr>
            <a:normAutofit fontScale="77500" lnSpcReduction="20000"/>
          </a:bodyPr>
          <a:lstStyle/>
          <a:p>
            <a:r>
              <a:rPr lang="en-US" dirty="0"/>
              <a:t>A: In general, the technical content of the proposal does not meet the requirements of a technical standard and is not suitable for reliably determining technical parameters. The test methods proposed in this draft represent just a subset of the available methods and are obviously based only on national practice in the Netherlands rather than on a consensus within an international body comprised of the relevant stakeholders in this matter, like the appropriate CEN or ISO committees </a:t>
            </a:r>
            <a:endParaRPr lang="ru-RU" dirty="0"/>
          </a:p>
          <a:p>
            <a:pPr lvl="0"/>
            <a:r>
              <a:rPr lang="en-US" dirty="0"/>
              <a:t>FIN: This document does not respond to the real needs in the conditions of Nordic Countries</a:t>
            </a:r>
          </a:p>
          <a:p>
            <a:r>
              <a:rPr lang="en-US" dirty="0"/>
              <a:t>N: </a:t>
            </a:r>
            <a:r>
              <a:rPr lang="en-GB" altLang="ru-RU" dirty="0">
                <a:ea typeface="Times New Roman" panose="02020603050405020304" pitchFamily="18" charset="0"/>
                <a:cs typeface="Calibri" panose="020F0502020204030204" pitchFamily="34" charset="0"/>
              </a:rPr>
              <a:t>The test methods proposed in the GRB pavement labelling draft represent just a subset of the possible methods and are obviously based on national practice in the Netherlands rather than on a consensus within CEN. There is also currently no agreement on the technical suitability of the proposed methods for the labelling of pavements. The need for a labelling system has not been sufficiently discussed and agreed in a forum like CEN. </a:t>
            </a:r>
            <a:r>
              <a:rPr lang="en-US" dirty="0"/>
              <a:t>Practical use of such a labelling system has a number of challenges in Norway (and other countries that use studded tires and have winter conditions)</a:t>
            </a:r>
            <a:endParaRPr lang="ru-RU" dirty="0"/>
          </a:p>
          <a:p>
            <a:endParaRPr lang="ru-RU" dirty="0"/>
          </a:p>
        </p:txBody>
      </p:sp>
      <p:sp>
        <p:nvSpPr>
          <p:cNvPr id="4" name="Номер слайда 3">
            <a:extLst>
              <a:ext uri="{FF2B5EF4-FFF2-40B4-BE49-F238E27FC236}">
                <a16:creationId xmlns:a16="http://schemas.microsoft.com/office/drawing/2014/main" id="{EE2BCED8-B5A0-4B96-B2DF-4B3B3C0359C3}"/>
              </a:ext>
            </a:extLst>
          </p:cNvPr>
          <p:cNvSpPr>
            <a:spLocks noGrp="1"/>
          </p:cNvSpPr>
          <p:nvPr>
            <p:ph type="sldNum" sz="quarter" idx="12"/>
          </p:nvPr>
        </p:nvSpPr>
        <p:spPr/>
        <p:txBody>
          <a:bodyPr/>
          <a:lstStyle/>
          <a:p>
            <a:fld id="{5A00AF7A-AC6F-46C0-B4F8-2AA98A2E0AA2}" type="slidenum">
              <a:rPr lang="ru-RU" smtClean="0"/>
              <a:t>7</a:t>
            </a:fld>
            <a:endParaRPr lang="ru-RU"/>
          </a:p>
        </p:txBody>
      </p:sp>
    </p:spTree>
    <p:extLst>
      <p:ext uri="{BB962C8B-B14F-4D97-AF65-F5344CB8AC3E}">
        <p14:creationId xmlns:p14="http://schemas.microsoft.com/office/powerpoint/2010/main" val="3823050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C10B79-E064-47E8-96E2-7356EEFC276A}"/>
              </a:ext>
            </a:extLst>
          </p:cNvPr>
          <p:cNvSpPr>
            <a:spLocks noGrp="1"/>
          </p:cNvSpPr>
          <p:nvPr>
            <p:ph type="title"/>
          </p:nvPr>
        </p:nvSpPr>
        <p:spPr>
          <a:xfrm>
            <a:off x="838200" y="280077"/>
            <a:ext cx="10515600" cy="1325563"/>
          </a:xfrm>
        </p:spPr>
        <p:txBody>
          <a:bodyPr>
            <a:normAutofit/>
          </a:bodyPr>
          <a:lstStyle/>
          <a:p>
            <a:pPr lvl="0"/>
            <a:r>
              <a:rPr lang="en-US" dirty="0"/>
              <a:t>Would your support implementation of this proposal? How much time would it take?</a:t>
            </a:r>
            <a:endParaRPr lang="ru-RU" dirty="0"/>
          </a:p>
        </p:txBody>
      </p:sp>
      <p:sp>
        <p:nvSpPr>
          <p:cNvPr id="3" name="Объект 2">
            <a:extLst>
              <a:ext uri="{FF2B5EF4-FFF2-40B4-BE49-F238E27FC236}">
                <a16:creationId xmlns:a16="http://schemas.microsoft.com/office/drawing/2014/main" id="{BE4B0B60-64B5-44C7-BDBA-B3CADAF31F1A}"/>
              </a:ext>
            </a:extLst>
          </p:cNvPr>
          <p:cNvSpPr>
            <a:spLocks noGrp="1"/>
          </p:cNvSpPr>
          <p:nvPr>
            <p:ph idx="1"/>
          </p:nvPr>
        </p:nvSpPr>
        <p:spPr>
          <a:xfrm>
            <a:off x="838200" y="1828800"/>
            <a:ext cx="10515600" cy="4527550"/>
          </a:xfrm>
        </p:spPr>
        <p:txBody>
          <a:bodyPr>
            <a:normAutofit fontScale="77500" lnSpcReduction="20000"/>
          </a:bodyPr>
          <a:lstStyle/>
          <a:p>
            <a:pPr lvl="0"/>
            <a:r>
              <a:rPr lang="en-US" dirty="0"/>
              <a:t>RUS: If this proposal were implemented, for Russia it has to be postponed for 6-7 years</a:t>
            </a:r>
            <a:endParaRPr lang="ru-RU" dirty="0"/>
          </a:p>
          <a:p>
            <a:pPr lvl="0"/>
            <a:r>
              <a:rPr lang="en-US" dirty="0"/>
              <a:t>CH: Taking in account the actual situation in Europe (road construction) there is no response possible to this question</a:t>
            </a:r>
          </a:p>
          <a:p>
            <a:pPr lvl="0"/>
            <a:r>
              <a:rPr lang="en-US" dirty="0"/>
              <a:t>A: Not at the moment, because in Austria a pavement management system (PMS) is already in use for motorways to monitor surface characteristics </a:t>
            </a:r>
          </a:p>
          <a:p>
            <a:pPr lvl="0"/>
            <a:r>
              <a:rPr lang="en-US" dirty="0"/>
              <a:t>F: </a:t>
            </a:r>
            <a:r>
              <a:rPr lang="ru-RU" dirty="0" err="1"/>
              <a:t>The</a:t>
            </a:r>
            <a:r>
              <a:rPr lang="ru-RU" dirty="0"/>
              <a:t> </a:t>
            </a:r>
            <a:r>
              <a:rPr lang="ru-RU" dirty="0" err="1"/>
              <a:t>French</a:t>
            </a:r>
            <a:r>
              <a:rPr lang="ru-RU" dirty="0"/>
              <a:t> </a:t>
            </a:r>
            <a:r>
              <a:rPr lang="ru-RU" dirty="0" err="1"/>
              <a:t>authorities</a:t>
            </a:r>
            <a:r>
              <a:rPr lang="ru-RU" dirty="0"/>
              <a:t> </a:t>
            </a:r>
            <a:r>
              <a:rPr lang="ru-RU" dirty="0" err="1"/>
              <a:t>could</a:t>
            </a:r>
            <a:r>
              <a:rPr lang="ru-RU" dirty="0"/>
              <a:t> </a:t>
            </a:r>
            <a:r>
              <a:rPr lang="ru-RU" dirty="0" err="1"/>
              <a:t>not</a:t>
            </a:r>
            <a:r>
              <a:rPr lang="ru-RU" dirty="0"/>
              <a:t> </a:t>
            </a:r>
            <a:r>
              <a:rPr lang="ru-RU" dirty="0" err="1"/>
              <a:t>use</a:t>
            </a:r>
            <a:r>
              <a:rPr lang="ru-RU" dirty="0"/>
              <a:t> </a:t>
            </a:r>
            <a:r>
              <a:rPr lang="ru-RU" dirty="0" err="1"/>
              <a:t>this</a:t>
            </a:r>
            <a:r>
              <a:rPr lang="ru-RU" dirty="0"/>
              <a:t> </a:t>
            </a:r>
            <a:r>
              <a:rPr lang="ru-RU" dirty="0" err="1"/>
              <a:t>reference</a:t>
            </a:r>
            <a:r>
              <a:rPr lang="ru-RU" dirty="0"/>
              <a:t> </a:t>
            </a:r>
            <a:r>
              <a:rPr lang="ru-RU" dirty="0" err="1"/>
              <a:t>document</a:t>
            </a:r>
            <a:r>
              <a:rPr lang="ru-RU" dirty="0"/>
              <a:t> in </a:t>
            </a:r>
            <a:r>
              <a:rPr lang="ru-RU" dirty="0" err="1"/>
              <a:t>its</a:t>
            </a:r>
            <a:r>
              <a:rPr lang="ru-RU" dirty="0"/>
              <a:t> </a:t>
            </a:r>
            <a:r>
              <a:rPr lang="ru-RU" dirty="0" err="1"/>
              <a:t>current</a:t>
            </a:r>
            <a:r>
              <a:rPr lang="ru-RU" dirty="0"/>
              <a:t> </a:t>
            </a:r>
            <a:r>
              <a:rPr lang="ru-RU" dirty="0" err="1"/>
              <a:t>form</a:t>
            </a:r>
            <a:r>
              <a:rPr lang="ru-RU" dirty="0"/>
              <a:t>, </a:t>
            </a:r>
            <a:r>
              <a:rPr lang="ru-RU" dirty="0" err="1"/>
              <a:t>since</a:t>
            </a:r>
            <a:r>
              <a:rPr lang="ru-RU" dirty="0"/>
              <a:t> </a:t>
            </a:r>
            <a:r>
              <a:rPr lang="ru-RU" dirty="0" err="1"/>
              <a:t>the</a:t>
            </a:r>
            <a:r>
              <a:rPr lang="ru-RU" dirty="0"/>
              <a:t> </a:t>
            </a:r>
            <a:r>
              <a:rPr lang="ru-RU" dirty="0" err="1"/>
              <a:t>approach</a:t>
            </a:r>
            <a:r>
              <a:rPr lang="ru-RU" dirty="0"/>
              <a:t> </a:t>
            </a:r>
            <a:r>
              <a:rPr lang="ru-RU" dirty="0" err="1"/>
              <a:t>seems</a:t>
            </a:r>
            <a:r>
              <a:rPr lang="ru-RU" dirty="0"/>
              <a:t> </a:t>
            </a:r>
            <a:r>
              <a:rPr lang="ru-RU" dirty="0" err="1"/>
              <a:t>premature</a:t>
            </a:r>
            <a:r>
              <a:rPr lang="ru-RU" dirty="0"/>
              <a:t> </a:t>
            </a:r>
            <a:r>
              <a:rPr lang="ru-RU" dirty="0" err="1"/>
              <a:t>and</a:t>
            </a:r>
            <a:r>
              <a:rPr lang="ru-RU" dirty="0"/>
              <a:t> </a:t>
            </a:r>
            <a:r>
              <a:rPr lang="ru-RU" dirty="0" err="1"/>
              <a:t>several</a:t>
            </a:r>
            <a:r>
              <a:rPr lang="ru-RU" dirty="0"/>
              <a:t> </a:t>
            </a:r>
            <a:r>
              <a:rPr lang="ru-RU" dirty="0" err="1"/>
              <a:t>points</a:t>
            </a:r>
            <a:r>
              <a:rPr lang="ru-RU" dirty="0"/>
              <a:t> </a:t>
            </a:r>
            <a:r>
              <a:rPr lang="ru-RU" dirty="0" err="1"/>
              <a:t>deserve</a:t>
            </a:r>
            <a:r>
              <a:rPr lang="ru-RU" dirty="0"/>
              <a:t> </a:t>
            </a:r>
            <a:r>
              <a:rPr lang="ru-RU" dirty="0" err="1"/>
              <a:t>improvement</a:t>
            </a:r>
            <a:r>
              <a:rPr lang="ru-RU" dirty="0"/>
              <a:t> </a:t>
            </a:r>
            <a:endParaRPr lang="en-US" dirty="0"/>
          </a:p>
          <a:p>
            <a:pPr lvl="0"/>
            <a:r>
              <a:rPr lang="en-US" dirty="0"/>
              <a:t>FIN: For many reasons the Finnish Asphalt Specification committee does not support the implementation of the proposed procedure in Finland</a:t>
            </a:r>
          </a:p>
          <a:p>
            <a:pPr lvl="0"/>
            <a:r>
              <a:rPr lang="en-US" dirty="0"/>
              <a:t>GB: The proposals outlined in this document do not align with the policies and methods used in the UK.  In order to develop understanding of these procedures and how they apply to UK roads research would be required which may take over 10 years</a:t>
            </a:r>
          </a:p>
          <a:p>
            <a:pPr lvl="0"/>
            <a:r>
              <a:rPr lang="en-US" dirty="0"/>
              <a:t>N: In principle we are positive to a label system for pavements, since this can give a motivation for the entrepreneurs to deliver for example low noise pavements, and the label system might work as a classification system for noise properties of pavements. </a:t>
            </a:r>
            <a:endParaRPr lang="ru-RU" dirty="0"/>
          </a:p>
          <a:p>
            <a:endParaRPr lang="ru-RU" dirty="0"/>
          </a:p>
        </p:txBody>
      </p:sp>
      <p:sp>
        <p:nvSpPr>
          <p:cNvPr id="4" name="Номер слайда 3">
            <a:extLst>
              <a:ext uri="{FF2B5EF4-FFF2-40B4-BE49-F238E27FC236}">
                <a16:creationId xmlns:a16="http://schemas.microsoft.com/office/drawing/2014/main" id="{EE2BCED8-B5A0-4B96-B2DF-4B3B3C0359C3}"/>
              </a:ext>
            </a:extLst>
          </p:cNvPr>
          <p:cNvSpPr>
            <a:spLocks noGrp="1"/>
          </p:cNvSpPr>
          <p:nvPr>
            <p:ph type="sldNum" sz="quarter" idx="12"/>
          </p:nvPr>
        </p:nvSpPr>
        <p:spPr/>
        <p:txBody>
          <a:bodyPr/>
          <a:lstStyle/>
          <a:p>
            <a:fld id="{5A00AF7A-AC6F-46C0-B4F8-2AA98A2E0AA2}" type="slidenum">
              <a:rPr lang="ru-RU" smtClean="0"/>
              <a:t>8</a:t>
            </a:fld>
            <a:endParaRPr lang="ru-RU"/>
          </a:p>
        </p:txBody>
      </p:sp>
    </p:spTree>
    <p:extLst>
      <p:ext uri="{BB962C8B-B14F-4D97-AF65-F5344CB8AC3E}">
        <p14:creationId xmlns:p14="http://schemas.microsoft.com/office/powerpoint/2010/main" val="1563710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C10B79-E064-47E8-96E2-7356EEFC276A}"/>
              </a:ext>
            </a:extLst>
          </p:cNvPr>
          <p:cNvSpPr>
            <a:spLocks noGrp="1"/>
          </p:cNvSpPr>
          <p:nvPr>
            <p:ph type="title"/>
          </p:nvPr>
        </p:nvSpPr>
        <p:spPr>
          <a:xfrm>
            <a:off x="838200" y="290709"/>
            <a:ext cx="10515600" cy="1325563"/>
          </a:xfrm>
        </p:spPr>
        <p:txBody>
          <a:bodyPr>
            <a:normAutofit/>
          </a:bodyPr>
          <a:lstStyle/>
          <a:p>
            <a:pPr lvl="0"/>
            <a:r>
              <a:rPr lang="en-US" dirty="0"/>
              <a:t>Does this proposal need more development?</a:t>
            </a:r>
            <a:endParaRPr lang="ru-RU" dirty="0"/>
          </a:p>
        </p:txBody>
      </p:sp>
      <p:sp>
        <p:nvSpPr>
          <p:cNvPr id="3" name="Объект 2">
            <a:extLst>
              <a:ext uri="{FF2B5EF4-FFF2-40B4-BE49-F238E27FC236}">
                <a16:creationId xmlns:a16="http://schemas.microsoft.com/office/drawing/2014/main" id="{BE4B0B60-64B5-44C7-BDBA-B3CADAF31F1A}"/>
              </a:ext>
            </a:extLst>
          </p:cNvPr>
          <p:cNvSpPr>
            <a:spLocks noGrp="1"/>
          </p:cNvSpPr>
          <p:nvPr>
            <p:ph idx="1"/>
          </p:nvPr>
        </p:nvSpPr>
        <p:spPr>
          <a:xfrm>
            <a:off x="838200" y="1488556"/>
            <a:ext cx="10515600" cy="4867793"/>
          </a:xfrm>
        </p:spPr>
        <p:txBody>
          <a:bodyPr>
            <a:normAutofit fontScale="85000" lnSpcReduction="20000"/>
          </a:bodyPr>
          <a:lstStyle/>
          <a:p>
            <a:pPr lvl="0"/>
            <a:r>
              <a:rPr lang="en-US" dirty="0"/>
              <a:t>RUS: More research is needed to take into account the Russian conditions</a:t>
            </a:r>
            <a:endParaRPr lang="ru-RU" dirty="0"/>
          </a:p>
          <a:p>
            <a:pPr lvl="0"/>
            <a:r>
              <a:rPr lang="en-US" dirty="0"/>
              <a:t>CH: This document would need some more development. But first and foremost there should be more harmonization in road construction – however, we fear this will be very difficult. Within Europe, countries have different pavement recipes, which are developed by adaptation to local conditions, such as the characteristics of quarries, bitumen, local temperature fluctuations, sea level, etc. </a:t>
            </a:r>
          </a:p>
          <a:p>
            <a:pPr lvl="0"/>
            <a:r>
              <a:rPr lang="en-US" dirty="0"/>
              <a:t>A: Definitely yes, but not in the bodies under the regime of WP.29. First harmonized measurement principles and coordinated characteristic values are necessary for a new labelling system for pavements. Also the need for a reference surface is not optimal, because some pavement types are not available in all Member States </a:t>
            </a:r>
          </a:p>
          <a:p>
            <a:pPr lvl="0"/>
            <a:r>
              <a:rPr lang="en-US" dirty="0"/>
              <a:t>F: </a:t>
            </a:r>
            <a:r>
              <a:rPr lang="ru-RU" dirty="0" err="1"/>
              <a:t>Technical</a:t>
            </a:r>
            <a:r>
              <a:rPr lang="ru-RU" dirty="0"/>
              <a:t> </a:t>
            </a:r>
            <a:r>
              <a:rPr lang="ru-RU" dirty="0" err="1"/>
              <a:t>difficulties</a:t>
            </a:r>
            <a:r>
              <a:rPr lang="ru-RU" dirty="0"/>
              <a:t> </a:t>
            </a:r>
            <a:r>
              <a:rPr lang="ru-RU" dirty="0" err="1"/>
              <a:t>for</a:t>
            </a:r>
            <a:r>
              <a:rPr lang="ru-RU" dirty="0"/>
              <a:t> </a:t>
            </a:r>
            <a:r>
              <a:rPr lang="ru-RU" dirty="0" err="1"/>
              <a:t>the</a:t>
            </a:r>
            <a:r>
              <a:rPr lang="ru-RU" dirty="0"/>
              <a:t> </a:t>
            </a:r>
            <a:r>
              <a:rPr lang="ru-RU" dirty="0" err="1"/>
              <a:t>label</a:t>
            </a:r>
            <a:r>
              <a:rPr lang="en-US" dirty="0"/>
              <a:t>l</a:t>
            </a:r>
            <a:r>
              <a:rPr lang="ru-RU" dirty="0" err="1"/>
              <a:t>ing</a:t>
            </a:r>
            <a:r>
              <a:rPr lang="ru-RU" dirty="0"/>
              <a:t> of </a:t>
            </a:r>
            <a:r>
              <a:rPr lang="ru-RU" dirty="0" err="1"/>
              <a:t>road</a:t>
            </a:r>
            <a:r>
              <a:rPr lang="ru-RU" dirty="0"/>
              <a:t> </a:t>
            </a:r>
            <a:r>
              <a:rPr lang="ru-RU" dirty="0" err="1"/>
              <a:t>surfaces</a:t>
            </a:r>
            <a:r>
              <a:rPr lang="ru-RU" dirty="0"/>
              <a:t> </a:t>
            </a:r>
            <a:r>
              <a:rPr lang="ru-RU" dirty="0" err="1"/>
              <a:t>must</a:t>
            </a:r>
            <a:r>
              <a:rPr lang="ru-RU" dirty="0"/>
              <a:t> </a:t>
            </a:r>
            <a:r>
              <a:rPr lang="ru-RU" dirty="0" err="1"/>
              <a:t>be</a:t>
            </a:r>
            <a:r>
              <a:rPr lang="ru-RU" dirty="0"/>
              <a:t> </a:t>
            </a:r>
            <a:r>
              <a:rPr lang="ru-RU" dirty="0" err="1"/>
              <a:t>analyzed</a:t>
            </a:r>
            <a:r>
              <a:rPr lang="ru-RU" dirty="0"/>
              <a:t>. </a:t>
            </a:r>
            <a:r>
              <a:rPr lang="en-US" dirty="0"/>
              <a:t>Several </a:t>
            </a:r>
            <a:r>
              <a:rPr lang="ru-RU" dirty="0" err="1"/>
              <a:t>problematic</a:t>
            </a:r>
            <a:r>
              <a:rPr lang="en-US" dirty="0"/>
              <a:t> </a:t>
            </a:r>
            <a:r>
              <a:rPr lang="ru-RU" dirty="0" err="1"/>
              <a:t>points</a:t>
            </a:r>
            <a:r>
              <a:rPr lang="ru-RU" dirty="0"/>
              <a:t> </a:t>
            </a:r>
            <a:r>
              <a:rPr lang="ru-RU" dirty="0" err="1"/>
              <a:t>are</a:t>
            </a:r>
            <a:r>
              <a:rPr lang="en-US" dirty="0"/>
              <a:t> </a:t>
            </a:r>
            <a:r>
              <a:rPr lang="ru-RU" dirty="0"/>
              <a:t>i</a:t>
            </a:r>
            <a:r>
              <a:rPr lang="en-US" dirty="0" err="1"/>
              <a:t>dentified</a:t>
            </a:r>
            <a:endParaRPr lang="en-US" dirty="0"/>
          </a:p>
          <a:p>
            <a:pPr lvl="0"/>
            <a:r>
              <a:rPr lang="en-US" dirty="0"/>
              <a:t>FIN: This proposal can be developed further. </a:t>
            </a:r>
          </a:p>
          <a:p>
            <a:pPr lvl="0"/>
            <a:r>
              <a:rPr lang="en-US" dirty="0"/>
              <a:t>GB: Further research is most certainly required if such a proposal is to be pursued</a:t>
            </a:r>
            <a:endParaRPr lang="ru-RU" dirty="0"/>
          </a:p>
        </p:txBody>
      </p:sp>
      <p:sp>
        <p:nvSpPr>
          <p:cNvPr id="4" name="Номер слайда 3">
            <a:extLst>
              <a:ext uri="{FF2B5EF4-FFF2-40B4-BE49-F238E27FC236}">
                <a16:creationId xmlns:a16="http://schemas.microsoft.com/office/drawing/2014/main" id="{EE2BCED8-B5A0-4B96-B2DF-4B3B3C0359C3}"/>
              </a:ext>
            </a:extLst>
          </p:cNvPr>
          <p:cNvSpPr>
            <a:spLocks noGrp="1"/>
          </p:cNvSpPr>
          <p:nvPr>
            <p:ph type="sldNum" sz="quarter" idx="12"/>
          </p:nvPr>
        </p:nvSpPr>
        <p:spPr/>
        <p:txBody>
          <a:bodyPr/>
          <a:lstStyle/>
          <a:p>
            <a:fld id="{5A00AF7A-AC6F-46C0-B4F8-2AA98A2E0AA2}" type="slidenum">
              <a:rPr lang="ru-RU" smtClean="0"/>
              <a:t>9</a:t>
            </a:fld>
            <a:endParaRPr lang="ru-RU"/>
          </a:p>
        </p:txBody>
      </p:sp>
    </p:spTree>
    <p:extLst>
      <p:ext uri="{BB962C8B-B14F-4D97-AF65-F5344CB8AC3E}">
        <p14:creationId xmlns:p14="http://schemas.microsoft.com/office/powerpoint/2010/main" val="93447280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2229</TotalTime>
  <Words>2268</Words>
  <Application>Microsoft Office PowerPoint</Application>
  <PresentationFormat>Widescreen</PresentationFormat>
  <Paragraphs>96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Тема Office</vt:lpstr>
      <vt:lpstr>Feedback by the GRBP Experts on the Draft Resolution  on Road Surface Labelling</vt:lpstr>
      <vt:lpstr>Background</vt:lpstr>
      <vt:lpstr>Questionnaire to help the experts</vt:lpstr>
      <vt:lpstr>Feedback received from:</vt:lpstr>
      <vt:lpstr>Important remarks by Austria</vt:lpstr>
      <vt:lpstr>Is the content of the proposal (ECE/TRANS/WP.29/GRB/2019/2) helpful? (1) </vt:lpstr>
      <vt:lpstr>Is the content of the proposal (ECE/TRANS/WP.29/GRB/2019/2) helpful? (2) </vt:lpstr>
      <vt:lpstr>Would your support implementation of this proposal? How much time would it take?</vt:lpstr>
      <vt:lpstr>Does this proposal need more development?</vt:lpstr>
      <vt:lpstr>How do you see the prospects for the further development of this proposal?</vt:lpstr>
      <vt:lpstr>Would you be interested in further discussions on development/implementation of this proposal?</vt:lpstr>
      <vt:lpstr>Any other views related to this document?</vt:lpstr>
      <vt:lpstr>Conclusions</vt:lpstr>
      <vt:lpstr>Proposal for endorsement by GRBP and WP.29</vt:lpstr>
      <vt:lpstr>Thanks to the participants of the survey  Thank you for your kind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Бочаров</dc:creator>
  <cp:lastModifiedBy>Konstantin Glukhenkiy</cp:lastModifiedBy>
  <cp:revision>68</cp:revision>
  <dcterms:created xsi:type="dcterms:W3CDTF">2019-04-22T10:00:22Z</dcterms:created>
  <dcterms:modified xsi:type="dcterms:W3CDTF">2019-09-02T10:47:18Z</dcterms:modified>
</cp:coreProperties>
</file>