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7" r:id="rId5"/>
    <p:sldId id="263" r:id="rId6"/>
    <p:sldId id="278" r:id="rId7"/>
    <p:sldId id="27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8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00E2-2FE6-4AFF-B94B-F2D47188A0D6}" type="datetimeFigureOut">
              <a:rPr lang="en-US" smtClean="0"/>
              <a:t>27-Aug-19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FCCE-2231-4A71-B69F-D720BD28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252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00E2-2FE6-4AFF-B94B-F2D47188A0D6}" type="datetimeFigureOut">
              <a:rPr lang="en-US" smtClean="0"/>
              <a:t>27-Aug-19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FCCE-2231-4A71-B69F-D720BD28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00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00E2-2FE6-4AFF-B94B-F2D47188A0D6}" type="datetimeFigureOut">
              <a:rPr lang="en-US" smtClean="0"/>
              <a:t>27-Aug-19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FCCE-2231-4A71-B69F-D720BD28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90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00E2-2FE6-4AFF-B94B-F2D47188A0D6}" type="datetimeFigureOut">
              <a:rPr lang="en-US" smtClean="0"/>
              <a:t>27-Aug-19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FCCE-2231-4A71-B69F-D720BD28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72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00E2-2FE6-4AFF-B94B-F2D47188A0D6}" type="datetimeFigureOut">
              <a:rPr lang="en-US" smtClean="0"/>
              <a:t>27-Aug-19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FCCE-2231-4A71-B69F-D720BD28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299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00E2-2FE6-4AFF-B94B-F2D47188A0D6}" type="datetimeFigureOut">
              <a:rPr lang="en-US" smtClean="0"/>
              <a:t>27-Aug-19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FCCE-2231-4A71-B69F-D720BD28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74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00E2-2FE6-4AFF-B94B-F2D47188A0D6}" type="datetimeFigureOut">
              <a:rPr lang="en-US" smtClean="0"/>
              <a:t>27-Aug-19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FCCE-2231-4A71-B69F-D720BD28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125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00E2-2FE6-4AFF-B94B-F2D47188A0D6}" type="datetimeFigureOut">
              <a:rPr lang="en-US" smtClean="0"/>
              <a:t>27-Aug-19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FCCE-2231-4A71-B69F-D720BD28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09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00E2-2FE6-4AFF-B94B-F2D47188A0D6}" type="datetimeFigureOut">
              <a:rPr lang="en-US" smtClean="0"/>
              <a:t>27-Aug-19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FCCE-2231-4A71-B69F-D720BD28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77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00E2-2FE6-4AFF-B94B-F2D47188A0D6}" type="datetimeFigureOut">
              <a:rPr lang="en-US" smtClean="0"/>
              <a:t>27-Aug-19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FCCE-2231-4A71-B69F-D720BD28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1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00E2-2FE6-4AFF-B94B-F2D47188A0D6}" type="datetimeFigureOut">
              <a:rPr lang="en-US" smtClean="0"/>
              <a:t>27-Aug-19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FCCE-2231-4A71-B69F-D720BD28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300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A00E2-2FE6-4AFF-B94B-F2D47188A0D6}" type="datetimeFigureOut">
              <a:rPr lang="en-US" smtClean="0"/>
              <a:t>27-Aug-19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5FCCE-2231-4A71-B69F-D720BD28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844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36455"/>
            <a:ext cx="9144000" cy="1784739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ISO 16254 Technical Measurement Development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909545"/>
            <a:ext cx="9144000" cy="1655762"/>
          </a:xfrm>
        </p:spPr>
        <p:txBody>
          <a:bodyPr>
            <a:normAutofit/>
          </a:bodyPr>
          <a:lstStyle/>
          <a:p>
            <a:r>
              <a:rPr lang="en-US" sz="4000" dirty="0"/>
              <a:t>Doug Moore</a:t>
            </a:r>
          </a:p>
          <a:p>
            <a:r>
              <a:rPr lang="en-US" sz="4000" dirty="0"/>
              <a:t>ISO TC43/SC1/WG42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AE8997E-5124-4E34-B199-90C021B4C9C6}"/>
              </a:ext>
            </a:extLst>
          </p:cNvPr>
          <p:cNvSpPr/>
          <p:nvPr/>
        </p:nvSpPr>
        <p:spPr>
          <a:xfrm>
            <a:off x="7188657" y="121414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GRB-70-09</a:t>
            </a:r>
            <a:endParaRPr lang="de-DE" sz="14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en-US" sz="14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GRBP, 11-13 September 2019,</a:t>
            </a:r>
          </a:p>
          <a:p>
            <a:pPr algn="r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400">
                <a:latin typeface="Times New Roman" pitchFamily="18" charset="0"/>
                <a:cs typeface="Times New Roman" pitchFamily="18" charset="0"/>
              </a:rPr>
              <a:t>item 14</a:t>
            </a:r>
            <a:endParaRPr lang="de-DE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>
            <a:extLst>
              <a:ext uri="{FF2B5EF4-FFF2-40B4-BE49-F238E27FC236}">
                <a16:creationId xmlns:a16="http://schemas.microsoft.com/office/drawing/2014/main" id="{5C2EDC57-F79F-4BDF-A273-0380E59A8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343" y="182969"/>
            <a:ext cx="2819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Submitted by the expert of ISO</a:t>
            </a:r>
            <a:endParaRPr lang="de-DE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019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909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4419"/>
            <a:ext cx="10515600" cy="4792544"/>
          </a:xfrm>
        </p:spPr>
        <p:txBody>
          <a:bodyPr>
            <a:normAutofit lnSpcReduction="10000"/>
          </a:bodyPr>
          <a:lstStyle/>
          <a:p>
            <a:r>
              <a:rPr lang="en-US" b="1" u="sng" dirty="0"/>
              <a:t>Document GRBP-69-26 </a:t>
            </a:r>
          </a:p>
          <a:p>
            <a:r>
              <a:rPr lang="en-US" dirty="0"/>
              <a:t>Observed test variation is significantly greater than assumed and in excess of stated measurement uncertainty in ISO 16254.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Coverage probability at 95% is 1.58 times greater.</a:t>
            </a:r>
          </a:p>
          <a:p>
            <a:r>
              <a:rPr lang="en-US" dirty="0"/>
              <a:t>Measurement variation observed in testing does not meet the principles of repeatability and reproducibility.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3521" y="2754118"/>
            <a:ext cx="6772275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603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CAE investigations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Evaluate magnitude of spatial variation</a:t>
            </a:r>
          </a:p>
          <a:p>
            <a:r>
              <a:rPr lang="en-US" dirty="0"/>
              <a:t>Evaluate potential improvement with microphone array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5822" y="3253135"/>
            <a:ext cx="4851625" cy="3294314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448574" y="5995358"/>
            <a:ext cx="4701396" cy="25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276709" y="5141343"/>
            <a:ext cx="181155" cy="1466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86664" y="4235570"/>
            <a:ext cx="250166" cy="7763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544478" y="4211428"/>
            <a:ext cx="1112363" cy="204610"/>
          </a:xfrm>
          <a:custGeom>
            <a:avLst/>
            <a:gdLst>
              <a:gd name="connsiteX0" fmla="*/ 0 w 1112363"/>
              <a:gd name="connsiteY0" fmla="*/ 58914 h 204610"/>
              <a:gd name="connsiteX1" fmla="*/ 301658 w 1112363"/>
              <a:gd name="connsiteY1" fmla="*/ 77768 h 204610"/>
              <a:gd name="connsiteX2" fmla="*/ 452487 w 1112363"/>
              <a:gd name="connsiteY2" fmla="*/ 2353 h 204610"/>
              <a:gd name="connsiteX3" fmla="*/ 810706 w 1112363"/>
              <a:gd name="connsiteY3" fmla="*/ 181463 h 204610"/>
              <a:gd name="connsiteX4" fmla="*/ 1093510 w 1112363"/>
              <a:gd name="connsiteY4" fmla="*/ 200316 h 204610"/>
              <a:gd name="connsiteX5" fmla="*/ 1074656 w 1112363"/>
              <a:gd name="connsiteY5" fmla="*/ 162609 h 204610"/>
              <a:gd name="connsiteX6" fmla="*/ 1084083 w 1112363"/>
              <a:gd name="connsiteY6" fmla="*/ 153182 h 204610"/>
              <a:gd name="connsiteX7" fmla="*/ 1112363 w 1112363"/>
              <a:gd name="connsiteY7" fmla="*/ 134329 h 204610"/>
              <a:gd name="connsiteX8" fmla="*/ 1112363 w 1112363"/>
              <a:gd name="connsiteY8" fmla="*/ 134329 h 204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2363" h="204610">
                <a:moveTo>
                  <a:pt x="0" y="58914"/>
                </a:moveTo>
                <a:cubicBezTo>
                  <a:pt x="113122" y="73054"/>
                  <a:pt x="226244" y="87195"/>
                  <a:pt x="301658" y="77768"/>
                </a:cubicBezTo>
                <a:cubicBezTo>
                  <a:pt x="377072" y="68341"/>
                  <a:pt x="367646" y="-14930"/>
                  <a:pt x="452487" y="2353"/>
                </a:cubicBezTo>
                <a:cubicBezTo>
                  <a:pt x="537328" y="19636"/>
                  <a:pt x="703869" y="148469"/>
                  <a:pt x="810706" y="181463"/>
                </a:cubicBezTo>
                <a:cubicBezTo>
                  <a:pt x="917543" y="214457"/>
                  <a:pt x="1049518" y="203458"/>
                  <a:pt x="1093510" y="200316"/>
                </a:cubicBezTo>
                <a:cubicBezTo>
                  <a:pt x="1137502" y="197174"/>
                  <a:pt x="1076227" y="170465"/>
                  <a:pt x="1074656" y="162609"/>
                </a:cubicBezTo>
                <a:cubicBezTo>
                  <a:pt x="1073085" y="154753"/>
                  <a:pt x="1077799" y="157895"/>
                  <a:pt x="1084083" y="153182"/>
                </a:cubicBezTo>
                <a:cubicBezTo>
                  <a:pt x="1090367" y="148469"/>
                  <a:pt x="1112363" y="134329"/>
                  <a:pt x="1112363" y="134329"/>
                </a:cubicBezTo>
                <a:lnTo>
                  <a:pt x="1112363" y="13432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8219" y="3742441"/>
            <a:ext cx="930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Speaker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823538" y="4124879"/>
            <a:ext cx="453171" cy="895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3"/>
          </p:cNvCxnSpPr>
          <p:nvPr/>
        </p:nvCxnSpPr>
        <p:spPr>
          <a:xfrm flipV="1">
            <a:off x="1457864" y="4313208"/>
            <a:ext cx="1794697" cy="901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3"/>
          </p:cNvCxnSpPr>
          <p:nvPr/>
        </p:nvCxnSpPr>
        <p:spPr>
          <a:xfrm>
            <a:off x="1457864" y="5214668"/>
            <a:ext cx="813996" cy="780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355212" y="4416038"/>
            <a:ext cx="897349" cy="1555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411747" y="3451751"/>
            <a:ext cx="13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Microphone</a:t>
            </a:r>
          </a:p>
        </p:txBody>
      </p:sp>
    </p:spTree>
    <p:extLst>
      <p:ext uri="{BB962C8B-B14F-4D97-AF65-F5344CB8AC3E}">
        <p14:creationId xmlns:p14="http://schemas.microsoft.com/office/powerpoint/2010/main" val="1693801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750" y="0"/>
            <a:ext cx="10096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513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ISO/CD 16254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Replace single microphone with array microphone.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Report highest 1/3 octave band result within the array.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“Max Hold” as 1/3 octave reporting method.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Justification:</a:t>
            </a:r>
          </a:p>
          <a:p>
            <a:r>
              <a:rPr lang="en-US" dirty="0"/>
              <a:t>Reduce variation and improve repeatability and reproducibility.</a:t>
            </a:r>
          </a:p>
          <a:p>
            <a:r>
              <a:rPr lang="en-US" dirty="0"/>
              <a:t>Measurement results better correlated to human experience</a:t>
            </a:r>
          </a:p>
        </p:txBody>
      </p:sp>
    </p:spTree>
    <p:extLst>
      <p:ext uri="{BB962C8B-B14F-4D97-AF65-F5344CB8AC3E}">
        <p14:creationId xmlns:p14="http://schemas.microsoft.com/office/powerpoint/2010/main" val="1229315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ISO/CD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914400" lvl="2" indent="0">
              <a:buNone/>
            </a:pPr>
            <a:r>
              <a:rPr lang="en-GB" sz="3600" b="1" dirty="0"/>
              <a:t>Microphone positions and signal processing</a:t>
            </a:r>
            <a:endParaRPr lang="en-US" sz="3600" b="1" dirty="0"/>
          </a:p>
          <a:p>
            <a:r>
              <a:rPr lang="en-GB" dirty="0"/>
              <a:t>The distance from the microphone positions on the microphone line PP′ to the perpendicular reference line CC′ as specified in Figure 1 on the test track or in an indoor test facility shall be 2,0 m ± 0,05 m.</a:t>
            </a:r>
            <a:endParaRPr lang="en-US" dirty="0"/>
          </a:p>
          <a:p>
            <a:r>
              <a:rPr lang="en-GB" dirty="0"/>
              <a:t>The microphones shall be located </a:t>
            </a:r>
            <a:r>
              <a:rPr lang="en-GB" dirty="0">
                <a:solidFill>
                  <a:srgbClr val="FF0000"/>
                </a:solidFill>
              </a:rPr>
              <a:t>1,6 m ± 0,02 m, 1,4 m ± 0,02 m</a:t>
            </a:r>
            <a:r>
              <a:rPr lang="en-GB" dirty="0"/>
              <a:t>, 1,2 m ± 0,02 m, </a:t>
            </a:r>
            <a:r>
              <a:rPr lang="en-GB" dirty="0">
                <a:solidFill>
                  <a:srgbClr val="FF0000"/>
                </a:solidFill>
              </a:rPr>
              <a:t>1,0 m ± 0,02 m, 0,8 m ± 0,02 m </a:t>
            </a:r>
            <a:r>
              <a:rPr lang="en-GB" dirty="0"/>
              <a:t>above the ground level. The reference direction for free field conditions as specified in IEC 61672–1 shall be horizontal and directed perpendicularly towards the path of the vehicle line CC′.</a:t>
            </a:r>
          </a:p>
          <a:p>
            <a:r>
              <a:rPr lang="en-GB" dirty="0"/>
              <a:t>The vehicle A-weighted sound pressure level </a:t>
            </a:r>
            <a:r>
              <a:rPr lang="en-GB" dirty="0">
                <a:solidFill>
                  <a:srgbClr val="FF0000"/>
                </a:solidFill>
              </a:rPr>
              <a:t>for each microphone </a:t>
            </a:r>
            <a:r>
              <a:rPr lang="en-GB" i="1" dirty="0" err="1">
                <a:solidFill>
                  <a:srgbClr val="FF0000"/>
                </a:solidFill>
              </a:rPr>
              <a:t>MicLeft</a:t>
            </a:r>
            <a:r>
              <a:rPr lang="en-GB" i="1" baseline="-25000" dirty="0" err="1">
                <a:solidFill>
                  <a:srgbClr val="FF0000"/>
                </a:solidFill>
              </a:rPr>
              <a:t>i</a:t>
            </a:r>
            <a:r>
              <a:rPr lang="en-GB" dirty="0">
                <a:solidFill>
                  <a:srgbClr val="FF0000"/>
                </a:solidFill>
              </a:rPr>
              <a:t> and </a:t>
            </a:r>
            <a:r>
              <a:rPr lang="en-GB" i="1" dirty="0" err="1">
                <a:solidFill>
                  <a:srgbClr val="FF0000"/>
                </a:solidFill>
              </a:rPr>
              <a:t>MicRight</a:t>
            </a:r>
            <a:r>
              <a:rPr lang="en-GB" i="1" baseline="-25000" dirty="0" err="1">
                <a:solidFill>
                  <a:srgbClr val="FF0000"/>
                </a:solidFill>
              </a:rPr>
              <a:t>i</a:t>
            </a:r>
            <a:r>
              <a:rPr lang="en-GB" baseline="-25000" dirty="0">
                <a:solidFill>
                  <a:srgbClr val="FF0000"/>
                </a:solidFill>
              </a:rPr>
              <a:t> </a:t>
            </a:r>
            <a:r>
              <a:rPr lang="en-GB" dirty="0"/>
              <a:t>shall be measured for a duration of 5 s and </a:t>
            </a:r>
            <a:r>
              <a:rPr lang="en-GB" dirty="0">
                <a:solidFill>
                  <a:srgbClr val="FF0000"/>
                </a:solidFill>
              </a:rPr>
              <a:t>the maximum value </a:t>
            </a:r>
            <a:r>
              <a:rPr lang="en-GB" dirty="0"/>
              <a:t>reported. </a:t>
            </a:r>
            <a:endParaRPr lang="en-US" dirty="0"/>
          </a:p>
          <a:p>
            <a:r>
              <a:rPr lang="en-GB" dirty="0"/>
              <a:t>The one-third-octave frequency spectrum </a:t>
            </a:r>
            <a:r>
              <a:rPr lang="en-GB" dirty="0">
                <a:solidFill>
                  <a:srgbClr val="FF0000"/>
                </a:solidFill>
              </a:rPr>
              <a:t>for each microphone </a:t>
            </a:r>
            <a:r>
              <a:rPr lang="en-GB" i="1" dirty="0" err="1">
                <a:solidFill>
                  <a:srgbClr val="FF0000"/>
                </a:solidFill>
              </a:rPr>
              <a:t>MicLeft</a:t>
            </a:r>
            <a:r>
              <a:rPr lang="en-GB" i="1" baseline="-25000" dirty="0" err="1">
                <a:solidFill>
                  <a:srgbClr val="FF0000"/>
                </a:solidFill>
              </a:rPr>
              <a:t>i</a:t>
            </a:r>
            <a:r>
              <a:rPr lang="en-GB" dirty="0">
                <a:solidFill>
                  <a:srgbClr val="FF0000"/>
                </a:solidFill>
              </a:rPr>
              <a:t> and </a:t>
            </a:r>
            <a:r>
              <a:rPr lang="en-GB" i="1" dirty="0" err="1">
                <a:solidFill>
                  <a:srgbClr val="FF0000"/>
                </a:solidFill>
              </a:rPr>
              <a:t>MicRight</a:t>
            </a:r>
            <a:r>
              <a:rPr lang="en-GB" i="1" baseline="-25000" dirty="0" err="1">
                <a:solidFill>
                  <a:srgbClr val="FF0000"/>
                </a:solidFill>
              </a:rPr>
              <a:t>i</a:t>
            </a:r>
            <a:r>
              <a:rPr lang="en-GB" baseline="-25000" dirty="0">
                <a:solidFill>
                  <a:srgbClr val="FF0000"/>
                </a:solidFill>
              </a:rPr>
              <a:t>  </a:t>
            </a:r>
            <a:r>
              <a:rPr lang="en-GB" dirty="0"/>
              <a:t>corresponding to the </a:t>
            </a:r>
            <a:r>
              <a:rPr lang="en-GB" dirty="0">
                <a:solidFill>
                  <a:srgbClr val="FF0000"/>
                </a:solidFill>
              </a:rPr>
              <a:t>maximum hold in each individual one-third-octave band </a:t>
            </a:r>
            <a:r>
              <a:rPr lang="en-GB" dirty="0"/>
              <a:t>A-weighted sound pressure level shall be reported.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919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ISO WG42 experts are presently carrying out testing to verify the proposed additional microphone positions and signal processing fulfill the objectives:</a:t>
            </a:r>
          </a:p>
          <a:p>
            <a:pPr lvl="1"/>
            <a:r>
              <a:rPr lang="en-US" dirty="0"/>
              <a:t>Better correlation to real-world experience (detection).</a:t>
            </a:r>
          </a:p>
          <a:p>
            <a:pPr lvl="1"/>
            <a:r>
              <a:rPr lang="en-US" dirty="0"/>
              <a:t>Reduced measurement variation.</a:t>
            </a:r>
          </a:p>
          <a:p>
            <a:r>
              <a:rPr lang="en-US" dirty="0"/>
              <a:t>ISO/CD 16254 is in process and will be submitted for review and approval by ISO member countries in late 2019.</a:t>
            </a:r>
          </a:p>
          <a:p>
            <a:pPr lvl="1"/>
            <a:r>
              <a:rPr lang="en-US" dirty="0"/>
              <a:t>Pending approval, ISO/DIS 16254 will be prepared to incorporate all comments and findings in 2020.</a:t>
            </a:r>
          </a:p>
          <a:p>
            <a:pPr lvl="1"/>
            <a:r>
              <a:rPr lang="en-US" dirty="0"/>
              <a:t>Pending approval of ISO/DIS 16254, ISO expects to propose amendments to UN R138 in line with the revised ISO 16254 text. </a:t>
            </a:r>
          </a:p>
          <a:p>
            <a:r>
              <a:rPr lang="en-US" dirty="0"/>
              <a:t>GRBP experts are invited to participate in the ISO 16254 procedure evaluation process.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183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288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   ISO 16254 Technical Measurement Development  </vt:lpstr>
      <vt:lpstr>Overview</vt:lpstr>
      <vt:lpstr>CAE investigations</vt:lpstr>
      <vt:lpstr>PowerPoint Presentation</vt:lpstr>
      <vt:lpstr>ISO/CD 16254</vt:lpstr>
      <vt:lpstr>Key ISO/CD Text</vt:lpstr>
      <vt:lpstr>Next Steps</vt:lpstr>
    </vt:vector>
  </TitlesOfParts>
  <Company>GM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 16254 Measurement Variation</dc:title>
  <dc:creator>Douglas B. Moore</dc:creator>
  <cp:lastModifiedBy>Konstantin Glukhenkiy</cp:lastModifiedBy>
  <cp:revision>25</cp:revision>
  <dcterms:created xsi:type="dcterms:W3CDTF">2018-11-04T14:30:02Z</dcterms:created>
  <dcterms:modified xsi:type="dcterms:W3CDTF">2019-08-27T08:49:59Z</dcterms:modified>
</cp:coreProperties>
</file>