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814" autoAdjust="0"/>
  </p:normalViewPr>
  <p:slideViewPr>
    <p:cSldViewPr snapToGrid="0" snapToObjects="1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24-6-2019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Report to 178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WP.29 session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from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the 35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IWG on DETA meeting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921068"/>
          </a:xfrm>
        </p:spPr>
        <p:txBody>
          <a:bodyPr/>
          <a:lstStyle/>
          <a:p>
            <a:r>
              <a:rPr lang="en-GB" sz="1600" b="0" dirty="0"/>
              <a:t>Transmitted by the IWG on DETA				informal document WP.29-178-22</a:t>
            </a:r>
            <a:br>
              <a:rPr lang="en-GB" sz="1600" b="0" dirty="0"/>
            </a:br>
            <a:r>
              <a:rPr lang="en-GB" sz="1600" b="0" dirty="0"/>
              <a:t>							178</a:t>
            </a:r>
            <a:r>
              <a:rPr lang="en-GB" sz="1600" b="0" baseline="30000" dirty="0"/>
              <a:t>th</a:t>
            </a:r>
            <a:r>
              <a:rPr lang="en-GB" sz="1600" b="0" dirty="0"/>
              <a:t> WP.29, agenda item 4.5</a:t>
            </a:r>
            <a:br>
              <a:rPr lang="en-GB" sz="1600" b="0" dirty="0"/>
            </a:br>
            <a:r>
              <a:rPr lang="en-GB" sz="1600" b="0" dirty="0"/>
              <a:t>							(document DETA-35-13e rev1)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7877" y="1700013"/>
            <a:ext cx="11206194" cy="4388369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DETA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i="1" dirty="0">
                <a:solidFill>
                  <a:schemeClr val="tx1"/>
                </a:solidFill>
              </a:rPr>
              <a:t>Database for the Exchange of Approval documentation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/>
              <a:buChar char="à"/>
              <a:tabLst>
                <a:tab pos="441325" algn="l"/>
              </a:tabLst>
            </a:pPr>
            <a:r>
              <a:rPr lang="en-US" sz="3200" dirty="0">
                <a:solidFill>
                  <a:schemeClr val="tx1"/>
                </a:solidFill>
              </a:rPr>
              <a:t>	is the secure internet database to circulate approvals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and its attachments,</a:t>
            </a:r>
          </a:p>
          <a:p>
            <a:pPr marL="0" indent="0">
              <a:buNone/>
              <a:tabLst>
                <a:tab pos="441325" algn="l"/>
              </a:tabLst>
            </a:pP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accent1"/>
                </a:solidFill>
                <a:sym typeface="Wingdings" panose="05000000000000000000" pitchFamily="2" charset="2"/>
              </a:rPr>
              <a:t>	</a:t>
            </a:r>
            <a:r>
              <a:rPr lang="en-US" sz="3200" dirty="0">
                <a:solidFill>
                  <a:schemeClr val="tx1"/>
                </a:solidFill>
              </a:rPr>
              <a:t>as required to be established by the UNECE,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according to the 1958 Agreement Revision 3.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25100" y="1700013"/>
            <a:ext cx="11289672" cy="43883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DETA is still under development but</a:t>
            </a:r>
            <a:r>
              <a:rPr lang="en-GB" sz="3200" b="1" dirty="0">
                <a:solidFill>
                  <a:schemeClr val="tx1"/>
                </a:solidFill>
              </a:rPr>
              <a:t> since May 2019 </a:t>
            </a:r>
            <a:r>
              <a:rPr lang="en-US" sz="3200" b="1" dirty="0">
                <a:solidFill>
                  <a:schemeClr val="tx1"/>
                </a:solidFill>
              </a:rPr>
              <a:t>ready to be used for it base purpose: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 exchanging UNECE approval documentation between the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 Contracting Parties to the 1958 Agreement.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16 Contracting Parties have notified their DETA Focal Point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3 Manufacturer have access to DETA (their own approvals)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(manufacturer’s access is to be requested via their approval authority and to be forwarded to the DETA Administrator)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27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44032" y="1700013"/>
            <a:ext cx="11697077" cy="43883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implementation of DETA enhancements, 2019 Q2,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contractor KBA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implementation of </a:t>
            </a:r>
            <a:r>
              <a:rPr lang="en-US" sz="3200" dirty="0" err="1">
                <a:solidFill>
                  <a:schemeClr val="tx1"/>
                </a:solidFill>
              </a:rPr>
              <a:t>DoC</a:t>
            </a:r>
            <a:r>
              <a:rPr lang="en-US" sz="3200" dirty="0">
                <a:solidFill>
                  <a:schemeClr val="tx1"/>
                </a:solidFill>
              </a:rPr>
              <a:t> (specs finalized </a:t>
            </a: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 sponsor CITA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b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(‘</a:t>
            </a:r>
            <a:r>
              <a:rPr lang="en-US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DoC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’ is the Declaration of Conformance certifying to which UN Regulations and versions a single vehicle is approved at the time of its production.)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implementation of UI (specs finalized </a:t>
            </a: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 sponsor OICA, ACEA, CLEPA, ETRTO)</a:t>
            </a:r>
            <a:b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(‘UI’ is the Unique Identifier number assigned to an approval uploaded to DETA. A UI may replace the traditional E marking)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 Preparation of Contracts ongoing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 -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8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err="1">
                <a:solidFill>
                  <a:schemeClr val="tx1"/>
                </a:solidFill>
              </a:rPr>
              <a:t>Expected</a:t>
            </a:r>
            <a:r>
              <a:rPr lang="nl-NL" sz="3200" dirty="0">
                <a:solidFill>
                  <a:schemeClr val="tx1"/>
                </a:solidFill>
              </a:rPr>
              <a:t> timeline </a:t>
            </a:r>
            <a:r>
              <a:rPr lang="nl-NL" sz="3200" dirty="0" err="1">
                <a:solidFill>
                  <a:schemeClr val="tx1"/>
                </a:solidFill>
              </a:rPr>
              <a:t>for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implementation</a:t>
            </a:r>
            <a:r>
              <a:rPr lang="nl-NL" sz="3200" dirty="0">
                <a:solidFill>
                  <a:schemeClr val="tx1"/>
                </a:solidFill>
              </a:rPr>
              <a:t> of UI </a:t>
            </a:r>
            <a:r>
              <a:rPr lang="nl-NL" sz="3200" dirty="0" err="1">
                <a:solidFill>
                  <a:schemeClr val="tx1"/>
                </a:solidFill>
              </a:rPr>
              <a:t>and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DoC</a:t>
            </a:r>
            <a:endParaRPr lang="nl-NL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	</a:t>
            </a:r>
            <a:r>
              <a:rPr lang="nl-NL" sz="32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start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after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finalizing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contract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and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having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b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	   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purchase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order, 2019 Q3.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	</a:t>
            </a:r>
            <a:r>
              <a:rPr lang="nl-NL" sz="32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finishing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implementation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2020 Q1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	    finishing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testing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2020 Q2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	    </a:t>
            </a:r>
            <a:r>
              <a:rPr lang="nl-NL" sz="3200" dirty="0" err="1">
                <a:solidFill>
                  <a:schemeClr val="tx1"/>
                </a:solidFill>
                <a:sym typeface="Wingdings" panose="05000000000000000000" pitchFamily="2" charset="2"/>
              </a:rPr>
              <a:t>production</a:t>
            </a:r>
            <a:r>
              <a:rPr lang="nl-NL" sz="3200" dirty="0">
                <a:solidFill>
                  <a:schemeClr val="tx1"/>
                </a:solidFill>
                <a:sym typeface="Wingdings" panose="05000000000000000000" pitchFamily="2" charset="2"/>
              </a:rPr>
              <a:t> 2020 Q3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Time line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84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8826" y="1700013"/>
            <a:ext cx="11033781" cy="4388369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>
                <a:solidFill>
                  <a:schemeClr val="tx1"/>
                </a:solidFill>
              </a:rPr>
              <a:t>WP.29 is requested to consider </a:t>
            </a:r>
            <a:r>
              <a:rPr lang="nl-NL" sz="3200" b="1" dirty="0" err="1">
                <a:solidFill>
                  <a:schemeClr val="tx1"/>
                </a:solidFill>
              </a:rPr>
              <a:t>the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endorsement</a:t>
            </a:r>
            <a:r>
              <a:rPr lang="nl-NL" sz="3200" b="1" dirty="0">
                <a:solidFill>
                  <a:schemeClr val="tx1"/>
                </a:solidFill>
              </a:rPr>
              <a:t>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document DETA-35-08e </a:t>
            </a:r>
            <a:r>
              <a:rPr lang="nl-NL" sz="3200" dirty="0" err="1">
                <a:solidFill>
                  <a:schemeClr val="tx1"/>
                </a:solidFill>
              </a:rPr>
              <a:t>Chapter</a:t>
            </a:r>
            <a:r>
              <a:rPr lang="nl-NL" sz="3200" dirty="0">
                <a:solidFill>
                  <a:schemeClr val="tx1"/>
                </a:solidFill>
              </a:rPr>
              <a:t> 2,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specs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for</a:t>
            </a:r>
            <a:r>
              <a:rPr lang="nl-NL" sz="3200" dirty="0">
                <a:solidFill>
                  <a:schemeClr val="tx1"/>
                </a:solidFill>
              </a:rPr>
              <a:t> UI.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document DETA-35-15e,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specs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for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DoC</a:t>
            </a:r>
            <a:r>
              <a:rPr lang="nl-NL" sz="32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document DETA-35-09e rev1, </a:t>
            </a:r>
            <a:r>
              <a:rPr lang="en-US" sz="3200" dirty="0">
                <a:solidFill>
                  <a:schemeClr val="tx1"/>
                </a:solidFill>
              </a:rPr>
              <a:t>the draft proposal for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‘guidelines on the application of the Unique Identifier (UI)’.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(Q&amp;A document of the Unique Identifier under preparation)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Questions to WP.29</a:t>
            </a:r>
            <a:endParaRPr lang="en-GB" sz="24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07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b="1" dirty="0">
                <a:solidFill>
                  <a:schemeClr val="tx1"/>
                </a:solidFill>
              </a:rPr>
              <a:t>WP.29 is requested </a:t>
            </a:r>
            <a:r>
              <a:rPr lang="nl-NL" sz="3200" b="1" dirty="0" err="1">
                <a:solidFill>
                  <a:schemeClr val="tx1"/>
                </a:solidFill>
              </a:rPr>
              <a:t>to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consider</a:t>
            </a:r>
            <a:r>
              <a:rPr lang="nl-NL" sz="3200" b="1" dirty="0">
                <a:solidFill>
                  <a:schemeClr val="tx1"/>
                </a:solidFill>
              </a:rPr>
              <a:t>, in </a:t>
            </a:r>
            <a:r>
              <a:rPr lang="nl-NL" sz="3200" b="1" dirty="0" err="1">
                <a:solidFill>
                  <a:schemeClr val="tx1"/>
                </a:solidFill>
              </a:rPr>
              <a:t>the</a:t>
            </a:r>
            <a:r>
              <a:rPr lang="nl-NL" sz="3200" b="1" dirty="0">
                <a:solidFill>
                  <a:schemeClr val="tx1"/>
                </a:solidFill>
              </a:rPr>
              <a:t> context of UI,</a:t>
            </a:r>
          </a:p>
          <a:p>
            <a:pPr marL="0" indent="0">
              <a:buNone/>
            </a:pPr>
            <a:r>
              <a:rPr lang="nl-NL" sz="3200" dirty="0" err="1">
                <a:solidFill>
                  <a:schemeClr val="tx1"/>
                </a:solidFill>
              </a:rPr>
              <a:t>inviting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GR’s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to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investigate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whether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current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additional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marking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provisions</a:t>
            </a:r>
            <a:r>
              <a:rPr lang="nl-NL" sz="3200" dirty="0">
                <a:solidFill>
                  <a:schemeClr val="tx1"/>
                </a:solidFill>
              </a:rPr>
              <a:t> are </a:t>
            </a:r>
            <a:r>
              <a:rPr lang="nl-NL" sz="3200" dirty="0" err="1">
                <a:solidFill>
                  <a:schemeClr val="tx1"/>
                </a:solidFill>
              </a:rPr>
              <a:t>still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to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be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considered</a:t>
            </a:r>
            <a:r>
              <a:rPr lang="nl-NL" sz="3200" dirty="0">
                <a:solidFill>
                  <a:schemeClr val="tx1"/>
                </a:solidFill>
              </a:rPr>
              <a:t> part of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approval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marking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and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may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be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replaced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by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Unique </a:t>
            </a:r>
            <a:r>
              <a:rPr lang="nl-NL" sz="3200" dirty="0" err="1">
                <a:solidFill>
                  <a:schemeClr val="tx1"/>
                </a:solidFill>
              </a:rPr>
              <a:t>Identifier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marking</a:t>
            </a:r>
            <a:r>
              <a:rPr lang="nl-NL" sz="3200" dirty="0">
                <a:solidFill>
                  <a:schemeClr val="tx1"/>
                </a:solidFill>
              </a:rPr>
              <a:t>, or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these </a:t>
            </a:r>
            <a:r>
              <a:rPr lang="nl-NL" sz="3200" dirty="0" err="1">
                <a:solidFill>
                  <a:schemeClr val="tx1"/>
                </a:solidFill>
              </a:rPr>
              <a:t>additional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markings</a:t>
            </a:r>
            <a:r>
              <a:rPr lang="nl-NL" sz="3200" dirty="0">
                <a:solidFill>
                  <a:schemeClr val="tx1"/>
                </a:solidFill>
              </a:rPr>
              <a:t> have </a:t>
            </a:r>
            <a:r>
              <a:rPr lang="nl-NL" sz="3200" dirty="0" err="1">
                <a:solidFill>
                  <a:schemeClr val="tx1"/>
                </a:solidFill>
              </a:rPr>
              <a:t>an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infor</a:t>
            </a:r>
            <a:r>
              <a:rPr lang="nl-NL" sz="3200" dirty="0">
                <a:solidFill>
                  <a:schemeClr val="tx1"/>
                </a:solidFill>
              </a:rPr>
              <a:t>-</a:t>
            </a:r>
            <a:br>
              <a:rPr lang="nl-NL" sz="3200" dirty="0">
                <a:solidFill>
                  <a:schemeClr val="tx1"/>
                </a:solidFill>
              </a:rPr>
            </a:br>
            <a:r>
              <a:rPr lang="nl-NL" sz="3200" dirty="0" err="1">
                <a:solidFill>
                  <a:schemeClr val="tx1"/>
                </a:solidFill>
              </a:rPr>
              <a:t>mation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character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and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can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be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provided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by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br>
              <a:rPr lang="nl-NL" sz="3200" dirty="0">
                <a:solidFill>
                  <a:schemeClr val="tx1"/>
                </a:solidFill>
              </a:rPr>
            </a:br>
            <a:r>
              <a:rPr lang="nl-NL" sz="3200" dirty="0" err="1">
                <a:solidFill>
                  <a:schemeClr val="tx1"/>
                </a:solidFill>
              </a:rPr>
              <a:t>alternative</a:t>
            </a:r>
            <a:r>
              <a:rPr lang="nl-NL" sz="3200" dirty="0">
                <a:solidFill>
                  <a:schemeClr val="tx1"/>
                </a:solidFill>
              </a:rPr>
              <a:t> means </a:t>
            </a:r>
            <a:br>
              <a:rPr lang="nl-NL" sz="3200" dirty="0">
                <a:solidFill>
                  <a:schemeClr val="tx1"/>
                </a:solidFill>
              </a:rPr>
            </a:br>
            <a:r>
              <a:rPr lang="nl-NL" sz="3200" dirty="0">
                <a:solidFill>
                  <a:schemeClr val="tx1"/>
                </a:solidFill>
              </a:rPr>
              <a:t>(e.g. </a:t>
            </a:r>
            <a:r>
              <a:rPr lang="nl-NL" sz="3200" dirty="0" err="1">
                <a:solidFill>
                  <a:schemeClr val="tx1"/>
                </a:solidFill>
              </a:rPr>
              <a:t>inserting</a:t>
            </a:r>
            <a:r>
              <a:rPr lang="nl-NL" sz="3200" dirty="0">
                <a:solidFill>
                  <a:schemeClr val="tx1"/>
                </a:solidFill>
              </a:rPr>
              <a:t> in </a:t>
            </a:r>
            <a:r>
              <a:rPr lang="nl-NL" sz="3200" dirty="0" err="1">
                <a:solidFill>
                  <a:schemeClr val="tx1"/>
                </a:solidFill>
              </a:rPr>
              <a:t>the</a:t>
            </a:r>
            <a:r>
              <a:rPr lang="nl-NL" sz="3200" dirty="0">
                <a:solidFill>
                  <a:schemeClr val="tx1"/>
                </a:solidFill>
              </a:rPr>
              <a:t> Communication Form).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Questions to WP.29</a:t>
            </a:r>
            <a:endParaRPr lang="en-GB" sz="24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7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897" y="3894197"/>
            <a:ext cx="2472691" cy="239444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897" y="6357552"/>
            <a:ext cx="100965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731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172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Systeemlettertype</vt:lpstr>
      <vt:lpstr>Zapf Dingbats</vt:lpstr>
      <vt:lpstr>Arial</vt:lpstr>
      <vt:lpstr>Calibri</vt:lpstr>
      <vt:lpstr>Wingdings</vt:lpstr>
      <vt:lpstr>Blank</vt:lpstr>
      <vt:lpstr>Transmitted by the IWG on DETA    informal document WP.29-178-22        178th WP.29, agenda item 4.5        (document DETA-35-13e rev1)</vt:lpstr>
      <vt:lpstr>State of play</vt:lpstr>
      <vt:lpstr>State of play</vt:lpstr>
      <vt:lpstr>State of play - Developments</vt:lpstr>
      <vt:lpstr>Time line</vt:lpstr>
      <vt:lpstr>Questions to WP.29</vt:lpstr>
      <vt:lpstr>Questions to WP.29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Guiting, Tim</dc:creator>
  <cp:lastModifiedBy>Walter Nissler</cp:lastModifiedBy>
  <cp:revision>53</cp:revision>
  <dcterms:created xsi:type="dcterms:W3CDTF">2019-02-28T13:58:20Z</dcterms:created>
  <dcterms:modified xsi:type="dcterms:W3CDTF">2019-06-24T06:28:25Z</dcterms:modified>
</cp:coreProperties>
</file>