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7"/>
  </p:notesMasterIdLst>
  <p:sldIdLst>
    <p:sldId id="256" r:id="rId2"/>
    <p:sldId id="257" r:id="rId3"/>
    <p:sldId id="258" r:id="rId4"/>
    <p:sldId id="259" r:id="rId5"/>
    <p:sldId id="260" r:id="rId6"/>
    <p:sldId id="261" r:id="rId7"/>
    <p:sldId id="266" r:id="rId8"/>
    <p:sldId id="267" r:id="rId9"/>
    <p:sldId id="268" r:id="rId10"/>
    <p:sldId id="262" r:id="rId11"/>
    <p:sldId id="263" r:id="rId12"/>
    <p:sldId id="270" r:id="rId13"/>
    <p:sldId id="264" r:id="rId14"/>
    <p:sldId id="265" r:id="rId15"/>
    <p:sldId id="269" r:id="rId16"/>
  </p:sldIdLst>
  <p:sldSz cx="12192000" cy="6858000"/>
  <p:notesSz cx="6858000" cy="9144000"/>
  <p:defaultTextStyle>
    <a:defPPr>
      <a:defRPr lang="sq-A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501" autoAdjust="0"/>
  </p:normalViewPr>
  <p:slideViewPr>
    <p:cSldViewPr snapToGrid="0">
      <p:cViewPr varScale="1">
        <p:scale>
          <a:sx n="61" d="100"/>
          <a:sy n="61" d="100"/>
        </p:scale>
        <p:origin x="16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Vendmbajtësi i kokës së faqe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q-AL"/>
          </a:p>
        </p:txBody>
      </p:sp>
      <p:sp>
        <p:nvSpPr>
          <p:cNvPr id="3" name="Vendmbajtësi i datë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6C8B2D-13D0-4C0E-B0FC-54984A885E48}" type="datetimeFigureOut">
              <a:rPr lang="sq-AL" smtClean="0"/>
              <a:t>25.11.2019</a:t>
            </a:fld>
            <a:endParaRPr lang="sq-AL"/>
          </a:p>
        </p:txBody>
      </p:sp>
      <p:sp>
        <p:nvSpPr>
          <p:cNvPr id="4" name="Vendmbajtësi i imazhit të pamjes rrëshqitës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q-AL"/>
          </a:p>
        </p:txBody>
      </p:sp>
      <p:sp>
        <p:nvSpPr>
          <p:cNvPr id="5" name="Vendmbajtësi i shënimev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q-AL"/>
              <a:t>Kliko të redaktosh stilin e modelit të tekstit</a:t>
            </a:r>
          </a:p>
          <a:p>
            <a:pPr lvl="1"/>
            <a:r>
              <a:rPr lang="sq-AL"/>
              <a:t>Niveli i dytë</a:t>
            </a:r>
          </a:p>
          <a:p>
            <a:pPr lvl="2"/>
            <a:r>
              <a:rPr lang="sq-AL"/>
              <a:t>Niveli i tretë</a:t>
            </a:r>
          </a:p>
          <a:p>
            <a:pPr lvl="3"/>
            <a:r>
              <a:rPr lang="sq-AL"/>
              <a:t>Niveli i katërt</a:t>
            </a:r>
          </a:p>
          <a:p>
            <a:pPr lvl="4"/>
            <a:r>
              <a:rPr lang="sq-AL"/>
              <a:t>Niveli i pestë</a:t>
            </a:r>
          </a:p>
        </p:txBody>
      </p:sp>
      <p:sp>
        <p:nvSpPr>
          <p:cNvPr id="6" name="Vendmbajtësi i fundit të faqe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q-AL"/>
          </a:p>
        </p:txBody>
      </p:sp>
      <p:sp>
        <p:nvSpPr>
          <p:cNvPr id="7" name="Vendmbajtësi i numrit të pamjes rrëshqitës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203F35-8C06-4939-8CF5-B13C5147039B}" type="slidenum">
              <a:rPr lang="sq-AL" smtClean="0"/>
              <a:t>‹#›</a:t>
            </a:fld>
            <a:endParaRPr lang="sq-AL"/>
          </a:p>
        </p:txBody>
      </p:sp>
    </p:spTree>
    <p:extLst>
      <p:ext uri="{BB962C8B-B14F-4D97-AF65-F5344CB8AC3E}">
        <p14:creationId xmlns:p14="http://schemas.microsoft.com/office/powerpoint/2010/main" val="1541943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ndmbajtësi i imazhit të pamjes rrëshqitëse 1"/>
          <p:cNvSpPr>
            <a:spLocks noGrp="1" noRot="1" noChangeAspect="1"/>
          </p:cNvSpPr>
          <p:nvPr>
            <p:ph type="sldImg"/>
          </p:nvPr>
        </p:nvSpPr>
        <p:spPr/>
      </p:sp>
      <p:sp>
        <p:nvSpPr>
          <p:cNvPr id="3" name="Vendmbajtësi i shënimeve 2"/>
          <p:cNvSpPr>
            <a:spLocks noGrp="1"/>
          </p:cNvSpPr>
          <p:nvPr>
            <p:ph type="body" idx="1"/>
          </p:nvPr>
        </p:nvSpPr>
        <p:spPr/>
        <p:txBody>
          <a:bodyPr/>
          <a:lstStyle/>
          <a:p>
            <a:endParaRPr lang="sq-AL" dirty="0"/>
          </a:p>
        </p:txBody>
      </p:sp>
      <p:sp>
        <p:nvSpPr>
          <p:cNvPr id="4" name="Vendmbajtësi i numrit të pamjes rrëshqitëse 3"/>
          <p:cNvSpPr>
            <a:spLocks noGrp="1"/>
          </p:cNvSpPr>
          <p:nvPr>
            <p:ph type="sldNum" sz="quarter" idx="10"/>
          </p:nvPr>
        </p:nvSpPr>
        <p:spPr/>
        <p:txBody>
          <a:bodyPr/>
          <a:lstStyle/>
          <a:p>
            <a:fld id="{E8203F35-8C06-4939-8CF5-B13C5147039B}" type="slidenum">
              <a:rPr lang="sq-AL" smtClean="0"/>
              <a:t>4</a:t>
            </a:fld>
            <a:endParaRPr lang="sq-AL"/>
          </a:p>
        </p:txBody>
      </p:sp>
    </p:spTree>
    <p:extLst>
      <p:ext uri="{BB962C8B-B14F-4D97-AF65-F5344CB8AC3E}">
        <p14:creationId xmlns:p14="http://schemas.microsoft.com/office/powerpoint/2010/main" val="428826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ulli i  pamjes">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sq-AL"/>
              <a:t>Kliko të redaktosh stil të titullit të modelit</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q-AL"/>
              <a:t>Kliko ta redaktosh stilin e modelit të nëntitullit</a:t>
            </a:r>
            <a:endParaRPr lang="en-US" dirty="0"/>
          </a:p>
        </p:txBody>
      </p:sp>
      <p:sp>
        <p:nvSpPr>
          <p:cNvPr id="4" name="Date Placeholder 3"/>
          <p:cNvSpPr>
            <a:spLocks noGrp="1"/>
          </p:cNvSpPr>
          <p:nvPr>
            <p:ph type="dt" sz="half" idx="10"/>
          </p:nvPr>
        </p:nvSpPr>
        <p:spPr/>
        <p:txBody>
          <a:bodyPr/>
          <a:lstStyle/>
          <a:p>
            <a:fld id="{30F4AEB5-5B7D-4E53-942B-12AD09CACE56}" type="datetimeFigureOut">
              <a:rPr lang="sq-AL" smtClean="0"/>
              <a:t>25.11.2019</a:t>
            </a:fld>
            <a:endParaRPr lang="sq-AL"/>
          </a:p>
        </p:txBody>
      </p:sp>
      <p:sp>
        <p:nvSpPr>
          <p:cNvPr id="5" name="Footer Placeholder 4"/>
          <p:cNvSpPr>
            <a:spLocks noGrp="1"/>
          </p:cNvSpPr>
          <p:nvPr>
            <p:ph type="ftr" sz="quarter" idx="11"/>
          </p:nvPr>
        </p:nvSpPr>
        <p:spPr/>
        <p:txBody>
          <a:bodyPr/>
          <a:lstStyle/>
          <a:p>
            <a:endParaRPr lang="sq-AL"/>
          </a:p>
        </p:txBody>
      </p:sp>
      <p:sp>
        <p:nvSpPr>
          <p:cNvPr id="6" name="Slide Number Placeholder 5"/>
          <p:cNvSpPr>
            <a:spLocks noGrp="1"/>
          </p:cNvSpPr>
          <p:nvPr>
            <p:ph type="sldNum" sz="quarter" idx="12"/>
          </p:nvPr>
        </p:nvSpPr>
        <p:spPr/>
        <p:txBody>
          <a:bodyPr/>
          <a:lstStyle/>
          <a:p>
            <a:fld id="{4B838C4D-95B2-4C1D-9304-21E280E0D865}" type="slidenum">
              <a:rPr lang="sq-AL" smtClean="0"/>
              <a:t>‹#›</a:t>
            </a:fld>
            <a:endParaRPr lang="sq-AL"/>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2916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zhi panoramik me emërti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q-AL"/>
              <a:t>Kliko të redaktosh stil të titullit të modelit</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q-AL"/>
              <a:t>Kliko ikonën për të shtuar imazhin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q-AL"/>
              <a:t>Kliko të redaktosh stilin e modelit të tekstit</a:t>
            </a:r>
          </a:p>
        </p:txBody>
      </p:sp>
      <p:sp>
        <p:nvSpPr>
          <p:cNvPr id="3" name="Date Placeholder 2"/>
          <p:cNvSpPr>
            <a:spLocks noGrp="1"/>
          </p:cNvSpPr>
          <p:nvPr>
            <p:ph type="dt" sz="half" idx="10"/>
          </p:nvPr>
        </p:nvSpPr>
        <p:spPr/>
        <p:txBody>
          <a:bodyPr/>
          <a:lstStyle/>
          <a:p>
            <a:fld id="{30F4AEB5-5B7D-4E53-942B-12AD09CACE56}" type="datetimeFigureOut">
              <a:rPr lang="sq-AL" smtClean="0"/>
              <a:t>25.11.2019</a:t>
            </a:fld>
            <a:endParaRPr lang="sq-AL"/>
          </a:p>
        </p:txBody>
      </p:sp>
      <p:sp>
        <p:nvSpPr>
          <p:cNvPr id="4" name="Footer Placeholder 3"/>
          <p:cNvSpPr>
            <a:spLocks noGrp="1"/>
          </p:cNvSpPr>
          <p:nvPr>
            <p:ph type="ftr" sz="quarter" idx="11"/>
          </p:nvPr>
        </p:nvSpPr>
        <p:spPr/>
        <p:txBody>
          <a:bodyPr/>
          <a:lstStyle/>
          <a:p>
            <a:endParaRPr lang="sq-AL"/>
          </a:p>
        </p:txBody>
      </p:sp>
      <p:sp>
        <p:nvSpPr>
          <p:cNvPr id="5" name="Slide Number Placeholder 4"/>
          <p:cNvSpPr>
            <a:spLocks noGrp="1"/>
          </p:cNvSpPr>
          <p:nvPr>
            <p:ph type="sldNum" sz="quarter" idx="12"/>
          </p:nvPr>
        </p:nvSpPr>
        <p:spPr/>
        <p:txBody>
          <a:bodyPr/>
          <a:lstStyle/>
          <a:p>
            <a:fld id="{4B838C4D-95B2-4C1D-9304-21E280E0D865}" type="slidenum">
              <a:rPr lang="sq-AL" smtClean="0"/>
              <a:t>‹#›</a:t>
            </a:fld>
            <a:endParaRPr lang="sq-AL"/>
          </a:p>
        </p:txBody>
      </p:sp>
    </p:spTree>
    <p:extLst>
      <p:ext uri="{BB962C8B-B14F-4D97-AF65-F5344CB8AC3E}">
        <p14:creationId xmlns:p14="http://schemas.microsoft.com/office/powerpoint/2010/main" val="3689508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ulli dhe emërtimi">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sq-AL"/>
              <a:t>Kliko të redaktosh stil të titullit të modelit</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q-AL"/>
              <a:t>Kliko të redaktosh stilin e modelit të tekstit</a:t>
            </a:r>
          </a:p>
        </p:txBody>
      </p:sp>
      <p:sp>
        <p:nvSpPr>
          <p:cNvPr id="4" name="Date Placeholder 3"/>
          <p:cNvSpPr>
            <a:spLocks noGrp="1"/>
          </p:cNvSpPr>
          <p:nvPr>
            <p:ph type="dt" sz="half" idx="10"/>
          </p:nvPr>
        </p:nvSpPr>
        <p:spPr/>
        <p:txBody>
          <a:bodyPr/>
          <a:lstStyle/>
          <a:p>
            <a:fld id="{30F4AEB5-5B7D-4E53-942B-12AD09CACE56}" type="datetimeFigureOut">
              <a:rPr lang="sq-AL" smtClean="0"/>
              <a:t>25.11.2019</a:t>
            </a:fld>
            <a:endParaRPr lang="sq-AL"/>
          </a:p>
        </p:txBody>
      </p:sp>
      <p:sp>
        <p:nvSpPr>
          <p:cNvPr id="5" name="Footer Placeholder 4"/>
          <p:cNvSpPr>
            <a:spLocks noGrp="1"/>
          </p:cNvSpPr>
          <p:nvPr>
            <p:ph type="ftr" sz="quarter" idx="11"/>
          </p:nvPr>
        </p:nvSpPr>
        <p:spPr/>
        <p:txBody>
          <a:bodyPr/>
          <a:lstStyle/>
          <a:p>
            <a:endParaRPr lang="sq-AL"/>
          </a:p>
        </p:txBody>
      </p:sp>
      <p:sp>
        <p:nvSpPr>
          <p:cNvPr id="6" name="Slide Number Placeholder 5"/>
          <p:cNvSpPr>
            <a:spLocks noGrp="1"/>
          </p:cNvSpPr>
          <p:nvPr>
            <p:ph type="sldNum" sz="quarter" idx="12"/>
          </p:nvPr>
        </p:nvSpPr>
        <p:spPr/>
        <p:txBody>
          <a:bodyPr/>
          <a:lstStyle/>
          <a:p>
            <a:fld id="{4B838C4D-95B2-4C1D-9304-21E280E0D865}" type="slidenum">
              <a:rPr lang="sq-AL" smtClean="0"/>
              <a:t>‹#›</a:t>
            </a:fld>
            <a:endParaRPr lang="sq-AL"/>
          </a:p>
        </p:txBody>
      </p:sp>
    </p:spTree>
    <p:extLst>
      <p:ext uri="{BB962C8B-B14F-4D97-AF65-F5344CB8AC3E}">
        <p14:creationId xmlns:p14="http://schemas.microsoft.com/office/powerpoint/2010/main" val="2434543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 me emërtim">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sq-AL"/>
              <a:t>Kliko të redaktosh stil të titullit të modelit</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q-AL"/>
              <a:t>Kliko të redaktosh stilin e modelit të tekstit</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q-AL"/>
              <a:t>Kliko të redaktosh stilin e modelit të tekstit</a:t>
            </a:r>
          </a:p>
        </p:txBody>
      </p:sp>
      <p:sp>
        <p:nvSpPr>
          <p:cNvPr id="4" name="Date Placeholder 3"/>
          <p:cNvSpPr>
            <a:spLocks noGrp="1"/>
          </p:cNvSpPr>
          <p:nvPr>
            <p:ph type="dt" sz="half" idx="10"/>
          </p:nvPr>
        </p:nvSpPr>
        <p:spPr/>
        <p:txBody>
          <a:bodyPr/>
          <a:lstStyle/>
          <a:p>
            <a:fld id="{30F4AEB5-5B7D-4E53-942B-12AD09CACE56}" type="datetimeFigureOut">
              <a:rPr lang="sq-AL" smtClean="0"/>
              <a:t>25.11.2019</a:t>
            </a:fld>
            <a:endParaRPr lang="sq-AL"/>
          </a:p>
        </p:txBody>
      </p:sp>
      <p:sp>
        <p:nvSpPr>
          <p:cNvPr id="5" name="Footer Placeholder 4"/>
          <p:cNvSpPr>
            <a:spLocks noGrp="1"/>
          </p:cNvSpPr>
          <p:nvPr>
            <p:ph type="ftr" sz="quarter" idx="11"/>
          </p:nvPr>
        </p:nvSpPr>
        <p:spPr/>
        <p:txBody>
          <a:bodyPr/>
          <a:lstStyle/>
          <a:p>
            <a:endParaRPr lang="sq-AL"/>
          </a:p>
        </p:txBody>
      </p:sp>
      <p:sp>
        <p:nvSpPr>
          <p:cNvPr id="6" name="Slide Number Placeholder 5"/>
          <p:cNvSpPr>
            <a:spLocks noGrp="1"/>
          </p:cNvSpPr>
          <p:nvPr>
            <p:ph type="sldNum" sz="quarter" idx="12"/>
          </p:nvPr>
        </p:nvSpPr>
        <p:spPr/>
        <p:txBody>
          <a:bodyPr/>
          <a:lstStyle/>
          <a:p>
            <a:fld id="{4B838C4D-95B2-4C1D-9304-21E280E0D865}" type="slidenum">
              <a:rPr lang="sq-AL" smtClean="0"/>
              <a:t>‹#›</a:t>
            </a:fld>
            <a:endParaRPr lang="sq-AL"/>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539576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e emrit">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sq-AL"/>
              <a:t>Kliko të redaktosh stil të titullit të modelit</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q-AL"/>
              <a:t>Kliko të redaktosh stilin e modelit të tekstit</a:t>
            </a:r>
          </a:p>
        </p:txBody>
      </p:sp>
      <p:sp>
        <p:nvSpPr>
          <p:cNvPr id="4" name="Date Placeholder 3"/>
          <p:cNvSpPr>
            <a:spLocks noGrp="1"/>
          </p:cNvSpPr>
          <p:nvPr>
            <p:ph type="dt" sz="half" idx="10"/>
          </p:nvPr>
        </p:nvSpPr>
        <p:spPr/>
        <p:txBody>
          <a:bodyPr/>
          <a:lstStyle/>
          <a:p>
            <a:fld id="{30F4AEB5-5B7D-4E53-942B-12AD09CACE56}" type="datetimeFigureOut">
              <a:rPr lang="sq-AL" smtClean="0"/>
              <a:t>25.11.2019</a:t>
            </a:fld>
            <a:endParaRPr lang="sq-AL"/>
          </a:p>
        </p:txBody>
      </p:sp>
      <p:sp>
        <p:nvSpPr>
          <p:cNvPr id="5" name="Footer Placeholder 4"/>
          <p:cNvSpPr>
            <a:spLocks noGrp="1"/>
          </p:cNvSpPr>
          <p:nvPr>
            <p:ph type="ftr" sz="quarter" idx="11"/>
          </p:nvPr>
        </p:nvSpPr>
        <p:spPr/>
        <p:txBody>
          <a:bodyPr/>
          <a:lstStyle/>
          <a:p>
            <a:endParaRPr lang="sq-AL"/>
          </a:p>
        </p:txBody>
      </p:sp>
      <p:sp>
        <p:nvSpPr>
          <p:cNvPr id="6" name="Slide Number Placeholder 5"/>
          <p:cNvSpPr>
            <a:spLocks noGrp="1"/>
          </p:cNvSpPr>
          <p:nvPr>
            <p:ph type="sldNum" sz="quarter" idx="12"/>
          </p:nvPr>
        </p:nvSpPr>
        <p:spPr/>
        <p:txBody>
          <a:bodyPr/>
          <a:lstStyle/>
          <a:p>
            <a:fld id="{4B838C4D-95B2-4C1D-9304-21E280E0D865}" type="slidenum">
              <a:rPr lang="sq-AL" smtClean="0"/>
              <a:t>‹#›</a:t>
            </a:fld>
            <a:endParaRPr lang="sq-AL"/>
          </a:p>
        </p:txBody>
      </p:sp>
    </p:spTree>
    <p:extLst>
      <p:ext uri="{BB962C8B-B14F-4D97-AF65-F5344CB8AC3E}">
        <p14:creationId xmlns:p14="http://schemas.microsoft.com/office/powerpoint/2010/main" val="32564240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arta e emrit të citatit">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sq-AL"/>
              <a:t>Kliko të redaktosh stil të titullit të modelit</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sq-AL"/>
              <a:t>Kliko të redaktosh stilin e modelit të tekstit</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q-AL"/>
              <a:t>Kliko të redaktosh stilin e modelit të tekstit</a:t>
            </a:r>
          </a:p>
        </p:txBody>
      </p:sp>
      <p:sp>
        <p:nvSpPr>
          <p:cNvPr id="4" name="Date Placeholder 3"/>
          <p:cNvSpPr>
            <a:spLocks noGrp="1"/>
          </p:cNvSpPr>
          <p:nvPr>
            <p:ph type="dt" sz="half" idx="10"/>
          </p:nvPr>
        </p:nvSpPr>
        <p:spPr/>
        <p:txBody>
          <a:bodyPr/>
          <a:lstStyle/>
          <a:p>
            <a:fld id="{30F4AEB5-5B7D-4E53-942B-12AD09CACE56}" type="datetimeFigureOut">
              <a:rPr lang="sq-AL" smtClean="0"/>
              <a:t>25.11.2019</a:t>
            </a:fld>
            <a:endParaRPr lang="sq-AL"/>
          </a:p>
        </p:txBody>
      </p:sp>
      <p:sp>
        <p:nvSpPr>
          <p:cNvPr id="5" name="Footer Placeholder 4"/>
          <p:cNvSpPr>
            <a:spLocks noGrp="1"/>
          </p:cNvSpPr>
          <p:nvPr>
            <p:ph type="ftr" sz="quarter" idx="11"/>
          </p:nvPr>
        </p:nvSpPr>
        <p:spPr/>
        <p:txBody>
          <a:bodyPr/>
          <a:lstStyle/>
          <a:p>
            <a:endParaRPr lang="sq-AL"/>
          </a:p>
        </p:txBody>
      </p:sp>
      <p:sp>
        <p:nvSpPr>
          <p:cNvPr id="6" name="Slide Number Placeholder 5"/>
          <p:cNvSpPr>
            <a:spLocks noGrp="1"/>
          </p:cNvSpPr>
          <p:nvPr>
            <p:ph type="sldNum" sz="quarter" idx="12"/>
          </p:nvPr>
        </p:nvSpPr>
        <p:spPr/>
        <p:txBody>
          <a:bodyPr/>
          <a:lstStyle/>
          <a:p>
            <a:fld id="{4B838C4D-95B2-4C1D-9304-21E280E0D865}" type="slidenum">
              <a:rPr lang="sq-AL" smtClean="0"/>
              <a:t>‹#›</a:t>
            </a:fld>
            <a:endParaRPr lang="sq-AL"/>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456856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I saktë ose i pasaktë">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sq-AL"/>
              <a:t>Kliko të redaktosh stil të titullit të modelit</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sq-AL"/>
              <a:t>Kliko të redaktosh stilin e modelit të tekstit</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q-AL"/>
              <a:t>Kliko të redaktosh stilin e modelit të tekstit</a:t>
            </a:r>
          </a:p>
        </p:txBody>
      </p:sp>
      <p:sp>
        <p:nvSpPr>
          <p:cNvPr id="4" name="Date Placeholder 3"/>
          <p:cNvSpPr>
            <a:spLocks noGrp="1"/>
          </p:cNvSpPr>
          <p:nvPr>
            <p:ph type="dt" sz="half" idx="10"/>
          </p:nvPr>
        </p:nvSpPr>
        <p:spPr/>
        <p:txBody>
          <a:bodyPr/>
          <a:lstStyle/>
          <a:p>
            <a:fld id="{30F4AEB5-5B7D-4E53-942B-12AD09CACE56}" type="datetimeFigureOut">
              <a:rPr lang="sq-AL" smtClean="0"/>
              <a:t>25.11.2019</a:t>
            </a:fld>
            <a:endParaRPr lang="sq-AL"/>
          </a:p>
        </p:txBody>
      </p:sp>
      <p:sp>
        <p:nvSpPr>
          <p:cNvPr id="5" name="Footer Placeholder 4"/>
          <p:cNvSpPr>
            <a:spLocks noGrp="1"/>
          </p:cNvSpPr>
          <p:nvPr>
            <p:ph type="ftr" sz="quarter" idx="11"/>
          </p:nvPr>
        </p:nvSpPr>
        <p:spPr/>
        <p:txBody>
          <a:bodyPr/>
          <a:lstStyle/>
          <a:p>
            <a:endParaRPr lang="sq-AL"/>
          </a:p>
        </p:txBody>
      </p:sp>
      <p:sp>
        <p:nvSpPr>
          <p:cNvPr id="6" name="Slide Number Placeholder 5"/>
          <p:cNvSpPr>
            <a:spLocks noGrp="1"/>
          </p:cNvSpPr>
          <p:nvPr>
            <p:ph type="sldNum" sz="quarter" idx="12"/>
          </p:nvPr>
        </p:nvSpPr>
        <p:spPr/>
        <p:txBody>
          <a:bodyPr/>
          <a:lstStyle/>
          <a:p>
            <a:fld id="{4B838C4D-95B2-4C1D-9304-21E280E0D865}" type="slidenum">
              <a:rPr lang="sq-AL" smtClean="0"/>
              <a:t>‹#›</a:t>
            </a:fld>
            <a:endParaRPr lang="sq-AL"/>
          </a:p>
        </p:txBody>
      </p:sp>
    </p:spTree>
    <p:extLst>
      <p:ext uri="{BB962C8B-B14F-4D97-AF65-F5344CB8AC3E}">
        <p14:creationId xmlns:p14="http://schemas.microsoft.com/office/powerpoint/2010/main" val="3947295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ull dhe tekst vertik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sq-AL"/>
              <a:t>Kliko të redaktosh stil të titullit të modelit</a:t>
            </a:r>
            <a:endParaRPr lang="en-US" dirty="0"/>
          </a:p>
        </p:txBody>
      </p:sp>
      <p:sp>
        <p:nvSpPr>
          <p:cNvPr id="3" name="Vertical Text Placeholder 2"/>
          <p:cNvSpPr>
            <a:spLocks noGrp="1"/>
          </p:cNvSpPr>
          <p:nvPr>
            <p:ph type="body" orient="vert" idx="1"/>
          </p:nvPr>
        </p:nvSpPr>
        <p:spPr/>
        <p:txBody>
          <a:bodyPr vert="eaVert" anchor="t"/>
          <a:lstStyle/>
          <a:p>
            <a:pPr lvl="0"/>
            <a:r>
              <a:rPr lang="sq-AL"/>
              <a:t>Kliko të redaktosh stilin e modelit të tekstit</a:t>
            </a:r>
          </a:p>
          <a:p>
            <a:pPr lvl="1"/>
            <a:r>
              <a:rPr lang="sq-AL"/>
              <a:t>Niveli i dytë</a:t>
            </a:r>
          </a:p>
          <a:p>
            <a:pPr lvl="2"/>
            <a:r>
              <a:rPr lang="sq-AL"/>
              <a:t>Niveli i tretë</a:t>
            </a:r>
          </a:p>
          <a:p>
            <a:pPr lvl="3"/>
            <a:r>
              <a:rPr lang="sq-AL"/>
              <a:t>Niveli i katërt</a:t>
            </a:r>
          </a:p>
          <a:p>
            <a:pPr lvl="4"/>
            <a:r>
              <a:rPr lang="sq-AL"/>
              <a:t>Niveli i pestë</a:t>
            </a:r>
            <a:endParaRPr lang="en-US" dirty="0"/>
          </a:p>
        </p:txBody>
      </p:sp>
      <p:sp>
        <p:nvSpPr>
          <p:cNvPr id="4" name="Date Placeholder 3"/>
          <p:cNvSpPr>
            <a:spLocks noGrp="1"/>
          </p:cNvSpPr>
          <p:nvPr>
            <p:ph type="dt" sz="half" idx="10"/>
          </p:nvPr>
        </p:nvSpPr>
        <p:spPr/>
        <p:txBody>
          <a:bodyPr/>
          <a:lstStyle/>
          <a:p>
            <a:fld id="{30F4AEB5-5B7D-4E53-942B-12AD09CACE56}" type="datetimeFigureOut">
              <a:rPr lang="sq-AL" smtClean="0"/>
              <a:t>25.11.2019</a:t>
            </a:fld>
            <a:endParaRPr lang="sq-AL"/>
          </a:p>
        </p:txBody>
      </p:sp>
      <p:sp>
        <p:nvSpPr>
          <p:cNvPr id="5" name="Footer Placeholder 4"/>
          <p:cNvSpPr>
            <a:spLocks noGrp="1"/>
          </p:cNvSpPr>
          <p:nvPr>
            <p:ph type="ftr" sz="quarter" idx="11"/>
          </p:nvPr>
        </p:nvSpPr>
        <p:spPr/>
        <p:txBody>
          <a:bodyPr/>
          <a:lstStyle/>
          <a:p>
            <a:endParaRPr lang="sq-AL"/>
          </a:p>
        </p:txBody>
      </p:sp>
      <p:sp>
        <p:nvSpPr>
          <p:cNvPr id="6" name="Slide Number Placeholder 5"/>
          <p:cNvSpPr>
            <a:spLocks noGrp="1"/>
          </p:cNvSpPr>
          <p:nvPr>
            <p:ph type="sldNum" sz="quarter" idx="12"/>
          </p:nvPr>
        </p:nvSpPr>
        <p:spPr/>
        <p:txBody>
          <a:bodyPr/>
          <a:lstStyle/>
          <a:p>
            <a:fld id="{4B838C4D-95B2-4C1D-9304-21E280E0D865}" type="slidenum">
              <a:rPr lang="sq-AL" smtClean="0"/>
              <a:t>‹#›</a:t>
            </a:fld>
            <a:endParaRPr lang="sq-AL"/>
          </a:p>
        </p:txBody>
      </p:sp>
    </p:spTree>
    <p:extLst>
      <p:ext uri="{BB962C8B-B14F-4D97-AF65-F5344CB8AC3E}">
        <p14:creationId xmlns:p14="http://schemas.microsoft.com/office/powerpoint/2010/main" val="888819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ull vertikal dhe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sq-AL"/>
              <a:t>Kliko të redaktosh stil të titullit të modelit</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sq-AL"/>
              <a:t>Kliko të redaktosh stilin e modelit të tekstit</a:t>
            </a:r>
          </a:p>
          <a:p>
            <a:pPr lvl="1"/>
            <a:r>
              <a:rPr lang="sq-AL"/>
              <a:t>Niveli i dytë</a:t>
            </a:r>
          </a:p>
          <a:p>
            <a:pPr lvl="2"/>
            <a:r>
              <a:rPr lang="sq-AL"/>
              <a:t>Niveli i tretë</a:t>
            </a:r>
          </a:p>
          <a:p>
            <a:pPr lvl="3"/>
            <a:r>
              <a:rPr lang="sq-AL"/>
              <a:t>Niveli i katërt</a:t>
            </a:r>
          </a:p>
          <a:p>
            <a:pPr lvl="4"/>
            <a:r>
              <a:rPr lang="sq-AL"/>
              <a:t>Niveli i pestë</a:t>
            </a:r>
            <a:endParaRPr lang="en-US" dirty="0"/>
          </a:p>
        </p:txBody>
      </p:sp>
      <p:sp>
        <p:nvSpPr>
          <p:cNvPr id="4" name="Date Placeholder 3"/>
          <p:cNvSpPr>
            <a:spLocks noGrp="1"/>
          </p:cNvSpPr>
          <p:nvPr>
            <p:ph type="dt" sz="half" idx="10"/>
          </p:nvPr>
        </p:nvSpPr>
        <p:spPr/>
        <p:txBody>
          <a:bodyPr/>
          <a:lstStyle/>
          <a:p>
            <a:fld id="{30F4AEB5-5B7D-4E53-942B-12AD09CACE56}" type="datetimeFigureOut">
              <a:rPr lang="sq-AL" smtClean="0"/>
              <a:t>25.11.2019</a:t>
            </a:fld>
            <a:endParaRPr lang="sq-AL"/>
          </a:p>
        </p:txBody>
      </p:sp>
      <p:sp>
        <p:nvSpPr>
          <p:cNvPr id="5" name="Footer Placeholder 4"/>
          <p:cNvSpPr>
            <a:spLocks noGrp="1"/>
          </p:cNvSpPr>
          <p:nvPr>
            <p:ph type="ftr" sz="quarter" idx="11"/>
          </p:nvPr>
        </p:nvSpPr>
        <p:spPr/>
        <p:txBody>
          <a:bodyPr/>
          <a:lstStyle/>
          <a:p>
            <a:endParaRPr lang="sq-AL"/>
          </a:p>
        </p:txBody>
      </p:sp>
      <p:sp>
        <p:nvSpPr>
          <p:cNvPr id="6" name="Slide Number Placeholder 5"/>
          <p:cNvSpPr>
            <a:spLocks noGrp="1"/>
          </p:cNvSpPr>
          <p:nvPr>
            <p:ph type="sldNum" sz="quarter" idx="12"/>
          </p:nvPr>
        </p:nvSpPr>
        <p:spPr/>
        <p:txBody>
          <a:bodyPr/>
          <a:lstStyle/>
          <a:p>
            <a:fld id="{4B838C4D-95B2-4C1D-9304-21E280E0D865}" type="slidenum">
              <a:rPr lang="sq-AL" smtClean="0"/>
              <a:t>‹#›</a:t>
            </a:fld>
            <a:endParaRPr lang="sq-AL"/>
          </a:p>
        </p:txBody>
      </p:sp>
    </p:spTree>
    <p:extLst>
      <p:ext uri="{BB962C8B-B14F-4D97-AF65-F5344CB8AC3E}">
        <p14:creationId xmlns:p14="http://schemas.microsoft.com/office/powerpoint/2010/main" val="1769793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ull dhe përmbajtj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q-AL"/>
              <a:t>Kliko të redaktosh stil të titullit të modelit</a:t>
            </a:r>
            <a:endParaRPr lang="en-US" dirty="0"/>
          </a:p>
        </p:txBody>
      </p:sp>
      <p:sp>
        <p:nvSpPr>
          <p:cNvPr id="3" name="Content Placeholder 2"/>
          <p:cNvSpPr>
            <a:spLocks noGrp="1"/>
          </p:cNvSpPr>
          <p:nvPr>
            <p:ph idx="1"/>
          </p:nvPr>
        </p:nvSpPr>
        <p:spPr/>
        <p:txBody>
          <a:bodyPr anchor="ctr"/>
          <a:lstStyle/>
          <a:p>
            <a:pPr lvl="0"/>
            <a:r>
              <a:rPr lang="sq-AL"/>
              <a:t>Kliko të redaktosh stilin e modelit të tekstit</a:t>
            </a:r>
          </a:p>
          <a:p>
            <a:pPr lvl="1"/>
            <a:r>
              <a:rPr lang="sq-AL"/>
              <a:t>Niveli i dytë</a:t>
            </a:r>
          </a:p>
          <a:p>
            <a:pPr lvl="2"/>
            <a:r>
              <a:rPr lang="sq-AL"/>
              <a:t>Niveli i tretë</a:t>
            </a:r>
          </a:p>
          <a:p>
            <a:pPr lvl="3"/>
            <a:r>
              <a:rPr lang="sq-AL"/>
              <a:t>Niveli i katërt</a:t>
            </a:r>
          </a:p>
          <a:p>
            <a:pPr lvl="4"/>
            <a:r>
              <a:rPr lang="sq-AL"/>
              <a:t>Niveli i pestë</a:t>
            </a:r>
            <a:endParaRPr lang="en-US" dirty="0"/>
          </a:p>
        </p:txBody>
      </p:sp>
      <p:sp>
        <p:nvSpPr>
          <p:cNvPr id="4" name="Date Placeholder 3"/>
          <p:cNvSpPr>
            <a:spLocks noGrp="1"/>
          </p:cNvSpPr>
          <p:nvPr>
            <p:ph type="dt" sz="half" idx="10"/>
          </p:nvPr>
        </p:nvSpPr>
        <p:spPr/>
        <p:txBody>
          <a:bodyPr/>
          <a:lstStyle/>
          <a:p>
            <a:fld id="{30F4AEB5-5B7D-4E53-942B-12AD09CACE56}" type="datetimeFigureOut">
              <a:rPr lang="sq-AL" smtClean="0"/>
              <a:t>25.11.2019</a:t>
            </a:fld>
            <a:endParaRPr lang="sq-AL"/>
          </a:p>
        </p:txBody>
      </p:sp>
      <p:sp>
        <p:nvSpPr>
          <p:cNvPr id="5" name="Footer Placeholder 4"/>
          <p:cNvSpPr>
            <a:spLocks noGrp="1"/>
          </p:cNvSpPr>
          <p:nvPr>
            <p:ph type="ftr" sz="quarter" idx="11"/>
          </p:nvPr>
        </p:nvSpPr>
        <p:spPr/>
        <p:txBody>
          <a:bodyPr/>
          <a:lstStyle/>
          <a:p>
            <a:endParaRPr lang="sq-AL"/>
          </a:p>
        </p:txBody>
      </p:sp>
      <p:sp>
        <p:nvSpPr>
          <p:cNvPr id="6" name="Slide Number Placeholder 5"/>
          <p:cNvSpPr>
            <a:spLocks noGrp="1"/>
          </p:cNvSpPr>
          <p:nvPr>
            <p:ph type="sldNum" sz="quarter" idx="12"/>
          </p:nvPr>
        </p:nvSpPr>
        <p:spPr/>
        <p:txBody>
          <a:bodyPr/>
          <a:lstStyle/>
          <a:p>
            <a:fld id="{4B838C4D-95B2-4C1D-9304-21E280E0D865}" type="slidenum">
              <a:rPr lang="sq-AL" smtClean="0"/>
              <a:t>‹#›</a:t>
            </a:fld>
            <a:endParaRPr lang="sq-AL"/>
          </a:p>
        </p:txBody>
      </p:sp>
    </p:spTree>
    <p:extLst>
      <p:ext uri="{BB962C8B-B14F-4D97-AF65-F5344CB8AC3E}">
        <p14:creationId xmlns:p14="http://schemas.microsoft.com/office/powerpoint/2010/main" val="1646590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Koka e faqes së seksionit">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sq-AL"/>
              <a:t>Kliko të redaktosh stil të titullit të modelit</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q-AL"/>
              <a:t>Kliko të redaktosh stilin e modelit të tekstit</a:t>
            </a:r>
          </a:p>
        </p:txBody>
      </p:sp>
      <p:sp>
        <p:nvSpPr>
          <p:cNvPr id="4" name="Date Placeholder 3"/>
          <p:cNvSpPr>
            <a:spLocks noGrp="1"/>
          </p:cNvSpPr>
          <p:nvPr>
            <p:ph type="dt" sz="half" idx="10"/>
          </p:nvPr>
        </p:nvSpPr>
        <p:spPr/>
        <p:txBody>
          <a:bodyPr/>
          <a:lstStyle/>
          <a:p>
            <a:fld id="{30F4AEB5-5B7D-4E53-942B-12AD09CACE56}" type="datetimeFigureOut">
              <a:rPr lang="sq-AL" smtClean="0"/>
              <a:t>25.11.2019</a:t>
            </a:fld>
            <a:endParaRPr lang="sq-AL"/>
          </a:p>
        </p:txBody>
      </p:sp>
      <p:sp>
        <p:nvSpPr>
          <p:cNvPr id="5" name="Footer Placeholder 4"/>
          <p:cNvSpPr>
            <a:spLocks noGrp="1"/>
          </p:cNvSpPr>
          <p:nvPr>
            <p:ph type="ftr" sz="quarter" idx="11"/>
          </p:nvPr>
        </p:nvSpPr>
        <p:spPr/>
        <p:txBody>
          <a:bodyPr/>
          <a:lstStyle/>
          <a:p>
            <a:endParaRPr lang="sq-AL"/>
          </a:p>
        </p:txBody>
      </p:sp>
      <p:sp>
        <p:nvSpPr>
          <p:cNvPr id="6" name="Slide Number Placeholder 5"/>
          <p:cNvSpPr>
            <a:spLocks noGrp="1"/>
          </p:cNvSpPr>
          <p:nvPr>
            <p:ph type="sldNum" sz="quarter" idx="12"/>
          </p:nvPr>
        </p:nvSpPr>
        <p:spPr/>
        <p:txBody>
          <a:bodyPr/>
          <a:lstStyle/>
          <a:p>
            <a:fld id="{4B838C4D-95B2-4C1D-9304-21E280E0D865}" type="slidenum">
              <a:rPr lang="sq-AL" smtClean="0"/>
              <a:t>‹#›</a:t>
            </a:fld>
            <a:endParaRPr lang="sq-AL"/>
          </a:p>
        </p:txBody>
      </p:sp>
    </p:spTree>
    <p:extLst>
      <p:ext uri="{BB962C8B-B14F-4D97-AF65-F5344CB8AC3E}">
        <p14:creationId xmlns:p14="http://schemas.microsoft.com/office/powerpoint/2010/main" val="3398856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y përmbajtj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q-AL"/>
              <a:t>Kliko të redaktosh stil të titullit të modelit</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sq-AL"/>
              <a:t>Kliko të redaktosh stilin e modelit të tekstit</a:t>
            </a:r>
          </a:p>
          <a:p>
            <a:pPr lvl="1"/>
            <a:r>
              <a:rPr lang="sq-AL"/>
              <a:t>Niveli i dytë</a:t>
            </a:r>
          </a:p>
          <a:p>
            <a:pPr lvl="2"/>
            <a:r>
              <a:rPr lang="sq-AL"/>
              <a:t>Niveli i tretë</a:t>
            </a:r>
          </a:p>
          <a:p>
            <a:pPr lvl="3"/>
            <a:r>
              <a:rPr lang="sq-AL"/>
              <a:t>Niveli i katërt</a:t>
            </a:r>
          </a:p>
          <a:p>
            <a:pPr lvl="4"/>
            <a:r>
              <a:rPr lang="sq-AL"/>
              <a:t>Niveli i pestë</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sq-AL"/>
              <a:t>Kliko të redaktosh stilin e modelit të tekstit</a:t>
            </a:r>
          </a:p>
          <a:p>
            <a:pPr lvl="1"/>
            <a:r>
              <a:rPr lang="sq-AL"/>
              <a:t>Niveli i dytë</a:t>
            </a:r>
          </a:p>
          <a:p>
            <a:pPr lvl="2"/>
            <a:r>
              <a:rPr lang="sq-AL"/>
              <a:t>Niveli i tretë</a:t>
            </a:r>
          </a:p>
          <a:p>
            <a:pPr lvl="3"/>
            <a:r>
              <a:rPr lang="sq-AL"/>
              <a:t>Niveli i katërt</a:t>
            </a:r>
          </a:p>
          <a:p>
            <a:pPr lvl="4"/>
            <a:r>
              <a:rPr lang="sq-AL"/>
              <a:t>Niveli i pestë</a:t>
            </a:r>
            <a:endParaRPr lang="en-US" dirty="0"/>
          </a:p>
        </p:txBody>
      </p:sp>
      <p:sp>
        <p:nvSpPr>
          <p:cNvPr id="5" name="Date Placeholder 4"/>
          <p:cNvSpPr>
            <a:spLocks noGrp="1"/>
          </p:cNvSpPr>
          <p:nvPr>
            <p:ph type="dt" sz="half" idx="10"/>
          </p:nvPr>
        </p:nvSpPr>
        <p:spPr/>
        <p:txBody>
          <a:bodyPr/>
          <a:lstStyle/>
          <a:p>
            <a:fld id="{30F4AEB5-5B7D-4E53-942B-12AD09CACE56}" type="datetimeFigureOut">
              <a:rPr lang="sq-AL" smtClean="0"/>
              <a:t>25.11.2019</a:t>
            </a:fld>
            <a:endParaRPr lang="sq-AL"/>
          </a:p>
        </p:txBody>
      </p:sp>
      <p:sp>
        <p:nvSpPr>
          <p:cNvPr id="6" name="Footer Placeholder 5"/>
          <p:cNvSpPr>
            <a:spLocks noGrp="1"/>
          </p:cNvSpPr>
          <p:nvPr>
            <p:ph type="ftr" sz="quarter" idx="11"/>
          </p:nvPr>
        </p:nvSpPr>
        <p:spPr/>
        <p:txBody>
          <a:bodyPr/>
          <a:lstStyle/>
          <a:p>
            <a:endParaRPr lang="sq-AL"/>
          </a:p>
        </p:txBody>
      </p:sp>
      <p:sp>
        <p:nvSpPr>
          <p:cNvPr id="7" name="Slide Number Placeholder 6"/>
          <p:cNvSpPr>
            <a:spLocks noGrp="1"/>
          </p:cNvSpPr>
          <p:nvPr>
            <p:ph type="sldNum" sz="quarter" idx="12"/>
          </p:nvPr>
        </p:nvSpPr>
        <p:spPr/>
        <p:txBody>
          <a:bodyPr/>
          <a:lstStyle/>
          <a:p>
            <a:fld id="{4B838C4D-95B2-4C1D-9304-21E280E0D865}" type="slidenum">
              <a:rPr lang="sq-AL" smtClean="0"/>
              <a:t>‹#›</a:t>
            </a:fld>
            <a:endParaRPr lang="sq-AL"/>
          </a:p>
        </p:txBody>
      </p:sp>
    </p:spTree>
    <p:extLst>
      <p:ext uri="{BB962C8B-B14F-4D97-AF65-F5344CB8AC3E}">
        <p14:creationId xmlns:p14="http://schemas.microsoft.com/office/powerpoint/2010/main" val="4205712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rahasi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q-AL"/>
              <a:t>Kliko të redaktosh stil të titullit të modelit</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q-AL"/>
              <a:t>Kliko të redaktosh stilin e modelit të tekstit</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sq-AL"/>
              <a:t>Kliko të redaktosh stilin e modelit të tekstit</a:t>
            </a:r>
          </a:p>
          <a:p>
            <a:pPr lvl="1"/>
            <a:r>
              <a:rPr lang="sq-AL"/>
              <a:t>Niveli i dytë</a:t>
            </a:r>
          </a:p>
          <a:p>
            <a:pPr lvl="2"/>
            <a:r>
              <a:rPr lang="sq-AL"/>
              <a:t>Niveli i tretë</a:t>
            </a:r>
          </a:p>
          <a:p>
            <a:pPr lvl="3"/>
            <a:r>
              <a:rPr lang="sq-AL"/>
              <a:t>Niveli i katërt</a:t>
            </a:r>
          </a:p>
          <a:p>
            <a:pPr lvl="4"/>
            <a:r>
              <a:rPr lang="sq-AL"/>
              <a:t>Niveli i pestë</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q-AL"/>
              <a:t>Kliko të redaktosh stilin e modelit të tekstit</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sq-AL"/>
              <a:t>Kliko të redaktosh stilin e modelit të tekstit</a:t>
            </a:r>
          </a:p>
          <a:p>
            <a:pPr lvl="1"/>
            <a:r>
              <a:rPr lang="sq-AL"/>
              <a:t>Niveli i dytë</a:t>
            </a:r>
          </a:p>
          <a:p>
            <a:pPr lvl="2"/>
            <a:r>
              <a:rPr lang="sq-AL"/>
              <a:t>Niveli i tretë</a:t>
            </a:r>
          </a:p>
          <a:p>
            <a:pPr lvl="3"/>
            <a:r>
              <a:rPr lang="sq-AL"/>
              <a:t>Niveli i katërt</a:t>
            </a:r>
          </a:p>
          <a:p>
            <a:pPr lvl="4"/>
            <a:r>
              <a:rPr lang="sq-AL"/>
              <a:t>Niveli i pestë</a:t>
            </a:r>
            <a:endParaRPr lang="en-US" dirty="0"/>
          </a:p>
        </p:txBody>
      </p:sp>
      <p:sp>
        <p:nvSpPr>
          <p:cNvPr id="7" name="Date Placeholder 6"/>
          <p:cNvSpPr>
            <a:spLocks noGrp="1"/>
          </p:cNvSpPr>
          <p:nvPr>
            <p:ph type="dt" sz="half" idx="10"/>
          </p:nvPr>
        </p:nvSpPr>
        <p:spPr/>
        <p:txBody>
          <a:bodyPr/>
          <a:lstStyle/>
          <a:p>
            <a:fld id="{30F4AEB5-5B7D-4E53-942B-12AD09CACE56}" type="datetimeFigureOut">
              <a:rPr lang="sq-AL" smtClean="0"/>
              <a:t>25.11.2019</a:t>
            </a:fld>
            <a:endParaRPr lang="sq-AL"/>
          </a:p>
        </p:txBody>
      </p:sp>
      <p:sp>
        <p:nvSpPr>
          <p:cNvPr id="8" name="Footer Placeholder 7"/>
          <p:cNvSpPr>
            <a:spLocks noGrp="1"/>
          </p:cNvSpPr>
          <p:nvPr>
            <p:ph type="ftr" sz="quarter" idx="11"/>
          </p:nvPr>
        </p:nvSpPr>
        <p:spPr/>
        <p:txBody>
          <a:bodyPr/>
          <a:lstStyle/>
          <a:p>
            <a:endParaRPr lang="sq-AL"/>
          </a:p>
        </p:txBody>
      </p:sp>
      <p:sp>
        <p:nvSpPr>
          <p:cNvPr id="9" name="Slide Number Placeholder 8"/>
          <p:cNvSpPr>
            <a:spLocks noGrp="1"/>
          </p:cNvSpPr>
          <p:nvPr>
            <p:ph type="sldNum" sz="quarter" idx="12"/>
          </p:nvPr>
        </p:nvSpPr>
        <p:spPr/>
        <p:txBody>
          <a:bodyPr/>
          <a:lstStyle/>
          <a:p>
            <a:fld id="{4B838C4D-95B2-4C1D-9304-21E280E0D865}" type="slidenum">
              <a:rPr lang="sq-AL" smtClean="0"/>
              <a:t>‹#›</a:t>
            </a:fld>
            <a:endParaRPr lang="sq-AL"/>
          </a:p>
        </p:txBody>
      </p:sp>
    </p:spTree>
    <p:extLst>
      <p:ext uri="{BB962C8B-B14F-4D97-AF65-F5344CB8AC3E}">
        <p14:creationId xmlns:p14="http://schemas.microsoft.com/office/powerpoint/2010/main" val="2898327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etëm titull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q-AL"/>
              <a:t>Kliko të redaktosh stil të titullit të modelit</a:t>
            </a:r>
            <a:endParaRPr lang="en-US" dirty="0"/>
          </a:p>
        </p:txBody>
      </p:sp>
      <p:sp>
        <p:nvSpPr>
          <p:cNvPr id="3" name="Date Placeholder 2"/>
          <p:cNvSpPr>
            <a:spLocks noGrp="1"/>
          </p:cNvSpPr>
          <p:nvPr>
            <p:ph type="dt" sz="half" idx="10"/>
          </p:nvPr>
        </p:nvSpPr>
        <p:spPr/>
        <p:txBody>
          <a:bodyPr/>
          <a:lstStyle/>
          <a:p>
            <a:fld id="{30F4AEB5-5B7D-4E53-942B-12AD09CACE56}" type="datetimeFigureOut">
              <a:rPr lang="sq-AL" smtClean="0"/>
              <a:t>25.11.2019</a:t>
            </a:fld>
            <a:endParaRPr lang="sq-AL"/>
          </a:p>
        </p:txBody>
      </p:sp>
      <p:sp>
        <p:nvSpPr>
          <p:cNvPr id="4" name="Footer Placeholder 3"/>
          <p:cNvSpPr>
            <a:spLocks noGrp="1"/>
          </p:cNvSpPr>
          <p:nvPr>
            <p:ph type="ftr" sz="quarter" idx="11"/>
          </p:nvPr>
        </p:nvSpPr>
        <p:spPr/>
        <p:txBody>
          <a:bodyPr/>
          <a:lstStyle/>
          <a:p>
            <a:endParaRPr lang="sq-AL"/>
          </a:p>
        </p:txBody>
      </p:sp>
      <p:sp>
        <p:nvSpPr>
          <p:cNvPr id="5" name="Slide Number Placeholder 4"/>
          <p:cNvSpPr>
            <a:spLocks noGrp="1"/>
          </p:cNvSpPr>
          <p:nvPr>
            <p:ph type="sldNum" sz="quarter" idx="12"/>
          </p:nvPr>
        </p:nvSpPr>
        <p:spPr/>
        <p:txBody>
          <a:bodyPr/>
          <a:lstStyle/>
          <a:p>
            <a:fld id="{4B838C4D-95B2-4C1D-9304-21E280E0D865}" type="slidenum">
              <a:rPr lang="sq-AL" smtClean="0"/>
              <a:t>‹#›</a:t>
            </a:fld>
            <a:endParaRPr lang="sq-AL"/>
          </a:p>
        </p:txBody>
      </p:sp>
    </p:spTree>
    <p:extLst>
      <p:ext uri="{BB962C8B-B14F-4D97-AF65-F5344CB8AC3E}">
        <p14:creationId xmlns:p14="http://schemas.microsoft.com/office/powerpoint/2010/main" val="3368903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I zbrazë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F4AEB5-5B7D-4E53-942B-12AD09CACE56}" type="datetimeFigureOut">
              <a:rPr lang="sq-AL" smtClean="0"/>
              <a:t>25.11.2019</a:t>
            </a:fld>
            <a:endParaRPr lang="sq-AL"/>
          </a:p>
        </p:txBody>
      </p:sp>
      <p:sp>
        <p:nvSpPr>
          <p:cNvPr id="3" name="Footer Placeholder 2"/>
          <p:cNvSpPr>
            <a:spLocks noGrp="1"/>
          </p:cNvSpPr>
          <p:nvPr>
            <p:ph type="ftr" sz="quarter" idx="11"/>
          </p:nvPr>
        </p:nvSpPr>
        <p:spPr/>
        <p:txBody>
          <a:bodyPr/>
          <a:lstStyle/>
          <a:p>
            <a:endParaRPr lang="sq-AL"/>
          </a:p>
        </p:txBody>
      </p:sp>
      <p:sp>
        <p:nvSpPr>
          <p:cNvPr id="4" name="Slide Number Placeholder 3"/>
          <p:cNvSpPr>
            <a:spLocks noGrp="1"/>
          </p:cNvSpPr>
          <p:nvPr>
            <p:ph type="sldNum" sz="quarter" idx="12"/>
          </p:nvPr>
        </p:nvSpPr>
        <p:spPr/>
        <p:txBody>
          <a:bodyPr/>
          <a:lstStyle/>
          <a:p>
            <a:fld id="{4B838C4D-95B2-4C1D-9304-21E280E0D865}" type="slidenum">
              <a:rPr lang="sq-AL" smtClean="0"/>
              <a:t>‹#›</a:t>
            </a:fld>
            <a:endParaRPr lang="sq-AL"/>
          </a:p>
        </p:txBody>
      </p:sp>
    </p:spTree>
    <p:extLst>
      <p:ext uri="{BB962C8B-B14F-4D97-AF65-F5344CB8AC3E}">
        <p14:creationId xmlns:p14="http://schemas.microsoft.com/office/powerpoint/2010/main" val="1363036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Përmbajtja me emërtimi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sq-AL"/>
              <a:t>Kliko të redaktosh stil të titullit të modelit</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sq-AL"/>
              <a:t>Kliko të redaktosh stilin e modelit të tekstit</a:t>
            </a:r>
          </a:p>
          <a:p>
            <a:pPr lvl="1"/>
            <a:r>
              <a:rPr lang="sq-AL"/>
              <a:t>Niveli i dytë</a:t>
            </a:r>
          </a:p>
          <a:p>
            <a:pPr lvl="2"/>
            <a:r>
              <a:rPr lang="sq-AL"/>
              <a:t>Niveli i tretë</a:t>
            </a:r>
          </a:p>
          <a:p>
            <a:pPr lvl="3"/>
            <a:r>
              <a:rPr lang="sq-AL"/>
              <a:t>Niveli i katërt</a:t>
            </a:r>
          </a:p>
          <a:p>
            <a:pPr lvl="4"/>
            <a:r>
              <a:rPr lang="sq-AL"/>
              <a:t>Niveli i pestë</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q-AL"/>
              <a:t>Kliko të redaktosh stilin e modelit të tekstit</a:t>
            </a:r>
          </a:p>
        </p:txBody>
      </p:sp>
      <p:sp>
        <p:nvSpPr>
          <p:cNvPr id="5" name="Date Placeholder 4"/>
          <p:cNvSpPr>
            <a:spLocks noGrp="1"/>
          </p:cNvSpPr>
          <p:nvPr>
            <p:ph type="dt" sz="half" idx="10"/>
          </p:nvPr>
        </p:nvSpPr>
        <p:spPr/>
        <p:txBody>
          <a:bodyPr/>
          <a:lstStyle/>
          <a:p>
            <a:fld id="{30F4AEB5-5B7D-4E53-942B-12AD09CACE56}" type="datetimeFigureOut">
              <a:rPr lang="sq-AL" smtClean="0"/>
              <a:t>25.11.2019</a:t>
            </a:fld>
            <a:endParaRPr lang="sq-AL"/>
          </a:p>
        </p:txBody>
      </p:sp>
      <p:sp>
        <p:nvSpPr>
          <p:cNvPr id="6" name="Footer Placeholder 5"/>
          <p:cNvSpPr>
            <a:spLocks noGrp="1"/>
          </p:cNvSpPr>
          <p:nvPr>
            <p:ph type="ftr" sz="quarter" idx="11"/>
          </p:nvPr>
        </p:nvSpPr>
        <p:spPr/>
        <p:txBody>
          <a:bodyPr/>
          <a:lstStyle/>
          <a:p>
            <a:endParaRPr lang="sq-AL"/>
          </a:p>
        </p:txBody>
      </p:sp>
      <p:sp>
        <p:nvSpPr>
          <p:cNvPr id="7" name="Slide Number Placeholder 6"/>
          <p:cNvSpPr>
            <a:spLocks noGrp="1"/>
          </p:cNvSpPr>
          <p:nvPr>
            <p:ph type="sldNum" sz="quarter" idx="12"/>
          </p:nvPr>
        </p:nvSpPr>
        <p:spPr/>
        <p:txBody>
          <a:bodyPr/>
          <a:lstStyle/>
          <a:p>
            <a:fld id="{4B838C4D-95B2-4C1D-9304-21E280E0D865}" type="slidenum">
              <a:rPr lang="sq-AL" smtClean="0"/>
              <a:t>‹#›</a:t>
            </a:fld>
            <a:endParaRPr lang="sq-AL"/>
          </a:p>
        </p:txBody>
      </p:sp>
    </p:spTree>
    <p:extLst>
      <p:ext uri="{BB962C8B-B14F-4D97-AF65-F5344CB8AC3E}">
        <p14:creationId xmlns:p14="http://schemas.microsoft.com/office/powerpoint/2010/main" val="228875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zhi me emërtimi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sq-AL"/>
              <a:t>Kliko të redaktosh stil të titullit të modelit</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q-AL"/>
              <a:t>Kliko ikonën për të shtuar imazhin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q-AL"/>
              <a:t>Kliko të redaktosh stilin e modelit të tekstit</a:t>
            </a:r>
          </a:p>
        </p:txBody>
      </p:sp>
      <p:sp>
        <p:nvSpPr>
          <p:cNvPr id="5" name="Date Placeholder 4"/>
          <p:cNvSpPr>
            <a:spLocks noGrp="1"/>
          </p:cNvSpPr>
          <p:nvPr>
            <p:ph type="dt" sz="half" idx="10"/>
          </p:nvPr>
        </p:nvSpPr>
        <p:spPr/>
        <p:txBody>
          <a:bodyPr/>
          <a:lstStyle/>
          <a:p>
            <a:fld id="{30F4AEB5-5B7D-4E53-942B-12AD09CACE56}" type="datetimeFigureOut">
              <a:rPr lang="sq-AL" smtClean="0"/>
              <a:t>25.11.2019</a:t>
            </a:fld>
            <a:endParaRPr lang="sq-AL"/>
          </a:p>
        </p:txBody>
      </p:sp>
      <p:sp>
        <p:nvSpPr>
          <p:cNvPr id="6" name="Footer Placeholder 5"/>
          <p:cNvSpPr>
            <a:spLocks noGrp="1"/>
          </p:cNvSpPr>
          <p:nvPr>
            <p:ph type="ftr" sz="quarter" idx="11"/>
          </p:nvPr>
        </p:nvSpPr>
        <p:spPr/>
        <p:txBody>
          <a:bodyPr/>
          <a:lstStyle/>
          <a:p>
            <a:endParaRPr lang="sq-AL"/>
          </a:p>
        </p:txBody>
      </p:sp>
      <p:sp>
        <p:nvSpPr>
          <p:cNvPr id="7" name="Slide Number Placeholder 6"/>
          <p:cNvSpPr>
            <a:spLocks noGrp="1"/>
          </p:cNvSpPr>
          <p:nvPr>
            <p:ph type="sldNum" sz="quarter" idx="12"/>
          </p:nvPr>
        </p:nvSpPr>
        <p:spPr/>
        <p:txBody>
          <a:bodyPr/>
          <a:lstStyle/>
          <a:p>
            <a:fld id="{4B838C4D-95B2-4C1D-9304-21E280E0D865}" type="slidenum">
              <a:rPr lang="sq-AL" smtClean="0"/>
              <a:t>‹#›</a:t>
            </a:fld>
            <a:endParaRPr lang="sq-AL"/>
          </a:p>
        </p:txBody>
      </p:sp>
    </p:spTree>
    <p:extLst>
      <p:ext uri="{BB962C8B-B14F-4D97-AF65-F5344CB8AC3E}">
        <p14:creationId xmlns:p14="http://schemas.microsoft.com/office/powerpoint/2010/main" val="4041682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sq-AL"/>
              <a:t>Kliko të redaktosh stil të titullit të modelit</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sq-AL"/>
              <a:t>Kliko të redaktosh stilin e modelit të tekstit</a:t>
            </a:r>
          </a:p>
          <a:p>
            <a:pPr lvl="1"/>
            <a:r>
              <a:rPr lang="sq-AL"/>
              <a:t>Niveli i dytë</a:t>
            </a:r>
          </a:p>
          <a:p>
            <a:pPr lvl="2"/>
            <a:r>
              <a:rPr lang="sq-AL"/>
              <a:t>Niveli i tretë</a:t>
            </a:r>
          </a:p>
          <a:p>
            <a:pPr lvl="3"/>
            <a:r>
              <a:rPr lang="sq-AL"/>
              <a:t>Niveli i katërt</a:t>
            </a:r>
          </a:p>
          <a:p>
            <a:pPr lvl="4"/>
            <a:r>
              <a:rPr lang="sq-AL"/>
              <a:t>Niveli i pestë</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30F4AEB5-5B7D-4E53-942B-12AD09CACE56}" type="datetimeFigureOut">
              <a:rPr lang="sq-AL" smtClean="0"/>
              <a:t>25.11.2019</a:t>
            </a:fld>
            <a:endParaRPr lang="sq-AL"/>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sq-AL"/>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4B838C4D-95B2-4C1D-9304-21E280E0D865}" type="slidenum">
              <a:rPr lang="sq-AL" smtClean="0"/>
              <a:t>‹#›</a:t>
            </a:fld>
            <a:endParaRPr lang="sq-AL"/>
          </a:p>
        </p:txBody>
      </p:sp>
    </p:spTree>
    <p:extLst>
      <p:ext uri="{BB962C8B-B14F-4D97-AF65-F5344CB8AC3E}">
        <p14:creationId xmlns:p14="http://schemas.microsoft.com/office/powerpoint/2010/main" val="871312578"/>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hyperlink" Target="mailto:info@hsh.com.al"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ulli 1"/>
          <p:cNvSpPr>
            <a:spLocks noGrp="1"/>
          </p:cNvSpPr>
          <p:nvPr>
            <p:ph type="ctrTitle"/>
          </p:nvPr>
        </p:nvSpPr>
        <p:spPr>
          <a:xfrm>
            <a:off x="363557" y="1122363"/>
            <a:ext cx="11435508" cy="2387600"/>
          </a:xfrm>
        </p:spPr>
        <p:txBody>
          <a:bodyPr>
            <a:noAutofit/>
          </a:bodyPr>
          <a:lstStyle/>
          <a:p>
            <a:pPr algn="ctr"/>
            <a:r>
              <a:rPr lang="en-US" sz="3000" b="1" dirty="0"/>
              <a:t>Ministry Infrastructure Energy </a:t>
            </a:r>
            <a:r>
              <a:rPr lang="en-US" sz="3000" dirty="0"/>
              <a:t>- </a:t>
            </a:r>
            <a:r>
              <a:rPr lang="en-US" sz="3000" b="1" dirty="0"/>
              <a:t>Albanian Railways</a:t>
            </a:r>
            <a:br>
              <a:rPr lang="sq-AL" sz="3000" dirty="0"/>
            </a:br>
            <a:r>
              <a:rPr lang="sq-AL" sz="3000" dirty="0"/>
              <a:t> </a:t>
            </a:r>
            <a:r>
              <a:rPr lang="en-US" sz="3000" b="1" dirty="0"/>
              <a:t>IN THE UN </a:t>
            </a:r>
            <a:r>
              <a:rPr lang="sq-AL" sz="3000" b="1" dirty="0" err="1"/>
              <a:t>Economic</a:t>
            </a:r>
            <a:r>
              <a:rPr lang="sq-AL" sz="3000" b="1" dirty="0"/>
              <a:t> </a:t>
            </a:r>
            <a:r>
              <a:rPr lang="sq-AL" sz="3000" b="1" dirty="0" err="1"/>
              <a:t>Commission</a:t>
            </a:r>
            <a:r>
              <a:rPr lang="sq-AL" sz="3000" b="1" dirty="0"/>
              <a:t> </a:t>
            </a:r>
            <a:r>
              <a:rPr lang="sq-AL" sz="3000" b="1" dirty="0" err="1"/>
              <a:t>for</a:t>
            </a:r>
            <a:r>
              <a:rPr lang="sq-AL" sz="3000" b="1" dirty="0"/>
              <a:t> </a:t>
            </a:r>
            <a:r>
              <a:rPr lang="sq-AL" sz="3000" b="1" dirty="0" err="1"/>
              <a:t>Europe</a:t>
            </a:r>
            <a:r>
              <a:rPr lang="sq-AL" sz="3000" b="1" dirty="0"/>
              <a:t> </a:t>
            </a:r>
            <a:r>
              <a:rPr lang="en-US" sz="3000" b="1" dirty="0"/>
              <a:t>– </a:t>
            </a:r>
            <a:r>
              <a:rPr lang="sq-AL" sz="3000" b="1" dirty="0" err="1"/>
              <a:t>Inland</a:t>
            </a:r>
            <a:r>
              <a:rPr lang="sq-AL" sz="3000" b="1" dirty="0"/>
              <a:t> Transport </a:t>
            </a:r>
            <a:r>
              <a:rPr lang="sq-AL" sz="3000" b="1" dirty="0" err="1"/>
              <a:t>Committee</a:t>
            </a:r>
            <a:r>
              <a:rPr lang="sq-AL" sz="3000" b="1" dirty="0"/>
              <a:t> </a:t>
            </a:r>
            <a:r>
              <a:rPr lang="en-US" sz="3000" b="1" dirty="0"/>
              <a:t>- Working Party Rail Transport </a:t>
            </a:r>
            <a:br>
              <a:rPr lang="en-US" sz="3000" b="1" dirty="0"/>
            </a:br>
            <a:endParaRPr lang="sq-AL" sz="3000" dirty="0"/>
          </a:p>
        </p:txBody>
      </p:sp>
      <p:sp>
        <p:nvSpPr>
          <p:cNvPr id="3" name="Nëntitulli 2"/>
          <p:cNvSpPr>
            <a:spLocks noGrp="1"/>
          </p:cNvSpPr>
          <p:nvPr>
            <p:ph type="subTitle" idx="1"/>
          </p:nvPr>
        </p:nvSpPr>
        <p:spPr>
          <a:xfrm>
            <a:off x="1279793" y="3954576"/>
            <a:ext cx="9144000" cy="2666561"/>
          </a:xfrm>
        </p:spPr>
        <p:txBody>
          <a:bodyPr>
            <a:normAutofit fontScale="70000" lnSpcReduction="20000"/>
          </a:bodyPr>
          <a:lstStyle/>
          <a:p>
            <a:endParaRPr lang="sq-AL" dirty="0"/>
          </a:p>
          <a:p>
            <a:pPr algn="r"/>
            <a:r>
              <a:rPr lang="en-US" dirty="0"/>
              <a:t> </a:t>
            </a:r>
            <a:r>
              <a:rPr lang="en-US" sz="3300" b="1" i="1" dirty="0">
                <a:solidFill>
                  <a:srgbClr val="92D050"/>
                </a:solidFill>
              </a:rPr>
              <a:t>Workshop: “Making rail freight more competitive and the coordinated development of the rail network with a focus on how to work together at the government and sectoral levels on EATL European – Asian transport links”</a:t>
            </a:r>
          </a:p>
          <a:p>
            <a:pPr algn="r"/>
            <a:r>
              <a:rPr lang="en-US" sz="3300" b="1" i="1" dirty="0">
                <a:solidFill>
                  <a:srgbClr val="92D050"/>
                </a:solidFill>
              </a:rPr>
              <a:t> </a:t>
            </a:r>
          </a:p>
          <a:p>
            <a:pPr algn="r"/>
            <a:r>
              <a:rPr lang="en-US" sz="3300" b="1" i="1" dirty="0">
                <a:solidFill>
                  <a:srgbClr val="92D050"/>
                </a:solidFill>
              </a:rPr>
              <a:t>Geneva, 25 November 2019 </a:t>
            </a:r>
            <a:r>
              <a:rPr lang="sq-AL" sz="3300" b="1" i="1" dirty="0" err="1">
                <a:solidFill>
                  <a:srgbClr val="92D050"/>
                </a:solidFill>
              </a:rPr>
              <a:t>Palais</a:t>
            </a:r>
            <a:r>
              <a:rPr lang="sq-AL" sz="3300" b="1" i="1" dirty="0">
                <a:solidFill>
                  <a:srgbClr val="92D050"/>
                </a:solidFill>
              </a:rPr>
              <a:t> </a:t>
            </a:r>
            <a:r>
              <a:rPr lang="sq-AL" sz="3300" b="1" i="1" dirty="0" err="1">
                <a:solidFill>
                  <a:srgbClr val="92D050"/>
                </a:solidFill>
              </a:rPr>
              <a:t>des</a:t>
            </a:r>
            <a:r>
              <a:rPr lang="sq-AL" sz="3300" b="1" i="1" dirty="0">
                <a:solidFill>
                  <a:srgbClr val="92D050"/>
                </a:solidFill>
              </a:rPr>
              <a:t> </a:t>
            </a:r>
            <a:r>
              <a:rPr lang="sq-AL" sz="3300" b="1" i="1" dirty="0" err="1">
                <a:solidFill>
                  <a:srgbClr val="92D050"/>
                </a:solidFill>
              </a:rPr>
              <a:t>Nations</a:t>
            </a:r>
            <a:endParaRPr lang="sq-AL" sz="3300" b="1" i="1" dirty="0">
              <a:solidFill>
                <a:srgbClr val="92D050"/>
              </a:solidFill>
            </a:endParaRPr>
          </a:p>
          <a:p>
            <a:endParaRPr lang="sq-AL" dirty="0">
              <a:solidFill>
                <a:srgbClr val="92D050"/>
              </a:solidFill>
            </a:endParaRPr>
          </a:p>
        </p:txBody>
      </p:sp>
    </p:spTree>
    <p:extLst>
      <p:ext uri="{BB962C8B-B14F-4D97-AF65-F5344CB8AC3E}">
        <p14:creationId xmlns:p14="http://schemas.microsoft.com/office/powerpoint/2010/main" val="3945064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ulli 1"/>
          <p:cNvSpPr>
            <a:spLocks noGrp="1"/>
          </p:cNvSpPr>
          <p:nvPr>
            <p:ph type="title"/>
          </p:nvPr>
        </p:nvSpPr>
        <p:spPr>
          <a:xfrm>
            <a:off x="782185" y="1036564"/>
            <a:ext cx="10058400" cy="2743200"/>
          </a:xfrm>
        </p:spPr>
        <p:txBody>
          <a:bodyPr>
            <a:normAutofit fontScale="90000"/>
          </a:bodyPr>
          <a:lstStyle/>
          <a:p>
            <a:pPr marL="0" indent="0" algn="ctr"/>
            <a:r>
              <a:rPr lang="en-US" b="1" cap="none" dirty="0">
                <a:ln w="22225">
                  <a:solidFill>
                    <a:schemeClr val="accent2"/>
                  </a:solidFill>
                  <a:prstDash val="solid"/>
                </a:ln>
                <a:solidFill>
                  <a:schemeClr val="accent2">
                    <a:lumMod val="40000"/>
                    <a:lumOff val="60000"/>
                  </a:schemeClr>
                </a:solidFill>
                <a:effectLst>
                  <a:reflection blurRad="6350" stA="55000" endA="300" endPos="45500" dir="5400000" sy="-100000" algn="bl" rotWithShape="0"/>
                </a:effectLst>
              </a:rPr>
              <a:t>Albania implements the law on ratification of European Agreement on Main International Railway Lines, where this </a:t>
            </a:r>
            <a:r>
              <a:rPr lang="en-US" b="1" cap="none" dirty="0" err="1">
                <a:ln w="22225">
                  <a:solidFill>
                    <a:schemeClr val="accent2"/>
                  </a:solidFill>
                  <a:prstDash val="solid"/>
                </a:ln>
                <a:solidFill>
                  <a:schemeClr val="accent2">
                    <a:lumMod val="40000"/>
                    <a:lumOff val="60000"/>
                  </a:schemeClr>
                </a:solidFill>
                <a:effectLst>
                  <a:reflection blurRad="6350" stA="55000" endA="300" endPos="45500" dir="5400000" sy="-100000" algn="bl" rotWithShape="0"/>
                </a:effectLst>
              </a:rPr>
              <a:t>Ea</a:t>
            </a:r>
            <a:r>
              <a:rPr lang="en-US" b="1" cap="none" dirty="0">
                <a:ln w="22225">
                  <a:solidFill>
                    <a:schemeClr val="accent2"/>
                  </a:solidFill>
                  <a:prstDash val="solid"/>
                </a:ln>
                <a:solidFill>
                  <a:schemeClr val="accent2">
                    <a:lumMod val="40000"/>
                    <a:lumOff val="60000"/>
                  </a:schemeClr>
                </a:solidFill>
                <a:effectLst>
                  <a:reflection blurRad="6350" stA="55000" endA="300" endPos="45500" dir="5400000" sy="-100000" algn="bl" rotWithShape="0"/>
                </a:effectLst>
              </a:rPr>
              <a:t> - a strong legal basis on approval of the 4rth RP and the rail strategy reform in force</a:t>
            </a:r>
            <a:br>
              <a:rPr lang="en-US" dirty="0"/>
            </a:br>
            <a:br>
              <a:rPr lang="sq-AL" dirty="0"/>
            </a:br>
            <a:endParaRPr lang="sq-AL" dirty="0"/>
          </a:p>
        </p:txBody>
      </p:sp>
      <p:sp>
        <p:nvSpPr>
          <p:cNvPr id="3" name="Vendmbajtësi i tekstit 2"/>
          <p:cNvSpPr>
            <a:spLocks noGrp="1"/>
          </p:cNvSpPr>
          <p:nvPr>
            <p:ph type="body" sz="quarter" idx="13"/>
          </p:nvPr>
        </p:nvSpPr>
        <p:spPr>
          <a:xfrm>
            <a:off x="684211" y="3635829"/>
            <a:ext cx="8534401" cy="1130905"/>
          </a:xfrm>
        </p:spPr>
        <p:txBody>
          <a:bodyPr>
            <a:normAutofit/>
          </a:bodyPr>
          <a:lstStyle/>
          <a:p>
            <a:r>
              <a:rPr lang="en-US" i="1" dirty="0"/>
              <a:t>Law No. 9689, dated 5.3.2007, "On the European Agreement on the Main Railway Lines"</a:t>
            </a:r>
            <a:endParaRPr lang="sq-AL" i="1" dirty="0"/>
          </a:p>
        </p:txBody>
      </p:sp>
      <p:sp>
        <p:nvSpPr>
          <p:cNvPr id="4" name="Vendmbajtësi i tekstit 3"/>
          <p:cNvSpPr>
            <a:spLocks noGrp="1"/>
          </p:cNvSpPr>
          <p:nvPr>
            <p:ph type="body" idx="1"/>
          </p:nvPr>
        </p:nvSpPr>
        <p:spPr/>
        <p:txBody>
          <a:bodyPr>
            <a:normAutofit fontScale="85000" lnSpcReduction="20000"/>
          </a:bodyPr>
          <a:lstStyle/>
          <a:p>
            <a:endParaRPr lang="sq-AL" dirty="0"/>
          </a:p>
          <a:p>
            <a:pPr marL="285750" indent="-285750">
              <a:buFont typeface="Wingdings" panose="05000000000000000000" pitchFamily="2" charset="2"/>
              <a:buChar char="ü"/>
            </a:pPr>
            <a:r>
              <a:rPr lang="en-US" b="1" i="1" dirty="0">
                <a:solidFill>
                  <a:schemeClr val="accent4">
                    <a:lumMod val="60000"/>
                    <a:lumOff val="40000"/>
                  </a:schemeClr>
                </a:solidFill>
              </a:rPr>
              <a:t>On Railway financing and Public-Private Partnerships is in the ANTP3</a:t>
            </a:r>
          </a:p>
          <a:p>
            <a:pPr marL="285750" indent="-285750">
              <a:buFont typeface="Wingdings" panose="05000000000000000000" pitchFamily="2" charset="2"/>
              <a:buChar char="ü"/>
            </a:pPr>
            <a:r>
              <a:rPr lang="en-US" b="1" i="1" dirty="0">
                <a:solidFill>
                  <a:schemeClr val="accent4">
                    <a:lumMod val="60000"/>
                    <a:lumOff val="40000"/>
                  </a:schemeClr>
                </a:solidFill>
              </a:rPr>
              <a:t>Intensifying efforts to the TEN-T regions and EATL passing through WB6</a:t>
            </a:r>
          </a:p>
          <a:p>
            <a:pPr marL="285750" indent="-285750">
              <a:buFont typeface="Wingdings" panose="05000000000000000000" pitchFamily="2" charset="2"/>
              <a:buChar char="ü"/>
            </a:pPr>
            <a:r>
              <a:rPr lang="en-US" b="1" i="1" dirty="0">
                <a:solidFill>
                  <a:schemeClr val="accent4">
                    <a:lumMod val="60000"/>
                    <a:lumOff val="40000"/>
                  </a:schemeClr>
                </a:solidFill>
              </a:rPr>
              <a:t>Implementing legislation for ensuring a high level of security in the WB6/EU</a:t>
            </a:r>
            <a:endParaRPr lang="sq-AL" b="1" i="1" dirty="0">
              <a:solidFill>
                <a:schemeClr val="accent4">
                  <a:lumMod val="60000"/>
                  <a:lumOff val="40000"/>
                </a:schemeClr>
              </a:solidFill>
            </a:endParaRPr>
          </a:p>
        </p:txBody>
      </p:sp>
    </p:spTree>
    <p:extLst>
      <p:ext uri="{BB962C8B-B14F-4D97-AF65-F5344CB8AC3E}">
        <p14:creationId xmlns:p14="http://schemas.microsoft.com/office/powerpoint/2010/main" val="4106904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ulli 1"/>
          <p:cNvSpPr>
            <a:spLocks noGrp="1"/>
          </p:cNvSpPr>
          <p:nvPr>
            <p:ph type="title"/>
          </p:nvPr>
        </p:nvSpPr>
        <p:spPr>
          <a:xfrm>
            <a:off x="684213" y="685800"/>
            <a:ext cx="5422673" cy="2743200"/>
          </a:xfrm>
        </p:spPr>
        <p:txBody>
          <a:bodyPr>
            <a:normAutofit fontScale="90000"/>
          </a:bodyPr>
          <a:lstStyle/>
          <a:p>
            <a:r>
              <a:rPr lang="en-US" dirty="0"/>
              <a:t>the cooperation on RFC is enhanced from Albanian government's strategic railway transport program</a:t>
            </a:r>
            <a:br>
              <a:rPr lang="sq-AL" dirty="0"/>
            </a:br>
            <a:endParaRPr lang="sq-AL" dirty="0"/>
          </a:p>
        </p:txBody>
      </p:sp>
      <p:sp>
        <p:nvSpPr>
          <p:cNvPr id="3" name="Vendmbajtësi i tekstit 2"/>
          <p:cNvSpPr>
            <a:spLocks noGrp="1"/>
          </p:cNvSpPr>
          <p:nvPr>
            <p:ph type="body" sz="quarter" idx="13"/>
          </p:nvPr>
        </p:nvSpPr>
        <p:spPr>
          <a:xfrm>
            <a:off x="684211" y="3650344"/>
            <a:ext cx="5302932" cy="838200"/>
          </a:xfrm>
        </p:spPr>
        <p:txBody>
          <a:bodyPr>
            <a:normAutofit/>
          </a:bodyPr>
          <a:lstStyle/>
          <a:p>
            <a:r>
              <a:rPr lang="en-US" dirty="0"/>
              <a:t>3 railway operators are now licensed in </a:t>
            </a:r>
            <a:r>
              <a:rPr lang="en-US" dirty="0" err="1"/>
              <a:t>albania</a:t>
            </a:r>
            <a:endParaRPr lang="sq-AL" dirty="0"/>
          </a:p>
        </p:txBody>
      </p:sp>
      <p:sp>
        <p:nvSpPr>
          <p:cNvPr id="4" name="Vendmbajtësi i tekstit 3"/>
          <p:cNvSpPr>
            <a:spLocks noGrp="1"/>
          </p:cNvSpPr>
          <p:nvPr>
            <p:ph type="body" idx="1"/>
          </p:nvPr>
        </p:nvSpPr>
        <p:spPr>
          <a:xfrm>
            <a:off x="433840" y="4839304"/>
            <a:ext cx="5792789" cy="1920725"/>
          </a:xfrm>
        </p:spPr>
        <p:txBody>
          <a:bodyPr>
            <a:normAutofit lnSpcReduction="10000"/>
          </a:bodyPr>
          <a:lstStyle/>
          <a:p>
            <a:r>
              <a:rPr lang="en-US" dirty="0"/>
              <a:t>• </a:t>
            </a:r>
            <a:r>
              <a:rPr lang="en-US" b="1" i="1" dirty="0">
                <a:solidFill>
                  <a:srgbClr val="FFFF00"/>
                </a:solidFill>
              </a:rPr>
              <a:t>Decision No. 348, dated 11.5.2016, of the Council of Ministers, “On the approval of the National Strategy for Development and Integration 2015-2020”, on infrastructure and transport, on the modernization of railways to ensure further compliance and integration with countries of the region and trans-European networks</a:t>
            </a:r>
            <a:endParaRPr lang="sq-AL" b="1" i="1" dirty="0">
              <a:solidFill>
                <a:srgbClr val="FFFF00"/>
              </a:solidFill>
            </a:endParaRPr>
          </a:p>
        </p:txBody>
      </p:sp>
      <p:pic>
        <p:nvPicPr>
          <p:cNvPr id="5" name="Picture 3"/>
          <p:cNvPicPr>
            <a:picLocks noChangeAspect="1" noChangeArrowheads="1"/>
          </p:cNvPicPr>
          <p:nvPr/>
        </p:nvPicPr>
        <p:blipFill>
          <a:blip r:embed="rId2" cstate="print"/>
          <a:srcRect/>
          <a:stretch>
            <a:fillRect/>
          </a:stretch>
        </p:blipFill>
        <p:spPr bwMode="auto">
          <a:xfrm>
            <a:off x="6444343" y="-42331"/>
            <a:ext cx="5747657" cy="6900331"/>
          </a:xfrm>
          <a:prstGeom prst="rect">
            <a:avLst/>
          </a:prstGeom>
          <a:noFill/>
          <a:ln w="9525">
            <a:noFill/>
            <a:miter lim="800000"/>
            <a:headEnd/>
            <a:tailEnd/>
          </a:ln>
        </p:spPr>
      </p:pic>
      <p:pic>
        <p:nvPicPr>
          <p:cNvPr id="6" name="Imazh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24850" y="4267200"/>
            <a:ext cx="2920093" cy="1970314"/>
          </a:xfrm>
          <a:prstGeom prst="rect">
            <a:avLst/>
          </a:prstGeom>
        </p:spPr>
      </p:pic>
    </p:spTree>
    <p:extLst>
      <p:ext uri="{BB962C8B-B14F-4D97-AF65-F5344CB8AC3E}">
        <p14:creationId xmlns:p14="http://schemas.microsoft.com/office/powerpoint/2010/main" val="970551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ulli 1"/>
          <p:cNvSpPr>
            <a:spLocks noGrp="1"/>
          </p:cNvSpPr>
          <p:nvPr>
            <p:ph type="title"/>
          </p:nvPr>
        </p:nvSpPr>
        <p:spPr>
          <a:xfrm>
            <a:off x="653143" y="4977189"/>
            <a:ext cx="11277600" cy="1507067"/>
          </a:xfrm>
        </p:spPr>
        <p:txBody>
          <a:bodyPr>
            <a:noAutofit/>
          </a:bodyPr>
          <a:lstStyle/>
          <a:p>
            <a:r>
              <a:rPr lang="en-US" sz="2200" b="1" i="1" dirty="0">
                <a:solidFill>
                  <a:srgbClr val="FFC000"/>
                </a:solidFill>
              </a:rPr>
              <a:t>Requiring to increase Rail safety operations-security harmonization with the EU transport regulatory framework for the creation of common market conditions and safety standards, as well as the promoting the liberalization of railway service which is now increased competition among multimodal operators, railway and port operators</a:t>
            </a:r>
            <a:br>
              <a:rPr lang="sq-AL" sz="2200" b="1" i="1" dirty="0">
                <a:solidFill>
                  <a:srgbClr val="FFC000"/>
                </a:solidFill>
              </a:rPr>
            </a:br>
            <a:endParaRPr lang="sq-AL" sz="2200" dirty="0"/>
          </a:p>
        </p:txBody>
      </p:sp>
      <p:sp>
        <p:nvSpPr>
          <p:cNvPr id="3" name="Vendmbajtësi i tekstit 2"/>
          <p:cNvSpPr>
            <a:spLocks noGrp="1"/>
          </p:cNvSpPr>
          <p:nvPr>
            <p:ph type="body" idx="1"/>
          </p:nvPr>
        </p:nvSpPr>
        <p:spPr/>
        <p:txBody>
          <a:bodyPr/>
          <a:lstStyle/>
          <a:p>
            <a:r>
              <a:rPr lang="en-US" dirty="0"/>
              <a:t>Rail operations in </a:t>
            </a:r>
            <a:r>
              <a:rPr lang="en-US" dirty="0" err="1"/>
              <a:t>Vora</a:t>
            </a:r>
            <a:r>
              <a:rPr lang="en-US" dirty="0"/>
              <a:t> </a:t>
            </a:r>
            <a:r>
              <a:rPr lang="en-US" dirty="0" err="1"/>
              <a:t>st.</a:t>
            </a:r>
            <a:endParaRPr lang="sq-AL" dirty="0"/>
          </a:p>
        </p:txBody>
      </p:sp>
      <p:pic>
        <p:nvPicPr>
          <p:cNvPr id="7" name="Vendmbajtësi i përmbajtjes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132417" y="1270000"/>
            <a:ext cx="4040717" cy="3030538"/>
          </a:xfrm>
        </p:spPr>
      </p:pic>
      <p:sp>
        <p:nvSpPr>
          <p:cNvPr id="5" name="Vendmbajtësi i tekstit 4"/>
          <p:cNvSpPr>
            <a:spLocks noGrp="1"/>
          </p:cNvSpPr>
          <p:nvPr>
            <p:ph type="body" sz="quarter" idx="3"/>
          </p:nvPr>
        </p:nvSpPr>
        <p:spPr/>
        <p:txBody>
          <a:bodyPr/>
          <a:lstStyle/>
          <a:p>
            <a:r>
              <a:rPr lang="en-US" dirty="0"/>
              <a:t>22,11,2019 with the HSH</a:t>
            </a:r>
            <a:endParaRPr lang="sq-AL" dirty="0"/>
          </a:p>
        </p:txBody>
      </p:sp>
      <p:pic>
        <p:nvPicPr>
          <p:cNvPr id="8" name="Vendmbajtësi i përmbajtjes 7"/>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6251311" y="1262063"/>
            <a:ext cx="4040716" cy="3030537"/>
          </a:xfrm>
        </p:spPr>
      </p:pic>
    </p:spTree>
    <p:extLst>
      <p:ext uri="{BB962C8B-B14F-4D97-AF65-F5344CB8AC3E}">
        <p14:creationId xmlns:p14="http://schemas.microsoft.com/office/powerpoint/2010/main" val="3327819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ulli 1"/>
          <p:cNvSpPr>
            <a:spLocks noGrp="1"/>
          </p:cNvSpPr>
          <p:nvPr>
            <p:ph type="title"/>
          </p:nvPr>
        </p:nvSpPr>
        <p:spPr/>
        <p:txBody>
          <a:bodyPr>
            <a:normAutofit/>
          </a:bodyPr>
          <a:lstStyle/>
          <a:p>
            <a:br>
              <a:rPr lang="en-US" dirty="0"/>
            </a:br>
            <a:endParaRPr lang="sq-AL" dirty="0"/>
          </a:p>
        </p:txBody>
      </p:sp>
      <p:sp>
        <p:nvSpPr>
          <p:cNvPr id="3" name="Vendmbajtësi i tekstit 2"/>
          <p:cNvSpPr>
            <a:spLocks noGrp="1"/>
          </p:cNvSpPr>
          <p:nvPr>
            <p:ph type="body" sz="quarter" idx="13"/>
          </p:nvPr>
        </p:nvSpPr>
        <p:spPr>
          <a:xfrm>
            <a:off x="116567" y="4594377"/>
            <a:ext cx="9123817" cy="381000"/>
          </a:xfrm>
        </p:spPr>
        <p:txBody>
          <a:bodyPr>
            <a:noAutofit/>
          </a:bodyPr>
          <a:lstStyle/>
          <a:p>
            <a:r>
              <a:rPr lang="en-US" sz="1200" b="1" dirty="0">
                <a:solidFill>
                  <a:schemeClr val="tx1"/>
                </a:solidFill>
              </a:rPr>
              <a:t>The Albanian national transport plan 2019-2023 and </a:t>
            </a:r>
            <a:r>
              <a:rPr lang="en-US" sz="1200" b="1" dirty="0" err="1">
                <a:solidFill>
                  <a:schemeClr val="tx1"/>
                </a:solidFill>
              </a:rPr>
              <a:t>traffc</a:t>
            </a:r>
            <a:r>
              <a:rPr lang="en-US" sz="1200" b="1" dirty="0">
                <a:solidFill>
                  <a:schemeClr val="tx1"/>
                </a:solidFill>
              </a:rPr>
              <a:t> models to 2038 and basis of Indicative strategic </a:t>
            </a:r>
          </a:p>
          <a:p>
            <a:r>
              <a:rPr lang="en-US" sz="1200" b="1" dirty="0">
                <a:solidFill>
                  <a:schemeClr val="tx1"/>
                </a:solidFill>
              </a:rPr>
              <a:t>document for Albania 2014-2020, dated 18.8.2014, on the development of the transport sector papers</a:t>
            </a:r>
          </a:p>
          <a:p>
            <a:endParaRPr lang="sq-AL" sz="1200" b="1" dirty="0">
              <a:solidFill>
                <a:schemeClr val="tx1"/>
              </a:solidFill>
            </a:endParaRPr>
          </a:p>
        </p:txBody>
      </p:sp>
      <p:sp>
        <p:nvSpPr>
          <p:cNvPr id="4" name="Vendmbajtësi i tekstit 3"/>
          <p:cNvSpPr>
            <a:spLocks noGrp="1"/>
          </p:cNvSpPr>
          <p:nvPr>
            <p:ph type="body" idx="1"/>
          </p:nvPr>
        </p:nvSpPr>
        <p:spPr>
          <a:xfrm>
            <a:off x="116567" y="5031620"/>
            <a:ext cx="8534400" cy="1684865"/>
          </a:xfrm>
        </p:spPr>
        <p:txBody>
          <a:bodyPr/>
          <a:lstStyle/>
          <a:p>
            <a:r>
              <a:rPr lang="en-US" dirty="0"/>
              <a:t>• </a:t>
            </a:r>
            <a:r>
              <a:rPr lang="en-US" b="1" i="1" dirty="0">
                <a:solidFill>
                  <a:srgbClr val="FFC000"/>
                </a:solidFill>
              </a:rPr>
              <a:t>Decision no.201, dated 10.04.2019, of the Council of Ministers, “On the approval of the National Plan for European Integration 2019-2021”, on the drafting of some laws pursuant to the Law “Railway Code” on inland sector rail transport and short-term legal measures</a:t>
            </a:r>
            <a:endParaRPr lang="sq-AL" b="1" i="1" dirty="0">
              <a:solidFill>
                <a:srgbClr val="FFC000"/>
              </a:solidFill>
            </a:endParaRPr>
          </a:p>
        </p:txBody>
      </p:sp>
      <p:pic>
        <p:nvPicPr>
          <p:cNvPr id="5" name="Picture 2"/>
          <p:cNvPicPr>
            <a:picLocks noChangeAspect="1" noChangeArrowheads="1"/>
          </p:cNvPicPr>
          <p:nvPr/>
        </p:nvPicPr>
        <p:blipFill>
          <a:blip r:embed="rId2" cstate="print"/>
          <a:srcRect/>
          <a:stretch>
            <a:fillRect/>
          </a:stretch>
        </p:blipFill>
        <p:spPr bwMode="auto">
          <a:xfrm>
            <a:off x="348343" y="1175266"/>
            <a:ext cx="2895600" cy="2438400"/>
          </a:xfrm>
          <a:prstGeom prst="rect">
            <a:avLst/>
          </a:prstGeom>
          <a:noFill/>
          <a:ln w="9525">
            <a:noFill/>
            <a:miter lim="800000"/>
            <a:headEnd/>
            <a:tailEnd/>
          </a:ln>
        </p:spPr>
      </p:pic>
      <p:sp>
        <p:nvSpPr>
          <p:cNvPr id="6" name="Rectangle 1"/>
          <p:cNvSpPr/>
          <p:nvPr/>
        </p:nvSpPr>
        <p:spPr>
          <a:xfrm>
            <a:off x="348343" y="119619"/>
            <a:ext cx="3145971" cy="646331"/>
          </a:xfrm>
          <a:prstGeom prst="rect">
            <a:avLst/>
          </a:prstGeom>
          <a:solidFill>
            <a:schemeClr val="accent2"/>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Port of Durres and </a:t>
            </a:r>
            <a:r>
              <a:rPr lang="en-US" dirty="0" err="1"/>
              <a:t>Vora</a:t>
            </a:r>
            <a:r>
              <a:rPr lang="en-US" dirty="0"/>
              <a:t> planned logistic centers</a:t>
            </a:r>
          </a:p>
        </p:txBody>
      </p:sp>
      <p:pic>
        <p:nvPicPr>
          <p:cNvPr id="7" name="Picture 6"/>
          <p:cNvPicPr>
            <a:picLocks noChangeAspect="1" noChangeArrowheads="1"/>
          </p:cNvPicPr>
          <p:nvPr/>
        </p:nvPicPr>
        <p:blipFill>
          <a:blip r:embed="rId3" cstate="print"/>
          <a:srcRect/>
          <a:stretch>
            <a:fillRect/>
          </a:stretch>
        </p:blipFill>
        <p:spPr bwMode="auto">
          <a:xfrm>
            <a:off x="4757962" y="554567"/>
            <a:ext cx="2500313" cy="2514600"/>
          </a:xfrm>
          <a:prstGeom prst="rect">
            <a:avLst/>
          </a:prstGeom>
          <a:noFill/>
          <a:ln w="9525">
            <a:noFill/>
            <a:miter lim="800000"/>
            <a:headEnd/>
            <a:tailEnd/>
          </a:ln>
        </p:spPr>
      </p:pic>
      <p:sp>
        <p:nvSpPr>
          <p:cNvPr id="8" name="Rectangle 9"/>
          <p:cNvSpPr/>
          <p:nvPr/>
        </p:nvSpPr>
        <p:spPr>
          <a:xfrm>
            <a:off x="4582886" y="3201787"/>
            <a:ext cx="2928257" cy="369332"/>
          </a:xfrm>
          <a:prstGeom prst="rect">
            <a:avLst/>
          </a:prstGeom>
          <a:solidFill>
            <a:schemeClr val="accent2"/>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Prrenjas</a:t>
            </a:r>
            <a:r>
              <a:rPr lang="en-US" dirty="0"/>
              <a:t> dry port in CVIII</a:t>
            </a:r>
          </a:p>
        </p:txBody>
      </p:sp>
      <p:pic>
        <p:nvPicPr>
          <p:cNvPr id="9" name="Picture 3"/>
          <p:cNvPicPr>
            <a:picLocks noChangeAspect="1" noChangeArrowheads="1"/>
          </p:cNvPicPr>
          <p:nvPr/>
        </p:nvPicPr>
        <p:blipFill>
          <a:blip r:embed="rId4" cstate="print"/>
          <a:srcRect/>
          <a:stretch>
            <a:fillRect/>
          </a:stretch>
        </p:blipFill>
        <p:spPr bwMode="auto">
          <a:xfrm>
            <a:off x="9318172" y="4671787"/>
            <a:ext cx="2667000" cy="1905000"/>
          </a:xfrm>
          <a:prstGeom prst="rect">
            <a:avLst/>
          </a:prstGeom>
          <a:noFill/>
          <a:ln w="9525">
            <a:noFill/>
            <a:miter lim="800000"/>
            <a:headEnd/>
            <a:tailEnd/>
          </a:ln>
        </p:spPr>
      </p:pic>
      <p:sp>
        <p:nvSpPr>
          <p:cNvPr id="12" name="Rectangle 3"/>
          <p:cNvSpPr/>
          <p:nvPr/>
        </p:nvSpPr>
        <p:spPr>
          <a:xfrm>
            <a:off x="9011100" y="4061456"/>
            <a:ext cx="3161443" cy="369332"/>
          </a:xfrm>
          <a:prstGeom prst="rect">
            <a:avLst/>
          </a:prstGeom>
          <a:solidFill>
            <a:schemeClr val="accent2"/>
          </a:solidFill>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Fieri and Elbasan </a:t>
            </a:r>
            <a:r>
              <a:rPr lang="en-US" dirty="0" err="1"/>
              <a:t>interports</a:t>
            </a:r>
            <a:endParaRPr lang="en-US" dirty="0"/>
          </a:p>
        </p:txBody>
      </p:sp>
      <p:pic>
        <p:nvPicPr>
          <p:cNvPr id="13" name="Picture 4"/>
          <p:cNvPicPr>
            <a:picLocks noChangeAspect="1" noChangeArrowheads="1"/>
          </p:cNvPicPr>
          <p:nvPr/>
        </p:nvPicPr>
        <p:blipFill>
          <a:blip r:embed="rId5" cstate="print"/>
          <a:srcRect/>
          <a:stretch>
            <a:fillRect/>
          </a:stretch>
        </p:blipFill>
        <p:spPr bwMode="auto">
          <a:xfrm>
            <a:off x="8504916" y="266700"/>
            <a:ext cx="3048000" cy="3581400"/>
          </a:xfrm>
          <a:prstGeom prst="rect">
            <a:avLst/>
          </a:prstGeom>
          <a:noFill/>
          <a:ln w="9525">
            <a:noFill/>
            <a:miter lim="800000"/>
            <a:headEnd/>
            <a:tailEnd/>
          </a:ln>
        </p:spPr>
      </p:pic>
      <p:sp>
        <p:nvSpPr>
          <p:cNvPr id="14" name="Rectangle 11"/>
          <p:cNvSpPr/>
          <p:nvPr/>
        </p:nvSpPr>
        <p:spPr>
          <a:xfrm>
            <a:off x="8650967" y="250852"/>
            <a:ext cx="2740911" cy="646331"/>
          </a:xfrm>
          <a:prstGeom prst="rect">
            <a:avLst/>
          </a:prstGeom>
          <a:solidFill>
            <a:schemeClr val="accent2"/>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Milor</a:t>
            </a:r>
            <a:r>
              <a:rPr lang="en-US" dirty="0"/>
              <a:t> and </a:t>
            </a:r>
            <a:r>
              <a:rPr lang="en-US" dirty="0" err="1"/>
              <a:t>Kukes</a:t>
            </a:r>
            <a:r>
              <a:rPr lang="en-US" dirty="0"/>
              <a:t> logistics</a:t>
            </a:r>
          </a:p>
        </p:txBody>
      </p:sp>
    </p:spTree>
    <p:extLst>
      <p:ext uri="{BB962C8B-B14F-4D97-AF65-F5344CB8AC3E}">
        <p14:creationId xmlns:p14="http://schemas.microsoft.com/office/powerpoint/2010/main" val="251302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ulli 1"/>
          <p:cNvSpPr>
            <a:spLocks noGrp="1"/>
          </p:cNvSpPr>
          <p:nvPr>
            <p:ph type="title"/>
          </p:nvPr>
        </p:nvSpPr>
        <p:spPr>
          <a:xfrm>
            <a:off x="1914296" y="700314"/>
            <a:ext cx="8534401" cy="2281600"/>
          </a:xfrm>
        </p:spPr>
        <p:txBody>
          <a:bodyPr/>
          <a:lstStyle/>
          <a:p>
            <a:r>
              <a:rPr lang="en-US" dirty="0"/>
              <a:t>EU </a:t>
            </a:r>
            <a:r>
              <a:rPr lang="en-US" dirty="0" err="1"/>
              <a:t>comm</a:t>
            </a:r>
            <a:r>
              <a:rPr lang="en-US" dirty="0"/>
              <a:t> staff working docs 11/04/2019 on </a:t>
            </a:r>
            <a:r>
              <a:rPr lang="en-US" dirty="0" err="1"/>
              <a:t>erp</a:t>
            </a:r>
            <a:r>
              <a:rPr lang="en-US" dirty="0"/>
              <a:t> rail reform #3</a:t>
            </a:r>
            <a:br>
              <a:rPr lang="en-US" dirty="0"/>
            </a:br>
            <a:endParaRPr lang="sq-AL" dirty="0"/>
          </a:p>
        </p:txBody>
      </p:sp>
      <p:sp>
        <p:nvSpPr>
          <p:cNvPr id="3" name="Vendmbajtësi i tekstit 2"/>
          <p:cNvSpPr>
            <a:spLocks noGrp="1"/>
          </p:cNvSpPr>
          <p:nvPr>
            <p:ph type="body" idx="1"/>
          </p:nvPr>
        </p:nvSpPr>
        <p:spPr>
          <a:xfrm>
            <a:off x="803956" y="3407228"/>
            <a:ext cx="8534400" cy="2797629"/>
          </a:xfrm>
        </p:spPr>
        <p:txBody>
          <a:bodyPr>
            <a:normAutofit/>
          </a:bodyPr>
          <a:lstStyle/>
          <a:p>
            <a:pPr marL="285750" indent="-285750">
              <a:buFont typeface="Arial" panose="020B0604020202020204" pitchFamily="34" charset="0"/>
              <a:buChar char="•"/>
            </a:pPr>
            <a:r>
              <a:rPr lang="en-US" b="1" i="1" dirty="0">
                <a:solidFill>
                  <a:srgbClr val="FFC000"/>
                </a:solidFill>
              </a:rPr>
              <a:t>2019-2021 Decision of the council of ministers, “On the approval of the economic reform program (ERP) 2019-2021”, according to which the construction and improvement of the railway network and the railway connection to the ports are planned as international dispatching points the rehabilitation of </a:t>
            </a:r>
            <a:r>
              <a:rPr lang="en-US" b="1" i="1" dirty="0" err="1">
                <a:solidFill>
                  <a:srgbClr val="FFC000"/>
                </a:solidFill>
              </a:rPr>
              <a:t>Dr</a:t>
            </a:r>
            <a:r>
              <a:rPr lang="en-US" b="1" i="1" dirty="0">
                <a:solidFill>
                  <a:srgbClr val="FFC000"/>
                </a:solidFill>
              </a:rPr>
              <a:t>-PTT-TIA in tendering procedure in the EBRD web</a:t>
            </a:r>
          </a:p>
          <a:p>
            <a:br>
              <a:rPr lang="en-US" b="1" i="1" dirty="0">
                <a:solidFill>
                  <a:srgbClr val="FFC000"/>
                </a:solidFill>
              </a:rPr>
            </a:br>
            <a:r>
              <a:rPr lang="en-US" b="1" i="1" dirty="0">
                <a:solidFill>
                  <a:srgbClr val="FFC000"/>
                </a:solidFill>
              </a:rPr>
              <a:t>• Decision no. 611, dated 17.9.2014, of the council of ministers, “On the approval of the national action plan for the implementation of the regional strategy for south-east Europe, 2014 - 2020”, dimension i.2 - rail transport</a:t>
            </a:r>
            <a:endParaRPr lang="sq-AL" b="1" i="1" dirty="0">
              <a:solidFill>
                <a:srgbClr val="FFC000"/>
              </a:solidFill>
            </a:endParaRPr>
          </a:p>
        </p:txBody>
      </p:sp>
    </p:spTree>
    <p:extLst>
      <p:ext uri="{BB962C8B-B14F-4D97-AF65-F5344CB8AC3E}">
        <p14:creationId xmlns:p14="http://schemas.microsoft.com/office/powerpoint/2010/main" val="2855227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ulli 1"/>
          <p:cNvSpPr>
            <a:spLocks noGrp="1"/>
          </p:cNvSpPr>
          <p:nvPr>
            <p:ph type="title"/>
          </p:nvPr>
        </p:nvSpPr>
        <p:spPr/>
        <p:txBody>
          <a:bodyPr>
            <a:normAutofit fontScale="90000"/>
          </a:bodyPr>
          <a:lstStyle/>
          <a:p>
            <a:r>
              <a:rPr lang="en-US" dirty="0"/>
              <a:t>Questions?</a:t>
            </a:r>
            <a:br>
              <a:rPr lang="en-US" dirty="0"/>
            </a:br>
            <a:br>
              <a:rPr lang="en-US" dirty="0"/>
            </a:br>
            <a:br>
              <a:rPr lang="en-US" dirty="0"/>
            </a:br>
            <a:r>
              <a:rPr lang="en-US" dirty="0"/>
              <a:t>Thank you</a:t>
            </a:r>
            <a:endParaRPr lang="sq-AL" dirty="0"/>
          </a:p>
        </p:txBody>
      </p:sp>
      <p:sp>
        <p:nvSpPr>
          <p:cNvPr id="3" name="Vendmbajtësi i tekstit 2"/>
          <p:cNvSpPr>
            <a:spLocks noGrp="1"/>
          </p:cNvSpPr>
          <p:nvPr>
            <p:ph type="body" idx="1"/>
          </p:nvPr>
        </p:nvSpPr>
        <p:spPr/>
        <p:txBody>
          <a:bodyPr>
            <a:normAutofit lnSpcReduction="10000"/>
          </a:bodyPr>
          <a:lstStyle/>
          <a:p>
            <a:r>
              <a:rPr lang="en-US" dirty="0">
                <a:solidFill>
                  <a:schemeClr val="tx1"/>
                </a:solidFill>
              </a:rPr>
              <a:t>Albanian ministry of infrastructure energy and Albanian railways</a:t>
            </a:r>
          </a:p>
          <a:p>
            <a:r>
              <a:rPr lang="en-US" dirty="0" err="1">
                <a:solidFill>
                  <a:schemeClr val="tx1"/>
                </a:solidFill>
              </a:rPr>
              <a:t>Eneida</a:t>
            </a:r>
            <a:r>
              <a:rPr lang="en-US" dirty="0">
                <a:solidFill>
                  <a:schemeClr val="tx1"/>
                </a:solidFill>
              </a:rPr>
              <a:t> </a:t>
            </a:r>
            <a:r>
              <a:rPr lang="en-US" dirty="0" err="1">
                <a:solidFill>
                  <a:schemeClr val="tx1"/>
                </a:solidFill>
              </a:rPr>
              <a:t>Elezi</a:t>
            </a:r>
            <a:r>
              <a:rPr lang="en-US" dirty="0">
                <a:solidFill>
                  <a:schemeClr val="tx1"/>
                </a:solidFill>
              </a:rPr>
              <a:t>, foreign affairs the state representative in shift2rail</a:t>
            </a:r>
          </a:p>
          <a:p>
            <a:r>
              <a:rPr lang="en-US" dirty="0">
                <a:solidFill>
                  <a:schemeClr val="tx1"/>
                </a:solidFill>
              </a:rPr>
              <a:t>Eneida.elezi@gmail.com and </a:t>
            </a:r>
            <a:r>
              <a:rPr lang="en-US" dirty="0">
                <a:solidFill>
                  <a:schemeClr val="tx1"/>
                </a:solidFill>
                <a:hlinkClick r:id="rId2"/>
              </a:rPr>
              <a:t>info@hsh.com.al</a:t>
            </a:r>
            <a:r>
              <a:rPr lang="en-US" dirty="0">
                <a:solidFill>
                  <a:schemeClr val="tx1"/>
                </a:solidFill>
              </a:rPr>
              <a:t> </a:t>
            </a:r>
          </a:p>
          <a:p>
            <a:r>
              <a:rPr lang="en-US" dirty="0">
                <a:solidFill>
                  <a:schemeClr val="tx1"/>
                </a:solidFill>
              </a:rPr>
              <a:t>Tel . 00355 52 222 037 . Mob. 00355 69 82 20 407</a:t>
            </a:r>
            <a:endParaRPr lang="sq-AL" dirty="0">
              <a:solidFill>
                <a:schemeClr val="tx1"/>
              </a:solidFill>
            </a:endParaRPr>
          </a:p>
        </p:txBody>
      </p:sp>
    </p:spTree>
    <p:extLst>
      <p:ext uri="{BB962C8B-B14F-4D97-AF65-F5344CB8AC3E}">
        <p14:creationId xmlns:p14="http://schemas.microsoft.com/office/powerpoint/2010/main" val="386098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ulli 1"/>
          <p:cNvSpPr>
            <a:spLocks noGrp="1"/>
          </p:cNvSpPr>
          <p:nvPr>
            <p:ph type="title"/>
          </p:nvPr>
        </p:nvSpPr>
        <p:spPr>
          <a:xfrm>
            <a:off x="4965183" y="914400"/>
            <a:ext cx="6019800" cy="1143000"/>
          </a:xfrm>
        </p:spPr>
        <p:txBody>
          <a:bodyPr>
            <a:noAutofit/>
          </a:bodyPr>
          <a:lstStyle/>
          <a:p>
            <a:pPr algn="r"/>
            <a:r>
              <a:rPr lang="en-US" sz="2000" b="1" i="1" dirty="0">
                <a:solidFill>
                  <a:srgbClr val="92D050"/>
                </a:solidFill>
              </a:rPr>
              <a:t>”</a:t>
            </a:r>
          </a:p>
        </p:txBody>
      </p:sp>
      <p:pic>
        <p:nvPicPr>
          <p:cNvPr id="5" name="Vendmbajtësi i imazhit 4"/>
          <p:cNvPicPr>
            <a:picLocks noGrp="1" noChangeAspect="1"/>
          </p:cNvPicPr>
          <p:nvPr>
            <p:ph type="pic" idx="1"/>
          </p:nvPr>
        </p:nvPicPr>
        <p:blipFill>
          <a:blip r:embed="rId2">
            <a:extLst>
              <a:ext uri="{28A0092B-C50C-407E-A947-70E740481C1C}">
                <a14:useLocalDpi xmlns:a14="http://schemas.microsoft.com/office/drawing/2010/main" val="0"/>
              </a:ext>
            </a:extLst>
          </a:blip>
          <a:srcRect l="24688" r="24688"/>
          <a:stretch>
            <a:fillRect/>
          </a:stretch>
        </p:blipFill>
        <p:spPr>
          <a:xfrm>
            <a:off x="121185" y="506777"/>
            <a:ext cx="4439797" cy="6037242"/>
          </a:xfrm>
        </p:spPr>
      </p:pic>
      <p:sp>
        <p:nvSpPr>
          <p:cNvPr id="4" name="Vendmbajtësi i tekstit 3"/>
          <p:cNvSpPr>
            <a:spLocks noGrp="1"/>
          </p:cNvSpPr>
          <p:nvPr>
            <p:ph type="body" sz="half" idx="2"/>
          </p:nvPr>
        </p:nvSpPr>
        <p:spPr>
          <a:xfrm>
            <a:off x="4722810" y="605928"/>
            <a:ext cx="7120323" cy="6015210"/>
          </a:xfrm>
        </p:spPr>
        <p:txBody>
          <a:bodyPr>
            <a:normAutofit/>
          </a:bodyPr>
          <a:lstStyle/>
          <a:p>
            <a:r>
              <a:rPr lang="en-US" i="1" dirty="0">
                <a:solidFill>
                  <a:schemeClr val="tx1"/>
                </a:solidFill>
              </a:rPr>
              <a:t>RWG - RFC working group meeting three main challenges:</a:t>
            </a:r>
          </a:p>
          <a:p>
            <a:pPr marL="342900" indent="-342900">
              <a:buFont typeface="+mj-lt"/>
              <a:buAutoNum type="arabicPeriod"/>
            </a:pPr>
            <a:r>
              <a:rPr lang="en-US" i="1" dirty="0">
                <a:solidFill>
                  <a:schemeClr val="tx1"/>
                </a:solidFill>
              </a:rPr>
              <a:t>Strengthening cooperation between the IMs  </a:t>
            </a:r>
          </a:p>
          <a:p>
            <a:r>
              <a:rPr lang="en-US" i="1" dirty="0">
                <a:solidFill>
                  <a:schemeClr val="tx1"/>
                </a:solidFill>
              </a:rPr>
              <a:t>1.1. TAC contract main function capacity allocation paths</a:t>
            </a:r>
          </a:p>
          <a:p>
            <a:r>
              <a:rPr lang="en-US" i="1" dirty="0">
                <a:solidFill>
                  <a:schemeClr val="tx1"/>
                </a:solidFill>
              </a:rPr>
              <a:t>1.2. Deployment of interoperable systems  ERTMS</a:t>
            </a:r>
          </a:p>
          <a:p>
            <a:r>
              <a:rPr lang="en-US" i="1" dirty="0">
                <a:solidFill>
                  <a:schemeClr val="tx1"/>
                </a:solidFill>
              </a:rPr>
              <a:t>1.3. Strategy on railway infrastructure development</a:t>
            </a:r>
          </a:p>
          <a:p>
            <a:r>
              <a:rPr lang="en-US" i="1" dirty="0">
                <a:solidFill>
                  <a:schemeClr val="tx1"/>
                </a:solidFill>
              </a:rPr>
              <a:t>2. Studying the right balance between F / P  modelling</a:t>
            </a:r>
          </a:p>
          <a:p>
            <a:r>
              <a:rPr lang="en-US" i="1" dirty="0">
                <a:solidFill>
                  <a:schemeClr val="tx1"/>
                </a:solidFill>
              </a:rPr>
              <a:t>2.1. Freight and passenger traffic database along the RFCs</a:t>
            </a:r>
          </a:p>
          <a:p>
            <a:r>
              <a:rPr lang="en-US" i="1" dirty="0">
                <a:solidFill>
                  <a:schemeClr val="tx1"/>
                </a:solidFill>
              </a:rPr>
              <a:t>2.2. Capacity for freight in line with market needs </a:t>
            </a:r>
          </a:p>
          <a:p>
            <a:r>
              <a:rPr lang="en-US" i="1" dirty="0">
                <a:solidFill>
                  <a:schemeClr val="tx1"/>
                </a:solidFill>
              </a:rPr>
              <a:t>2.3.</a:t>
            </a:r>
            <a:r>
              <a:rPr lang="en-US" dirty="0"/>
              <a:t> </a:t>
            </a:r>
            <a:r>
              <a:rPr lang="en-US" i="1" dirty="0">
                <a:solidFill>
                  <a:schemeClr val="tx1"/>
                </a:solidFill>
              </a:rPr>
              <a:t>REG (EU) No. 913/2010 rail network competitive freight</a:t>
            </a:r>
          </a:p>
          <a:p>
            <a:r>
              <a:rPr lang="en-US" i="1" dirty="0">
                <a:solidFill>
                  <a:schemeClr val="tx1"/>
                </a:solidFill>
              </a:rPr>
              <a:t>2.4. the regulation in in relevance with the Economic EEA </a:t>
            </a:r>
          </a:p>
          <a:p>
            <a:r>
              <a:rPr lang="en-US" i="1" dirty="0">
                <a:solidFill>
                  <a:schemeClr val="tx1"/>
                </a:solidFill>
              </a:rPr>
              <a:t>2.5. Timetable punctuality targets for freight trains by protocol</a:t>
            </a:r>
          </a:p>
          <a:p>
            <a:r>
              <a:rPr lang="en-US" i="1" dirty="0">
                <a:solidFill>
                  <a:schemeClr val="tx1"/>
                </a:solidFill>
              </a:rPr>
              <a:t>3. Promoting inter-modality between rail and combined</a:t>
            </a:r>
          </a:p>
          <a:p>
            <a:r>
              <a:rPr lang="en-US" i="1" dirty="0">
                <a:solidFill>
                  <a:schemeClr val="tx1"/>
                </a:solidFill>
              </a:rPr>
              <a:t>3.1. Other transport modes integrating terminals into RFC</a:t>
            </a:r>
          </a:p>
          <a:p>
            <a:r>
              <a:rPr lang="en-US" i="1" dirty="0">
                <a:solidFill>
                  <a:schemeClr val="tx1"/>
                </a:solidFill>
              </a:rPr>
              <a:t>3.2. Coordination into the corridor management process</a:t>
            </a:r>
          </a:p>
          <a:p>
            <a:endParaRPr lang="sq-AL" i="1" dirty="0">
              <a:solidFill>
                <a:schemeClr val="tx1"/>
              </a:solidFill>
            </a:endParaRPr>
          </a:p>
        </p:txBody>
      </p:sp>
    </p:spTree>
    <p:extLst>
      <p:ext uri="{BB962C8B-B14F-4D97-AF65-F5344CB8AC3E}">
        <p14:creationId xmlns:p14="http://schemas.microsoft.com/office/powerpoint/2010/main" val="12768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ulli 1"/>
          <p:cNvSpPr>
            <a:spLocks noGrp="1"/>
          </p:cNvSpPr>
          <p:nvPr>
            <p:ph type="title"/>
          </p:nvPr>
        </p:nvSpPr>
        <p:spPr>
          <a:xfrm>
            <a:off x="1446212" y="293914"/>
            <a:ext cx="10051726" cy="2743200"/>
          </a:xfrm>
        </p:spPr>
        <p:txBody>
          <a:bodyPr>
            <a:normAutofit/>
          </a:bodyPr>
          <a:lstStyle/>
          <a:p>
            <a:r>
              <a:rPr lang="en-US" dirty="0"/>
              <a:t> </a:t>
            </a:r>
            <a:r>
              <a:rPr lang="en-US" b="1" i="1" cap="none" dirty="0">
                <a:solidFill>
                  <a:srgbClr val="92D050"/>
                </a:solidFill>
              </a:rPr>
              <a:t>Making Rail Freight more Competitive and the Coordinated Development of the Rail Network with a Focus on how to work together at the Government and Sectoral Levels on EATL European – Asian Transport Links</a:t>
            </a:r>
            <a:endParaRPr lang="sq-AL" cap="none" dirty="0"/>
          </a:p>
        </p:txBody>
      </p:sp>
      <p:sp>
        <p:nvSpPr>
          <p:cNvPr id="3" name="Vendmbajtësi i tekstit 2"/>
          <p:cNvSpPr>
            <a:spLocks noGrp="1"/>
          </p:cNvSpPr>
          <p:nvPr>
            <p:ph type="body" sz="quarter" idx="13"/>
          </p:nvPr>
        </p:nvSpPr>
        <p:spPr/>
        <p:txBody>
          <a:bodyPr>
            <a:normAutofit lnSpcReduction="10000"/>
          </a:bodyPr>
          <a:lstStyle/>
          <a:p>
            <a:r>
              <a:rPr lang="en-US" b="1" dirty="0">
                <a:solidFill>
                  <a:schemeClr val="tx1"/>
                </a:solidFill>
              </a:rPr>
              <a:t>Albanian in the WB6/EU region and the SEE under the Treaty</a:t>
            </a:r>
            <a:endParaRPr lang="sq-AL" b="1" dirty="0">
              <a:solidFill>
                <a:schemeClr val="tx1"/>
              </a:solidFill>
            </a:endParaRPr>
          </a:p>
        </p:txBody>
      </p:sp>
      <p:sp>
        <p:nvSpPr>
          <p:cNvPr id="4" name="Vendmbajtësi i tekstit 3"/>
          <p:cNvSpPr>
            <a:spLocks noGrp="1"/>
          </p:cNvSpPr>
          <p:nvPr>
            <p:ph type="body" idx="1"/>
          </p:nvPr>
        </p:nvSpPr>
        <p:spPr>
          <a:xfrm>
            <a:off x="684213" y="4301067"/>
            <a:ext cx="11148558" cy="2654904"/>
          </a:xfrm>
        </p:spPr>
        <p:txBody>
          <a:bodyPr>
            <a:normAutofit fontScale="92500" lnSpcReduction="10000"/>
          </a:bodyPr>
          <a:lstStyle/>
          <a:p>
            <a:pPr marL="342900" indent="-342900">
              <a:buFont typeface="Wingdings" panose="05000000000000000000" pitchFamily="2" charset="2"/>
              <a:buChar char="ü"/>
            </a:pPr>
            <a:r>
              <a:rPr lang="en-US" b="1" dirty="0">
                <a:solidFill>
                  <a:schemeClr val="tx1"/>
                </a:solidFill>
              </a:rPr>
              <a:t>The RFC reaching the WB6 in the SERA single EU rail area and Ten-T</a:t>
            </a:r>
          </a:p>
          <a:p>
            <a:pPr marL="342900" indent="-342900">
              <a:buFont typeface="Wingdings" panose="05000000000000000000" pitchFamily="2" charset="2"/>
              <a:buChar char="ü"/>
            </a:pPr>
            <a:r>
              <a:rPr lang="en-US" b="1" dirty="0">
                <a:solidFill>
                  <a:schemeClr val="tx1"/>
                </a:solidFill>
              </a:rPr>
              <a:t>RFC 6 Mediterranean starting from south Spain, south France and north Italia, arrives Slovenian and Croatia ports, Interconnects with the TEN-T MED indicative extension to Montenegro-Albania-Greece</a:t>
            </a:r>
          </a:p>
          <a:p>
            <a:pPr marL="342900" indent="-342900">
              <a:buFont typeface="Wingdings" panose="05000000000000000000" pitchFamily="2" charset="2"/>
              <a:buChar char="ü"/>
            </a:pPr>
            <a:r>
              <a:rPr lang="en-US" b="1" dirty="0">
                <a:solidFill>
                  <a:schemeClr val="tx1"/>
                </a:solidFill>
              </a:rPr>
              <a:t>RFC 3 reaching Taranto and TEN-T Scandinavian Mediterranean corridor reaching port of Bari ITA by rail/sea meet the TEN-T MED in the WB Region by maritime/rail to port of Durres</a:t>
            </a:r>
          </a:p>
          <a:p>
            <a:pPr marL="342900" indent="-342900">
              <a:buFont typeface="Wingdings" panose="05000000000000000000" pitchFamily="2" charset="2"/>
              <a:buChar char="ü"/>
            </a:pPr>
            <a:r>
              <a:rPr lang="en-US" b="1" dirty="0">
                <a:solidFill>
                  <a:schemeClr val="tx1"/>
                </a:solidFill>
              </a:rPr>
              <a:t>Seaport of Durres in the core networks is part of EU indicative extension through Montenegro-Albania-Greece according to the EU REG 2016/758</a:t>
            </a:r>
          </a:p>
          <a:p>
            <a:pPr marL="342900" indent="-342900">
              <a:buFont typeface="Arial" panose="020B0604020202020204" pitchFamily="34" charset="0"/>
              <a:buChar char="•"/>
            </a:pPr>
            <a:endParaRPr lang="en-US" b="1" dirty="0">
              <a:solidFill>
                <a:schemeClr val="tx1"/>
              </a:solidFill>
            </a:endParaRPr>
          </a:p>
          <a:p>
            <a:endParaRPr lang="sq-AL" dirty="0"/>
          </a:p>
        </p:txBody>
      </p:sp>
    </p:spTree>
    <p:extLst>
      <p:ext uri="{BB962C8B-B14F-4D97-AF65-F5344CB8AC3E}">
        <p14:creationId xmlns:p14="http://schemas.microsoft.com/office/powerpoint/2010/main" val="2906940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zh 1"/>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58988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ulli 1"/>
          <p:cNvSpPr>
            <a:spLocks noGrp="1"/>
          </p:cNvSpPr>
          <p:nvPr>
            <p:ph type="title"/>
          </p:nvPr>
        </p:nvSpPr>
        <p:spPr>
          <a:xfrm>
            <a:off x="6019800" y="359229"/>
            <a:ext cx="4722812" cy="1371600"/>
          </a:xfrm>
        </p:spPr>
        <p:txBody>
          <a:bodyPr>
            <a:normAutofit/>
          </a:bodyPr>
          <a:lstStyle/>
          <a:p>
            <a:pPr algn="just"/>
            <a:r>
              <a:rPr lang="en-US" b="1" i="1" cap="none" dirty="0">
                <a:solidFill>
                  <a:schemeClr val="accent6">
                    <a:lumMod val="60000"/>
                    <a:lumOff val="40000"/>
                  </a:schemeClr>
                </a:solidFill>
              </a:rPr>
              <a:t>Coordinated Development of the Rail Network with a Focus on how to work together</a:t>
            </a:r>
            <a:endParaRPr lang="sq-AL" dirty="0">
              <a:solidFill>
                <a:schemeClr val="accent6">
                  <a:lumMod val="60000"/>
                  <a:lumOff val="40000"/>
                </a:schemeClr>
              </a:solidFill>
            </a:endParaRPr>
          </a:p>
        </p:txBody>
      </p:sp>
      <p:pic>
        <p:nvPicPr>
          <p:cNvPr id="5" name="Vendmbajtësi i përmbajtjes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1354" y="185057"/>
            <a:ext cx="4678103" cy="6876755"/>
          </a:xfrm>
        </p:spPr>
      </p:pic>
      <p:sp>
        <p:nvSpPr>
          <p:cNvPr id="4" name="Vendmbajtësi i tekstit 3"/>
          <p:cNvSpPr>
            <a:spLocks noGrp="1"/>
          </p:cNvSpPr>
          <p:nvPr>
            <p:ph type="body" sz="half" idx="2"/>
          </p:nvPr>
        </p:nvSpPr>
        <p:spPr>
          <a:xfrm>
            <a:off x="6019800" y="2209799"/>
            <a:ext cx="4722812" cy="4288972"/>
          </a:xfrm>
        </p:spPr>
        <p:txBody>
          <a:bodyPr>
            <a:normAutofit fontScale="85000" lnSpcReduction="10000"/>
          </a:bodyPr>
          <a:lstStyle/>
          <a:p>
            <a:pPr algn="just"/>
            <a:r>
              <a:rPr lang="en-US" b="1" dirty="0">
                <a:solidFill>
                  <a:schemeClr val="tx1"/>
                </a:solidFill>
              </a:rPr>
              <a:t>Thus, RFC 6 and TEN-T Mediterranean coming from ES, FR, north ITA, in SLO and HR meets the indicative extension of TEN-T in the WB6 passing in the multimodality corridors in RFC 5 &amp; RFC 11 in Koper Croatia-</a:t>
            </a:r>
            <a:r>
              <a:rPr lang="en-US" b="1" dirty="0" err="1">
                <a:solidFill>
                  <a:schemeClr val="tx1"/>
                </a:solidFill>
              </a:rPr>
              <a:t>BiH</a:t>
            </a:r>
            <a:r>
              <a:rPr lang="en-US" b="1" dirty="0">
                <a:solidFill>
                  <a:schemeClr val="tx1"/>
                </a:solidFill>
              </a:rPr>
              <a:t>-Montenegro-Albania-Greece rail/road</a:t>
            </a:r>
          </a:p>
          <a:p>
            <a:pPr algn="just"/>
            <a:endParaRPr lang="en-US" b="1" dirty="0">
              <a:solidFill>
                <a:schemeClr val="tx1"/>
              </a:solidFill>
            </a:endParaRPr>
          </a:p>
          <a:p>
            <a:pPr algn="just"/>
            <a:r>
              <a:rPr lang="en-US" b="1" dirty="0">
                <a:solidFill>
                  <a:schemeClr val="tx1"/>
                </a:solidFill>
              </a:rPr>
              <a:t>If only by rail RFC6 and TEN-T MED meets the TEN-T OEM and RFC 10 in Belgrade and further to MNE-ALB-GR and sea </a:t>
            </a:r>
            <a:r>
              <a:rPr lang="en-US" b="1" dirty="0" err="1">
                <a:solidFill>
                  <a:schemeClr val="tx1"/>
                </a:solidFill>
              </a:rPr>
              <a:t>intermodality</a:t>
            </a:r>
            <a:r>
              <a:rPr lang="en-US" b="1" dirty="0">
                <a:solidFill>
                  <a:schemeClr val="tx1"/>
                </a:solidFill>
              </a:rPr>
              <a:t> for RFC 7 in Sofia and Thessaloniki transports to Turkey, via middle east silk road by rail, and its destination of China in  the EEA</a:t>
            </a:r>
          </a:p>
          <a:p>
            <a:pPr algn="just"/>
            <a:endParaRPr lang="en-US" b="1" dirty="0">
              <a:solidFill>
                <a:schemeClr val="tx1"/>
              </a:solidFill>
            </a:endParaRPr>
          </a:p>
          <a:p>
            <a:pPr algn="just"/>
            <a:r>
              <a:rPr lang="en-US" b="1" dirty="0">
                <a:solidFill>
                  <a:schemeClr val="tx1"/>
                </a:solidFill>
              </a:rPr>
              <a:t>In RFC 7 and the trans-</a:t>
            </a:r>
            <a:r>
              <a:rPr lang="en-US" b="1" dirty="0" err="1">
                <a:solidFill>
                  <a:schemeClr val="tx1"/>
                </a:solidFill>
              </a:rPr>
              <a:t>european</a:t>
            </a:r>
            <a:r>
              <a:rPr lang="en-US" b="1" dirty="0">
                <a:solidFill>
                  <a:schemeClr val="tx1"/>
                </a:solidFill>
              </a:rPr>
              <a:t> transport network TEN-T OEM in Sofia, in Skopje, Thessaloniki and the entire region meet up with RFC 9 and TEN-T Rhine Danube link CEFTA or downwards from </a:t>
            </a:r>
            <a:r>
              <a:rPr lang="en-US" b="1" dirty="0" err="1">
                <a:solidFill>
                  <a:schemeClr val="tx1"/>
                </a:solidFill>
              </a:rPr>
              <a:t>Hungaria</a:t>
            </a:r>
            <a:r>
              <a:rPr lang="en-US" b="1" dirty="0">
                <a:solidFill>
                  <a:schemeClr val="tx1"/>
                </a:solidFill>
              </a:rPr>
              <a:t> to Belgrade to Podgorica to </a:t>
            </a:r>
            <a:r>
              <a:rPr lang="en-US" b="1" dirty="0" err="1">
                <a:solidFill>
                  <a:schemeClr val="tx1"/>
                </a:solidFill>
              </a:rPr>
              <a:t>tirana</a:t>
            </a:r>
            <a:r>
              <a:rPr lang="en-US" b="1" dirty="0">
                <a:solidFill>
                  <a:schemeClr val="tx1"/>
                </a:solidFill>
              </a:rPr>
              <a:t> to Durres to </a:t>
            </a:r>
            <a:r>
              <a:rPr lang="en-US" b="1" dirty="0" err="1">
                <a:solidFill>
                  <a:schemeClr val="tx1"/>
                </a:solidFill>
              </a:rPr>
              <a:t>Pogradec</a:t>
            </a:r>
            <a:r>
              <a:rPr lang="en-US" b="1" dirty="0">
                <a:solidFill>
                  <a:schemeClr val="tx1"/>
                </a:solidFill>
              </a:rPr>
              <a:t>&amp; preliminary design to </a:t>
            </a:r>
            <a:r>
              <a:rPr lang="en-US" b="1" dirty="0" err="1">
                <a:solidFill>
                  <a:schemeClr val="tx1"/>
                </a:solidFill>
              </a:rPr>
              <a:t>reac</a:t>
            </a:r>
            <a:r>
              <a:rPr lang="en-US" b="1" dirty="0">
                <a:solidFill>
                  <a:schemeClr val="tx1"/>
                </a:solidFill>
              </a:rPr>
              <a:t> Piraeus by rail</a:t>
            </a:r>
          </a:p>
          <a:p>
            <a:pPr algn="just"/>
            <a:endParaRPr lang="sq-AL" b="1" dirty="0">
              <a:solidFill>
                <a:schemeClr val="tx1"/>
              </a:solidFill>
            </a:endParaRPr>
          </a:p>
        </p:txBody>
      </p:sp>
    </p:spTree>
    <p:extLst>
      <p:ext uri="{BB962C8B-B14F-4D97-AF65-F5344CB8AC3E}">
        <p14:creationId xmlns:p14="http://schemas.microsoft.com/office/powerpoint/2010/main" val="3681300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ulli 1"/>
          <p:cNvSpPr>
            <a:spLocks noGrp="1"/>
          </p:cNvSpPr>
          <p:nvPr>
            <p:ph type="title"/>
          </p:nvPr>
        </p:nvSpPr>
        <p:spPr>
          <a:xfrm>
            <a:off x="3167743" y="4988075"/>
            <a:ext cx="8750527" cy="1507067"/>
          </a:xfrm>
        </p:spPr>
        <p:txBody>
          <a:bodyPr>
            <a:normAutofit fontScale="90000"/>
          </a:bodyPr>
          <a:lstStyle/>
          <a:p>
            <a:r>
              <a:rPr lang="en-US" sz="2200" i="1" dirty="0"/>
              <a:t>THE EATL with our IPA countries neighboring in the same corridors, are facilitating interconnectivity between the RFC and trans-European transport networks linking Europe and beyond Europe in rail/road/sea/</a:t>
            </a:r>
            <a:r>
              <a:rPr lang="en-US" sz="2200" i="1" dirty="0" err="1"/>
              <a:t>iww</a:t>
            </a:r>
            <a:r>
              <a:rPr lang="en-US" sz="2200" i="1" dirty="0"/>
              <a:t>/air IN multimodality</a:t>
            </a:r>
            <a:br>
              <a:rPr lang="en-US" sz="2200" i="1" dirty="0"/>
            </a:br>
            <a:r>
              <a:rPr lang="en-US" sz="2000" i="1" dirty="0"/>
              <a:t>Decree no. 7875, dated 26.12.2012, of the President of the Republic of Albania, Law no. 118/2012, "On the transport of dangerous goods</a:t>
            </a:r>
            <a:endParaRPr lang="sq-AL" sz="2200" i="1" dirty="0"/>
          </a:p>
        </p:txBody>
      </p:sp>
      <p:pic>
        <p:nvPicPr>
          <p:cNvPr id="5" name="Vendmbajtësi i imazhit 4"/>
          <p:cNvPicPr>
            <a:picLocks noGrp="1" noChangeAspect="1"/>
          </p:cNvPicPr>
          <p:nvPr>
            <p:ph type="pic" idx="13"/>
          </p:nvPr>
        </p:nvPicPr>
        <p:blipFill>
          <a:blip r:embed="rId2" cstate="print">
            <a:extLst>
              <a:ext uri="{28A0092B-C50C-407E-A947-70E740481C1C}">
                <a14:useLocalDpi xmlns:a14="http://schemas.microsoft.com/office/drawing/2010/main" val="0"/>
              </a:ext>
            </a:extLst>
          </a:blip>
          <a:srcRect l="10197" r="10197"/>
          <a:stretch>
            <a:fillRect/>
          </a:stretch>
        </p:blipFill>
        <p:spPr>
          <a:xfrm>
            <a:off x="664029" y="261257"/>
            <a:ext cx="10818812" cy="3124200"/>
          </a:xfrm>
        </p:spPr>
      </p:pic>
      <p:sp>
        <p:nvSpPr>
          <p:cNvPr id="4" name="Vendmbajtësi i tekstit 3"/>
          <p:cNvSpPr>
            <a:spLocks noGrp="1"/>
          </p:cNvSpPr>
          <p:nvPr>
            <p:ph type="body" sz="quarter" idx="14"/>
          </p:nvPr>
        </p:nvSpPr>
        <p:spPr>
          <a:xfrm>
            <a:off x="576943" y="3582610"/>
            <a:ext cx="11201400" cy="457200"/>
          </a:xfrm>
        </p:spPr>
        <p:txBody>
          <a:bodyPr>
            <a:noAutofit/>
          </a:bodyPr>
          <a:lstStyle/>
          <a:p>
            <a:r>
              <a:rPr lang="en-US" sz="2000" b="1" dirty="0">
                <a:solidFill>
                  <a:srgbClr val="FFFF00"/>
                </a:solidFill>
              </a:rPr>
              <a:t>Toward a very efficient approach on </a:t>
            </a:r>
            <a:r>
              <a:rPr lang="en-US" sz="2000" b="1" dirty="0" err="1">
                <a:solidFill>
                  <a:srgbClr val="FFFF00"/>
                </a:solidFill>
              </a:rPr>
              <a:t>intermodality</a:t>
            </a:r>
            <a:r>
              <a:rPr lang="en-US" sz="2000" b="1" dirty="0">
                <a:solidFill>
                  <a:srgbClr val="FFFF00"/>
                </a:solidFill>
              </a:rPr>
              <a:t> incl. interconnectivity in the WB region and IPA summit in 13-14/11/2019 in Belgrade with the EU Agency for railways and the WB6 where Albania moderates the smart, effective and sustainable rail mobility in TCT</a:t>
            </a:r>
            <a:endParaRPr lang="sq-AL" sz="2000" b="1" dirty="0">
              <a:solidFill>
                <a:srgbClr val="FFFF00"/>
              </a:solidFill>
            </a:endParaRPr>
          </a:p>
        </p:txBody>
      </p:sp>
    </p:spTree>
    <p:extLst>
      <p:ext uri="{BB962C8B-B14F-4D97-AF65-F5344CB8AC3E}">
        <p14:creationId xmlns:p14="http://schemas.microsoft.com/office/powerpoint/2010/main" val="2159883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ulli 1"/>
          <p:cNvSpPr>
            <a:spLocks noGrp="1"/>
          </p:cNvSpPr>
          <p:nvPr>
            <p:ph type="title"/>
          </p:nvPr>
        </p:nvSpPr>
        <p:spPr>
          <a:xfrm>
            <a:off x="446315" y="1186542"/>
            <a:ext cx="11636828" cy="1371600"/>
          </a:xfrm>
        </p:spPr>
        <p:txBody>
          <a:bodyPr>
            <a:noAutofit/>
          </a:bodyPr>
          <a:lstStyle/>
          <a:p>
            <a:pPr algn="just"/>
            <a:r>
              <a:rPr lang="en-US" sz="2200" dirty="0"/>
              <a:t>The 1</a:t>
            </a:r>
            <a:r>
              <a:rPr lang="en-US" sz="2200" baseline="30000" dirty="0"/>
              <a:t>st</a:t>
            </a:r>
            <a:r>
              <a:rPr lang="en-US" sz="2200" dirty="0"/>
              <a:t> train from </a:t>
            </a:r>
            <a:r>
              <a:rPr lang="en-US" sz="2200" dirty="0" err="1"/>
              <a:t>cina</a:t>
            </a:r>
            <a:r>
              <a:rPr lang="en-US" sz="2200" dirty="0"/>
              <a:t> comes in the wb6 region in Serbia after 1 month of </a:t>
            </a:r>
            <a:r>
              <a:rPr lang="en-US" sz="2200" dirty="0" err="1"/>
              <a:t>ROUTing</a:t>
            </a:r>
            <a:r>
              <a:rPr lang="en-US" sz="2200" dirty="0"/>
              <a:t>, and if any receiver of goods in Albania the train shall continue, </a:t>
            </a:r>
            <a:r>
              <a:rPr lang="en-US" sz="2200" b="1" dirty="0">
                <a:solidFill>
                  <a:schemeClr val="accent2">
                    <a:lumMod val="60000"/>
                    <a:lumOff val="40000"/>
                  </a:schemeClr>
                </a:solidFill>
              </a:rPr>
              <a:t>in the connectivity toward THE </a:t>
            </a:r>
            <a:r>
              <a:rPr lang="en-US" sz="2200" b="1" dirty="0" err="1">
                <a:solidFill>
                  <a:schemeClr val="accent2">
                    <a:lumMod val="60000"/>
                    <a:lumOff val="40000"/>
                  </a:schemeClr>
                </a:solidFill>
              </a:rPr>
              <a:t>rfcs</a:t>
            </a:r>
            <a:r>
              <a:rPr lang="en-US" sz="2200" b="1" dirty="0">
                <a:solidFill>
                  <a:schemeClr val="accent2">
                    <a:lumMod val="60000"/>
                    <a:lumOff val="40000"/>
                  </a:schemeClr>
                </a:solidFill>
              </a:rPr>
              <a:t> </a:t>
            </a:r>
            <a:r>
              <a:rPr lang="en-US" sz="2200" dirty="0"/>
              <a:t>through </a:t>
            </a:r>
            <a:r>
              <a:rPr lang="en-US" sz="2200" dirty="0" err="1"/>
              <a:t>hungaria</a:t>
            </a:r>
            <a:r>
              <a:rPr lang="en-US" sz="2200" dirty="0"/>
              <a:t>- Serbia- Montenegro-Albania rail/road multimodality - rail northern Macedonia- Bulgaria and/or Greece  rail/sea to turkey to silk road by rail –china-back to Serbian </a:t>
            </a:r>
            <a:r>
              <a:rPr lang="en-US" sz="2200" b="1" dirty="0">
                <a:solidFill>
                  <a:schemeClr val="accent2">
                    <a:lumMod val="60000"/>
                    <a:lumOff val="40000"/>
                  </a:schemeClr>
                </a:solidFill>
              </a:rPr>
              <a:t>opened rail market and in the wb6</a:t>
            </a:r>
            <a:r>
              <a:rPr lang="en-US" sz="2200" dirty="0"/>
              <a:t>/Albanian open market</a:t>
            </a:r>
            <a:endParaRPr lang="sq-AL" sz="2200" dirty="0"/>
          </a:p>
        </p:txBody>
      </p:sp>
      <p:pic>
        <p:nvPicPr>
          <p:cNvPr id="5" name="Vendmbajtësi i përmbajtjes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1556" y="2862942"/>
            <a:ext cx="5943600" cy="3336906"/>
          </a:xfrm>
        </p:spPr>
      </p:pic>
      <p:sp>
        <p:nvSpPr>
          <p:cNvPr id="4" name="Vendmbajtësi i tekstit 3"/>
          <p:cNvSpPr>
            <a:spLocks noGrp="1"/>
          </p:cNvSpPr>
          <p:nvPr>
            <p:ph type="body" sz="half" idx="2"/>
          </p:nvPr>
        </p:nvSpPr>
        <p:spPr>
          <a:xfrm>
            <a:off x="7106784" y="3037114"/>
            <a:ext cx="4813074" cy="1981201"/>
          </a:xfrm>
        </p:spPr>
        <p:txBody>
          <a:bodyPr>
            <a:normAutofit fontScale="25000" lnSpcReduction="20000"/>
          </a:bodyPr>
          <a:lstStyle/>
          <a:p>
            <a:r>
              <a:rPr lang="en-US" sz="7200" i="1" dirty="0">
                <a:solidFill>
                  <a:schemeClr val="tx1"/>
                </a:solidFill>
              </a:rPr>
              <a:t>Decree No. 2700, dated 19.7.2000, of the President of the Republic of Albania, Law No. 8638, dated 13.7.2000, “On accession to the </a:t>
            </a:r>
            <a:r>
              <a:rPr lang="en-US" sz="7200" i="1" dirty="0" err="1">
                <a:solidFill>
                  <a:schemeClr val="tx1"/>
                </a:solidFill>
              </a:rPr>
              <a:t>Vilnus</a:t>
            </a:r>
            <a:r>
              <a:rPr lang="en-US" sz="7200" i="1" dirty="0">
                <a:solidFill>
                  <a:schemeClr val="tx1"/>
                </a:solidFill>
              </a:rPr>
              <a:t> Protocol of 3 June 1999 containing the modification of the Convention on International Rail Transport (COTIF) , May 9, 1980 ”</a:t>
            </a:r>
          </a:p>
          <a:p>
            <a:br>
              <a:rPr lang="en-US" sz="7200" i="1" dirty="0">
                <a:solidFill>
                  <a:schemeClr val="tx1"/>
                </a:solidFill>
              </a:rPr>
            </a:br>
            <a:r>
              <a:rPr lang="en-US" sz="7200" i="1" dirty="0">
                <a:solidFill>
                  <a:schemeClr val="tx1"/>
                </a:solidFill>
              </a:rPr>
              <a:t>- Decree no. 4398, dated 17.11.2004, of the President of the Republic of Albania, law no. 9299, dated 28.10.2004, "On the accession of the Republic of Albania to Decision III / 1, amending the Basel Convention" On trans-frontier movement of hazardous waste and their disposal </a:t>
            </a:r>
            <a:r>
              <a:rPr lang="en-US" dirty="0"/>
              <a:t>”.</a:t>
            </a:r>
            <a:br>
              <a:rPr lang="en-US" dirty="0"/>
            </a:br>
            <a:endParaRPr lang="sq-AL" dirty="0"/>
          </a:p>
        </p:txBody>
      </p:sp>
    </p:spTree>
    <p:extLst>
      <p:ext uri="{BB962C8B-B14F-4D97-AF65-F5344CB8AC3E}">
        <p14:creationId xmlns:p14="http://schemas.microsoft.com/office/powerpoint/2010/main" val="3974075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ulli 1"/>
          <p:cNvSpPr>
            <a:spLocks noGrp="1"/>
          </p:cNvSpPr>
          <p:nvPr>
            <p:ph type="title"/>
          </p:nvPr>
        </p:nvSpPr>
        <p:spPr>
          <a:xfrm>
            <a:off x="827315" y="338667"/>
            <a:ext cx="10624457" cy="2743200"/>
          </a:xfrm>
        </p:spPr>
        <p:txBody>
          <a:bodyPr>
            <a:scene3d>
              <a:camera prst="orthographicFront"/>
              <a:lightRig rig="threePt" dir="t"/>
            </a:scene3d>
            <a:sp3d extrusionH="57150">
              <a:bevelT w="38100" h="38100" prst="angle"/>
            </a:sp3d>
          </a:bodyPr>
          <a:lstStyle/>
          <a:p>
            <a:pPr algn="ctr"/>
            <a:r>
              <a:rPr lang="en-US" cap="none" dirty="0">
                <a:ln w="0"/>
                <a:effectLst>
                  <a:outerShdw blurRad="50800" dist="38100" dir="2700000" algn="tl" rotWithShape="0">
                    <a:prstClr val="black">
                      <a:alpha val="40000"/>
                    </a:prstClr>
                  </a:outerShdw>
                </a:effectLst>
              </a:rPr>
              <a:t>CCB Albania-Montenegro a recent successful model to expand for the other CB railways opened&amp; well-functioning from 10 July 2017 where OSS in 75minute</a:t>
            </a:r>
            <a:br>
              <a:rPr lang="en-US" dirty="0"/>
            </a:br>
            <a:r>
              <a:rPr lang="en-US" dirty="0"/>
              <a:t> </a:t>
            </a:r>
            <a:endParaRPr lang="sq-AL" dirty="0"/>
          </a:p>
        </p:txBody>
      </p:sp>
      <p:sp>
        <p:nvSpPr>
          <p:cNvPr id="3" name="Vendmbajtësi i tekstit 2"/>
          <p:cNvSpPr>
            <a:spLocks noGrp="1"/>
          </p:cNvSpPr>
          <p:nvPr>
            <p:ph type="body" sz="quarter" idx="13"/>
          </p:nvPr>
        </p:nvSpPr>
        <p:spPr>
          <a:xfrm>
            <a:off x="388031" y="2751214"/>
            <a:ext cx="7222671" cy="1984827"/>
          </a:xfrm>
        </p:spPr>
        <p:txBody>
          <a:bodyPr>
            <a:normAutofit fontScale="92500" lnSpcReduction="20000"/>
          </a:bodyPr>
          <a:lstStyle/>
          <a:p>
            <a:r>
              <a:rPr lang="en-US" b="1" dirty="0"/>
              <a:t>   </a:t>
            </a:r>
            <a:r>
              <a:rPr lang="en-US" b="1" i="1" dirty="0"/>
              <a:t>Decree No. 6845, dated 6.12.1983, of the President "On the Accession of the  Republic of Albania to the International Convention on the Transport of Goods by Rail (CIM) and to the Convention on International Rail Transport (COTIF)"</a:t>
            </a:r>
            <a:br>
              <a:rPr lang="en-US" b="1" i="1" dirty="0"/>
            </a:br>
            <a:endParaRPr lang="sq-AL" b="1" i="1" dirty="0"/>
          </a:p>
        </p:txBody>
      </p:sp>
      <p:sp>
        <p:nvSpPr>
          <p:cNvPr id="4" name="Vendmbajtësi i tekstit 3"/>
          <p:cNvSpPr>
            <a:spLocks noGrp="1"/>
          </p:cNvSpPr>
          <p:nvPr>
            <p:ph type="body" idx="1"/>
          </p:nvPr>
        </p:nvSpPr>
        <p:spPr>
          <a:xfrm>
            <a:off x="455611" y="5566227"/>
            <a:ext cx="11246532" cy="1016000"/>
          </a:xfrm>
        </p:spPr>
        <p:txBody>
          <a:bodyPr>
            <a:noAutofit/>
          </a:bodyPr>
          <a:lstStyle/>
          <a:p>
            <a:r>
              <a:rPr lang="en-US" b="1" i="1" dirty="0">
                <a:solidFill>
                  <a:srgbClr val="92D050"/>
                </a:solidFill>
              </a:rPr>
              <a:t>Decree no. 4399, 17.11.2004, of  Republic of Albania, Law No. 9300, 28.10.2004, “On the Accession of the Republic of Albania to Annex A of the Convention on International Rail Transport (COTIF), on uniform rules for the contract of international carriage of passengers and luggage by rail (CIV) ”</a:t>
            </a:r>
            <a:br>
              <a:rPr lang="en-US" b="1" i="1" dirty="0">
                <a:solidFill>
                  <a:srgbClr val="92D050"/>
                </a:solidFill>
              </a:rPr>
            </a:br>
            <a:endParaRPr lang="sq-AL" b="1" i="1" dirty="0">
              <a:solidFill>
                <a:srgbClr val="92D050"/>
              </a:solidFill>
            </a:endParaRPr>
          </a:p>
        </p:txBody>
      </p:sp>
      <p:pic>
        <p:nvPicPr>
          <p:cNvPr id="5" name="Imazh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22771" y="2656114"/>
            <a:ext cx="3940629" cy="2830286"/>
          </a:xfrm>
          <a:prstGeom prst="rect">
            <a:avLst/>
          </a:prstGeom>
        </p:spPr>
      </p:pic>
      <p:sp>
        <p:nvSpPr>
          <p:cNvPr id="6" name="Vendmbajtësi i tekstit 3"/>
          <p:cNvSpPr txBox="1">
            <a:spLocks/>
          </p:cNvSpPr>
          <p:nvPr/>
        </p:nvSpPr>
        <p:spPr>
          <a:xfrm>
            <a:off x="455611" y="4597400"/>
            <a:ext cx="7763103" cy="1016000"/>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bg2">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r>
              <a:rPr lang="en-US" b="1" i="1" dirty="0">
                <a:solidFill>
                  <a:srgbClr val="92D050"/>
                </a:solidFill>
              </a:rPr>
              <a:t>Arriving in the core transport network in </a:t>
            </a:r>
            <a:r>
              <a:rPr lang="en-US" b="1" i="1" dirty="0" err="1">
                <a:solidFill>
                  <a:srgbClr val="92D050"/>
                </a:solidFill>
              </a:rPr>
              <a:t>Vora</a:t>
            </a:r>
            <a:r>
              <a:rPr lang="en-US" b="1" i="1" dirty="0">
                <a:solidFill>
                  <a:srgbClr val="92D050"/>
                </a:solidFill>
              </a:rPr>
              <a:t> strategic </a:t>
            </a:r>
            <a:r>
              <a:rPr lang="en-US" b="1" i="1" dirty="0" err="1">
                <a:solidFill>
                  <a:srgbClr val="92D050"/>
                </a:solidFill>
              </a:rPr>
              <a:t>pproject</a:t>
            </a:r>
            <a:r>
              <a:rPr lang="en-US" b="1" i="1" dirty="0">
                <a:solidFill>
                  <a:srgbClr val="92D050"/>
                </a:solidFill>
              </a:rPr>
              <a:t> area </a:t>
            </a:r>
          </a:p>
          <a:p>
            <a:r>
              <a:rPr lang="en-US" b="1" i="1" dirty="0">
                <a:solidFill>
                  <a:srgbClr val="92D050"/>
                </a:solidFill>
              </a:rPr>
              <a:t>It is now studying in details with the EU for rehabilitation duration 24M</a:t>
            </a:r>
            <a:endParaRPr lang="sq-AL" b="1" i="1" dirty="0">
              <a:solidFill>
                <a:srgbClr val="92D050"/>
              </a:solidFill>
            </a:endParaRPr>
          </a:p>
        </p:txBody>
      </p:sp>
    </p:spTree>
    <p:extLst>
      <p:ext uri="{BB962C8B-B14F-4D97-AF65-F5344CB8AC3E}">
        <p14:creationId xmlns:p14="http://schemas.microsoft.com/office/powerpoint/2010/main" val="232391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ulli 1"/>
          <p:cNvSpPr>
            <a:spLocks noGrp="1"/>
          </p:cNvSpPr>
          <p:nvPr>
            <p:ph type="title"/>
          </p:nvPr>
        </p:nvSpPr>
        <p:spPr/>
        <p:txBody>
          <a:bodyPr/>
          <a:lstStyle/>
          <a:p>
            <a:endParaRPr lang="sq-AL" dirty="0"/>
          </a:p>
        </p:txBody>
      </p:sp>
      <p:sp>
        <p:nvSpPr>
          <p:cNvPr id="3" name="Vendmbajtësi i tekstit 2"/>
          <p:cNvSpPr>
            <a:spLocks noGrp="1"/>
          </p:cNvSpPr>
          <p:nvPr>
            <p:ph type="body" idx="1"/>
          </p:nvPr>
        </p:nvSpPr>
        <p:spPr>
          <a:xfrm>
            <a:off x="6997927" y="239486"/>
            <a:ext cx="4996543" cy="6531427"/>
          </a:xfrm>
        </p:spPr>
        <p:txBody>
          <a:bodyPr>
            <a:normAutofit/>
          </a:bodyPr>
          <a:lstStyle/>
          <a:p>
            <a:r>
              <a:rPr lang="en-US" i="1" dirty="0">
                <a:solidFill>
                  <a:srgbClr val="92D050"/>
                </a:solidFill>
              </a:rPr>
              <a:t>- </a:t>
            </a:r>
            <a:r>
              <a:rPr lang="en-US" i="1" dirty="0">
                <a:solidFill>
                  <a:schemeClr val="tx1"/>
                </a:solidFill>
              </a:rPr>
              <a:t>Decree No. 4125, dated 13.2.2003, of the President of the Republic of Albania, Law No. 9167, dated 22.1.2004, "On the Accession of the Republic of Albania to the International Convention on the Facilitation of Border Crossings for Railway Freight" and Law no. 9168, dated 22.1.2004, UNECE International Convention</a:t>
            </a:r>
          </a:p>
          <a:p>
            <a:br>
              <a:rPr lang="en-US" i="1" dirty="0">
                <a:solidFill>
                  <a:schemeClr val="tx1"/>
                </a:solidFill>
              </a:rPr>
            </a:br>
            <a:r>
              <a:rPr lang="en-US" i="1" dirty="0">
                <a:solidFill>
                  <a:schemeClr val="tx1"/>
                </a:solidFill>
              </a:rPr>
              <a:t>- Decree No. 5096, dated 2.11.2006, of the President of the Republic of Albania, Law No. 9620, dated 16.10.2006, "On the Ratification of the Multilateral Agreement for the Establishment of a High Performance Railway Network in South-Eastern Europe"</a:t>
            </a:r>
            <a:endParaRPr lang="sq-AL" i="1" dirty="0">
              <a:solidFill>
                <a:schemeClr val="tx1"/>
              </a:solidFill>
            </a:endParaRPr>
          </a:p>
        </p:txBody>
      </p:sp>
      <p:pic>
        <p:nvPicPr>
          <p:cNvPr id="5" name="Picture 2"/>
          <p:cNvPicPr>
            <a:picLocks noChangeAspect="1" noChangeArrowheads="1"/>
          </p:cNvPicPr>
          <p:nvPr/>
        </p:nvPicPr>
        <p:blipFill>
          <a:blip r:embed="rId2" cstate="print"/>
          <a:srcRect/>
          <a:stretch>
            <a:fillRect/>
          </a:stretch>
        </p:blipFill>
        <p:spPr bwMode="auto">
          <a:xfrm>
            <a:off x="0" y="1"/>
            <a:ext cx="6997927" cy="6858000"/>
          </a:xfrm>
          <a:prstGeom prst="rect">
            <a:avLst/>
          </a:prstGeom>
          <a:noFill/>
          <a:ln w="9525">
            <a:noFill/>
            <a:miter lim="800000"/>
            <a:headEnd/>
            <a:tailEnd/>
          </a:ln>
        </p:spPr>
      </p:pic>
    </p:spTree>
    <p:extLst>
      <p:ext uri="{BB962C8B-B14F-4D97-AF65-F5344CB8AC3E}">
        <p14:creationId xmlns:p14="http://schemas.microsoft.com/office/powerpoint/2010/main" val="3131418335"/>
      </p:ext>
    </p:extLst>
  </p:cSld>
  <p:clrMapOvr>
    <a:masterClrMapping/>
  </p:clrMapOvr>
</p:sld>
</file>

<file path=ppt/theme/theme1.xml><?xml version="1.0" encoding="utf-8"?>
<a:theme xmlns:a="http://schemas.openxmlformats.org/drawingml/2006/main" name="Me pjesë">
  <a:themeElements>
    <a:clrScheme name="Me pjesë">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Me pjesë">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 pjesë">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Tema 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194</TotalTime>
  <Words>1369</Words>
  <Application>Microsoft Office PowerPoint</Application>
  <PresentationFormat>Widescreen</PresentationFormat>
  <Paragraphs>73</Paragraphs>
  <Slides>15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Century Gothic</vt:lpstr>
      <vt:lpstr>Wingdings</vt:lpstr>
      <vt:lpstr>Wingdings 3</vt:lpstr>
      <vt:lpstr>Me pjesë</vt:lpstr>
      <vt:lpstr>Ministry Infrastructure Energy - Albanian Railways  IN THE UN Economic Commission for Europe – Inland Transport Committee - Working Party Rail Transport  </vt:lpstr>
      <vt:lpstr>”</vt:lpstr>
      <vt:lpstr> Making Rail Freight more Competitive and the Coordinated Development of the Rail Network with a Focus on how to work together at the Government and Sectoral Levels on EATL European – Asian Transport Links</vt:lpstr>
      <vt:lpstr>PowerPoint Presentation</vt:lpstr>
      <vt:lpstr>Coordinated Development of the Rail Network with a Focus on how to work together</vt:lpstr>
      <vt:lpstr>THE EATL with our IPA countries neighboring in the same corridors, are facilitating interconnectivity between the RFC and trans-European transport networks linking Europe and beyond Europe in rail/road/sea/iww/air IN multimodality Decree no. 7875, dated 26.12.2012, of the President of the Republic of Albania, Law no. 118/2012, "On the transport of dangerous goods</vt:lpstr>
      <vt:lpstr>The 1st train from cina comes in the wb6 region in Serbia after 1 month of ROUTing, and if any receiver of goods in Albania the train shall continue, in the connectivity toward THE rfcs through hungaria- Serbia- Montenegro-Albania rail/road multimodality - rail northern Macedonia- Bulgaria and/or Greece  rail/sea to turkey to silk road by rail –china-back to Serbian opened rail market and in the wb6/Albanian open market</vt:lpstr>
      <vt:lpstr>CCB Albania-Montenegro a recent successful model to expand for the other CB railways opened&amp; well-functioning from 10 July 2017 where OSS in 75minute  </vt:lpstr>
      <vt:lpstr>PowerPoint Presentation</vt:lpstr>
      <vt:lpstr>Albania implements the law on ratification of European Agreement on Main International Railway Lines, where this Ea - a strong legal basis on approval of the 4rth RP and the rail strategy reform in force  </vt:lpstr>
      <vt:lpstr>the cooperation on RFC is enhanced from Albanian government's strategic railway transport program </vt:lpstr>
      <vt:lpstr>Requiring to increase Rail safety operations-security harmonization with the EU transport regulatory framework for the creation of common market conditions and safety standards, as well as the promoting the liberalization of railway service which is now increased competition among multimodal operators, railway and port operators </vt:lpstr>
      <vt:lpstr> </vt:lpstr>
      <vt:lpstr>EU comm staff working docs 11/04/2019 on erp rail reform #3 </vt:lpstr>
      <vt:lpstr>Questions?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Ministry Infrastructure Energy - Albanian Railways  Economic Commission for Europe - Inland Transport Committee - Working Party on Rail Transport  </dc:title>
  <dc:creator>user</dc:creator>
  <cp:lastModifiedBy>Yana Brynkina</cp:lastModifiedBy>
  <cp:revision>36</cp:revision>
  <dcterms:created xsi:type="dcterms:W3CDTF">2019-11-24T07:35:57Z</dcterms:created>
  <dcterms:modified xsi:type="dcterms:W3CDTF">2019-11-25T07:57:48Z</dcterms:modified>
</cp:coreProperties>
</file>