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66" r:id="rId3"/>
    <p:sldId id="283" r:id="rId4"/>
    <p:sldId id="284" r:id="rId5"/>
    <p:sldId id="286" r:id="rId6"/>
    <p:sldId id="288" r:id="rId7"/>
    <p:sldId id="28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66"/>
    <a:srgbClr val="C00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74" autoAdjust="0"/>
    <p:restoredTop sz="94660" autoAdjust="0"/>
  </p:normalViewPr>
  <p:slideViewPr>
    <p:cSldViewPr>
      <p:cViewPr varScale="1">
        <p:scale>
          <a:sx n="70" d="100"/>
          <a:sy n="70" d="100"/>
        </p:scale>
        <p:origin x="-139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3600" dirty="0"/>
              <a:t>I</a:t>
            </a:r>
            <a:r>
              <a:rPr lang="en-GB" sz="3600" noProof="0" dirty="0" err="1"/>
              <a:t>ndustry</a:t>
            </a:r>
            <a:r>
              <a:rPr lang="en-GB" sz="3600" noProof="0" dirty="0"/>
              <a:t> views on GRVA</a:t>
            </a:r>
            <a:br>
              <a:rPr lang="en-GB" sz="3600" noProof="0" dirty="0"/>
            </a:br>
            <a:r>
              <a:rPr lang="en-GB" sz="3200" dirty="0"/>
              <a:t>prio</a:t>
            </a:r>
            <a:r>
              <a:rPr lang="en-GB" sz="3200" noProof="0" dirty="0"/>
              <a:t>rities and organization</a:t>
            </a:r>
            <a:endParaRPr lang="en-GB" sz="3600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48200"/>
            <a:ext cx="6400800" cy="990600"/>
          </a:xfrm>
        </p:spPr>
        <p:txBody>
          <a:bodyPr>
            <a:normAutofit/>
          </a:bodyPr>
          <a:lstStyle/>
          <a:p>
            <a:r>
              <a:rPr lang="en-GB" sz="2000" noProof="0" dirty="0">
                <a:solidFill>
                  <a:schemeClr val="tx1"/>
                </a:solidFill>
              </a:rPr>
              <a:t>GRVA-01 - 2018, September 25-28</a:t>
            </a:r>
          </a:p>
          <a:p>
            <a:r>
              <a:rPr lang="en-GB" sz="2000" noProof="0" dirty="0">
                <a:solidFill>
                  <a:schemeClr val="tx1"/>
                </a:solidFill>
              </a:rPr>
              <a:t>Geneva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DF8A13F-8E0D-4CE5-936C-B8F81515B3D8}"/>
              </a:ext>
            </a:extLst>
          </p:cNvPr>
          <p:cNvSpPr txBox="1"/>
          <p:nvPr/>
        </p:nvSpPr>
        <p:spPr>
          <a:xfrm>
            <a:off x="0" y="-6824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Submitted by the experts from OICA and CLEPA</a:t>
            </a:r>
            <a:endParaRPr lang="en-US" sz="1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0E1AFBE-0A23-42B5-9AF6-048EA604B220}"/>
              </a:ext>
            </a:extLst>
          </p:cNvPr>
          <p:cNvSpPr txBox="1"/>
          <p:nvPr/>
        </p:nvSpPr>
        <p:spPr>
          <a:xfrm>
            <a:off x="5486400" y="0"/>
            <a:ext cx="365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600" u="sng" dirty="0"/>
              <a:t>Informal document</a:t>
            </a:r>
            <a:r>
              <a:rPr lang="de-DE" sz="1600" dirty="0"/>
              <a:t> </a:t>
            </a:r>
            <a:r>
              <a:rPr lang="de-DE" sz="1600" b="1" dirty="0"/>
              <a:t>GRVA-01-28</a:t>
            </a:r>
            <a:r>
              <a:rPr lang="de-DE" sz="1600" b="1" dirty="0">
                <a:solidFill>
                  <a:srgbClr val="C00000"/>
                </a:solidFill>
              </a:rPr>
              <a:t>-rev 1</a:t>
            </a:r>
          </a:p>
          <a:p>
            <a:pPr algn="r"/>
            <a:r>
              <a:rPr lang="de-DE" sz="1600" dirty="0"/>
              <a:t>1st GRVA, 25-28 September 2018</a:t>
            </a:r>
          </a:p>
          <a:p>
            <a:pPr algn="r"/>
            <a:r>
              <a:rPr lang="de-DE" sz="1600" dirty="0"/>
              <a:t>Agenda item 4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330958" y="1263134"/>
            <a:ext cx="45365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>
                <a:solidFill>
                  <a:srgbClr val="FF0000"/>
                </a:solidFill>
              </a:rPr>
              <a:t>Include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err="1">
                <a:solidFill>
                  <a:srgbClr val="FF0000"/>
                </a:solidFill>
              </a:rPr>
              <a:t>developments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err="1">
                <a:solidFill>
                  <a:srgbClr val="FF0000"/>
                </a:solidFill>
              </a:rPr>
              <a:t>during</a:t>
            </a:r>
            <a:r>
              <a:rPr lang="fr-FR" dirty="0">
                <a:solidFill>
                  <a:srgbClr val="FF0000"/>
                </a:solidFill>
              </a:rPr>
              <a:t> GRVA-01 session</a:t>
            </a:r>
          </a:p>
          <a:p>
            <a:r>
              <a:rPr lang="fr-FR" dirty="0">
                <a:solidFill>
                  <a:srgbClr val="FF0000"/>
                </a:solidFill>
              </a:rPr>
              <a:t>(</a:t>
            </a:r>
            <a:r>
              <a:rPr lang="fr-FR" dirty="0" err="1">
                <a:solidFill>
                  <a:srgbClr val="FF0000"/>
                </a:solidFill>
              </a:rPr>
              <a:t>added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err="1">
                <a:solidFill>
                  <a:srgbClr val="FF0000"/>
                </a:solidFill>
              </a:rPr>
              <a:t>slide</a:t>
            </a:r>
            <a:r>
              <a:rPr lang="fr-FR">
                <a:solidFill>
                  <a:srgbClr val="FF0000"/>
                </a:solidFill>
              </a:rPr>
              <a:t> 6)</a:t>
            </a: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026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854721" y="1371600"/>
            <a:ext cx="9669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i="1" dirty="0"/>
              <a:t>GRRF</a:t>
            </a:r>
          </a:p>
        </p:txBody>
      </p:sp>
      <p:grpSp>
        <p:nvGrpSpPr>
          <p:cNvPr id="64" name="Group 63"/>
          <p:cNvGrpSpPr/>
          <p:nvPr/>
        </p:nvGrpSpPr>
        <p:grpSpPr>
          <a:xfrm>
            <a:off x="4671924" y="2596512"/>
            <a:ext cx="3938676" cy="2492423"/>
            <a:chOff x="4471104" y="2514600"/>
            <a:chExt cx="3938676" cy="2492423"/>
          </a:xfrm>
        </p:grpSpPr>
        <p:sp>
          <p:nvSpPr>
            <p:cNvPr id="37" name="Oval 36"/>
            <p:cNvSpPr/>
            <p:nvPr/>
          </p:nvSpPr>
          <p:spPr>
            <a:xfrm rot="600370">
              <a:off x="4471104" y="2703369"/>
              <a:ext cx="3938676" cy="2303654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828380" y="3118488"/>
              <a:ext cx="16764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/>
                <a:t>AD</a:t>
              </a:r>
            </a:p>
            <a:p>
              <a:pPr algn="ctr"/>
              <a:r>
                <a:rPr lang="en-GB" sz="1600" b="1" dirty="0"/>
                <a:t>level 3/4/5</a:t>
              </a:r>
            </a:p>
            <a:p>
              <a:pPr algn="ctr"/>
              <a:r>
                <a:rPr lang="en-GB" sz="1600" b="1" dirty="0"/>
                <a:t>Highway, Urban,</a:t>
              </a:r>
            </a:p>
            <a:p>
              <a:pPr algn="ctr"/>
              <a:r>
                <a:rPr lang="en-GB" sz="1600" b="1" dirty="0"/>
                <a:t>Inter-urban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638800" y="2514600"/>
              <a:ext cx="1615349" cy="40011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chemeClr val="accent1">
                  <a:lumMod val="75000"/>
                </a:schemeClr>
              </a:solidFill>
              <a:prstDash val="solid"/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1600" b="1"/>
              </a:lvl1pPr>
            </a:lstStyle>
            <a:p>
              <a:r>
                <a:rPr lang="en-GB" sz="2000" u="sng" dirty="0" err="1"/>
                <a:t>AutoVeh</a:t>
              </a:r>
              <a:r>
                <a:rPr lang="en-GB" sz="2000" u="sng" dirty="0"/>
                <a:t> TF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553201" y="3276600"/>
              <a:ext cx="1349121" cy="615553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accent1">
                  <a:lumMod val="75000"/>
                </a:schemeClr>
              </a:solidFill>
              <a:prstDash val="solid"/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</a:lstStyle>
            <a:p>
              <a:pPr algn="ctr"/>
              <a:r>
                <a:rPr lang="en-GB" b="1" dirty="0"/>
                <a:t>SG 1</a:t>
              </a:r>
            </a:p>
            <a:p>
              <a:pPr algn="ctr"/>
              <a:r>
                <a:rPr lang="en-GB" sz="1600" dirty="0"/>
                <a:t>Test &amp; Audit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553200" y="4046802"/>
              <a:ext cx="1349121" cy="615553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accent1">
                  <a:lumMod val="75000"/>
                </a:schemeClr>
              </a:solidFill>
              <a:prstDash val="solid"/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</a:lstStyle>
            <a:p>
              <a:pPr algn="ctr"/>
              <a:r>
                <a:rPr lang="en-GB" b="1" dirty="0"/>
                <a:t>SG 2</a:t>
              </a:r>
            </a:p>
            <a:p>
              <a:pPr algn="ctr"/>
              <a:r>
                <a:rPr lang="en-GB" sz="1600" dirty="0"/>
                <a:t>Real world</a:t>
              </a: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5450907" y="1676400"/>
            <a:ext cx="18642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i="1" dirty="0"/>
              <a:t>ITS-AD IWG</a:t>
            </a:r>
          </a:p>
        </p:txBody>
      </p:sp>
      <p:grpSp>
        <p:nvGrpSpPr>
          <p:cNvPr id="66" name="Group 65"/>
          <p:cNvGrpSpPr/>
          <p:nvPr/>
        </p:nvGrpSpPr>
        <p:grpSpPr>
          <a:xfrm>
            <a:off x="2705476" y="2471972"/>
            <a:ext cx="2247524" cy="2244979"/>
            <a:chOff x="2513898" y="2390061"/>
            <a:chExt cx="2247524" cy="2244979"/>
          </a:xfrm>
        </p:grpSpPr>
        <p:sp>
          <p:nvSpPr>
            <p:cNvPr id="39" name="Oval 38"/>
            <p:cNvSpPr/>
            <p:nvPr/>
          </p:nvSpPr>
          <p:spPr>
            <a:xfrm>
              <a:off x="2513898" y="2390061"/>
              <a:ext cx="2247524" cy="2244979"/>
            </a:xfrm>
            <a:prstGeom prst="ellipse">
              <a:avLst/>
            </a:prstGeom>
            <a:solidFill>
              <a:srgbClr val="FFFF99"/>
            </a:solidFill>
            <a:ln w="12700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2743200" y="2438400"/>
              <a:ext cx="1206609" cy="400110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bg2">
                  <a:lumMod val="50000"/>
                </a:schemeClr>
              </a:solidFill>
              <a:prstDash val="solid"/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</a:lstStyle>
            <a:p>
              <a:r>
                <a:rPr lang="en-GB" sz="2000" b="1" u="sng" dirty="0"/>
                <a:t>ACSF IG</a:t>
              </a: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906468" y="2851211"/>
              <a:ext cx="1632168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 dirty="0"/>
                <a:t>ACSF B2</a:t>
              </a:r>
            </a:p>
            <a:p>
              <a:pPr algn="ctr"/>
              <a:r>
                <a:rPr lang="en-GB" sz="1600" b="1" dirty="0"/>
                <a:t>Level 3/4</a:t>
              </a:r>
            </a:p>
            <a:p>
              <a:pPr algn="ctr"/>
              <a:r>
                <a:rPr lang="en-GB" sz="1600" b="1" dirty="0"/>
                <a:t>Hands-off lane keeping on</a:t>
              </a:r>
            </a:p>
            <a:p>
              <a:pPr algn="ctr"/>
              <a:r>
                <a:rPr lang="en-GB" sz="1600" b="1" dirty="0"/>
                <a:t>Motorway</a:t>
              </a:r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3914130" y="-2883"/>
            <a:ext cx="5220635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 </a:t>
            </a:r>
            <a:r>
              <a:rPr lang="en-GB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landscape - </a:t>
            </a:r>
            <a:r>
              <a:rPr lang="en-GB" sz="2800" b="1" u="sng" dirty="0">
                <a:solidFill>
                  <a:srgbClr val="FF0000"/>
                </a:solidFill>
              </a:rPr>
              <a:t>before</a:t>
            </a:r>
            <a:r>
              <a:rPr lang="en-GB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June 2018</a:t>
            </a:r>
          </a:p>
        </p:txBody>
      </p:sp>
      <p:cxnSp>
        <p:nvCxnSpPr>
          <p:cNvPr id="49" name="Straight Connector 48"/>
          <p:cNvCxnSpPr/>
          <p:nvPr/>
        </p:nvCxnSpPr>
        <p:spPr>
          <a:xfrm flipH="1">
            <a:off x="4361102" y="581892"/>
            <a:ext cx="1060560" cy="6123708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6" name="Group 75"/>
          <p:cNvGrpSpPr/>
          <p:nvPr/>
        </p:nvGrpSpPr>
        <p:grpSpPr>
          <a:xfrm>
            <a:off x="228600" y="4024799"/>
            <a:ext cx="3002134" cy="2756852"/>
            <a:chOff x="228600" y="3838823"/>
            <a:chExt cx="3002134" cy="2756852"/>
          </a:xfrm>
        </p:grpSpPr>
        <p:sp>
          <p:nvSpPr>
            <p:cNvPr id="38" name="Oval 37"/>
            <p:cNvSpPr/>
            <p:nvPr/>
          </p:nvSpPr>
          <p:spPr>
            <a:xfrm rot="16387637">
              <a:off x="624408" y="4095187"/>
              <a:ext cx="2461995" cy="2538981"/>
            </a:xfrm>
            <a:prstGeom prst="ellipse">
              <a:avLst/>
            </a:prstGeom>
            <a:solidFill>
              <a:srgbClr val="FFFF99"/>
            </a:solidFill>
            <a:ln w="12700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177718" y="5119698"/>
              <a:ext cx="1334483" cy="584775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bg2">
                  <a:lumMod val="50000"/>
                </a:schemeClr>
              </a:solidFill>
              <a:prstDash val="solid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/>
                <a:t>PTI ACSF TF </a:t>
              </a:r>
              <a:r>
                <a:rPr lang="en-GB" sz="1600" dirty="0"/>
                <a:t>(</a:t>
              </a:r>
              <a:r>
                <a:rPr lang="en-GB" sz="1600" dirty="0" err="1"/>
                <a:t>Swe</a:t>
              </a:r>
              <a:r>
                <a:rPr lang="en-GB" sz="1600" dirty="0"/>
                <a:t>)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329304" y="5811934"/>
              <a:ext cx="1337696" cy="584775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bg2">
                  <a:lumMod val="50000"/>
                </a:schemeClr>
              </a:solidFill>
              <a:prstDash val="solid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/>
                <a:t>DSSA TF</a:t>
              </a:r>
            </a:p>
            <a:p>
              <a:pPr algn="ctr"/>
              <a:r>
                <a:rPr lang="en-GB" sz="1600" dirty="0"/>
                <a:t>(UK)</a:t>
              </a: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228600" y="3838823"/>
              <a:ext cx="1425186" cy="623401"/>
            </a:xfrm>
            <a:prstGeom prst="rect">
              <a:avLst/>
            </a:prstGeom>
            <a:solidFill>
              <a:srgbClr val="FFFF99"/>
            </a:solidFill>
            <a:ln w="12700">
              <a:noFill/>
              <a:prstDash val="solid"/>
            </a:ln>
          </p:spPr>
          <p:txBody>
            <a:bodyPr wrap="square" rtlCol="0">
              <a:spAutoFit/>
            </a:bodyPr>
            <a:lstStyle/>
            <a:p>
              <a:r>
                <a:rPr lang="en-GB" sz="1600" b="1" dirty="0"/>
                <a:t>GRRF</a:t>
              </a:r>
            </a:p>
            <a:p>
              <a:r>
                <a:rPr lang="en-GB" sz="1600" b="1" dirty="0"/>
                <a:t>Task Forces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990600" y="4419600"/>
              <a:ext cx="1332208" cy="584775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bg2">
                  <a:lumMod val="50000"/>
                </a:schemeClr>
              </a:solidFill>
              <a:prstDash val="solid"/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b="1"/>
              </a:lvl1pPr>
            </a:lstStyle>
            <a:p>
              <a:pPr algn="ctr"/>
              <a:r>
                <a:rPr lang="en-GB" sz="1600" dirty="0"/>
                <a:t>CEL step 2 TF </a:t>
              </a:r>
              <a:r>
                <a:rPr lang="en-GB" sz="1600" b="0" dirty="0"/>
                <a:t>(UK)</a:t>
              </a:r>
            </a:p>
          </p:txBody>
        </p:sp>
        <p:sp>
          <p:nvSpPr>
            <p:cNvPr id="79" name="Up Arrow 78"/>
            <p:cNvSpPr/>
            <p:nvPr/>
          </p:nvSpPr>
          <p:spPr>
            <a:xfrm rot="2916718">
              <a:off x="2697159" y="4037301"/>
              <a:ext cx="509926" cy="557224"/>
            </a:xfrm>
            <a:prstGeom prst="upArrow">
              <a:avLst/>
            </a:prstGeom>
            <a:solidFill>
              <a:srgbClr val="FFFF99"/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4401587" y="4489005"/>
            <a:ext cx="2267756" cy="1716771"/>
            <a:chOff x="4401587" y="4303029"/>
            <a:chExt cx="2267756" cy="1716771"/>
          </a:xfrm>
        </p:grpSpPr>
        <p:sp>
          <p:nvSpPr>
            <p:cNvPr id="44" name="TextBox 43"/>
            <p:cNvSpPr txBox="1"/>
            <p:nvPr/>
          </p:nvSpPr>
          <p:spPr>
            <a:xfrm>
              <a:off x="4724400" y="5373469"/>
              <a:ext cx="1722411" cy="64633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prstDash val="solid"/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b="1" u="sng"/>
              </a:lvl1pPr>
            </a:lstStyle>
            <a:p>
              <a:pPr algn="ctr"/>
              <a:r>
                <a:rPr lang="en-GB" dirty="0"/>
                <a:t>CS &amp; OTA TF</a:t>
              </a:r>
            </a:p>
            <a:p>
              <a:endParaRPr lang="en-GB" dirty="0"/>
            </a:p>
          </p:txBody>
        </p:sp>
        <p:sp>
          <p:nvSpPr>
            <p:cNvPr id="80" name="Up Arrow 79"/>
            <p:cNvSpPr/>
            <p:nvPr/>
          </p:nvSpPr>
          <p:spPr>
            <a:xfrm rot="19562457">
              <a:off x="4401587" y="4303029"/>
              <a:ext cx="509926" cy="1054228"/>
            </a:xfrm>
            <a:prstGeom prst="upArrow">
              <a:avLst/>
            </a:prstGeom>
            <a:solidFill>
              <a:srgbClr val="FFFF99"/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1" name="Up Arrow 80"/>
            <p:cNvSpPr/>
            <p:nvPr/>
          </p:nvSpPr>
          <p:spPr>
            <a:xfrm rot="1635232">
              <a:off x="6159417" y="4637575"/>
              <a:ext cx="509926" cy="680002"/>
            </a:xfrm>
            <a:prstGeom prst="upArrow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84" name="TextBox 83"/>
          <p:cNvSpPr txBox="1"/>
          <p:nvPr/>
        </p:nvSpPr>
        <p:spPr>
          <a:xfrm>
            <a:off x="4888503" y="772180"/>
            <a:ext cx="1066318" cy="523220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800" b="1" i="1"/>
            </a:lvl1pPr>
          </a:lstStyle>
          <a:p>
            <a:r>
              <a:rPr lang="en-GB" b="0" dirty="0"/>
              <a:t>WP29</a:t>
            </a:r>
          </a:p>
        </p:txBody>
      </p:sp>
      <p:cxnSp>
        <p:nvCxnSpPr>
          <p:cNvPr id="83" name="Elbow Connector 82"/>
          <p:cNvCxnSpPr>
            <a:stCxn id="84" idx="1"/>
            <a:endCxn id="10" idx="0"/>
          </p:cNvCxnSpPr>
          <p:nvPr/>
        </p:nvCxnSpPr>
        <p:spPr>
          <a:xfrm rot="10800000" flipV="1">
            <a:off x="4338187" y="1033790"/>
            <a:ext cx="550316" cy="337810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Elbow Connector 88"/>
          <p:cNvCxnSpPr>
            <a:stCxn id="84" idx="3"/>
            <a:endCxn id="53" idx="0"/>
          </p:cNvCxnSpPr>
          <p:nvPr/>
        </p:nvCxnSpPr>
        <p:spPr>
          <a:xfrm>
            <a:off x="5954821" y="1033790"/>
            <a:ext cx="428233" cy="642610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6" name="Group 95"/>
          <p:cNvGrpSpPr/>
          <p:nvPr/>
        </p:nvGrpSpPr>
        <p:grpSpPr>
          <a:xfrm>
            <a:off x="152400" y="228600"/>
            <a:ext cx="3406392" cy="2142504"/>
            <a:chOff x="152400" y="228600"/>
            <a:chExt cx="3406392" cy="2142504"/>
          </a:xfrm>
        </p:grpSpPr>
        <p:grpSp>
          <p:nvGrpSpPr>
            <p:cNvPr id="67" name="Group 66"/>
            <p:cNvGrpSpPr/>
            <p:nvPr/>
          </p:nvGrpSpPr>
          <p:grpSpPr>
            <a:xfrm>
              <a:off x="152400" y="228600"/>
              <a:ext cx="3406392" cy="2142504"/>
              <a:chOff x="304800" y="228600"/>
              <a:chExt cx="3406392" cy="2142504"/>
            </a:xfrm>
          </p:grpSpPr>
          <p:sp>
            <p:nvSpPr>
              <p:cNvPr id="73" name="Oval 72"/>
              <p:cNvSpPr/>
              <p:nvPr/>
            </p:nvSpPr>
            <p:spPr>
              <a:xfrm rot="21437876">
                <a:off x="808279" y="339314"/>
                <a:ext cx="2902913" cy="203179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1676400" y="1367377"/>
                <a:ext cx="1448416" cy="615553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  <a:prstDash val="solid"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b="1" dirty="0"/>
                  <a:t>ACSF C HMI</a:t>
                </a:r>
                <a:r>
                  <a:rPr lang="en-GB" sz="1600" dirty="0"/>
                  <a:t> (industry)</a:t>
                </a:r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304800" y="228600"/>
                <a:ext cx="1600200" cy="584775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noFill/>
                <a:prstDash val="solid"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1600" b="1" dirty="0"/>
                  <a:t>Stand-alone subjects</a:t>
                </a:r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1371600" y="808914"/>
                <a:ext cx="1161441" cy="369332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  <a:prstDash val="solid"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b="1" dirty="0"/>
                  <a:t>RCM</a:t>
                </a:r>
                <a:r>
                  <a:rPr lang="en-GB" sz="1600" dirty="0"/>
                  <a:t> (UK)</a:t>
                </a:r>
                <a:endParaRPr lang="en-GB" sz="1600" b="1" dirty="0"/>
              </a:p>
            </p:txBody>
          </p:sp>
        </p:grpSp>
        <p:sp>
          <p:nvSpPr>
            <p:cNvPr id="93" name="TextBox 92"/>
            <p:cNvSpPr txBox="1"/>
            <p:nvPr/>
          </p:nvSpPr>
          <p:spPr>
            <a:xfrm>
              <a:off x="2719922" y="793954"/>
              <a:ext cx="40427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b="1" dirty="0"/>
                <a:t>…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25327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" name="Group 63"/>
          <p:cNvGrpSpPr/>
          <p:nvPr/>
        </p:nvGrpSpPr>
        <p:grpSpPr>
          <a:xfrm>
            <a:off x="4671924" y="2596512"/>
            <a:ext cx="3938676" cy="2492423"/>
            <a:chOff x="4471104" y="2514600"/>
            <a:chExt cx="3938676" cy="2492423"/>
          </a:xfrm>
        </p:grpSpPr>
        <p:sp>
          <p:nvSpPr>
            <p:cNvPr id="37" name="Oval 36"/>
            <p:cNvSpPr/>
            <p:nvPr/>
          </p:nvSpPr>
          <p:spPr>
            <a:xfrm rot="600370">
              <a:off x="4471104" y="2703369"/>
              <a:ext cx="3938676" cy="2303654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828380" y="3118488"/>
              <a:ext cx="16764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/>
                <a:t>AD</a:t>
              </a:r>
            </a:p>
            <a:p>
              <a:pPr algn="ctr"/>
              <a:r>
                <a:rPr lang="en-GB" sz="1600" b="1" dirty="0"/>
                <a:t>level 3/4/5</a:t>
              </a:r>
            </a:p>
            <a:p>
              <a:pPr algn="ctr"/>
              <a:r>
                <a:rPr lang="en-GB" sz="1600" b="1" dirty="0"/>
                <a:t>Highway, Urban,</a:t>
              </a:r>
            </a:p>
            <a:p>
              <a:pPr algn="ctr"/>
              <a:r>
                <a:rPr lang="en-GB" sz="1600" b="1" dirty="0"/>
                <a:t>Inter-urban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638800" y="2514600"/>
              <a:ext cx="1615349" cy="40011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chemeClr val="accent1">
                  <a:lumMod val="75000"/>
                </a:schemeClr>
              </a:solidFill>
              <a:prstDash val="solid"/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1600" b="1"/>
              </a:lvl1pPr>
            </a:lstStyle>
            <a:p>
              <a:r>
                <a:rPr lang="en-GB" sz="2000" u="sng" dirty="0" err="1"/>
                <a:t>AutoVeh</a:t>
              </a:r>
              <a:r>
                <a:rPr lang="en-GB" sz="2000" u="sng" dirty="0"/>
                <a:t> TF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553201" y="3276600"/>
              <a:ext cx="1349121" cy="615553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accent1">
                  <a:lumMod val="75000"/>
                </a:schemeClr>
              </a:solidFill>
              <a:prstDash val="solid"/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</a:lstStyle>
            <a:p>
              <a:pPr algn="ctr"/>
              <a:r>
                <a:rPr lang="en-GB" b="1" dirty="0"/>
                <a:t>SG 1</a:t>
              </a:r>
            </a:p>
            <a:p>
              <a:pPr algn="ctr"/>
              <a:r>
                <a:rPr lang="en-GB" sz="1600" dirty="0"/>
                <a:t>Test &amp; Audit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553200" y="4046802"/>
              <a:ext cx="1349121" cy="615553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accent1">
                  <a:lumMod val="75000"/>
                </a:schemeClr>
              </a:solidFill>
              <a:prstDash val="solid"/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</a:lstStyle>
            <a:p>
              <a:pPr algn="ctr"/>
              <a:r>
                <a:rPr lang="en-GB" b="1" dirty="0"/>
                <a:t>SG 2</a:t>
              </a:r>
            </a:p>
            <a:p>
              <a:pPr algn="ctr"/>
              <a:r>
                <a:rPr lang="en-GB" sz="1600" dirty="0"/>
                <a:t>Real world</a:t>
              </a: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2705476" y="2471972"/>
            <a:ext cx="2247524" cy="2244979"/>
            <a:chOff x="2513898" y="2390061"/>
            <a:chExt cx="2247524" cy="2244979"/>
          </a:xfrm>
        </p:grpSpPr>
        <p:sp>
          <p:nvSpPr>
            <p:cNvPr id="39" name="Oval 38"/>
            <p:cNvSpPr/>
            <p:nvPr/>
          </p:nvSpPr>
          <p:spPr>
            <a:xfrm>
              <a:off x="2513898" y="2390061"/>
              <a:ext cx="2247524" cy="2244979"/>
            </a:xfrm>
            <a:prstGeom prst="ellipse">
              <a:avLst/>
            </a:prstGeom>
            <a:solidFill>
              <a:srgbClr val="FFFF99"/>
            </a:solidFill>
            <a:ln w="12700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2743200" y="2438400"/>
              <a:ext cx="1206609" cy="400110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bg2">
                  <a:lumMod val="50000"/>
                </a:schemeClr>
              </a:solidFill>
              <a:prstDash val="solid"/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</a:lstStyle>
            <a:p>
              <a:r>
                <a:rPr lang="en-GB" sz="2000" b="1" u="sng" dirty="0"/>
                <a:t>ACSF IG</a:t>
              </a: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906468" y="2851211"/>
              <a:ext cx="1632168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 dirty="0"/>
                <a:t>ACSF B2</a:t>
              </a:r>
            </a:p>
            <a:p>
              <a:pPr algn="ctr"/>
              <a:r>
                <a:rPr lang="en-GB" sz="1600" b="1" dirty="0"/>
                <a:t>Level 3/4</a:t>
              </a:r>
            </a:p>
            <a:p>
              <a:pPr algn="ctr"/>
              <a:r>
                <a:rPr lang="en-GB" sz="1600" b="1" dirty="0"/>
                <a:t>Hands-off lane keeping on</a:t>
              </a:r>
            </a:p>
            <a:p>
              <a:pPr algn="ctr"/>
              <a:r>
                <a:rPr lang="en-GB" sz="1600" b="1" dirty="0"/>
                <a:t>Motorway</a:t>
              </a: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228600" y="4024799"/>
            <a:ext cx="3002134" cy="2756852"/>
            <a:chOff x="228600" y="3838823"/>
            <a:chExt cx="3002134" cy="2756852"/>
          </a:xfrm>
        </p:grpSpPr>
        <p:sp>
          <p:nvSpPr>
            <p:cNvPr id="38" name="Oval 37"/>
            <p:cNvSpPr/>
            <p:nvPr/>
          </p:nvSpPr>
          <p:spPr>
            <a:xfrm rot="16387637">
              <a:off x="624408" y="4095187"/>
              <a:ext cx="2461995" cy="2538981"/>
            </a:xfrm>
            <a:prstGeom prst="ellipse">
              <a:avLst/>
            </a:prstGeom>
            <a:solidFill>
              <a:srgbClr val="FFFF99"/>
            </a:solidFill>
            <a:ln w="12700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177718" y="5119698"/>
              <a:ext cx="1334483" cy="584775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bg2">
                  <a:lumMod val="50000"/>
                </a:schemeClr>
              </a:solidFill>
              <a:prstDash val="solid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/>
                <a:t>PTI ACSF TF </a:t>
              </a:r>
              <a:r>
                <a:rPr lang="en-GB" sz="1600" dirty="0"/>
                <a:t>(</a:t>
              </a:r>
              <a:r>
                <a:rPr lang="en-GB" sz="1600" dirty="0" err="1"/>
                <a:t>Swe</a:t>
              </a:r>
              <a:r>
                <a:rPr lang="en-GB" sz="1600" dirty="0"/>
                <a:t>)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329304" y="5811934"/>
              <a:ext cx="1337696" cy="584775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bg2">
                  <a:lumMod val="50000"/>
                </a:schemeClr>
              </a:solidFill>
              <a:prstDash val="solid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/>
                <a:t>DSSA TF</a:t>
              </a:r>
            </a:p>
            <a:p>
              <a:pPr algn="ctr"/>
              <a:r>
                <a:rPr lang="en-GB" sz="1600" dirty="0"/>
                <a:t>(UK)</a:t>
              </a: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228600" y="3838823"/>
              <a:ext cx="1425186" cy="584775"/>
            </a:xfrm>
            <a:prstGeom prst="rect">
              <a:avLst/>
            </a:prstGeom>
            <a:solidFill>
              <a:srgbClr val="FFFF99"/>
            </a:solidFill>
            <a:ln w="12700">
              <a:noFill/>
              <a:prstDash val="solid"/>
            </a:ln>
          </p:spPr>
          <p:txBody>
            <a:bodyPr wrap="square" rtlCol="0">
              <a:spAutoFit/>
            </a:bodyPr>
            <a:lstStyle/>
            <a:p>
              <a:r>
                <a:rPr lang="en-GB" sz="1600" b="1" dirty="0"/>
                <a:t>GRRF</a:t>
              </a:r>
            </a:p>
            <a:p>
              <a:r>
                <a:rPr lang="en-GB" sz="1600" b="1" dirty="0"/>
                <a:t>Task Forces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990600" y="4419600"/>
              <a:ext cx="1332208" cy="584775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bg2">
                  <a:lumMod val="50000"/>
                </a:schemeClr>
              </a:solidFill>
              <a:prstDash val="solid"/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b="1"/>
              </a:lvl1pPr>
            </a:lstStyle>
            <a:p>
              <a:pPr algn="ctr"/>
              <a:r>
                <a:rPr lang="en-GB" sz="1600" dirty="0"/>
                <a:t>CEL step 2 TF </a:t>
              </a:r>
              <a:r>
                <a:rPr lang="en-GB" sz="1600" b="0" dirty="0"/>
                <a:t>(UK)</a:t>
              </a:r>
            </a:p>
          </p:txBody>
        </p:sp>
        <p:sp>
          <p:nvSpPr>
            <p:cNvPr id="79" name="Up Arrow 78"/>
            <p:cNvSpPr/>
            <p:nvPr/>
          </p:nvSpPr>
          <p:spPr>
            <a:xfrm rot="2916718">
              <a:off x="2697159" y="4037301"/>
              <a:ext cx="509926" cy="557224"/>
            </a:xfrm>
            <a:prstGeom prst="upArrow">
              <a:avLst/>
            </a:prstGeom>
            <a:solidFill>
              <a:srgbClr val="FFFF99"/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4401587" y="4489005"/>
            <a:ext cx="2267756" cy="1716771"/>
            <a:chOff x="4401587" y="4303029"/>
            <a:chExt cx="2267756" cy="1716771"/>
          </a:xfrm>
        </p:grpSpPr>
        <p:sp>
          <p:nvSpPr>
            <p:cNvPr id="44" name="TextBox 43"/>
            <p:cNvSpPr txBox="1"/>
            <p:nvPr/>
          </p:nvSpPr>
          <p:spPr>
            <a:xfrm>
              <a:off x="4724400" y="5373469"/>
              <a:ext cx="1722411" cy="64633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prstDash val="solid"/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b="1" u="sng"/>
              </a:lvl1pPr>
            </a:lstStyle>
            <a:p>
              <a:pPr algn="ctr"/>
              <a:r>
                <a:rPr lang="en-GB" dirty="0"/>
                <a:t>CS &amp; OTA TF</a:t>
              </a:r>
            </a:p>
            <a:p>
              <a:endParaRPr lang="en-GB" dirty="0"/>
            </a:p>
          </p:txBody>
        </p:sp>
        <p:sp>
          <p:nvSpPr>
            <p:cNvPr id="80" name="Up Arrow 79"/>
            <p:cNvSpPr/>
            <p:nvPr/>
          </p:nvSpPr>
          <p:spPr>
            <a:xfrm rot="19562457">
              <a:off x="4401587" y="4303029"/>
              <a:ext cx="509926" cy="1054228"/>
            </a:xfrm>
            <a:prstGeom prst="upArrow">
              <a:avLst/>
            </a:prstGeom>
            <a:solidFill>
              <a:srgbClr val="FFFF99"/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1" name="Up Arrow 80"/>
            <p:cNvSpPr/>
            <p:nvPr/>
          </p:nvSpPr>
          <p:spPr>
            <a:xfrm rot="1635232">
              <a:off x="6159417" y="4637575"/>
              <a:ext cx="509926" cy="680002"/>
            </a:xfrm>
            <a:prstGeom prst="upArrow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6032023" y="1462898"/>
            <a:ext cx="10209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i="1" dirty="0">
                <a:solidFill>
                  <a:srgbClr val="FF0000"/>
                </a:solidFill>
              </a:rPr>
              <a:t>GRVA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914130" y="-2883"/>
            <a:ext cx="5220635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 </a:t>
            </a:r>
            <a:r>
              <a:rPr lang="en-GB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landscape - </a:t>
            </a:r>
            <a:r>
              <a:rPr lang="en-GB" sz="2800" b="1" u="sng" dirty="0">
                <a:solidFill>
                  <a:srgbClr val="FF0000"/>
                </a:solidFill>
              </a:rPr>
              <a:t>after</a:t>
            </a:r>
            <a:r>
              <a:rPr lang="en-GB" sz="2800" b="1" dirty="0">
                <a:solidFill>
                  <a:srgbClr val="FF0000"/>
                </a:solidFill>
              </a:rPr>
              <a:t> </a:t>
            </a:r>
            <a:r>
              <a:rPr lang="en-GB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June 2018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888503" y="772180"/>
            <a:ext cx="1066318" cy="523220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GB" sz="2800" i="1" dirty="0"/>
              <a:t>WP29</a:t>
            </a:r>
          </a:p>
        </p:txBody>
      </p:sp>
      <p:cxnSp>
        <p:nvCxnSpPr>
          <p:cNvPr id="41" name="Elbow Connector 40"/>
          <p:cNvCxnSpPr>
            <a:stCxn id="40" idx="3"/>
            <a:endCxn id="35" idx="0"/>
          </p:cNvCxnSpPr>
          <p:nvPr/>
        </p:nvCxnSpPr>
        <p:spPr>
          <a:xfrm>
            <a:off x="5954821" y="1033790"/>
            <a:ext cx="587663" cy="429108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Group 49"/>
          <p:cNvGrpSpPr/>
          <p:nvPr/>
        </p:nvGrpSpPr>
        <p:grpSpPr>
          <a:xfrm>
            <a:off x="152400" y="228600"/>
            <a:ext cx="3406392" cy="2142504"/>
            <a:chOff x="152400" y="228600"/>
            <a:chExt cx="3406392" cy="2142504"/>
          </a:xfrm>
        </p:grpSpPr>
        <p:grpSp>
          <p:nvGrpSpPr>
            <p:cNvPr id="51" name="Group 50"/>
            <p:cNvGrpSpPr/>
            <p:nvPr/>
          </p:nvGrpSpPr>
          <p:grpSpPr>
            <a:xfrm>
              <a:off x="152400" y="228600"/>
              <a:ext cx="3406392" cy="2142504"/>
              <a:chOff x="304800" y="228600"/>
              <a:chExt cx="3406392" cy="2142504"/>
            </a:xfrm>
          </p:grpSpPr>
          <p:sp>
            <p:nvSpPr>
              <p:cNvPr id="54" name="Oval 53"/>
              <p:cNvSpPr/>
              <p:nvPr/>
            </p:nvSpPr>
            <p:spPr>
              <a:xfrm rot="21437876">
                <a:off x="808279" y="339314"/>
                <a:ext cx="2902913" cy="203179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1676400" y="1367377"/>
                <a:ext cx="1448416" cy="615553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  <a:prstDash val="solid"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b="1" dirty="0"/>
                  <a:t>ACSF C HMI</a:t>
                </a:r>
                <a:r>
                  <a:rPr lang="en-GB" sz="1600" dirty="0"/>
                  <a:t> (industry)</a:t>
                </a: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304800" y="228600"/>
                <a:ext cx="1600200" cy="584775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noFill/>
                <a:prstDash val="solid"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1600" b="1" dirty="0"/>
                  <a:t>Stand-alone subjects</a:t>
                </a: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1371600" y="808914"/>
                <a:ext cx="1161441" cy="369332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  <a:prstDash val="solid"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b="1" dirty="0"/>
                  <a:t>RCM</a:t>
                </a:r>
                <a:r>
                  <a:rPr lang="en-GB" sz="1600" dirty="0"/>
                  <a:t> (UK)</a:t>
                </a:r>
                <a:endParaRPr lang="en-GB" sz="1600" b="1" dirty="0"/>
              </a:p>
            </p:txBody>
          </p:sp>
        </p:grpSp>
        <p:sp>
          <p:nvSpPr>
            <p:cNvPr id="52" name="TextBox 51"/>
            <p:cNvSpPr txBox="1"/>
            <p:nvPr/>
          </p:nvSpPr>
          <p:spPr>
            <a:xfrm>
              <a:off x="2719922" y="793954"/>
              <a:ext cx="40427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b="1" dirty="0"/>
                <a:t>…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88337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" name="Group 63"/>
          <p:cNvGrpSpPr/>
          <p:nvPr/>
        </p:nvGrpSpPr>
        <p:grpSpPr>
          <a:xfrm>
            <a:off x="4671924" y="2596512"/>
            <a:ext cx="3938676" cy="2492423"/>
            <a:chOff x="4471104" y="2514600"/>
            <a:chExt cx="3938676" cy="2492423"/>
          </a:xfrm>
        </p:grpSpPr>
        <p:sp>
          <p:nvSpPr>
            <p:cNvPr id="37" name="Oval 36"/>
            <p:cNvSpPr/>
            <p:nvPr/>
          </p:nvSpPr>
          <p:spPr>
            <a:xfrm rot="600370">
              <a:off x="4471104" y="2703369"/>
              <a:ext cx="3938676" cy="2303654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828380" y="3118488"/>
              <a:ext cx="16764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/>
                <a:t>AD</a:t>
              </a:r>
            </a:p>
            <a:p>
              <a:pPr algn="ctr"/>
              <a:r>
                <a:rPr lang="en-GB" sz="1600" b="1" dirty="0"/>
                <a:t>level 3/4/5</a:t>
              </a:r>
            </a:p>
            <a:p>
              <a:pPr algn="ctr"/>
              <a:r>
                <a:rPr lang="en-GB" sz="1600" b="1" dirty="0"/>
                <a:t>Highway, Urban,</a:t>
              </a:r>
            </a:p>
            <a:p>
              <a:pPr algn="ctr"/>
              <a:r>
                <a:rPr lang="en-GB" sz="1600" b="1" dirty="0"/>
                <a:t>Inter-urban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638800" y="2514600"/>
              <a:ext cx="1615349" cy="40011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chemeClr val="accent1">
                  <a:lumMod val="75000"/>
                </a:schemeClr>
              </a:solidFill>
              <a:prstDash val="solid"/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1600" b="1"/>
              </a:lvl1pPr>
            </a:lstStyle>
            <a:p>
              <a:r>
                <a:rPr lang="en-GB" sz="2000" u="sng" dirty="0" err="1"/>
                <a:t>AutoVeh</a:t>
              </a:r>
              <a:r>
                <a:rPr lang="en-GB" sz="2000" u="sng" dirty="0"/>
                <a:t> TF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553201" y="3276600"/>
              <a:ext cx="1349121" cy="615553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accent1">
                  <a:lumMod val="75000"/>
                </a:schemeClr>
              </a:solidFill>
              <a:prstDash val="solid"/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</a:lstStyle>
            <a:p>
              <a:pPr algn="ctr"/>
              <a:r>
                <a:rPr lang="en-GB" b="1" dirty="0"/>
                <a:t>SG 1</a:t>
              </a:r>
            </a:p>
            <a:p>
              <a:pPr algn="ctr"/>
              <a:r>
                <a:rPr lang="en-GB" sz="1600" dirty="0"/>
                <a:t>Test &amp; Audit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553200" y="4046802"/>
              <a:ext cx="1349121" cy="615553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accent1">
                  <a:lumMod val="75000"/>
                </a:schemeClr>
              </a:solidFill>
              <a:prstDash val="solid"/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</a:lstStyle>
            <a:p>
              <a:pPr algn="ctr"/>
              <a:r>
                <a:rPr lang="en-GB" b="1" dirty="0"/>
                <a:t>SG 2</a:t>
              </a:r>
            </a:p>
            <a:p>
              <a:pPr algn="ctr"/>
              <a:r>
                <a:rPr lang="en-GB" sz="1600" dirty="0"/>
                <a:t>Real world</a:t>
              </a: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2705476" y="2471972"/>
            <a:ext cx="2247524" cy="2244979"/>
            <a:chOff x="2513898" y="2390061"/>
            <a:chExt cx="2247524" cy="2244979"/>
          </a:xfrm>
        </p:grpSpPr>
        <p:sp>
          <p:nvSpPr>
            <p:cNvPr id="39" name="Oval 38"/>
            <p:cNvSpPr/>
            <p:nvPr/>
          </p:nvSpPr>
          <p:spPr>
            <a:xfrm>
              <a:off x="2513898" y="2390061"/>
              <a:ext cx="2247524" cy="2244979"/>
            </a:xfrm>
            <a:prstGeom prst="ellipse">
              <a:avLst/>
            </a:prstGeom>
            <a:solidFill>
              <a:srgbClr val="FFFF99"/>
            </a:solidFill>
            <a:ln w="12700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2743200" y="2438400"/>
              <a:ext cx="1206609" cy="400110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bg2">
                  <a:lumMod val="50000"/>
                </a:schemeClr>
              </a:solidFill>
              <a:prstDash val="solid"/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</a:lstStyle>
            <a:p>
              <a:r>
                <a:rPr lang="en-GB" sz="2000" b="1" u="sng" dirty="0"/>
                <a:t>ACSF IG</a:t>
              </a: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906468" y="2851211"/>
              <a:ext cx="1632168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 dirty="0"/>
                <a:t>ACSF B2</a:t>
              </a:r>
            </a:p>
            <a:p>
              <a:pPr algn="ctr"/>
              <a:r>
                <a:rPr lang="en-GB" sz="1600" b="1" dirty="0"/>
                <a:t>Level 3/4</a:t>
              </a:r>
            </a:p>
            <a:p>
              <a:pPr algn="ctr"/>
              <a:r>
                <a:rPr lang="en-GB" sz="1600" b="1" dirty="0"/>
                <a:t>Hands-off lane keeping on</a:t>
              </a:r>
            </a:p>
            <a:p>
              <a:pPr algn="ctr"/>
              <a:r>
                <a:rPr lang="en-GB" sz="1600" b="1" dirty="0"/>
                <a:t>Motorway</a:t>
              </a: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228600" y="4024799"/>
            <a:ext cx="3002134" cy="2756852"/>
            <a:chOff x="228600" y="3838823"/>
            <a:chExt cx="3002134" cy="2756852"/>
          </a:xfrm>
        </p:grpSpPr>
        <p:sp>
          <p:nvSpPr>
            <p:cNvPr id="38" name="Oval 37"/>
            <p:cNvSpPr/>
            <p:nvPr/>
          </p:nvSpPr>
          <p:spPr>
            <a:xfrm rot="16387637">
              <a:off x="624408" y="4095187"/>
              <a:ext cx="2461995" cy="2538981"/>
            </a:xfrm>
            <a:prstGeom prst="ellipse">
              <a:avLst/>
            </a:prstGeom>
            <a:solidFill>
              <a:srgbClr val="FFFF99"/>
            </a:solidFill>
            <a:ln w="12700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177718" y="5119698"/>
              <a:ext cx="1334483" cy="584775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bg2">
                  <a:lumMod val="50000"/>
                </a:schemeClr>
              </a:solidFill>
              <a:prstDash val="solid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/>
                <a:t>PTI ACSF TF</a:t>
              </a:r>
              <a:endParaRPr lang="en-GB" sz="1600" dirty="0"/>
            </a:p>
            <a:p>
              <a:pPr algn="ctr"/>
              <a:endParaRPr lang="en-GB" sz="16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329304" y="5811934"/>
              <a:ext cx="1337696" cy="584775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bg2">
                  <a:lumMod val="50000"/>
                </a:schemeClr>
              </a:solidFill>
              <a:prstDash val="solid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/>
                <a:t>DSSA TF</a:t>
              </a:r>
              <a:endParaRPr lang="en-GB" sz="1600" dirty="0"/>
            </a:p>
            <a:p>
              <a:pPr algn="ctr"/>
              <a:endParaRPr lang="en-GB" sz="1600" b="1" dirty="0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228600" y="3838823"/>
              <a:ext cx="1425186" cy="584775"/>
            </a:xfrm>
            <a:prstGeom prst="rect">
              <a:avLst/>
            </a:prstGeom>
            <a:solidFill>
              <a:srgbClr val="FFFF99"/>
            </a:solidFill>
            <a:ln w="12700">
              <a:noFill/>
              <a:prstDash val="solid"/>
            </a:ln>
          </p:spPr>
          <p:txBody>
            <a:bodyPr wrap="square" rtlCol="0">
              <a:spAutoFit/>
            </a:bodyPr>
            <a:lstStyle/>
            <a:p>
              <a:r>
                <a:rPr lang="en-GB" sz="1600" b="1" dirty="0"/>
                <a:t>GRVA</a:t>
              </a:r>
            </a:p>
            <a:p>
              <a:r>
                <a:rPr lang="en-GB" sz="1600" b="1" dirty="0"/>
                <a:t>Task Forces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990600" y="4419600"/>
              <a:ext cx="1332208" cy="584775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bg2">
                  <a:lumMod val="50000"/>
                </a:schemeClr>
              </a:solidFill>
              <a:prstDash val="solid"/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b="1"/>
              </a:lvl1pPr>
            </a:lstStyle>
            <a:p>
              <a:pPr algn="ctr"/>
              <a:r>
                <a:rPr lang="en-GB" sz="1600" dirty="0"/>
                <a:t>CEL step 2 TF</a:t>
              </a:r>
              <a:endParaRPr lang="en-GB" sz="1600" b="0" dirty="0"/>
            </a:p>
            <a:p>
              <a:pPr algn="ctr"/>
              <a:endParaRPr lang="en-GB" sz="1600" b="0" dirty="0"/>
            </a:p>
          </p:txBody>
        </p:sp>
        <p:sp>
          <p:nvSpPr>
            <p:cNvPr id="79" name="Up Arrow 78"/>
            <p:cNvSpPr/>
            <p:nvPr/>
          </p:nvSpPr>
          <p:spPr>
            <a:xfrm rot="2916718">
              <a:off x="2697159" y="4037301"/>
              <a:ext cx="509926" cy="557224"/>
            </a:xfrm>
            <a:prstGeom prst="upArrow">
              <a:avLst/>
            </a:prstGeom>
            <a:solidFill>
              <a:srgbClr val="FFFF99"/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4401587" y="4489005"/>
            <a:ext cx="2267756" cy="1716771"/>
            <a:chOff x="4401587" y="4303029"/>
            <a:chExt cx="2267756" cy="1716771"/>
          </a:xfrm>
        </p:grpSpPr>
        <p:sp>
          <p:nvSpPr>
            <p:cNvPr id="44" name="TextBox 43"/>
            <p:cNvSpPr txBox="1"/>
            <p:nvPr/>
          </p:nvSpPr>
          <p:spPr>
            <a:xfrm>
              <a:off x="4724400" y="5373469"/>
              <a:ext cx="1722411" cy="64633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prstDash val="solid"/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b="1" u="sng"/>
              </a:lvl1pPr>
            </a:lstStyle>
            <a:p>
              <a:pPr algn="ctr"/>
              <a:r>
                <a:rPr lang="en-GB" dirty="0"/>
                <a:t>CS &amp; OTA TF</a:t>
              </a:r>
            </a:p>
            <a:p>
              <a:endParaRPr lang="en-GB" dirty="0"/>
            </a:p>
          </p:txBody>
        </p:sp>
        <p:sp>
          <p:nvSpPr>
            <p:cNvPr id="80" name="Up Arrow 79"/>
            <p:cNvSpPr/>
            <p:nvPr/>
          </p:nvSpPr>
          <p:spPr>
            <a:xfrm rot="19562457">
              <a:off x="4401587" y="4303029"/>
              <a:ext cx="509926" cy="1054228"/>
            </a:xfrm>
            <a:prstGeom prst="upArrow">
              <a:avLst/>
            </a:prstGeom>
            <a:solidFill>
              <a:srgbClr val="FFFF99"/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1" name="Up Arrow 80"/>
            <p:cNvSpPr/>
            <p:nvPr/>
          </p:nvSpPr>
          <p:spPr>
            <a:xfrm rot="1635232">
              <a:off x="6159417" y="4637575"/>
              <a:ext cx="509926" cy="680002"/>
            </a:xfrm>
            <a:prstGeom prst="upArrow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4258968" y="0"/>
            <a:ext cx="4885032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r-FR" sz="2800" dirty="0" err="1"/>
              <a:t>Industry</a:t>
            </a:r>
            <a:r>
              <a:rPr lang="fr-FR" sz="2800" dirty="0"/>
              <a:t> input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353532" y="2800290"/>
            <a:ext cx="1617879" cy="40011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/>
            </a:lvl1pPr>
          </a:lstStyle>
          <a:p>
            <a:pPr algn="ctr"/>
            <a:r>
              <a:rPr lang="en-GB" sz="2000" dirty="0">
                <a:solidFill>
                  <a:schemeClr val="bg1"/>
                </a:solidFill>
              </a:rPr>
              <a:t>HCV Trailers</a:t>
            </a:r>
            <a:endParaRPr lang="en-GB" b="0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671154" y="4918015"/>
            <a:ext cx="1695657" cy="40011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/>
            </a:lvl1pPr>
          </a:lstStyle>
          <a:p>
            <a:pPr algn="ctr"/>
            <a:r>
              <a:rPr lang="en-GB" sz="2000" dirty="0">
                <a:solidFill>
                  <a:schemeClr val="bg1"/>
                </a:solidFill>
              </a:rPr>
              <a:t>Platooning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796737" y="61555"/>
            <a:ext cx="2034835" cy="40011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>
                <a:solidFill>
                  <a:schemeClr val="bg1"/>
                </a:solidFill>
              </a:defRPr>
            </a:lvl1pPr>
          </a:lstStyle>
          <a:p>
            <a:pPr algn="ctr"/>
            <a:r>
              <a:rPr lang="fr-FR" dirty="0" err="1"/>
              <a:t>Missing</a:t>
            </a:r>
            <a:r>
              <a:rPr lang="fr-FR" dirty="0"/>
              <a:t> items</a:t>
            </a:r>
          </a:p>
        </p:txBody>
      </p:sp>
      <p:grpSp>
        <p:nvGrpSpPr>
          <p:cNvPr id="60" name="Group 59"/>
          <p:cNvGrpSpPr/>
          <p:nvPr/>
        </p:nvGrpSpPr>
        <p:grpSpPr>
          <a:xfrm>
            <a:off x="152400" y="228600"/>
            <a:ext cx="3406392" cy="2142504"/>
            <a:chOff x="152400" y="228600"/>
            <a:chExt cx="3406392" cy="2142504"/>
          </a:xfrm>
        </p:grpSpPr>
        <p:grpSp>
          <p:nvGrpSpPr>
            <p:cNvPr id="61" name="Group 60"/>
            <p:cNvGrpSpPr/>
            <p:nvPr/>
          </p:nvGrpSpPr>
          <p:grpSpPr>
            <a:xfrm>
              <a:off x="152400" y="228600"/>
              <a:ext cx="3406392" cy="2142504"/>
              <a:chOff x="304800" y="228600"/>
              <a:chExt cx="3406392" cy="2142504"/>
            </a:xfrm>
          </p:grpSpPr>
          <p:sp>
            <p:nvSpPr>
              <p:cNvPr id="63" name="Oval 62"/>
              <p:cNvSpPr/>
              <p:nvPr/>
            </p:nvSpPr>
            <p:spPr>
              <a:xfrm rot="21437876">
                <a:off x="808279" y="339314"/>
                <a:ext cx="2902913" cy="203179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1676400" y="1367377"/>
                <a:ext cx="1448416" cy="615553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  <a:prstDash val="solid"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b="1" dirty="0"/>
                  <a:t>ACSF C HMI</a:t>
                </a:r>
                <a:r>
                  <a:rPr lang="en-GB" sz="1600" dirty="0"/>
                  <a:t> (industry)</a:t>
                </a:r>
              </a:p>
            </p:txBody>
          </p:sp>
          <p:sp>
            <p:nvSpPr>
              <p:cNvPr id="70" name="TextBox 69"/>
              <p:cNvSpPr txBox="1"/>
              <p:nvPr/>
            </p:nvSpPr>
            <p:spPr>
              <a:xfrm>
                <a:off x="304800" y="228600"/>
                <a:ext cx="1600200" cy="584775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noFill/>
                <a:prstDash val="solid"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1600" b="1" dirty="0"/>
                  <a:t>Stand-alone subjects</a:t>
                </a:r>
              </a:p>
            </p:txBody>
          </p:sp>
          <p:sp>
            <p:nvSpPr>
              <p:cNvPr id="74" name="TextBox 73"/>
              <p:cNvSpPr txBox="1"/>
              <p:nvPr/>
            </p:nvSpPr>
            <p:spPr>
              <a:xfrm>
                <a:off x="1371600" y="808914"/>
                <a:ext cx="1161441" cy="369332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  <a:prstDash val="solid"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b="1" dirty="0"/>
                  <a:t>RCM</a:t>
                </a:r>
                <a:r>
                  <a:rPr lang="en-GB" sz="1600" dirty="0"/>
                  <a:t> (UK)</a:t>
                </a:r>
                <a:endParaRPr lang="en-GB" sz="1600" b="1" dirty="0"/>
              </a:p>
            </p:txBody>
          </p:sp>
        </p:grpSp>
        <p:sp>
          <p:nvSpPr>
            <p:cNvPr id="62" name="TextBox 61"/>
            <p:cNvSpPr txBox="1"/>
            <p:nvPr/>
          </p:nvSpPr>
          <p:spPr>
            <a:xfrm>
              <a:off x="2719922" y="793954"/>
              <a:ext cx="40427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b="1" dirty="0"/>
                <a:t>…</a:t>
              </a:r>
            </a:p>
          </p:txBody>
        </p:sp>
      </p:grpSp>
      <p:sp>
        <p:nvSpPr>
          <p:cNvPr id="3" name="Rectangle 2"/>
          <p:cNvSpPr/>
          <p:nvPr/>
        </p:nvSpPr>
        <p:spPr>
          <a:xfrm>
            <a:off x="2512201" y="609600"/>
            <a:ext cx="1771041" cy="64633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 err="1">
                <a:solidFill>
                  <a:schemeClr val="bg1"/>
                </a:solidFill>
              </a:rPr>
              <a:t>Level</a:t>
            </a:r>
            <a:r>
              <a:rPr lang="fr-FR" b="1" dirty="0">
                <a:solidFill>
                  <a:schemeClr val="bg1"/>
                </a:solidFill>
              </a:rPr>
              <a:t> 2 hands-off </a:t>
            </a:r>
            <a:r>
              <a:rPr lang="fr-FR" b="1" dirty="0" err="1">
                <a:solidFill>
                  <a:schemeClr val="bg1"/>
                </a:solidFill>
              </a:rPr>
              <a:t>lane</a:t>
            </a:r>
            <a:r>
              <a:rPr lang="fr-FR" b="1" dirty="0">
                <a:solidFill>
                  <a:schemeClr val="bg1"/>
                </a:solidFill>
              </a:rPr>
              <a:t> </a:t>
            </a:r>
            <a:r>
              <a:rPr lang="fr-FR" b="1" dirty="0" err="1">
                <a:solidFill>
                  <a:schemeClr val="bg1"/>
                </a:solidFill>
              </a:rPr>
              <a:t>keeping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032023" y="1462898"/>
            <a:ext cx="10209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i="1" dirty="0">
                <a:solidFill>
                  <a:srgbClr val="FF0000"/>
                </a:solidFill>
              </a:rPr>
              <a:t>GRVA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888503" y="772180"/>
            <a:ext cx="1066318" cy="523220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GB" sz="2800" i="1" dirty="0"/>
              <a:t>WP29</a:t>
            </a:r>
          </a:p>
        </p:txBody>
      </p:sp>
      <p:cxnSp>
        <p:nvCxnSpPr>
          <p:cNvPr id="41" name="Elbow Connector 40"/>
          <p:cNvCxnSpPr>
            <a:stCxn id="36" idx="3"/>
            <a:endCxn id="35" idx="0"/>
          </p:cNvCxnSpPr>
          <p:nvPr/>
        </p:nvCxnSpPr>
        <p:spPr>
          <a:xfrm>
            <a:off x="5954821" y="1033790"/>
            <a:ext cx="587663" cy="429108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373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228598" y="4343400"/>
            <a:ext cx="5113086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/>
              <a:t>AD Highway (based on 3-pillars)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19072" y="3733800"/>
            <a:ext cx="2389413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 u="sng"/>
            </a:lvl1pPr>
          </a:lstStyle>
          <a:p>
            <a:pPr algn="ctr"/>
            <a:r>
              <a:rPr lang="en-GB" dirty="0"/>
              <a:t>CS &amp; OTA new reg.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667000" y="5943600"/>
            <a:ext cx="2971799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/>
            </a:lvl1pPr>
          </a:lstStyle>
          <a:p>
            <a:pPr algn="ctr"/>
            <a:r>
              <a:rPr lang="en-GB" dirty="0">
                <a:solidFill>
                  <a:schemeClr val="bg1"/>
                </a:solidFill>
              </a:rPr>
              <a:t>Platooning </a:t>
            </a:r>
            <a:r>
              <a:rPr lang="en-GB" sz="1600" dirty="0">
                <a:solidFill>
                  <a:schemeClr val="bg1"/>
                </a:solidFill>
              </a:rPr>
              <a:t>(longitudinal)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258968" y="0"/>
            <a:ext cx="4885032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r-FR" sz="2800" dirty="0" err="1"/>
              <a:t>Industry</a:t>
            </a:r>
            <a:r>
              <a:rPr lang="fr-FR" sz="2800" dirty="0"/>
              <a:t> input – Road </a:t>
            </a:r>
            <a:r>
              <a:rPr lang="fr-FR" sz="2800" dirty="0" err="1"/>
              <a:t>map</a:t>
            </a:r>
            <a:endParaRPr lang="fr-FR" sz="2800" dirty="0"/>
          </a:p>
        </p:txBody>
      </p:sp>
      <p:sp>
        <p:nvSpPr>
          <p:cNvPr id="43" name="TextBox 42"/>
          <p:cNvSpPr txBox="1"/>
          <p:nvPr/>
        </p:nvSpPr>
        <p:spPr>
          <a:xfrm>
            <a:off x="228600" y="242560"/>
            <a:ext cx="1923749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ACSF C HMI</a:t>
            </a:r>
            <a:endParaRPr lang="en-GB" sz="1600" dirty="0"/>
          </a:p>
        </p:txBody>
      </p:sp>
      <p:sp>
        <p:nvSpPr>
          <p:cNvPr id="54" name="TextBox 53"/>
          <p:cNvSpPr txBox="1"/>
          <p:nvPr/>
        </p:nvSpPr>
        <p:spPr>
          <a:xfrm>
            <a:off x="228600" y="685800"/>
            <a:ext cx="1923749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RCM</a:t>
            </a:r>
            <a:endParaRPr lang="en-GB" sz="1600" b="1" dirty="0"/>
          </a:p>
        </p:txBody>
      </p:sp>
      <p:sp>
        <p:nvSpPr>
          <p:cNvPr id="56" name="Rectangle 55"/>
          <p:cNvSpPr/>
          <p:nvPr/>
        </p:nvSpPr>
        <p:spPr>
          <a:xfrm>
            <a:off x="228600" y="1154668"/>
            <a:ext cx="3300907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 err="1">
                <a:solidFill>
                  <a:schemeClr val="bg1"/>
                </a:solidFill>
              </a:rPr>
              <a:t>Level</a:t>
            </a:r>
            <a:r>
              <a:rPr lang="fr-FR" b="1" dirty="0">
                <a:solidFill>
                  <a:schemeClr val="bg1"/>
                </a:solidFill>
              </a:rPr>
              <a:t> 2 hands-off </a:t>
            </a:r>
            <a:r>
              <a:rPr lang="fr-FR" b="1" dirty="0" err="1">
                <a:solidFill>
                  <a:schemeClr val="bg1"/>
                </a:solidFill>
              </a:rPr>
              <a:t>lane</a:t>
            </a:r>
            <a:r>
              <a:rPr lang="fr-FR" b="1" dirty="0">
                <a:solidFill>
                  <a:schemeClr val="bg1"/>
                </a:solidFill>
              </a:rPr>
              <a:t> </a:t>
            </a:r>
            <a:r>
              <a:rPr lang="fr-FR" b="1" dirty="0" err="1">
                <a:solidFill>
                  <a:schemeClr val="bg1"/>
                </a:solidFill>
              </a:rPr>
              <a:t>keeping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28601" y="1676400"/>
            <a:ext cx="3962399" cy="1384995"/>
          </a:xfrm>
          <a:prstGeom prst="rect">
            <a:avLst/>
          </a:prstGeom>
          <a:solidFill>
            <a:srgbClr val="FFFF99"/>
          </a:solidFill>
          <a:ln>
            <a:solidFill>
              <a:schemeClr val="bg2">
                <a:lumMod val="50000"/>
              </a:schemeClr>
            </a:solidFill>
            <a:prstDash val="solid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600" b="1"/>
            </a:lvl1pPr>
          </a:lstStyle>
          <a:p>
            <a:r>
              <a:rPr lang="en-GB" sz="2000" dirty="0"/>
              <a:t>ACSF B2 Level 3/4</a:t>
            </a:r>
          </a:p>
          <a:p>
            <a:r>
              <a:rPr lang="en-GB" dirty="0"/>
              <a:t>Hands-off lane keeping on Motorway </a:t>
            </a:r>
            <a:r>
              <a:rPr lang="en-GB" b="0" dirty="0"/>
              <a:t>(including CEL step 2, PTI ACSF, DSSA and general requirements for CS &amp; OTA)</a:t>
            </a:r>
          </a:p>
          <a:p>
            <a:r>
              <a:rPr lang="en-GB" dirty="0"/>
              <a:t>PC/LCV		HCV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2106016" y="3200400"/>
            <a:ext cx="2846984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/>
            </a:lvl1pPr>
          </a:lstStyle>
          <a:p>
            <a:pPr algn="ctr"/>
            <a:r>
              <a:rPr lang="en-GB" dirty="0">
                <a:solidFill>
                  <a:schemeClr val="bg1"/>
                </a:solidFill>
              </a:rPr>
              <a:t>HCV Trailers</a:t>
            </a:r>
            <a:endParaRPr lang="en-GB" sz="1600" b="0" dirty="0">
              <a:solidFill>
                <a:schemeClr val="bg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495800" y="6412468"/>
            <a:ext cx="3200399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/>
            </a:lvl1pPr>
          </a:lstStyle>
          <a:p>
            <a:pPr algn="ctr"/>
            <a:r>
              <a:rPr lang="en-GB" dirty="0">
                <a:solidFill>
                  <a:schemeClr val="bg1"/>
                </a:solidFill>
              </a:rPr>
              <a:t>Platooning </a:t>
            </a:r>
            <a:r>
              <a:rPr lang="en-GB" sz="1600" dirty="0">
                <a:solidFill>
                  <a:schemeClr val="bg1"/>
                </a:solidFill>
              </a:rPr>
              <a:t>(</a:t>
            </a:r>
            <a:r>
              <a:rPr lang="en-GB" sz="1600" dirty="0" err="1">
                <a:solidFill>
                  <a:schemeClr val="bg1"/>
                </a:solidFill>
              </a:rPr>
              <a:t>Longi</a:t>
            </a:r>
            <a:r>
              <a:rPr lang="en-GB" sz="1600" dirty="0">
                <a:solidFill>
                  <a:schemeClr val="bg1"/>
                </a:solidFill>
              </a:rPr>
              <a:t> + lat.)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3277166" y="5376446"/>
            <a:ext cx="4151177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/>
              <a:t>AD Inter-urban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29735" y="4843046"/>
            <a:ext cx="6094865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/>
              <a:t>AD Urban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843057" y="68580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/>
              <a:t>2020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8130083" y="68580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/>
              <a:t>2025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562600" y="1876425"/>
            <a:ext cx="347858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i="1" dirty="0"/>
              <a:t>Indicative information,</a:t>
            </a:r>
          </a:p>
          <a:p>
            <a:r>
              <a:rPr lang="fr-FR" sz="2800" i="1" dirty="0"/>
              <a:t>for discussion </a:t>
            </a:r>
            <a:r>
              <a:rPr lang="fr-FR" sz="2800" i="1" dirty="0" err="1"/>
              <a:t>only</a:t>
            </a:r>
            <a:r>
              <a:rPr lang="fr-FR" sz="2800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2596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228598" y="4343400"/>
            <a:ext cx="5113086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/>
              <a:t>AD Highway (based on 3-pillars)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258968" y="0"/>
            <a:ext cx="4885032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 sz="2800" dirty="0"/>
              <a:t>Industry input – GRVA day 2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28600" y="242560"/>
            <a:ext cx="1923749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ACSF C HMI</a:t>
            </a:r>
            <a:endParaRPr lang="en-GB" sz="1600" dirty="0"/>
          </a:p>
        </p:txBody>
      </p:sp>
      <p:sp>
        <p:nvSpPr>
          <p:cNvPr id="54" name="TextBox 53"/>
          <p:cNvSpPr txBox="1"/>
          <p:nvPr/>
        </p:nvSpPr>
        <p:spPr>
          <a:xfrm>
            <a:off x="228600" y="685800"/>
            <a:ext cx="1923749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RCM</a:t>
            </a:r>
            <a:endParaRPr lang="en-GB" sz="1600" b="1" dirty="0"/>
          </a:p>
        </p:txBody>
      </p:sp>
      <p:sp>
        <p:nvSpPr>
          <p:cNvPr id="56" name="Rectangle 55"/>
          <p:cNvSpPr/>
          <p:nvPr/>
        </p:nvSpPr>
        <p:spPr>
          <a:xfrm>
            <a:off x="228600" y="1154668"/>
            <a:ext cx="3300907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Level 2 hands-off lane keeping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228601" y="1676400"/>
            <a:ext cx="3962399" cy="1384995"/>
          </a:xfrm>
          <a:prstGeom prst="rect">
            <a:avLst/>
          </a:prstGeom>
          <a:solidFill>
            <a:srgbClr val="FFFF99"/>
          </a:solidFill>
          <a:ln>
            <a:solidFill>
              <a:schemeClr val="bg2">
                <a:lumMod val="50000"/>
              </a:schemeClr>
            </a:solidFill>
            <a:prstDash val="solid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600" b="1"/>
            </a:lvl1pPr>
          </a:lstStyle>
          <a:p>
            <a:r>
              <a:rPr lang="en-GB" sz="2000" dirty="0"/>
              <a:t>ACSF B2 Level 3/4</a:t>
            </a:r>
          </a:p>
          <a:p>
            <a:r>
              <a:rPr lang="en-GB" dirty="0"/>
              <a:t>Hands-off lane keeping on Motorway </a:t>
            </a:r>
            <a:r>
              <a:rPr lang="en-GB" b="0" dirty="0"/>
              <a:t>(including CEL step 2, PTI ACSF, DSSA and general requirements for CS &amp; OTA)</a:t>
            </a:r>
          </a:p>
          <a:p>
            <a:r>
              <a:rPr lang="en-GB" dirty="0"/>
              <a:t>PC/LCV		HCV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3277166" y="5376446"/>
            <a:ext cx="4151177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/>
              <a:t>AD Inter-urban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29735" y="4843046"/>
            <a:ext cx="6094865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/>
              <a:t>AD Urban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3200400"/>
            <a:ext cx="9144000" cy="0"/>
          </a:xfrm>
          <a:prstGeom prst="line">
            <a:avLst/>
          </a:prstGeom>
          <a:ln w="38100">
            <a:solidFill>
              <a:srgbClr val="00B05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332894" y="912674"/>
            <a:ext cx="4734906" cy="175432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Current certification </a:t>
            </a:r>
            <a:r>
              <a:rPr lang="en-GB" b="1" dirty="0" smtClean="0"/>
              <a:t>way</a:t>
            </a:r>
            <a:r>
              <a:rPr lang="en-GB" dirty="0" smtClean="0"/>
              <a:t>:</a:t>
            </a:r>
            <a:endParaRPr lang="en-GB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dirty="0" smtClean="0"/>
              <a:t>Test </a:t>
            </a:r>
            <a:r>
              <a:rPr lang="en-GB" dirty="0"/>
              <a:t>worst case vehicle configuration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dirty="0"/>
              <a:t>CEL Assessment (audit)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One set of requirements </a:t>
            </a:r>
            <a:r>
              <a:rPr lang="en-GB" b="1" dirty="0"/>
              <a:t>per functionality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Very low pace / (rather) design restrictive / not applicable to further steps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495800" y="6412468"/>
            <a:ext cx="3200399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/>
            </a:lvl1pPr>
          </a:lstStyle>
          <a:p>
            <a:pPr algn="ctr"/>
            <a:r>
              <a:rPr lang="en-GB" dirty="0">
                <a:solidFill>
                  <a:schemeClr val="bg1"/>
                </a:solidFill>
              </a:rPr>
              <a:t>Platooning </a:t>
            </a:r>
            <a:r>
              <a:rPr lang="en-GB" sz="1600" dirty="0">
                <a:solidFill>
                  <a:schemeClr val="bg1"/>
                </a:solidFill>
              </a:rPr>
              <a:t>(</a:t>
            </a:r>
            <a:r>
              <a:rPr lang="en-GB" sz="1600" dirty="0" err="1">
                <a:solidFill>
                  <a:schemeClr val="bg1"/>
                </a:solidFill>
              </a:rPr>
              <a:t>Longi</a:t>
            </a:r>
            <a:r>
              <a:rPr lang="en-GB" sz="1600" dirty="0">
                <a:solidFill>
                  <a:schemeClr val="bg1"/>
                </a:solidFill>
              </a:rPr>
              <a:t> + lat.)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332894" y="3401339"/>
            <a:ext cx="4734906" cy="34163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285750" indent="-285750">
              <a:buFont typeface="Arial" panose="020B0604020202020204" pitchFamily="34" charset="0"/>
              <a:buChar char="•"/>
            </a:lvl1pPr>
            <a:lvl2pPr marL="742950" lvl="1" indent="-285750">
              <a:buFont typeface="Courier New" panose="02070309020205020404" pitchFamily="49" charset="0"/>
              <a:buChar char="o"/>
            </a:lvl2pPr>
          </a:lstStyle>
          <a:p>
            <a:r>
              <a:rPr lang="en-GB" b="1" dirty="0"/>
              <a:t>New way </a:t>
            </a:r>
            <a:r>
              <a:rPr lang="en-GB" dirty="0"/>
              <a:t>to certify: </a:t>
            </a:r>
            <a:r>
              <a:rPr lang="en-GB" b="1" dirty="0"/>
              <a:t>3 pillars</a:t>
            </a:r>
          </a:p>
          <a:p>
            <a:pPr marL="719138" lvl="1" indent="-342900">
              <a:buFont typeface="+mj-lt"/>
              <a:buAutoNum type="arabicPeriod"/>
            </a:pPr>
            <a:r>
              <a:rPr lang="en-GB" dirty="0"/>
              <a:t>Road test</a:t>
            </a:r>
          </a:p>
          <a:p>
            <a:pPr marL="719138" lvl="1" indent="-342900">
              <a:buFont typeface="+mj-lt"/>
              <a:buAutoNum type="arabicPeriod"/>
            </a:pPr>
            <a:r>
              <a:rPr lang="en-GB" dirty="0"/>
              <a:t>Track test</a:t>
            </a:r>
          </a:p>
          <a:p>
            <a:pPr marL="719138" lvl="1" indent="-342900">
              <a:buFont typeface="+mj-lt"/>
              <a:buAutoNum type="arabicPeriod"/>
            </a:pPr>
            <a:r>
              <a:rPr lang="en-GB" dirty="0"/>
              <a:t>Audit / Assessment</a:t>
            </a:r>
          </a:p>
          <a:p>
            <a:r>
              <a:rPr lang="en-GB" dirty="0"/>
              <a:t>Achieving a balance between a set of </a:t>
            </a:r>
            <a:r>
              <a:rPr lang="en-GB" b="1" dirty="0"/>
              <a:t>general safety objectives</a:t>
            </a:r>
            <a:r>
              <a:rPr lang="en-GB" dirty="0"/>
              <a:t> and relevant</a:t>
            </a:r>
            <a:r>
              <a:rPr lang="en-GB" b="1" dirty="0"/>
              <a:t> </a:t>
            </a:r>
            <a:r>
              <a:rPr lang="en-GB" b="1" dirty="0" smtClean="0"/>
              <a:t>test </a:t>
            </a:r>
            <a:r>
              <a:rPr lang="en-GB" b="1" dirty="0"/>
              <a:t>scenarios </a:t>
            </a:r>
            <a:r>
              <a:rPr lang="en-GB" dirty="0"/>
              <a:t>for </a:t>
            </a:r>
            <a:r>
              <a:rPr lang="en-GB" b="1" dirty="0"/>
              <a:t>use cases </a:t>
            </a:r>
            <a:r>
              <a:rPr lang="en-GB" dirty="0"/>
              <a:t>(highway, urban, inter-urban)</a:t>
            </a:r>
            <a:r>
              <a:rPr lang="en-GB" b="1" dirty="0"/>
              <a:t>:</a:t>
            </a:r>
          </a:p>
          <a:p>
            <a:pPr marL="633413" lvl="1"/>
            <a:r>
              <a:rPr lang="en-GB" dirty="0"/>
              <a:t>The objective is to define a modular frame for future developments,</a:t>
            </a:r>
          </a:p>
          <a:p>
            <a:pPr marL="633413" lvl="1"/>
            <a:r>
              <a:rPr lang="en-GB" dirty="0"/>
              <a:t>To cover different vehicle categories (e.g. PC, city buses, shuttles,  trucks…) and use cases</a:t>
            </a:r>
          </a:p>
        </p:txBody>
      </p:sp>
    </p:spTree>
    <p:extLst>
      <p:ext uri="{BB962C8B-B14F-4D97-AF65-F5344CB8AC3E}">
        <p14:creationId xmlns:p14="http://schemas.microsoft.com/office/powerpoint/2010/main" val="1992737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>
            <a:normAutofit/>
          </a:bodyPr>
          <a:lstStyle/>
          <a:p>
            <a:r>
              <a:rPr lang="en-GB" sz="3600" noProof="0" dirty="0"/>
              <a:t>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b="1" noProof="0" dirty="0"/>
              <a:t>Generals</a:t>
            </a:r>
          </a:p>
          <a:p>
            <a:r>
              <a:rPr lang="en-GB" sz="2000" noProof="0" dirty="0"/>
              <a:t>Define priorities and road map</a:t>
            </a:r>
          </a:p>
          <a:p>
            <a:r>
              <a:rPr lang="en-GB" sz="2000" noProof="0" dirty="0"/>
              <a:t>Define the right organization to implement the road map </a:t>
            </a:r>
          </a:p>
          <a:p>
            <a:r>
              <a:rPr lang="en-GB" sz="2000" noProof="0" dirty="0"/>
              <a:t>Take into considerations limited resources (experts, secretariat, rooms, travels…)</a:t>
            </a:r>
          </a:p>
          <a:p>
            <a:r>
              <a:rPr lang="en-GB" sz="2000" noProof="0" dirty="0"/>
              <a:t>AD is not the only subject: AEBS M1 N1, Modular Vehicle Combinations…</a:t>
            </a:r>
          </a:p>
          <a:p>
            <a:r>
              <a:rPr lang="en-GB" sz="2000" noProof="0" dirty="0"/>
              <a:t>No double work</a:t>
            </a:r>
          </a:p>
          <a:p>
            <a:r>
              <a:rPr lang="en-GB" sz="2000" noProof="0" dirty="0"/>
              <a:t>Realistic deadline</a:t>
            </a:r>
          </a:p>
          <a:p>
            <a:r>
              <a:rPr lang="en-GB" sz="2000" noProof="0" dirty="0"/>
              <a:t>Review road map on a regular base and adjust priorities and resources when needed</a:t>
            </a:r>
          </a:p>
          <a:p>
            <a:endParaRPr lang="en-GB" sz="2000" noProof="0" dirty="0"/>
          </a:p>
          <a:p>
            <a:pPr marL="0" indent="0">
              <a:buNone/>
            </a:pPr>
            <a:r>
              <a:rPr lang="en-GB" sz="2000" b="1" noProof="0" dirty="0"/>
              <a:t>Concrete proposals – food for thoughts</a:t>
            </a:r>
          </a:p>
          <a:p>
            <a:r>
              <a:rPr lang="en-GB" sz="2000" noProof="0" dirty="0"/>
              <a:t>GRVA coordinates other GRs when it comes to AD related amendments</a:t>
            </a:r>
          </a:p>
          <a:p>
            <a:r>
              <a:rPr lang="en-GB" sz="2000" noProof="0" dirty="0"/>
              <a:t>Other GRs appoints an ambassador at GRVA, to </a:t>
            </a:r>
            <a:r>
              <a:rPr lang="en-GB" sz="2000" noProof="0"/>
              <a:t>synch the amendments</a:t>
            </a:r>
            <a:endParaRPr lang="en-GB" sz="2000" noProof="0" dirty="0"/>
          </a:p>
          <a:p>
            <a:endParaRPr lang="en-GB" sz="2000" noProof="0" dirty="0"/>
          </a:p>
          <a:p>
            <a:endParaRPr lang="en-GB" sz="2000" noProof="0" dirty="0"/>
          </a:p>
          <a:p>
            <a:endParaRPr lang="en-GB" sz="2000" noProof="0" dirty="0"/>
          </a:p>
        </p:txBody>
      </p:sp>
    </p:spTree>
    <p:extLst>
      <p:ext uri="{BB962C8B-B14F-4D97-AF65-F5344CB8AC3E}">
        <p14:creationId xmlns:p14="http://schemas.microsoft.com/office/powerpoint/2010/main" val="366528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607</Words>
  <Application>Microsoft Office PowerPoint</Application>
  <PresentationFormat>On-screen Show (4:3)</PresentationFormat>
  <Paragraphs>152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Industry views on GRVA priorities and organization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Considerations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Teyssier Pierre</dc:creator>
  <cp:lastModifiedBy>Teyssier Pierre</cp:lastModifiedBy>
  <cp:revision>113</cp:revision>
  <dcterms:created xsi:type="dcterms:W3CDTF">2006-08-16T00:00:00Z</dcterms:created>
  <dcterms:modified xsi:type="dcterms:W3CDTF">2018-09-26T09:38:44Z</dcterms:modified>
</cp:coreProperties>
</file>