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1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en-US" sz="3600" b="1" kern="0" dirty="0"/>
              <a:t>Alternative Approach to UN R13</a:t>
            </a:r>
            <a:br>
              <a:rPr lang="en-US" sz="3600" b="1" kern="0" dirty="0"/>
            </a:br>
            <a:r>
              <a:rPr lang="en-US" sz="3600" b="1" kern="0" dirty="0"/>
              <a:t>Type-IIA for Battery Electric Vehicles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295400"/>
          </a:xfrm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tx1"/>
                </a:solidFill>
              </a:rPr>
              <a:t>OICA – CLEPA</a:t>
            </a:r>
          </a:p>
          <a:p>
            <a:r>
              <a:rPr lang="fr-FR" sz="2400" dirty="0">
                <a:solidFill>
                  <a:schemeClr val="tx1"/>
                </a:solidFill>
              </a:rPr>
              <a:t>GRVA-01 - </a:t>
            </a:r>
            <a:r>
              <a:rPr lang="fr-FR" sz="2400" dirty="0" err="1">
                <a:solidFill>
                  <a:schemeClr val="tx1"/>
                </a:solidFill>
              </a:rPr>
              <a:t>September</a:t>
            </a:r>
            <a:r>
              <a:rPr lang="fr-FR" sz="2400" dirty="0">
                <a:solidFill>
                  <a:schemeClr val="tx1"/>
                </a:solidFill>
              </a:rPr>
              <a:t> 2018</a:t>
            </a:r>
          </a:p>
        </p:txBody>
      </p:sp>
      <p:sp>
        <p:nvSpPr>
          <p:cNvPr id="6" name="Rectangle 5"/>
          <p:cNvSpPr/>
          <p:nvPr/>
        </p:nvSpPr>
        <p:spPr>
          <a:xfrm>
            <a:off x="7772400" y="6096000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V1.2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5A5E59-A91B-41EC-8AC4-528EA426D162}"/>
              </a:ext>
            </a:extLst>
          </p:cNvPr>
          <p:cNvSpPr txBox="1"/>
          <p:nvPr/>
        </p:nvSpPr>
        <p:spPr>
          <a:xfrm>
            <a:off x="0" y="-6824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Submitted by the experts from OICA and CLEPA</a:t>
            </a:r>
            <a:endParaRPr lang="en-US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1DE555-7C67-4667-9FFA-E63EE594711A}"/>
              </a:ext>
            </a:extLst>
          </p:cNvPr>
          <p:cNvSpPr txBox="1"/>
          <p:nvPr/>
        </p:nvSpPr>
        <p:spPr>
          <a:xfrm>
            <a:off x="5486400" y="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u="sng" dirty="0"/>
              <a:t>Informal </a:t>
            </a:r>
            <a:r>
              <a:rPr lang="de-DE" sz="1600" u="sng" dirty="0" err="1"/>
              <a:t>document</a:t>
            </a:r>
            <a:r>
              <a:rPr lang="de-DE" sz="1600" dirty="0"/>
              <a:t> </a:t>
            </a:r>
            <a:r>
              <a:rPr lang="de-DE" sz="1600" b="1" dirty="0"/>
              <a:t>GRVA-01-27</a:t>
            </a:r>
          </a:p>
          <a:p>
            <a:pPr algn="r"/>
            <a:r>
              <a:rPr lang="de-DE" sz="1600" dirty="0"/>
              <a:t>1st GRVA, 25-28 September 2018</a:t>
            </a:r>
          </a:p>
          <a:p>
            <a:pPr algn="r"/>
            <a:r>
              <a:rPr lang="de-DE" sz="1600" dirty="0"/>
              <a:t>Agenda </a:t>
            </a:r>
            <a:r>
              <a:rPr lang="de-DE" sz="1600"/>
              <a:t>item 8 (c)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5674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5073122" y="5181600"/>
            <a:ext cx="2766060" cy="2519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extfeld 14"/>
          <p:cNvSpPr txBox="1"/>
          <p:nvPr/>
        </p:nvSpPr>
        <p:spPr bwMode="gray">
          <a:xfrm>
            <a:off x="304801" y="1295400"/>
            <a:ext cx="3979789" cy="61555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de-DE" sz="2000" u="sng" dirty="0"/>
              <a:t>Type-II</a:t>
            </a:r>
          </a:p>
          <a:p>
            <a:r>
              <a:rPr lang="en-US" sz="1400" dirty="0"/>
              <a:t>Downhill </a:t>
            </a:r>
            <a:r>
              <a:rPr lang="en-US" sz="1400" dirty="0" err="1"/>
              <a:t>Behaviour</a:t>
            </a:r>
            <a:r>
              <a:rPr lang="en-US" sz="1400" dirty="0"/>
              <a:t> Test</a:t>
            </a:r>
          </a:p>
        </p:txBody>
      </p:sp>
      <p:sp>
        <p:nvSpPr>
          <p:cNvPr id="20" name="Textfeld 31"/>
          <p:cNvSpPr txBox="1"/>
          <p:nvPr/>
        </p:nvSpPr>
        <p:spPr bwMode="gray">
          <a:xfrm>
            <a:off x="4572000" y="1310074"/>
            <a:ext cx="4419600" cy="61555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de-DE" sz="2000" u="sng" dirty="0"/>
              <a:t>Type-IIA</a:t>
            </a:r>
          </a:p>
          <a:p>
            <a:r>
              <a:rPr lang="en-US" sz="1400" dirty="0"/>
              <a:t>Endurance Braking Performance Test</a:t>
            </a:r>
          </a:p>
        </p:txBody>
      </p:sp>
      <p:sp>
        <p:nvSpPr>
          <p:cNvPr id="21" name="Textfeld 17"/>
          <p:cNvSpPr txBox="1"/>
          <p:nvPr/>
        </p:nvSpPr>
        <p:spPr bwMode="gray">
          <a:xfrm>
            <a:off x="381000" y="4126199"/>
            <a:ext cx="3810000" cy="2559705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sz="1400" b="1" dirty="0">
                <a:latin typeface="Arial"/>
              </a:rPr>
              <a:t>Scope</a:t>
            </a:r>
          </a:p>
          <a:p>
            <a:pPr marL="742950" lvl="1" indent="-285750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/>
              </a:rPr>
              <a:t>M3 and N3</a:t>
            </a:r>
          </a:p>
          <a:p>
            <a:pPr marL="742950" lvl="1" indent="-285750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/>
              </a:rPr>
              <a:t>Except vehicles submitted to Type-IIA</a:t>
            </a:r>
          </a:p>
          <a:p>
            <a:pPr lvl="1">
              <a:spcBef>
                <a:spcPts val="400"/>
              </a:spcBef>
            </a:pPr>
            <a:endParaRPr lang="en-US" sz="1400" dirty="0">
              <a:latin typeface="Arial"/>
            </a:endParaRPr>
          </a:p>
          <a:p>
            <a:pPr marL="285750" indent="-285750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sz="1400" b="1" dirty="0">
                <a:latin typeface="Arial"/>
              </a:rPr>
              <a:t>Service brake</a:t>
            </a:r>
            <a:r>
              <a:rPr lang="en-US" sz="1400" dirty="0">
                <a:latin typeface="Arial"/>
              </a:rPr>
              <a:t>: no restriction</a:t>
            </a:r>
          </a:p>
          <a:p>
            <a:pPr>
              <a:spcBef>
                <a:spcPts val="400"/>
              </a:spcBef>
            </a:pPr>
            <a:endParaRPr lang="en-US" sz="1400" dirty="0">
              <a:latin typeface="Arial"/>
            </a:endParaRPr>
          </a:p>
          <a:p>
            <a:pPr marL="285750" indent="-285750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sz="1400" b="1" dirty="0">
                <a:latin typeface="Arial"/>
              </a:rPr>
              <a:t>Pass criteria</a:t>
            </a:r>
            <a:r>
              <a:rPr lang="en-US" sz="1400" dirty="0">
                <a:latin typeface="Arial"/>
              </a:rPr>
              <a:t>: Hot-stop performance after Type-II</a:t>
            </a:r>
          </a:p>
          <a:p>
            <a:pPr marL="742950" lvl="1" indent="-285750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n-GB" sz="1200" dirty="0">
                <a:latin typeface="Arial"/>
              </a:rPr>
              <a:t>N3:   3.3 m/s² </a:t>
            </a:r>
          </a:p>
          <a:p>
            <a:pPr marL="742950" lvl="1" indent="-285750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n-GB" sz="1200" dirty="0">
                <a:latin typeface="Arial"/>
              </a:rPr>
              <a:t>M3:  3.75m/s²</a:t>
            </a:r>
            <a:endParaRPr lang="en-US" sz="1200" dirty="0">
              <a:latin typeface="Arial"/>
            </a:endParaRPr>
          </a:p>
        </p:txBody>
      </p:sp>
      <p:sp>
        <p:nvSpPr>
          <p:cNvPr id="22" name="Textfeld 34"/>
          <p:cNvSpPr txBox="1"/>
          <p:nvPr/>
        </p:nvSpPr>
        <p:spPr bwMode="gray">
          <a:xfrm>
            <a:off x="4800600" y="4114801"/>
            <a:ext cx="3984637" cy="25146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marL="285750" indent="-285750" algn="l">
              <a:spcBef>
                <a:spcPts val="4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400" b="1" dirty="0">
                <a:latin typeface="Arial"/>
              </a:rPr>
              <a:t>Scope</a:t>
            </a:r>
          </a:p>
          <a:p>
            <a:pPr marL="742950" lvl="1" indent="-285750">
              <a:spcBef>
                <a:spcPts val="40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/>
              </a:rPr>
              <a:t>M3 class II, III &amp; B</a:t>
            </a:r>
          </a:p>
          <a:p>
            <a:pPr marL="742950" lvl="1" indent="-285750">
              <a:spcBef>
                <a:spcPts val="40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/>
              </a:rPr>
              <a:t>N3 ADR and/or authorized to tow cat. O4</a:t>
            </a:r>
          </a:p>
          <a:p>
            <a:pPr lvl="1">
              <a:spcBef>
                <a:spcPts val="400"/>
              </a:spcBef>
              <a:spcAft>
                <a:spcPct val="0"/>
              </a:spcAft>
            </a:pPr>
            <a:endParaRPr lang="en-US" sz="1400" dirty="0">
              <a:latin typeface="Arial"/>
            </a:endParaRPr>
          </a:p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sz="1400" b="1" dirty="0">
                <a:latin typeface="Arial"/>
              </a:rPr>
              <a:t>Service brake: prohibited</a:t>
            </a:r>
          </a:p>
          <a:p>
            <a:pPr algn="l">
              <a:spcBef>
                <a:spcPts val="400"/>
              </a:spcBef>
            </a:pPr>
            <a:endParaRPr lang="en-US" sz="1400" b="1" dirty="0">
              <a:latin typeface="Arial"/>
            </a:endParaRPr>
          </a:p>
          <a:p>
            <a:pPr marL="285750" lvl="1" indent="-285750">
              <a:spcBef>
                <a:spcPts val="4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400" b="1" dirty="0">
                <a:latin typeface="Arial"/>
              </a:rPr>
              <a:t>Pass</a:t>
            </a:r>
            <a:r>
              <a:rPr lang="en-US" sz="1400" dirty="0">
                <a:latin typeface="Arial"/>
              </a:rPr>
              <a:t> </a:t>
            </a:r>
            <a:r>
              <a:rPr lang="en-US" sz="1400" b="1" dirty="0">
                <a:latin typeface="Arial"/>
              </a:rPr>
              <a:t>criteria</a:t>
            </a:r>
            <a:r>
              <a:rPr lang="en-US" sz="1400" dirty="0">
                <a:latin typeface="Arial"/>
              </a:rPr>
              <a:t>: Average speed of 30km/h</a:t>
            </a:r>
            <a:br>
              <a:rPr lang="en-US" sz="1400" dirty="0">
                <a:latin typeface="Arial"/>
              </a:rPr>
            </a:br>
            <a:r>
              <a:rPr lang="en-US" sz="1400" dirty="0">
                <a:latin typeface="Arial"/>
              </a:rPr>
              <a:t>(+/- 5 km/h)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2800" b="1" dirty="0"/>
              <a:t>Technical background</a:t>
            </a:r>
            <a:br>
              <a:rPr lang="fr-FR" sz="3200" b="1" dirty="0"/>
            </a:br>
            <a:r>
              <a:rPr lang="fr-FR" sz="2400" dirty="0"/>
              <a:t>UN R13 - Type-II and IIA tests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04800" y="2274600"/>
            <a:ext cx="4073901" cy="1764000"/>
            <a:chOff x="426091" y="2313072"/>
            <a:chExt cx="4073901" cy="1764000"/>
          </a:xfrm>
        </p:grpSpPr>
        <p:pic>
          <p:nvPicPr>
            <p:cNvPr id="8" name="Grafik 7"/>
            <p:cNvPicPr/>
            <p:nvPr/>
          </p:nvPicPr>
          <p:blipFill rotWithShape="1">
            <a:blip r:embed="rId2"/>
            <a:srcRect l="16408" t="22408" r="20898"/>
            <a:stretch/>
          </p:blipFill>
          <p:spPr>
            <a:xfrm>
              <a:off x="426091" y="2313072"/>
              <a:ext cx="4073901" cy="1764000"/>
            </a:xfrm>
            <a:prstGeom prst="rect">
              <a:avLst/>
            </a:prstGeom>
          </p:spPr>
        </p:pic>
        <p:sp>
          <p:nvSpPr>
            <p:cNvPr id="9" name="Textfeld 4"/>
            <p:cNvSpPr txBox="1"/>
            <p:nvPr/>
          </p:nvSpPr>
          <p:spPr bwMode="gray">
            <a:xfrm>
              <a:off x="1034328" y="3401465"/>
              <a:ext cx="387714" cy="177791"/>
            </a:xfrm>
            <a:prstGeom prst="rect">
              <a:avLst/>
            </a:prstGeom>
            <a:solidFill>
              <a:srgbClr val="FFFF00"/>
            </a:solidFill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>
                <a:spcBef>
                  <a:spcPts val="400"/>
                </a:spcBef>
                <a:spcAft>
                  <a:spcPct val="0"/>
                </a:spcAft>
              </a:pPr>
              <a:r>
                <a:rPr lang="de-DE" sz="1400" b="1" dirty="0">
                  <a:latin typeface="Arial"/>
                </a:rPr>
                <a:t>6%</a:t>
              </a:r>
            </a:p>
          </p:txBody>
        </p:sp>
        <p:sp>
          <p:nvSpPr>
            <p:cNvPr id="7" name="Abgerundetes Rechteck 11"/>
            <p:cNvSpPr/>
            <p:nvPr/>
          </p:nvSpPr>
          <p:spPr bwMode="gray">
            <a:xfrm>
              <a:off x="1502713" y="3509857"/>
              <a:ext cx="244826" cy="114239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19200" y="2481256"/>
              <a:ext cx="587720" cy="190299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lIns="0" tIns="0" rIns="0" bIns="0" rtlCol="0" anchor="ctr" anchorCtr="0">
              <a:noAutofit/>
            </a:bodyPr>
            <a:lstStyle>
              <a:defPPr>
                <a:defRPr lang="en-US"/>
              </a:defPPr>
              <a:lvl1pPr>
                <a:spcBef>
                  <a:spcPts val="400"/>
                </a:spcBef>
                <a:spcAft>
                  <a:spcPct val="0"/>
                </a:spcAft>
                <a:defRPr sz="1400" b="1">
                  <a:solidFill>
                    <a:srgbClr val="FF0000"/>
                  </a:solidFill>
                  <a:latin typeface="Arial"/>
                </a:defRPr>
              </a:lvl1pPr>
            </a:lstStyle>
            <a:p>
              <a:r>
                <a:rPr lang="fr-FR" sz="1200" dirty="0">
                  <a:solidFill>
                    <a:schemeClr val="tx1"/>
                  </a:solidFill>
                </a:rPr>
                <a:t>30km/h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362200" y="3391101"/>
              <a:ext cx="553616" cy="175875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lIns="0" tIns="0" rIns="0" bIns="0" rtlCol="0" anchor="ctr" anchorCtr="0">
              <a:noAutofit/>
            </a:bodyPr>
            <a:lstStyle>
              <a:defPPr>
                <a:defRPr lang="en-US"/>
              </a:defPPr>
              <a:lvl1pPr>
                <a:spcBef>
                  <a:spcPts val="400"/>
                </a:spcBef>
                <a:spcAft>
                  <a:spcPct val="0"/>
                </a:spcAft>
                <a:defRPr sz="1400" b="1">
                  <a:solidFill>
                    <a:srgbClr val="FF0000"/>
                  </a:solidFill>
                  <a:latin typeface="Arial"/>
                </a:defRPr>
              </a:lvl1pPr>
            </a:lstStyle>
            <a:p>
              <a:pPr algn="ctr"/>
              <a:r>
                <a:rPr lang="fr-FR" sz="1200" dirty="0">
                  <a:solidFill>
                    <a:schemeClr val="tx1"/>
                  </a:solidFill>
                </a:rPr>
                <a:t>6 km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751554" y="2270400"/>
            <a:ext cx="3966182" cy="1692000"/>
            <a:chOff x="4860032" y="2249007"/>
            <a:chExt cx="3966182" cy="1692000"/>
          </a:xfrm>
        </p:grpSpPr>
        <p:grpSp>
          <p:nvGrpSpPr>
            <p:cNvPr id="14" name="Gruppieren 2"/>
            <p:cNvGrpSpPr/>
            <p:nvPr/>
          </p:nvGrpSpPr>
          <p:grpSpPr>
            <a:xfrm rot="21480000">
              <a:off x="4860032" y="2315664"/>
              <a:ext cx="3966182" cy="1625343"/>
              <a:chOff x="4977271" y="2573696"/>
              <a:chExt cx="3411153" cy="1397892"/>
            </a:xfrm>
            <a:solidFill>
              <a:schemeClr val="bg1"/>
            </a:solidFill>
          </p:grpSpPr>
          <p:pic>
            <p:nvPicPr>
              <p:cNvPr id="16" name="Grafik 26"/>
              <p:cNvPicPr/>
              <p:nvPr/>
            </p:nvPicPr>
            <p:blipFill rotWithShape="1">
              <a:blip r:embed="rId2"/>
              <a:srcRect l="16408" t="22408" r="20898"/>
              <a:stretch/>
            </p:blipFill>
            <p:spPr>
              <a:xfrm>
                <a:off x="4977271" y="2573696"/>
                <a:ext cx="3411153" cy="1397892"/>
              </a:xfrm>
              <a:prstGeom prst="rect">
                <a:avLst/>
              </a:prstGeom>
              <a:grpFill/>
            </p:spPr>
          </p:pic>
          <p:sp>
            <p:nvSpPr>
              <p:cNvPr id="17" name="Rechteck 16"/>
              <p:cNvSpPr/>
              <p:nvPr/>
            </p:nvSpPr>
            <p:spPr bwMode="gray">
              <a:xfrm rot="21028720">
                <a:off x="5534227" y="2655092"/>
                <a:ext cx="2441135" cy="698946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 err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18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E7E7E8"/>
                  </a:clrFrom>
                  <a:clrTo>
                    <a:srgbClr val="E7E7E8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1027533">
                <a:off x="5745456" y="2677602"/>
                <a:ext cx="2219616" cy="689480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5" name="Rechteck 3"/>
            <p:cNvSpPr/>
            <p:nvPr/>
          </p:nvSpPr>
          <p:spPr bwMode="gray">
            <a:xfrm rot="20907760">
              <a:off x="6295213" y="2249007"/>
              <a:ext cx="1841937" cy="66979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5F5F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  <p:sp>
          <p:nvSpPr>
            <p:cNvPr id="12" name="Abgerundetes Rechteck 28"/>
            <p:cNvSpPr/>
            <p:nvPr/>
          </p:nvSpPr>
          <p:spPr bwMode="gray">
            <a:xfrm>
              <a:off x="5919757" y="3450320"/>
              <a:ext cx="239213" cy="103647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  <p:sp>
          <p:nvSpPr>
            <p:cNvPr id="13" name="Textfeld 29"/>
            <p:cNvSpPr txBox="1"/>
            <p:nvPr/>
          </p:nvSpPr>
          <p:spPr bwMode="gray">
            <a:xfrm>
              <a:off x="5488575" y="3352800"/>
              <a:ext cx="378825" cy="173715"/>
            </a:xfrm>
            <a:prstGeom prst="rect">
              <a:avLst/>
            </a:prstGeom>
            <a:solidFill>
              <a:srgbClr val="FFFF00"/>
            </a:solidFill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>
                <a:spcBef>
                  <a:spcPts val="400"/>
                </a:spcBef>
                <a:spcAft>
                  <a:spcPct val="0"/>
                </a:spcAft>
              </a:pPr>
              <a:r>
                <a:rPr lang="de-DE" sz="1400" b="1" dirty="0">
                  <a:latin typeface="Arial"/>
                </a:rPr>
                <a:t>7%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45933" y="2408587"/>
              <a:ext cx="587720" cy="190299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lIns="0" tIns="0" rIns="0" bIns="0" rtlCol="0" anchor="ctr" anchorCtr="0">
              <a:noAutofit/>
            </a:bodyPr>
            <a:lstStyle>
              <a:defPPr>
                <a:defRPr lang="en-US"/>
              </a:defPPr>
              <a:lvl1pPr>
                <a:spcBef>
                  <a:spcPts val="400"/>
                </a:spcBef>
                <a:spcAft>
                  <a:spcPct val="0"/>
                </a:spcAft>
                <a:defRPr sz="1400" b="1">
                  <a:solidFill>
                    <a:srgbClr val="FF0000"/>
                  </a:solidFill>
                  <a:latin typeface="Arial"/>
                </a:defRPr>
              </a:lvl1pPr>
            </a:lstStyle>
            <a:p>
              <a:r>
                <a:rPr lang="fr-FR" sz="1200" dirty="0">
                  <a:solidFill>
                    <a:schemeClr val="tx1"/>
                  </a:solidFill>
                </a:rPr>
                <a:t>30km/h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81800" y="3276600"/>
              <a:ext cx="553616" cy="175875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lIns="0" tIns="0" rIns="0" bIns="0" rtlCol="0" anchor="ctr" anchorCtr="0">
              <a:noAutofit/>
            </a:bodyPr>
            <a:lstStyle>
              <a:defPPr>
                <a:defRPr lang="en-US"/>
              </a:defPPr>
              <a:lvl1pPr>
                <a:spcBef>
                  <a:spcPts val="400"/>
                </a:spcBef>
                <a:spcAft>
                  <a:spcPct val="0"/>
                </a:spcAft>
                <a:defRPr sz="1400" b="1">
                  <a:solidFill>
                    <a:srgbClr val="FF0000"/>
                  </a:solidFill>
                  <a:latin typeface="Arial"/>
                </a:defRPr>
              </a:lvl1pPr>
            </a:lstStyle>
            <a:p>
              <a:pPr algn="ctr"/>
              <a:r>
                <a:rPr lang="fr-FR" sz="1200" dirty="0">
                  <a:solidFill>
                    <a:schemeClr val="tx1"/>
                  </a:solidFill>
                </a:rPr>
                <a:t>6 km</a:t>
              </a:r>
            </a:p>
          </p:txBody>
        </p:sp>
      </p:grpSp>
      <p:sp>
        <p:nvSpPr>
          <p:cNvPr id="31" name="Rectangle 30"/>
          <p:cNvSpPr/>
          <p:nvPr/>
        </p:nvSpPr>
        <p:spPr>
          <a:xfrm>
            <a:off x="304801" y="2009775"/>
            <a:ext cx="3979790" cy="470470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4572000" y="2009775"/>
            <a:ext cx="4419600" cy="470470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443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7"/>
          <p:cNvSpPr txBox="1"/>
          <p:nvPr/>
        </p:nvSpPr>
        <p:spPr bwMode="gray">
          <a:xfrm>
            <a:off x="762000" y="2073424"/>
            <a:ext cx="7494170" cy="1355576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marL="981075" indent="-981075">
              <a:spcBef>
                <a:spcPts val="400"/>
              </a:spcBef>
              <a:spcAft>
                <a:spcPct val="0"/>
              </a:spcAft>
            </a:pPr>
            <a:r>
              <a:rPr lang="en-US" dirty="0">
                <a:latin typeface="Arial"/>
              </a:rPr>
              <a:t>2.21.4.	“Electrical state of charge” means the instantaneous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ratio of electric quantity </a:t>
            </a:r>
            <a:r>
              <a:rPr lang="en-US" dirty="0">
                <a:latin typeface="Arial"/>
              </a:rPr>
              <a:t>of energy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stored</a:t>
            </a:r>
            <a:r>
              <a:rPr lang="en-US" dirty="0">
                <a:latin typeface="Arial"/>
              </a:rPr>
              <a:t> in the 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traction battery </a:t>
            </a:r>
            <a:r>
              <a:rPr lang="en-US" dirty="0">
                <a:latin typeface="Arial"/>
              </a:rPr>
              <a:t>relative to the maximum quantity of electric energy which could be stored in this battery;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015640" y="3717032"/>
            <a:ext cx="1944216" cy="2057400"/>
            <a:chOff x="1015640" y="3717032"/>
            <a:chExt cx="1944216" cy="2057400"/>
          </a:xfrm>
        </p:grpSpPr>
        <p:grpSp>
          <p:nvGrpSpPr>
            <p:cNvPr id="4" name="Gruppieren 18"/>
            <p:cNvGrpSpPr/>
            <p:nvPr/>
          </p:nvGrpSpPr>
          <p:grpSpPr>
            <a:xfrm>
              <a:off x="1015640" y="3717032"/>
              <a:ext cx="1944216" cy="1557048"/>
              <a:chOff x="971600" y="3312112"/>
              <a:chExt cx="1944216" cy="1557048"/>
            </a:xfrm>
          </p:grpSpPr>
          <p:sp>
            <p:nvSpPr>
              <p:cNvPr id="5" name="Rechteck 5"/>
              <p:cNvSpPr/>
              <p:nvPr/>
            </p:nvSpPr>
            <p:spPr bwMode="gray">
              <a:xfrm>
                <a:off x="1115616" y="3789040"/>
                <a:ext cx="144016" cy="216024"/>
              </a:xfrm>
              <a:prstGeom prst="rect">
                <a:avLst/>
              </a:prstGeom>
              <a:solidFill>
                <a:srgbClr val="C00000"/>
              </a:solidFill>
              <a:ln w="952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Rechteck 1"/>
              <p:cNvSpPr/>
              <p:nvPr/>
            </p:nvSpPr>
            <p:spPr bwMode="gray">
              <a:xfrm>
                <a:off x="971600" y="4005064"/>
                <a:ext cx="1944216" cy="864096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Rechteck 8"/>
              <p:cNvSpPr/>
              <p:nvPr/>
            </p:nvSpPr>
            <p:spPr bwMode="gray">
              <a:xfrm>
                <a:off x="2633394" y="3779415"/>
                <a:ext cx="144016" cy="216024"/>
              </a:xfrm>
              <a:prstGeom prst="rect">
                <a:avLst/>
              </a:prstGeom>
              <a:solidFill>
                <a:srgbClr val="0070C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Textfeld 15"/>
              <p:cNvSpPr txBox="1"/>
              <p:nvPr/>
            </p:nvSpPr>
            <p:spPr bwMode="gray">
              <a:xfrm>
                <a:off x="1054828" y="3506618"/>
                <a:ext cx="288032" cy="216024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noAutofit/>
              </a:bodyPr>
              <a:lstStyle/>
              <a:p>
                <a:pPr>
                  <a:spcBef>
                    <a:spcPts val="400"/>
                  </a:spcBef>
                  <a:spcAft>
                    <a:spcPct val="0"/>
                  </a:spcAft>
                </a:pPr>
                <a:r>
                  <a:rPr lang="de-DE" sz="3200" dirty="0">
                    <a:solidFill>
                      <a:srgbClr val="C00000"/>
                    </a:solidFill>
                    <a:latin typeface="Arial"/>
                  </a:rPr>
                  <a:t>+</a:t>
                </a:r>
              </a:p>
            </p:txBody>
          </p:sp>
          <p:sp>
            <p:nvSpPr>
              <p:cNvPr id="9" name="Textfeld 25"/>
              <p:cNvSpPr txBox="1"/>
              <p:nvPr/>
            </p:nvSpPr>
            <p:spPr bwMode="gray">
              <a:xfrm>
                <a:off x="2561386" y="3312112"/>
                <a:ext cx="288032" cy="216024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noAutofit/>
              </a:bodyPr>
              <a:lstStyle/>
              <a:p>
                <a:pPr>
                  <a:spcBef>
                    <a:spcPts val="400"/>
                  </a:spcBef>
                  <a:spcAft>
                    <a:spcPct val="0"/>
                  </a:spcAft>
                </a:pPr>
                <a:r>
                  <a:rPr lang="de-DE" sz="3000" dirty="0">
                    <a:solidFill>
                      <a:srgbClr val="0070C0"/>
                    </a:solidFill>
                    <a:latin typeface="Arial"/>
                  </a:rPr>
                  <a:t>_</a:t>
                </a:r>
              </a:p>
            </p:txBody>
          </p:sp>
        </p:grpSp>
        <p:sp>
          <p:nvSpPr>
            <p:cNvPr id="24" name="Textfeld 21"/>
            <p:cNvSpPr txBox="1"/>
            <p:nvPr/>
          </p:nvSpPr>
          <p:spPr bwMode="gray">
            <a:xfrm>
              <a:off x="1422946" y="5486400"/>
              <a:ext cx="1080120" cy="288032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 anchorCtr="0">
              <a:noAutofit/>
            </a:bodyPr>
            <a:lstStyle/>
            <a:p>
              <a:pPr algn="ctr">
                <a:spcBef>
                  <a:spcPts val="400"/>
                </a:spcBef>
                <a:spcAft>
                  <a:spcPct val="0"/>
                </a:spcAft>
              </a:pPr>
              <a:r>
                <a:rPr lang="de-DE" sz="2000" b="1" dirty="0">
                  <a:latin typeface="Arial"/>
                </a:rPr>
                <a:t>0%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858072" y="3719920"/>
            <a:ext cx="1944216" cy="2054512"/>
            <a:chOff x="3858072" y="3719920"/>
            <a:chExt cx="1944216" cy="2054512"/>
          </a:xfrm>
        </p:grpSpPr>
        <p:grpSp>
          <p:nvGrpSpPr>
            <p:cNvPr id="10" name="Gruppieren 27"/>
            <p:cNvGrpSpPr/>
            <p:nvPr/>
          </p:nvGrpSpPr>
          <p:grpSpPr>
            <a:xfrm>
              <a:off x="3858072" y="3719920"/>
              <a:ext cx="1944216" cy="1557048"/>
              <a:chOff x="971600" y="3312112"/>
              <a:chExt cx="1944216" cy="1557048"/>
            </a:xfrm>
          </p:grpSpPr>
          <p:sp>
            <p:nvSpPr>
              <p:cNvPr id="11" name="Rechteck 30"/>
              <p:cNvSpPr/>
              <p:nvPr/>
            </p:nvSpPr>
            <p:spPr bwMode="gray">
              <a:xfrm>
                <a:off x="1115616" y="3789040"/>
                <a:ext cx="144016" cy="216024"/>
              </a:xfrm>
              <a:prstGeom prst="rect">
                <a:avLst/>
              </a:prstGeom>
              <a:solidFill>
                <a:srgbClr val="C00000"/>
              </a:solidFill>
              <a:ln w="952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hteck 32"/>
              <p:cNvSpPr/>
              <p:nvPr/>
            </p:nvSpPr>
            <p:spPr bwMode="gray">
              <a:xfrm>
                <a:off x="971600" y="4005064"/>
                <a:ext cx="1944216" cy="864096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Rechteck 33"/>
              <p:cNvSpPr/>
              <p:nvPr/>
            </p:nvSpPr>
            <p:spPr bwMode="gray">
              <a:xfrm>
                <a:off x="2633394" y="3779415"/>
                <a:ext cx="144016" cy="216024"/>
              </a:xfrm>
              <a:prstGeom prst="rect">
                <a:avLst/>
              </a:prstGeom>
              <a:solidFill>
                <a:srgbClr val="0070C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Textfeld 35"/>
              <p:cNvSpPr txBox="1"/>
              <p:nvPr/>
            </p:nvSpPr>
            <p:spPr bwMode="gray">
              <a:xfrm>
                <a:off x="1054828" y="3506618"/>
                <a:ext cx="288032" cy="216024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noAutofit/>
              </a:bodyPr>
              <a:lstStyle/>
              <a:p>
                <a:pPr>
                  <a:spcBef>
                    <a:spcPts val="400"/>
                  </a:spcBef>
                  <a:spcAft>
                    <a:spcPct val="0"/>
                  </a:spcAft>
                </a:pPr>
                <a:r>
                  <a:rPr lang="de-DE" sz="3200" dirty="0">
                    <a:solidFill>
                      <a:srgbClr val="C00000"/>
                    </a:solidFill>
                    <a:latin typeface="Arial"/>
                  </a:rPr>
                  <a:t>+</a:t>
                </a:r>
              </a:p>
            </p:txBody>
          </p:sp>
          <p:sp>
            <p:nvSpPr>
              <p:cNvPr id="15" name="Textfeld 36"/>
              <p:cNvSpPr txBox="1"/>
              <p:nvPr/>
            </p:nvSpPr>
            <p:spPr bwMode="gray">
              <a:xfrm>
                <a:off x="2561386" y="3312112"/>
                <a:ext cx="288032" cy="216024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noAutofit/>
              </a:bodyPr>
              <a:lstStyle/>
              <a:p>
                <a:pPr>
                  <a:spcBef>
                    <a:spcPts val="400"/>
                  </a:spcBef>
                  <a:spcAft>
                    <a:spcPct val="0"/>
                  </a:spcAft>
                </a:pPr>
                <a:r>
                  <a:rPr lang="de-DE" sz="3000" dirty="0">
                    <a:solidFill>
                      <a:srgbClr val="0070C0"/>
                    </a:solidFill>
                    <a:latin typeface="Arial"/>
                  </a:rPr>
                  <a:t>_</a:t>
                </a:r>
              </a:p>
            </p:txBody>
          </p:sp>
        </p:grpSp>
        <p:sp>
          <p:nvSpPr>
            <p:cNvPr id="22" name="Rechteck 19"/>
            <p:cNvSpPr/>
            <p:nvPr/>
          </p:nvSpPr>
          <p:spPr bwMode="gray">
            <a:xfrm>
              <a:off x="3872069" y="4428451"/>
              <a:ext cx="958112" cy="835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  <p:sp>
          <p:nvSpPr>
            <p:cNvPr id="25" name="Textfeld 44"/>
            <p:cNvSpPr txBox="1"/>
            <p:nvPr/>
          </p:nvSpPr>
          <p:spPr bwMode="gray">
            <a:xfrm>
              <a:off x="4255498" y="5486400"/>
              <a:ext cx="1080120" cy="288032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 anchorCtr="0">
              <a:noAutofit/>
            </a:bodyPr>
            <a:lstStyle/>
            <a:p>
              <a:pPr algn="ctr">
                <a:spcBef>
                  <a:spcPts val="400"/>
                </a:spcBef>
                <a:spcAft>
                  <a:spcPct val="0"/>
                </a:spcAft>
              </a:pPr>
              <a:r>
                <a:rPr lang="de-DE" sz="2000" b="1" dirty="0">
                  <a:latin typeface="Arial"/>
                </a:rPr>
                <a:t>50%</a:t>
              </a:r>
            </a:p>
          </p:txBody>
        </p:sp>
      </p:grpSp>
      <p:sp>
        <p:nvSpPr>
          <p:cNvPr id="26" name="Textfeld 45"/>
          <p:cNvSpPr txBox="1"/>
          <p:nvPr/>
        </p:nvSpPr>
        <p:spPr bwMode="gray">
          <a:xfrm>
            <a:off x="329064" y="5486400"/>
            <a:ext cx="737736" cy="288032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>
              <a:spcBef>
                <a:spcPts val="400"/>
              </a:spcBef>
              <a:spcAft>
                <a:spcPct val="0"/>
              </a:spcAft>
            </a:pPr>
            <a:r>
              <a:rPr lang="de-DE" sz="2000" b="1" dirty="0">
                <a:latin typeface="Arial"/>
              </a:rPr>
              <a:t>SoC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666384" y="3723688"/>
            <a:ext cx="1944216" cy="2050744"/>
            <a:chOff x="6666384" y="3723688"/>
            <a:chExt cx="1944216" cy="2050744"/>
          </a:xfrm>
        </p:grpSpPr>
        <p:grpSp>
          <p:nvGrpSpPr>
            <p:cNvPr id="16" name="Gruppieren 37"/>
            <p:cNvGrpSpPr/>
            <p:nvPr/>
          </p:nvGrpSpPr>
          <p:grpSpPr>
            <a:xfrm>
              <a:off x="6666384" y="3723688"/>
              <a:ext cx="1944216" cy="1557048"/>
              <a:chOff x="971600" y="3312112"/>
              <a:chExt cx="1944216" cy="1557048"/>
            </a:xfrm>
          </p:grpSpPr>
          <p:sp>
            <p:nvSpPr>
              <p:cNvPr id="17" name="Rechteck 38"/>
              <p:cNvSpPr/>
              <p:nvPr/>
            </p:nvSpPr>
            <p:spPr bwMode="gray">
              <a:xfrm>
                <a:off x="1115616" y="3789040"/>
                <a:ext cx="144016" cy="216024"/>
              </a:xfrm>
              <a:prstGeom prst="rect">
                <a:avLst/>
              </a:prstGeom>
              <a:solidFill>
                <a:srgbClr val="C00000"/>
              </a:solidFill>
              <a:ln w="952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hteck 39"/>
              <p:cNvSpPr/>
              <p:nvPr/>
            </p:nvSpPr>
            <p:spPr bwMode="gray">
              <a:xfrm>
                <a:off x="971600" y="4005064"/>
                <a:ext cx="1944216" cy="864096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hteck 40"/>
              <p:cNvSpPr/>
              <p:nvPr/>
            </p:nvSpPr>
            <p:spPr bwMode="gray">
              <a:xfrm>
                <a:off x="2633394" y="3779415"/>
                <a:ext cx="144016" cy="216024"/>
              </a:xfrm>
              <a:prstGeom prst="rect">
                <a:avLst/>
              </a:prstGeom>
              <a:solidFill>
                <a:srgbClr val="0070C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Textfeld 41"/>
              <p:cNvSpPr txBox="1"/>
              <p:nvPr/>
            </p:nvSpPr>
            <p:spPr bwMode="gray">
              <a:xfrm>
                <a:off x="1054828" y="3506618"/>
                <a:ext cx="288032" cy="216024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noAutofit/>
              </a:bodyPr>
              <a:lstStyle/>
              <a:p>
                <a:pPr>
                  <a:spcBef>
                    <a:spcPts val="400"/>
                  </a:spcBef>
                  <a:spcAft>
                    <a:spcPct val="0"/>
                  </a:spcAft>
                </a:pPr>
                <a:r>
                  <a:rPr lang="de-DE" sz="3200" dirty="0">
                    <a:solidFill>
                      <a:srgbClr val="C00000"/>
                    </a:solidFill>
                    <a:latin typeface="Arial"/>
                  </a:rPr>
                  <a:t>+</a:t>
                </a:r>
              </a:p>
            </p:txBody>
          </p:sp>
          <p:sp>
            <p:nvSpPr>
              <p:cNvPr id="21" name="Textfeld 42"/>
              <p:cNvSpPr txBox="1"/>
              <p:nvPr/>
            </p:nvSpPr>
            <p:spPr bwMode="gray">
              <a:xfrm>
                <a:off x="2561386" y="3312112"/>
                <a:ext cx="288032" cy="216024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noAutofit/>
              </a:bodyPr>
              <a:lstStyle/>
              <a:p>
                <a:pPr>
                  <a:spcBef>
                    <a:spcPts val="400"/>
                  </a:spcBef>
                  <a:spcAft>
                    <a:spcPct val="0"/>
                  </a:spcAft>
                </a:pPr>
                <a:r>
                  <a:rPr lang="de-DE" sz="3000" dirty="0">
                    <a:solidFill>
                      <a:srgbClr val="0070C0"/>
                    </a:solidFill>
                    <a:latin typeface="Arial"/>
                  </a:rPr>
                  <a:t>_</a:t>
                </a:r>
              </a:p>
            </p:txBody>
          </p:sp>
        </p:grpSp>
        <p:sp>
          <p:nvSpPr>
            <p:cNvPr id="23" name="Rechteck 43"/>
            <p:cNvSpPr/>
            <p:nvPr/>
          </p:nvSpPr>
          <p:spPr bwMode="gray">
            <a:xfrm>
              <a:off x="6680223" y="4427232"/>
              <a:ext cx="1915200" cy="8424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  <p:sp>
          <p:nvSpPr>
            <p:cNvPr id="27" name="Textfeld 46"/>
            <p:cNvSpPr txBox="1"/>
            <p:nvPr/>
          </p:nvSpPr>
          <p:spPr bwMode="gray">
            <a:xfrm>
              <a:off x="7176050" y="5486400"/>
              <a:ext cx="1080120" cy="288032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 anchorCtr="0">
              <a:noAutofit/>
            </a:bodyPr>
            <a:lstStyle/>
            <a:p>
              <a:pPr algn="ctr">
                <a:spcBef>
                  <a:spcPts val="400"/>
                </a:spcBef>
                <a:spcAft>
                  <a:spcPct val="0"/>
                </a:spcAft>
              </a:pPr>
              <a:r>
                <a:rPr lang="de-DE" sz="2000" b="1" dirty="0">
                  <a:latin typeface="Arial"/>
                </a:rPr>
                <a:t>100%</a:t>
              </a:r>
            </a:p>
          </p:txBody>
        </p:sp>
      </p:grpSp>
      <p:sp>
        <p:nvSpPr>
          <p:cNvPr id="28" name="Title 27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fr-FR" sz="2800" b="1" dirty="0"/>
              <a:t>Technical background</a:t>
            </a:r>
            <a:br>
              <a:rPr lang="fr-FR" sz="2800" b="1" dirty="0"/>
            </a:br>
            <a:r>
              <a:rPr lang="fr-FR" sz="2400" dirty="0"/>
              <a:t>UN R13 – </a:t>
            </a:r>
            <a:r>
              <a:rPr lang="fr-FR" sz="2400" dirty="0" err="1"/>
              <a:t>Definition</a:t>
            </a:r>
            <a:r>
              <a:rPr lang="fr-FR" sz="2400" dirty="0"/>
              <a:t> of </a:t>
            </a:r>
            <a:r>
              <a:rPr lang="fr-FR" sz="2400" dirty="0" err="1"/>
              <a:t>SoC</a:t>
            </a:r>
            <a:r>
              <a:rPr lang="fr-FR" sz="2400" dirty="0"/>
              <a:t> *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472141" y="694730"/>
            <a:ext cx="15680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81075" indent="-981075">
              <a:spcBef>
                <a:spcPts val="400"/>
              </a:spcBef>
              <a:spcAft>
                <a:spcPct val="0"/>
              </a:spcAft>
            </a:pPr>
            <a:r>
              <a:rPr lang="en-US" sz="1400" i="1" dirty="0">
                <a:latin typeface="Arial"/>
              </a:rPr>
              <a:t> * State of charge</a:t>
            </a:r>
          </a:p>
        </p:txBody>
      </p:sp>
    </p:spTree>
    <p:extLst>
      <p:ext uri="{BB962C8B-B14F-4D97-AF65-F5344CB8AC3E}">
        <p14:creationId xmlns:p14="http://schemas.microsoft.com/office/powerpoint/2010/main" val="778000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4969894" y="517800"/>
            <a:ext cx="3966182" cy="1692000"/>
            <a:chOff x="4860032" y="2249007"/>
            <a:chExt cx="3966182" cy="1692000"/>
          </a:xfrm>
        </p:grpSpPr>
        <p:grpSp>
          <p:nvGrpSpPr>
            <p:cNvPr id="39" name="Gruppieren 2"/>
            <p:cNvGrpSpPr/>
            <p:nvPr/>
          </p:nvGrpSpPr>
          <p:grpSpPr>
            <a:xfrm rot="21480000">
              <a:off x="4860032" y="2315664"/>
              <a:ext cx="3966182" cy="1625343"/>
              <a:chOff x="4977271" y="2573696"/>
              <a:chExt cx="3411153" cy="1397892"/>
            </a:xfrm>
            <a:solidFill>
              <a:schemeClr val="bg1"/>
            </a:solidFill>
          </p:grpSpPr>
          <p:pic>
            <p:nvPicPr>
              <p:cNvPr id="45" name="Grafik 26"/>
              <p:cNvPicPr/>
              <p:nvPr/>
            </p:nvPicPr>
            <p:blipFill rotWithShape="1">
              <a:blip r:embed="rId2"/>
              <a:srcRect l="16408" t="22408" r="20898"/>
              <a:stretch/>
            </p:blipFill>
            <p:spPr>
              <a:xfrm>
                <a:off x="4977271" y="2573696"/>
                <a:ext cx="3411153" cy="1397892"/>
              </a:xfrm>
              <a:prstGeom prst="rect">
                <a:avLst/>
              </a:prstGeom>
              <a:grpFill/>
            </p:spPr>
          </p:pic>
          <p:sp>
            <p:nvSpPr>
              <p:cNvPr id="46" name="Rechteck 16"/>
              <p:cNvSpPr/>
              <p:nvPr/>
            </p:nvSpPr>
            <p:spPr bwMode="gray">
              <a:xfrm rot="21028720">
                <a:off x="5534227" y="2655092"/>
                <a:ext cx="2441135" cy="698946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 err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47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E7E7E8"/>
                  </a:clrFrom>
                  <a:clrTo>
                    <a:srgbClr val="E7E7E8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1027533">
                <a:off x="5745456" y="2677602"/>
                <a:ext cx="2219616" cy="689480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40" name="Rechteck 3"/>
            <p:cNvSpPr/>
            <p:nvPr/>
          </p:nvSpPr>
          <p:spPr bwMode="gray">
            <a:xfrm rot="20907760">
              <a:off x="6295213" y="2249007"/>
              <a:ext cx="1841937" cy="66979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5F5F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u="sng" dirty="0">
                  <a:solidFill>
                    <a:srgbClr val="C00000"/>
                  </a:solidFill>
                </a:rPr>
                <a:t>BEV</a:t>
              </a:r>
            </a:p>
          </p:txBody>
        </p:sp>
        <p:sp>
          <p:nvSpPr>
            <p:cNvPr id="41" name="Abgerundetes Rechteck 28"/>
            <p:cNvSpPr/>
            <p:nvPr/>
          </p:nvSpPr>
          <p:spPr bwMode="gray">
            <a:xfrm>
              <a:off x="5919757" y="3450320"/>
              <a:ext cx="239213" cy="103647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  <p:sp>
          <p:nvSpPr>
            <p:cNvPr id="42" name="Textfeld 29"/>
            <p:cNvSpPr txBox="1"/>
            <p:nvPr/>
          </p:nvSpPr>
          <p:spPr bwMode="gray">
            <a:xfrm>
              <a:off x="5488575" y="3352800"/>
              <a:ext cx="378825" cy="173715"/>
            </a:xfrm>
            <a:prstGeom prst="rect">
              <a:avLst/>
            </a:prstGeom>
            <a:solidFill>
              <a:srgbClr val="FFFF00"/>
            </a:solidFill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>
                <a:spcBef>
                  <a:spcPts val="400"/>
                </a:spcBef>
                <a:spcAft>
                  <a:spcPct val="0"/>
                </a:spcAft>
              </a:pPr>
              <a:r>
                <a:rPr lang="de-DE" sz="1400" b="1" dirty="0">
                  <a:latin typeface="Arial"/>
                </a:rPr>
                <a:t>7%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545933" y="2408587"/>
              <a:ext cx="587720" cy="190299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lIns="0" tIns="0" rIns="0" bIns="0" rtlCol="0" anchor="ctr" anchorCtr="0">
              <a:noAutofit/>
            </a:bodyPr>
            <a:lstStyle>
              <a:defPPr>
                <a:defRPr lang="en-US"/>
              </a:defPPr>
              <a:lvl1pPr>
                <a:spcBef>
                  <a:spcPts val="400"/>
                </a:spcBef>
                <a:spcAft>
                  <a:spcPct val="0"/>
                </a:spcAft>
                <a:defRPr sz="1400" b="1">
                  <a:solidFill>
                    <a:srgbClr val="FF0000"/>
                  </a:solidFill>
                  <a:latin typeface="Arial"/>
                </a:defRPr>
              </a:lvl1pPr>
            </a:lstStyle>
            <a:p>
              <a:r>
                <a:rPr lang="fr-FR" sz="1200" dirty="0">
                  <a:solidFill>
                    <a:schemeClr val="tx1"/>
                  </a:solidFill>
                </a:rPr>
                <a:t>30km/h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781800" y="3276600"/>
              <a:ext cx="553616" cy="175875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lIns="0" tIns="0" rIns="0" bIns="0" rtlCol="0" anchor="ctr" anchorCtr="0">
              <a:noAutofit/>
            </a:bodyPr>
            <a:lstStyle>
              <a:defPPr>
                <a:defRPr lang="en-US"/>
              </a:defPPr>
              <a:lvl1pPr>
                <a:spcBef>
                  <a:spcPts val="400"/>
                </a:spcBef>
                <a:spcAft>
                  <a:spcPct val="0"/>
                </a:spcAft>
                <a:defRPr sz="1400" b="1">
                  <a:solidFill>
                    <a:srgbClr val="FF0000"/>
                  </a:solidFill>
                  <a:latin typeface="Arial"/>
                </a:defRPr>
              </a:lvl1pPr>
            </a:lstStyle>
            <a:p>
              <a:pPr algn="ctr"/>
              <a:r>
                <a:rPr lang="fr-FR" sz="1200" dirty="0">
                  <a:solidFill>
                    <a:schemeClr val="tx1"/>
                  </a:solidFill>
                </a:rPr>
                <a:t>6 km</a:t>
              </a:r>
            </a:p>
          </p:txBody>
        </p:sp>
      </p:grpSp>
      <p:sp>
        <p:nvSpPr>
          <p:cNvPr id="3" name="Textfeld 1"/>
          <p:cNvSpPr txBox="1"/>
          <p:nvPr/>
        </p:nvSpPr>
        <p:spPr bwMode="gray">
          <a:xfrm>
            <a:off x="323528" y="1447800"/>
            <a:ext cx="4181636" cy="48006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>
              <a:spcBef>
                <a:spcPts val="400"/>
              </a:spcBef>
              <a:spcAft>
                <a:spcPct val="0"/>
              </a:spcAft>
            </a:pPr>
            <a:r>
              <a:rPr lang="de-DE" sz="1400" b="1" dirty="0">
                <a:latin typeface="Arial"/>
              </a:rPr>
              <a:t>General:</a:t>
            </a:r>
          </a:p>
          <a:p>
            <a:pPr>
              <a:spcBef>
                <a:spcPts val="400"/>
              </a:spcBef>
              <a:spcAft>
                <a:spcPct val="0"/>
              </a:spcAft>
            </a:pPr>
            <a:r>
              <a:rPr lang="de-DE" sz="1400" dirty="0">
                <a:latin typeface="Arial"/>
              </a:rPr>
              <a:t>UN R13 Type-IIA  test is not adapted to Battery Electric vehicles (BEV) technology.</a:t>
            </a:r>
          </a:p>
          <a:p>
            <a:pPr marL="285750" indent="-285750">
              <a:spcBef>
                <a:spcPts val="4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de-DE" sz="1400" dirty="0">
              <a:latin typeface="Arial"/>
            </a:endParaRPr>
          </a:p>
          <a:p>
            <a:pPr>
              <a:spcBef>
                <a:spcPts val="400"/>
              </a:spcBef>
              <a:spcAft>
                <a:spcPct val="0"/>
              </a:spcAft>
            </a:pPr>
            <a:r>
              <a:rPr lang="de-DE" sz="1400" b="1" dirty="0">
                <a:latin typeface="Arial"/>
              </a:rPr>
              <a:t>Technical issue:</a:t>
            </a:r>
            <a:endParaRPr lang="en-US" sz="1400" b="1" dirty="0">
              <a:latin typeface="Arial"/>
            </a:endParaRPr>
          </a:p>
          <a:p>
            <a:pPr marL="285750" indent="-285750">
              <a:spcBef>
                <a:spcPts val="40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/>
              </a:rPr>
              <a:t>Technical Services requires Type-IIA to be conducted with a </a:t>
            </a:r>
            <a:r>
              <a:rPr lang="en-US" sz="1400" b="1" dirty="0">
                <a:latin typeface="Arial"/>
              </a:rPr>
              <a:t>fully charged </a:t>
            </a:r>
            <a:r>
              <a:rPr lang="en-US" sz="1400" dirty="0">
                <a:latin typeface="Arial"/>
              </a:rPr>
              <a:t>traction battery (i.e. the worst case).</a:t>
            </a:r>
          </a:p>
          <a:p>
            <a:pPr marL="285750" indent="-285750">
              <a:spcBef>
                <a:spcPts val="40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/>
              </a:rPr>
              <a:t>In these conditions:</a:t>
            </a:r>
          </a:p>
          <a:p>
            <a:pPr marL="742950" lvl="1" indent="-285750">
              <a:spcBef>
                <a:spcPts val="4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latin typeface="Arial"/>
              </a:rPr>
              <a:t>The kinetic energy of the vehicle cannot be converted and stored in the traction battery,</a:t>
            </a:r>
          </a:p>
          <a:p>
            <a:pPr marL="742950" lvl="1" indent="-285750">
              <a:spcBef>
                <a:spcPts val="4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latin typeface="Arial"/>
                <a:sym typeface="Wingdings" panose="05000000000000000000" pitchFamily="2" charset="2"/>
              </a:rPr>
              <a:t>No </a:t>
            </a:r>
            <a:r>
              <a:rPr lang="en-US" sz="1400" dirty="0">
                <a:latin typeface="Arial"/>
              </a:rPr>
              <a:t>endurance braking is available.</a:t>
            </a:r>
          </a:p>
          <a:p>
            <a:pPr marL="742950" lvl="1" indent="-285750">
              <a:spcBef>
                <a:spcPts val="4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rgbClr val="C00000"/>
                </a:solidFill>
                <a:latin typeface="Arial"/>
              </a:rPr>
              <a:t>Type-IIA cannot be passed </a:t>
            </a:r>
            <a:r>
              <a:rPr lang="en-US" sz="1400" dirty="0">
                <a:latin typeface="Arial"/>
              </a:rPr>
              <a:t>without complex technical solutions highly impacting weight, packaging and cost, e.g. resistors and high-temp cooling system, extra batteries.</a:t>
            </a:r>
            <a:br>
              <a:rPr lang="en-US" sz="1400" dirty="0">
                <a:latin typeface="Arial"/>
              </a:rPr>
            </a:br>
            <a:r>
              <a:rPr lang="en-US" sz="1400" dirty="0">
                <a:solidFill>
                  <a:srgbClr val="C00000"/>
                </a:solidFill>
                <a:latin typeface="Arial"/>
                <a:sym typeface="Wingdings" panose="05000000000000000000" pitchFamily="2" charset="2"/>
              </a:rPr>
              <a:t> </a:t>
            </a:r>
            <a:r>
              <a:rPr lang="en-US" sz="1400" b="1" dirty="0">
                <a:solidFill>
                  <a:srgbClr val="C00000"/>
                </a:solidFill>
                <a:latin typeface="Arial"/>
                <a:sym typeface="Wingdings" panose="05000000000000000000" pitchFamily="2" charset="2"/>
              </a:rPr>
              <a:t>Such solutions kill the economical</a:t>
            </a:r>
            <a:br>
              <a:rPr lang="en-US" sz="1400" b="1" dirty="0">
                <a:solidFill>
                  <a:srgbClr val="C00000"/>
                </a:solidFill>
                <a:latin typeface="Arial"/>
                <a:sym typeface="Wingdings" panose="05000000000000000000" pitchFamily="2" charset="2"/>
              </a:rPr>
            </a:br>
            <a:r>
              <a:rPr lang="en-US" sz="1400" b="1" dirty="0">
                <a:solidFill>
                  <a:srgbClr val="C00000"/>
                </a:solidFill>
                <a:latin typeface="Arial"/>
                <a:sym typeface="Wingdings" panose="05000000000000000000" pitchFamily="2" charset="2"/>
              </a:rPr>
              <a:t>     interest of BEV technology.</a:t>
            </a:r>
            <a:endParaRPr lang="en-US" sz="1400" b="1" dirty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22" name="Plus 21"/>
          <p:cNvSpPr/>
          <p:nvPr/>
        </p:nvSpPr>
        <p:spPr bwMode="gray">
          <a:xfrm>
            <a:off x="6591966" y="2188951"/>
            <a:ext cx="722038" cy="630449"/>
          </a:xfrm>
          <a:prstGeom prst="mathPlus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>
              <a:solidFill>
                <a:schemeClr val="tx1"/>
              </a:solidFill>
            </a:endParaRPr>
          </a:p>
        </p:txBody>
      </p:sp>
      <p:sp>
        <p:nvSpPr>
          <p:cNvPr id="23" name="Pfeil nach unten 15"/>
          <p:cNvSpPr/>
          <p:nvPr/>
        </p:nvSpPr>
        <p:spPr bwMode="gray">
          <a:xfrm>
            <a:off x="6651020" y="4836659"/>
            <a:ext cx="662984" cy="497341"/>
          </a:xfrm>
          <a:prstGeom prst="downArrow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>
              <a:solidFill>
                <a:schemeClr val="tx1"/>
              </a:solidFill>
            </a:endParaRPr>
          </a:p>
        </p:txBody>
      </p:sp>
      <p:sp>
        <p:nvSpPr>
          <p:cNvPr id="24" name="Textfeld 44"/>
          <p:cNvSpPr txBox="1"/>
          <p:nvPr/>
        </p:nvSpPr>
        <p:spPr bwMode="gray">
          <a:xfrm>
            <a:off x="5779358" y="5585048"/>
            <a:ext cx="2498382" cy="3585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>
              <a:spcBef>
                <a:spcPts val="400"/>
              </a:spcBef>
              <a:spcAft>
                <a:spcPct val="0"/>
              </a:spcAft>
            </a:pPr>
            <a:r>
              <a:rPr lang="de-DE" sz="1600" b="1" dirty="0">
                <a:latin typeface="Arial"/>
              </a:rPr>
              <a:t>Type-IIA</a:t>
            </a:r>
            <a:r>
              <a:rPr lang="de-DE" sz="1600" b="1" dirty="0">
                <a:solidFill>
                  <a:srgbClr val="C00000"/>
                </a:solidFill>
                <a:latin typeface="Arial"/>
              </a:rPr>
              <a:t> </a:t>
            </a:r>
            <a:r>
              <a:rPr lang="de-DE" sz="1600" b="1" i="1" dirty="0">
                <a:solidFill>
                  <a:srgbClr val="C00000"/>
                </a:solidFill>
                <a:latin typeface="Arial"/>
              </a:rPr>
              <a:t>not feasible</a:t>
            </a:r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fr-FR" sz="2800" b="1" dirty="0"/>
              <a:t>Technical background</a:t>
            </a:r>
            <a:br>
              <a:rPr lang="fr-FR" sz="2800" b="1" dirty="0"/>
            </a:br>
            <a:r>
              <a:rPr lang="fr-FR" sz="2400" dirty="0"/>
              <a:t>Description of the issue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4800600" y="782894"/>
            <a:ext cx="0" cy="531310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841" y="2876550"/>
            <a:ext cx="1786759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6260068"/>
            <a:ext cx="836327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An alternative approach is needed for BEVs</a:t>
            </a:r>
          </a:p>
        </p:txBody>
      </p:sp>
    </p:spTree>
    <p:extLst>
      <p:ext uri="{BB962C8B-B14F-4D97-AF65-F5344CB8AC3E}">
        <p14:creationId xmlns:p14="http://schemas.microsoft.com/office/powerpoint/2010/main" val="3919350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1"/>
          <p:cNvGrpSpPr/>
          <p:nvPr/>
        </p:nvGrpSpPr>
        <p:grpSpPr>
          <a:xfrm>
            <a:off x="2438400" y="1292168"/>
            <a:ext cx="2322692" cy="844329"/>
            <a:chOff x="5220072" y="1504412"/>
            <a:chExt cx="2322692" cy="844329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E7E7E8"/>
                </a:clrFrom>
                <a:clrTo>
                  <a:srgbClr val="E7E7E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0072" y="1627242"/>
              <a:ext cx="2322692" cy="7214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echteck 29"/>
            <p:cNvSpPr/>
            <p:nvPr/>
          </p:nvSpPr>
          <p:spPr bwMode="gray">
            <a:xfrm rot="227">
              <a:off x="5764833" y="1504412"/>
              <a:ext cx="1657743" cy="602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5F5F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Textfeld 31"/>
            <p:cNvSpPr txBox="1"/>
            <p:nvPr/>
          </p:nvSpPr>
          <p:spPr bwMode="gray">
            <a:xfrm rot="32467">
              <a:off x="5948615" y="1575713"/>
              <a:ext cx="1254974" cy="32348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 anchorCtr="0">
              <a:noAutofit/>
            </a:bodyPr>
            <a:lstStyle/>
            <a:p>
              <a:pPr algn="ctr">
                <a:spcBef>
                  <a:spcPts val="400"/>
                </a:spcBef>
                <a:spcAft>
                  <a:spcPct val="0"/>
                </a:spcAft>
              </a:pPr>
              <a:r>
                <a:rPr lang="de-DE" sz="1400" b="1" dirty="0">
                  <a:latin typeface="Arial"/>
                </a:rPr>
                <a:t>BEV &amp; Hybrid vehicles *</a:t>
              </a:r>
            </a:p>
          </p:txBody>
        </p:sp>
      </p:grpSp>
      <p:sp>
        <p:nvSpPr>
          <p:cNvPr id="81" name="Title 80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Alternative to Type IIA</a:t>
            </a:r>
            <a:br>
              <a:rPr lang="en-GB" sz="2800" b="1" dirty="0"/>
            </a:br>
            <a:r>
              <a:rPr lang="en-GB" sz="2400" dirty="0"/>
              <a:t>Principles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191" y="4356477"/>
            <a:ext cx="1157263" cy="1048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953000" y="1292168"/>
            <a:ext cx="280182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spcAft>
                <a:spcPct val="0"/>
              </a:spcAft>
            </a:pPr>
            <a:r>
              <a:rPr lang="en-US" sz="1400" b="1" i="1" dirty="0">
                <a:latin typeface="Arial"/>
              </a:rPr>
              <a:t>*  </a:t>
            </a:r>
            <a:r>
              <a:rPr lang="en-US" sz="1200" i="1" dirty="0">
                <a:latin typeface="Arial"/>
              </a:rPr>
              <a:t>M3 class II, III &amp; B + N3 ADR and/or authorized to tow cat. O4, equipped with an ERB system of cat A or B</a:t>
            </a:r>
          </a:p>
        </p:txBody>
      </p:sp>
      <p:pic>
        <p:nvPicPr>
          <p:cNvPr id="9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992" y="4351914"/>
            <a:ext cx="1157263" cy="1048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631" y="4346297"/>
            <a:ext cx="1191093" cy="1073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Textfeld 113"/>
          <p:cNvSpPr txBox="1"/>
          <p:nvPr/>
        </p:nvSpPr>
        <p:spPr bwMode="gray">
          <a:xfrm>
            <a:off x="3432646" y="3828477"/>
            <a:ext cx="1367954" cy="41408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>
              <a:spcBef>
                <a:spcPts val="400"/>
              </a:spcBef>
              <a:spcAft>
                <a:spcPct val="0"/>
              </a:spcAft>
            </a:pPr>
            <a:r>
              <a:rPr lang="de-DE" sz="1600" b="1" dirty="0">
                <a:latin typeface="Arial"/>
              </a:rPr>
              <a:t>Type-II</a:t>
            </a:r>
          </a:p>
        </p:txBody>
      </p:sp>
      <p:sp>
        <p:nvSpPr>
          <p:cNvPr id="99" name="Textfeld 113"/>
          <p:cNvSpPr txBox="1"/>
          <p:nvPr/>
        </p:nvSpPr>
        <p:spPr bwMode="gray">
          <a:xfrm>
            <a:off x="5410200" y="3828477"/>
            <a:ext cx="1367954" cy="41408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>
              <a:spcBef>
                <a:spcPts val="400"/>
              </a:spcBef>
              <a:spcAft>
                <a:spcPct val="0"/>
              </a:spcAft>
            </a:pPr>
            <a:r>
              <a:rPr lang="de-DE" sz="1600" b="1" dirty="0">
                <a:latin typeface="Arial"/>
              </a:rPr>
              <a:t>Type-IIA</a:t>
            </a:r>
          </a:p>
        </p:txBody>
      </p:sp>
      <p:sp>
        <p:nvSpPr>
          <p:cNvPr id="100" name="Textfeld 113"/>
          <p:cNvSpPr txBox="1"/>
          <p:nvPr/>
        </p:nvSpPr>
        <p:spPr bwMode="gray">
          <a:xfrm>
            <a:off x="841846" y="3830326"/>
            <a:ext cx="1367954" cy="41408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>
              <a:spcBef>
                <a:spcPts val="400"/>
              </a:spcBef>
              <a:spcAft>
                <a:spcPct val="0"/>
              </a:spcAft>
            </a:pPr>
            <a:r>
              <a:rPr lang="de-DE" sz="1600" b="1" dirty="0">
                <a:latin typeface="Arial"/>
              </a:rPr>
              <a:t>Type-IIA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2396" y="3111299"/>
            <a:ext cx="2272981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 u="sng">
                <a:solidFill>
                  <a:schemeClr val="bg1"/>
                </a:solidFill>
              </a:defRPr>
            </a:lvl1pPr>
          </a:lstStyle>
          <a:p>
            <a:r>
              <a:rPr lang="en-GB" sz="1800" u="none" dirty="0"/>
              <a:t>Current way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3276600" y="3138765"/>
            <a:ext cx="5638799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 u="sng">
                <a:solidFill>
                  <a:schemeClr val="bg1"/>
                </a:solidFill>
              </a:defRPr>
            </a:lvl1pPr>
          </a:lstStyle>
          <a:p>
            <a:r>
              <a:rPr lang="en-GB" sz="1800" u="none" dirty="0"/>
              <a:t>Alternative approach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14999" y="304800"/>
            <a:ext cx="3160571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No change for vehicles not equipped with an ERB system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086600" y="3889097"/>
            <a:ext cx="1676400" cy="180562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ts val="400"/>
              </a:spcBef>
              <a:spcAft>
                <a:spcPct val="0"/>
              </a:spcAft>
              <a:defRPr sz="1400" b="1" i="1">
                <a:latin typeface="Arial"/>
              </a:defRPr>
            </a:lvl1pPr>
          </a:lstStyle>
          <a:p>
            <a:pPr algn="ctr"/>
            <a:r>
              <a:rPr lang="en-GB" i="0" dirty="0"/>
              <a:t>Brake estimator</a:t>
            </a:r>
          </a:p>
          <a:p>
            <a:pPr algn="ctr"/>
            <a:endParaRPr lang="en-GB" sz="1200" i="0" dirty="0"/>
          </a:p>
          <a:p>
            <a:pPr algn="ctr"/>
            <a:r>
              <a:rPr lang="en-GB" sz="1200" i="0" dirty="0"/>
              <a:t>Warn the driver if performance is below Type-II hot-stop requirements:</a:t>
            </a:r>
          </a:p>
          <a:p>
            <a:pPr algn="ctr"/>
            <a:r>
              <a:rPr lang="en-GB" sz="1200" i="0" dirty="0"/>
              <a:t>N3 = 3.3 m/s² </a:t>
            </a:r>
          </a:p>
          <a:p>
            <a:pPr algn="ctr"/>
            <a:r>
              <a:rPr lang="en-GB" sz="1200" i="0" dirty="0"/>
              <a:t>M3 = 3.75m/s²</a:t>
            </a:r>
          </a:p>
        </p:txBody>
      </p:sp>
      <p:sp>
        <p:nvSpPr>
          <p:cNvPr id="36" name="Pfeil nach unten 84"/>
          <p:cNvSpPr/>
          <p:nvPr/>
        </p:nvSpPr>
        <p:spPr bwMode="gray">
          <a:xfrm rot="19552031">
            <a:off x="4881416" y="2292141"/>
            <a:ext cx="288000" cy="648072"/>
          </a:xfrm>
          <a:prstGeom prst="downArrow">
            <a:avLst/>
          </a:prstGeom>
          <a:solidFill>
            <a:schemeClr val="tx1"/>
          </a:solidFill>
          <a:ln w="9525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>
              <a:solidFill>
                <a:srgbClr val="FF0000"/>
              </a:solidFill>
            </a:endParaRPr>
          </a:p>
        </p:txBody>
      </p:sp>
      <p:sp>
        <p:nvSpPr>
          <p:cNvPr id="37" name="Pfeil nach unten 84"/>
          <p:cNvSpPr/>
          <p:nvPr/>
        </p:nvSpPr>
        <p:spPr bwMode="gray">
          <a:xfrm rot="2118944">
            <a:off x="1989579" y="2303010"/>
            <a:ext cx="288000" cy="648072"/>
          </a:xfrm>
          <a:prstGeom prst="downArrow">
            <a:avLst/>
          </a:prstGeom>
          <a:solidFill>
            <a:schemeClr val="tx1"/>
          </a:solidFill>
          <a:ln w="9525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9619" y="3736696"/>
            <a:ext cx="5625780" cy="27997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422396" y="3736696"/>
            <a:ext cx="2272981" cy="27997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/>
          <p:cNvSpPr txBox="1"/>
          <p:nvPr/>
        </p:nvSpPr>
        <p:spPr>
          <a:xfrm>
            <a:off x="931771" y="5810974"/>
            <a:ext cx="1125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30 +/-5km/h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517873" y="5794097"/>
            <a:ext cx="1125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30 +/-5km/h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331223" y="5814536"/>
            <a:ext cx="200277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/>
              <a:t>hot-stop requirements:</a:t>
            </a:r>
          </a:p>
          <a:p>
            <a:pPr algn="ctr"/>
            <a:r>
              <a:rPr lang="en-GB" sz="1400" b="1" dirty="0"/>
              <a:t>N3 = 3.3 m/s² </a:t>
            </a:r>
          </a:p>
          <a:p>
            <a:pPr algn="ctr"/>
            <a:r>
              <a:rPr lang="en-GB" sz="1400" b="1" dirty="0"/>
              <a:t>M3 = 3.75m/s²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53000" y="380468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+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629400" y="38055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192872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372</Words>
  <Application>Microsoft Office PowerPoint</Application>
  <PresentationFormat>On-screen Show (4:3)</PresentationFormat>
  <Paragraphs>85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Wingdings</vt:lpstr>
      <vt:lpstr>Office Theme</vt:lpstr>
      <vt:lpstr>Alternative Approach to UN R13 Type-IIA for Battery Electric Vehicles</vt:lpstr>
      <vt:lpstr>Technical background UN R13 - Type-II and IIA tests</vt:lpstr>
      <vt:lpstr>Technical background UN R13 – Definition of SoC *</vt:lpstr>
      <vt:lpstr>Technical background Description of the issue</vt:lpstr>
      <vt:lpstr>Alternative to Type IIA Principles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Francois Guichard</cp:lastModifiedBy>
  <cp:revision>41</cp:revision>
  <dcterms:created xsi:type="dcterms:W3CDTF">2006-08-16T00:00:00Z</dcterms:created>
  <dcterms:modified xsi:type="dcterms:W3CDTF">2018-09-24T18:18:45Z</dcterms:modified>
</cp:coreProperties>
</file>