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4138" r:id="rId2"/>
  </p:sldMasterIdLst>
  <p:notesMasterIdLst>
    <p:notesMasterId r:id="rId43"/>
  </p:notesMasterIdLst>
  <p:sldIdLst>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56" r:id="rId19"/>
    <p:sldId id="258" r:id="rId20"/>
    <p:sldId id="259" r:id="rId21"/>
    <p:sldId id="257" r:id="rId22"/>
    <p:sldId id="260" r:id="rId23"/>
    <p:sldId id="261" r:id="rId24"/>
    <p:sldId id="262" r:id="rId25"/>
    <p:sldId id="274" r:id="rId26"/>
    <p:sldId id="263" r:id="rId27"/>
    <p:sldId id="264" r:id="rId28"/>
    <p:sldId id="265" r:id="rId29"/>
    <p:sldId id="266" r:id="rId30"/>
    <p:sldId id="267" r:id="rId31"/>
    <p:sldId id="268" r:id="rId32"/>
    <p:sldId id="269" r:id="rId33"/>
    <p:sldId id="275" r:id="rId34"/>
    <p:sldId id="270" r:id="rId35"/>
    <p:sldId id="271" r:id="rId36"/>
    <p:sldId id="272" r:id="rId37"/>
    <p:sldId id="273" r:id="rId38"/>
    <p:sldId id="276" r:id="rId39"/>
    <p:sldId id="277" r:id="rId40"/>
    <p:sldId id="278" r:id="rId41"/>
    <p:sldId id="279"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5" d="100"/>
          <a:sy n="75" d="100"/>
        </p:scale>
        <p:origin x="58" y="475"/>
      </p:cViewPr>
      <p:guideLst/>
    </p:cSldViewPr>
  </p:slideViewPr>
  <p:notesTextViewPr>
    <p:cViewPr>
      <p:scale>
        <a:sx n="1" d="1"/>
        <a:sy n="1" d="1"/>
      </p:scale>
      <p:origin x="0" y="0"/>
    </p:cViewPr>
  </p:notesTextViewPr>
  <p:sorterViewPr>
    <p:cViewPr>
      <p:scale>
        <a:sx n="100" d="100"/>
        <a:sy n="100" d="100"/>
      </p:scale>
      <p:origin x="0" y="-2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44E7F-540B-4657-B523-E85D8B4575F9}" type="datetimeFigureOut">
              <a:rPr kumimoji="1" lang="ja-JP" altLang="en-US" smtClean="0"/>
              <a:t>2018/9/26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24012-FBFD-417F-BC9F-563E3CD2931A}" type="slidenum">
              <a:rPr kumimoji="1" lang="ja-JP" altLang="en-US" smtClean="0"/>
              <a:t>‹#›</a:t>
            </a:fld>
            <a:endParaRPr kumimoji="1" lang="ja-JP" altLang="en-US"/>
          </a:p>
        </p:txBody>
      </p:sp>
    </p:spTree>
    <p:extLst>
      <p:ext uri="{BB962C8B-B14F-4D97-AF65-F5344CB8AC3E}">
        <p14:creationId xmlns:p14="http://schemas.microsoft.com/office/powerpoint/2010/main" val="3844404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E9727B-679D-4922-879E-A51487129BB9}"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28854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8207D-A4F6-46AC-A98D-1B3470FB1196}"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6052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1C1A383-7A61-4BDE-A272-A72CBE7DD27C}"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69407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31B3A3-C04B-457B-B548-EAD6F805E3DA}"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10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280" y="205323"/>
            <a:ext cx="10058400" cy="1450757"/>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1068387" y="1876214"/>
            <a:ext cx="1005840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04A1DB-B1B9-4699-8F44-59D366596EFC}"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29337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774328-B8A6-4BCC-B8EF-127BD5B0AE62}"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91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321FF2-AF9F-430D-AC48-3BC632117230}" type="datetime1">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008188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260B64-647F-4EDC-8939-569667C4F55B}" type="datetime1">
              <a:rPr kumimoji="1" lang="ja-JP" altLang="en-US" smtClean="0"/>
              <a:t>2018/9/26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43284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E62472-AECC-466D-80D2-368BCF30907F}" type="datetime1">
              <a:rPr kumimoji="1" lang="ja-JP" altLang="en-US" smtClean="0"/>
              <a:t>2018/9/26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30443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CE0D8D-4849-4E53-AEB6-AB2EB10BEF63}" type="datetime1">
              <a:rPr kumimoji="1" lang="ja-JP" altLang="en-US" smtClean="0"/>
              <a:t>2018/9/26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59115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51CB71-5E17-44EC-8640-EEC5E69892D5}" type="datetime1">
              <a:rPr kumimoji="1" lang="ja-JP" altLang="en-US" smtClean="0"/>
              <a:t>2018/9/26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126687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1AA31A-E4A5-4333-8473-235C72DA4FFF}"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960223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9ECCB5-F348-4F23-BCFC-5713AC1446D2}" type="datetime1">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79993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6DAE57-2392-4AE1-8650-41AB18FD5059}"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19651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94A4B-2C4C-461F-8136-E27B9BE0C0CF}"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28274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DBAFAA-EF8B-40C9-96C1-5FB901643676}" type="datetime1">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58082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AE6FE1E-79EA-47E2-939D-B02C2E3E04BD}" type="datetime1">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83544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306A374-EFAD-438C-A7F1-C658CC2E04E0}" type="datetime1">
              <a:rPr kumimoji="1" lang="ja-JP" altLang="en-US" smtClean="0"/>
              <a:t>2018/9/26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9384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D827A7-0D61-4C38-B1ED-A2213B149EA5}" type="datetime1">
              <a:rPr kumimoji="1" lang="ja-JP" altLang="en-US" smtClean="0"/>
              <a:t>2018/9/26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8126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FD5AC-060B-45E5-9E28-4738016F9993}" type="datetime1">
              <a:rPr kumimoji="1" lang="ja-JP" altLang="en-US" smtClean="0"/>
              <a:t>2018/9/26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256413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1C8FF3-722F-4841-9B21-CDC2BA8ADB22}" type="datetime1">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01595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A18943-F2A4-4C4F-877E-5C63AB352277}" type="datetime1">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46292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0E573C-88F2-481B-9D04-902DE2BB7073}" type="datetime1">
              <a:rPr kumimoji="1" lang="ja-JP" altLang="en-US" smtClean="0"/>
              <a:t>2018/9/26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9907478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B58C93-FA00-4803-9BAA-2337245478F9}" type="datetime1">
              <a:rPr kumimoji="1" lang="ja-JP" altLang="en-US" smtClean="0"/>
              <a:t>2018/9/26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 y="6459785"/>
            <a:ext cx="426720" cy="365125"/>
          </a:xfrm>
          <a:prstGeom prst="rect">
            <a:avLst/>
          </a:prstGeom>
        </p:spPr>
        <p:txBody>
          <a:bodyPr vert="horz" lIns="91440" tIns="45720" rIns="91440" bIns="45720" rtlCol="0" anchor="ctr"/>
          <a:lstStyle>
            <a:lvl1pPr algn="r">
              <a:defRPr sz="1050">
                <a:solidFill>
                  <a:srgbClr val="FFFFFF"/>
                </a:solidFill>
              </a:defRPr>
            </a:lvl1pPr>
          </a:lstStyle>
          <a:p>
            <a:fld id="{35A469A7-D8F0-4CD9-B84B-3A79413A6802}" type="slidenum">
              <a:rPr kumimoji="1" lang="ja-JP" altLang="en-US" smtClean="0"/>
              <a:t>‹#›</a:t>
            </a:fld>
            <a:endParaRPr kumimoji="1" lang="ja-JP" altLang="en-US"/>
          </a:p>
        </p:txBody>
      </p:sp>
    </p:spTree>
    <p:extLst>
      <p:ext uri="{BB962C8B-B14F-4D97-AF65-F5344CB8AC3E}">
        <p14:creationId xmlns:p14="http://schemas.microsoft.com/office/powerpoint/2010/main" val="3624162145"/>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wmf"/><Relationship Id="rId5" Type="http://schemas.openxmlformats.org/officeDocument/2006/relationships/oleObject" Target="../embeddings/oleObject11.bin"/><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6.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15.wmf"/><Relationship Id="rId5" Type="http://schemas.openxmlformats.org/officeDocument/2006/relationships/oleObject" Target="../embeddings/oleObject22.bin"/><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11.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3200" y="1930400"/>
            <a:ext cx="11531600" cy="1734312"/>
          </a:xfrm>
        </p:spPr>
        <p:txBody>
          <a:bodyPr>
            <a:normAutofit/>
          </a:bodyPr>
          <a:lstStyle/>
          <a:p>
            <a:pPr algn="ctr"/>
            <a:r>
              <a:rPr kumimoji="1" lang="en-US" altLang="ja-JP" sz="6000" dirty="0">
                <a:latin typeface="Tahoma" panose="020B0604030504040204" pitchFamily="34" charset="0"/>
                <a:ea typeface="Tahoma" panose="020B0604030504040204" pitchFamily="34" charset="0"/>
                <a:cs typeface="Tahoma" panose="020B0604030504040204" pitchFamily="34" charset="0"/>
              </a:rPr>
              <a:t>Proposals from the </a:t>
            </a:r>
            <a:br>
              <a:rPr kumimoji="1" lang="en-US" altLang="ja-JP" sz="6000" dirty="0">
                <a:latin typeface="Tahoma" panose="020B0604030504040204" pitchFamily="34" charset="0"/>
                <a:ea typeface="Tahoma" panose="020B0604030504040204" pitchFamily="34" charset="0"/>
                <a:cs typeface="Tahoma" panose="020B0604030504040204" pitchFamily="34" charset="0"/>
              </a:rPr>
            </a:br>
            <a:r>
              <a:rPr kumimoji="1" lang="en-US" altLang="ja-JP" sz="6000" dirty="0">
                <a:latin typeface="Tahoma" panose="020B0604030504040204" pitchFamily="34" charset="0"/>
                <a:ea typeface="Tahoma" panose="020B0604030504040204" pitchFamily="34" charset="0"/>
                <a:cs typeface="Tahoma" panose="020B0604030504040204" pitchFamily="34" charset="0"/>
              </a:rPr>
              <a:t>Informal Working Group on AEBS</a:t>
            </a:r>
            <a:endParaRPr kumimoji="1" lang="ja-JP" altLang="en-US" sz="6000" dirty="0">
              <a:latin typeface="Tahoma" panose="020B0604030504040204" pitchFamily="34" charset="0"/>
              <a:cs typeface="Tahoma" panose="020B0604030504040204" pitchFamily="34" charset="0"/>
            </a:endParaRPr>
          </a:p>
        </p:txBody>
      </p:sp>
      <p:sp>
        <p:nvSpPr>
          <p:cNvPr id="4" name="テキスト ボックス 3"/>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lang="ja-JP" altLang="en-US" sz="2800" dirty="0">
                <a:solidFill>
                  <a:schemeClr val="bg1"/>
                </a:solidFill>
                <a:latin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Regulation</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8463280" y="0"/>
            <a:ext cx="3728720" cy="923330"/>
          </a:xfrm>
          <a:prstGeom prst="rect">
            <a:avLst/>
          </a:prstGeom>
          <a:solidFill>
            <a:schemeClr val="accent2"/>
          </a:solidFill>
        </p:spPr>
        <p:txBody>
          <a:bodyPr wrap="square" rtlCol="0">
            <a:spAutoFit/>
          </a:bodyPr>
          <a:lstStyle/>
          <a:p>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document</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b="1">
                <a:solidFill>
                  <a:schemeClr val="bg1"/>
                </a:solidFill>
                <a:latin typeface="Tahoma" panose="020B0604030504040204" pitchFamily="34" charset="0"/>
                <a:ea typeface="Tahoma" panose="020B0604030504040204" pitchFamily="34" charset="0"/>
                <a:cs typeface="Tahoma" panose="020B0604030504040204" pitchFamily="34" charset="0"/>
              </a:rPr>
              <a:t>GRVA-01-10</a:t>
            </a:r>
            <a:endParaRPr kumimoji="1" lang="en-US" altLang="ja-JP"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altLang="ja-JP" baseline="30000" dirty="0">
                <a:solidFill>
                  <a:schemeClr val="bg1"/>
                </a:solidFill>
                <a:latin typeface="Tahoma" panose="020B0604030504040204" pitchFamily="34" charset="0"/>
                <a:ea typeface="Tahoma" panose="020B0604030504040204" pitchFamily="34" charset="0"/>
                <a:cs typeface="Tahoma" panose="020B0604030504040204" pitchFamily="34" charset="0"/>
              </a:rPr>
              <a:t>st</a:t>
            </a:r>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 GRVA, 25-28 September 2018</a:t>
            </a:r>
          </a:p>
          <a:p>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Agenda item 7</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1249680" y="4641005"/>
            <a:ext cx="9855200" cy="1077218"/>
          </a:xfrm>
          <a:prstGeom prst="rect">
            <a:avLst/>
          </a:prstGeom>
          <a:noFill/>
        </p:spPr>
        <p:txBody>
          <a:bodyPr wrap="square" rtlCol="0">
            <a:spAutoFit/>
          </a:bodyPr>
          <a:lstStyle/>
          <a:p>
            <a:pPr algn="ctr"/>
            <a:r>
              <a:rPr kumimoji="1" lang="en-US" altLang="ja-JP" sz="3200" dirty="0">
                <a:latin typeface="Tahoma" panose="020B0604030504040204" pitchFamily="34" charset="0"/>
                <a:ea typeface="Tahoma" panose="020B0604030504040204" pitchFamily="34" charset="0"/>
                <a:cs typeface="Tahoma" panose="020B0604030504040204" pitchFamily="34" charset="0"/>
              </a:rPr>
              <a:t>To construct </a:t>
            </a:r>
          </a:p>
          <a:p>
            <a:pPr algn="ctr"/>
            <a:r>
              <a:rPr kumimoji="1" lang="en-US" altLang="ja-JP" sz="3200" dirty="0">
                <a:latin typeface="Tahoma" panose="020B0604030504040204" pitchFamily="34" charset="0"/>
                <a:ea typeface="Tahoma" panose="020B0604030504040204" pitchFamily="34" charset="0"/>
                <a:cs typeface="Tahoma" panose="020B0604030504040204" pitchFamily="34" charset="0"/>
              </a:rPr>
              <a:t>New UN Regulation</a:t>
            </a:r>
            <a:endParaRPr kumimoji="1" lang="ja-JP" altLang="en-US" sz="32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スライド番号プレースホルダー 7"/>
          <p:cNvSpPr>
            <a:spLocks noGrp="1"/>
          </p:cNvSpPr>
          <p:nvPr>
            <p:ph type="sldNum" sz="quarter" idx="12"/>
          </p:nvPr>
        </p:nvSpPr>
        <p:spPr/>
        <p:txBody>
          <a:bodyPr/>
          <a:lstStyle/>
          <a:p>
            <a:fld id="{35A469A7-D8F0-4CD9-B84B-3A79413A6802}" type="slidenum">
              <a:rPr kumimoji="1" lang="ja-JP" altLang="en-US" smtClean="0"/>
              <a:t>1</a:t>
            </a:fld>
            <a:endParaRPr kumimoji="1" lang="ja-JP" altLang="en-US"/>
          </a:p>
        </p:txBody>
      </p:sp>
      <p:sp>
        <p:nvSpPr>
          <p:cNvPr id="9" name="テキスト ボックス 8"/>
          <p:cNvSpPr txBox="1"/>
          <p:nvPr/>
        </p:nvSpPr>
        <p:spPr>
          <a:xfrm>
            <a:off x="8900160" y="5718223"/>
            <a:ext cx="3190240" cy="584775"/>
          </a:xfrm>
          <a:prstGeom prst="rect">
            <a:avLst/>
          </a:prstGeom>
          <a:noFill/>
        </p:spPr>
        <p:txBody>
          <a:bodyPr wrap="square" rtlCol="0">
            <a:spAutoFit/>
          </a:bodyPr>
          <a:lstStyle/>
          <a:p>
            <a:pPr algn="ctr"/>
            <a:r>
              <a:rPr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Short</a:t>
            </a:r>
            <a:r>
              <a:rPr kumimoji="1"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 Version</a:t>
            </a:r>
            <a:endParaRPr kumimoji="1" lang="ja-JP" altLang="en-US" sz="32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824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10</a:t>
            </a:fld>
            <a:endParaRPr kumimoji="1" lang="ja-JP" altLang="en-US"/>
          </a:p>
        </p:txBody>
      </p:sp>
      <p:sp>
        <p:nvSpPr>
          <p:cNvPr id="5" name="正方形/長方形 4"/>
          <p:cNvSpPr/>
          <p:nvPr/>
        </p:nvSpPr>
        <p:spPr>
          <a:xfrm>
            <a:off x="426721" y="1987240"/>
            <a:ext cx="11408229" cy="3539430"/>
          </a:xfrm>
          <a:prstGeom prst="rect">
            <a:avLst/>
          </a:prstGeom>
          <a:ln w="31750">
            <a:solidFill>
              <a:srgbClr val="FF0000"/>
            </a:solidFill>
          </a:ln>
        </p:spPr>
        <p:txBody>
          <a:bodyPr wrap="square">
            <a:spAutoFit/>
          </a:bodyPr>
          <a:lstStyle/>
          <a:p>
            <a:r>
              <a:rPr lang="en-GB" altLang="ja-JP" sz="2800" dirty="0">
                <a:latin typeface="Tahoma" panose="020B0604030504040204" pitchFamily="34" charset="0"/>
                <a:ea typeface="Tahoma" panose="020B0604030504040204" pitchFamily="34" charset="0"/>
                <a:cs typeface="Tahoma" panose="020B0604030504040204" pitchFamily="34" charset="0"/>
              </a:rPr>
              <a:t>The phases of implementation would also need guidance from GRVA. In particular it is proposed that car to car requirements (42 km/h collision avoidance) as well as car to pedestrian with reduced performance (collision avoidance at 30 km/h only) would apply from the date of entry into force (original version of the regulation from 2020 for new types) whereas the car to pedestrian with higher speed (42 km/h) would apply in a second step (2023 for new types). The introduction phase for car to bicycle could then come later.</a:t>
            </a:r>
            <a:endParaRPr lang="ja-JP" altLang="en-US" sz="2800" dirty="0">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sp>
        <p:nvSpPr>
          <p:cNvPr id="12" name="テキスト ボックス 11"/>
          <p:cNvSpPr txBox="1"/>
          <p:nvPr/>
        </p:nvSpPr>
        <p:spPr>
          <a:xfrm>
            <a:off x="426721" y="1240891"/>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825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11</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bicycle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and Same direction</a:t>
            </a:r>
          </a:p>
        </p:txBody>
      </p:sp>
      <p:grpSp>
        <p:nvGrpSpPr>
          <p:cNvPr id="9" name="Group 3"/>
          <p:cNvGrpSpPr>
            <a:grpSpLocks/>
          </p:cNvGrpSpPr>
          <p:nvPr/>
        </p:nvGrpSpPr>
        <p:grpSpPr bwMode="auto">
          <a:xfrm rot="16200000">
            <a:off x="471640" y="3838611"/>
            <a:ext cx="1823232" cy="831023"/>
            <a:chOff x="272" y="351"/>
            <a:chExt cx="2424" cy="1010"/>
          </a:xfrm>
        </p:grpSpPr>
        <p:grpSp>
          <p:nvGrpSpPr>
            <p:cNvPr id="10" name="Group 4"/>
            <p:cNvGrpSpPr>
              <a:grpSpLocks/>
            </p:cNvGrpSpPr>
            <p:nvPr/>
          </p:nvGrpSpPr>
          <p:grpSpPr bwMode="auto">
            <a:xfrm>
              <a:off x="272" y="351"/>
              <a:ext cx="2424" cy="1010"/>
              <a:chOff x="1168" y="1446"/>
              <a:chExt cx="3173" cy="1302"/>
            </a:xfrm>
          </p:grpSpPr>
          <p:sp>
            <p:nvSpPr>
              <p:cNvPr id="26"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27"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8"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9"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0"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1"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2"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3"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4"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5"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6"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7"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8"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9"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0"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1"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2"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3"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4"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5"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6"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11" name="Group 26"/>
            <p:cNvGrpSpPr>
              <a:grpSpLocks/>
            </p:cNvGrpSpPr>
            <p:nvPr/>
          </p:nvGrpSpPr>
          <p:grpSpPr bwMode="auto">
            <a:xfrm>
              <a:off x="627" y="400"/>
              <a:ext cx="1414" cy="906"/>
              <a:chOff x="1632" y="1509"/>
              <a:chExt cx="1853" cy="1168"/>
            </a:xfrm>
          </p:grpSpPr>
          <p:sp>
            <p:nvSpPr>
              <p:cNvPr id="12"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14" name="Group 29"/>
              <p:cNvGrpSpPr>
                <a:grpSpLocks/>
              </p:cNvGrpSpPr>
              <p:nvPr/>
            </p:nvGrpSpPr>
            <p:grpSpPr bwMode="auto">
              <a:xfrm>
                <a:off x="2022" y="1509"/>
                <a:ext cx="1170" cy="230"/>
                <a:chOff x="2022" y="1509"/>
                <a:chExt cx="1170" cy="230"/>
              </a:xfrm>
            </p:grpSpPr>
            <p:sp>
              <p:nvSpPr>
                <p:cNvPr id="21"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2"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3"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4"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5"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15" name="Group 35"/>
              <p:cNvGrpSpPr>
                <a:grpSpLocks/>
              </p:cNvGrpSpPr>
              <p:nvPr/>
            </p:nvGrpSpPr>
            <p:grpSpPr bwMode="auto">
              <a:xfrm>
                <a:off x="2056" y="2448"/>
                <a:ext cx="1142" cy="229"/>
                <a:chOff x="2056" y="2448"/>
                <a:chExt cx="1142" cy="229"/>
              </a:xfrm>
            </p:grpSpPr>
            <p:sp>
              <p:nvSpPr>
                <p:cNvPr id="16"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7"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8"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9"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0"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48" name="Line 43"/>
          <p:cNvSpPr>
            <a:spLocks noChangeShapeType="1"/>
          </p:cNvSpPr>
          <p:nvPr/>
        </p:nvSpPr>
        <p:spPr bwMode="auto">
          <a:xfrm rot="16200000">
            <a:off x="985581"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43"/>
          <p:cNvSpPr>
            <a:spLocks noChangeShapeType="1"/>
          </p:cNvSpPr>
          <p:nvPr/>
        </p:nvSpPr>
        <p:spPr bwMode="auto">
          <a:xfrm rot="16200000">
            <a:off x="1263029"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43"/>
          <p:cNvSpPr>
            <a:spLocks noChangeShapeType="1"/>
          </p:cNvSpPr>
          <p:nvPr/>
        </p:nvSpPr>
        <p:spPr bwMode="auto">
          <a:xfrm rot="16200000">
            <a:off x="-940703" y="3684362"/>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44"/>
          <p:cNvSpPr>
            <a:spLocks noChangeShapeType="1"/>
          </p:cNvSpPr>
          <p:nvPr/>
        </p:nvSpPr>
        <p:spPr bwMode="auto">
          <a:xfrm flipH="1" flipV="1">
            <a:off x="1462527" y="1684412"/>
            <a:ext cx="2667467" cy="1751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2" name="Oval 46"/>
          <p:cNvSpPr>
            <a:spLocks noChangeArrowheads="1"/>
          </p:cNvSpPr>
          <p:nvPr/>
        </p:nvSpPr>
        <p:spPr bwMode="auto">
          <a:xfrm>
            <a:off x="1314555" y="1618069"/>
            <a:ext cx="150615" cy="150615"/>
          </a:xfrm>
          <a:prstGeom prst="ellipse">
            <a:avLst/>
          </a:prstGeom>
          <a:solidFill>
            <a:srgbClr val="3366FF"/>
          </a:solidFill>
          <a:ln w="9525">
            <a:solidFill>
              <a:schemeClr val="tx1"/>
            </a:solidFill>
            <a:round/>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54" name="Line 43"/>
          <p:cNvSpPr>
            <a:spLocks noChangeShapeType="1"/>
          </p:cNvSpPr>
          <p:nvPr/>
        </p:nvSpPr>
        <p:spPr bwMode="auto">
          <a:xfrm rot="16200000">
            <a:off x="-1902524"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43"/>
          <p:cNvSpPr>
            <a:spLocks noChangeShapeType="1"/>
          </p:cNvSpPr>
          <p:nvPr/>
        </p:nvSpPr>
        <p:spPr bwMode="auto">
          <a:xfrm rot="16200000">
            <a:off x="-264258" y="3651332"/>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43"/>
          <p:cNvSpPr>
            <a:spLocks noChangeShapeType="1"/>
          </p:cNvSpPr>
          <p:nvPr/>
        </p:nvSpPr>
        <p:spPr bwMode="auto">
          <a:xfrm rot="16200000">
            <a:off x="-1622433"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Text Box 56"/>
          <p:cNvSpPr txBox="1">
            <a:spLocks noChangeArrowheads="1"/>
          </p:cNvSpPr>
          <p:nvPr/>
        </p:nvSpPr>
        <p:spPr bwMode="auto">
          <a:xfrm>
            <a:off x="499710" y="889453"/>
            <a:ext cx="4580265" cy="4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20000"/>
              </a:lnSpc>
            </a:pPr>
            <a:r>
              <a:rPr lang="en-US" altLang="ja-JP" sz="2400" b="1" dirty="0">
                <a:latin typeface="Tahoma" panose="020B0604030504040204" pitchFamily="34" charset="0"/>
                <a:ea typeface="Tahoma" panose="020B0604030504040204" pitchFamily="34" charset="0"/>
                <a:cs typeface="Tahoma" panose="020B0604030504040204" pitchFamily="34" charset="0"/>
              </a:rPr>
              <a:t>Speed of bicycle: </a:t>
            </a:r>
            <a:r>
              <a:rPr lang="en-US" altLang="ja-JP"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[15  km/h]</a:t>
            </a:r>
          </a:p>
        </p:txBody>
      </p:sp>
      <p:graphicFrame>
        <p:nvGraphicFramePr>
          <p:cNvPr id="60" name="オブジェクト 59"/>
          <p:cNvGraphicFramePr>
            <a:graphicFrameLocks noChangeAspect="1"/>
          </p:cNvGraphicFramePr>
          <p:nvPr>
            <p:extLst>
              <p:ext uri="{D42A27DB-BD31-4B8C-83A1-F6EECF244321}">
                <p14:modId xmlns:p14="http://schemas.microsoft.com/office/powerpoint/2010/main" val="3293250016"/>
              </p:ext>
            </p:extLst>
          </p:nvPr>
        </p:nvGraphicFramePr>
        <p:xfrm>
          <a:off x="3835568" y="1469309"/>
          <a:ext cx="1231900" cy="546100"/>
        </p:xfrm>
        <a:graphic>
          <a:graphicData uri="http://schemas.openxmlformats.org/presentationml/2006/ole">
            <mc:AlternateContent xmlns:mc="http://schemas.openxmlformats.org/markup-compatibility/2006">
              <mc:Choice xmlns:v="urn:schemas-microsoft-com:vml" Requires="v">
                <p:oleObj spid="_x0000_s17436" r:id="rId3" imgW="1231560" imgH="545760" progId="">
                  <p:embed/>
                </p:oleObj>
              </mc:Choice>
              <mc:Fallback>
                <p:oleObj r:id="rId3" imgW="1231560" imgH="545760" progId="">
                  <p:embed/>
                  <p:pic>
                    <p:nvPicPr>
                      <p:cNvPr id="60" name="オブジェクト 59"/>
                      <p:cNvPicPr/>
                      <p:nvPr/>
                    </p:nvPicPr>
                    <p:blipFill>
                      <a:blip r:embed="rId4"/>
                      <a:stretch>
                        <a:fillRect/>
                      </a:stretch>
                    </p:blipFill>
                    <p:spPr>
                      <a:xfrm>
                        <a:off x="3835568" y="1469309"/>
                        <a:ext cx="1231900" cy="546100"/>
                      </a:xfrm>
                      <a:prstGeom prst="rect">
                        <a:avLst/>
                      </a:prstGeom>
                    </p:spPr>
                  </p:pic>
                </p:oleObj>
              </mc:Fallback>
            </mc:AlternateContent>
          </a:graphicData>
        </a:graphic>
      </p:graphicFrame>
      <p:graphicFrame>
        <p:nvGraphicFramePr>
          <p:cNvPr id="61" name="オブジェクト 60"/>
          <p:cNvGraphicFramePr>
            <a:graphicFrameLocks noChangeAspect="1"/>
          </p:cNvGraphicFramePr>
          <p:nvPr>
            <p:extLst>
              <p:ext uri="{D42A27DB-BD31-4B8C-83A1-F6EECF244321}">
                <p14:modId xmlns:p14="http://schemas.microsoft.com/office/powerpoint/2010/main" val="669018342"/>
              </p:ext>
            </p:extLst>
          </p:nvPr>
        </p:nvGraphicFramePr>
        <p:xfrm>
          <a:off x="7691025" y="1887335"/>
          <a:ext cx="546100" cy="1231900"/>
        </p:xfrm>
        <a:graphic>
          <a:graphicData uri="http://schemas.openxmlformats.org/presentationml/2006/ole">
            <mc:AlternateContent xmlns:mc="http://schemas.openxmlformats.org/markup-compatibility/2006">
              <mc:Choice xmlns:v="urn:schemas-microsoft-com:vml" Requires="v">
                <p:oleObj spid="_x0000_s17437" r:id="rId5" imgW="545760" imgH="1231560" progId="">
                  <p:embed/>
                </p:oleObj>
              </mc:Choice>
              <mc:Fallback>
                <p:oleObj r:id="rId5" imgW="545760" imgH="1231560" progId="">
                  <p:embed/>
                  <p:pic>
                    <p:nvPicPr>
                      <p:cNvPr id="61" name="オブジェクト 60"/>
                      <p:cNvPicPr/>
                      <p:nvPr/>
                    </p:nvPicPr>
                    <p:blipFill>
                      <a:blip r:embed="rId6"/>
                      <a:stretch>
                        <a:fillRect/>
                      </a:stretch>
                    </p:blipFill>
                    <p:spPr>
                      <a:xfrm>
                        <a:off x="7691025" y="1887335"/>
                        <a:ext cx="546100" cy="1231900"/>
                      </a:xfrm>
                      <a:prstGeom prst="rect">
                        <a:avLst/>
                      </a:prstGeom>
                    </p:spPr>
                  </p:pic>
                </p:oleObj>
              </mc:Fallback>
            </mc:AlternateContent>
          </a:graphicData>
        </a:graphic>
      </p:graphicFrame>
      <p:grpSp>
        <p:nvGrpSpPr>
          <p:cNvPr id="62" name="Group 3"/>
          <p:cNvGrpSpPr>
            <a:grpSpLocks/>
          </p:cNvGrpSpPr>
          <p:nvPr/>
        </p:nvGrpSpPr>
        <p:grpSpPr bwMode="auto">
          <a:xfrm rot="16200000">
            <a:off x="7454130" y="3944121"/>
            <a:ext cx="1823232" cy="831023"/>
            <a:chOff x="272" y="351"/>
            <a:chExt cx="2424" cy="1010"/>
          </a:xfrm>
        </p:grpSpPr>
        <p:grpSp>
          <p:nvGrpSpPr>
            <p:cNvPr id="63" name="Group 4"/>
            <p:cNvGrpSpPr>
              <a:grpSpLocks/>
            </p:cNvGrpSpPr>
            <p:nvPr/>
          </p:nvGrpSpPr>
          <p:grpSpPr bwMode="auto">
            <a:xfrm>
              <a:off x="272" y="351"/>
              <a:ext cx="2424" cy="1010"/>
              <a:chOff x="1168" y="1446"/>
              <a:chExt cx="3173" cy="1302"/>
            </a:xfrm>
          </p:grpSpPr>
          <p:sp>
            <p:nvSpPr>
              <p:cNvPr id="79"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80"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1"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2"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3"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4"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5"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6"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7"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8"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9"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0"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1"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2"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3"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4"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95"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6"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7"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8"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99"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64" name="Group 26"/>
            <p:cNvGrpSpPr>
              <a:grpSpLocks/>
            </p:cNvGrpSpPr>
            <p:nvPr/>
          </p:nvGrpSpPr>
          <p:grpSpPr bwMode="auto">
            <a:xfrm>
              <a:off x="627" y="400"/>
              <a:ext cx="1414" cy="906"/>
              <a:chOff x="1632" y="1509"/>
              <a:chExt cx="1853" cy="1168"/>
            </a:xfrm>
          </p:grpSpPr>
          <p:sp>
            <p:nvSpPr>
              <p:cNvPr id="65"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66"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67" name="Group 29"/>
              <p:cNvGrpSpPr>
                <a:grpSpLocks/>
              </p:cNvGrpSpPr>
              <p:nvPr/>
            </p:nvGrpSpPr>
            <p:grpSpPr bwMode="auto">
              <a:xfrm>
                <a:off x="2022" y="1509"/>
                <a:ext cx="1170" cy="230"/>
                <a:chOff x="2022" y="1509"/>
                <a:chExt cx="1170" cy="230"/>
              </a:xfrm>
            </p:grpSpPr>
            <p:sp>
              <p:nvSpPr>
                <p:cNvPr id="74"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5"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6"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7"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8"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68" name="Group 35"/>
              <p:cNvGrpSpPr>
                <a:grpSpLocks/>
              </p:cNvGrpSpPr>
              <p:nvPr/>
            </p:nvGrpSpPr>
            <p:grpSpPr bwMode="auto">
              <a:xfrm>
                <a:off x="2056" y="2448"/>
                <a:ext cx="1142" cy="229"/>
                <a:chOff x="2056" y="2448"/>
                <a:chExt cx="1142" cy="229"/>
              </a:xfrm>
            </p:grpSpPr>
            <p:sp>
              <p:nvSpPr>
                <p:cNvPr id="69"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0"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1"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2"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3"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100" name="Line 43"/>
          <p:cNvSpPr>
            <a:spLocks noChangeShapeType="1"/>
          </p:cNvSpPr>
          <p:nvPr/>
        </p:nvSpPr>
        <p:spPr bwMode="auto">
          <a:xfrm rot="16200000">
            <a:off x="7982918"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1" name="Line 43"/>
          <p:cNvSpPr>
            <a:spLocks noChangeShapeType="1"/>
          </p:cNvSpPr>
          <p:nvPr/>
        </p:nvSpPr>
        <p:spPr bwMode="auto">
          <a:xfrm rot="16200000">
            <a:off x="8260366"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43"/>
          <p:cNvSpPr>
            <a:spLocks noChangeShapeType="1"/>
          </p:cNvSpPr>
          <p:nvPr/>
        </p:nvSpPr>
        <p:spPr bwMode="auto">
          <a:xfrm rot="16200000">
            <a:off x="6056634" y="3765477"/>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43"/>
          <p:cNvSpPr>
            <a:spLocks noChangeShapeType="1"/>
          </p:cNvSpPr>
          <p:nvPr/>
        </p:nvSpPr>
        <p:spPr bwMode="auto">
          <a:xfrm rot="16200000">
            <a:off x="5094813"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43"/>
          <p:cNvSpPr>
            <a:spLocks noChangeShapeType="1"/>
          </p:cNvSpPr>
          <p:nvPr/>
        </p:nvSpPr>
        <p:spPr bwMode="auto">
          <a:xfrm rot="16200000">
            <a:off x="6733079" y="3732447"/>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43"/>
          <p:cNvSpPr>
            <a:spLocks noChangeShapeType="1"/>
          </p:cNvSpPr>
          <p:nvPr/>
        </p:nvSpPr>
        <p:spPr bwMode="auto">
          <a:xfrm rot="16200000">
            <a:off x="5374904"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 name="Line 44"/>
          <p:cNvSpPr>
            <a:spLocks noChangeShapeType="1"/>
          </p:cNvSpPr>
          <p:nvPr/>
        </p:nvSpPr>
        <p:spPr bwMode="auto">
          <a:xfrm flipH="1" flipV="1">
            <a:off x="7996992" y="1402880"/>
            <a:ext cx="1" cy="50765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9" name="テキスト ボックス 58"/>
          <p:cNvSpPr txBox="1"/>
          <p:nvPr/>
        </p:nvSpPr>
        <p:spPr>
          <a:xfrm>
            <a:off x="2549120" y="4872241"/>
            <a:ext cx="5288288" cy="1323439"/>
          </a:xfrm>
          <a:prstGeom prst="rect">
            <a:avLst/>
          </a:prstGeom>
          <a:solidFill>
            <a:schemeClr val="bg1"/>
          </a:solid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a:t>
            </a:r>
            <a:r>
              <a:rPr lang="pt-BR" altLang="ja-JP" sz="2000" dirty="0">
                <a:latin typeface="Tahoma" panose="020B0604030504040204" pitchFamily="34" charset="0"/>
                <a:ea typeface="Tahoma" panose="020B0604030504040204" pitchFamily="34" charset="0"/>
                <a:cs typeface="Tahoma" panose="020B0604030504040204" pitchFamily="34" charset="0"/>
              </a:rPr>
              <a:t>10 km/h and [30 km/h] </a:t>
            </a:r>
            <a:r>
              <a:rPr lang="en-GB" altLang="ja-JP" sz="2000" dirty="0">
                <a:latin typeface="Tahoma" panose="020B0604030504040204" pitchFamily="34" charset="0"/>
                <a:ea typeface="Tahoma" panose="020B0604030504040204" pitchFamily="34" charset="0"/>
                <a:cs typeface="Tahoma" panose="020B0604030504040204" pitchFamily="34" charset="0"/>
              </a:rPr>
              <a:t>and at all vehicle load conditions</a:t>
            </a:r>
            <a:endParaRPr kumimoji="1" lang="ja-JP" altLang="en-US" sz="2000" dirty="0">
              <a:latin typeface="Tahoma" panose="020B0604030504040204" pitchFamily="34" charset="0"/>
              <a:cs typeface="Tahoma" panose="020B0604030504040204" pitchFamily="34" charset="0"/>
            </a:endParaRPr>
          </a:p>
        </p:txBody>
      </p:sp>
      <p:sp>
        <p:nvSpPr>
          <p:cNvPr id="112" name="テキスト ボックス 111"/>
          <p:cNvSpPr txBox="1"/>
          <p:nvPr/>
        </p:nvSpPr>
        <p:spPr>
          <a:xfrm>
            <a:off x="2312882" y="2084286"/>
            <a:ext cx="1875920" cy="523220"/>
          </a:xfrm>
          <a:prstGeom prst="rect">
            <a:avLst/>
          </a:prstGeom>
          <a:solidFill>
            <a:schemeClr val="bg1"/>
          </a:solidFill>
          <a:ln w="31750">
            <a:solidFill>
              <a:srgbClr val="0070C0"/>
            </a:solidFill>
          </a:ln>
        </p:spPr>
        <p:txBody>
          <a:bodyPr wrap="square" rtlCol="0">
            <a:spAutoFit/>
          </a:bodyPr>
          <a:lstStyle/>
          <a:p>
            <a:pPr algn="ctr"/>
            <a:r>
              <a:rPr lang="en-US" altLang="ja-JP" sz="2800" dirty="0">
                <a:latin typeface="Tahoma" panose="020B0604030504040204" pitchFamily="34" charset="0"/>
                <a:ea typeface="Tahoma" panose="020B0604030504040204" pitchFamily="34" charset="0"/>
                <a:cs typeface="Tahoma" panose="020B0604030504040204" pitchFamily="34" charset="0"/>
              </a:rPr>
              <a:t>Crossing</a:t>
            </a:r>
            <a:endParaRPr kumimoji="1" lang="ja-JP" altLang="en-US" sz="2800" dirty="0">
              <a:latin typeface="Tahoma" panose="020B0604030504040204" pitchFamily="34" charset="0"/>
              <a:cs typeface="Tahoma" panose="020B0604030504040204" pitchFamily="34" charset="0"/>
            </a:endParaRPr>
          </a:p>
        </p:txBody>
      </p:sp>
      <p:sp>
        <p:nvSpPr>
          <p:cNvPr id="113" name="テキスト ボックス 112"/>
          <p:cNvSpPr txBox="1"/>
          <p:nvPr/>
        </p:nvSpPr>
        <p:spPr>
          <a:xfrm>
            <a:off x="9302455" y="2031814"/>
            <a:ext cx="2516880" cy="523220"/>
          </a:xfrm>
          <a:prstGeom prst="rect">
            <a:avLst/>
          </a:prstGeom>
          <a:solidFill>
            <a:schemeClr val="bg1"/>
          </a:solidFill>
          <a:ln w="31750">
            <a:solidFill>
              <a:srgbClr val="0070C0"/>
            </a:solidFill>
          </a:ln>
        </p:spPr>
        <p:txBody>
          <a:bodyPr wrap="square" rtlCol="0">
            <a:spAutoFit/>
          </a:bodyPr>
          <a:lstStyle/>
          <a:p>
            <a:pPr algn="ctr"/>
            <a:r>
              <a:rPr lang="en-US" altLang="ja-JP" sz="2800" dirty="0">
                <a:latin typeface="Tahoma" panose="020B0604030504040204" pitchFamily="34" charset="0"/>
                <a:ea typeface="Tahoma" panose="020B0604030504040204" pitchFamily="34" charset="0"/>
                <a:cs typeface="Tahoma" panose="020B0604030504040204" pitchFamily="34" charset="0"/>
              </a:rPr>
              <a:t>Same direction</a:t>
            </a:r>
            <a:endParaRPr kumimoji="1"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18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12</a:t>
            </a:fld>
            <a:endParaRPr kumimoji="1" lang="ja-JP" altLang="en-US"/>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bicycle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and Same direction</a:t>
            </a:r>
          </a:p>
        </p:txBody>
      </p:sp>
      <p:sp>
        <p:nvSpPr>
          <p:cNvPr id="9" name="正方形/長方形 8"/>
          <p:cNvSpPr/>
          <p:nvPr/>
        </p:nvSpPr>
        <p:spPr>
          <a:xfrm>
            <a:off x="644433" y="1052388"/>
            <a:ext cx="10981508" cy="1938992"/>
          </a:xfrm>
          <a:prstGeom prst="rect">
            <a:avLst/>
          </a:prstGeom>
          <a:ln w="31750">
            <a:solidFill>
              <a:srgbClr val="0070C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For car to cyclist, the group agreed from accident data that the two most relevant scenarios are a cyclist crossing (similar to pedestrian scenario) and a cyclist driving in the same direction as the car (similar to car to car scenario). However, for the latter, it seems that steering is much more efficient than braking, so the usefulness of such a braking test needs to be checked again. </a:t>
            </a:r>
          </a:p>
        </p:txBody>
      </p:sp>
      <p:sp>
        <p:nvSpPr>
          <p:cNvPr id="10" name="正方形/長方形 9"/>
          <p:cNvSpPr/>
          <p:nvPr/>
        </p:nvSpPr>
        <p:spPr>
          <a:xfrm>
            <a:off x="644433" y="3593119"/>
            <a:ext cx="10981508" cy="2677656"/>
          </a:xfrm>
          <a:prstGeom prst="rect">
            <a:avLst/>
          </a:prstGeom>
          <a:ln w="31750">
            <a:solidFill>
              <a:srgbClr val="FF0000"/>
            </a:solidFill>
          </a:ln>
        </p:spPr>
        <p:txBody>
          <a:bodyPr wrap="square">
            <a:spAutoFit/>
          </a:bodyPr>
          <a:lstStyle/>
          <a:p>
            <a:pPr algn="just">
              <a:spcAft>
                <a:spcPts val="600"/>
              </a:spcAft>
            </a:pPr>
            <a:r>
              <a:rPr lang="x-none" altLang="ja-JP" sz="2800" dirty="0">
                <a:latin typeface="Tahoma" panose="020B0604030504040204" pitchFamily="34" charset="0"/>
                <a:ea typeface="Tahoma" panose="020B0604030504040204" pitchFamily="34" charset="0"/>
                <a:cs typeface="Tahoma" panose="020B0604030504040204" pitchFamily="34" charset="0"/>
              </a:rPr>
              <a:t>The group still faces difficulty in agreeing on performance requirements for the car to bicycle collision given the lack of vehicles with this technology on the market (only one vehicle was tested under EuroNcap in 2018). One alternative would be to require simply a warning in a first step or to discuss this issue again after the finalization of the discussion on cars and pedestrians.</a:t>
            </a:r>
            <a:endParaRPr lang="ja-JP" altLang="ja-JP" sz="2800" dirty="0">
              <a:latin typeface="Tahoma" panose="020B0604030504040204" pitchFamily="34" charset="0"/>
              <a:ea typeface="游明朝" panose="02020400000000000000" pitchFamily="18" charset="-128"/>
              <a:cs typeface="Tahoma" panose="020B0604030504040204" pitchFamily="34" charset="0"/>
            </a:endParaRPr>
          </a:p>
        </p:txBody>
      </p:sp>
      <p:sp>
        <p:nvSpPr>
          <p:cNvPr id="11" name="テキスト ボックス 10"/>
          <p:cNvSpPr txBox="1"/>
          <p:nvPr/>
        </p:nvSpPr>
        <p:spPr>
          <a:xfrm>
            <a:off x="531222" y="2991380"/>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132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13</a:t>
            </a:fld>
            <a:endParaRPr kumimoji="1" lang="ja-JP" altLang="en-US"/>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Manual deactivation</a:t>
            </a:r>
          </a:p>
        </p:txBody>
      </p:sp>
      <p:sp>
        <p:nvSpPr>
          <p:cNvPr id="9" name="正方形/長方形 8"/>
          <p:cNvSpPr/>
          <p:nvPr/>
        </p:nvSpPr>
        <p:spPr>
          <a:xfrm>
            <a:off x="7086442" y="1482873"/>
            <a:ext cx="4999063" cy="4832092"/>
          </a:xfrm>
          <a:prstGeom prst="rect">
            <a:avLst/>
          </a:prstGeom>
          <a:ln w="31750">
            <a:solidFill>
              <a:srgbClr val="FF000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group also discussed the possibility of a manual deactivation of the AEBS function. The compromise reached was that such a switch could be allowed but switching off  the AEBS should not be too easy. However this compromise was not unanimously supported by all Contracting parties.</a:t>
            </a:r>
            <a:endParaRPr lang="ja-JP" altLang="en-US" sz="2800" dirty="0">
              <a:latin typeface="Tahoma" panose="020B0604030504040204" pitchFamily="34" charset="0"/>
              <a:cs typeface="Tahoma" panose="020B0604030504040204" pitchFamily="34" charset="0"/>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012968400"/>
              </p:ext>
            </p:extLst>
          </p:nvPr>
        </p:nvGraphicFramePr>
        <p:xfrm>
          <a:off x="0" y="1322992"/>
          <a:ext cx="6819607" cy="3749653"/>
        </p:xfrm>
        <a:graphic>
          <a:graphicData uri="http://schemas.openxmlformats.org/presentationml/2006/ole">
            <mc:AlternateContent xmlns:mc="http://schemas.openxmlformats.org/markup-compatibility/2006">
              <mc:Choice xmlns:v="urn:schemas-microsoft-com:vml" Requires="v">
                <p:oleObj spid="_x0000_s18447" r:id="rId3" imgW="11961720" imgH="6577560" progId="">
                  <p:embed/>
                </p:oleObj>
              </mc:Choice>
              <mc:Fallback>
                <p:oleObj r:id="rId3" imgW="11961720" imgH="6577560" progId="">
                  <p:embed/>
                  <p:pic>
                    <p:nvPicPr>
                      <p:cNvPr id="10" name="オブジェクト 9"/>
                      <p:cNvPicPr/>
                      <p:nvPr/>
                    </p:nvPicPr>
                    <p:blipFill>
                      <a:blip r:embed="rId4"/>
                      <a:stretch>
                        <a:fillRect/>
                      </a:stretch>
                    </p:blipFill>
                    <p:spPr>
                      <a:xfrm>
                        <a:off x="0" y="1322992"/>
                        <a:ext cx="6819607" cy="3749653"/>
                      </a:xfrm>
                      <a:prstGeom prst="rect">
                        <a:avLst/>
                      </a:prstGeom>
                    </p:spPr>
                  </p:pic>
                </p:oleObj>
              </mc:Fallback>
            </mc:AlternateContent>
          </a:graphicData>
        </a:graphic>
      </p:graphicFrame>
      <p:sp>
        <p:nvSpPr>
          <p:cNvPr id="11" name="テキスト ボックス 10"/>
          <p:cNvSpPr txBox="1"/>
          <p:nvPr/>
        </p:nvSpPr>
        <p:spPr>
          <a:xfrm>
            <a:off x="6977929" y="869199"/>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29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14</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Remaining open issues (including Test Procedure)</a:t>
            </a:r>
          </a:p>
        </p:txBody>
      </p:sp>
      <p:sp>
        <p:nvSpPr>
          <p:cNvPr id="10" name="正方形/長方形 9"/>
          <p:cNvSpPr/>
          <p:nvPr/>
        </p:nvSpPr>
        <p:spPr>
          <a:xfrm>
            <a:off x="330926" y="1284750"/>
            <a:ext cx="11329850" cy="2677656"/>
          </a:xfrm>
          <a:prstGeom prst="rect">
            <a:avLst/>
          </a:prstGeom>
          <a:ln w="31750">
            <a:solidFill>
              <a:srgbClr val="0070C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Remaining open issues are indicated in square brackets in the document. One major issue is the minimum requirements that shall be required when the vehicle is outside test conditions (e.g. different mass, different road conditions). In addition for both car to car and car to pedestrian, few issues remain opened for some particular cases (e.g. for vans derived from trucks approved under Regulation R 13). </a:t>
            </a:r>
            <a:endParaRPr lang="ja-JP" altLang="en-US" sz="2800" dirty="0">
              <a:latin typeface="Tahoma" panose="020B0604030504040204" pitchFamily="34" charset="0"/>
              <a:cs typeface="Tahoma" panose="020B0604030504040204" pitchFamily="34" charset="0"/>
            </a:endParaRPr>
          </a:p>
        </p:txBody>
      </p:sp>
      <p:sp>
        <p:nvSpPr>
          <p:cNvPr id="11" name="テキスト ボックス 10"/>
          <p:cNvSpPr txBox="1"/>
          <p:nvPr/>
        </p:nvSpPr>
        <p:spPr>
          <a:xfrm>
            <a:off x="3802017" y="4610931"/>
            <a:ext cx="7798526" cy="1200329"/>
          </a:xfrm>
          <a:prstGeom prst="rect">
            <a:avLst/>
          </a:prstGeom>
          <a:noFill/>
          <a:ln w="31750">
            <a:solidFill>
              <a:srgbClr val="0070C0"/>
            </a:solidFill>
          </a:ln>
        </p:spPr>
        <p:txBody>
          <a:bodyPr wrap="square" rtlCol="0">
            <a:spAutoFit/>
          </a:bodyPr>
          <a:lstStyle/>
          <a:p>
            <a:r>
              <a:rPr lang="en-US" altLang="ja-JP" sz="3600" b="1" dirty="0">
                <a:latin typeface="Tahoma" panose="020B0604030504040204" pitchFamily="34" charset="0"/>
                <a:ea typeface="Tahoma" panose="020B0604030504040204" pitchFamily="34" charset="0"/>
                <a:cs typeface="Tahoma" panose="020B0604030504040204" pitchFamily="34" charset="0"/>
              </a:rPr>
              <a:t>IWG still need further discussion for these issues.</a:t>
            </a:r>
            <a:endParaRPr kumimoji="1" lang="en-US" altLang="ja-JP" sz="3600" b="1" dirty="0">
              <a:latin typeface="Tahoma" panose="020B0604030504040204" pitchFamily="34" charset="0"/>
              <a:ea typeface="Tahoma" panose="020B0604030504040204" pitchFamily="34" charset="0"/>
              <a:cs typeface="Tahoma" panose="020B0604030504040204" pitchFamily="34" charset="0"/>
            </a:endParaRPr>
          </a:p>
        </p:txBody>
      </p:sp>
      <p:sp>
        <p:nvSpPr>
          <p:cNvPr id="12" name="下矢印 11"/>
          <p:cNvSpPr/>
          <p:nvPr/>
        </p:nvSpPr>
        <p:spPr>
          <a:xfrm rot="16200000">
            <a:off x="2893425" y="4642862"/>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12008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15</a:t>
            </a:fld>
            <a:endParaRPr kumimoji="1" lang="ja-JP" altLang="en-US"/>
          </a:p>
        </p:txBody>
      </p:sp>
      <p:sp>
        <p:nvSpPr>
          <p:cNvPr id="5" name="テキスト ボックス 4"/>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Summary of this report</a:t>
            </a:r>
            <a:endPar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9" name="テキスト ボックス 8"/>
          <p:cNvSpPr txBox="1"/>
          <p:nvPr/>
        </p:nvSpPr>
        <p:spPr>
          <a:xfrm>
            <a:off x="507546" y="861893"/>
            <a:ext cx="11176907" cy="5078313"/>
          </a:xfrm>
          <a:prstGeom prst="rect">
            <a:avLst/>
          </a:prstGeom>
          <a:noFill/>
        </p:spPr>
        <p:txBody>
          <a:bodyPr wrap="square" rtlCol="0">
            <a:spAutoFit/>
          </a:bodyPr>
          <a:lstStyle/>
          <a:p>
            <a:pPr marL="342900" indent="-342900">
              <a:buAutoNum type="arabicPeriod"/>
            </a:pPr>
            <a:r>
              <a:rPr lang="en-US" altLang="ja-JP" sz="3600" b="1" dirty="0">
                <a:latin typeface="Tahoma" panose="020B0604030504040204" pitchFamily="34" charset="0"/>
                <a:ea typeface="Tahoma" panose="020B0604030504040204" pitchFamily="34" charset="0"/>
                <a:cs typeface="Tahoma" panose="020B0604030504040204" pitchFamily="34" charset="0"/>
              </a:rPr>
              <a:t> Explanation of C2C and C2P requirements</a:t>
            </a:r>
          </a:p>
          <a:p>
            <a:pPr marL="7356475"/>
            <a:r>
              <a:rPr lang="en-US" altLang="ja-JP" sz="3600" dirty="0">
                <a:latin typeface="Tahoma" panose="020B0604030504040204" pitchFamily="34" charset="0"/>
                <a:ea typeface="Tahoma" panose="020B0604030504040204" pitchFamily="34" charset="0"/>
                <a:cs typeface="Tahoma" panose="020B0604030504040204" pitchFamily="34" charset="0"/>
              </a:rPr>
              <a:t> (Page 5 - 9)</a:t>
            </a:r>
          </a:p>
          <a:p>
            <a:endParaRPr lang="en-US" altLang="ja-JP" sz="3600" dirty="0">
              <a:latin typeface="Tahoma" panose="020B0604030504040204" pitchFamily="34" charset="0"/>
              <a:ea typeface="Tahoma" panose="020B0604030504040204" pitchFamily="34" charset="0"/>
              <a:cs typeface="Tahoma" panose="020B0604030504040204" pitchFamily="34" charset="0"/>
            </a:endParaRPr>
          </a:p>
          <a:p>
            <a:r>
              <a:rPr lang="en-US" altLang="ja-JP" sz="3600" b="1" dirty="0">
                <a:latin typeface="Tahoma" panose="020B0604030504040204" pitchFamily="34" charset="0"/>
                <a:ea typeface="Tahoma" panose="020B0604030504040204" pitchFamily="34" charset="0"/>
                <a:cs typeface="Tahoma" panose="020B0604030504040204" pitchFamily="34" charset="0"/>
              </a:rPr>
              <a:t>2. Implementation of AEBS (Step approach)</a:t>
            </a:r>
          </a:p>
          <a:p>
            <a:pPr marL="7264400"/>
            <a:r>
              <a:rPr lang="en-US" altLang="ja-JP" sz="3600" dirty="0">
                <a:latin typeface="Tahoma" panose="020B0604030504040204" pitchFamily="34" charset="0"/>
                <a:ea typeface="Tahoma" panose="020B0604030504040204" pitchFamily="34" charset="0"/>
                <a:cs typeface="Tahoma" panose="020B0604030504040204" pitchFamily="34" charset="0"/>
              </a:rPr>
              <a:t> (Page 8 and 10)</a:t>
            </a:r>
          </a:p>
          <a:p>
            <a:endParaRPr lang="en-US" altLang="ja-JP" sz="3600" dirty="0">
              <a:latin typeface="Tahoma" panose="020B0604030504040204" pitchFamily="34" charset="0"/>
              <a:ea typeface="Tahoma" panose="020B0604030504040204" pitchFamily="34" charset="0"/>
              <a:cs typeface="Tahoma" panose="020B0604030504040204" pitchFamily="34" charset="0"/>
            </a:endParaRPr>
          </a:p>
          <a:p>
            <a:r>
              <a:rPr lang="en-US" altLang="ja-JP" sz="3600" b="1" dirty="0">
                <a:latin typeface="Tahoma" panose="020B0604030504040204" pitchFamily="34" charset="0"/>
                <a:ea typeface="Tahoma" panose="020B0604030504040204" pitchFamily="34" charset="0"/>
                <a:cs typeface="Tahoma" panose="020B0604030504040204" pitchFamily="34" charset="0"/>
              </a:rPr>
              <a:t>3. Car to Bicycle scenario  </a:t>
            </a:r>
            <a:r>
              <a:rPr lang="en-US" altLang="ja-JP" sz="3600" dirty="0">
                <a:latin typeface="Tahoma" panose="020B0604030504040204" pitchFamily="34" charset="0"/>
                <a:ea typeface="Tahoma" panose="020B0604030504040204" pitchFamily="34" charset="0"/>
                <a:cs typeface="Tahoma" panose="020B0604030504040204" pitchFamily="34" charset="0"/>
              </a:rPr>
              <a:t>(Page 11 -</a:t>
            </a:r>
            <a:r>
              <a:rPr lang="ja-JP" altLang="en-US" sz="3600" dirty="0">
                <a:latin typeface="Tahoma" panose="020B0604030504040204" pitchFamily="34" charset="0"/>
                <a:ea typeface="Tahoma" panose="020B0604030504040204" pitchFamily="34" charset="0"/>
                <a:cs typeface="Tahoma" panose="020B0604030504040204" pitchFamily="34" charset="0"/>
              </a:rPr>
              <a:t> </a:t>
            </a:r>
            <a:r>
              <a:rPr lang="en-US" altLang="ja-JP" sz="3600" dirty="0">
                <a:latin typeface="Tahoma" panose="020B0604030504040204" pitchFamily="34" charset="0"/>
                <a:ea typeface="Tahoma" panose="020B0604030504040204" pitchFamily="34" charset="0"/>
                <a:cs typeface="Tahoma" panose="020B0604030504040204" pitchFamily="34" charset="0"/>
              </a:rPr>
              <a:t>12)</a:t>
            </a:r>
          </a:p>
          <a:p>
            <a:endParaRPr lang="en-US" altLang="ja-JP" sz="3600" dirty="0">
              <a:latin typeface="Tahoma" panose="020B0604030504040204" pitchFamily="34" charset="0"/>
              <a:ea typeface="Tahoma" panose="020B0604030504040204" pitchFamily="34" charset="0"/>
              <a:cs typeface="Tahoma" panose="020B0604030504040204" pitchFamily="34" charset="0"/>
            </a:endParaRPr>
          </a:p>
          <a:p>
            <a:r>
              <a:rPr lang="en-US" altLang="ja-JP" sz="3600" b="1" dirty="0">
                <a:latin typeface="Tahoma" panose="020B0604030504040204" pitchFamily="34" charset="0"/>
                <a:ea typeface="Tahoma" panose="020B0604030504040204" pitchFamily="34" charset="0"/>
                <a:cs typeface="Tahoma" panose="020B0604030504040204" pitchFamily="34" charset="0"/>
              </a:rPr>
              <a:t>4. Manual deactivation  </a:t>
            </a:r>
            <a:r>
              <a:rPr lang="en-US" altLang="ja-JP" sz="3600" dirty="0">
                <a:latin typeface="Tahoma" panose="020B0604030504040204" pitchFamily="34" charset="0"/>
                <a:ea typeface="Tahoma" panose="020B0604030504040204" pitchFamily="34" charset="0"/>
                <a:cs typeface="Tahoma" panose="020B0604030504040204" pitchFamily="34" charset="0"/>
              </a:rPr>
              <a:t>(Page 13)</a:t>
            </a:r>
            <a:endParaRPr lang="en-US" altLang="ja-JP" sz="3600" dirty="0"/>
          </a:p>
        </p:txBody>
      </p:sp>
    </p:spTree>
    <p:extLst>
      <p:ext uri="{BB962C8B-B14F-4D97-AF65-F5344CB8AC3E}">
        <p14:creationId xmlns:p14="http://schemas.microsoft.com/office/powerpoint/2010/main" val="238071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16</a:t>
            </a:fld>
            <a:endParaRPr kumimoji="1" lang="ja-JP" altLang="en-US"/>
          </a:p>
        </p:txBody>
      </p:sp>
      <p:sp>
        <p:nvSpPr>
          <p:cNvPr id="5" name="テキスト ボックス 4"/>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6" name="テキスト ボックス 5"/>
          <p:cNvSpPr txBox="1"/>
          <p:nvPr/>
        </p:nvSpPr>
        <p:spPr>
          <a:xfrm>
            <a:off x="132805" y="1162594"/>
            <a:ext cx="11926389" cy="3046988"/>
          </a:xfrm>
          <a:prstGeom prst="rect">
            <a:avLst/>
          </a:prstGeom>
          <a:noFill/>
        </p:spPr>
        <p:txBody>
          <a:bodyPr wrap="square" rtlCol="0">
            <a:spAutoFit/>
          </a:bodyPr>
          <a:lstStyle/>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 </a:t>
            </a:r>
          </a:p>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for your attention</a:t>
            </a:r>
            <a:endParaRPr kumimoji="1" lang="ja-JP" altLang="en-US" sz="9600" b="1" dirty="0">
              <a:solidFill>
                <a:srgbClr val="0070C0"/>
              </a:solidFill>
              <a:latin typeface="Tahoma" panose="020B0604030504040204" pitchFamily="34" charset="0"/>
              <a:cs typeface="Tahoma" panose="020B0604030504040204" pitchFamily="34" charset="0"/>
            </a:endParaRPr>
          </a:p>
        </p:txBody>
      </p:sp>
      <p:sp>
        <p:nvSpPr>
          <p:cNvPr id="7" name="正方形/長方形 6"/>
          <p:cNvSpPr/>
          <p:nvPr/>
        </p:nvSpPr>
        <p:spPr>
          <a:xfrm>
            <a:off x="1833318" y="5076478"/>
            <a:ext cx="10225876" cy="1077218"/>
          </a:xfrm>
          <a:prstGeom prst="rect">
            <a:avLst/>
          </a:prstGeom>
        </p:spPr>
        <p:txBody>
          <a:bodyPr wrap="none">
            <a:spAutoFit/>
          </a:bodyPr>
          <a:lstStyle/>
          <a:p>
            <a:r>
              <a:rPr lang="en-GB" altLang="ja-JP" sz="3200" b="1" dirty="0">
                <a:latin typeface="Tahoma" panose="020B0604030504040204" pitchFamily="34" charset="0"/>
                <a:ea typeface="Tahoma" panose="020B0604030504040204" pitchFamily="34" charset="0"/>
                <a:cs typeface="Tahoma" panose="020B0604030504040204" pitchFamily="34" charset="0"/>
              </a:rPr>
              <a:t>IWG meetings  6</a:t>
            </a:r>
            <a:r>
              <a:rPr lang="en-GB" altLang="ja-JP" sz="3200" b="1" baseline="30000" dirty="0">
                <a:latin typeface="Tahoma" panose="020B0604030504040204" pitchFamily="34" charset="0"/>
                <a:ea typeface="Tahoma" panose="020B0604030504040204" pitchFamily="34" charset="0"/>
                <a:cs typeface="Tahoma" panose="020B0604030504040204" pitchFamily="34" charset="0"/>
              </a:rPr>
              <a:t>th</a:t>
            </a:r>
            <a:r>
              <a:rPr lang="en-GB" altLang="ja-JP" sz="3200" b="1" dirty="0">
                <a:latin typeface="Tahoma" panose="020B0604030504040204" pitchFamily="34" charset="0"/>
                <a:ea typeface="Tahoma" panose="020B0604030504040204" pitchFamily="34" charset="0"/>
                <a:cs typeface="Tahoma" panose="020B0604030504040204" pitchFamily="34" charset="0"/>
              </a:rPr>
              <a:t> meeting in Paris (OICA office)</a:t>
            </a:r>
          </a:p>
          <a:p>
            <a:r>
              <a:rPr lang="en-GB" altLang="ja-JP" sz="3200" b="1" dirty="0">
                <a:latin typeface="Tahoma" panose="020B0604030504040204" pitchFamily="34" charset="0"/>
                <a:ea typeface="Tahoma" panose="020B0604030504040204" pitchFamily="34" charset="0"/>
                <a:cs typeface="Tahoma" panose="020B0604030504040204" pitchFamily="34" charset="0"/>
              </a:rPr>
              <a:t> (1-2 October 2018: Next week of this GRVA)</a:t>
            </a:r>
          </a:p>
        </p:txBody>
      </p:sp>
      <p:sp>
        <p:nvSpPr>
          <p:cNvPr id="8" name="テキスト ボックス 7"/>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974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3361" y="2133600"/>
            <a:ext cx="11531600" cy="1734312"/>
          </a:xfrm>
        </p:spPr>
        <p:txBody>
          <a:bodyPr>
            <a:normAutofit/>
          </a:bodyPr>
          <a:lstStyle/>
          <a:p>
            <a:pPr algn="ctr"/>
            <a:r>
              <a:rPr kumimoji="1" lang="en-US" altLang="ja-JP" sz="6000" dirty="0">
                <a:latin typeface="Tahoma" panose="020B0604030504040204" pitchFamily="34" charset="0"/>
                <a:ea typeface="Tahoma" panose="020B0604030504040204" pitchFamily="34" charset="0"/>
                <a:cs typeface="Tahoma" panose="020B0604030504040204" pitchFamily="34" charset="0"/>
              </a:rPr>
              <a:t>Proposals from the </a:t>
            </a:r>
            <a:br>
              <a:rPr kumimoji="1" lang="en-US" altLang="ja-JP" sz="6000" dirty="0">
                <a:latin typeface="Tahoma" panose="020B0604030504040204" pitchFamily="34" charset="0"/>
                <a:ea typeface="Tahoma" panose="020B0604030504040204" pitchFamily="34" charset="0"/>
                <a:cs typeface="Tahoma" panose="020B0604030504040204" pitchFamily="34" charset="0"/>
              </a:rPr>
            </a:br>
            <a:r>
              <a:rPr kumimoji="1" lang="en-US" altLang="ja-JP" sz="6000" dirty="0">
                <a:latin typeface="Tahoma" panose="020B0604030504040204" pitchFamily="34" charset="0"/>
                <a:ea typeface="Tahoma" panose="020B0604030504040204" pitchFamily="34" charset="0"/>
                <a:cs typeface="Tahoma" panose="020B0604030504040204" pitchFamily="34" charset="0"/>
              </a:rPr>
              <a:t>Informal Working Group on AEBS</a:t>
            </a:r>
            <a:endParaRPr kumimoji="1" lang="ja-JP" altLang="en-US" sz="6000" dirty="0">
              <a:latin typeface="Tahoma" panose="020B0604030504040204" pitchFamily="34" charset="0"/>
              <a:cs typeface="Tahoma" panose="020B0604030504040204" pitchFamily="34" charset="0"/>
            </a:endParaRPr>
          </a:p>
        </p:txBody>
      </p:sp>
      <p:sp>
        <p:nvSpPr>
          <p:cNvPr id="4" name="テキスト ボックス 3"/>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lang="ja-JP" altLang="en-US" sz="2800" dirty="0">
                <a:solidFill>
                  <a:schemeClr val="bg1"/>
                </a:solidFill>
                <a:latin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Regulation</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8463280" y="0"/>
            <a:ext cx="3728720" cy="923330"/>
          </a:xfrm>
          <a:prstGeom prst="rect">
            <a:avLst/>
          </a:prstGeom>
          <a:solidFill>
            <a:schemeClr val="accent2"/>
          </a:solidFill>
        </p:spPr>
        <p:txBody>
          <a:bodyPr wrap="square" rtlCol="0">
            <a:spAutoFit/>
          </a:bodyPr>
          <a:lstStyle/>
          <a:p>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u="sng" dirty="0">
                <a:solidFill>
                  <a:schemeClr val="bg1"/>
                </a:solidFill>
                <a:latin typeface="Tahoma" panose="020B0604030504040204" pitchFamily="34" charset="0"/>
                <a:ea typeface="Tahoma" panose="020B0604030504040204" pitchFamily="34" charset="0"/>
                <a:cs typeface="Tahoma" panose="020B0604030504040204" pitchFamily="34" charset="0"/>
              </a:rPr>
              <a:t>document</a:t>
            </a:r>
            <a:r>
              <a:rPr kumimoji="1" lang="ja-JP" altLang="en-US" u="sng" dirty="0">
                <a:solidFill>
                  <a:schemeClr val="bg1"/>
                </a:solidFill>
                <a:latin typeface="Tahoma" panose="020B0604030504040204" pitchFamily="34" charset="0"/>
                <a:cs typeface="Tahoma" panose="020B0604030504040204" pitchFamily="34" charset="0"/>
              </a:rPr>
              <a:t> </a:t>
            </a:r>
            <a:r>
              <a:rPr kumimoji="1" lang="en-US" altLang="ja-JP" b="1" dirty="0">
                <a:solidFill>
                  <a:schemeClr val="bg1"/>
                </a:solidFill>
                <a:latin typeface="Tahoma" panose="020B0604030504040204" pitchFamily="34" charset="0"/>
                <a:ea typeface="Tahoma" panose="020B0604030504040204" pitchFamily="34" charset="0"/>
                <a:cs typeface="Tahoma" panose="020B0604030504040204" pitchFamily="34" charset="0"/>
              </a:rPr>
              <a:t>GRVA-01-XX</a:t>
            </a:r>
          </a:p>
          <a:p>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altLang="ja-JP" baseline="30000" dirty="0">
                <a:solidFill>
                  <a:schemeClr val="bg1"/>
                </a:solidFill>
                <a:latin typeface="Tahoma" panose="020B0604030504040204" pitchFamily="34" charset="0"/>
                <a:ea typeface="Tahoma" panose="020B0604030504040204" pitchFamily="34" charset="0"/>
                <a:cs typeface="Tahoma" panose="020B0604030504040204" pitchFamily="34" charset="0"/>
              </a:rPr>
              <a:t>st</a:t>
            </a:r>
            <a:r>
              <a:rPr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 GRVA, 25-28 September 2018</a:t>
            </a:r>
          </a:p>
          <a:p>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Agenda item 7</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1249680" y="4844205"/>
            <a:ext cx="9855200" cy="1077218"/>
          </a:xfrm>
          <a:prstGeom prst="rect">
            <a:avLst/>
          </a:prstGeom>
          <a:noFill/>
        </p:spPr>
        <p:txBody>
          <a:bodyPr wrap="square" rtlCol="0">
            <a:spAutoFit/>
          </a:bodyPr>
          <a:lstStyle/>
          <a:p>
            <a:pPr algn="ctr"/>
            <a:r>
              <a:rPr kumimoji="1" lang="en-US" altLang="ja-JP" sz="3200" dirty="0">
                <a:latin typeface="Tahoma" panose="020B0604030504040204" pitchFamily="34" charset="0"/>
                <a:ea typeface="Tahoma" panose="020B0604030504040204" pitchFamily="34" charset="0"/>
                <a:cs typeface="Tahoma" panose="020B0604030504040204" pitchFamily="34" charset="0"/>
              </a:rPr>
              <a:t>To construct </a:t>
            </a:r>
          </a:p>
          <a:p>
            <a:pPr algn="ctr"/>
            <a:r>
              <a:rPr kumimoji="1" lang="en-US" altLang="ja-JP" sz="3200" dirty="0">
                <a:latin typeface="Tahoma" panose="020B0604030504040204" pitchFamily="34" charset="0"/>
                <a:ea typeface="Tahoma" panose="020B0604030504040204" pitchFamily="34" charset="0"/>
                <a:cs typeface="Tahoma" panose="020B0604030504040204" pitchFamily="34" charset="0"/>
              </a:rPr>
              <a:t>New UN Regulation</a:t>
            </a:r>
            <a:endParaRPr kumimoji="1" lang="ja-JP" altLang="en-US" sz="32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スライド番号プレースホルダー 7"/>
          <p:cNvSpPr>
            <a:spLocks noGrp="1"/>
          </p:cNvSpPr>
          <p:nvPr>
            <p:ph type="sldNum" sz="quarter" idx="12"/>
          </p:nvPr>
        </p:nvSpPr>
        <p:spPr/>
        <p:txBody>
          <a:bodyPr/>
          <a:lstStyle/>
          <a:p>
            <a:fld id="{35A469A7-D8F0-4CD9-B84B-3A79413A6802}" type="slidenum">
              <a:rPr kumimoji="1" lang="ja-JP" altLang="en-US" smtClean="0"/>
              <a:t>17</a:t>
            </a:fld>
            <a:endParaRPr kumimoji="1" lang="ja-JP" altLang="en-US"/>
          </a:p>
        </p:txBody>
      </p:sp>
      <p:sp>
        <p:nvSpPr>
          <p:cNvPr id="9" name="テキスト ボックス 8"/>
          <p:cNvSpPr txBox="1"/>
          <p:nvPr/>
        </p:nvSpPr>
        <p:spPr>
          <a:xfrm>
            <a:off x="8900160" y="5718223"/>
            <a:ext cx="3190240" cy="584775"/>
          </a:xfrm>
          <a:prstGeom prst="rect">
            <a:avLst/>
          </a:prstGeom>
          <a:noFill/>
        </p:spPr>
        <p:txBody>
          <a:bodyPr wrap="square" rtlCol="0">
            <a:spAutoFit/>
          </a:bodyPr>
          <a:lstStyle/>
          <a:p>
            <a:pPr algn="ctr"/>
            <a:r>
              <a:rPr kumimoji="1"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Full Version</a:t>
            </a:r>
            <a:endParaRPr kumimoji="1" lang="ja-JP" altLang="en-US" sz="3200" b="1" dirty="0">
              <a:solidFill>
                <a:srgbClr val="FF0000"/>
              </a:solidFill>
              <a:latin typeface="Tahoma" panose="020B0604030504040204" pitchFamily="34" charset="0"/>
              <a:cs typeface="Tahoma" panose="020B0604030504040204" pitchFamily="34" charset="0"/>
            </a:endParaRPr>
          </a:p>
        </p:txBody>
      </p:sp>
      <p:sp>
        <p:nvSpPr>
          <p:cNvPr id="11" name="テキスト ボックス 10"/>
          <p:cNvSpPr txBox="1"/>
          <p:nvPr/>
        </p:nvSpPr>
        <p:spPr>
          <a:xfrm>
            <a:off x="4246880" y="1369276"/>
            <a:ext cx="3190240" cy="584775"/>
          </a:xfrm>
          <a:prstGeom prst="rect">
            <a:avLst/>
          </a:prstGeom>
          <a:noFill/>
        </p:spPr>
        <p:txBody>
          <a:bodyPr wrap="square" rtlCol="0">
            <a:spAutoFit/>
          </a:bodyPr>
          <a:lstStyle/>
          <a:p>
            <a:pPr algn="ctr"/>
            <a:r>
              <a:rPr kumimoji="1" lang="en-US" altLang="ja-JP" sz="3200" b="1" dirty="0">
                <a:solidFill>
                  <a:srgbClr val="FF0000"/>
                </a:solidFill>
                <a:latin typeface="Tahoma" panose="020B0604030504040204" pitchFamily="34" charset="0"/>
                <a:ea typeface="Tahoma" panose="020B0604030504040204" pitchFamily="34" charset="0"/>
                <a:cs typeface="Tahoma" panose="020B0604030504040204" pitchFamily="34" charset="0"/>
              </a:rPr>
              <a:t>Appendix</a:t>
            </a:r>
            <a:endParaRPr kumimoji="1" lang="ja-JP" altLang="en-US" sz="32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358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lang="ja-JP" altLang="en-US" sz="2800" dirty="0">
                <a:solidFill>
                  <a:schemeClr val="bg1"/>
                </a:solidFill>
                <a:latin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Regulation</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9" name="テキスト ボックス 8"/>
          <p:cNvSpPr txBox="1"/>
          <p:nvPr/>
        </p:nvSpPr>
        <p:spPr>
          <a:xfrm>
            <a:off x="1169851" y="1474278"/>
            <a:ext cx="9601200" cy="2308324"/>
          </a:xfrm>
          <a:prstGeom prst="rect">
            <a:avLst/>
          </a:prstGeom>
          <a:noFill/>
        </p:spPr>
        <p:txBody>
          <a:bodyPr wrap="square" rtlCol="0">
            <a:spAutoFit/>
          </a:bodyPr>
          <a:lstStyle/>
          <a:p>
            <a:pPr algn="ctr"/>
            <a:r>
              <a:rPr kumimoji="1" lang="en-US" altLang="ja-JP" sz="4800" dirty="0">
                <a:latin typeface="Tahoma" panose="020B0604030504040204" pitchFamily="34" charset="0"/>
                <a:ea typeface="Tahoma" panose="020B0604030504040204" pitchFamily="34" charset="0"/>
                <a:cs typeface="Tahoma" panose="020B0604030504040204" pitchFamily="34" charset="0"/>
              </a:rPr>
              <a:t>This presentation </a:t>
            </a:r>
            <a:r>
              <a:rPr lang="en-US" altLang="ja-JP" sz="4800" dirty="0">
                <a:latin typeface="Tahoma" panose="020B0604030504040204" pitchFamily="34" charset="0"/>
                <a:ea typeface="Tahoma" panose="020B0604030504040204" pitchFamily="34" charset="0"/>
                <a:cs typeface="Tahoma" panose="020B0604030504040204" pitchFamily="34" charset="0"/>
              </a:rPr>
              <a:t>show the draft proposal for a new UN Regulation on AEBS (GRVA-01-02) </a:t>
            </a:r>
            <a:endParaRPr kumimoji="1" lang="ja-JP" altLang="en-US" sz="4800" dirty="0">
              <a:latin typeface="Tahoma" panose="020B0604030504040204" pitchFamily="34" charset="0"/>
              <a:cs typeface="Tahoma" panose="020B0604030504040204" pitchFamily="34" charset="0"/>
            </a:endParaRPr>
          </a:p>
        </p:txBody>
      </p:sp>
      <p:sp>
        <p:nvSpPr>
          <p:cNvPr id="10" name="スライド番号プレースホルダー 9"/>
          <p:cNvSpPr>
            <a:spLocks noGrp="1"/>
          </p:cNvSpPr>
          <p:nvPr>
            <p:ph type="sldNum" sz="quarter" idx="12"/>
          </p:nvPr>
        </p:nvSpPr>
        <p:spPr/>
        <p:txBody>
          <a:bodyPr/>
          <a:lstStyle/>
          <a:p>
            <a:fld id="{35A469A7-D8F0-4CD9-B84B-3A79413A6802}" type="slidenum">
              <a:rPr kumimoji="1" lang="ja-JP" altLang="en-US" smtClean="0"/>
              <a:t>18</a:t>
            </a:fld>
            <a:endParaRPr kumimoji="1" lang="ja-JP" altLang="en-US"/>
          </a:p>
        </p:txBody>
      </p:sp>
      <p:sp>
        <p:nvSpPr>
          <p:cNvPr id="2" name="テキスト ボックス 1"/>
          <p:cNvSpPr txBox="1"/>
          <p:nvPr/>
        </p:nvSpPr>
        <p:spPr>
          <a:xfrm>
            <a:off x="2978331" y="4898571"/>
            <a:ext cx="8921932" cy="1200329"/>
          </a:xfrm>
          <a:prstGeom prst="rect">
            <a:avLst/>
          </a:prstGeom>
          <a:noFill/>
          <a:ln w="31750">
            <a:solidFill>
              <a:srgbClr val="FF0000"/>
            </a:solidFill>
          </a:ln>
        </p:spPr>
        <p:txBody>
          <a:bodyPr wrap="square" rtlCol="0">
            <a:spAutoFit/>
          </a:bodyPr>
          <a:lstStyle/>
          <a:p>
            <a:r>
              <a:rPr lang="en-US" altLang="ja-JP" sz="3600" dirty="0">
                <a:latin typeface="Tahoma" panose="020B0604030504040204" pitchFamily="34" charset="0"/>
                <a:ea typeface="Tahoma" panose="020B0604030504040204" pitchFamily="34" charset="0"/>
                <a:cs typeface="Tahoma" panose="020B0604030504040204" pitchFamily="34" charset="0"/>
              </a:rPr>
              <a:t>Especially the red frame in this </a:t>
            </a:r>
            <a:r>
              <a:rPr lang="en-US" altLang="ja-JP" sz="3600" dirty="0" err="1">
                <a:latin typeface="Tahoma" panose="020B0604030504040204" pitchFamily="34" charset="0"/>
                <a:ea typeface="Tahoma" panose="020B0604030504040204" pitchFamily="34" charset="0"/>
                <a:cs typeface="Tahoma" panose="020B0604030504040204" pitchFamily="34" charset="0"/>
              </a:rPr>
              <a:t>ppt</a:t>
            </a:r>
            <a:r>
              <a:rPr lang="en-US" altLang="ja-JP" sz="3600" dirty="0">
                <a:latin typeface="Tahoma" panose="020B0604030504040204" pitchFamily="34" charset="0"/>
                <a:ea typeface="Tahoma" panose="020B0604030504040204" pitchFamily="34" charset="0"/>
                <a:cs typeface="Tahoma" panose="020B0604030504040204" pitchFamily="34" charset="0"/>
              </a:rPr>
              <a:t> shows that guidance from GRVA is necessary.</a:t>
            </a:r>
            <a:endParaRPr kumimoji="1" lang="ja-JP" altLang="en-US" sz="3600" dirty="0"/>
          </a:p>
        </p:txBody>
      </p:sp>
      <p:sp>
        <p:nvSpPr>
          <p:cNvPr id="7" name="テキスト ボックス 6"/>
          <p:cNvSpPr txBox="1"/>
          <p:nvPr/>
        </p:nvSpPr>
        <p:spPr>
          <a:xfrm>
            <a:off x="2978331" y="4232865"/>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667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19</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Activities based on TOR (GRRF-84-03)</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正方形/長方形 7"/>
          <p:cNvSpPr/>
          <p:nvPr/>
        </p:nvSpPr>
        <p:spPr>
          <a:xfrm>
            <a:off x="1473200" y="956924"/>
            <a:ext cx="9885680" cy="1200329"/>
          </a:xfrm>
          <a:prstGeom prst="rect">
            <a:avLst/>
          </a:prstGeom>
        </p:spPr>
        <p:txBody>
          <a:bodyPr wrap="square">
            <a:spAutoFit/>
          </a:bodyPr>
          <a:lstStyle/>
          <a:p>
            <a:r>
              <a:rPr lang="en-GB" altLang="ja-JP" sz="2400" dirty="0">
                <a:latin typeface="Tahoma" panose="020B0604030504040204" pitchFamily="34" charset="0"/>
                <a:ea typeface="Tahoma" panose="020B0604030504040204" pitchFamily="34" charset="0"/>
                <a:cs typeface="Tahoma" panose="020B0604030504040204" pitchFamily="34" charset="0"/>
              </a:rPr>
              <a:t>IWG meetings   3</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rd</a:t>
            </a:r>
            <a:r>
              <a:rPr lang="en-GB" altLang="ja-JP" sz="2400" dirty="0">
                <a:latin typeface="Tahoma" panose="020B0604030504040204" pitchFamily="34" charset="0"/>
                <a:ea typeface="Tahoma" panose="020B0604030504040204" pitchFamily="34" charset="0"/>
                <a:cs typeface="Tahoma" panose="020B0604030504040204" pitchFamily="34" charset="0"/>
              </a:rPr>
              <a:t> meeting in Brussels (19-20 February 2018)</a:t>
            </a:r>
          </a:p>
          <a:p>
            <a:pPr marL="2193925"/>
            <a:r>
              <a:rPr lang="en-GB" altLang="ja-JP" sz="2400" dirty="0">
                <a:latin typeface="Tahoma" panose="020B0604030504040204" pitchFamily="34" charset="0"/>
                <a:ea typeface="Tahoma" panose="020B0604030504040204" pitchFamily="34" charset="0"/>
                <a:cs typeface="Tahoma" panose="020B0604030504040204" pitchFamily="34" charset="0"/>
              </a:rPr>
              <a:t>4</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Tokyo (16-17 May 2018)</a:t>
            </a:r>
          </a:p>
          <a:p>
            <a:pPr marL="2193925"/>
            <a:r>
              <a:rPr lang="en-GB" altLang="ja-JP" sz="2400" dirty="0">
                <a:latin typeface="Tahoma" panose="020B0604030504040204" pitchFamily="34" charset="0"/>
                <a:ea typeface="Tahoma" panose="020B0604030504040204" pitchFamily="34" charset="0"/>
                <a:cs typeface="Tahoma" panose="020B0604030504040204" pitchFamily="34" charset="0"/>
              </a:rPr>
              <a:t>5</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London (26-27 June 2018)</a:t>
            </a:r>
            <a:endParaRPr lang="ja-JP" altLang="en-US" sz="2400" dirty="0">
              <a:latin typeface="Tahoma" panose="020B0604030504040204" pitchFamily="34" charset="0"/>
              <a:cs typeface="Tahoma" panose="020B0604030504040204" pitchFamily="34" charset="0"/>
            </a:endParaRPr>
          </a:p>
        </p:txBody>
      </p:sp>
      <p:sp>
        <p:nvSpPr>
          <p:cNvPr id="9" name="下矢印 8"/>
          <p:cNvSpPr/>
          <p:nvPr/>
        </p:nvSpPr>
        <p:spPr>
          <a:xfrm>
            <a:off x="5227319" y="2157253"/>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正方形/長方形 9"/>
          <p:cNvSpPr/>
          <p:nvPr/>
        </p:nvSpPr>
        <p:spPr>
          <a:xfrm>
            <a:off x="1597716" y="2778238"/>
            <a:ext cx="6684135" cy="830997"/>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Draft proposal for 1</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st</a:t>
            </a:r>
            <a:r>
              <a:rPr lang="en-US" altLang="ja-JP" sz="2400" dirty="0">
                <a:latin typeface="Tahoma" panose="020B0604030504040204" pitchFamily="34" charset="0"/>
                <a:ea typeface="Tahoma" panose="020B0604030504040204" pitchFamily="34" charset="0"/>
                <a:cs typeface="Tahoma" panose="020B0604030504040204" pitchFamily="34" charset="0"/>
              </a:rPr>
              <a:t> GRVA in September 2018</a:t>
            </a:r>
          </a:p>
          <a:p>
            <a:r>
              <a:rPr lang="en-US" altLang="ja-JP" sz="2400" dirty="0">
                <a:latin typeface="Tahoma" panose="020B0604030504040204" pitchFamily="34" charset="0"/>
                <a:ea typeface="Tahoma" panose="020B0604030504040204" pitchFamily="34" charset="0"/>
                <a:cs typeface="Tahoma" panose="020B0604030504040204" pitchFamily="34" charset="0"/>
              </a:rPr>
              <a:t> (Informal document GRVA-01-02)</a:t>
            </a:r>
            <a:endParaRPr lang="ja-JP" altLang="en-US" sz="2400" dirty="0">
              <a:latin typeface="Tahoma" panose="020B0604030504040204" pitchFamily="34" charset="0"/>
              <a:cs typeface="Tahoma" panose="020B0604030504040204" pitchFamily="34" charset="0"/>
            </a:endParaRPr>
          </a:p>
        </p:txBody>
      </p:sp>
      <p:sp>
        <p:nvSpPr>
          <p:cNvPr id="11" name="正方形/長方形 10"/>
          <p:cNvSpPr/>
          <p:nvPr/>
        </p:nvSpPr>
        <p:spPr>
          <a:xfrm>
            <a:off x="830577" y="4211037"/>
            <a:ext cx="9474200" cy="830997"/>
          </a:xfrm>
          <a:prstGeom prst="rect">
            <a:avLst/>
          </a:prstGeom>
        </p:spPr>
        <p:txBody>
          <a:bodyPr wrap="square">
            <a:spAutoFit/>
          </a:bodyPr>
          <a:lstStyle/>
          <a:p>
            <a:r>
              <a:rPr lang="en-GB" altLang="ja-JP" sz="2400" dirty="0">
                <a:latin typeface="Tahoma" panose="020B0604030504040204" pitchFamily="34" charset="0"/>
                <a:ea typeface="Tahoma" panose="020B0604030504040204" pitchFamily="34" charset="0"/>
                <a:cs typeface="Tahoma" panose="020B0604030504040204" pitchFamily="34" charset="0"/>
              </a:rPr>
              <a:t>IWG meetings  6</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Paris (1-2 October 2018)</a:t>
            </a:r>
          </a:p>
          <a:p>
            <a:pPr marL="2112963"/>
            <a:r>
              <a:rPr lang="en-GB" altLang="ja-JP" sz="2400" dirty="0">
                <a:latin typeface="Tahoma" panose="020B0604030504040204" pitchFamily="34" charset="0"/>
                <a:ea typeface="Tahoma" panose="020B0604030504040204" pitchFamily="34" charset="0"/>
                <a:cs typeface="Tahoma" panose="020B0604030504040204" pitchFamily="34" charset="0"/>
              </a:rPr>
              <a:t>7</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Brussels (1</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st</a:t>
            </a:r>
            <a:r>
              <a:rPr lang="en-GB" altLang="ja-JP" sz="2400" dirty="0">
                <a:latin typeface="Tahoma" panose="020B0604030504040204" pitchFamily="34" charset="0"/>
                <a:ea typeface="Tahoma" panose="020B0604030504040204" pitchFamily="34" charset="0"/>
                <a:cs typeface="Tahoma" panose="020B0604030504040204" pitchFamily="34" charset="0"/>
              </a:rPr>
              <a:t> week of December 2018)</a:t>
            </a:r>
          </a:p>
        </p:txBody>
      </p:sp>
      <p:sp>
        <p:nvSpPr>
          <p:cNvPr id="12" name="下矢印 11"/>
          <p:cNvSpPr/>
          <p:nvPr/>
        </p:nvSpPr>
        <p:spPr>
          <a:xfrm>
            <a:off x="5227319" y="5126354"/>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正方形/長方形 12"/>
          <p:cNvSpPr/>
          <p:nvPr/>
        </p:nvSpPr>
        <p:spPr>
          <a:xfrm>
            <a:off x="883918" y="5726668"/>
            <a:ext cx="9367519" cy="461665"/>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Draft proposal for 2</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nd</a:t>
            </a:r>
            <a:r>
              <a:rPr lang="en-US" altLang="ja-JP" sz="2400" dirty="0">
                <a:latin typeface="Tahoma" panose="020B0604030504040204" pitchFamily="34" charset="0"/>
                <a:ea typeface="Tahoma" panose="020B0604030504040204" pitchFamily="34" charset="0"/>
                <a:cs typeface="Tahoma" panose="020B0604030504040204" pitchFamily="34" charset="0"/>
              </a:rPr>
              <a:t> GRVA in February 2019 as Working document</a:t>
            </a:r>
            <a:endParaRPr lang="ja-JP" altLang="en-US" sz="2400" dirty="0">
              <a:latin typeface="Tahoma" panose="020B0604030504040204" pitchFamily="34" charset="0"/>
              <a:cs typeface="Tahoma" panose="020B0604030504040204" pitchFamily="34" charset="0"/>
            </a:endParaRPr>
          </a:p>
        </p:txBody>
      </p:sp>
      <p:sp>
        <p:nvSpPr>
          <p:cNvPr id="14" name="下矢印 13"/>
          <p:cNvSpPr/>
          <p:nvPr/>
        </p:nvSpPr>
        <p:spPr>
          <a:xfrm>
            <a:off x="5227317" y="3651395"/>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テキスト ボックス 14"/>
          <p:cNvSpPr txBox="1"/>
          <p:nvPr/>
        </p:nvSpPr>
        <p:spPr>
          <a:xfrm>
            <a:off x="9179560" y="2532016"/>
            <a:ext cx="2941320" cy="1323439"/>
          </a:xfrm>
          <a:prstGeom prst="rect">
            <a:avLst/>
          </a:prstGeom>
          <a:noFill/>
          <a:ln w="25400">
            <a:solidFill>
              <a:srgbClr val="0070C0"/>
            </a:solidFill>
          </a:ln>
        </p:spPr>
        <p:txBody>
          <a:bodyPr wrap="square" rtlCol="0">
            <a:spAutoFit/>
          </a:bodyPr>
          <a:lstStyle/>
          <a:p>
            <a:r>
              <a:rPr kumimoji="1" lang="en-US" altLang="ja-JP" sz="2000" dirty="0">
                <a:latin typeface="Tahoma" panose="020B0604030504040204" pitchFamily="34" charset="0"/>
                <a:ea typeface="Tahoma" panose="020B0604030504040204" pitchFamily="34" charset="0"/>
                <a:cs typeface="Tahoma" panose="020B0604030504040204" pitchFamily="34" charset="0"/>
              </a:rPr>
              <a:t>EC and Japan propose an amendment of TOR (Informal document GRVA-01-XX)</a:t>
            </a:r>
            <a:endParaRPr kumimoji="1" lang="ja-JP" altLang="en-US" sz="2000" dirty="0">
              <a:latin typeface="Tahoma" panose="020B0604030504040204" pitchFamily="34" charset="0"/>
              <a:cs typeface="Tahoma" panose="020B0604030504040204" pitchFamily="34" charset="0"/>
            </a:endParaRPr>
          </a:p>
        </p:txBody>
      </p:sp>
      <p:sp>
        <p:nvSpPr>
          <p:cNvPr id="16" name="下矢印 15"/>
          <p:cNvSpPr/>
          <p:nvPr/>
        </p:nvSpPr>
        <p:spPr>
          <a:xfrm rot="5400000">
            <a:off x="8372565" y="2838709"/>
            <a:ext cx="680720" cy="67926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4669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lang="ja-JP" altLang="en-US" sz="2800" dirty="0">
                <a:solidFill>
                  <a:schemeClr val="bg1"/>
                </a:solidFill>
                <a:latin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Regulation</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9" name="テキスト ボックス 8"/>
          <p:cNvSpPr txBox="1"/>
          <p:nvPr/>
        </p:nvSpPr>
        <p:spPr>
          <a:xfrm>
            <a:off x="1169851" y="1474278"/>
            <a:ext cx="9601200" cy="2308324"/>
          </a:xfrm>
          <a:prstGeom prst="rect">
            <a:avLst/>
          </a:prstGeom>
          <a:noFill/>
        </p:spPr>
        <p:txBody>
          <a:bodyPr wrap="square" rtlCol="0">
            <a:spAutoFit/>
          </a:bodyPr>
          <a:lstStyle/>
          <a:p>
            <a:pPr algn="ctr"/>
            <a:r>
              <a:rPr kumimoji="1" lang="en-US" altLang="ja-JP" sz="4800" dirty="0">
                <a:latin typeface="Tahoma" panose="020B0604030504040204" pitchFamily="34" charset="0"/>
                <a:ea typeface="Tahoma" panose="020B0604030504040204" pitchFamily="34" charset="0"/>
                <a:cs typeface="Tahoma" panose="020B0604030504040204" pitchFamily="34" charset="0"/>
              </a:rPr>
              <a:t>This presentation </a:t>
            </a:r>
            <a:r>
              <a:rPr lang="en-US" altLang="ja-JP" sz="4800" dirty="0">
                <a:latin typeface="Tahoma" panose="020B0604030504040204" pitchFamily="34" charset="0"/>
                <a:ea typeface="Tahoma" panose="020B0604030504040204" pitchFamily="34" charset="0"/>
                <a:cs typeface="Tahoma" panose="020B0604030504040204" pitchFamily="34" charset="0"/>
              </a:rPr>
              <a:t>show the draft proposal for a new UN Regulation on AEBS (GRVA-01-02) </a:t>
            </a:r>
            <a:endParaRPr kumimoji="1" lang="ja-JP" altLang="en-US" sz="4800" dirty="0">
              <a:latin typeface="Tahoma" panose="020B0604030504040204" pitchFamily="34" charset="0"/>
              <a:cs typeface="Tahoma" panose="020B0604030504040204" pitchFamily="34" charset="0"/>
            </a:endParaRPr>
          </a:p>
        </p:txBody>
      </p:sp>
      <p:sp>
        <p:nvSpPr>
          <p:cNvPr id="10" name="スライド番号プレースホルダー 9"/>
          <p:cNvSpPr>
            <a:spLocks noGrp="1"/>
          </p:cNvSpPr>
          <p:nvPr>
            <p:ph type="sldNum" sz="quarter" idx="12"/>
          </p:nvPr>
        </p:nvSpPr>
        <p:spPr/>
        <p:txBody>
          <a:bodyPr/>
          <a:lstStyle/>
          <a:p>
            <a:fld id="{35A469A7-D8F0-4CD9-B84B-3A79413A6802}" type="slidenum">
              <a:rPr kumimoji="1" lang="ja-JP" altLang="en-US" smtClean="0"/>
              <a:t>2</a:t>
            </a:fld>
            <a:endParaRPr kumimoji="1" lang="ja-JP" altLang="en-US"/>
          </a:p>
        </p:txBody>
      </p:sp>
      <p:sp>
        <p:nvSpPr>
          <p:cNvPr id="2" name="テキスト ボックス 1"/>
          <p:cNvSpPr txBox="1"/>
          <p:nvPr/>
        </p:nvSpPr>
        <p:spPr>
          <a:xfrm>
            <a:off x="2978331" y="4898571"/>
            <a:ext cx="8921932" cy="1200329"/>
          </a:xfrm>
          <a:prstGeom prst="rect">
            <a:avLst/>
          </a:prstGeom>
          <a:noFill/>
          <a:ln w="31750">
            <a:solidFill>
              <a:srgbClr val="FF0000"/>
            </a:solidFill>
          </a:ln>
        </p:spPr>
        <p:txBody>
          <a:bodyPr wrap="square" rtlCol="0">
            <a:spAutoFit/>
          </a:bodyPr>
          <a:lstStyle/>
          <a:p>
            <a:r>
              <a:rPr lang="en-US" altLang="ja-JP" sz="3600" dirty="0">
                <a:latin typeface="Tahoma" panose="020B0604030504040204" pitchFamily="34" charset="0"/>
                <a:ea typeface="Tahoma" panose="020B0604030504040204" pitchFamily="34" charset="0"/>
                <a:cs typeface="Tahoma" panose="020B0604030504040204" pitchFamily="34" charset="0"/>
              </a:rPr>
              <a:t>Especially the red frame in this </a:t>
            </a:r>
            <a:r>
              <a:rPr lang="en-US" altLang="ja-JP" sz="3600" dirty="0" err="1">
                <a:latin typeface="Tahoma" panose="020B0604030504040204" pitchFamily="34" charset="0"/>
                <a:ea typeface="Tahoma" panose="020B0604030504040204" pitchFamily="34" charset="0"/>
                <a:cs typeface="Tahoma" panose="020B0604030504040204" pitchFamily="34" charset="0"/>
              </a:rPr>
              <a:t>ppt</a:t>
            </a:r>
            <a:r>
              <a:rPr lang="en-US" altLang="ja-JP" sz="3600" dirty="0">
                <a:latin typeface="Tahoma" panose="020B0604030504040204" pitchFamily="34" charset="0"/>
                <a:ea typeface="Tahoma" panose="020B0604030504040204" pitchFamily="34" charset="0"/>
                <a:cs typeface="Tahoma" panose="020B0604030504040204" pitchFamily="34" charset="0"/>
              </a:rPr>
              <a:t> shows that guidance from GRVA is necessary.</a:t>
            </a:r>
            <a:endParaRPr kumimoji="1" lang="ja-JP" altLang="en-US" sz="3600" dirty="0"/>
          </a:p>
        </p:txBody>
      </p:sp>
      <p:sp>
        <p:nvSpPr>
          <p:cNvPr id="7" name="テキスト ボックス 6"/>
          <p:cNvSpPr txBox="1"/>
          <p:nvPr/>
        </p:nvSpPr>
        <p:spPr>
          <a:xfrm>
            <a:off x="2978331" y="4232865"/>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794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GRVA-01-02 - Draft Proposal for a new UN Regulation on AEBS (M1/N1)</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386080" y="1126827"/>
            <a:ext cx="11551920" cy="4893647"/>
          </a:xfrm>
          <a:prstGeom prst="rect">
            <a:avLst/>
          </a:prstGeom>
          <a:noFill/>
        </p:spPr>
        <p:txBody>
          <a:bodyPr wrap="square" rtlCol="0">
            <a:spAutoFit/>
          </a:bodyPr>
          <a:lstStyle/>
          <a:p>
            <a:pPr marL="342900" indent="-342900">
              <a:buFont typeface="Wingdings" panose="05000000000000000000" pitchFamily="2" charset="2"/>
              <a:buChar char="ü"/>
            </a:pPr>
            <a:r>
              <a:rPr kumimoji="1" lang="en-US" altLang="ja-JP" sz="2400" dirty="0">
                <a:latin typeface="Tahoma" panose="020B0604030504040204" pitchFamily="34" charset="0"/>
                <a:ea typeface="Tahoma" panose="020B0604030504040204" pitchFamily="34" charset="0"/>
                <a:cs typeface="Tahoma" panose="020B0604030504040204" pitchFamily="34" charset="0"/>
              </a:rPr>
              <a:t>Scope</a:t>
            </a:r>
          </a:p>
          <a:p>
            <a:pPr marL="342900" indent="-342900">
              <a:buFont typeface="Wingdings" panose="05000000000000000000" pitchFamily="2" charset="2"/>
              <a:buChar char="ü"/>
            </a:pPr>
            <a:r>
              <a:rPr lang="en-US" altLang="ja-JP" sz="2400" dirty="0">
                <a:latin typeface="Tahoma" panose="020B0604030504040204" pitchFamily="34" charset="0"/>
                <a:ea typeface="Tahoma" panose="020B0604030504040204" pitchFamily="34" charset="0"/>
                <a:cs typeface="Tahoma" panose="020B0604030504040204" pitchFamily="34" charset="0"/>
              </a:rPr>
              <a:t>Definitions</a:t>
            </a:r>
          </a:p>
          <a:p>
            <a:pPr marL="342900" indent="-342900">
              <a:buFont typeface="Wingdings" panose="05000000000000000000" pitchFamily="2" charset="2"/>
              <a:buChar char="ü"/>
            </a:pPr>
            <a:r>
              <a:rPr kumimoji="1" lang="en-US" altLang="ja-JP" sz="2400" dirty="0">
                <a:latin typeface="Tahoma" panose="020B0604030504040204" pitchFamily="34" charset="0"/>
                <a:ea typeface="Tahoma" panose="020B0604030504040204" pitchFamily="34" charset="0"/>
                <a:cs typeface="Tahoma" panose="020B0604030504040204" pitchFamily="34" charset="0"/>
              </a:rPr>
              <a:t>Specifications</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General</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Warnings, Emergency braking, False reaction avoidance</a:t>
            </a:r>
            <a:endParaRPr kumimoji="1"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Car (C2C) scenario</a:t>
            </a: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Pedestrian (C2P) scenario</a:t>
            </a: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Bicycle (C2B) scenario</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Interruption by the Driver</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Manual deactivation</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Warning Indication</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Provisions for the Periodic Technical Inspection</a:t>
            </a:r>
          </a:p>
          <a:p>
            <a:pPr marL="342900" indent="-342900">
              <a:buFont typeface="Wingdings" panose="05000000000000000000" pitchFamily="2" charset="2"/>
              <a:buChar char="ü"/>
            </a:pPr>
            <a:r>
              <a:rPr lang="en-US" altLang="ja-JP" sz="2400" dirty="0">
                <a:latin typeface="Tahoma" panose="020B0604030504040204" pitchFamily="34" charset="0"/>
                <a:ea typeface="Tahoma" panose="020B0604030504040204" pitchFamily="34" charset="0"/>
                <a:cs typeface="Tahoma" panose="020B0604030504040204" pitchFamily="34" charset="0"/>
              </a:rPr>
              <a:t>Remaining open issues (including Test Procedure)</a:t>
            </a:r>
          </a:p>
        </p:txBody>
      </p:sp>
      <p:sp>
        <p:nvSpPr>
          <p:cNvPr id="7" name="テキスト ボックス 6"/>
          <p:cNvSpPr txBox="1"/>
          <p:nvPr/>
        </p:nvSpPr>
        <p:spPr>
          <a:xfrm>
            <a:off x="7680960" y="1152456"/>
            <a:ext cx="4277360" cy="830997"/>
          </a:xfrm>
          <a:prstGeom prst="rect">
            <a:avLst/>
          </a:prstGeom>
          <a:noFill/>
        </p:spPr>
        <p:txBody>
          <a:bodyPr wrap="square" rtlCol="0">
            <a:spAutoFit/>
          </a:bodyPr>
          <a:lstStyle/>
          <a:p>
            <a:r>
              <a:rPr kumimoji="1"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Green means common specifications in each scenario</a:t>
            </a:r>
            <a:endParaRPr kumimoji="1" lang="ja-JP" altLang="en-US" sz="2400" dirty="0">
              <a:solidFill>
                <a:srgbClr val="00B050"/>
              </a:solidFill>
              <a:latin typeface="Tahoma" panose="020B0604030504040204" pitchFamily="34" charset="0"/>
              <a:cs typeface="Tahoma" panose="020B0604030504040204" pitchFamily="34" charset="0"/>
            </a:endParaRPr>
          </a:p>
        </p:txBody>
      </p:sp>
      <p:sp>
        <p:nvSpPr>
          <p:cNvPr id="8" name="スライド番号プレースホルダー 7"/>
          <p:cNvSpPr>
            <a:spLocks noGrp="1"/>
          </p:cNvSpPr>
          <p:nvPr>
            <p:ph type="sldNum" sz="quarter" idx="12"/>
          </p:nvPr>
        </p:nvSpPr>
        <p:spPr/>
        <p:txBody>
          <a:bodyPr/>
          <a:lstStyle/>
          <a:p>
            <a:fld id="{35A469A7-D8F0-4CD9-B84B-3A79413A6802}" type="slidenum">
              <a:rPr kumimoji="1" lang="ja-JP" altLang="en-US" smtClean="0"/>
              <a:t>20</a:t>
            </a:fld>
            <a:endParaRPr kumimoji="1" lang="ja-JP" altLang="en-US"/>
          </a:p>
        </p:txBody>
      </p:sp>
    </p:spTree>
    <p:extLst>
      <p:ext uri="{BB962C8B-B14F-4D97-AF65-F5344CB8AC3E}">
        <p14:creationId xmlns:p14="http://schemas.microsoft.com/office/powerpoint/2010/main" val="330324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21</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Scope</a:t>
            </a:r>
            <a:endParaRPr kumimoji="1" lang="ja-JP" altLang="en-US" sz="2800" dirty="0">
              <a:solidFill>
                <a:schemeClr val="bg1"/>
              </a:solidFill>
              <a:latin typeface="Tahoma" panose="020B0604030504040204" pitchFamily="34" charset="0"/>
              <a:cs typeface="Tahoma" panose="020B0604030504040204" pitchFamily="34" charset="0"/>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99700616"/>
              </p:ext>
            </p:extLst>
          </p:nvPr>
        </p:nvGraphicFramePr>
        <p:xfrm>
          <a:off x="213361" y="1016821"/>
          <a:ext cx="11257452" cy="2405153"/>
        </p:xfrm>
        <a:graphic>
          <a:graphicData uri="http://schemas.openxmlformats.org/presentationml/2006/ole">
            <mc:AlternateContent xmlns:mc="http://schemas.openxmlformats.org/markup-compatibility/2006">
              <mc:Choice xmlns:v="urn:schemas-microsoft-com:vml" Requires="v">
                <p:oleObj spid="_x0000_s1064" r:id="rId3" imgW="12799800" imgH="2729880" progId="">
                  <p:embed/>
                </p:oleObj>
              </mc:Choice>
              <mc:Fallback>
                <p:oleObj r:id="rId3" imgW="12799800" imgH="2729880" progId="">
                  <p:embed/>
                  <p:pic>
                    <p:nvPicPr>
                      <p:cNvPr id="0" name=""/>
                      <p:cNvPicPr/>
                      <p:nvPr/>
                    </p:nvPicPr>
                    <p:blipFill>
                      <a:blip r:embed="rId4"/>
                      <a:stretch>
                        <a:fillRect/>
                      </a:stretch>
                    </p:blipFill>
                    <p:spPr>
                      <a:xfrm>
                        <a:off x="213361" y="1016821"/>
                        <a:ext cx="11257452" cy="2405153"/>
                      </a:xfrm>
                      <a:prstGeom prst="rect">
                        <a:avLst/>
                      </a:prstGeom>
                    </p:spPr>
                  </p:pic>
                </p:oleObj>
              </mc:Fallback>
            </mc:AlternateContent>
          </a:graphicData>
        </a:graphic>
      </p:graphicFrame>
      <p:sp>
        <p:nvSpPr>
          <p:cNvPr id="8" name="テキスト ボックス 7"/>
          <p:cNvSpPr txBox="1"/>
          <p:nvPr/>
        </p:nvSpPr>
        <p:spPr>
          <a:xfrm>
            <a:off x="2492958" y="3484689"/>
            <a:ext cx="6415911" cy="2677656"/>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Category M1 and N1</a:t>
            </a:r>
          </a:p>
          <a:p>
            <a:r>
              <a:rPr lang="en-US" altLang="ja-JP" sz="2800" dirty="0">
                <a:latin typeface="Tahoma" panose="020B0604030504040204" pitchFamily="34" charset="0"/>
                <a:ea typeface="Tahoma" panose="020B0604030504040204" pitchFamily="34" charset="0"/>
                <a:cs typeface="Tahoma" panose="020B0604030504040204" pitchFamily="34" charset="0"/>
              </a:rPr>
              <a:t>Scenarios:</a:t>
            </a:r>
          </a:p>
          <a:p>
            <a:pPr marL="901700"/>
            <a:r>
              <a:rPr lang="en-US" altLang="ja-JP" sz="2800" dirty="0">
                <a:latin typeface="Tahoma" panose="020B0604030504040204" pitchFamily="34" charset="0"/>
                <a:ea typeface="Tahoma" panose="020B0604030504040204" pitchFamily="34" charset="0"/>
                <a:cs typeface="Tahoma" panose="020B0604030504040204" pitchFamily="34" charset="0"/>
              </a:rPr>
              <a:t>Car to Car (C2C) scenario</a:t>
            </a:r>
          </a:p>
          <a:p>
            <a:pPr marL="352425"/>
            <a:r>
              <a:rPr lang="en-US" altLang="ja-JP" sz="2800" dirty="0">
                <a:latin typeface="Tahoma" panose="020B0604030504040204" pitchFamily="34" charset="0"/>
                <a:ea typeface="Tahoma" panose="020B0604030504040204" pitchFamily="34" charset="0"/>
                <a:cs typeface="Tahoma" panose="020B0604030504040204" pitchFamily="34" charset="0"/>
              </a:rPr>
              <a:t>Vulnerable road user:</a:t>
            </a:r>
          </a:p>
          <a:p>
            <a:pPr marL="901700"/>
            <a:r>
              <a:rPr lang="en-US" altLang="ja-JP" sz="2800" dirty="0">
                <a:latin typeface="Tahoma" panose="020B0604030504040204" pitchFamily="34" charset="0"/>
                <a:ea typeface="Tahoma" panose="020B0604030504040204" pitchFamily="34" charset="0"/>
                <a:cs typeface="Tahoma" panose="020B0604030504040204" pitchFamily="34" charset="0"/>
              </a:rPr>
              <a:t>Car to Pedestrian (C2P) scenario</a:t>
            </a:r>
          </a:p>
          <a:p>
            <a:pPr marL="901700"/>
            <a:r>
              <a:rPr lang="en-US" altLang="ja-JP" sz="2800" dirty="0">
                <a:latin typeface="Tahoma" panose="020B0604030504040204" pitchFamily="34" charset="0"/>
                <a:ea typeface="Tahoma" panose="020B0604030504040204" pitchFamily="34" charset="0"/>
                <a:cs typeface="Tahoma" panose="020B0604030504040204" pitchFamily="34" charset="0"/>
              </a:rPr>
              <a:t>Car to Bicycle (C2B) scenario</a:t>
            </a:r>
          </a:p>
        </p:txBody>
      </p:sp>
      <p:sp>
        <p:nvSpPr>
          <p:cNvPr id="10" name="下矢印 9"/>
          <p:cNvSpPr/>
          <p:nvPr/>
        </p:nvSpPr>
        <p:spPr>
          <a:xfrm rot="16200000">
            <a:off x="1481911" y="4255284"/>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425516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22</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Definitions</a:t>
            </a:r>
            <a:endParaRPr kumimoji="1" lang="ja-JP" altLang="en-US" sz="2800" dirty="0">
              <a:solidFill>
                <a:schemeClr val="bg1"/>
              </a:solidFill>
              <a:latin typeface="Tahoma" panose="020B0604030504040204" pitchFamily="34" charset="0"/>
              <a:cs typeface="Tahoma" panose="020B0604030504040204" pitchFamily="34" charset="0"/>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65785036"/>
              </p:ext>
            </p:extLst>
          </p:nvPr>
        </p:nvGraphicFramePr>
        <p:xfrm>
          <a:off x="256903" y="1076221"/>
          <a:ext cx="11303725" cy="2935890"/>
        </p:xfrm>
        <a:graphic>
          <a:graphicData uri="http://schemas.openxmlformats.org/presentationml/2006/ole">
            <mc:AlternateContent xmlns:mc="http://schemas.openxmlformats.org/markup-compatibility/2006">
              <mc:Choice xmlns:v="urn:schemas-microsoft-com:vml" Requires="v">
                <p:oleObj spid="_x0000_s2085" r:id="rId3" imgW="13015800" imgH="3364920" progId="">
                  <p:embed/>
                </p:oleObj>
              </mc:Choice>
              <mc:Fallback>
                <p:oleObj r:id="rId3" imgW="13015800" imgH="3364920" progId="">
                  <p:embed/>
                  <p:pic>
                    <p:nvPicPr>
                      <p:cNvPr id="0" name=""/>
                      <p:cNvPicPr/>
                      <p:nvPr/>
                    </p:nvPicPr>
                    <p:blipFill>
                      <a:blip r:embed="rId4"/>
                      <a:stretch>
                        <a:fillRect/>
                      </a:stretch>
                    </p:blipFill>
                    <p:spPr>
                      <a:xfrm>
                        <a:off x="256903" y="1076221"/>
                        <a:ext cx="11303725" cy="2935890"/>
                      </a:xfrm>
                      <a:prstGeom prst="rect">
                        <a:avLst/>
                      </a:prstGeom>
                    </p:spPr>
                  </p:pic>
                </p:oleObj>
              </mc:Fallback>
            </mc:AlternateContent>
          </a:graphicData>
        </a:graphic>
      </p:graphicFrame>
      <p:sp>
        <p:nvSpPr>
          <p:cNvPr id="8" name="テキスト ボックス 7"/>
          <p:cNvSpPr txBox="1"/>
          <p:nvPr/>
        </p:nvSpPr>
        <p:spPr>
          <a:xfrm>
            <a:off x="278675" y="4134225"/>
            <a:ext cx="11634650" cy="1938992"/>
          </a:xfrm>
          <a:prstGeom prst="rect">
            <a:avLst/>
          </a:prstGeom>
          <a:noFill/>
          <a:ln w="31750">
            <a:solidFill>
              <a:srgbClr val="0070C0"/>
            </a:solidFill>
          </a:ln>
        </p:spPr>
        <p:txBody>
          <a:bodyPr wrap="square" rtlCol="0">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Other definitions:</a:t>
            </a:r>
          </a:p>
          <a:p>
            <a:r>
              <a:rPr lang="en-US" altLang="ja-JP" sz="2400" dirty="0">
                <a:latin typeface="Tahoma" panose="020B0604030504040204" pitchFamily="34" charset="0"/>
                <a:ea typeface="Tahoma" panose="020B0604030504040204" pitchFamily="34" charset="0"/>
                <a:cs typeface="Tahoma" panose="020B0604030504040204" pitchFamily="34" charset="0"/>
              </a:rPr>
              <a:t>"Emergency Braking	"Collision Warning”</a:t>
            </a:r>
          </a:p>
          <a:p>
            <a:r>
              <a:rPr lang="en-US" altLang="ja-JP" sz="2400" dirty="0">
                <a:latin typeface="Tahoma" panose="020B0604030504040204" pitchFamily="34" charset="0"/>
                <a:ea typeface="Tahoma" panose="020B0604030504040204" pitchFamily="34" charset="0"/>
                <a:cs typeface="Tahoma" panose="020B0604030504040204" pitchFamily="34" charset="0"/>
              </a:rPr>
              <a:t>"Vehicle Type with Regard to its Advanced Emergency Braking System”</a:t>
            </a:r>
          </a:p>
          <a:p>
            <a:r>
              <a:rPr lang="en-US" altLang="ja-JP" sz="2400" dirty="0">
                <a:latin typeface="Tahoma" panose="020B0604030504040204" pitchFamily="34" charset="0"/>
                <a:ea typeface="Tahoma" panose="020B0604030504040204" pitchFamily="34" charset="0"/>
                <a:cs typeface="Tahoma" panose="020B0604030504040204" pitchFamily="34" charset="0"/>
              </a:rPr>
              <a:t>"Subject Vehicle“  "Soft Target (Vehicle Target, Pedestrian Target and Cyclist Target)“</a:t>
            </a:r>
          </a:p>
          <a:p>
            <a:r>
              <a:rPr lang="en-US" altLang="ja-JP" sz="2400" dirty="0">
                <a:latin typeface="Tahoma" panose="020B0604030504040204" pitchFamily="34" charset="0"/>
                <a:ea typeface="Tahoma" panose="020B0604030504040204" pitchFamily="34" charset="0"/>
                <a:cs typeface="Tahoma" panose="020B0604030504040204" pitchFamily="34" charset="0"/>
              </a:rPr>
              <a:t>"Common Space”  "Self-Check”  "Time to Collision (TTC)"</a:t>
            </a:r>
          </a:p>
        </p:txBody>
      </p:sp>
    </p:spTree>
    <p:extLst>
      <p:ext uri="{BB962C8B-B14F-4D97-AF65-F5344CB8AC3E}">
        <p14:creationId xmlns:p14="http://schemas.microsoft.com/office/powerpoint/2010/main" val="593250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23</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General</a:t>
            </a:r>
            <a:endParaRPr kumimoji="1" lang="ja-JP" altLang="en-US" sz="2800" dirty="0">
              <a:solidFill>
                <a:schemeClr val="bg1"/>
              </a:solidFill>
              <a:latin typeface="Tahoma" panose="020B0604030504040204" pitchFamily="34" charset="0"/>
              <a:cs typeface="Tahoma" panose="020B0604030504040204" pitchFamily="34" charset="0"/>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739998452"/>
              </p:ext>
            </p:extLst>
          </p:nvPr>
        </p:nvGraphicFramePr>
        <p:xfrm>
          <a:off x="213361" y="1014683"/>
          <a:ext cx="11416664" cy="4294701"/>
        </p:xfrm>
        <a:graphic>
          <a:graphicData uri="http://schemas.openxmlformats.org/presentationml/2006/ole">
            <mc:AlternateContent xmlns:mc="http://schemas.openxmlformats.org/markup-compatibility/2006">
              <mc:Choice xmlns:v="urn:schemas-microsoft-com:vml" Requires="v">
                <p:oleObj spid="_x0000_s3108" r:id="rId3" imgW="14767920" imgH="5536440" progId="">
                  <p:embed/>
                </p:oleObj>
              </mc:Choice>
              <mc:Fallback>
                <p:oleObj r:id="rId3" imgW="14767920" imgH="5536440" progId="">
                  <p:embed/>
                  <p:pic>
                    <p:nvPicPr>
                      <p:cNvPr id="0" name=""/>
                      <p:cNvPicPr/>
                      <p:nvPr/>
                    </p:nvPicPr>
                    <p:blipFill>
                      <a:blip r:embed="rId4"/>
                      <a:stretch>
                        <a:fillRect/>
                      </a:stretch>
                    </p:blipFill>
                    <p:spPr>
                      <a:xfrm>
                        <a:off x="213361" y="1014683"/>
                        <a:ext cx="11416664" cy="4294701"/>
                      </a:xfrm>
                      <a:prstGeom prst="rect">
                        <a:avLst/>
                      </a:prstGeom>
                    </p:spPr>
                  </p:pic>
                </p:oleObj>
              </mc:Fallback>
            </mc:AlternateContent>
          </a:graphicData>
        </a:graphic>
      </p:graphicFrame>
      <p:sp>
        <p:nvSpPr>
          <p:cNvPr id="8" name="テキスト ボックス 7"/>
          <p:cNvSpPr txBox="1"/>
          <p:nvPr/>
        </p:nvSpPr>
        <p:spPr>
          <a:xfrm>
            <a:off x="4872446" y="5309384"/>
            <a:ext cx="7184571"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Reference of othe</a:t>
            </a:r>
            <a:r>
              <a:rPr lang="en-US" altLang="ja-JP" sz="2800" dirty="0">
                <a:latin typeface="Tahoma" panose="020B0604030504040204" pitchFamily="34" charset="0"/>
                <a:ea typeface="Tahoma" panose="020B0604030504040204" pitchFamily="34" charset="0"/>
                <a:cs typeface="Tahoma" panose="020B0604030504040204" pitchFamily="34" charset="0"/>
              </a:rPr>
              <a:t>r regulations:</a:t>
            </a:r>
          </a:p>
          <a:p>
            <a:r>
              <a:rPr lang="en-US" altLang="ja-JP" sz="2800" dirty="0">
                <a:latin typeface="Tahoma" panose="020B0604030504040204" pitchFamily="34" charset="0"/>
                <a:ea typeface="Tahoma" panose="020B0604030504040204" pitchFamily="34" charset="0"/>
                <a:cs typeface="Tahoma" panose="020B0604030504040204" pitchFamily="34" charset="0"/>
              </a:rPr>
              <a:t>ABS(R13H and R13), EMC(R10), Annex CEL </a:t>
            </a:r>
            <a:endParaRPr kumimoji="1" lang="ja-JP" altLang="en-US" sz="2800" dirty="0">
              <a:latin typeface="Tahoma" panose="020B0604030504040204" pitchFamily="34" charset="0"/>
              <a:cs typeface="Tahoma" panose="020B0604030504040204" pitchFamily="34" charset="0"/>
            </a:endParaRPr>
          </a:p>
        </p:txBody>
      </p:sp>
      <p:sp>
        <p:nvSpPr>
          <p:cNvPr id="9" name="下矢印 8"/>
          <p:cNvSpPr/>
          <p:nvPr/>
        </p:nvSpPr>
        <p:spPr>
          <a:xfrm rot="16200000">
            <a:off x="3963854" y="5218205"/>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395222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24</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General</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648788" y="1847726"/>
            <a:ext cx="10894423" cy="3970318"/>
          </a:xfrm>
          <a:prstGeom prst="rect">
            <a:avLst/>
          </a:prstGeom>
          <a:noFill/>
          <a:ln w="31750">
            <a:solidFill>
              <a:srgbClr val="FF0000"/>
            </a:solidFill>
          </a:ln>
        </p:spPr>
        <p:txBody>
          <a:bodyPr wrap="square" rtlCol="0">
            <a:spAutoFit/>
          </a:bodyPr>
          <a:lstStyle/>
          <a:p>
            <a:r>
              <a:rPr kumimoji="1" lang="en-US" altLang="ja-JP" sz="3600" dirty="0">
                <a:latin typeface="Tahoma" panose="020B0604030504040204" pitchFamily="34" charset="0"/>
                <a:ea typeface="Tahoma" panose="020B0604030504040204" pitchFamily="34" charset="0"/>
                <a:cs typeface="Tahoma" panose="020B0604030504040204" pitchFamily="34" charset="0"/>
              </a:rPr>
              <a:t>Reference of othe</a:t>
            </a:r>
            <a:r>
              <a:rPr lang="en-US" altLang="ja-JP" sz="3600" dirty="0">
                <a:latin typeface="Tahoma" panose="020B0604030504040204" pitchFamily="34" charset="0"/>
                <a:ea typeface="Tahoma" panose="020B0604030504040204" pitchFamily="34" charset="0"/>
                <a:cs typeface="Tahoma" panose="020B0604030504040204" pitchFamily="34" charset="0"/>
              </a:rPr>
              <a:t>r regulations:</a:t>
            </a:r>
          </a:p>
          <a:p>
            <a:r>
              <a:rPr lang="en-US" altLang="ja-JP" sz="3600" dirty="0">
                <a:latin typeface="Tahoma" panose="020B0604030504040204" pitchFamily="34" charset="0"/>
                <a:ea typeface="Tahoma" panose="020B0604030504040204" pitchFamily="34" charset="0"/>
                <a:cs typeface="Tahoma" panose="020B0604030504040204" pitchFamily="34" charset="0"/>
              </a:rPr>
              <a:t>The group would also need  guidance on the way to refer to the latest version of UN Regulation No. 10 and to targets (ISO standard or copy/paste requirements) to ensure a coherent practice across the different GRs (e.g. target used for cyclist detection by trucks currently discussed in GRSG).</a:t>
            </a:r>
            <a:endParaRPr kumimoji="1" lang="ja-JP" altLang="en-US" sz="3600" dirty="0">
              <a:latin typeface="Tahoma" panose="020B0604030504040204" pitchFamily="34" charset="0"/>
              <a:cs typeface="Tahoma" panose="020B0604030504040204" pitchFamily="34" charset="0"/>
            </a:endParaRPr>
          </a:p>
        </p:txBody>
      </p:sp>
      <p:sp>
        <p:nvSpPr>
          <p:cNvPr id="10" name="テキスト ボックス 9"/>
          <p:cNvSpPr txBox="1"/>
          <p:nvPr/>
        </p:nvSpPr>
        <p:spPr>
          <a:xfrm>
            <a:off x="648788" y="1201395"/>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912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25</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Warnings</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6296297" y="5319249"/>
            <a:ext cx="5290457"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Failure warning (</a:t>
            </a:r>
            <a:r>
              <a:rPr kumimoji="1" lang="en-US" altLang="ja-JP" sz="2800" dirty="0" err="1">
                <a:latin typeface="Tahoma" panose="020B0604030504040204" pitchFamily="34" charset="0"/>
                <a:ea typeface="Tahoma" panose="020B0604030504040204" pitchFamily="34" charset="0"/>
                <a:cs typeface="Tahoma" panose="020B0604030504040204" pitchFamily="34" charset="0"/>
              </a:rPr>
              <a:t>inc.</a:t>
            </a:r>
            <a:r>
              <a:rPr kumimoji="1" lang="en-US" altLang="ja-JP" sz="2800" dirty="0">
                <a:latin typeface="Tahoma" panose="020B0604030504040204" pitchFamily="34" charset="0"/>
                <a:ea typeface="Tahoma" panose="020B0604030504040204" pitchFamily="34" charset="0"/>
                <a:cs typeface="Tahoma" panose="020B0604030504040204" pitchFamily="34" charset="0"/>
              </a:rPr>
              <a:t> self-check)</a:t>
            </a:r>
          </a:p>
          <a:p>
            <a:r>
              <a:rPr lang="en-US" altLang="ja-JP" sz="2800" dirty="0">
                <a:latin typeface="Tahoma" panose="020B0604030504040204" pitchFamily="34" charset="0"/>
                <a:ea typeface="Tahoma" panose="020B0604030504040204" pitchFamily="34" charset="0"/>
                <a:cs typeface="Tahoma" panose="020B0604030504040204" pitchFamily="34" charset="0"/>
              </a:rPr>
              <a:t>Deactivation warning</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258517188"/>
              </p:ext>
            </p:extLst>
          </p:nvPr>
        </p:nvGraphicFramePr>
        <p:xfrm>
          <a:off x="426721" y="1071192"/>
          <a:ext cx="11160033" cy="4103486"/>
        </p:xfrm>
        <a:graphic>
          <a:graphicData uri="http://schemas.openxmlformats.org/presentationml/2006/ole">
            <mc:AlternateContent xmlns:mc="http://schemas.openxmlformats.org/markup-compatibility/2006">
              <mc:Choice xmlns:v="urn:schemas-microsoft-com:vml" Requires="v">
                <p:oleObj spid="_x0000_s4129" r:id="rId3" imgW="15593400" imgH="5714280" progId="">
                  <p:embed/>
                </p:oleObj>
              </mc:Choice>
              <mc:Fallback>
                <p:oleObj r:id="rId3" imgW="15593400" imgH="5714280" progId="">
                  <p:embed/>
                  <p:pic>
                    <p:nvPicPr>
                      <p:cNvPr id="0" name=""/>
                      <p:cNvPicPr/>
                      <p:nvPr/>
                    </p:nvPicPr>
                    <p:blipFill>
                      <a:blip r:embed="rId4"/>
                      <a:stretch>
                        <a:fillRect/>
                      </a:stretch>
                    </p:blipFill>
                    <p:spPr>
                      <a:xfrm>
                        <a:off x="426721" y="1071192"/>
                        <a:ext cx="11160033" cy="4103486"/>
                      </a:xfrm>
                      <a:prstGeom prst="rect">
                        <a:avLst/>
                      </a:prstGeom>
                    </p:spPr>
                  </p:pic>
                </p:oleObj>
              </mc:Fallback>
            </mc:AlternateContent>
          </a:graphicData>
        </a:graphic>
      </p:graphicFrame>
      <p:sp>
        <p:nvSpPr>
          <p:cNvPr id="10" name="下矢印 9"/>
          <p:cNvSpPr/>
          <p:nvPr/>
        </p:nvSpPr>
        <p:spPr>
          <a:xfrm rot="16200000">
            <a:off x="5387705" y="5248998"/>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116544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26</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Emergency braking, False reaction avoidance</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800743354"/>
              </p:ext>
            </p:extLst>
          </p:nvPr>
        </p:nvGraphicFramePr>
        <p:xfrm>
          <a:off x="404953" y="976877"/>
          <a:ext cx="11045190" cy="3370473"/>
        </p:xfrm>
        <a:graphic>
          <a:graphicData uri="http://schemas.openxmlformats.org/presentationml/2006/ole">
            <mc:AlternateContent xmlns:mc="http://schemas.openxmlformats.org/markup-compatibility/2006">
              <mc:Choice xmlns:v="urn:schemas-microsoft-com:vml" Requires="v">
                <p:oleObj spid="_x0000_s5155" r:id="rId3" imgW="15720480" imgH="4787280" progId="">
                  <p:embed/>
                </p:oleObj>
              </mc:Choice>
              <mc:Fallback>
                <p:oleObj r:id="rId3" imgW="15720480" imgH="4787280" progId="">
                  <p:embed/>
                  <p:pic>
                    <p:nvPicPr>
                      <p:cNvPr id="0" name=""/>
                      <p:cNvPicPr/>
                      <p:nvPr/>
                    </p:nvPicPr>
                    <p:blipFill>
                      <a:blip r:embed="rId4"/>
                      <a:stretch>
                        <a:fillRect/>
                      </a:stretch>
                    </p:blipFill>
                    <p:spPr>
                      <a:xfrm>
                        <a:off x="404953" y="976877"/>
                        <a:ext cx="11045190" cy="3370473"/>
                      </a:xfrm>
                      <a:prstGeom prst="rect">
                        <a:avLst/>
                      </a:prstGeom>
                    </p:spPr>
                  </p:pic>
                </p:oleObj>
              </mc:Fallback>
            </mc:AlternateContent>
          </a:graphicData>
        </a:graphic>
      </p:graphicFrame>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3840481" y="4370120"/>
            <a:ext cx="7213600" cy="1815882"/>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Emergency braking</a:t>
            </a:r>
          </a:p>
          <a:p>
            <a:pPr marL="355600"/>
            <a:r>
              <a:rPr kumimoji="1" lang="en-US" altLang="ja-JP" sz="2800" dirty="0">
                <a:latin typeface="Tahoma" panose="020B0604030504040204" pitchFamily="34" charset="0"/>
                <a:ea typeface="Tahoma" panose="020B0604030504040204" pitchFamily="34" charset="0"/>
                <a:cs typeface="Tahoma" panose="020B0604030504040204" pitchFamily="34" charset="0"/>
              </a:rPr>
              <a:t> The requirements follow each scenario</a:t>
            </a:r>
          </a:p>
          <a:p>
            <a:r>
              <a:rPr lang="en-US" altLang="ja-JP" sz="2800" dirty="0">
                <a:latin typeface="Tahoma" panose="020B0604030504040204" pitchFamily="34" charset="0"/>
                <a:ea typeface="Tahoma" panose="020B0604030504040204" pitchFamily="34" charset="0"/>
                <a:cs typeface="Tahoma" panose="020B0604030504040204" pitchFamily="34" charset="0"/>
              </a:rPr>
              <a:t>False reaction avoidance</a:t>
            </a:r>
          </a:p>
          <a:p>
            <a:pPr marL="355600"/>
            <a:r>
              <a:rPr lang="en-US" altLang="ja-JP" sz="2800" dirty="0">
                <a:latin typeface="Tahoma" panose="020B0604030504040204" pitchFamily="34" charset="0"/>
                <a:ea typeface="Tahoma" panose="020B0604030504040204" pitchFamily="34" charset="0"/>
                <a:cs typeface="Tahoma" panose="020B0604030504040204" pitchFamily="34" charset="0"/>
              </a:rPr>
              <a:t>Para. 6.10. False Reaction Avoidance Test</a:t>
            </a:r>
          </a:p>
        </p:txBody>
      </p:sp>
      <p:sp>
        <p:nvSpPr>
          <p:cNvPr id="9" name="下矢印 8"/>
          <p:cNvSpPr/>
          <p:nvPr/>
        </p:nvSpPr>
        <p:spPr>
          <a:xfrm rot="16200000">
            <a:off x="2931888" y="4709828"/>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91738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27</a:t>
            </a:fld>
            <a:endParaRPr kumimoji="1" lang="ja-JP" altLang="en-US"/>
          </a:p>
        </p:txBody>
      </p:sp>
      <p:sp>
        <p:nvSpPr>
          <p:cNvPr id="3" name="テキスト ボックス 2"/>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car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Rear-end collision</a:t>
            </a:r>
          </a:p>
        </p:txBody>
      </p:sp>
      <p:sp>
        <p:nvSpPr>
          <p:cNvPr id="6" name="AutoShape 25"/>
          <p:cNvSpPr>
            <a:spLocks noChangeArrowheads="1"/>
          </p:cNvSpPr>
          <p:nvPr/>
        </p:nvSpPr>
        <p:spPr bwMode="auto">
          <a:xfrm rot="6260533">
            <a:off x="4205129" y="3025001"/>
            <a:ext cx="1090613" cy="1304925"/>
          </a:xfrm>
          <a:prstGeom prst="lightningBolt">
            <a:avLst/>
          </a:prstGeom>
          <a:solidFill>
            <a:srgbClr val="FF0000"/>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graphicFrame>
        <p:nvGraphicFramePr>
          <p:cNvPr id="7" name="Object 59"/>
          <p:cNvGraphicFramePr>
            <a:graphicFrameLocks noChangeAspect="1"/>
          </p:cNvGraphicFramePr>
          <p:nvPr>
            <p:extLst>
              <p:ext uri="{D42A27DB-BD31-4B8C-83A1-F6EECF244321}">
                <p14:modId xmlns:p14="http://schemas.microsoft.com/office/powerpoint/2010/main" val="1325181643"/>
              </p:ext>
            </p:extLst>
          </p:nvPr>
        </p:nvGraphicFramePr>
        <p:xfrm>
          <a:off x="1896110" y="2865457"/>
          <a:ext cx="1054100" cy="349250"/>
        </p:xfrm>
        <a:graphic>
          <a:graphicData uri="http://schemas.openxmlformats.org/presentationml/2006/ole">
            <mc:AlternateContent xmlns:mc="http://schemas.openxmlformats.org/markup-compatibility/2006">
              <mc:Choice xmlns:v="urn:schemas-microsoft-com:vml" Requires="v">
                <p:oleObj spid="_x0000_s6402" name="Image" r:id="rId3" imgW="7657143" imgH="2539683" progId="">
                  <p:embed/>
                </p:oleObj>
              </mc:Choice>
              <mc:Fallback>
                <p:oleObj name="Image" r:id="rId3" imgW="7657143" imgH="2539683" progId="">
                  <p:embed/>
                  <p:pic>
                    <p:nvPicPr>
                      <p:cNvPr id="19459"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110" y="2865457"/>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0"/>
          <p:cNvGraphicFramePr>
            <a:graphicFrameLocks noChangeAspect="1"/>
          </p:cNvGraphicFramePr>
          <p:nvPr>
            <p:extLst>
              <p:ext uri="{D42A27DB-BD31-4B8C-83A1-F6EECF244321}">
                <p14:modId xmlns:p14="http://schemas.microsoft.com/office/powerpoint/2010/main" val="2457399447"/>
              </p:ext>
            </p:extLst>
          </p:nvPr>
        </p:nvGraphicFramePr>
        <p:xfrm>
          <a:off x="1870710" y="1425595"/>
          <a:ext cx="1054100" cy="349250"/>
        </p:xfrm>
        <a:graphic>
          <a:graphicData uri="http://schemas.openxmlformats.org/presentationml/2006/ole">
            <mc:AlternateContent xmlns:mc="http://schemas.openxmlformats.org/markup-compatibility/2006">
              <mc:Choice xmlns:v="urn:schemas-microsoft-com:vml" Requires="v">
                <p:oleObj spid="_x0000_s6403" name="Image" r:id="rId5" imgW="7657143" imgH="2539683" progId="">
                  <p:embed/>
                </p:oleObj>
              </mc:Choice>
              <mc:Fallback>
                <p:oleObj name="Image" r:id="rId5" imgW="7657143" imgH="2539683" progId="">
                  <p:embed/>
                  <p:pic>
                    <p:nvPicPr>
                      <p:cNvPr id="1946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710" y="142559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13"/>
          <p:cNvSpPr>
            <a:spLocks noChangeShapeType="1"/>
          </p:cNvSpPr>
          <p:nvPr/>
        </p:nvSpPr>
        <p:spPr bwMode="auto">
          <a:xfrm>
            <a:off x="1005523" y="1768495"/>
            <a:ext cx="5975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6"/>
          <p:cNvSpPr>
            <a:spLocks noChangeShapeType="1"/>
          </p:cNvSpPr>
          <p:nvPr/>
        </p:nvSpPr>
        <p:spPr bwMode="auto">
          <a:xfrm>
            <a:off x="1005523" y="3208357"/>
            <a:ext cx="59769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1" name="Group 17"/>
          <p:cNvGrpSpPr>
            <a:grpSpLocks/>
          </p:cNvGrpSpPr>
          <p:nvPr/>
        </p:nvGrpSpPr>
        <p:grpSpPr bwMode="auto">
          <a:xfrm>
            <a:off x="4213860" y="1258907"/>
            <a:ext cx="1081088" cy="576263"/>
            <a:chOff x="2653" y="2931"/>
            <a:chExt cx="681" cy="544"/>
          </a:xfrm>
        </p:grpSpPr>
        <p:sp>
          <p:nvSpPr>
            <p:cNvPr id="12"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3"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4"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5"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6"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17"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8"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sp>
        <p:nvSpPr>
          <p:cNvPr id="19" name="AutoShape 25"/>
          <p:cNvSpPr>
            <a:spLocks noChangeArrowheads="1"/>
          </p:cNvSpPr>
          <p:nvPr/>
        </p:nvSpPr>
        <p:spPr bwMode="auto">
          <a:xfrm rot="6260533">
            <a:off x="4813141" y="1586726"/>
            <a:ext cx="1090613" cy="1304925"/>
          </a:xfrm>
          <a:prstGeom prst="lightningBolt">
            <a:avLst/>
          </a:prstGeom>
          <a:solidFill>
            <a:srgbClr val="FF0000"/>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20" name="Text Box 26"/>
          <p:cNvSpPr txBox="1">
            <a:spLocks noChangeArrowheads="1"/>
          </p:cNvSpPr>
          <p:nvPr/>
        </p:nvSpPr>
        <p:spPr bwMode="auto">
          <a:xfrm>
            <a:off x="6068060" y="1828126"/>
            <a:ext cx="413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a:spcBef>
                <a:spcPct val="0"/>
              </a:spcBef>
              <a:buNone/>
            </a:pPr>
            <a:r>
              <a:rPr lang="en-US" altLang="ja-JP" sz="2000" dirty="0">
                <a:solidFill>
                  <a:srgbClr val="0070C0"/>
                </a:solidFill>
                <a:latin typeface="Tahoma" panose="020B0604030504040204" pitchFamily="34" charset="0"/>
              </a:rPr>
              <a:t>Collision warning:</a:t>
            </a:r>
          </a:p>
          <a:p>
            <a:pPr algn="ctr">
              <a:spcBef>
                <a:spcPct val="0"/>
              </a:spcBef>
              <a:buNone/>
            </a:pPr>
            <a:r>
              <a:rPr lang="en-US" altLang="ja-JP" sz="2000" dirty="0">
                <a:solidFill>
                  <a:srgbClr val="0070C0"/>
                </a:solidFill>
                <a:latin typeface="Tahoma" panose="020B0604030504040204" pitchFamily="34" charset="0"/>
              </a:rPr>
              <a:t>At the latest 0,8 seconds before the start of emergency braking</a:t>
            </a:r>
          </a:p>
        </p:txBody>
      </p:sp>
      <p:sp>
        <p:nvSpPr>
          <p:cNvPr id="21" name="Line 27"/>
          <p:cNvSpPr>
            <a:spLocks noChangeShapeType="1"/>
          </p:cNvSpPr>
          <p:nvPr/>
        </p:nvSpPr>
        <p:spPr bwMode="auto">
          <a:xfrm>
            <a:off x="5996623" y="1303357"/>
            <a:ext cx="10795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8"/>
          <p:cNvSpPr>
            <a:spLocks noChangeShapeType="1"/>
          </p:cNvSpPr>
          <p:nvPr/>
        </p:nvSpPr>
        <p:spPr bwMode="auto">
          <a:xfrm>
            <a:off x="5996623" y="1328757"/>
            <a:ext cx="935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29"/>
          <p:cNvSpPr>
            <a:spLocks noChangeShapeType="1"/>
          </p:cNvSpPr>
          <p:nvPr/>
        </p:nvSpPr>
        <p:spPr bwMode="auto">
          <a:xfrm>
            <a:off x="5996623" y="1374795"/>
            <a:ext cx="7921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30"/>
          <p:cNvSpPr>
            <a:spLocks noChangeShapeType="1"/>
          </p:cNvSpPr>
          <p:nvPr/>
        </p:nvSpPr>
        <p:spPr bwMode="auto">
          <a:xfrm>
            <a:off x="5996623" y="1446232"/>
            <a:ext cx="5762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31"/>
          <p:cNvSpPr>
            <a:spLocks noChangeShapeType="1"/>
          </p:cNvSpPr>
          <p:nvPr/>
        </p:nvSpPr>
        <p:spPr bwMode="auto">
          <a:xfrm>
            <a:off x="5636260" y="2671782"/>
            <a:ext cx="6492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32"/>
          <p:cNvSpPr>
            <a:spLocks noChangeShapeType="1"/>
          </p:cNvSpPr>
          <p:nvPr/>
        </p:nvSpPr>
        <p:spPr bwMode="auto">
          <a:xfrm>
            <a:off x="5636260" y="2744807"/>
            <a:ext cx="431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Line 33"/>
          <p:cNvSpPr>
            <a:spLocks noChangeShapeType="1"/>
          </p:cNvSpPr>
          <p:nvPr/>
        </p:nvSpPr>
        <p:spPr bwMode="auto">
          <a:xfrm>
            <a:off x="5636260" y="2887682"/>
            <a:ext cx="2889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Line 47"/>
          <p:cNvSpPr>
            <a:spLocks noChangeShapeType="1"/>
          </p:cNvSpPr>
          <p:nvPr/>
        </p:nvSpPr>
        <p:spPr bwMode="auto">
          <a:xfrm>
            <a:off x="3813810" y="1841520"/>
            <a:ext cx="0" cy="430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9" name="Object 6"/>
          <p:cNvGraphicFramePr>
            <a:graphicFrameLocks noChangeAspect="1"/>
          </p:cNvGraphicFramePr>
          <p:nvPr>
            <p:extLst>
              <p:ext uri="{D42A27DB-BD31-4B8C-83A1-F6EECF244321}">
                <p14:modId xmlns:p14="http://schemas.microsoft.com/office/powerpoint/2010/main" val="3711481305"/>
              </p:ext>
            </p:extLst>
          </p:nvPr>
        </p:nvGraphicFramePr>
        <p:xfrm>
          <a:off x="1877060" y="4341832"/>
          <a:ext cx="1054100" cy="349250"/>
        </p:xfrm>
        <a:graphic>
          <a:graphicData uri="http://schemas.openxmlformats.org/presentationml/2006/ole">
            <mc:AlternateContent xmlns:mc="http://schemas.openxmlformats.org/markup-compatibility/2006">
              <mc:Choice xmlns:v="urn:schemas-microsoft-com:vml" Requires="v">
                <p:oleObj spid="_x0000_s6404" name="Image" r:id="rId6" imgW="7657143" imgH="2539683" progId="">
                  <p:embed/>
                </p:oleObj>
              </mc:Choice>
              <mc:Fallback>
                <p:oleObj name="Image" r:id="rId6" imgW="7657143" imgH="2539683" progId="">
                  <p:embed/>
                  <p:pic>
                    <p:nvPicPr>
                      <p:cNvPr id="194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060" y="4341832"/>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Line 16"/>
          <p:cNvSpPr>
            <a:spLocks noChangeShapeType="1"/>
          </p:cNvSpPr>
          <p:nvPr/>
        </p:nvSpPr>
        <p:spPr bwMode="auto">
          <a:xfrm>
            <a:off x="986473" y="4684732"/>
            <a:ext cx="59769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1" name="Group 17"/>
          <p:cNvGrpSpPr>
            <a:grpSpLocks/>
          </p:cNvGrpSpPr>
          <p:nvPr/>
        </p:nvGrpSpPr>
        <p:grpSpPr bwMode="auto">
          <a:xfrm>
            <a:off x="2900998" y="4191020"/>
            <a:ext cx="1081087" cy="576262"/>
            <a:chOff x="2653" y="2931"/>
            <a:chExt cx="681" cy="544"/>
          </a:xfrm>
        </p:grpSpPr>
        <p:sp>
          <p:nvSpPr>
            <p:cNvPr id="32"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3"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4"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5"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6"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37"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8"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sp>
        <p:nvSpPr>
          <p:cNvPr id="39" name="Line 31"/>
          <p:cNvSpPr>
            <a:spLocks noChangeShapeType="1"/>
          </p:cNvSpPr>
          <p:nvPr/>
        </p:nvSpPr>
        <p:spPr bwMode="auto">
          <a:xfrm>
            <a:off x="5131435" y="4256107"/>
            <a:ext cx="6492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32"/>
          <p:cNvSpPr>
            <a:spLocks noChangeShapeType="1"/>
          </p:cNvSpPr>
          <p:nvPr/>
        </p:nvSpPr>
        <p:spPr bwMode="auto">
          <a:xfrm>
            <a:off x="5131435" y="4329132"/>
            <a:ext cx="431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33"/>
          <p:cNvSpPr>
            <a:spLocks noChangeShapeType="1"/>
          </p:cNvSpPr>
          <p:nvPr/>
        </p:nvSpPr>
        <p:spPr bwMode="auto">
          <a:xfrm>
            <a:off x="5131435" y="4472007"/>
            <a:ext cx="2889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47"/>
          <p:cNvSpPr>
            <a:spLocks noChangeShapeType="1"/>
          </p:cNvSpPr>
          <p:nvPr/>
        </p:nvSpPr>
        <p:spPr bwMode="auto">
          <a:xfrm>
            <a:off x="3794760" y="3317895"/>
            <a:ext cx="0" cy="430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3" name="Line 48"/>
          <p:cNvSpPr>
            <a:spLocks noChangeShapeType="1"/>
          </p:cNvSpPr>
          <p:nvPr/>
        </p:nvSpPr>
        <p:spPr bwMode="auto">
          <a:xfrm>
            <a:off x="3794760" y="4757757"/>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Text Box 62"/>
          <p:cNvSpPr txBox="1">
            <a:spLocks noChangeArrowheads="1"/>
          </p:cNvSpPr>
          <p:nvPr/>
        </p:nvSpPr>
        <p:spPr bwMode="auto">
          <a:xfrm>
            <a:off x="4585335" y="4683541"/>
            <a:ext cx="46762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a:spcBef>
                <a:spcPct val="0"/>
              </a:spcBef>
              <a:buNone/>
            </a:pPr>
            <a:r>
              <a:rPr lang="en-US" altLang="ja-JP" sz="2000" dirty="0">
                <a:solidFill>
                  <a:srgbClr val="0070C0"/>
                </a:solidFill>
                <a:latin typeface="Tahoma" panose="020B0604030504040204" pitchFamily="34" charset="0"/>
              </a:rPr>
              <a:t>Emergency Braking:</a:t>
            </a:r>
          </a:p>
          <a:p>
            <a:pPr algn="ctr">
              <a:spcBef>
                <a:spcPct val="0"/>
              </a:spcBef>
              <a:buNone/>
            </a:pPr>
            <a:r>
              <a:rPr lang="en-US" altLang="ja-JP" sz="2000" dirty="0">
                <a:solidFill>
                  <a:srgbClr val="0070C0"/>
                </a:solidFill>
                <a:latin typeface="Tahoma" panose="020B0604030504040204" pitchFamily="34" charset="0"/>
              </a:rPr>
              <a:t>Average braking demand of at least [3.8 m/s² deceleration, with at least a peak at 6.43 m/s² or fully cycling ABS,]</a:t>
            </a:r>
          </a:p>
        </p:txBody>
      </p:sp>
      <p:graphicFrame>
        <p:nvGraphicFramePr>
          <p:cNvPr id="45" name="Object 54"/>
          <p:cNvGraphicFramePr>
            <a:graphicFrameLocks noChangeAspect="1"/>
          </p:cNvGraphicFramePr>
          <p:nvPr>
            <p:extLst>
              <p:ext uri="{D42A27DB-BD31-4B8C-83A1-F6EECF244321}">
                <p14:modId xmlns:p14="http://schemas.microsoft.com/office/powerpoint/2010/main" val="290013488"/>
              </p:ext>
            </p:extLst>
          </p:nvPr>
        </p:nvGraphicFramePr>
        <p:xfrm>
          <a:off x="1923098" y="5581670"/>
          <a:ext cx="1054100" cy="349250"/>
        </p:xfrm>
        <a:graphic>
          <a:graphicData uri="http://schemas.openxmlformats.org/presentationml/2006/ole">
            <mc:AlternateContent xmlns:mc="http://schemas.openxmlformats.org/markup-compatibility/2006">
              <mc:Choice xmlns:v="urn:schemas-microsoft-com:vml" Requires="v">
                <p:oleObj spid="_x0000_s6405" name="Image" r:id="rId7" imgW="7657143" imgH="2539683" progId="">
                  <p:embed/>
                </p:oleObj>
              </mc:Choice>
              <mc:Fallback>
                <p:oleObj name="Image" r:id="rId7" imgW="7657143" imgH="2539683" progId="">
                  <p:embed/>
                  <p:pic>
                    <p:nvPicPr>
                      <p:cNvPr id="19483"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098" y="558167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Line 56"/>
          <p:cNvSpPr>
            <a:spLocks noChangeShapeType="1"/>
          </p:cNvSpPr>
          <p:nvPr/>
        </p:nvSpPr>
        <p:spPr bwMode="auto">
          <a:xfrm>
            <a:off x="986473" y="5924570"/>
            <a:ext cx="59769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Text Box 62"/>
          <p:cNvSpPr txBox="1">
            <a:spLocks noChangeArrowheads="1"/>
          </p:cNvSpPr>
          <p:nvPr/>
        </p:nvSpPr>
        <p:spPr bwMode="auto">
          <a:xfrm>
            <a:off x="1042035" y="5956320"/>
            <a:ext cx="4545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r>
              <a:rPr lang="en-US" altLang="ja-JP" sz="1600" b="1" dirty="0">
                <a:latin typeface="Tahoma" panose="020B0604030504040204" pitchFamily="34" charset="0"/>
              </a:rPr>
              <a:t>Damage Mitigation or Collision Avoidance</a:t>
            </a:r>
          </a:p>
        </p:txBody>
      </p:sp>
      <p:sp>
        <p:nvSpPr>
          <p:cNvPr id="48" name="Text Box 26"/>
          <p:cNvSpPr txBox="1">
            <a:spLocks noChangeArrowheads="1"/>
          </p:cNvSpPr>
          <p:nvPr/>
        </p:nvSpPr>
        <p:spPr bwMode="auto">
          <a:xfrm>
            <a:off x="53023" y="1906607"/>
            <a:ext cx="3357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600" b="1" dirty="0">
                <a:solidFill>
                  <a:srgbClr val="0070C0"/>
                </a:solidFill>
                <a:latin typeface="Tahoma" panose="020B0604030504040204" pitchFamily="34" charset="0"/>
              </a:rPr>
              <a:t>1</a:t>
            </a:r>
            <a:r>
              <a:rPr lang="en-US" altLang="ja-JP" sz="1600" b="1" baseline="30000" dirty="0">
                <a:solidFill>
                  <a:srgbClr val="0070C0"/>
                </a:solidFill>
                <a:latin typeface="Tahoma" panose="020B0604030504040204" pitchFamily="34" charset="0"/>
              </a:rPr>
              <a:t>st</a:t>
            </a:r>
            <a:r>
              <a:rPr lang="en-US" altLang="ja-JP" sz="1600" b="1" dirty="0">
                <a:solidFill>
                  <a:srgbClr val="0070C0"/>
                </a:solidFill>
                <a:latin typeface="Tahoma" panose="020B0604030504040204" pitchFamily="34" charset="0"/>
              </a:rPr>
              <a:t> Stage</a:t>
            </a:r>
          </a:p>
          <a:p>
            <a:pPr eaLnBrk="1" hangingPunct="1">
              <a:spcBef>
                <a:spcPct val="0"/>
              </a:spcBef>
              <a:buFontTx/>
              <a:buNone/>
            </a:pPr>
            <a:r>
              <a:rPr lang="en-US" altLang="ja-JP" sz="1600" b="1" dirty="0">
                <a:solidFill>
                  <a:srgbClr val="0070C0"/>
                </a:solidFill>
                <a:latin typeface="Tahoma" panose="020B0604030504040204" pitchFamily="34" charset="0"/>
              </a:rPr>
              <a:t>Collision Warning</a:t>
            </a:r>
          </a:p>
        </p:txBody>
      </p:sp>
      <p:sp>
        <p:nvSpPr>
          <p:cNvPr id="49" name="Text Box 26"/>
          <p:cNvSpPr txBox="1">
            <a:spLocks noChangeArrowheads="1"/>
          </p:cNvSpPr>
          <p:nvPr/>
        </p:nvSpPr>
        <p:spPr bwMode="auto">
          <a:xfrm>
            <a:off x="53023" y="3263920"/>
            <a:ext cx="3357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600" b="1" dirty="0">
                <a:solidFill>
                  <a:srgbClr val="0070C0"/>
                </a:solidFill>
                <a:latin typeface="Tahoma" panose="020B0604030504040204" pitchFamily="34" charset="0"/>
              </a:rPr>
              <a:t>2</a:t>
            </a:r>
            <a:r>
              <a:rPr lang="en-US" altLang="ja-JP" sz="1600" b="1" baseline="30000" dirty="0">
                <a:solidFill>
                  <a:srgbClr val="0070C0"/>
                </a:solidFill>
                <a:latin typeface="Tahoma" panose="020B0604030504040204" pitchFamily="34" charset="0"/>
              </a:rPr>
              <a:t>nd</a:t>
            </a:r>
            <a:r>
              <a:rPr lang="en-US" altLang="ja-JP" sz="1600" b="1" dirty="0">
                <a:solidFill>
                  <a:srgbClr val="0070C0"/>
                </a:solidFill>
                <a:latin typeface="Tahoma" panose="020B0604030504040204" pitchFamily="34" charset="0"/>
              </a:rPr>
              <a:t> Stage</a:t>
            </a:r>
          </a:p>
          <a:p>
            <a:pPr eaLnBrk="1" hangingPunct="1">
              <a:spcBef>
                <a:spcPct val="0"/>
              </a:spcBef>
              <a:buFontTx/>
              <a:buNone/>
            </a:pPr>
            <a:r>
              <a:rPr lang="en-US" altLang="ja-JP" sz="1600" b="1" dirty="0">
                <a:solidFill>
                  <a:srgbClr val="0070C0"/>
                </a:solidFill>
                <a:latin typeface="Tahoma" panose="020B0604030504040204" pitchFamily="34" charset="0"/>
              </a:rPr>
              <a:t>Emergency Braking</a:t>
            </a:r>
          </a:p>
        </p:txBody>
      </p:sp>
      <p:grpSp>
        <p:nvGrpSpPr>
          <p:cNvPr id="50" name="Group 67"/>
          <p:cNvGrpSpPr>
            <a:grpSpLocks/>
          </p:cNvGrpSpPr>
          <p:nvPr/>
        </p:nvGrpSpPr>
        <p:grpSpPr bwMode="auto">
          <a:xfrm>
            <a:off x="5587048" y="954107"/>
            <a:ext cx="546100" cy="447675"/>
            <a:chOff x="3770" y="210"/>
            <a:chExt cx="345" cy="282"/>
          </a:xfrm>
        </p:grpSpPr>
        <p:sp>
          <p:nvSpPr>
            <p:cNvPr id="51" name="Text Box 68"/>
            <p:cNvSpPr txBox="1">
              <a:spLocks noChangeArrowheads="1"/>
            </p:cNvSpPr>
            <p:nvPr/>
          </p:nvSpPr>
          <p:spPr bwMode="auto">
            <a:xfrm rot="-863616">
              <a:off x="3923" y="21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800" b="1">
                  <a:solidFill>
                    <a:srgbClr val="FF0000"/>
                  </a:solidFill>
                  <a:latin typeface="Tahoma" panose="020B0604030504040204" pitchFamily="34" charset="0"/>
                </a:rPr>
                <a:t>z</a:t>
              </a:r>
            </a:p>
          </p:txBody>
        </p:sp>
        <p:grpSp>
          <p:nvGrpSpPr>
            <p:cNvPr id="52" name="Group 69"/>
            <p:cNvGrpSpPr>
              <a:grpSpLocks/>
            </p:cNvGrpSpPr>
            <p:nvPr/>
          </p:nvGrpSpPr>
          <p:grpSpPr bwMode="auto">
            <a:xfrm>
              <a:off x="3770" y="300"/>
              <a:ext cx="238" cy="192"/>
              <a:chOff x="3770" y="300"/>
              <a:chExt cx="238" cy="192"/>
            </a:xfrm>
          </p:grpSpPr>
          <p:sp>
            <p:nvSpPr>
              <p:cNvPr id="53" name="Text Box 70"/>
              <p:cNvSpPr txBox="1">
                <a:spLocks noChangeArrowheads="1"/>
              </p:cNvSpPr>
              <p:nvPr/>
            </p:nvSpPr>
            <p:spPr bwMode="auto">
              <a:xfrm rot="-355903">
                <a:off x="3833" y="300"/>
                <a:ext cx="1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400" b="1">
                    <a:solidFill>
                      <a:srgbClr val="FF0000"/>
                    </a:solidFill>
                    <a:latin typeface="Tahoma" panose="020B0604030504040204" pitchFamily="34" charset="0"/>
                  </a:rPr>
                  <a:t>z</a:t>
                </a:r>
              </a:p>
            </p:txBody>
          </p:sp>
          <p:sp>
            <p:nvSpPr>
              <p:cNvPr id="54" name="Text Box 71"/>
              <p:cNvSpPr txBox="1">
                <a:spLocks noChangeArrowheads="1"/>
              </p:cNvSpPr>
              <p:nvPr/>
            </p:nvSpPr>
            <p:spPr bwMode="auto">
              <a:xfrm>
                <a:off x="3770" y="338"/>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900" b="1">
                    <a:solidFill>
                      <a:srgbClr val="FF0000"/>
                    </a:solidFill>
                    <a:latin typeface="Tahoma" panose="020B0604030504040204" pitchFamily="34" charset="0"/>
                  </a:rPr>
                  <a:t>z</a:t>
                </a:r>
              </a:p>
            </p:txBody>
          </p:sp>
        </p:grpSp>
      </p:grpSp>
      <p:grpSp>
        <p:nvGrpSpPr>
          <p:cNvPr id="55" name="Group 17"/>
          <p:cNvGrpSpPr>
            <a:grpSpLocks/>
          </p:cNvGrpSpPr>
          <p:nvPr/>
        </p:nvGrpSpPr>
        <p:grpSpPr bwMode="auto">
          <a:xfrm>
            <a:off x="3570923" y="2713057"/>
            <a:ext cx="1081087" cy="576263"/>
            <a:chOff x="2653" y="2931"/>
            <a:chExt cx="681" cy="544"/>
          </a:xfrm>
        </p:grpSpPr>
        <p:sp>
          <p:nvSpPr>
            <p:cNvPr id="56"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7"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8"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9"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0"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61"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2"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graphicFrame>
        <p:nvGraphicFramePr>
          <p:cNvPr id="63" name="Object 60"/>
          <p:cNvGraphicFramePr>
            <a:graphicFrameLocks noChangeAspect="1"/>
          </p:cNvGraphicFramePr>
          <p:nvPr>
            <p:extLst>
              <p:ext uri="{D42A27DB-BD31-4B8C-83A1-F6EECF244321}">
                <p14:modId xmlns:p14="http://schemas.microsoft.com/office/powerpoint/2010/main" val="2524207457"/>
              </p:ext>
            </p:extLst>
          </p:nvPr>
        </p:nvGraphicFramePr>
        <p:xfrm>
          <a:off x="5215573" y="1409720"/>
          <a:ext cx="1054100" cy="349250"/>
        </p:xfrm>
        <a:graphic>
          <a:graphicData uri="http://schemas.openxmlformats.org/presentationml/2006/ole">
            <mc:AlternateContent xmlns:mc="http://schemas.openxmlformats.org/markup-compatibility/2006">
              <mc:Choice xmlns:v="urn:schemas-microsoft-com:vml" Requires="v">
                <p:oleObj spid="_x0000_s6406" name="Image" r:id="rId8" imgW="7657143" imgH="2539683" progId="">
                  <p:embed/>
                </p:oleObj>
              </mc:Choice>
              <mc:Fallback>
                <p:oleObj name="Image" r:id="rId8" imgW="7657143" imgH="2539683" progId="">
                  <p:embed/>
                  <p:pic>
                    <p:nvPicPr>
                      <p:cNvPr id="19491"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573" y="140972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 name="Object 60"/>
          <p:cNvGraphicFramePr>
            <a:graphicFrameLocks noChangeAspect="1"/>
          </p:cNvGraphicFramePr>
          <p:nvPr>
            <p:extLst>
              <p:ext uri="{D42A27DB-BD31-4B8C-83A1-F6EECF244321}">
                <p14:modId xmlns:p14="http://schemas.microsoft.com/office/powerpoint/2010/main" val="3211423727"/>
              </p:ext>
            </p:extLst>
          </p:nvPr>
        </p:nvGraphicFramePr>
        <p:xfrm>
          <a:off x="4637723" y="2841645"/>
          <a:ext cx="1054100" cy="349250"/>
        </p:xfrm>
        <a:graphic>
          <a:graphicData uri="http://schemas.openxmlformats.org/presentationml/2006/ole">
            <mc:AlternateContent xmlns:mc="http://schemas.openxmlformats.org/markup-compatibility/2006">
              <mc:Choice xmlns:v="urn:schemas-microsoft-com:vml" Requires="v">
                <p:oleObj spid="_x0000_s6407" name="Image" r:id="rId9" imgW="7657143" imgH="2539683" progId="">
                  <p:embed/>
                </p:oleObj>
              </mc:Choice>
              <mc:Fallback>
                <p:oleObj name="Image" r:id="rId9" imgW="7657143" imgH="2539683" progId="">
                  <p:embed/>
                  <p:pic>
                    <p:nvPicPr>
                      <p:cNvPr id="19492"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723" y="284164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 name="Object 60"/>
          <p:cNvGraphicFramePr>
            <a:graphicFrameLocks noChangeAspect="1"/>
          </p:cNvGraphicFramePr>
          <p:nvPr>
            <p:extLst>
              <p:ext uri="{D42A27DB-BD31-4B8C-83A1-F6EECF244321}">
                <p14:modId xmlns:p14="http://schemas.microsoft.com/office/powerpoint/2010/main" val="1132747971"/>
              </p:ext>
            </p:extLst>
          </p:nvPr>
        </p:nvGraphicFramePr>
        <p:xfrm>
          <a:off x="4058285" y="4327545"/>
          <a:ext cx="1054100" cy="349250"/>
        </p:xfrm>
        <a:graphic>
          <a:graphicData uri="http://schemas.openxmlformats.org/presentationml/2006/ole">
            <mc:AlternateContent xmlns:mc="http://schemas.openxmlformats.org/markup-compatibility/2006">
              <mc:Choice xmlns:v="urn:schemas-microsoft-com:vml" Requires="v">
                <p:oleObj spid="_x0000_s6408" name="Image" r:id="rId10" imgW="7657143" imgH="2539683" progId="">
                  <p:embed/>
                </p:oleObj>
              </mc:Choice>
              <mc:Fallback>
                <p:oleObj name="Image" r:id="rId10" imgW="7657143" imgH="2539683" progId="">
                  <p:embed/>
                  <p:pic>
                    <p:nvPicPr>
                      <p:cNvPr id="19493"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285" y="432754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 name="AutoShape 3"/>
          <p:cNvSpPr>
            <a:spLocks noChangeArrowheads="1"/>
          </p:cNvSpPr>
          <p:nvPr/>
        </p:nvSpPr>
        <p:spPr bwMode="auto">
          <a:xfrm rot="16200000">
            <a:off x="4293236" y="4576782"/>
            <a:ext cx="214312" cy="287337"/>
          </a:xfrm>
          <a:prstGeom prst="downArrow">
            <a:avLst>
              <a:gd name="adj1" fmla="val 50000"/>
              <a:gd name="adj2" fmla="val 55399"/>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7" name="AutoShape 3"/>
          <p:cNvSpPr>
            <a:spLocks noChangeArrowheads="1"/>
          </p:cNvSpPr>
          <p:nvPr/>
        </p:nvSpPr>
        <p:spPr bwMode="auto">
          <a:xfrm rot="16200000">
            <a:off x="4936173" y="4570432"/>
            <a:ext cx="214312" cy="287338"/>
          </a:xfrm>
          <a:prstGeom prst="downArrow">
            <a:avLst>
              <a:gd name="adj1" fmla="val 50000"/>
              <a:gd name="adj2" fmla="val 55399"/>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aphicFrame>
        <p:nvGraphicFramePr>
          <p:cNvPr id="68" name="Object 60"/>
          <p:cNvGraphicFramePr>
            <a:graphicFrameLocks noChangeAspect="1"/>
          </p:cNvGraphicFramePr>
          <p:nvPr>
            <p:extLst>
              <p:ext uri="{D42A27DB-BD31-4B8C-83A1-F6EECF244321}">
                <p14:modId xmlns:p14="http://schemas.microsoft.com/office/powerpoint/2010/main" val="3156325338"/>
              </p:ext>
            </p:extLst>
          </p:nvPr>
        </p:nvGraphicFramePr>
        <p:xfrm>
          <a:off x="3185160" y="5568970"/>
          <a:ext cx="1054100" cy="349250"/>
        </p:xfrm>
        <a:graphic>
          <a:graphicData uri="http://schemas.openxmlformats.org/presentationml/2006/ole">
            <mc:AlternateContent xmlns:mc="http://schemas.openxmlformats.org/markup-compatibility/2006">
              <mc:Choice xmlns:v="urn:schemas-microsoft-com:vml" Requires="v">
                <p:oleObj spid="_x0000_s6409" name="Image" r:id="rId11" imgW="7657143" imgH="2539683" progId="">
                  <p:embed/>
                </p:oleObj>
              </mc:Choice>
              <mc:Fallback>
                <p:oleObj name="Image" r:id="rId11" imgW="7657143" imgH="2539683" progId="">
                  <p:embed/>
                  <p:pic>
                    <p:nvPicPr>
                      <p:cNvPr id="19496"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160" y="556897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テキスト ボックス 1"/>
          <p:cNvSpPr txBox="1"/>
          <p:nvPr/>
        </p:nvSpPr>
        <p:spPr>
          <a:xfrm>
            <a:off x="7198360" y="2809454"/>
            <a:ext cx="4781550" cy="1631216"/>
          </a:xfrm>
          <a:prstGeom prst="rect">
            <a:avLst/>
          </a:prstGeom>
          <a:no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10 km/h and 60 km/h and at all vehicle load conditions</a:t>
            </a:r>
            <a:endParaRPr kumimoji="1" lang="ja-JP" altLang="en-US" sz="2000" dirty="0">
              <a:latin typeface="Tahoma" panose="020B0604030504040204" pitchFamily="34" charset="0"/>
              <a:cs typeface="Tahoma" panose="020B0604030504040204" pitchFamily="34" charset="0"/>
            </a:endParaRPr>
          </a:p>
        </p:txBody>
      </p:sp>
      <p:sp>
        <p:nvSpPr>
          <p:cNvPr id="69" name="正方形/長方形 68"/>
          <p:cNvSpPr/>
          <p:nvPr/>
        </p:nvSpPr>
        <p:spPr>
          <a:xfrm>
            <a:off x="7151313" y="1167885"/>
            <a:ext cx="4952959" cy="523220"/>
          </a:xfrm>
          <a:prstGeom prst="rect">
            <a:avLst/>
          </a:prstGeom>
          <a:ln w="31750">
            <a:solidFill>
              <a:srgbClr val="0070C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Moving and Stationary targets</a:t>
            </a:r>
            <a:endParaRPr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133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28</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car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Speed reduction by braking demand</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287365291"/>
              </p:ext>
            </p:extLst>
          </p:nvPr>
        </p:nvGraphicFramePr>
        <p:xfrm>
          <a:off x="148046" y="1208089"/>
          <a:ext cx="7068322" cy="4709386"/>
        </p:xfrm>
        <a:graphic>
          <a:graphicData uri="http://schemas.openxmlformats.org/presentationml/2006/ole">
            <mc:AlternateContent xmlns:mc="http://schemas.openxmlformats.org/markup-compatibility/2006">
              <mc:Choice xmlns:v="urn:schemas-microsoft-com:vml" Requires="v">
                <p:oleObj spid="_x0000_s7203" r:id="rId3" imgW="10539360" imgH="7009200" progId="">
                  <p:embed/>
                </p:oleObj>
              </mc:Choice>
              <mc:Fallback>
                <p:oleObj r:id="rId3" imgW="10539360" imgH="7009200" progId="">
                  <p:embed/>
                  <p:pic>
                    <p:nvPicPr>
                      <p:cNvPr id="0" name=""/>
                      <p:cNvPicPr/>
                      <p:nvPr/>
                    </p:nvPicPr>
                    <p:blipFill>
                      <a:blip r:embed="rId4"/>
                      <a:stretch>
                        <a:fillRect/>
                      </a:stretch>
                    </p:blipFill>
                    <p:spPr>
                      <a:xfrm>
                        <a:off x="148046" y="1208089"/>
                        <a:ext cx="7068322" cy="4709386"/>
                      </a:xfrm>
                      <a:prstGeom prst="rect">
                        <a:avLst/>
                      </a:prstGeom>
                    </p:spPr>
                  </p:pic>
                </p:oleObj>
              </mc:Fallback>
            </mc:AlternateContent>
          </a:graphicData>
        </a:graphic>
      </p:graphicFrame>
      <p:sp>
        <p:nvSpPr>
          <p:cNvPr id="8" name="テキスト ボックス 7"/>
          <p:cNvSpPr txBox="1"/>
          <p:nvPr/>
        </p:nvSpPr>
        <p:spPr>
          <a:xfrm>
            <a:off x="7328263" y="1208089"/>
            <a:ext cx="4718595" cy="3539430"/>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The table show the speed reduction in each relative speed for </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M1</a:t>
            </a:r>
            <a:r>
              <a:rPr kumimoji="1" lang="en-US" altLang="ja-JP" sz="2800" dirty="0">
                <a:latin typeface="Tahoma" panose="020B0604030504040204" pitchFamily="34" charset="0"/>
                <a:ea typeface="Tahoma" panose="020B0604030504040204" pitchFamily="34" charset="0"/>
                <a:cs typeface="Tahoma" panose="020B0604030504040204" pitchFamily="34" charset="0"/>
              </a:rPr>
              <a:t> vehicle.</a:t>
            </a:r>
          </a:p>
          <a:p>
            <a:r>
              <a:rPr lang="en-US" altLang="ja-JP" sz="2800" dirty="0">
                <a:latin typeface="Tahoma" panose="020B0604030504040204" pitchFamily="34" charset="0"/>
                <a:ea typeface="Tahoma" panose="020B0604030504040204" pitchFamily="34" charset="0"/>
                <a:cs typeface="Tahoma" panose="020B0604030504040204" pitchFamily="34" charset="0"/>
              </a:rPr>
              <a:t>About </a:t>
            </a:r>
            <a:r>
              <a:rPr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N1</a:t>
            </a:r>
            <a:r>
              <a:rPr lang="en-US" altLang="ja-JP" sz="2800" dirty="0">
                <a:latin typeface="Tahoma" panose="020B0604030504040204" pitchFamily="34" charset="0"/>
                <a:ea typeface="Tahoma" panose="020B0604030504040204" pitchFamily="34" charset="0"/>
                <a:cs typeface="Tahoma" panose="020B0604030504040204" pitchFamily="34" charset="0"/>
              </a:rPr>
              <a:t> vehicle, IWG still need further discussion.</a:t>
            </a:r>
            <a:endParaRPr kumimoji="1" lang="en-US" altLang="ja-JP" sz="2800" dirty="0">
              <a:latin typeface="Tahoma" panose="020B0604030504040204" pitchFamily="34" charset="0"/>
              <a:ea typeface="Tahoma" panose="020B0604030504040204" pitchFamily="34" charset="0"/>
              <a:cs typeface="Tahoma" panose="020B0604030504040204" pitchFamily="34" charset="0"/>
            </a:endParaRPr>
          </a:p>
          <a:p>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shall be demonstrated according to the test procedure.</a:t>
            </a:r>
          </a:p>
        </p:txBody>
      </p:sp>
      <p:sp>
        <p:nvSpPr>
          <p:cNvPr id="9" name="テキスト ボックス 8"/>
          <p:cNvSpPr txBox="1"/>
          <p:nvPr/>
        </p:nvSpPr>
        <p:spPr>
          <a:xfrm>
            <a:off x="7328263" y="4913472"/>
            <a:ext cx="4336868" cy="1384995"/>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Based on discussion of last point to steer and last point to brake</a:t>
            </a:r>
            <a:endParaRPr kumimoji="1"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460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29</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collision</a:t>
            </a: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grpSp>
        <p:nvGrpSpPr>
          <p:cNvPr id="7" name="Group 3"/>
          <p:cNvGrpSpPr>
            <a:grpSpLocks/>
          </p:cNvGrpSpPr>
          <p:nvPr/>
        </p:nvGrpSpPr>
        <p:grpSpPr bwMode="auto">
          <a:xfrm rot="16200000">
            <a:off x="454629" y="3079721"/>
            <a:ext cx="1823232" cy="831023"/>
            <a:chOff x="272" y="351"/>
            <a:chExt cx="2424" cy="1010"/>
          </a:xfrm>
        </p:grpSpPr>
        <p:grpSp>
          <p:nvGrpSpPr>
            <p:cNvPr id="8" name="Group 4"/>
            <p:cNvGrpSpPr>
              <a:grpSpLocks/>
            </p:cNvGrpSpPr>
            <p:nvPr/>
          </p:nvGrpSpPr>
          <p:grpSpPr bwMode="auto">
            <a:xfrm>
              <a:off x="272" y="351"/>
              <a:ext cx="2424" cy="1010"/>
              <a:chOff x="1168" y="1446"/>
              <a:chExt cx="3173" cy="1302"/>
            </a:xfrm>
          </p:grpSpPr>
          <p:sp>
            <p:nvSpPr>
              <p:cNvPr id="24"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25"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6"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7"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8"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9"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0"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1"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2"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3"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4"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5"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6"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7"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8"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9"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0"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1"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2"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3"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4"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9" name="Group 26"/>
            <p:cNvGrpSpPr>
              <a:grpSpLocks/>
            </p:cNvGrpSpPr>
            <p:nvPr/>
          </p:nvGrpSpPr>
          <p:grpSpPr bwMode="auto">
            <a:xfrm>
              <a:off x="627" y="400"/>
              <a:ext cx="1414" cy="906"/>
              <a:chOff x="1632" y="1509"/>
              <a:chExt cx="1853" cy="1168"/>
            </a:xfrm>
          </p:grpSpPr>
          <p:sp>
            <p:nvSpPr>
              <p:cNvPr id="10"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1"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12" name="Group 29"/>
              <p:cNvGrpSpPr>
                <a:grpSpLocks/>
              </p:cNvGrpSpPr>
              <p:nvPr/>
            </p:nvGrpSpPr>
            <p:grpSpPr bwMode="auto">
              <a:xfrm>
                <a:off x="2022" y="1509"/>
                <a:ext cx="1170" cy="230"/>
                <a:chOff x="2022" y="1509"/>
                <a:chExt cx="1170" cy="230"/>
              </a:xfrm>
            </p:grpSpPr>
            <p:sp>
              <p:nvSpPr>
                <p:cNvPr id="19"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0"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1"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2"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3"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13" name="Group 35"/>
              <p:cNvGrpSpPr>
                <a:grpSpLocks/>
              </p:cNvGrpSpPr>
              <p:nvPr/>
            </p:nvGrpSpPr>
            <p:grpSpPr bwMode="auto">
              <a:xfrm>
                <a:off x="2056" y="2448"/>
                <a:ext cx="1142" cy="229"/>
                <a:chOff x="2056" y="2448"/>
                <a:chExt cx="1142" cy="229"/>
              </a:xfrm>
            </p:grpSpPr>
            <p:sp>
              <p:nvSpPr>
                <p:cNvPr id="14"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5"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6"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7"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8"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45" name="AutoShape 2"/>
          <p:cNvSpPr>
            <a:spLocks noChangeArrowheads="1"/>
          </p:cNvSpPr>
          <p:nvPr/>
        </p:nvSpPr>
        <p:spPr bwMode="auto">
          <a:xfrm>
            <a:off x="3997877" y="1483271"/>
            <a:ext cx="294623" cy="437311"/>
          </a:xfrm>
          <a:prstGeom prst="bevel">
            <a:avLst>
              <a:gd name="adj" fmla="val 20181"/>
            </a:avLst>
          </a:prstGeom>
          <a:solidFill>
            <a:srgbClr val="DDDDDD"/>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46" name="Line 43"/>
          <p:cNvSpPr>
            <a:spLocks noChangeShapeType="1"/>
          </p:cNvSpPr>
          <p:nvPr/>
        </p:nvSpPr>
        <p:spPr bwMode="auto">
          <a:xfrm rot="16200000">
            <a:off x="985581"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43"/>
          <p:cNvSpPr>
            <a:spLocks noChangeShapeType="1"/>
          </p:cNvSpPr>
          <p:nvPr/>
        </p:nvSpPr>
        <p:spPr bwMode="auto">
          <a:xfrm rot="16200000">
            <a:off x="1263029"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43"/>
          <p:cNvSpPr>
            <a:spLocks noChangeShapeType="1"/>
          </p:cNvSpPr>
          <p:nvPr/>
        </p:nvSpPr>
        <p:spPr bwMode="auto">
          <a:xfrm rot="16200000">
            <a:off x="-940703" y="3684362"/>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44"/>
          <p:cNvSpPr>
            <a:spLocks noChangeShapeType="1"/>
          </p:cNvSpPr>
          <p:nvPr/>
        </p:nvSpPr>
        <p:spPr bwMode="auto">
          <a:xfrm flipH="1" flipV="1">
            <a:off x="1462527" y="1684412"/>
            <a:ext cx="2667467" cy="1751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1" name="Oval 46"/>
          <p:cNvSpPr>
            <a:spLocks noChangeArrowheads="1"/>
          </p:cNvSpPr>
          <p:nvPr/>
        </p:nvSpPr>
        <p:spPr bwMode="auto">
          <a:xfrm>
            <a:off x="1314555" y="1618069"/>
            <a:ext cx="150615" cy="150615"/>
          </a:xfrm>
          <a:prstGeom prst="ellipse">
            <a:avLst/>
          </a:prstGeom>
          <a:solidFill>
            <a:srgbClr val="3366FF"/>
          </a:solidFill>
          <a:ln w="9525">
            <a:solidFill>
              <a:schemeClr val="tx1"/>
            </a:solidFill>
            <a:round/>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52" name="Line 47"/>
          <p:cNvSpPr>
            <a:spLocks noChangeShapeType="1"/>
          </p:cNvSpPr>
          <p:nvPr/>
        </p:nvSpPr>
        <p:spPr bwMode="auto">
          <a:xfrm>
            <a:off x="3606807" y="1829421"/>
            <a:ext cx="0" cy="3672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43"/>
          <p:cNvSpPr>
            <a:spLocks noChangeShapeType="1"/>
          </p:cNvSpPr>
          <p:nvPr/>
        </p:nvSpPr>
        <p:spPr bwMode="auto">
          <a:xfrm rot="16200000">
            <a:off x="-1902524"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43"/>
          <p:cNvSpPr>
            <a:spLocks noChangeShapeType="1"/>
          </p:cNvSpPr>
          <p:nvPr/>
        </p:nvSpPr>
        <p:spPr bwMode="auto">
          <a:xfrm rot="16200000">
            <a:off x="-264258" y="3651332"/>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43"/>
          <p:cNvSpPr>
            <a:spLocks noChangeShapeType="1"/>
          </p:cNvSpPr>
          <p:nvPr/>
        </p:nvSpPr>
        <p:spPr bwMode="auto">
          <a:xfrm rot="16200000">
            <a:off x="-1622433"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45"/>
          <p:cNvSpPr>
            <a:spLocks noChangeShapeType="1"/>
          </p:cNvSpPr>
          <p:nvPr/>
        </p:nvSpPr>
        <p:spPr bwMode="auto">
          <a:xfrm>
            <a:off x="4148492" y="1341905"/>
            <a:ext cx="0" cy="8548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Text Box 56"/>
          <p:cNvSpPr txBox="1">
            <a:spLocks noChangeArrowheads="1"/>
          </p:cNvSpPr>
          <p:nvPr/>
        </p:nvSpPr>
        <p:spPr bwMode="auto">
          <a:xfrm>
            <a:off x="527312" y="890390"/>
            <a:ext cx="443352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20000"/>
              </a:lnSpc>
            </a:pPr>
            <a:r>
              <a:rPr lang="en-US" altLang="ja-JP" sz="2400" b="1" dirty="0">
                <a:latin typeface="Tahoma" panose="020B0604030504040204" pitchFamily="34" charset="0"/>
                <a:ea typeface="Tahoma" panose="020B0604030504040204" pitchFamily="34" charset="0"/>
                <a:cs typeface="Tahoma" panose="020B0604030504040204" pitchFamily="34" charset="0"/>
              </a:rPr>
              <a:t>Walking speed: </a:t>
            </a:r>
            <a:r>
              <a:rPr lang="en-US" altLang="ja-JP"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5  km/h</a:t>
            </a:r>
          </a:p>
        </p:txBody>
      </p:sp>
      <p:sp>
        <p:nvSpPr>
          <p:cNvPr id="131" name="Text Box 26"/>
          <p:cNvSpPr txBox="1">
            <a:spLocks noChangeArrowheads="1"/>
          </p:cNvSpPr>
          <p:nvPr/>
        </p:nvSpPr>
        <p:spPr bwMode="auto">
          <a:xfrm>
            <a:off x="4781335" y="1029290"/>
            <a:ext cx="7288745" cy="2308324"/>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2400" b="1" dirty="0">
                <a:solidFill>
                  <a:srgbClr val="0070C0"/>
                </a:solidFill>
                <a:latin typeface="Tahoma" panose="020B0604030504040204" pitchFamily="34" charset="0"/>
              </a:rPr>
              <a:t>Collision Warning:</a:t>
            </a:r>
          </a:p>
          <a:p>
            <a:pPr marL="274638">
              <a:spcBef>
                <a:spcPct val="0"/>
              </a:spcBef>
              <a:buNone/>
            </a:pPr>
            <a:r>
              <a:rPr lang="en-US" altLang="ja-JP" sz="2400" b="1" dirty="0">
                <a:solidFill>
                  <a:srgbClr val="0070C0"/>
                </a:solidFill>
                <a:latin typeface="Tahoma" panose="020B0604030504040204" pitchFamily="34" charset="0"/>
              </a:rPr>
              <a:t>When the AEBS has detected the possibility of a collision with a pedestrian crossing the road, a collision warning shall be provided, and shall be provided no later than the start of emergency braking intervention.</a:t>
            </a:r>
          </a:p>
        </p:txBody>
      </p:sp>
      <p:sp>
        <p:nvSpPr>
          <p:cNvPr id="132" name="Text Box 26"/>
          <p:cNvSpPr txBox="1">
            <a:spLocks noChangeArrowheads="1"/>
          </p:cNvSpPr>
          <p:nvPr/>
        </p:nvSpPr>
        <p:spPr bwMode="auto">
          <a:xfrm>
            <a:off x="4781335" y="3501313"/>
            <a:ext cx="7288745" cy="2677656"/>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2400" b="1" dirty="0">
                <a:solidFill>
                  <a:srgbClr val="0070C0"/>
                </a:solidFill>
                <a:latin typeface="Tahoma" panose="020B0604030504040204" pitchFamily="34" charset="0"/>
              </a:rPr>
              <a:t>Emergency Braking:</a:t>
            </a:r>
          </a:p>
          <a:p>
            <a:pPr marL="274638">
              <a:spcBef>
                <a:spcPct val="0"/>
              </a:spcBef>
              <a:buNone/>
            </a:pPr>
            <a:r>
              <a:rPr lang="en-US" altLang="ja-JP" sz="2400" b="1" dirty="0">
                <a:solidFill>
                  <a:srgbClr val="0070C0"/>
                </a:solidFill>
                <a:latin typeface="Tahoma" panose="020B0604030504040204" pitchFamily="34" charset="0"/>
              </a:rPr>
              <a:t>When the system has detected the possibility of an imminent collision, an emergency braking shall emit an average braking demand of at least [3.8 m/s² deceleration, with at least a peak at 6.43 m/s² or fully cycling ABS].</a:t>
            </a:r>
          </a:p>
        </p:txBody>
      </p:sp>
      <p:sp>
        <p:nvSpPr>
          <p:cNvPr id="133" name="テキスト ボックス 132"/>
          <p:cNvSpPr txBox="1"/>
          <p:nvPr/>
        </p:nvSpPr>
        <p:spPr>
          <a:xfrm>
            <a:off x="169327" y="4607354"/>
            <a:ext cx="4480494" cy="1631216"/>
          </a:xfrm>
          <a:prstGeom prst="rect">
            <a:avLst/>
          </a:prstGeom>
          <a:solidFill>
            <a:schemeClr val="bg1"/>
          </a:solid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[20] km/h and 60 km/h and at all vehicle load conditions</a:t>
            </a:r>
            <a:endParaRPr kumimoji="1" lang="ja-JP" alt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20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Activities based on TOR (GRRF-84-03)</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正方形/長方形 7"/>
          <p:cNvSpPr/>
          <p:nvPr/>
        </p:nvSpPr>
        <p:spPr>
          <a:xfrm>
            <a:off x="1473200" y="956924"/>
            <a:ext cx="9885680" cy="1200329"/>
          </a:xfrm>
          <a:prstGeom prst="rect">
            <a:avLst/>
          </a:prstGeom>
        </p:spPr>
        <p:txBody>
          <a:bodyPr wrap="square">
            <a:spAutoFit/>
          </a:bodyPr>
          <a:lstStyle/>
          <a:p>
            <a:r>
              <a:rPr lang="en-GB" altLang="ja-JP" sz="2400" dirty="0">
                <a:latin typeface="Tahoma" panose="020B0604030504040204" pitchFamily="34" charset="0"/>
                <a:ea typeface="Tahoma" panose="020B0604030504040204" pitchFamily="34" charset="0"/>
                <a:cs typeface="Tahoma" panose="020B0604030504040204" pitchFamily="34" charset="0"/>
              </a:rPr>
              <a:t>IWG meetings   3</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rd</a:t>
            </a:r>
            <a:r>
              <a:rPr lang="en-GB" altLang="ja-JP" sz="2400" dirty="0">
                <a:latin typeface="Tahoma" panose="020B0604030504040204" pitchFamily="34" charset="0"/>
                <a:ea typeface="Tahoma" panose="020B0604030504040204" pitchFamily="34" charset="0"/>
                <a:cs typeface="Tahoma" panose="020B0604030504040204" pitchFamily="34" charset="0"/>
              </a:rPr>
              <a:t> meeting in Brussels (19-20 February 2018)</a:t>
            </a:r>
          </a:p>
          <a:p>
            <a:pPr marL="2193925"/>
            <a:r>
              <a:rPr lang="en-GB" altLang="ja-JP" sz="2400" dirty="0">
                <a:latin typeface="Tahoma" panose="020B0604030504040204" pitchFamily="34" charset="0"/>
                <a:ea typeface="Tahoma" panose="020B0604030504040204" pitchFamily="34" charset="0"/>
                <a:cs typeface="Tahoma" panose="020B0604030504040204" pitchFamily="34" charset="0"/>
              </a:rPr>
              <a:t>4</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Tokyo (16-17 May 2018)</a:t>
            </a:r>
          </a:p>
          <a:p>
            <a:pPr marL="2193925"/>
            <a:r>
              <a:rPr lang="en-GB" altLang="ja-JP" sz="2400" dirty="0">
                <a:latin typeface="Tahoma" panose="020B0604030504040204" pitchFamily="34" charset="0"/>
                <a:ea typeface="Tahoma" panose="020B0604030504040204" pitchFamily="34" charset="0"/>
                <a:cs typeface="Tahoma" panose="020B0604030504040204" pitchFamily="34" charset="0"/>
              </a:rPr>
              <a:t>5</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London (26-27 June 2018)</a:t>
            </a:r>
            <a:endParaRPr lang="ja-JP" altLang="en-US" sz="2400" dirty="0">
              <a:latin typeface="Tahoma" panose="020B0604030504040204" pitchFamily="34" charset="0"/>
              <a:cs typeface="Tahoma" panose="020B0604030504040204" pitchFamily="34" charset="0"/>
            </a:endParaRPr>
          </a:p>
        </p:txBody>
      </p:sp>
      <p:sp>
        <p:nvSpPr>
          <p:cNvPr id="9" name="下矢印 8"/>
          <p:cNvSpPr/>
          <p:nvPr/>
        </p:nvSpPr>
        <p:spPr>
          <a:xfrm>
            <a:off x="5227319" y="2157253"/>
            <a:ext cx="680720" cy="600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正方形/長方形 9"/>
          <p:cNvSpPr/>
          <p:nvPr/>
        </p:nvSpPr>
        <p:spPr>
          <a:xfrm>
            <a:off x="1597716" y="2778238"/>
            <a:ext cx="6684135" cy="830997"/>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Draft proposal for 1</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st</a:t>
            </a:r>
            <a:r>
              <a:rPr lang="en-US" altLang="ja-JP" sz="2400" dirty="0">
                <a:latin typeface="Tahoma" panose="020B0604030504040204" pitchFamily="34" charset="0"/>
                <a:ea typeface="Tahoma" panose="020B0604030504040204" pitchFamily="34" charset="0"/>
                <a:cs typeface="Tahoma" panose="020B0604030504040204" pitchFamily="34" charset="0"/>
              </a:rPr>
              <a:t> GRVA in September 2018</a:t>
            </a:r>
          </a:p>
          <a:p>
            <a:r>
              <a:rPr lang="en-US" altLang="ja-JP" sz="2400" dirty="0">
                <a:latin typeface="Tahoma" panose="020B0604030504040204" pitchFamily="34" charset="0"/>
                <a:ea typeface="Tahoma" panose="020B0604030504040204" pitchFamily="34" charset="0"/>
                <a:cs typeface="Tahoma" panose="020B0604030504040204" pitchFamily="34" charset="0"/>
              </a:rPr>
              <a:t> (Informal document GRVA-01-02)</a:t>
            </a:r>
            <a:endParaRPr lang="ja-JP" altLang="en-US" sz="2400" dirty="0">
              <a:latin typeface="Tahoma" panose="020B0604030504040204" pitchFamily="34" charset="0"/>
              <a:cs typeface="Tahoma" panose="020B0604030504040204" pitchFamily="34" charset="0"/>
            </a:endParaRPr>
          </a:p>
        </p:txBody>
      </p:sp>
      <p:sp>
        <p:nvSpPr>
          <p:cNvPr id="11" name="正方形/長方形 10"/>
          <p:cNvSpPr/>
          <p:nvPr/>
        </p:nvSpPr>
        <p:spPr>
          <a:xfrm>
            <a:off x="162557" y="4053132"/>
            <a:ext cx="11490959" cy="1200329"/>
          </a:xfrm>
          <a:prstGeom prst="rect">
            <a:avLst/>
          </a:prstGeom>
        </p:spPr>
        <p:txBody>
          <a:bodyPr wrap="square">
            <a:spAutoFit/>
          </a:bodyPr>
          <a:lstStyle/>
          <a:p>
            <a:r>
              <a:rPr lang="en-GB" altLang="ja-JP" sz="2400" dirty="0">
                <a:latin typeface="Tahoma" panose="020B0604030504040204" pitchFamily="34" charset="0"/>
                <a:ea typeface="Tahoma" panose="020B0604030504040204" pitchFamily="34" charset="0"/>
                <a:cs typeface="Tahoma" panose="020B0604030504040204" pitchFamily="34" charset="0"/>
              </a:rPr>
              <a:t>IWG meetings  6</a:t>
            </a:r>
            <a:r>
              <a:rPr lang="en-GB" altLang="ja-JP" sz="2400" baseline="30000" dirty="0">
                <a:latin typeface="Tahoma" panose="020B0604030504040204" pitchFamily="34" charset="0"/>
                <a:ea typeface="Tahoma" panose="020B0604030504040204" pitchFamily="34" charset="0"/>
                <a:cs typeface="Tahoma" panose="020B0604030504040204" pitchFamily="34" charset="0"/>
              </a:rPr>
              <a:t>th</a:t>
            </a:r>
            <a:r>
              <a:rPr lang="en-GB" altLang="ja-JP" sz="2400" dirty="0">
                <a:latin typeface="Tahoma" panose="020B0604030504040204" pitchFamily="34" charset="0"/>
                <a:ea typeface="Tahoma" panose="020B0604030504040204" pitchFamily="34" charset="0"/>
                <a:cs typeface="Tahoma" panose="020B0604030504040204" pitchFamily="34" charset="0"/>
              </a:rPr>
              <a:t> meeting in Paris (1-2 October 2018)</a:t>
            </a:r>
          </a:p>
          <a:p>
            <a:pPr marL="2112963"/>
            <a:r>
              <a:rPr lang="en-GB" altLang="ja-JP" sz="2400" b="1" strike="sngStrike" dirty="0">
                <a:solidFill>
                  <a:srgbClr val="FF0000"/>
                </a:solidFill>
                <a:latin typeface="Tahoma" panose="020B0604030504040204" pitchFamily="34" charset="0"/>
                <a:ea typeface="Tahoma" panose="020B0604030504040204" pitchFamily="34" charset="0"/>
                <a:cs typeface="Tahoma" panose="020B0604030504040204" pitchFamily="34" charset="0"/>
              </a:rPr>
              <a:t>7</a:t>
            </a:r>
            <a:r>
              <a:rPr lang="en-GB" altLang="ja-JP" sz="2400" b="1" strike="sngStrike" baseline="30000" dirty="0">
                <a:solidFill>
                  <a:srgbClr val="FF0000"/>
                </a:solidFill>
                <a:latin typeface="Tahoma" panose="020B0604030504040204" pitchFamily="34" charset="0"/>
                <a:ea typeface="Tahoma" panose="020B0604030504040204" pitchFamily="34" charset="0"/>
                <a:cs typeface="Tahoma" panose="020B0604030504040204" pitchFamily="34" charset="0"/>
              </a:rPr>
              <a:t>th</a:t>
            </a:r>
            <a:r>
              <a:rPr lang="en-GB" altLang="ja-JP" sz="2400" b="1" strike="sngStrike" dirty="0">
                <a:solidFill>
                  <a:srgbClr val="FF0000"/>
                </a:solidFill>
                <a:latin typeface="Tahoma" panose="020B0604030504040204" pitchFamily="34" charset="0"/>
                <a:ea typeface="Tahoma" panose="020B0604030504040204" pitchFamily="34" charset="0"/>
                <a:cs typeface="Tahoma" panose="020B0604030504040204" pitchFamily="34" charset="0"/>
              </a:rPr>
              <a:t> meeting in Brussels (1</a:t>
            </a:r>
            <a:r>
              <a:rPr lang="en-GB" altLang="ja-JP" sz="2400" b="1" strike="sngStrike" baseline="30000" dirty="0">
                <a:solidFill>
                  <a:srgbClr val="FF0000"/>
                </a:solidFill>
                <a:latin typeface="Tahoma" panose="020B0604030504040204" pitchFamily="34" charset="0"/>
                <a:ea typeface="Tahoma" panose="020B0604030504040204" pitchFamily="34" charset="0"/>
                <a:cs typeface="Tahoma" panose="020B0604030504040204" pitchFamily="34" charset="0"/>
              </a:rPr>
              <a:t>st</a:t>
            </a:r>
            <a:r>
              <a:rPr lang="en-GB" altLang="ja-JP" sz="2400" b="1" strike="sngStrike" dirty="0">
                <a:solidFill>
                  <a:srgbClr val="FF0000"/>
                </a:solidFill>
                <a:latin typeface="Tahoma" panose="020B0604030504040204" pitchFamily="34" charset="0"/>
                <a:ea typeface="Tahoma" panose="020B0604030504040204" pitchFamily="34" charset="0"/>
                <a:cs typeface="Tahoma" panose="020B0604030504040204" pitchFamily="34" charset="0"/>
              </a:rPr>
              <a:t> week of December 2018</a:t>
            </a:r>
            <a:r>
              <a:rPr lang="en-GB" altLang="ja-JP" sz="2400" b="1" strike="sngStrike"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2112963"/>
            <a:r>
              <a:rPr lang="en-GB" altLang="ja-JP" sz="2400" b="1" dirty="0">
                <a:solidFill>
                  <a:srgbClr val="FF0000"/>
                </a:solidFill>
                <a:latin typeface="Tahoma" panose="020B0604030504040204" pitchFamily="34" charset="0"/>
                <a:ea typeface="Tahoma" panose="020B0604030504040204" pitchFamily="34" charset="0"/>
                <a:cs typeface="Tahoma" panose="020B0604030504040204" pitchFamily="34" charset="0"/>
              </a:rPr>
              <a:t>7</a:t>
            </a:r>
            <a:r>
              <a:rPr lang="en-GB" altLang="ja-JP" sz="2400" b="1" baseline="30000" dirty="0">
                <a:solidFill>
                  <a:srgbClr val="FF0000"/>
                </a:solidFill>
                <a:latin typeface="Tahoma" panose="020B0604030504040204" pitchFamily="34" charset="0"/>
                <a:ea typeface="Tahoma" panose="020B0604030504040204" pitchFamily="34" charset="0"/>
                <a:cs typeface="Tahoma" panose="020B0604030504040204" pitchFamily="34" charset="0"/>
              </a:rPr>
              <a:t>th</a:t>
            </a:r>
            <a:r>
              <a:rPr lang="en-GB" altLang="ja-JP" sz="2400" b="1" dirty="0">
                <a:solidFill>
                  <a:srgbClr val="FF0000"/>
                </a:solidFill>
                <a:latin typeface="Tahoma" panose="020B0604030504040204" pitchFamily="34" charset="0"/>
                <a:ea typeface="Tahoma" panose="020B0604030504040204" pitchFamily="34" charset="0"/>
                <a:cs typeface="Tahoma" panose="020B0604030504040204" pitchFamily="34" charset="0"/>
              </a:rPr>
              <a:t> meeting in </a:t>
            </a:r>
            <a:r>
              <a:rPr lang="en-GB" altLang="ja-JP"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Geneva</a:t>
            </a:r>
            <a:r>
              <a:rPr lang="ja-JP"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ja-JP"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or Brussels</a:t>
            </a:r>
            <a:r>
              <a:rPr lang="en-GB" altLang="ja-JP"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altLang="ja-JP"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(12-13 November </a:t>
            </a:r>
            <a:r>
              <a:rPr lang="en-GB" altLang="ja-JP" sz="2400" b="1" dirty="0">
                <a:solidFill>
                  <a:srgbClr val="FF0000"/>
                </a:solidFill>
                <a:latin typeface="Tahoma" panose="020B0604030504040204" pitchFamily="34" charset="0"/>
                <a:ea typeface="Tahoma" panose="020B0604030504040204" pitchFamily="34" charset="0"/>
                <a:cs typeface="Tahoma" panose="020B0604030504040204" pitchFamily="34" charset="0"/>
              </a:rPr>
              <a:t>2018</a:t>
            </a:r>
            <a:r>
              <a:rPr lang="en-GB" altLang="ja-JP"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GB" altLang="ja-JP"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下矢印 11"/>
          <p:cNvSpPr/>
          <p:nvPr/>
        </p:nvSpPr>
        <p:spPr>
          <a:xfrm>
            <a:off x="5227317" y="5264718"/>
            <a:ext cx="680720" cy="52332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正方形/長方形 12"/>
          <p:cNvSpPr/>
          <p:nvPr/>
        </p:nvSpPr>
        <p:spPr>
          <a:xfrm>
            <a:off x="883917" y="5810614"/>
            <a:ext cx="9367519" cy="461665"/>
          </a:xfrm>
          <a:prstGeom prst="rect">
            <a:avLst/>
          </a:prstGeom>
          <a:ln w="31750">
            <a:solidFill>
              <a:srgbClr val="00B05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Draft proposal for 2</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nd</a:t>
            </a:r>
            <a:r>
              <a:rPr lang="en-US" altLang="ja-JP" sz="2400" dirty="0">
                <a:latin typeface="Tahoma" panose="020B0604030504040204" pitchFamily="34" charset="0"/>
                <a:ea typeface="Tahoma" panose="020B0604030504040204" pitchFamily="34" charset="0"/>
                <a:cs typeface="Tahoma" panose="020B0604030504040204" pitchFamily="34" charset="0"/>
              </a:rPr>
              <a:t> GRVA in January 2019 as Working document</a:t>
            </a:r>
            <a:endParaRPr lang="ja-JP" altLang="en-US" sz="2400" dirty="0">
              <a:latin typeface="Tahoma" panose="020B0604030504040204" pitchFamily="34" charset="0"/>
              <a:cs typeface="Tahoma" panose="020B0604030504040204" pitchFamily="34" charset="0"/>
            </a:endParaRPr>
          </a:p>
        </p:txBody>
      </p:sp>
      <p:sp>
        <p:nvSpPr>
          <p:cNvPr id="14" name="下矢印 13"/>
          <p:cNvSpPr/>
          <p:nvPr/>
        </p:nvSpPr>
        <p:spPr>
          <a:xfrm>
            <a:off x="5227317" y="3651395"/>
            <a:ext cx="680720" cy="39048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テキスト ボックス 14"/>
          <p:cNvSpPr txBox="1"/>
          <p:nvPr/>
        </p:nvSpPr>
        <p:spPr>
          <a:xfrm>
            <a:off x="9179560" y="2532016"/>
            <a:ext cx="2941320" cy="1323439"/>
          </a:xfrm>
          <a:prstGeom prst="rect">
            <a:avLst/>
          </a:prstGeom>
          <a:noFill/>
          <a:ln w="25400">
            <a:solidFill>
              <a:srgbClr val="0070C0"/>
            </a:solidFill>
          </a:ln>
        </p:spPr>
        <p:txBody>
          <a:bodyPr wrap="square" rtlCol="0">
            <a:spAutoFit/>
          </a:bodyPr>
          <a:lstStyle/>
          <a:p>
            <a:r>
              <a:rPr kumimoji="1" lang="en-US" altLang="ja-JP" sz="2000" dirty="0">
                <a:latin typeface="Tahoma" panose="020B0604030504040204" pitchFamily="34" charset="0"/>
                <a:ea typeface="Tahoma" panose="020B0604030504040204" pitchFamily="34" charset="0"/>
                <a:cs typeface="Tahoma" panose="020B0604030504040204" pitchFamily="34" charset="0"/>
              </a:rPr>
              <a:t>EC and Japan propose an amendment of TOR (Informal document </a:t>
            </a:r>
            <a:r>
              <a:rPr kumimoji="1" lang="en-US" altLang="ja-JP" sz="2000" dirty="0" smtClean="0">
                <a:latin typeface="Tahoma" panose="020B0604030504040204" pitchFamily="34" charset="0"/>
                <a:ea typeface="Tahoma" panose="020B0604030504040204" pitchFamily="34" charset="0"/>
                <a:cs typeface="Tahoma" panose="020B0604030504040204" pitchFamily="34" charset="0"/>
              </a:rPr>
              <a:t>GRVA-01-09)</a:t>
            </a:r>
            <a:endParaRPr kumimoji="1" lang="ja-JP" altLang="en-US" sz="2000" dirty="0">
              <a:latin typeface="Tahoma" panose="020B0604030504040204" pitchFamily="34" charset="0"/>
              <a:cs typeface="Tahoma" panose="020B0604030504040204" pitchFamily="34" charset="0"/>
            </a:endParaRPr>
          </a:p>
        </p:txBody>
      </p:sp>
      <p:sp>
        <p:nvSpPr>
          <p:cNvPr id="16" name="下矢印 15"/>
          <p:cNvSpPr/>
          <p:nvPr/>
        </p:nvSpPr>
        <p:spPr>
          <a:xfrm rot="5400000">
            <a:off x="8372565" y="2838709"/>
            <a:ext cx="680720" cy="67926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1531060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30</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sp>
        <p:nvSpPr>
          <p:cNvPr id="7" name="右矢印 6"/>
          <p:cNvSpPr/>
          <p:nvPr/>
        </p:nvSpPr>
        <p:spPr>
          <a:xfrm>
            <a:off x="2406712" y="2358215"/>
            <a:ext cx="3564337" cy="57476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1842509" y="2858291"/>
            <a:ext cx="1128408"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2020</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9" name="右矢印 8"/>
          <p:cNvSpPr/>
          <p:nvPr/>
        </p:nvSpPr>
        <p:spPr>
          <a:xfrm>
            <a:off x="5971049" y="3461381"/>
            <a:ext cx="4106806" cy="57476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テキスト ボックス 9"/>
          <p:cNvSpPr txBox="1"/>
          <p:nvPr/>
        </p:nvSpPr>
        <p:spPr>
          <a:xfrm>
            <a:off x="5406845" y="3935684"/>
            <a:ext cx="1128408" cy="523220"/>
          </a:xfrm>
          <a:prstGeom prst="rect">
            <a:avLst/>
          </a:prstGeom>
          <a:noFill/>
        </p:spPr>
        <p:txBody>
          <a:bodyPr wrap="square" rtlCol="0">
            <a:spAutoFit/>
          </a:bodyPr>
          <a:lstStyle/>
          <a:p>
            <a:pPr algn="ct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2023</a:t>
            </a:r>
            <a:endParaRPr kumimoji="1" lang="ja-JP" altLang="en-US" sz="2800" b="1" dirty="0">
              <a:solidFill>
                <a:srgbClr val="00B050"/>
              </a:solidFill>
              <a:latin typeface="Tahoma" panose="020B0604030504040204" pitchFamily="34" charset="0"/>
              <a:cs typeface="Tahoma" panose="020B0604030504040204" pitchFamily="34" charset="0"/>
            </a:endParaRPr>
          </a:p>
        </p:txBody>
      </p:sp>
      <p:sp>
        <p:nvSpPr>
          <p:cNvPr id="11" name="テキスト ボックス 10"/>
          <p:cNvSpPr txBox="1"/>
          <p:nvPr/>
        </p:nvSpPr>
        <p:spPr>
          <a:xfrm>
            <a:off x="882713" y="2368097"/>
            <a:ext cx="1524000"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1</a:t>
            </a:r>
            <a:r>
              <a:rPr kumimoji="1" lang="en-US" altLang="ja-JP" sz="2800" b="1" baseline="30000" dirty="0">
                <a:solidFill>
                  <a:srgbClr val="0070C0"/>
                </a:solidFill>
                <a:latin typeface="Tahoma" panose="020B0604030504040204" pitchFamily="34" charset="0"/>
                <a:ea typeface="Tahoma" panose="020B0604030504040204" pitchFamily="34" charset="0"/>
                <a:cs typeface="Tahoma" panose="020B0604030504040204" pitchFamily="34" charset="0"/>
              </a:rPr>
              <a:t>st</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 step</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12" name="テキスト ボックス 11"/>
          <p:cNvSpPr txBox="1"/>
          <p:nvPr/>
        </p:nvSpPr>
        <p:spPr>
          <a:xfrm>
            <a:off x="4337355" y="3487154"/>
            <a:ext cx="1621277" cy="523220"/>
          </a:xfrm>
          <a:prstGeom prst="rect">
            <a:avLst/>
          </a:prstGeom>
          <a:noFill/>
        </p:spPr>
        <p:txBody>
          <a:bodyPr wrap="square" rtlCol="0">
            <a:spAutoFit/>
          </a:bodyPr>
          <a:lstStyle/>
          <a:p>
            <a:pPr algn="ctr"/>
            <a:r>
              <a:rPr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2</a:t>
            </a:r>
            <a:r>
              <a:rPr lang="en-US" altLang="ja-JP" sz="2800" b="1" baseline="30000" dirty="0">
                <a:solidFill>
                  <a:srgbClr val="00B050"/>
                </a:solidFill>
                <a:latin typeface="Tahoma" panose="020B0604030504040204" pitchFamily="34" charset="0"/>
                <a:ea typeface="Tahoma" panose="020B0604030504040204" pitchFamily="34" charset="0"/>
                <a:cs typeface="Tahoma" panose="020B0604030504040204" pitchFamily="34" charset="0"/>
              </a:rPr>
              <a:t>nd</a:t>
            </a:r>
            <a:r>
              <a:rPr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step</a:t>
            </a:r>
            <a:endParaRPr kumimoji="1" lang="ja-JP" altLang="en-US" sz="2800" b="1" dirty="0">
              <a:solidFill>
                <a:srgbClr val="00B050"/>
              </a:solidFill>
              <a:latin typeface="Tahoma" panose="020B0604030504040204" pitchFamily="34" charset="0"/>
              <a:cs typeface="Tahoma" panose="020B0604030504040204" pitchFamily="34" charset="0"/>
            </a:endParaRPr>
          </a:p>
        </p:txBody>
      </p:sp>
      <p:sp>
        <p:nvSpPr>
          <p:cNvPr id="13" name="テキスト ボックス 12"/>
          <p:cNvSpPr txBox="1"/>
          <p:nvPr/>
        </p:nvSpPr>
        <p:spPr>
          <a:xfrm>
            <a:off x="1114517" y="4741772"/>
            <a:ext cx="10498363" cy="1200329"/>
          </a:xfrm>
          <a:prstGeom prst="rect">
            <a:avLst/>
          </a:prstGeom>
          <a:noFill/>
          <a:ln w="31750">
            <a:solidFill>
              <a:srgbClr val="0070C0"/>
            </a:solidFill>
          </a:ln>
        </p:spPr>
        <p:txBody>
          <a:bodyPr wrap="square" rtlCol="0">
            <a:spAutoFit/>
          </a:bodyPr>
          <a:lstStyle/>
          <a:p>
            <a:r>
              <a:rPr lang="en-US" altLang="ja-JP" sz="3600" dirty="0">
                <a:latin typeface="Tahoma" panose="020B0604030504040204" pitchFamily="34" charset="0"/>
                <a:ea typeface="Tahoma" panose="020B0604030504040204" pitchFamily="34" charset="0"/>
                <a:cs typeface="Tahoma" panose="020B0604030504040204" pitchFamily="34" charset="0"/>
              </a:rPr>
              <a:t>1</a:t>
            </a:r>
            <a:r>
              <a:rPr lang="en-US" altLang="ja-JP" sz="3600" baseline="30000" dirty="0">
                <a:latin typeface="Tahoma" panose="020B0604030504040204" pitchFamily="34" charset="0"/>
                <a:ea typeface="Tahoma" panose="020B0604030504040204" pitchFamily="34" charset="0"/>
                <a:cs typeface="Tahoma" panose="020B0604030504040204" pitchFamily="34" charset="0"/>
              </a:rPr>
              <a:t>st</a:t>
            </a:r>
            <a:r>
              <a:rPr lang="en-US" altLang="ja-JP" sz="3600" dirty="0">
                <a:latin typeface="Tahoma" panose="020B0604030504040204" pitchFamily="34" charset="0"/>
                <a:ea typeface="Tahoma" panose="020B0604030504040204" pitchFamily="34" charset="0"/>
                <a:cs typeface="Tahoma" panose="020B0604030504040204" pitchFamily="34" charset="0"/>
              </a:rPr>
              <a:t> step(2020) is </a:t>
            </a:r>
            <a:r>
              <a:rPr kumimoji="1" lang="en-US" altLang="ja-JP" sz="3600" dirty="0">
                <a:latin typeface="Tahoma" panose="020B0604030504040204" pitchFamily="34" charset="0"/>
                <a:ea typeface="Tahoma" panose="020B0604030504040204" pitchFamily="34" charset="0"/>
                <a:cs typeface="Tahoma" panose="020B0604030504040204" pitchFamily="34" charset="0"/>
              </a:rPr>
              <a:t>Collision avoidance until 30 km/h.</a:t>
            </a:r>
          </a:p>
          <a:p>
            <a:r>
              <a:rPr lang="en-US" altLang="ja-JP" sz="3600" dirty="0">
                <a:latin typeface="Tahoma" panose="020B0604030504040204" pitchFamily="34" charset="0"/>
                <a:ea typeface="Tahoma" panose="020B0604030504040204" pitchFamily="34" charset="0"/>
                <a:cs typeface="Tahoma" panose="020B0604030504040204" pitchFamily="34" charset="0"/>
              </a:rPr>
              <a:t>2</a:t>
            </a:r>
            <a:r>
              <a:rPr lang="en-US" altLang="ja-JP" sz="3600" baseline="30000" dirty="0">
                <a:latin typeface="Tahoma" panose="020B0604030504040204" pitchFamily="34" charset="0"/>
                <a:ea typeface="Tahoma" panose="020B0604030504040204" pitchFamily="34" charset="0"/>
                <a:cs typeface="Tahoma" panose="020B0604030504040204" pitchFamily="34" charset="0"/>
              </a:rPr>
              <a:t>nd</a:t>
            </a:r>
            <a:r>
              <a:rPr lang="en-US" altLang="ja-JP" sz="3600" dirty="0">
                <a:latin typeface="Tahoma" panose="020B0604030504040204" pitchFamily="34" charset="0"/>
                <a:ea typeface="Tahoma" panose="020B0604030504040204" pitchFamily="34" charset="0"/>
                <a:cs typeface="Tahoma" panose="020B0604030504040204" pitchFamily="34" charset="0"/>
              </a:rPr>
              <a:t> step(2023) is Collision avoidance until 42 km/h.</a:t>
            </a:r>
            <a:endParaRPr lang="ja-JP" altLang="en-US" sz="3600" dirty="0">
              <a:latin typeface="Tahoma" panose="020B0604030504040204" pitchFamily="34" charset="0"/>
              <a:cs typeface="Tahoma" panose="020B0604030504040204" pitchFamily="34" charset="0"/>
            </a:endParaRPr>
          </a:p>
        </p:txBody>
      </p:sp>
      <p:sp>
        <p:nvSpPr>
          <p:cNvPr id="15" name="テキスト ボックス 14"/>
          <p:cNvSpPr txBox="1"/>
          <p:nvPr/>
        </p:nvSpPr>
        <p:spPr>
          <a:xfrm>
            <a:off x="456984" y="1099503"/>
            <a:ext cx="11155896"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IWG discussed step approach for </a:t>
            </a:r>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of </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M1</a:t>
            </a:r>
            <a:r>
              <a:rPr kumimoji="1" lang="en-US" altLang="ja-JP" sz="2800" dirty="0">
                <a:latin typeface="Tahoma" panose="020B0604030504040204" pitchFamily="34" charset="0"/>
                <a:ea typeface="Tahoma" panose="020B0604030504040204" pitchFamily="34" charset="0"/>
                <a:cs typeface="Tahoma" panose="020B0604030504040204" pitchFamily="34" charset="0"/>
              </a:rPr>
              <a:t> vehicle.</a:t>
            </a:r>
          </a:p>
          <a:p>
            <a:r>
              <a:rPr lang="en-US" altLang="ja-JP" sz="2800" dirty="0">
                <a:latin typeface="Tahoma" panose="020B0604030504040204" pitchFamily="34" charset="0"/>
                <a:ea typeface="Tahoma" panose="020B0604030504040204" pitchFamily="34" charset="0"/>
                <a:cs typeface="Tahoma" panose="020B0604030504040204" pitchFamily="34" charset="0"/>
              </a:rPr>
              <a:t>About </a:t>
            </a:r>
            <a:r>
              <a:rPr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N1</a:t>
            </a:r>
            <a:r>
              <a:rPr lang="en-US" altLang="ja-JP" sz="2800" dirty="0">
                <a:latin typeface="Tahoma" panose="020B0604030504040204" pitchFamily="34" charset="0"/>
                <a:ea typeface="Tahoma" panose="020B0604030504040204" pitchFamily="34" charset="0"/>
                <a:cs typeface="Tahoma" panose="020B0604030504040204" pitchFamily="34" charset="0"/>
              </a:rPr>
              <a:t> vehicle, IWG still need further discussion.</a:t>
            </a:r>
            <a:endParaRPr kumimoji="1" lang="en-US" altLang="ja-JP" sz="2800" dirty="0">
              <a:latin typeface="Tahoma" panose="020B0604030504040204" pitchFamily="34" charset="0"/>
              <a:ea typeface="Tahoma" panose="020B0604030504040204" pitchFamily="34" charset="0"/>
              <a:cs typeface="Tahoma" panose="020B0604030504040204" pitchFamily="34" charset="0"/>
            </a:endParaRPr>
          </a:p>
        </p:txBody>
      </p:sp>
      <p:sp>
        <p:nvSpPr>
          <p:cNvPr id="16" name="テキスト ボックス 15"/>
          <p:cNvSpPr txBox="1"/>
          <p:nvPr/>
        </p:nvSpPr>
        <p:spPr>
          <a:xfrm>
            <a:off x="5971050" y="2367681"/>
            <a:ext cx="1721149"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30km/h</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17" name="テキスト ボックス 16"/>
          <p:cNvSpPr txBox="1"/>
          <p:nvPr/>
        </p:nvSpPr>
        <p:spPr>
          <a:xfrm>
            <a:off x="10090272" y="3472351"/>
            <a:ext cx="1721149" cy="523220"/>
          </a:xfrm>
          <a:prstGeom prst="rect">
            <a:avLst/>
          </a:prstGeom>
          <a:noFill/>
        </p:spPr>
        <p:txBody>
          <a:bodyPr wrap="square" rtlCol="0">
            <a:spAutoFit/>
          </a:bodyPr>
          <a:lstStyle/>
          <a:p>
            <a:pPr algn="ct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42km/h</a:t>
            </a:r>
            <a:endParaRPr kumimoji="1" lang="ja-JP" altLang="en-US" sz="2800" b="1" dirty="0">
              <a:solidFill>
                <a:srgbClr val="00B05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5510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31</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61710914"/>
              </p:ext>
            </p:extLst>
          </p:nvPr>
        </p:nvGraphicFramePr>
        <p:xfrm>
          <a:off x="426721" y="1224030"/>
          <a:ext cx="5270500" cy="3803650"/>
        </p:xfrm>
        <a:graphic>
          <a:graphicData uri="http://schemas.openxmlformats.org/presentationml/2006/ole">
            <mc:AlternateContent xmlns:mc="http://schemas.openxmlformats.org/markup-compatibility/2006">
              <mc:Choice xmlns:v="urn:schemas-microsoft-com:vml" Requires="v">
                <p:oleObj spid="_x0000_s8250" r:id="rId3" imgW="10501560" imgH="7555320" progId="">
                  <p:embed/>
                </p:oleObj>
              </mc:Choice>
              <mc:Fallback>
                <p:oleObj r:id="rId3" imgW="10501560" imgH="7555320" progId="">
                  <p:embed/>
                  <p:pic>
                    <p:nvPicPr>
                      <p:cNvPr id="0" name=""/>
                      <p:cNvPicPr/>
                      <p:nvPr/>
                    </p:nvPicPr>
                    <p:blipFill>
                      <a:blip r:embed="rId4"/>
                      <a:stretch>
                        <a:fillRect/>
                      </a:stretch>
                    </p:blipFill>
                    <p:spPr>
                      <a:xfrm>
                        <a:off x="426721" y="1224030"/>
                        <a:ext cx="5270500" cy="380365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8343763"/>
              </p:ext>
            </p:extLst>
          </p:nvPr>
        </p:nvGraphicFramePr>
        <p:xfrm>
          <a:off x="6486660" y="1198630"/>
          <a:ext cx="5327650" cy="3829050"/>
        </p:xfrm>
        <a:graphic>
          <a:graphicData uri="http://schemas.openxmlformats.org/presentationml/2006/ole">
            <mc:AlternateContent xmlns:mc="http://schemas.openxmlformats.org/markup-compatibility/2006">
              <mc:Choice xmlns:v="urn:schemas-microsoft-com:vml" Requires="v">
                <p:oleObj spid="_x0000_s8251" r:id="rId5" imgW="10615680" imgH="7606080" progId="">
                  <p:embed/>
                </p:oleObj>
              </mc:Choice>
              <mc:Fallback>
                <p:oleObj r:id="rId5" imgW="10615680" imgH="7606080" progId="">
                  <p:embed/>
                  <p:pic>
                    <p:nvPicPr>
                      <p:cNvPr id="0" name=""/>
                      <p:cNvPicPr/>
                      <p:nvPr/>
                    </p:nvPicPr>
                    <p:blipFill>
                      <a:blip r:embed="rId6"/>
                      <a:stretch>
                        <a:fillRect/>
                      </a:stretch>
                    </p:blipFill>
                    <p:spPr>
                      <a:xfrm>
                        <a:off x="6486660" y="1198630"/>
                        <a:ext cx="5327650" cy="3829050"/>
                      </a:xfrm>
                      <a:prstGeom prst="rect">
                        <a:avLst/>
                      </a:prstGeom>
                    </p:spPr>
                  </p:pic>
                </p:oleObj>
              </mc:Fallback>
            </mc:AlternateContent>
          </a:graphicData>
        </a:graphic>
      </p:graphicFrame>
      <p:sp>
        <p:nvSpPr>
          <p:cNvPr id="9" name="テキスト ボックス 8"/>
          <p:cNvSpPr txBox="1"/>
          <p:nvPr/>
        </p:nvSpPr>
        <p:spPr>
          <a:xfrm>
            <a:off x="1737360" y="5252659"/>
            <a:ext cx="10267405" cy="954107"/>
          </a:xfrm>
          <a:prstGeom prst="rect">
            <a:avLst/>
          </a:prstGeom>
          <a:noFill/>
          <a:ln w="31750">
            <a:solidFill>
              <a:srgbClr val="0070C0"/>
            </a:solidFill>
          </a:ln>
        </p:spPr>
        <p:txBody>
          <a:bodyPr wrap="square" rtlCol="0">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shall be demonstrated according to the test procedure. Based on same approach of Car to Car scenario</a:t>
            </a:r>
            <a:endParaRPr lang="ja-JP" altLang="en-US" sz="2800" dirty="0">
              <a:latin typeface="Tahoma" panose="020B0604030504040204" pitchFamily="34" charset="0"/>
              <a:cs typeface="Tahoma" panose="020B0604030504040204" pitchFamily="34" charset="0"/>
            </a:endParaRPr>
          </a:p>
        </p:txBody>
      </p:sp>
      <p:sp>
        <p:nvSpPr>
          <p:cNvPr id="10" name="下矢印 9"/>
          <p:cNvSpPr/>
          <p:nvPr/>
        </p:nvSpPr>
        <p:spPr>
          <a:xfrm rot="16200000">
            <a:off x="828768" y="5161479"/>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308330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32</a:t>
            </a:fld>
            <a:endParaRPr kumimoji="1" lang="ja-JP" altLang="en-US"/>
          </a:p>
        </p:txBody>
      </p:sp>
      <p:sp>
        <p:nvSpPr>
          <p:cNvPr id="5" name="正方形/長方形 4"/>
          <p:cNvSpPr/>
          <p:nvPr/>
        </p:nvSpPr>
        <p:spPr>
          <a:xfrm>
            <a:off x="426721" y="1987240"/>
            <a:ext cx="11408229" cy="3539430"/>
          </a:xfrm>
          <a:prstGeom prst="rect">
            <a:avLst/>
          </a:prstGeom>
          <a:ln w="31750">
            <a:solidFill>
              <a:srgbClr val="FF0000"/>
            </a:solidFill>
          </a:ln>
        </p:spPr>
        <p:txBody>
          <a:bodyPr wrap="square">
            <a:spAutoFit/>
          </a:bodyPr>
          <a:lstStyle/>
          <a:p>
            <a:r>
              <a:rPr lang="en-GB" altLang="ja-JP" sz="2800" dirty="0">
                <a:latin typeface="Tahoma" panose="020B0604030504040204" pitchFamily="34" charset="0"/>
                <a:ea typeface="Tahoma" panose="020B0604030504040204" pitchFamily="34" charset="0"/>
                <a:cs typeface="Tahoma" panose="020B0604030504040204" pitchFamily="34" charset="0"/>
              </a:rPr>
              <a:t>The phases of implementation would also need guidance from GRVA. In particular it is proposed that car to car requirements (42 km/h collision avoidance) as well as car to pedestrian with reduced performance (collision avoidance at 30 km/h only) would apply from the date of entry into force (original version of the regulation from 2020 for new types) whereas the car to pedestrian with higher speed (42 km/h) would apply in a second step (2023 for new types). The introduction phase for car to bicycle could then come later.</a:t>
            </a:r>
            <a:endParaRPr lang="ja-JP" altLang="en-US" sz="2800" dirty="0">
              <a:latin typeface="Tahoma" panose="020B0604030504040204" pitchFamily="34" charset="0"/>
              <a:cs typeface="Tahoma" panose="020B0604030504040204" pitchFamily="34" charset="0"/>
            </a:endParaRP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7" name="テキスト ボックス 6"/>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sp>
        <p:nvSpPr>
          <p:cNvPr id="12" name="テキスト ボックス 11"/>
          <p:cNvSpPr txBox="1"/>
          <p:nvPr/>
        </p:nvSpPr>
        <p:spPr>
          <a:xfrm>
            <a:off x="426721" y="1240891"/>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282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33</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bicycle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and Same direction</a:t>
            </a:r>
          </a:p>
        </p:txBody>
      </p:sp>
      <p:grpSp>
        <p:nvGrpSpPr>
          <p:cNvPr id="9" name="Group 3"/>
          <p:cNvGrpSpPr>
            <a:grpSpLocks/>
          </p:cNvGrpSpPr>
          <p:nvPr/>
        </p:nvGrpSpPr>
        <p:grpSpPr bwMode="auto">
          <a:xfrm rot="16200000">
            <a:off x="471640" y="3838611"/>
            <a:ext cx="1823232" cy="831023"/>
            <a:chOff x="272" y="351"/>
            <a:chExt cx="2424" cy="1010"/>
          </a:xfrm>
        </p:grpSpPr>
        <p:grpSp>
          <p:nvGrpSpPr>
            <p:cNvPr id="10" name="Group 4"/>
            <p:cNvGrpSpPr>
              <a:grpSpLocks/>
            </p:cNvGrpSpPr>
            <p:nvPr/>
          </p:nvGrpSpPr>
          <p:grpSpPr bwMode="auto">
            <a:xfrm>
              <a:off x="272" y="351"/>
              <a:ext cx="2424" cy="1010"/>
              <a:chOff x="1168" y="1446"/>
              <a:chExt cx="3173" cy="1302"/>
            </a:xfrm>
          </p:grpSpPr>
          <p:sp>
            <p:nvSpPr>
              <p:cNvPr id="26"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27"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8"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9"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0"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1"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2"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3"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4"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5"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6"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7"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8"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9"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0"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1"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2"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3"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4"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5"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6"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11" name="Group 26"/>
            <p:cNvGrpSpPr>
              <a:grpSpLocks/>
            </p:cNvGrpSpPr>
            <p:nvPr/>
          </p:nvGrpSpPr>
          <p:grpSpPr bwMode="auto">
            <a:xfrm>
              <a:off x="627" y="400"/>
              <a:ext cx="1414" cy="906"/>
              <a:chOff x="1632" y="1509"/>
              <a:chExt cx="1853" cy="1168"/>
            </a:xfrm>
          </p:grpSpPr>
          <p:sp>
            <p:nvSpPr>
              <p:cNvPr id="12"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14" name="Group 29"/>
              <p:cNvGrpSpPr>
                <a:grpSpLocks/>
              </p:cNvGrpSpPr>
              <p:nvPr/>
            </p:nvGrpSpPr>
            <p:grpSpPr bwMode="auto">
              <a:xfrm>
                <a:off x="2022" y="1509"/>
                <a:ext cx="1170" cy="230"/>
                <a:chOff x="2022" y="1509"/>
                <a:chExt cx="1170" cy="230"/>
              </a:xfrm>
            </p:grpSpPr>
            <p:sp>
              <p:nvSpPr>
                <p:cNvPr id="21"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2"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3"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4"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5"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15" name="Group 35"/>
              <p:cNvGrpSpPr>
                <a:grpSpLocks/>
              </p:cNvGrpSpPr>
              <p:nvPr/>
            </p:nvGrpSpPr>
            <p:grpSpPr bwMode="auto">
              <a:xfrm>
                <a:off x="2056" y="2448"/>
                <a:ext cx="1142" cy="229"/>
                <a:chOff x="2056" y="2448"/>
                <a:chExt cx="1142" cy="229"/>
              </a:xfrm>
            </p:grpSpPr>
            <p:sp>
              <p:nvSpPr>
                <p:cNvPr id="16"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7"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8"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9"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0"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48" name="Line 43"/>
          <p:cNvSpPr>
            <a:spLocks noChangeShapeType="1"/>
          </p:cNvSpPr>
          <p:nvPr/>
        </p:nvSpPr>
        <p:spPr bwMode="auto">
          <a:xfrm rot="16200000">
            <a:off x="985581"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43"/>
          <p:cNvSpPr>
            <a:spLocks noChangeShapeType="1"/>
          </p:cNvSpPr>
          <p:nvPr/>
        </p:nvSpPr>
        <p:spPr bwMode="auto">
          <a:xfrm rot="16200000">
            <a:off x="1263029"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43"/>
          <p:cNvSpPr>
            <a:spLocks noChangeShapeType="1"/>
          </p:cNvSpPr>
          <p:nvPr/>
        </p:nvSpPr>
        <p:spPr bwMode="auto">
          <a:xfrm rot="16200000">
            <a:off x="-940703" y="3684362"/>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44"/>
          <p:cNvSpPr>
            <a:spLocks noChangeShapeType="1"/>
          </p:cNvSpPr>
          <p:nvPr/>
        </p:nvSpPr>
        <p:spPr bwMode="auto">
          <a:xfrm flipH="1" flipV="1">
            <a:off x="1462527" y="1684412"/>
            <a:ext cx="2667467" cy="1751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2" name="Oval 46"/>
          <p:cNvSpPr>
            <a:spLocks noChangeArrowheads="1"/>
          </p:cNvSpPr>
          <p:nvPr/>
        </p:nvSpPr>
        <p:spPr bwMode="auto">
          <a:xfrm>
            <a:off x="1314555" y="1618069"/>
            <a:ext cx="150615" cy="150615"/>
          </a:xfrm>
          <a:prstGeom prst="ellipse">
            <a:avLst/>
          </a:prstGeom>
          <a:solidFill>
            <a:srgbClr val="3366FF"/>
          </a:solidFill>
          <a:ln w="9525">
            <a:solidFill>
              <a:schemeClr val="tx1"/>
            </a:solidFill>
            <a:round/>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54" name="Line 43"/>
          <p:cNvSpPr>
            <a:spLocks noChangeShapeType="1"/>
          </p:cNvSpPr>
          <p:nvPr/>
        </p:nvSpPr>
        <p:spPr bwMode="auto">
          <a:xfrm rot="16200000">
            <a:off x="-1902524"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43"/>
          <p:cNvSpPr>
            <a:spLocks noChangeShapeType="1"/>
          </p:cNvSpPr>
          <p:nvPr/>
        </p:nvSpPr>
        <p:spPr bwMode="auto">
          <a:xfrm rot="16200000">
            <a:off x="-264258" y="3651332"/>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43"/>
          <p:cNvSpPr>
            <a:spLocks noChangeShapeType="1"/>
          </p:cNvSpPr>
          <p:nvPr/>
        </p:nvSpPr>
        <p:spPr bwMode="auto">
          <a:xfrm rot="16200000">
            <a:off x="-1622433"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Text Box 56"/>
          <p:cNvSpPr txBox="1">
            <a:spLocks noChangeArrowheads="1"/>
          </p:cNvSpPr>
          <p:nvPr/>
        </p:nvSpPr>
        <p:spPr bwMode="auto">
          <a:xfrm>
            <a:off x="499710" y="889453"/>
            <a:ext cx="4580265" cy="4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20000"/>
              </a:lnSpc>
            </a:pPr>
            <a:r>
              <a:rPr lang="en-US" altLang="ja-JP" sz="2400" b="1" dirty="0">
                <a:latin typeface="Tahoma" panose="020B0604030504040204" pitchFamily="34" charset="0"/>
                <a:ea typeface="Tahoma" panose="020B0604030504040204" pitchFamily="34" charset="0"/>
                <a:cs typeface="Tahoma" panose="020B0604030504040204" pitchFamily="34" charset="0"/>
              </a:rPr>
              <a:t>Speed of bicycle: </a:t>
            </a:r>
            <a:r>
              <a:rPr lang="en-US" altLang="ja-JP"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[15  km/h]</a:t>
            </a:r>
          </a:p>
        </p:txBody>
      </p:sp>
      <p:graphicFrame>
        <p:nvGraphicFramePr>
          <p:cNvPr id="60" name="オブジェクト 59"/>
          <p:cNvGraphicFramePr>
            <a:graphicFrameLocks noChangeAspect="1"/>
          </p:cNvGraphicFramePr>
          <p:nvPr>
            <p:extLst>
              <p:ext uri="{D42A27DB-BD31-4B8C-83A1-F6EECF244321}">
                <p14:modId xmlns:p14="http://schemas.microsoft.com/office/powerpoint/2010/main" val="3293250016"/>
              </p:ext>
            </p:extLst>
          </p:nvPr>
        </p:nvGraphicFramePr>
        <p:xfrm>
          <a:off x="3835568" y="1469309"/>
          <a:ext cx="1231900" cy="546100"/>
        </p:xfrm>
        <a:graphic>
          <a:graphicData uri="http://schemas.openxmlformats.org/presentationml/2006/ole">
            <mc:AlternateContent xmlns:mc="http://schemas.openxmlformats.org/markup-compatibility/2006">
              <mc:Choice xmlns:v="urn:schemas-microsoft-com:vml" Requires="v">
                <p:oleObj spid="_x0000_s9268" r:id="rId3" imgW="1231560" imgH="545760" progId="">
                  <p:embed/>
                </p:oleObj>
              </mc:Choice>
              <mc:Fallback>
                <p:oleObj r:id="rId3" imgW="1231560" imgH="545760" progId="">
                  <p:embed/>
                  <p:pic>
                    <p:nvPicPr>
                      <p:cNvPr id="0" name=""/>
                      <p:cNvPicPr/>
                      <p:nvPr/>
                    </p:nvPicPr>
                    <p:blipFill>
                      <a:blip r:embed="rId4"/>
                      <a:stretch>
                        <a:fillRect/>
                      </a:stretch>
                    </p:blipFill>
                    <p:spPr>
                      <a:xfrm>
                        <a:off x="3835568" y="1469309"/>
                        <a:ext cx="1231900" cy="546100"/>
                      </a:xfrm>
                      <a:prstGeom prst="rect">
                        <a:avLst/>
                      </a:prstGeom>
                    </p:spPr>
                  </p:pic>
                </p:oleObj>
              </mc:Fallback>
            </mc:AlternateContent>
          </a:graphicData>
        </a:graphic>
      </p:graphicFrame>
      <p:graphicFrame>
        <p:nvGraphicFramePr>
          <p:cNvPr id="61" name="オブジェクト 60"/>
          <p:cNvGraphicFramePr>
            <a:graphicFrameLocks noChangeAspect="1"/>
          </p:cNvGraphicFramePr>
          <p:nvPr>
            <p:extLst>
              <p:ext uri="{D42A27DB-BD31-4B8C-83A1-F6EECF244321}">
                <p14:modId xmlns:p14="http://schemas.microsoft.com/office/powerpoint/2010/main" val="669018342"/>
              </p:ext>
            </p:extLst>
          </p:nvPr>
        </p:nvGraphicFramePr>
        <p:xfrm>
          <a:off x="7691025" y="1887335"/>
          <a:ext cx="546100" cy="1231900"/>
        </p:xfrm>
        <a:graphic>
          <a:graphicData uri="http://schemas.openxmlformats.org/presentationml/2006/ole">
            <mc:AlternateContent xmlns:mc="http://schemas.openxmlformats.org/markup-compatibility/2006">
              <mc:Choice xmlns:v="urn:schemas-microsoft-com:vml" Requires="v">
                <p:oleObj spid="_x0000_s9269" r:id="rId5" imgW="545760" imgH="1231560" progId="">
                  <p:embed/>
                </p:oleObj>
              </mc:Choice>
              <mc:Fallback>
                <p:oleObj r:id="rId5" imgW="545760" imgH="1231560" progId="">
                  <p:embed/>
                  <p:pic>
                    <p:nvPicPr>
                      <p:cNvPr id="0" name=""/>
                      <p:cNvPicPr/>
                      <p:nvPr/>
                    </p:nvPicPr>
                    <p:blipFill>
                      <a:blip r:embed="rId6"/>
                      <a:stretch>
                        <a:fillRect/>
                      </a:stretch>
                    </p:blipFill>
                    <p:spPr>
                      <a:xfrm>
                        <a:off x="7691025" y="1887335"/>
                        <a:ext cx="546100" cy="1231900"/>
                      </a:xfrm>
                      <a:prstGeom prst="rect">
                        <a:avLst/>
                      </a:prstGeom>
                    </p:spPr>
                  </p:pic>
                </p:oleObj>
              </mc:Fallback>
            </mc:AlternateContent>
          </a:graphicData>
        </a:graphic>
      </p:graphicFrame>
      <p:grpSp>
        <p:nvGrpSpPr>
          <p:cNvPr id="62" name="Group 3"/>
          <p:cNvGrpSpPr>
            <a:grpSpLocks/>
          </p:cNvGrpSpPr>
          <p:nvPr/>
        </p:nvGrpSpPr>
        <p:grpSpPr bwMode="auto">
          <a:xfrm rot="16200000">
            <a:off x="7454130" y="3944121"/>
            <a:ext cx="1823232" cy="831023"/>
            <a:chOff x="272" y="351"/>
            <a:chExt cx="2424" cy="1010"/>
          </a:xfrm>
        </p:grpSpPr>
        <p:grpSp>
          <p:nvGrpSpPr>
            <p:cNvPr id="63" name="Group 4"/>
            <p:cNvGrpSpPr>
              <a:grpSpLocks/>
            </p:cNvGrpSpPr>
            <p:nvPr/>
          </p:nvGrpSpPr>
          <p:grpSpPr bwMode="auto">
            <a:xfrm>
              <a:off x="272" y="351"/>
              <a:ext cx="2424" cy="1010"/>
              <a:chOff x="1168" y="1446"/>
              <a:chExt cx="3173" cy="1302"/>
            </a:xfrm>
          </p:grpSpPr>
          <p:sp>
            <p:nvSpPr>
              <p:cNvPr id="79"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80"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1"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2"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3"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4"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5"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6"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7"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8"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89"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0"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1"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2"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3"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4"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95"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6"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7"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98"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99"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64" name="Group 26"/>
            <p:cNvGrpSpPr>
              <a:grpSpLocks/>
            </p:cNvGrpSpPr>
            <p:nvPr/>
          </p:nvGrpSpPr>
          <p:grpSpPr bwMode="auto">
            <a:xfrm>
              <a:off x="627" y="400"/>
              <a:ext cx="1414" cy="906"/>
              <a:chOff x="1632" y="1509"/>
              <a:chExt cx="1853" cy="1168"/>
            </a:xfrm>
          </p:grpSpPr>
          <p:sp>
            <p:nvSpPr>
              <p:cNvPr id="65"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66"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67" name="Group 29"/>
              <p:cNvGrpSpPr>
                <a:grpSpLocks/>
              </p:cNvGrpSpPr>
              <p:nvPr/>
            </p:nvGrpSpPr>
            <p:grpSpPr bwMode="auto">
              <a:xfrm>
                <a:off x="2022" y="1509"/>
                <a:ext cx="1170" cy="230"/>
                <a:chOff x="2022" y="1509"/>
                <a:chExt cx="1170" cy="230"/>
              </a:xfrm>
            </p:grpSpPr>
            <p:sp>
              <p:nvSpPr>
                <p:cNvPr id="74"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5"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6"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7"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8"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68" name="Group 35"/>
              <p:cNvGrpSpPr>
                <a:grpSpLocks/>
              </p:cNvGrpSpPr>
              <p:nvPr/>
            </p:nvGrpSpPr>
            <p:grpSpPr bwMode="auto">
              <a:xfrm>
                <a:off x="2056" y="2448"/>
                <a:ext cx="1142" cy="229"/>
                <a:chOff x="2056" y="2448"/>
                <a:chExt cx="1142" cy="229"/>
              </a:xfrm>
            </p:grpSpPr>
            <p:sp>
              <p:nvSpPr>
                <p:cNvPr id="69"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0"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1"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2"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73"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100" name="Line 43"/>
          <p:cNvSpPr>
            <a:spLocks noChangeShapeType="1"/>
          </p:cNvSpPr>
          <p:nvPr/>
        </p:nvSpPr>
        <p:spPr bwMode="auto">
          <a:xfrm rot="16200000">
            <a:off x="7982918"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1" name="Line 43"/>
          <p:cNvSpPr>
            <a:spLocks noChangeShapeType="1"/>
          </p:cNvSpPr>
          <p:nvPr/>
        </p:nvSpPr>
        <p:spPr bwMode="auto">
          <a:xfrm rot="16200000">
            <a:off x="8260366"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43"/>
          <p:cNvSpPr>
            <a:spLocks noChangeShapeType="1"/>
          </p:cNvSpPr>
          <p:nvPr/>
        </p:nvSpPr>
        <p:spPr bwMode="auto">
          <a:xfrm rot="16200000">
            <a:off x="6056634" y="3765477"/>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43"/>
          <p:cNvSpPr>
            <a:spLocks noChangeShapeType="1"/>
          </p:cNvSpPr>
          <p:nvPr/>
        </p:nvSpPr>
        <p:spPr bwMode="auto">
          <a:xfrm rot="16200000">
            <a:off x="5094813"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43"/>
          <p:cNvSpPr>
            <a:spLocks noChangeShapeType="1"/>
          </p:cNvSpPr>
          <p:nvPr/>
        </p:nvSpPr>
        <p:spPr bwMode="auto">
          <a:xfrm rot="16200000">
            <a:off x="6733079" y="3732447"/>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43"/>
          <p:cNvSpPr>
            <a:spLocks noChangeShapeType="1"/>
          </p:cNvSpPr>
          <p:nvPr/>
        </p:nvSpPr>
        <p:spPr bwMode="auto">
          <a:xfrm rot="16200000">
            <a:off x="5374904" y="3732447"/>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 name="Line 44"/>
          <p:cNvSpPr>
            <a:spLocks noChangeShapeType="1"/>
          </p:cNvSpPr>
          <p:nvPr/>
        </p:nvSpPr>
        <p:spPr bwMode="auto">
          <a:xfrm flipH="1" flipV="1">
            <a:off x="7996992" y="1402880"/>
            <a:ext cx="1" cy="50765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9" name="テキスト ボックス 58"/>
          <p:cNvSpPr txBox="1"/>
          <p:nvPr/>
        </p:nvSpPr>
        <p:spPr>
          <a:xfrm>
            <a:off x="2549120" y="4872241"/>
            <a:ext cx="5288288" cy="1323439"/>
          </a:xfrm>
          <a:prstGeom prst="rect">
            <a:avLst/>
          </a:prstGeom>
          <a:solidFill>
            <a:schemeClr val="bg1"/>
          </a:solid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a:t>
            </a:r>
            <a:r>
              <a:rPr lang="pt-BR" altLang="ja-JP" sz="2000" dirty="0">
                <a:latin typeface="Tahoma" panose="020B0604030504040204" pitchFamily="34" charset="0"/>
                <a:ea typeface="Tahoma" panose="020B0604030504040204" pitchFamily="34" charset="0"/>
                <a:cs typeface="Tahoma" panose="020B0604030504040204" pitchFamily="34" charset="0"/>
              </a:rPr>
              <a:t>10 km/h and [30 km/h] </a:t>
            </a:r>
            <a:r>
              <a:rPr lang="en-GB" altLang="ja-JP" sz="2000" dirty="0">
                <a:latin typeface="Tahoma" panose="020B0604030504040204" pitchFamily="34" charset="0"/>
                <a:ea typeface="Tahoma" panose="020B0604030504040204" pitchFamily="34" charset="0"/>
                <a:cs typeface="Tahoma" panose="020B0604030504040204" pitchFamily="34" charset="0"/>
              </a:rPr>
              <a:t>and at all vehicle load conditions</a:t>
            </a:r>
            <a:endParaRPr kumimoji="1" lang="ja-JP" altLang="en-US" sz="2000" dirty="0">
              <a:latin typeface="Tahoma" panose="020B0604030504040204" pitchFamily="34" charset="0"/>
              <a:cs typeface="Tahoma" panose="020B0604030504040204" pitchFamily="34" charset="0"/>
            </a:endParaRPr>
          </a:p>
        </p:txBody>
      </p:sp>
      <p:sp>
        <p:nvSpPr>
          <p:cNvPr id="112" name="テキスト ボックス 111"/>
          <p:cNvSpPr txBox="1"/>
          <p:nvPr/>
        </p:nvSpPr>
        <p:spPr>
          <a:xfrm>
            <a:off x="2312882" y="2084286"/>
            <a:ext cx="1875920" cy="523220"/>
          </a:xfrm>
          <a:prstGeom prst="rect">
            <a:avLst/>
          </a:prstGeom>
          <a:solidFill>
            <a:schemeClr val="bg1"/>
          </a:solidFill>
          <a:ln w="31750">
            <a:solidFill>
              <a:srgbClr val="0070C0"/>
            </a:solidFill>
          </a:ln>
        </p:spPr>
        <p:txBody>
          <a:bodyPr wrap="square" rtlCol="0">
            <a:spAutoFit/>
          </a:bodyPr>
          <a:lstStyle/>
          <a:p>
            <a:pPr algn="ctr"/>
            <a:r>
              <a:rPr lang="en-US" altLang="ja-JP" sz="2800" dirty="0">
                <a:latin typeface="Tahoma" panose="020B0604030504040204" pitchFamily="34" charset="0"/>
                <a:ea typeface="Tahoma" panose="020B0604030504040204" pitchFamily="34" charset="0"/>
                <a:cs typeface="Tahoma" panose="020B0604030504040204" pitchFamily="34" charset="0"/>
              </a:rPr>
              <a:t>Crossing</a:t>
            </a:r>
            <a:endParaRPr kumimoji="1" lang="ja-JP" altLang="en-US" sz="2800" dirty="0">
              <a:latin typeface="Tahoma" panose="020B0604030504040204" pitchFamily="34" charset="0"/>
              <a:cs typeface="Tahoma" panose="020B0604030504040204" pitchFamily="34" charset="0"/>
            </a:endParaRPr>
          </a:p>
        </p:txBody>
      </p:sp>
      <p:sp>
        <p:nvSpPr>
          <p:cNvPr id="113" name="テキスト ボックス 112"/>
          <p:cNvSpPr txBox="1"/>
          <p:nvPr/>
        </p:nvSpPr>
        <p:spPr>
          <a:xfrm>
            <a:off x="9302455" y="2031814"/>
            <a:ext cx="2516880" cy="523220"/>
          </a:xfrm>
          <a:prstGeom prst="rect">
            <a:avLst/>
          </a:prstGeom>
          <a:solidFill>
            <a:schemeClr val="bg1"/>
          </a:solidFill>
          <a:ln w="31750">
            <a:solidFill>
              <a:srgbClr val="0070C0"/>
            </a:solidFill>
          </a:ln>
        </p:spPr>
        <p:txBody>
          <a:bodyPr wrap="square" rtlCol="0">
            <a:spAutoFit/>
          </a:bodyPr>
          <a:lstStyle/>
          <a:p>
            <a:pPr algn="ctr"/>
            <a:r>
              <a:rPr lang="en-US" altLang="ja-JP" sz="2800" dirty="0">
                <a:latin typeface="Tahoma" panose="020B0604030504040204" pitchFamily="34" charset="0"/>
                <a:ea typeface="Tahoma" panose="020B0604030504040204" pitchFamily="34" charset="0"/>
                <a:cs typeface="Tahoma" panose="020B0604030504040204" pitchFamily="34" charset="0"/>
              </a:rPr>
              <a:t>Same direction</a:t>
            </a:r>
            <a:endParaRPr kumimoji="1"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323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34</a:t>
            </a:fld>
            <a:endParaRPr kumimoji="1" lang="ja-JP" altLang="en-US"/>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bicycle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and Same direction</a:t>
            </a:r>
          </a:p>
        </p:txBody>
      </p:sp>
      <p:sp>
        <p:nvSpPr>
          <p:cNvPr id="9" name="正方形/長方形 8"/>
          <p:cNvSpPr/>
          <p:nvPr/>
        </p:nvSpPr>
        <p:spPr>
          <a:xfrm>
            <a:off x="644433" y="1052388"/>
            <a:ext cx="10981508" cy="1938992"/>
          </a:xfrm>
          <a:prstGeom prst="rect">
            <a:avLst/>
          </a:prstGeom>
          <a:ln w="31750">
            <a:solidFill>
              <a:srgbClr val="0070C0"/>
            </a:solidFill>
          </a:ln>
        </p:spPr>
        <p:txBody>
          <a:bodyPr wrap="square">
            <a:spAutoFit/>
          </a:bodyPr>
          <a:lstStyle/>
          <a:p>
            <a:r>
              <a:rPr lang="en-US" altLang="ja-JP" sz="2400" dirty="0">
                <a:latin typeface="Tahoma" panose="020B0604030504040204" pitchFamily="34" charset="0"/>
                <a:ea typeface="Tahoma" panose="020B0604030504040204" pitchFamily="34" charset="0"/>
                <a:cs typeface="Tahoma" panose="020B0604030504040204" pitchFamily="34" charset="0"/>
              </a:rPr>
              <a:t>For car to cyclist, the group agreed from accident data that the two most relevant scenarios are a cyclist crossing (similar to pedestrian scenario) and a cyclist driving in the same direction as the car (similar to car to car scenario). However, for the latter, it seems that steering is much more efficient than braking, so the usefulness of such a braking test needs to be checked again. </a:t>
            </a:r>
          </a:p>
        </p:txBody>
      </p:sp>
      <p:sp>
        <p:nvSpPr>
          <p:cNvPr id="10" name="正方形/長方形 9"/>
          <p:cNvSpPr/>
          <p:nvPr/>
        </p:nvSpPr>
        <p:spPr>
          <a:xfrm>
            <a:off x="644433" y="3593119"/>
            <a:ext cx="10981508" cy="2677656"/>
          </a:xfrm>
          <a:prstGeom prst="rect">
            <a:avLst/>
          </a:prstGeom>
          <a:ln w="31750">
            <a:solidFill>
              <a:srgbClr val="FF0000"/>
            </a:solidFill>
          </a:ln>
        </p:spPr>
        <p:txBody>
          <a:bodyPr wrap="square">
            <a:spAutoFit/>
          </a:bodyPr>
          <a:lstStyle/>
          <a:p>
            <a:pPr algn="just">
              <a:spcAft>
                <a:spcPts val="600"/>
              </a:spcAft>
            </a:pPr>
            <a:r>
              <a:rPr lang="x-none" altLang="ja-JP" sz="2800" dirty="0">
                <a:latin typeface="Tahoma" panose="020B0604030504040204" pitchFamily="34" charset="0"/>
                <a:ea typeface="Tahoma" panose="020B0604030504040204" pitchFamily="34" charset="0"/>
                <a:cs typeface="Tahoma" panose="020B0604030504040204" pitchFamily="34" charset="0"/>
              </a:rPr>
              <a:t>The group still faces difficulty in agreeing on performance requirements for the car to bicycle collision given the lack of vehicles with this technology on the market (only one vehicle was tested under EuroNcap in 2018). One alternative would be to require simply a warning in a first step or to discuss this issue again after the finalization of the discussion on cars and pedestrians.</a:t>
            </a:r>
            <a:endParaRPr lang="ja-JP" altLang="ja-JP" sz="2800" dirty="0">
              <a:latin typeface="Tahoma" panose="020B0604030504040204" pitchFamily="34" charset="0"/>
              <a:ea typeface="游明朝" panose="02020400000000000000" pitchFamily="18" charset="-128"/>
              <a:cs typeface="Tahoma" panose="020B0604030504040204" pitchFamily="34" charset="0"/>
            </a:endParaRPr>
          </a:p>
        </p:txBody>
      </p:sp>
      <p:sp>
        <p:nvSpPr>
          <p:cNvPr id="11" name="テキスト ボックス 10"/>
          <p:cNvSpPr txBox="1"/>
          <p:nvPr/>
        </p:nvSpPr>
        <p:spPr>
          <a:xfrm>
            <a:off x="531222" y="2991380"/>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373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35</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Interruption by the Driver</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457190810"/>
              </p:ext>
            </p:extLst>
          </p:nvPr>
        </p:nvGraphicFramePr>
        <p:xfrm>
          <a:off x="121444" y="1076291"/>
          <a:ext cx="11949112" cy="3632200"/>
        </p:xfrm>
        <a:graphic>
          <a:graphicData uri="http://schemas.openxmlformats.org/presentationml/2006/ole">
            <mc:AlternateContent xmlns:mc="http://schemas.openxmlformats.org/markup-compatibility/2006">
              <mc:Choice xmlns:v="urn:schemas-microsoft-com:vml" Requires="v">
                <p:oleObj spid="_x0000_s10266" r:id="rId3" imgW="11949120" imgH="3631680" progId="">
                  <p:embed/>
                </p:oleObj>
              </mc:Choice>
              <mc:Fallback>
                <p:oleObj r:id="rId3" imgW="11949120" imgH="3631680" progId="">
                  <p:embed/>
                  <p:pic>
                    <p:nvPicPr>
                      <p:cNvPr id="0" name=""/>
                      <p:cNvPicPr/>
                      <p:nvPr/>
                    </p:nvPicPr>
                    <p:blipFill>
                      <a:blip r:embed="rId4"/>
                      <a:stretch>
                        <a:fillRect/>
                      </a:stretch>
                    </p:blipFill>
                    <p:spPr>
                      <a:xfrm>
                        <a:off x="121444" y="1076291"/>
                        <a:ext cx="11949112" cy="3632200"/>
                      </a:xfrm>
                      <a:prstGeom prst="rect">
                        <a:avLst/>
                      </a:prstGeom>
                    </p:spPr>
                  </p:pic>
                </p:oleObj>
              </mc:Fallback>
            </mc:AlternateContent>
          </a:graphicData>
        </a:graphic>
      </p:graphicFrame>
      <p:sp>
        <p:nvSpPr>
          <p:cNvPr id="9" name="テキスト ボックス 8"/>
          <p:cNvSpPr txBox="1"/>
          <p:nvPr/>
        </p:nvSpPr>
        <p:spPr>
          <a:xfrm>
            <a:off x="4741817" y="4966376"/>
            <a:ext cx="7169842"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This requirement </a:t>
            </a:r>
            <a:r>
              <a:rPr lang="en-US" altLang="ja-JP" sz="2800" dirty="0">
                <a:latin typeface="Tahoma" panose="020B0604030504040204" pitchFamily="34" charset="0"/>
                <a:ea typeface="Tahoma" panose="020B0604030504040204" pitchFamily="34" charset="0"/>
                <a:cs typeface="Tahoma" panose="020B0604030504040204" pitchFamily="34" charset="0"/>
              </a:rPr>
              <a:t>b</a:t>
            </a:r>
            <a:r>
              <a:rPr kumimoji="1" lang="en-US" altLang="ja-JP" sz="2800" dirty="0">
                <a:latin typeface="Tahoma" panose="020B0604030504040204" pitchFamily="34" charset="0"/>
                <a:ea typeface="Tahoma" panose="020B0604030504040204" pitchFamily="34" charset="0"/>
                <a:cs typeface="Tahoma" panose="020B0604030504040204" pitchFamily="34" charset="0"/>
              </a:rPr>
              <a:t>ased on the requirement of AEBS for large tracks (R131).</a:t>
            </a:r>
            <a:endParaRPr lang="en-US" altLang="ja-JP"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下矢印 9"/>
          <p:cNvSpPr/>
          <p:nvPr/>
        </p:nvSpPr>
        <p:spPr>
          <a:xfrm rot="16200000">
            <a:off x="3833225" y="4875196"/>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180757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36</a:t>
            </a:fld>
            <a:endParaRPr kumimoji="1" lang="ja-JP" altLang="en-US"/>
          </a:p>
        </p:txBody>
      </p:sp>
      <p:sp>
        <p:nvSpPr>
          <p:cNvPr id="7" name="テキスト ボックス 6"/>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Manual deactivation</a:t>
            </a:r>
          </a:p>
        </p:txBody>
      </p:sp>
      <p:sp>
        <p:nvSpPr>
          <p:cNvPr id="9" name="正方形/長方形 8"/>
          <p:cNvSpPr/>
          <p:nvPr/>
        </p:nvSpPr>
        <p:spPr>
          <a:xfrm>
            <a:off x="7086442" y="1482873"/>
            <a:ext cx="4999063" cy="4832092"/>
          </a:xfrm>
          <a:prstGeom prst="rect">
            <a:avLst/>
          </a:prstGeom>
          <a:ln w="31750">
            <a:solidFill>
              <a:srgbClr val="FF000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group also discussed the possibility of a manual deactivation of the AEBS function. The compromise reached was that such a switch could be allowed but switching off  the AEBS should not be too easy. However this compromise was not unanimously supported by all Contracting parties.</a:t>
            </a:r>
            <a:endParaRPr lang="ja-JP" altLang="en-US" sz="2800" dirty="0">
              <a:latin typeface="Tahoma" panose="020B0604030504040204" pitchFamily="34" charset="0"/>
              <a:cs typeface="Tahoma" panose="020B0604030504040204" pitchFamily="34" charset="0"/>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012968400"/>
              </p:ext>
            </p:extLst>
          </p:nvPr>
        </p:nvGraphicFramePr>
        <p:xfrm>
          <a:off x="0" y="1322992"/>
          <a:ext cx="6819607" cy="3749653"/>
        </p:xfrm>
        <a:graphic>
          <a:graphicData uri="http://schemas.openxmlformats.org/presentationml/2006/ole">
            <mc:AlternateContent xmlns:mc="http://schemas.openxmlformats.org/markup-compatibility/2006">
              <mc:Choice xmlns:v="urn:schemas-microsoft-com:vml" Requires="v">
                <p:oleObj spid="_x0000_s11289" r:id="rId3" imgW="11961720" imgH="6577560" progId="">
                  <p:embed/>
                </p:oleObj>
              </mc:Choice>
              <mc:Fallback>
                <p:oleObj r:id="rId3" imgW="11961720" imgH="6577560" progId="">
                  <p:embed/>
                  <p:pic>
                    <p:nvPicPr>
                      <p:cNvPr id="0" name=""/>
                      <p:cNvPicPr/>
                      <p:nvPr/>
                    </p:nvPicPr>
                    <p:blipFill>
                      <a:blip r:embed="rId4"/>
                      <a:stretch>
                        <a:fillRect/>
                      </a:stretch>
                    </p:blipFill>
                    <p:spPr>
                      <a:xfrm>
                        <a:off x="0" y="1322992"/>
                        <a:ext cx="6819607" cy="3749653"/>
                      </a:xfrm>
                      <a:prstGeom prst="rect">
                        <a:avLst/>
                      </a:prstGeom>
                    </p:spPr>
                  </p:pic>
                </p:oleObj>
              </mc:Fallback>
            </mc:AlternateContent>
          </a:graphicData>
        </a:graphic>
      </p:graphicFrame>
      <p:sp>
        <p:nvSpPr>
          <p:cNvPr id="11" name="テキスト ボックス 10"/>
          <p:cNvSpPr txBox="1"/>
          <p:nvPr/>
        </p:nvSpPr>
        <p:spPr>
          <a:xfrm>
            <a:off x="6977929" y="869199"/>
            <a:ext cx="5172891" cy="646331"/>
          </a:xfrm>
          <a:prstGeom prst="rect">
            <a:avLst/>
          </a:prstGeom>
          <a:noFill/>
        </p:spPr>
        <p:txBody>
          <a:bodyPr wrap="square" rtlCol="0">
            <a:spAutoFit/>
          </a:bodyPr>
          <a:lstStyle/>
          <a:p>
            <a:r>
              <a:rPr kumimoji="1" lang="en-US" altLang="ja-JP" sz="3600" b="1" dirty="0">
                <a:solidFill>
                  <a:srgbClr val="FF0000"/>
                </a:solidFill>
                <a:latin typeface="Tahoma" panose="020B0604030504040204" pitchFamily="34" charset="0"/>
                <a:ea typeface="Tahoma" panose="020B0604030504040204" pitchFamily="34" charset="0"/>
                <a:cs typeface="Tahoma" panose="020B0604030504040204" pitchFamily="34" charset="0"/>
              </a:rPr>
              <a:t>Guidance from GRVA</a:t>
            </a:r>
            <a:endParaRPr kumimoji="1" lang="ja-JP" altLang="en-US" sz="36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921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37</a:t>
            </a:fld>
            <a:endParaRPr kumimoji="1" lang="ja-JP" altLang="en-US"/>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Warning Indicator</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248319308"/>
              </p:ext>
            </p:extLst>
          </p:nvPr>
        </p:nvGraphicFramePr>
        <p:xfrm>
          <a:off x="89658" y="1090799"/>
          <a:ext cx="5705894" cy="2307240"/>
        </p:xfrm>
        <a:graphic>
          <a:graphicData uri="http://schemas.openxmlformats.org/presentationml/2006/ole">
            <mc:AlternateContent xmlns:mc="http://schemas.openxmlformats.org/markup-compatibility/2006">
              <mc:Choice xmlns:v="urn:schemas-microsoft-com:vml" Requires="v">
                <p:oleObj spid="_x0000_s12334" r:id="rId3" imgW="11212560" imgH="4533120" progId="">
                  <p:embed/>
                </p:oleObj>
              </mc:Choice>
              <mc:Fallback>
                <p:oleObj r:id="rId3" imgW="11212560" imgH="4533120" progId="">
                  <p:embed/>
                  <p:pic>
                    <p:nvPicPr>
                      <p:cNvPr id="0" name=""/>
                      <p:cNvPicPr/>
                      <p:nvPr/>
                    </p:nvPicPr>
                    <p:blipFill>
                      <a:blip r:embed="rId4"/>
                      <a:stretch>
                        <a:fillRect/>
                      </a:stretch>
                    </p:blipFill>
                    <p:spPr>
                      <a:xfrm>
                        <a:off x="89658" y="1090799"/>
                        <a:ext cx="5705894" cy="230724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063222797"/>
              </p:ext>
            </p:extLst>
          </p:nvPr>
        </p:nvGraphicFramePr>
        <p:xfrm>
          <a:off x="5930535" y="954107"/>
          <a:ext cx="6126482" cy="3329969"/>
        </p:xfrm>
        <a:graphic>
          <a:graphicData uri="http://schemas.openxmlformats.org/presentationml/2006/ole">
            <mc:AlternateContent xmlns:mc="http://schemas.openxmlformats.org/markup-compatibility/2006">
              <mc:Choice xmlns:v="urn:schemas-microsoft-com:vml" Requires="v">
                <p:oleObj spid="_x0000_s12335" r:id="rId5" imgW="11212560" imgH="6095160" progId="">
                  <p:embed/>
                </p:oleObj>
              </mc:Choice>
              <mc:Fallback>
                <p:oleObj r:id="rId5" imgW="11212560" imgH="6095160" progId="">
                  <p:embed/>
                  <p:pic>
                    <p:nvPicPr>
                      <p:cNvPr id="0" name=""/>
                      <p:cNvPicPr/>
                      <p:nvPr/>
                    </p:nvPicPr>
                    <p:blipFill>
                      <a:blip r:embed="rId6"/>
                      <a:stretch>
                        <a:fillRect/>
                      </a:stretch>
                    </p:blipFill>
                    <p:spPr>
                      <a:xfrm>
                        <a:off x="5930535" y="954107"/>
                        <a:ext cx="6126482" cy="3329969"/>
                      </a:xfrm>
                      <a:prstGeom prst="rect">
                        <a:avLst/>
                      </a:prstGeom>
                    </p:spPr>
                  </p:pic>
                </p:oleObj>
              </mc:Fallback>
            </mc:AlternateContent>
          </a:graphicData>
        </a:graphic>
      </p:graphicFrame>
      <p:sp>
        <p:nvSpPr>
          <p:cNvPr id="9" name="テキスト ボックス 8"/>
          <p:cNvSpPr txBox="1"/>
          <p:nvPr/>
        </p:nvSpPr>
        <p:spPr>
          <a:xfrm>
            <a:off x="3762103" y="4636725"/>
            <a:ext cx="8175683" cy="1384995"/>
          </a:xfrm>
          <a:prstGeom prst="rect">
            <a:avLst/>
          </a:prstGeom>
          <a:noFill/>
          <a:ln w="31750">
            <a:solidFill>
              <a:srgbClr val="0070C0"/>
            </a:solidFill>
          </a:ln>
        </p:spPr>
        <p:txBody>
          <a:bodyPr wrap="square" rtlCol="0">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This paragraph descried about Collision warning, Failure warning. </a:t>
            </a:r>
            <a:r>
              <a:rPr kumimoji="1" lang="en-US" altLang="ja-JP" sz="2800" dirty="0">
                <a:latin typeface="Tahoma" panose="020B0604030504040204" pitchFamily="34" charset="0"/>
                <a:ea typeface="Tahoma" panose="020B0604030504040204" pitchFamily="34" charset="0"/>
                <a:cs typeface="Tahoma" panose="020B0604030504040204" pitchFamily="34" charset="0"/>
              </a:rPr>
              <a:t>These  requirement </a:t>
            </a:r>
            <a:r>
              <a:rPr lang="en-US" altLang="ja-JP" sz="2800" dirty="0">
                <a:latin typeface="Tahoma" panose="020B0604030504040204" pitchFamily="34" charset="0"/>
                <a:ea typeface="Tahoma" panose="020B0604030504040204" pitchFamily="34" charset="0"/>
                <a:cs typeface="Tahoma" panose="020B0604030504040204" pitchFamily="34" charset="0"/>
              </a:rPr>
              <a:t>b</a:t>
            </a:r>
            <a:r>
              <a:rPr kumimoji="1" lang="en-US" altLang="ja-JP" sz="2800" dirty="0">
                <a:latin typeface="Tahoma" panose="020B0604030504040204" pitchFamily="34" charset="0"/>
                <a:ea typeface="Tahoma" panose="020B0604030504040204" pitchFamily="34" charset="0"/>
                <a:cs typeface="Tahoma" panose="020B0604030504040204" pitchFamily="34" charset="0"/>
              </a:rPr>
              <a:t>ased on the requirement of AEBS for large tracks (R131).</a:t>
            </a:r>
            <a:endParaRPr lang="en-US" altLang="ja-JP"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下矢印 9"/>
          <p:cNvSpPr/>
          <p:nvPr/>
        </p:nvSpPr>
        <p:spPr>
          <a:xfrm rot="16200000">
            <a:off x="2820858" y="4760990"/>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68256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38</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Provisions for the Periodic Technical Inspection</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525519157"/>
              </p:ext>
            </p:extLst>
          </p:nvPr>
        </p:nvGraphicFramePr>
        <p:xfrm>
          <a:off x="1087121" y="1069949"/>
          <a:ext cx="9141096" cy="4174214"/>
        </p:xfrm>
        <a:graphic>
          <a:graphicData uri="http://schemas.openxmlformats.org/presentationml/2006/ole">
            <mc:AlternateContent xmlns:mc="http://schemas.openxmlformats.org/markup-compatibility/2006">
              <mc:Choice xmlns:v="urn:schemas-microsoft-com:vml" Requires="v">
                <p:oleObj spid="_x0000_s13336" r:id="rId3" imgW="11149200" imgH="5091840" progId="">
                  <p:embed/>
                </p:oleObj>
              </mc:Choice>
              <mc:Fallback>
                <p:oleObj r:id="rId3" imgW="11149200" imgH="5091840" progId="">
                  <p:embed/>
                  <p:pic>
                    <p:nvPicPr>
                      <p:cNvPr id="0" name=""/>
                      <p:cNvPicPr/>
                      <p:nvPr/>
                    </p:nvPicPr>
                    <p:blipFill>
                      <a:blip r:embed="rId4"/>
                      <a:stretch>
                        <a:fillRect/>
                      </a:stretch>
                    </p:blipFill>
                    <p:spPr>
                      <a:xfrm>
                        <a:off x="1087121" y="1069949"/>
                        <a:ext cx="9141096" cy="4174214"/>
                      </a:xfrm>
                      <a:prstGeom prst="rect">
                        <a:avLst/>
                      </a:prstGeom>
                    </p:spPr>
                  </p:pic>
                </p:oleObj>
              </mc:Fallback>
            </mc:AlternateContent>
          </a:graphicData>
        </a:graphic>
      </p:graphicFrame>
      <p:sp>
        <p:nvSpPr>
          <p:cNvPr id="8" name="テキスト ボックス 7"/>
          <p:cNvSpPr txBox="1"/>
          <p:nvPr/>
        </p:nvSpPr>
        <p:spPr>
          <a:xfrm>
            <a:off x="4741817" y="5303813"/>
            <a:ext cx="7169842"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This requirement </a:t>
            </a:r>
            <a:r>
              <a:rPr lang="en-US" altLang="ja-JP" sz="2800" dirty="0">
                <a:latin typeface="Tahoma" panose="020B0604030504040204" pitchFamily="34" charset="0"/>
                <a:ea typeface="Tahoma" panose="020B0604030504040204" pitchFamily="34" charset="0"/>
                <a:cs typeface="Tahoma" panose="020B0604030504040204" pitchFamily="34" charset="0"/>
              </a:rPr>
              <a:t>b</a:t>
            </a:r>
            <a:r>
              <a:rPr kumimoji="1" lang="en-US" altLang="ja-JP" sz="2800" dirty="0">
                <a:latin typeface="Tahoma" panose="020B0604030504040204" pitchFamily="34" charset="0"/>
                <a:ea typeface="Tahoma" panose="020B0604030504040204" pitchFamily="34" charset="0"/>
                <a:cs typeface="Tahoma" panose="020B0604030504040204" pitchFamily="34" charset="0"/>
              </a:rPr>
              <a:t>ased on existing the regulation of AEBS for large tracks (R131).</a:t>
            </a:r>
            <a:endParaRPr lang="en-US" altLang="ja-JP" sz="2800" dirty="0">
              <a:latin typeface="Tahoma" panose="020B0604030504040204" pitchFamily="34" charset="0"/>
              <a:ea typeface="Tahoma" panose="020B0604030504040204" pitchFamily="34" charset="0"/>
              <a:cs typeface="Tahoma" panose="020B0604030504040204" pitchFamily="34" charset="0"/>
            </a:endParaRPr>
          </a:p>
        </p:txBody>
      </p:sp>
      <p:sp>
        <p:nvSpPr>
          <p:cNvPr id="9" name="下矢印 8"/>
          <p:cNvSpPr/>
          <p:nvPr/>
        </p:nvSpPr>
        <p:spPr>
          <a:xfrm rot="16200000">
            <a:off x="3833225" y="5212633"/>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18651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39</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Remaining open issues (including Test Procedure)</a:t>
            </a:r>
          </a:p>
        </p:txBody>
      </p:sp>
      <p:sp>
        <p:nvSpPr>
          <p:cNvPr id="10" name="正方形/長方形 9"/>
          <p:cNvSpPr/>
          <p:nvPr/>
        </p:nvSpPr>
        <p:spPr>
          <a:xfrm>
            <a:off x="330926" y="1284750"/>
            <a:ext cx="11329850" cy="2677656"/>
          </a:xfrm>
          <a:prstGeom prst="rect">
            <a:avLst/>
          </a:prstGeom>
          <a:ln w="31750">
            <a:solidFill>
              <a:srgbClr val="0070C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Remaining open issues are indicated in square brackets in the document. One major issue is the minimum requirements that shall be required when the vehicle is outside test conditions (e.g. different mass, different road conditions). In addition for both car to car and car to pedestrian, few issues remain opened for some particular cases (e.g. for vans derived from trucks approved under Regulation R 13). </a:t>
            </a:r>
            <a:endParaRPr lang="ja-JP" altLang="en-US" sz="2800" dirty="0">
              <a:latin typeface="Tahoma" panose="020B0604030504040204" pitchFamily="34" charset="0"/>
              <a:cs typeface="Tahoma" panose="020B0604030504040204" pitchFamily="34" charset="0"/>
            </a:endParaRPr>
          </a:p>
        </p:txBody>
      </p:sp>
      <p:sp>
        <p:nvSpPr>
          <p:cNvPr id="11" name="テキスト ボックス 10"/>
          <p:cNvSpPr txBox="1"/>
          <p:nvPr/>
        </p:nvSpPr>
        <p:spPr>
          <a:xfrm>
            <a:off x="3802017" y="4610931"/>
            <a:ext cx="7798526" cy="1200329"/>
          </a:xfrm>
          <a:prstGeom prst="rect">
            <a:avLst/>
          </a:prstGeom>
          <a:noFill/>
          <a:ln w="31750">
            <a:solidFill>
              <a:srgbClr val="0070C0"/>
            </a:solidFill>
          </a:ln>
        </p:spPr>
        <p:txBody>
          <a:bodyPr wrap="square" rtlCol="0">
            <a:spAutoFit/>
          </a:bodyPr>
          <a:lstStyle/>
          <a:p>
            <a:r>
              <a:rPr lang="en-US" altLang="ja-JP" sz="3600" b="1" dirty="0">
                <a:latin typeface="Tahoma" panose="020B0604030504040204" pitchFamily="34" charset="0"/>
                <a:ea typeface="Tahoma" panose="020B0604030504040204" pitchFamily="34" charset="0"/>
                <a:cs typeface="Tahoma" panose="020B0604030504040204" pitchFamily="34" charset="0"/>
              </a:rPr>
              <a:t>IWG still need further discussion for these issues.</a:t>
            </a:r>
            <a:endParaRPr kumimoji="1" lang="en-US" altLang="ja-JP" sz="3600" b="1" dirty="0">
              <a:latin typeface="Tahoma" panose="020B0604030504040204" pitchFamily="34" charset="0"/>
              <a:ea typeface="Tahoma" panose="020B0604030504040204" pitchFamily="34" charset="0"/>
              <a:cs typeface="Tahoma" panose="020B0604030504040204" pitchFamily="34" charset="0"/>
            </a:endParaRPr>
          </a:p>
        </p:txBody>
      </p:sp>
      <p:sp>
        <p:nvSpPr>
          <p:cNvPr id="12" name="下矢印 11"/>
          <p:cNvSpPr/>
          <p:nvPr/>
        </p:nvSpPr>
        <p:spPr>
          <a:xfrm rot="16200000">
            <a:off x="2893425" y="4642862"/>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331959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GRVA-01-02 - Draft Proposal for a new UN Regulation on AEBS (M1/N1)</a:t>
            </a:r>
            <a:endParaRPr kumimoji="1" lang="ja-JP" altLang="en-US" sz="2800"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386080" y="1126827"/>
            <a:ext cx="11551920" cy="4893647"/>
          </a:xfrm>
          <a:prstGeom prst="rect">
            <a:avLst/>
          </a:prstGeom>
          <a:noFill/>
        </p:spPr>
        <p:txBody>
          <a:bodyPr wrap="square" rtlCol="0">
            <a:spAutoFit/>
          </a:bodyPr>
          <a:lstStyle/>
          <a:p>
            <a:pPr marL="342900" indent="-342900">
              <a:buFont typeface="Wingdings" panose="05000000000000000000" pitchFamily="2" charset="2"/>
              <a:buChar char="ü"/>
            </a:pPr>
            <a:r>
              <a:rPr kumimoji="1" lang="en-US" altLang="ja-JP" sz="2400" dirty="0">
                <a:latin typeface="Tahoma" panose="020B0604030504040204" pitchFamily="34" charset="0"/>
                <a:ea typeface="Tahoma" panose="020B0604030504040204" pitchFamily="34" charset="0"/>
                <a:cs typeface="Tahoma" panose="020B0604030504040204" pitchFamily="34" charset="0"/>
              </a:rPr>
              <a:t>Scope</a:t>
            </a:r>
          </a:p>
          <a:p>
            <a:pPr marL="342900" indent="-342900">
              <a:buFont typeface="Wingdings" panose="05000000000000000000" pitchFamily="2" charset="2"/>
              <a:buChar char="ü"/>
            </a:pPr>
            <a:r>
              <a:rPr lang="en-US" altLang="ja-JP" sz="2400" dirty="0">
                <a:latin typeface="Tahoma" panose="020B0604030504040204" pitchFamily="34" charset="0"/>
                <a:ea typeface="Tahoma" panose="020B0604030504040204" pitchFamily="34" charset="0"/>
                <a:cs typeface="Tahoma" panose="020B0604030504040204" pitchFamily="34" charset="0"/>
              </a:rPr>
              <a:t>Definitions</a:t>
            </a:r>
          </a:p>
          <a:p>
            <a:pPr marL="342900" indent="-342900">
              <a:buFont typeface="Wingdings" panose="05000000000000000000" pitchFamily="2" charset="2"/>
              <a:buChar char="ü"/>
            </a:pPr>
            <a:r>
              <a:rPr kumimoji="1" lang="en-US" altLang="ja-JP" sz="2400" dirty="0">
                <a:latin typeface="Tahoma" panose="020B0604030504040204" pitchFamily="34" charset="0"/>
                <a:ea typeface="Tahoma" panose="020B0604030504040204" pitchFamily="34" charset="0"/>
                <a:cs typeface="Tahoma" panose="020B0604030504040204" pitchFamily="34" charset="0"/>
              </a:rPr>
              <a:t>Specifications</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General</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Warnings, Emergency braking, False reaction avoidance</a:t>
            </a:r>
            <a:endParaRPr kumimoji="1"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Car (C2C) scenario</a:t>
            </a: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Pedestrian (C2P) scenario</a:t>
            </a:r>
          </a:p>
          <a:p>
            <a:pPr marL="720725" indent="-342900">
              <a:buFont typeface="Arial" panose="020B0604020202020204" pitchFamily="34" charset="0"/>
              <a:buChar char="•"/>
            </a:pPr>
            <a:r>
              <a:rPr lang="en-US" altLang="ja-JP" sz="2400" dirty="0">
                <a:latin typeface="Tahoma" panose="020B0604030504040204" pitchFamily="34" charset="0"/>
                <a:ea typeface="Tahoma" panose="020B0604030504040204" pitchFamily="34" charset="0"/>
                <a:cs typeface="Tahoma" panose="020B0604030504040204" pitchFamily="34" charset="0"/>
              </a:rPr>
              <a:t>Car to Bicycle (C2B) scenario</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Interruption by the Driver</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Manual deactivation</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Warning Indication</a:t>
            </a:r>
          </a:p>
          <a:p>
            <a:pPr marL="720725" indent="-342900">
              <a:buFont typeface="Arial" panose="020B0604020202020204" pitchFamily="34" charset="0"/>
              <a:buChar char="•"/>
            </a:pPr>
            <a:r>
              <a:rPr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Provisions for the Periodic Technical Inspection</a:t>
            </a:r>
          </a:p>
          <a:p>
            <a:pPr marL="342900" indent="-342900">
              <a:buFont typeface="Wingdings" panose="05000000000000000000" pitchFamily="2" charset="2"/>
              <a:buChar char="ü"/>
            </a:pPr>
            <a:r>
              <a:rPr lang="en-US" altLang="ja-JP" sz="2400" dirty="0">
                <a:latin typeface="Tahoma" panose="020B0604030504040204" pitchFamily="34" charset="0"/>
                <a:ea typeface="Tahoma" panose="020B0604030504040204" pitchFamily="34" charset="0"/>
                <a:cs typeface="Tahoma" panose="020B0604030504040204" pitchFamily="34" charset="0"/>
              </a:rPr>
              <a:t>Remaining open issues (including Test Procedure)</a:t>
            </a:r>
          </a:p>
        </p:txBody>
      </p:sp>
      <p:sp>
        <p:nvSpPr>
          <p:cNvPr id="7" name="テキスト ボックス 6"/>
          <p:cNvSpPr txBox="1"/>
          <p:nvPr/>
        </p:nvSpPr>
        <p:spPr>
          <a:xfrm>
            <a:off x="7680960" y="1152456"/>
            <a:ext cx="4277360" cy="830997"/>
          </a:xfrm>
          <a:prstGeom prst="rect">
            <a:avLst/>
          </a:prstGeom>
          <a:noFill/>
        </p:spPr>
        <p:txBody>
          <a:bodyPr wrap="square" rtlCol="0">
            <a:spAutoFit/>
          </a:bodyPr>
          <a:lstStyle/>
          <a:p>
            <a:r>
              <a:rPr kumimoji="1" lang="en-US" altLang="ja-JP" sz="2400" dirty="0">
                <a:solidFill>
                  <a:srgbClr val="00B050"/>
                </a:solidFill>
                <a:latin typeface="Tahoma" panose="020B0604030504040204" pitchFamily="34" charset="0"/>
                <a:ea typeface="Tahoma" panose="020B0604030504040204" pitchFamily="34" charset="0"/>
                <a:cs typeface="Tahoma" panose="020B0604030504040204" pitchFamily="34" charset="0"/>
              </a:rPr>
              <a:t>Green means common specifications in each scenario</a:t>
            </a:r>
            <a:endParaRPr kumimoji="1" lang="ja-JP" altLang="en-US" sz="2400" dirty="0">
              <a:solidFill>
                <a:srgbClr val="00B050"/>
              </a:solidFill>
              <a:latin typeface="Tahoma" panose="020B0604030504040204" pitchFamily="34" charset="0"/>
              <a:cs typeface="Tahoma" panose="020B0604030504040204" pitchFamily="34" charset="0"/>
            </a:endParaRPr>
          </a:p>
        </p:txBody>
      </p:sp>
      <p:sp>
        <p:nvSpPr>
          <p:cNvPr id="8" name="スライド番号プレースホルダー 7"/>
          <p:cNvSpPr>
            <a:spLocks noGrp="1"/>
          </p:cNvSpPr>
          <p:nvPr>
            <p:ph type="sldNum" sz="quarter" idx="12"/>
          </p:nvPr>
        </p:nvSpPr>
        <p:spPr/>
        <p:txBody>
          <a:bodyPr/>
          <a:lstStyle/>
          <a:p>
            <a:fld id="{35A469A7-D8F0-4CD9-B84B-3A79413A6802}" type="slidenum">
              <a:rPr kumimoji="1" lang="ja-JP" altLang="en-US" smtClean="0"/>
              <a:t>4</a:t>
            </a:fld>
            <a:endParaRPr kumimoji="1" lang="ja-JP" altLang="en-US"/>
          </a:p>
        </p:txBody>
      </p:sp>
    </p:spTree>
    <p:extLst>
      <p:ext uri="{BB962C8B-B14F-4D97-AF65-F5344CB8AC3E}">
        <p14:creationId xmlns:p14="http://schemas.microsoft.com/office/powerpoint/2010/main" val="2248580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40</a:t>
            </a:fld>
            <a:endParaRPr kumimoji="1" lang="ja-JP" altLang="en-US"/>
          </a:p>
        </p:txBody>
      </p:sp>
      <p:sp>
        <p:nvSpPr>
          <p:cNvPr id="5" name="テキスト ボックス 4"/>
          <p:cNvSpPr txBox="1"/>
          <p:nvPr/>
        </p:nvSpPr>
        <p:spPr>
          <a:xfrm>
            <a:off x="0" y="0"/>
            <a:ext cx="12192000" cy="523220"/>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p:txBody>
      </p:sp>
      <p:sp>
        <p:nvSpPr>
          <p:cNvPr id="6" name="テキスト ボックス 5"/>
          <p:cNvSpPr txBox="1"/>
          <p:nvPr/>
        </p:nvSpPr>
        <p:spPr>
          <a:xfrm>
            <a:off x="132805" y="1162594"/>
            <a:ext cx="11926389" cy="3046988"/>
          </a:xfrm>
          <a:prstGeom prst="rect">
            <a:avLst/>
          </a:prstGeom>
          <a:noFill/>
        </p:spPr>
        <p:txBody>
          <a:bodyPr wrap="square" rtlCol="0">
            <a:spAutoFit/>
          </a:bodyPr>
          <a:lstStyle/>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 </a:t>
            </a:r>
          </a:p>
          <a:p>
            <a:pPr algn="ctr"/>
            <a:r>
              <a:rPr kumimoji="1" lang="en-US" altLang="ja-JP" sz="9600" b="1" dirty="0">
                <a:solidFill>
                  <a:srgbClr val="0070C0"/>
                </a:solidFill>
                <a:latin typeface="Tahoma" panose="020B0604030504040204" pitchFamily="34" charset="0"/>
                <a:ea typeface="Tahoma" panose="020B0604030504040204" pitchFamily="34" charset="0"/>
                <a:cs typeface="Tahoma" panose="020B0604030504040204" pitchFamily="34" charset="0"/>
              </a:rPr>
              <a:t>for your attention</a:t>
            </a:r>
            <a:endParaRPr kumimoji="1" lang="ja-JP" altLang="en-US" sz="9600" b="1" dirty="0">
              <a:solidFill>
                <a:srgbClr val="0070C0"/>
              </a:solidFill>
              <a:latin typeface="Tahoma" panose="020B0604030504040204" pitchFamily="34" charset="0"/>
              <a:cs typeface="Tahoma" panose="020B0604030504040204" pitchFamily="34" charset="0"/>
            </a:endParaRPr>
          </a:p>
        </p:txBody>
      </p:sp>
      <p:sp>
        <p:nvSpPr>
          <p:cNvPr id="7" name="正方形/長方形 6"/>
          <p:cNvSpPr/>
          <p:nvPr/>
        </p:nvSpPr>
        <p:spPr>
          <a:xfrm>
            <a:off x="1833318" y="5076478"/>
            <a:ext cx="10225876" cy="1077218"/>
          </a:xfrm>
          <a:prstGeom prst="rect">
            <a:avLst/>
          </a:prstGeom>
        </p:spPr>
        <p:txBody>
          <a:bodyPr wrap="none">
            <a:spAutoFit/>
          </a:bodyPr>
          <a:lstStyle/>
          <a:p>
            <a:r>
              <a:rPr lang="en-GB" altLang="ja-JP" sz="3200" b="1" dirty="0">
                <a:latin typeface="Tahoma" panose="020B0604030504040204" pitchFamily="34" charset="0"/>
                <a:ea typeface="Tahoma" panose="020B0604030504040204" pitchFamily="34" charset="0"/>
                <a:cs typeface="Tahoma" panose="020B0604030504040204" pitchFamily="34" charset="0"/>
              </a:rPr>
              <a:t>IWG meetings  6</a:t>
            </a:r>
            <a:r>
              <a:rPr lang="en-GB" altLang="ja-JP" sz="3200" b="1" baseline="30000" dirty="0">
                <a:latin typeface="Tahoma" panose="020B0604030504040204" pitchFamily="34" charset="0"/>
                <a:ea typeface="Tahoma" panose="020B0604030504040204" pitchFamily="34" charset="0"/>
                <a:cs typeface="Tahoma" panose="020B0604030504040204" pitchFamily="34" charset="0"/>
              </a:rPr>
              <a:t>th</a:t>
            </a:r>
            <a:r>
              <a:rPr lang="en-GB" altLang="ja-JP" sz="3200" b="1" dirty="0">
                <a:latin typeface="Tahoma" panose="020B0604030504040204" pitchFamily="34" charset="0"/>
                <a:ea typeface="Tahoma" panose="020B0604030504040204" pitchFamily="34" charset="0"/>
                <a:cs typeface="Tahoma" panose="020B0604030504040204" pitchFamily="34" charset="0"/>
              </a:rPr>
              <a:t> meeting in Paris (OICA office)</a:t>
            </a:r>
          </a:p>
          <a:p>
            <a:r>
              <a:rPr lang="en-GB" altLang="ja-JP" sz="3200" b="1" dirty="0">
                <a:latin typeface="Tahoma" panose="020B0604030504040204" pitchFamily="34" charset="0"/>
                <a:ea typeface="Tahoma" panose="020B0604030504040204" pitchFamily="34" charset="0"/>
                <a:cs typeface="Tahoma" panose="020B0604030504040204" pitchFamily="34" charset="0"/>
              </a:rPr>
              <a:t> (1-2 October 2018: Next week of this GRVA)</a:t>
            </a:r>
          </a:p>
        </p:txBody>
      </p:sp>
      <p:sp>
        <p:nvSpPr>
          <p:cNvPr id="8" name="テキスト ボックス 7"/>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77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5</a:t>
            </a:fld>
            <a:endParaRPr kumimoji="1" lang="ja-JP" altLang="en-US"/>
          </a:p>
        </p:txBody>
      </p:sp>
      <p:sp>
        <p:nvSpPr>
          <p:cNvPr id="3" name="テキスト ボックス 2"/>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car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Rear-end collision</a:t>
            </a:r>
          </a:p>
        </p:txBody>
      </p:sp>
      <p:sp>
        <p:nvSpPr>
          <p:cNvPr id="6" name="AutoShape 25"/>
          <p:cNvSpPr>
            <a:spLocks noChangeArrowheads="1"/>
          </p:cNvSpPr>
          <p:nvPr/>
        </p:nvSpPr>
        <p:spPr bwMode="auto">
          <a:xfrm rot="6260533">
            <a:off x="4205129" y="3025001"/>
            <a:ext cx="1090613" cy="1304925"/>
          </a:xfrm>
          <a:prstGeom prst="lightningBolt">
            <a:avLst/>
          </a:prstGeom>
          <a:solidFill>
            <a:srgbClr val="FF0000"/>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graphicFrame>
        <p:nvGraphicFramePr>
          <p:cNvPr id="7" name="Object 59"/>
          <p:cNvGraphicFramePr>
            <a:graphicFrameLocks noChangeAspect="1"/>
          </p:cNvGraphicFramePr>
          <p:nvPr>
            <p:extLst>
              <p:ext uri="{D42A27DB-BD31-4B8C-83A1-F6EECF244321}">
                <p14:modId xmlns:p14="http://schemas.microsoft.com/office/powerpoint/2010/main" val="1325181643"/>
              </p:ext>
            </p:extLst>
          </p:nvPr>
        </p:nvGraphicFramePr>
        <p:xfrm>
          <a:off x="1896110" y="2865457"/>
          <a:ext cx="1054100" cy="349250"/>
        </p:xfrm>
        <a:graphic>
          <a:graphicData uri="http://schemas.openxmlformats.org/presentationml/2006/ole">
            <mc:AlternateContent xmlns:mc="http://schemas.openxmlformats.org/markup-compatibility/2006">
              <mc:Choice xmlns:v="urn:schemas-microsoft-com:vml" Requires="v">
                <p:oleObj spid="_x0000_s14442" name="Image" r:id="rId3" imgW="7657143" imgH="2539683" progId="">
                  <p:embed/>
                </p:oleObj>
              </mc:Choice>
              <mc:Fallback>
                <p:oleObj name="Image" r:id="rId3" imgW="7657143" imgH="2539683" progId="">
                  <p:embed/>
                  <p:pic>
                    <p:nvPicPr>
                      <p:cNvPr id="7"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110" y="2865457"/>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0"/>
          <p:cNvGraphicFramePr>
            <a:graphicFrameLocks noChangeAspect="1"/>
          </p:cNvGraphicFramePr>
          <p:nvPr>
            <p:extLst>
              <p:ext uri="{D42A27DB-BD31-4B8C-83A1-F6EECF244321}">
                <p14:modId xmlns:p14="http://schemas.microsoft.com/office/powerpoint/2010/main" val="2457399447"/>
              </p:ext>
            </p:extLst>
          </p:nvPr>
        </p:nvGraphicFramePr>
        <p:xfrm>
          <a:off x="1870710" y="1425595"/>
          <a:ext cx="1054100" cy="349250"/>
        </p:xfrm>
        <a:graphic>
          <a:graphicData uri="http://schemas.openxmlformats.org/presentationml/2006/ole">
            <mc:AlternateContent xmlns:mc="http://schemas.openxmlformats.org/markup-compatibility/2006">
              <mc:Choice xmlns:v="urn:schemas-microsoft-com:vml" Requires="v">
                <p:oleObj spid="_x0000_s14443" name="Image" r:id="rId5" imgW="7657143" imgH="2539683" progId="">
                  <p:embed/>
                </p:oleObj>
              </mc:Choice>
              <mc:Fallback>
                <p:oleObj name="Image" r:id="rId5" imgW="7657143" imgH="2539683" progId="">
                  <p:embed/>
                  <p:pic>
                    <p:nvPicPr>
                      <p:cNvPr id="8"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710" y="142559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13"/>
          <p:cNvSpPr>
            <a:spLocks noChangeShapeType="1"/>
          </p:cNvSpPr>
          <p:nvPr/>
        </p:nvSpPr>
        <p:spPr bwMode="auto">
          <a:xfrm>
            <a:off x="1005523" y="1768495"/>
            <a:ext cx="5975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6"/>
          <p:cNvSpPr>
            <a:spLocks noChangeShapeType="1"/>
          </p:cNvSpPr>
          <p:nvPr/>
        </p:nvSpPr>
        <p:spPr bwMode="auto">
          <a:xfrm>
            <a:off x="1005523" y="3208357"/>
            <a:ext cx="59769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1" name="Group 17"/>
          <p:cNvGrpSpPr>
            <a:grpSpLocks/>
          </p:cNvGrpSpPr>
          <p:nvPr/>
        </p:nvGrpSpPr>
        <p:grpSpPr bwMode="auto">
          <a:xfrm>
            <a:off x="4213860" y="1258907"/>
            <a:ext cx="1081088" cy="576263"/>
            <a:chOff x="2653" y="2931"/>
            <a:chExt cx="681" cy="544"/>
          </a:xfrm>
        </p:grpSpPr>
        <p:sp>
          <p:nvSpPr>
            <p:cNvPr id="12"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3"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4"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5"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6"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17"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18"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sp>
        <p:nvSpPr>
          <p:cNvPr id="19" name="AutoShape 25"/>
          <p:cNvSpPr>
            <a:spLocks noChangeArrowheads="1"/>
          </p:cNvSpPr>
          <p:nvPr/>
        </p:nvSpPr>
        <p:spPr bwMode="auto">
          <a:xfrm rot="6260533">
            <a:off x="4813141" y="1586726"/>
            <a:ext cx="1090613" cy="1304925"/>
          </a:xfrm>
          <a:prstGeom prst="lightningBolt">
            <a:avLst/>
          </a:prstGeom>
          <a:solidFill>
            <a:srgbClr val="FF0000"/>
          </a:solidFill>
          <a:ln w="9525">
            <a:solidFill>
              <a:schemeClr val="tx1"/>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20" name="Text Box 26"/>
          <p:cNvSpPr txBox="1">
            <a:spLocks noChangeArrowheads="1"/>
          </p:cNvSpPr>
          <p:nvPr/>
        </p:nvSpPr>
        <p:spPr bwMode="auto">
          <a:xfrm>
            <a:off x="6068060" y="1828126"/>
            <a:ext cx="413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a:spcBef>
                <a:spcPct val="0"/>
              </a:spcBef>
              <a:buNone/>
            </a:pPr>
            <a:r>
              <a:rPr lang="en-US" altLang="ja-JP" sz="2000" dirty="0">
                <a:solidFill>
                  <a:srgbClr val="0070C0"/>
                </a:solidFill>
                <a:latin typeface="Tahoma" panose="020B0604030504040204" pitchFamily="34" charset="0"/>
              </a:rPr>
              <a:t>Collision warning:</a:t>
            </a:r>
          </a:p>
          <a:p>
            <a:pPr algn="ctr">
              <a:spcBef>
                <a:spcPct val="0"/>
              </a:spcBef>
              <a:buNone/>
            </a:pPr>
            <a:r>
              <a:rPr lang="en-US" altLang="ja-JP" sz="2000" dirty="0">
                <a:solidFill>
                  <a:srgbClr val="0070C0"/>
                </a:solidFill>
                <a:latin typeface="Tahoma" panose="020B0604030504040204" pitchFamily="34" charset="0"/>
              </a:rPr>
              <a:t>At the latest 0,8 seconds before the start of emergency braking</a:t>
            </a:r>
          </a:p>
        </p:txBody>
      </p:sp>
      <p:sp>
        <p:nvSpPr>
          <p:cNvPr id="21" name="Line 27"/>
          <p:cNvSpPr>
            <a:spLocks noChangeShapeType="1"/>
          </p:cNvSpPr>
          <p:nvPr/>
        </p:nvSpPr>
        <p:spPr bwMode="auto">
          <a:xfrm>
            <a:off x="5996623" y="1303357"/>
            <a:ext cx="10795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8"/>
          <p:cNvSpPr>
            <a:spLocks noChangeShapeType="1"/>
          </p:cNvSpPr>
          <p:nvPr/>
        </p:nvSpPr>
        <p:spPr bwMode="auto">
          <a:xfrm>
            <a:off x="5996623" y="1328757"/>
            <a:ext cx="935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29"/>
          <p:cNvSpPr>
            <a:spLocks noChangeShapeType="1"/>
          </p:cNvSpPr>
          <p:nvPr/>
        </p:nvSpPr>
        <p:spPr bwMode="auto">
          <a:xfrm>
            <a:off x="5996623" y="1374795"/>
            <a:ext cx="7921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30"/>
          <p:cNvSpPr>
            <a:spLocks noChangeShapeType="1"/>
          </p:cNvSpPr>
          <p:nvPr/>
        </p:nvSpPr>
        <p:spPr bwMode="auto">
          <a:xfrm>
            <a:off x="5996623" y="1446232"/>
            <a:ext cx="5762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31"/>
          <p:cNvSpPr>
            <a:spLocks noChangeShapeType="1"/>
          </p:cNvSpPr>
          <p:nvPr/>
        </p:nvSpPr>
        <p:spPr bwMode="auto">
          <a:xfrm>
            <a:off x="5636260" y="2671782"/>
            <a:ext cx="6492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32"/>
          <p:cNvSpPr>
            <a:spLocks noChangeShapeType="1"/>
          </p:cNvSpPr>
          <p:nvPr/>
        </p:nvSpPr>
        <p:spPr bwMode="auto">
          <a:xfrm>
            <a:off x="5636260" y="2744807"/>
            <a:ext cx="431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Line 33"/>
          <p:cNvSpPr>
            <a:spLocks noChangeShapeType="1"/>
          </p:cNvSpPr>
          <p:nvPr/>
        </p:nvSpPr>
        <p:spPr bwMode="auto">
          <a:xfrm>
            <a:off x="5636260" y="2887682"/>
            <a:ext cx="2889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Line 47"/>
          <p:cNvSpPr>
            <a:spLocks noChangeShapeType="1"/>
          </p:cNvSpPr>
          <p:nvPr/>
        </p:nvSpPr>
        <p:spPr bwMode="auto">
          <a:xfrm>
            <a:off x="3813810" y="1841520"/>
            <a:ext cx="0" cy="430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9" name="Object 6"/>
          <p:cNvGraphicFramePr>
            <a:graphicFrameLocks noChangeAspect="1"/>
          </p:cNvGraphicFramePr>
          <p:nvPr>
            <p:extLst>
              <p:ext uri="{D42A27DB-BD31-4B8C-83A1-F6EECF244321}">
                <p14:modId xmlns:p14="http://schemas.microsoft.com/office/powerpoint/2010/main" val="3711481305"/>
              </p:ext>
            </p:extLst>
          </p:nvPr>
        </p:nvGraphicFramePr>
        <p:xfrm>
          <a:off x="1877060" y="4341832"/>
          <a:ext cx="1054100" cy="349250"/>
        </p:xfrm>
        <a:graphic>
          <a:graphicData uri="http://schemas.openxmlformats.org/presentationml/2006/ole">
            <mc:AlternateContent xmlns:mc="http://schemas.openxmlformats.org/markup-compatibility/2006">
              <mc:Choice xmlns:v="urn:schemas-microsoft-com:vml" Requires="v">
                <p:oleObj spid="_x0000_s14444" name="Image" r:id="rId6" imgW="7657143" imgH="2539683" progId="">
                  <p:embed/>
                </p:oleObj>
              </mc:Choice>
              <mc:Fallback>
                <p:oleObj name="Image" r:id="rId6" imgW="7657143" imgH="2539683" progId="">
                  <p:embed/>
                  <p:pic>
                    <p:nvPicPr>
                      <p:cNvPr id="2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060" y="4341832"/>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Line 16"/>
          <p:cNvSpPr>
            <a:spLocks noChangeShapeType="1"/>
          </p:cNvSpPr>
          <p:nvPr/>
        </p:nvSpPr>
        <p:spPr bwMode="auto">
          <a:xfrm>
            <a:off x="986473" y="4684732"/>
            <a:ext cx="59769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1" name="Group 17"/>
          <p:cNvGrpSpPr>
            <a:grpSpLocks/>
          </p:cNvGrpSpPr>
          <p:nvPr/>
        </p:nvGrpSpPr>
        <p:grpSpPr bwMode="auto">
          <a:xfrm>
            <a:off x="2900998" y="4191020"/>
            <a:ext cx="1081087" cy="576262"/>
            <a:chOff x="2653" y="2931"/>
            <a:chExt cx="681" cy="544"/>
          </a:xfrm>
        </p:grpSpPr>
        <p:sp>
          <p:nvSpPr>
            <p:cNvPr id="32"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3"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4"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5"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6"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37"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38"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sp>
        <p:nvSpPr>
          <p:cNvPr id="39" name="Line 31"/>
          <p:cNvSpPr>
            <a:spLocks noChangeShapeType="1"/>
          </p:cNvSpPr>
          <p:nvPr/>
        </p:nvSpPr>
        <p:spPr bwMode="auto">
          <a:xfrm>
            <a:off x="5131435" y="4256107"/>
            <a:ext cx="6492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32"/>
          <p:cNvSpPr>
            <a:spLocks noChangeShapeType="1"/>
          </p:cNvSpPr>
          <p:nvPr/>
        </p:nvSpPr>
        <p:spPr bwMode="auto">
          <a:xfrm>
            <a:off x="5131435" y="4329132"/>
            <a:ext cx="431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33"/>
          <p:cNvSpPr>
            <a:spLocks noChangeShapeType="1"/>
          </p:cNvSpPr>
          <p:nvPr/>
        </p:nvSpPr>
        <p:spPr bwMode="auto">
          <a:xfrm>
            <a:off x="5131435" y="4472007"/>
            <a:ext cx="2889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47"/>
          <p:cNvSpPr>
            <a:spLocks noChangeShapeType="1"/>
          </p:cNvSpPr>
          <p:nvPr/>
        </p:nvSpPr>
        <p:spPr bwMode="auto">
          <a:xfrm>
            <a:off x="3794760" y="3317895"/>
            <a:ext cx="0" cy="430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3" name="Line 48"/>
          <p:cNvSpPr>
            <a:spLocks noChangeShapeType="1"/>
          </p:cNvSpPr>
          <p:nvPr/>
        </p:nvSpPr>
        <p:spPr bwMode="auto">
          <a:xfrm>
            <a:off x="3794760" y="4757757"/>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Text Box 62"/>
          <p:cNvSpPr txBox="1">
            <a:spLocks noChangeArrowheads="1"/>
          </p:cNvSpPr>
          <p:nvPr/>
        </p:nvSpPr>
        <p:spPr bwMode="auto">
          <a:xfrm>
            <a:off x="4585335" y="4683541"/>
            <a:ext cx="46762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a:spcBef>
                <a:spcPct val="0"/>
              </a:spcBef>
              <a:buNone/>
            </a:pPr>
            <a:r>
              <a:rPr lang="en-US" altLang="ja-JP" sz="2000" dirty="0">
                <a:solidFill>
                  <a:srgbClr val="0070C0"/>
                </a:solidFill>
                <a:latin typeface="Tahoma" panose="020B0604030504040204" pitchFamily="34" charset="0"/>
              </a:rPr>
              <a:t>Emergency Braking:</a:t>
            </a:r>
          </a:p>
          <a:p>
            <a:pPr algn="ctr">
              <a:spcBef>
                <a:spcPct val="0"/>
              </a:spcBef>
              <a:buNone/>
            </a:pPr>
            <a:r>
              <a:rPr lang="en-US" altLang="ja-JP" sz="2000" dirty="0">
                <a:solidFill>
                  <a:srgbClr val="0070C0"/>
                </a:solidFill>
                <a:latin typeface="Tahoma" panose="020B0604030504040204" pitchFamily="34" charset="0"/>
              </a:rPr>
              <a:t>Average braking demand of at least [3.8 m/s² deceleration, with at least a peak at 6.43 m/s² or fully cycling ABS,]</a:t>
            </a:r>
          </a:p>
        </p:txBody>
      </p:sp>
      <p:graphicFrame>
        <p:nvGraphicFramePr>
          <p:cNvPr id="45" name="Object 54"/>
          <p:cNvGraphicFramePr>
            <a:graphicFrameLocks noChangeAspect="1"/>
          </p:cNvGraphicFramePr>
          <p:nvPr>
            <p:extLst>
              <p:ext uri="{D42A27DB-BD31-4B8C-83A1-F6EECF244321}">
                <p14:modId xmlns:p14="http://schemas.microsoft.com/office/powerpoint/2010/main" val="290013488"/>
              </p:ext>
            </p:extLst>
          </p:nvPr>
        </p:nvGraphicFramePr>
        <p:xfrm>
          <a:off x="1923098" y="5581670"/>
          <a:ext cx="1054100" cy="349250"/>
        </p:xfrm>
        <a:graphic>
          <a:graphicData uri="http://schemas.openxmlformats.org/presentationml/2006/ole">
            <mc:AlternateContent xmlns:mc="http://schemas.openxmlformats.org/markup-compatibility/2006">
              <mc:Choice xmlns:v="urn:schemas-microsoft-com:vml" Requires="v">
                <p:oleObj spid="_x0000_s14445" name="Image" r:id="rId7" imgW="7657143" imgH="2539683" progId="">
                  <p:embed/>
                </p:oleObj>
              </mc:Choice>
              <mc:Fallback>
                <p:oleObj name="Image" r:id="rId7" imgW="7657143" imgH="2539683" progId="">
                  <p:embed/>
                  <p:pic>
                    <p:nvPicPr>
                      <p:cNvPr id="45"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098" y="558167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Line 56"/>
          <p:cNvSpPr>
            <a:spLocks noChangeShapeType="1"/>
          </p:cNvSpPr>
          <p:nvPr/>
        </p:nvSpPr>
        <p:spPr bwMode="auto">
          <a:xfrm>
            <a:off x="986473" y="5924570"/>
            <a:ext cx="59769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Text Box 62"/>
          <p:cNvSpPr txBox="1">
            <a:spLocks noChangeArrowheads="1"/>
          </p:cNvSpPr>
          <p:nvPr/>
        </p:nvSpPr>
        <p:spPr bwMode="auto">
          <a:xfrm>
            <a:off x="1042035" y="5956320"/>
            <a:ext cx="4545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r>
              <a:rPr lang="en-US" altLang="ja-JP" sz="1600" b="1" dirty="0">
                <a:latin typeface="Tahoma" panose="020B0604030504040204" pitchFamily="34" charset="0"/>
              </a:rPr>
              <a:t>Damage Mitigation or Collision Avoidance</a:t>
            </a:r>
          </a:p>
        </p:txBody>
      </p:sp>
      <p:sp>
        <p:nvSpPr>
          <p:cNvPr id="48" name="Text Box 26"/>
          <p:cNvSpPr txBox="1">
            <a:spLocks noChangeArrowheads="1"/>
          </p:cNvSpPr>
          <p:nvPr/>
        </p:nvSpPr>
        <p:spPr bwMode="auto">
          <a:xfrm>
            <a:off x="53023" y="1906607"/>
            <a:ext cx="3357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600" b="1" dirty="0">
                <a:solidFill>
                  <a:srgbClr val="0070C0"/>
                </a:solidFill>
                <a:latin typeface="Tahoma" panose="020B0604030504040204" pitchFamily="34" charset="0"/>
              </a:rPr>
              <a:t>1</a:t>
            </a:r>
            <a:r>
              <a:rPr lang="en-US" altLang="ja-JP" sz="1600" b="1" baseline="30000" dirty="0">
                <a:solidFill>
                  <a:srgbClr val="0070C0"/>
                </a:solidFill>
                <a:latin typeface="Tahoma" panose="020B0604030504040204" pitchFamily="34" charset="0"/>
              </a:rPr>
              <a:t>st</a:t>
            </a:r>
            <a:r>
              <a:rPr lang="en-US" altLang="ja-JP" sz="1600" b="1" dirty="0">
                <a:solidFill>
                  <a:srgbClr val="0070C0"/>
                </a:solidFill>
                <a:latin typeface="Tahoma" panose="020B0604030504040204" pitchFamily="34" charset="0"/>
              </a:rPr>
              <a:t> Stage</a:t>
            </a:r>
          </a:p>
          <a:p>
            <a:pPr eaLnBrk="1" hangingPunct="1">
              <a:spcBef>
                <a:spcPct val="0"/>
              </a:spcBef>
              <a:buFontTx/>
              <a:buNone/>
            </a:pPr>
            <a:r>
              <a:rPr lang="en-US" altLang="ja-JP" sz="1600" b="1" dirty="0">
                <a:solidFill>
                  <a:srgbClr val="0070C0"/>
                </a:solidFill>
                <a:latin typeface="Tahoma" panose="020B0604030504040204" pitchFamily="34" charset="0"/>
              </a:rPr>
              <a:t>Collision Warning</a:t>
            </a:r>
          </a:p>
        </p:txBody>
      </p:sp>
      <p:sp>
        <p:nvSpPr>
          <p:cNvPr id="49" name="Text Box 26"/>
          <p:cNvSpPr txBox="1">
            <a:spLocks noChangeArrowheads="1"/>
          </p:cNvSpPr>
          <p:nvPr/>
        </p:nvSpPr>
        <p:spPr bwMode="auto">
          <a:xfrm>
            <a:off x="53023" y="3263920"/>
            <a:ext cx="3357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600" b="1" dirty="0">
                <a:solidFill>
                  <a:srgbClr val="0070C0"/>
                </a:solidFill>
                <a:latin typeface="Tahoma" panose="020B0604030504040204" pitchFamily="34" charset="0"/>
              </a:rPr>
              <a:t>2</a:t>
            </a:r>
            <a:r>
              <a:rPr lang="en-US" altLang="ja-JP" sz="1600" b="1" baseline="30000" dirty="0">
                <a:solidFill>
                  <a:srgbClr val="0070C0"/>
                </a:solidFill>
                <a:latin typeface="Tahoma" panose="020B0604030504040204" pitchFamily="34" charset="0"/>
              </a:rPr>
              <a:t>nd</a:t>
            </a:r>
            <a:r>
              <a:rPr lang="en-US" altLang="ja-JP" sz="1600" b="1" dirty="0">
                <a:solidFill>
                  <a:srgbClr val="0070C0"/>
                </a:solidFill>
                <a:latin typeface="Tahoma" panose="020B0604030504040204" pitchFamily="34" charset="0"/>
              </a:rPr>
              <a:t> Stage</a:t>
            </a:r>
          </a:p>
          <a:p>
            <a:pPr eaLnBrk="1" hangingPunct="1">
              <a:spcBef>
                <a:spcPct val="0"/>
              </a:spcBef>
              <a:buFontTx/>
              <a:buNone/>
            </a:pPr>
            <a:r>
              <a:rPr lang="en-US" altLang="ja-JP" sz="1600" b="1" dirty="0">
                <a:solidFill>
                  <a:srgbClr val="0070C0"/>
                </a:solidFill>
                <a:latin typeface="Tahoma" panose="020B0604030504040204" pitchFamily="34" charset="0"/>
              </a:rPr>
              <a:t>Emergency Braking</a:t>
            </a:r>
          </a:p>
        </p:txBody>
      </p:sp>
      <p:grpSp>
        <p:nvGrpSpPr>
          <p:cNvPr id="50" name="Group 67"/>
          <p:cNvGrpSpPr>
            <a:grpSpLocks/>
          </p:cNvGrpSpPr>
          <p:nvPr/>
        </p:nvGrpSpPr>
        <p:grpSpPr bwMode="auto">
          <a:xfrm>
            <a:off x="5587048" y="954107"/>
            <a:ext cx="546100" cy="447675"/>
            <a:chOff x="3770" y="210"/>
            <a:chExt cx="345" cy="282"/>
          </a:xfrm>
        </p:grpSpPr>
        <p:sp>
          <p:nvSpPr>
            <p:cNvPr id="51" name="Text Box 68"/>
            <p:cNvSpPr txBox="1">
              <a:spLocks noChangeArrowheads="1"/>
            </p:cNvSpPr>
            <p:nvPr/>
          </p:nvSpPr>
          <p:spPr bwMode="auto">
            <a:xfrm rot="-863616">
              <a:off x="3923" y="21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800" b="1">
                  <a:solidFill>
                    <a:srgbClr val="FF0000"/>
                  </a:solidFill>
                  <a:latin typeface="Tahoma" panose="020B0604030504040204" pitchFamily="34" charset="0"/>
                </a:rPr>
                <a:t>z</a:t>
              </a:r>
            </a:p>
          </p:txBody>
        </p:sp>
        <p:grpSp>
          <p:nvGrpSpPr>
            <p:cNvPr id="52" name="Group 69"/>
            <p:cNvGrpSpPr>
              <a:grpSpLocks/>
            </p:cNvGrpSpPr>
            <p:nvPr/>
          </p:nvGrpSpPr>
          <p:grpSpPr bwMode="auto">
            <a:xfrm>
              <a:off x="3770" y="300"/>
              <a:ext cx="238" cy="192"/>
              <a:chOff x="3770" y="300"/>
              <a:chExt cx="238" cy="192"/>
            </a:xfrm>
          </p:grpSpPr>
          <p:sp>
            <p:nvSpPr>
              <p:cNvPr id="53" name="Text Box 70"/>
              <p:cNvSpPr txBox="1">
                <a:spLocks noChangeArrowheads="1"/>
              </p:cNvSpPr>
              <p:nvPr/>
            </p:nvSpPr>
            <p:spPr bwMode="auto">
              <a:xfrm rot="-355903">
                <a:off x="3833" y="300"/>
                <a:ext cx="1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1400" b="1">
                    <a:solidFill>
                      <a:srgbClr val="FF0000"/>
                    </a:solidFill>
                    <a:latin typeface="Tahoma" panose="020B0604030504040204" pitchFamily="34" charset="0"/>
                  </a:rPr>
                  <a:t>z</a:t>
                </a:r>
              </a:p>
            </p:txBody>
          </p:sp>
          <p:sp>
            <p:nvSpPr>
              <p:cNvPr id="54" name="Text Box 71"/>
              <p:cNvSpPr txBox="1">
                <a:spLocks noChangeArrowheads="1"/>
              </p:cNvSpPr>
              <p:nvPr/>
            </p:nvSpPr>
            <p:spPr bwMode="auto">
              <a:xfrm>
                <a:off x="3770" y="338"/>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900" b="1">
                    <a:solidFill>
                      <a:srgbClr val="FF0000"/>
                    </a:solidFill>
                    <a:latin typeface="Tahoma" panose="020B0604030504040204" pitchFamily="34" charset="0"/>
                  </a:rPr>
                  <a:t>z</a:t>
                </a:r>
              </a:p>
            </p:txBody>
          </p:sp>
        </p:grpSp>
      </p:grpSp>
      <p:grpSp>
        <p:nvGrpSpPr>
          <p:cNvPr id="55" name="Group 17"/>
          <p:cNvGrpSpPr>
            <a:grpSpLocks/>
          </p:cNvGrpSpPr>
          <p:nvPr/>
        </p:nvGrpSpPr>
        <p:grpSpPr bwMode="auto">
          <a:xfrm>
            <a:off x="3570923" y="2713057"/>
            <a:ext cx="1081087" cy="576263"/>
            <a:chOff x="2653" y="2931"/>
            <a:chExt cx="681" cy="544"/>
          </a:xfrm>
        </p:grpSpPr>
        <p:sp>
          <p:nvSpPr>
            <p:cNvPr id="56" name="AutoShape 18"/>
            <p:cNvSpPr>
              <a:spLocks noChangeArrowheads="1"/>
            </p:cNvSpPr>
            <p:nvPr/>
          </p:nvSpPr>
          <p:spPr bwMode="auto">
            <a:xfrm>
              <a:off x="3015" y="3067"/>
              <a:ext cx="46" cy="27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7" name="AutoShape 19"/>
            <p:cNvSpPr>
              <a:spLocks noChangeArrowheads="1"/>
            </p:cNvSpPr>
            <p:nvPr/>
          </p:nvSpPr>
          <p:spPr bwMode="auto">
            <a:xfrm>
              <a:off x="3107" y="3158"/>
              <a:ext cx="44" cy="92"/>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8" name="AutoShape 20"/>
            <p:cNvSpPr>
              <a:spLocks noChangeArrowheads="1"/>
            </p:cNvSpPr>
            <p:nvPr/>
          </p:nvSpPr>
          <p:spPr bwMode="auto">
            <a:xfrm>
              <a:off x="2925" y="3022"/>
              <a:ext cx="91" cy="363"/>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59" name="AutoShape 21"/>
            <p:cNvSpPr>
              <a:spLocks noChangeArrowheads="1"/>
            </p:cNvSpPr>
            <p:nvPr/>
          </p:nvSpPr>
          <p:spPr bwMode="auto">
            <a:xfrm>
              <a:off x="3059" y="3113"/>
              <a:ext cx="48" cy="181"/>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0" name="AutoShape 22"/>
            <p:cNvSpPr>
              <a:spLocks noChangeArrowheads="1"/>
            </p:cNvSpPr>
            <p:nvPr/>
          </p:nvSpPr>
          <p:spPr bwMode="auto">
            <a:xfrm rot="5400000">
              <a:off x="3243" y="3129"/>
              <a:ext cx="45" cy="136"/>
            </a:xfrm>
            <a:prstGeom prst="triangle">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algn="ctr" eaLnBrk="1" hangingPunct="1">
                <a:spcBef>
                  <a:spcPct val="0"/>
                </a:spcBef>
                <a:buFontTx/>
                <a:buNone/>
              </a:pPr>
              <a:endParaRPr lang="ja-JP" altLang="ja-JP" sz="1800"/>
            </a:p>
          </p:txBody>
        </p:sp>
        <p:sp>
          <p:nvSpPr>
            <p:cNvPr id="61" name="AutoShape 23"/>
            <p:cNvSpPr>
              <a:spLocks noChangeArrowheads="1"/>
            </p:cNvSpPr>
            <p:nvPr/>
          </p:nvSpPr>
          <p:spPr bwMode="auto">
            <a:xfrm>
              <a:off x="2653" y="2931"/>
              <a:ext cx="181" cy="544"/>
            </a:xfrm>
            <a:prstGeom prst="moon">
              <a:avLst>
                <a:gd name="adj" fmla="val 33019"/>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2" name="AutoShape 24"/>
            <p:cNvSpPr>
              <a:spLocks noChangeArrowheads="1"/>
            </p:cNvSpPr>
            <p:nvPr/>
          </p:nvSpPr>
          <p:spPr bwMode="auto">
            <a:xfrm>
              <a:off x="2789" y="2976"/>
              <a:ext cx="136" cy="454"/>
            </a:xfrm>
            <a:prstGeom prst="moon">
              <a:avLst>
                <a:gd name="adj" fmla="val 50000"/>
              </a:avLst>
            </a:prstGeom>
            <a:solidFill>
              <a:srgbClr val="3366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pSp>
      <p:graphicFrame>
        <p:nvGraphicFramePr>
          <p:cNvPr id="63" name="Object 60"/>
          <p:cNvGraphicFramePr>
            <a:graphicFrameLocks noChangeAspect="1"/>
          </p:cNvGraphicFramePr>
          <p:nvPr>
            <p:extLst>
              <p:ext uri="{D42A27DB-BD31-4B8C-83A1-F6EECF244321}">
                <p14:modId xmlns:p14="http://schemas.microsoft.com/office/powerpoint/2010/main" val="2524207457"/>
              </p:ext>
            </p:extLst>
          </p:nvPr>
        </p:nvGraphicFramePr>
        <p:xfrm>
          <a:off x="5215573" y="1409720"/>
          <a:ext cx="1054100" cy="349250"/>
        </p:xfrm>
        <a:graphic>
          <a:graphicData uri="http://schemas.openxmlformats.org/presentationml/2006/ole">
            <mc:AlternateContent xmlns:mc="http://schemas.openxmlformats.org/markup-compatibility/2006">
              <mc:Choice xmlns:v="urn:schemas-microsoft-com:vml" Requires="v">
                <p:oleObj spid="_x0000_s14446" name="Image" r:id="rId8" imgW="7657143" imgH="2539683" progId="">
                  <p:embed/>
                </p:oleObj>
              </mc:Choice>
              <mc:Fallback>
                <p:oleObj name="Image" r:id="rId8" imgW="7657143" imgH="2539683" progId="">
                  <p:embed/>
                  <p:pic>
                    <p:nvPicPr>
                      <p:cNvPr id="63"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573" y="140972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 name="Object 60"/>
          <p:cNvGraphicFramePr>
            <a:graphicFrameLocks noChangeAspect="1"/>
          </p:cNvGraphicFramePr>
          <p:nvPr>
            <p:extLst>
              <p:ext uri="{D42A27DB-BD31-4B8C-83A1-F6EECF244321}">
                <p14:modId xmlns:p14="http://schemas.microsoft.com/office/powerpoint/2010/main" val="3211423727"/>
              </p:ext>
            </p:extLst>
          </p:nvPr>
        </p:nvGraphicFramePr>
        <p:xfrm>
          <a:off x="4637723" y="2841645"/>
          <a:ext cx="1054100" cy="349250"/>
        </p:xfrm>
        <a:graphic>
          <a:graphicData uri="http://schemas.openxmlformats.org/presentationml/2006/ole">
            <mc:AlternateContent xmlns:mc="http://schemas.openxmlformats.org/markup-compatibility/2006">
              <mc:Choice xmlns:v="urn:schemas-microsoft-com:vml" Requires="v">
                <p:oleObj spid="_x0000_s14447" name="Image" r:id="rId9" imgW="7657143" imgH="2539683" progId="">
                  <p:embed/>
                </p:oleObj>
              </mc:Choice>
              <mc:Fallback>
                <p:oleObj name="Image" r:id="rId9" imgW="7657143" imgH="2539683" progId="">
                  <p:embed/>
                  <p:pic>
                    <p:nvPicPr>
                      <p:cNvPr id="64"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723" y="284164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 name="Object 60"/>
          <p:cNvGraphicFramePr>
            <a:graphicFrameLocks noChangeAspect="1"/>
          </p:cNvGraphicFramePr>
          <p:nvPr>
            <p:extLst>
              <p:ext uri="{D42A27DB-BD31-4B8C-83A1-F6EECF244321}">
                <p14:modId xmlns:p14="http://schemas.microsoft.com/office/powerpoint/2010/main" val="1132747971"/>
              </p:ext>
            </p:extLst>
          </p:nvPr>
        </p:nvGraphicFramePr>
        <p:xfrm>
          <a:off x="4058285" y="4327545"/>
          <a:ext cx="1054100" cy="349250"/>
        </p:xfrm>
        <a:graphic>
          <a:graphicData uri="http://schemas.openxmlformats.org/presentationml/2006/ole">
            <mc:AlternateContent xmlns:mc="http://schemas.openxmlformats.org/markup-compatibility/2006">
              <mc:Choice xmlns:v="urn:schemas-microsoft-com:vml" Requires="v">
                <p:oleObj spid="_x0000_s14448" name="Image" r:id="rId10" imgW="7657143" imgH="2539683" progId="">
                  <p:embed/>
                </p:oleObj>
              </mc:Choice>
              <mc:Fallback>
                <p:oleObj name="Image" r:id="rId10" imgW="7657143" imgH="2539683" progId="">
                  <p:embed/>
                  <p:pic>
                    <p:nvPicPr>
                      <p:cNvPr id="65"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285" y="4327545"/>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 name="AutoShape 3"/>
          <p:cNvSpPr>
            <a:spLocks noChangeArrowheads="1"/>
          </p:cNvSpPr>
          <p:nvPr/>
        </p:nvSpPr>
        <p:spPr bwMode="auto">
          <a:xfrm rot="16200000">
            <a:off x="4293236" y="4576782"/>
            <a:ext cx="214312" cy="287337"/>
          </a:xfrm>
          <a:prstGeom prst="downArrow">
            <a:avLst>
              <a:gd name="adj1" fmla="val 50000"/>
              <a:gd name="adj2" fmla="val 55399"/>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sp>
        <p:nvSpPr>
          <p:cNvPr id="67" name="AutoShape 3"/>
          <p:cNvSpPr>
            <a:spLocks noChangeArrowheads="1"/>
          </p:cNvSpPr>
          <p:nvPr/>
        </p:nvSpPr>
        <p:spPr bwMode="auto">
          <a:xfrm rot="16200000">
            <a:off x="4936173" y="4570432"/>
            <a:ext cx="214312" cy="287338"/>
          </a:xfrm>
          <a:prstGeom prst="downArrow">
            <a:avLst>
              <a:gd name="adj1" fmla="val 50000"/>
              <a:gd name="adj2" fmla="val 55399"/>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endParaRPr lang="ja-JP" altLang="en-US" sz="1800"/>
          </a:p>
        </p:txBody>
      </p:sp>
      <p:graphicFrame>
        <p:nvGraphicFramePr>
          <p:cNvPr id="68" name="Object 60"/>
          <p:cNvGraphicFramePr>
            <a:graphicFrameLocks noChangeAspect="1"/>
          </p:cNvGraphicFramePr>
          <p:nvPr>
            <p:extLst>
              <p:ext uri="{D42A27DB-BD31-4B8C-83A1-F6EECF244321}">
                <p14:modId xmlns:p14="http://schemas.microsoft.com/office/powerpoint/2010/main" val="3156325338"/>
              </p:ext>
            </p:extLst>
          </p:nvPr>
        </p:nvGraphicFramePr>
        <p:xfrm>
          <a:off x="3185160" y="5568970"/>
          <a:ext cx="1054100" cy="349250"/>
        </p:xfrm>
        <a:graphic>
          <a:graphicData uri="http://schemas.openxmlformats.org/presentationml/2006/ole">
            <mc:AlternateContent xmlns:mc="http://schemas.openxmlformats.org/markup-compatibility/2006">
              <mc:Choice xmlns:v="urn:schemas-microsoft-com:vml" Requires="v">
                <p:oleObj spid="_x0000_s14449" name="Image" r:id="rId11" imgW="7657143" imgH="2539683" progId="">
                  <p:embed/>
                </p:oleObj>
              </mc:Choice>
              <mc:Fallback>
                <p:oleObj name="Image" r:id="rId11" imgW="7657143" imgH="2539683" progId="">
                  <p:embed/>
                  <p:pic>
                    <p:nvPicPr>
                      <p:cNvPr id="68"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160" y="5568970"/>
                        <a:ext cx="10541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テキスト ボックス 1"/>
          <p:cNvSpPr txBox="1"/>
          <p:nvPr/>
        </p:nvSpPr>
        <p:spPr>
          <a:xfrm>
            <a:off x="7198360" y="2809454"/>
            <a:ext cx="4781550" cy="1631216"/>
          </a:xfrm>
          <a:prstGeom prst="rect">
            <a:avLst/>
          </a:prstGeom>
          <a:no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10 km/h and 60 km/h and at all vehicle load conditions</a:t>
            </a:r>
            <a:endParaRPr kumimoji="1" lang="ja-JP" altLang="en-US" sz="2000" dirty="0">
              <a:latin typeface="Tahoma" panose="020B0604030504040204" pitchFamily="34" charset="0"/>
              <a:cs typeface="Tahoma" panose="020B0604030504040204" pitchFamily="34" charset="0"/>
            </a:endParaRPr>
          </a:p>
        </p:txBody>
      </p:sp>
      <p:sp>
        <p:nvSpPr>
          <p:cNvPr id="69" name="正方形/長方形 68"/>
          <p:cNvSpPr/>
          <p:nvPr/>
        </p:nvSpPr>
        <p:spPr>
          <a:xfrm>
            <a:off x="7151313" y="1167885"/>
            <a:ext cx="4952959" cy="523220"/>
          </a:xfrm>
          <a:prstGeom prst="rect">
            <a:avLst/>
          </a:prstGeom>
          <a:ln w="31750">
            <a:solidFill>
              <a:srgbClr val="0070C0"/>
            </a:solidFill>
          </a:ln>
        </p:spPr>
        <p:txBody>
          <a:bodyPr wrap="square">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Moving and Stationary targets</a:t>
            </a:r>
            <a:endParaRPr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703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6</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car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Speed reduction by braking demand</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287365291"/>
              </p:ext>
            </p:extLst>
          </p:nvPr>
        </p:nvGraphicFramePr>
        <p:xfrm>
          <a:off x="148046" y="1208089"/>
          <a:ext cx="7068322" cy="4709386"/>
        </p:xfrm>
        <a:graphic>
          <a:graphicData uri="http://schemas.openxmlformats.org/presentationml/2006/ole">
            <mc:AlternateContent xmlns:mc="http://schemas.openxmlformats.org/markup-compatibility/2006">
              <mc:Choice xmlns:v="urn:schemas-microsoft-com:vml" Requires="v">
                <p:oleObj spid="_x0000_s15375" r:id="rId3" imgW="10539360" imgH="7009200" progId="">
                  <p:embed/>
                </p:oleObj>
              </mc:Choice>
              <mc:Fallback>
                <p:oleObj r:id="rId3" imgW="10539360" imgH="7009200" progId="">
                  <p:embed/>
                  <p:pic>
                    <p:nvPicPr>
                      <p:cNvPr id="7" name="オブジェクト 6"/>
                      <p:cNvPicPr/>
                      <p:nvPr/>
                    </p:nvPicPr>
                    <p:blipFill>
                      <a:blip r:embed="rId4"/>
                      <a:stretch>
                        <a:fillRect/>
                      </a:stretch>
                    </p:blipFill>
                    <p:spPr>
                      <a:xfrm>
                        <a:off x="148046" y="1208089"/>
                        <a:ext cx="7068322" cy="4709386"/>
                      </a:xfrm>
                      <a:prstGeom prst="rect">
                        <a:avLst/>
                      </a:prstGeom>
                    </p:spPr>
                  </p:pic>
                </p:oleObj>
              </mc:Fallback>
            </mc:AlternateContent>
          </a:graphicData>
        </a:graphic>
      </p:graphicFrame>
      <p:sp>
        <p:nvSpPr>
          <p:cNvPr id="8" name="テキスト ボックス 7"/>
          <p:cNvSpPr txBox="1"/>
          <p:nvPr/>
        </p:nvSpPr>
        <p:spPr>
          <a:xfrm>
            <a:off x="7328263" y="1208089"/>
            <a:ext cx="4718595" cy="3539430"/>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The table show the speed reduction in each relative speed for </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M1</a:t>
            </a:r>
            <a:r>
              <a:rPr kumimoji="1" lang="en-US" altLang="ja-JP" sz="2800" dirty="0">
                <a:latin typeface="Tahoma" panose="020B0604030504040204" pitchFamily="34" charset="0"/>
                <a:ea typeface="Tahoma" panose="020B0604030504040204" pitchFamily="34" charset="0"/>
                <a:cs typeface="Tahoma" panose="020B0604030504040204" pitchFamily="34" charset="0"/>
              </a:rPr>
              <a:t> vehicle.</a:t>
            </a:r>
          </a:p>
          <a:p>
            <a:r>
              <a:rPr lang="en-US" altLang="ja-JP" sz="2800" dirty="0">
                <a:latin typeface="Tahoma" panose="020B0604030504040204" pitchFamily="34" charset="0"/>
                <a:ea typeface="Tahoma" panose="020B0604030504040204" pitchFamily="34" charset="0"/>
                <a:cs typeface="Tahoma" panose="020B0604030504040204" pitchFamily="34" charset="0"/>
              </a:rPr>
              <a:t>About </a:t>
            </a:r>
            <a:r>
              <a:rPr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N1</a:t>
            </a:r>
            <a:r>
              <a:rPr lang="en-US" altLang="ja-JP" sz="2800" dirty="0">
                <a:latin typeface="Tahoma" panose="020B0604030504040204" pitchFamily="34" charset="0"/>
                <a:ea typeface="Tahoma" panose="020B0604030504040204" pitchFamily="34" charset="0"/>
                <a:cs typeface="Tahoma" panose="020B0604030504040204" pitchFamily="34" charset="0"/>
              </a:rPr>
              <a:t> vehicle, IWG still need further discussion.</a:t>
            </a:r>
            <a:endParaRPr kumimoji="1" lang="en-US" altLang="ja-JP" sz="2800" dirty="0">
              <a:latin typeface="Tahoma" panose="020B0604030504040204" pitchFamily="34" charset="0"/>
              <a:ea typeface="Tahoma" panose="020B0604030504040204" pitchFamily="34" charset="0"/>
              <a:cs typeface="Tahoma" panose="020B0604030504040204" pitchFamily="34" charset="0"/>
            </a:endParaRPr>
          </a:p>
          <a:p>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shall be demonstrated according to the test procedure.</a:t>
            </a:r>
          </a:p>
        </p:txBody>
      </p:sp>
      <p:sp>
        <p:nvSpPr>
          <p:cNvPr id="9" name="テキスト ボックス 8"/>
          <p:cNvSpPr txBox="1"/>
          <p:nvPr/>
        </p:nvSpPr>
        <p:spPr>
          <a:xfrm>
            <a:off x="7328263" y="4913472"/>
            <a:ext cx="4336868" cy="1384995"/>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Based on discussion of last point to steer and last point to brake</a:t>
            </a:r>
            <a:endParaRPr kumimoji="1" lang="ja-JP"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003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7</a:t>
            </a:fld>
            <a:endParaRPr kumimoji="1" lang="ja-JP" altLang="en-US"/>
          </a:p>
        </p:txBody>
      </p:sp>
      <p:sp>
        <p:nvSpPr>
          <p:cNvPr id="5" name="テキスト ボックス 4"/>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Crossing collision</a:t>
            </a:r>
          </a:p>
        </p:txBody>
      </p:sp>
      <p:sp>
        <p:nvSpPr>
          <p:cNvPr id="6" name="テキスト ボックス 5"/>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grpSp>
        <p:nvGrpSpPr>
          <p:cNvPr id="7" name="Group 3"/>
          <p:cNvGrpSpPr>
            <a:grpSpLocks/>
          </p:cNvGrpSpPr>
          <p:nvPr/>
        </p:nvGrpSpPr>
        <p:grpSpPr bwMode="auto">
          <a:xfrm rot="16200000">
            <a:off x="454629" y="3079721"/>
            <a:ext cx="1823232" cy="831023"/>
            <a:chOff x="272" y="351"/>
            <a:chExt cx="2424" cy="1010"/>
          </a:xfrm>
        </p:grpSpPr>
        <p:grpSp>
          <p:nvGrpSpPr>
            <p:cNvPr id="8" name="Group 4"/>
            <p:cNvGrpSpPr>
              <a:grpSpLocks/>
            </p:cNvGrpSpPr>
            <p:nvPr/>
          </p:nvGrpSpPr>
          <p:grpSpPr bwMode="auto">
            <a:xfrm>
              <a:off x="272" y="351"/>
              <a:ext cx="2424" cy="1010"/>
              <a:chOff x="1168" y="1446"/>
              <a:chExt cx="3173" cy="1302"/>
            </a:xfrm>
          </p:grpSpPr>
          <p:sp>
            <p:nvSpPr>
              <p:cNvPr id="24" name="Freeform 5"/>
              <p:cNvSpPr>
                <a:spLocks noChangeAspect="1"/>
              </p:cNvSpPr>
              <p:nvPr/>
            </p:nvSpPr>
            <p:spPr bwMode="auto">
              <a:xfrm>
                <a:off x="1168" y="1496"/>
                <a:ext cx="3173" cy="1192"/>
              </a:xfrm>
              <a:custGeom>
                <a:avLst/>
                <a:gdLst>
                  <a:gd name="T0" fmla="*/ 91 w 3173"/>
                  <a:gd name="T1" fmla="*/ 104 h 1192"/>
                  <a:gd name="T2" fmla="*/ 928 w 3173"/>
                  <a:gd name="T3" fmla="*/ 16 h 1192"/>
                  <a:gd name="T4" fmla="*/ 1872 w 3173"/>
                  <a:gd name="T5" fmla="*/ 13 h 1192"/>
                  <a:gd name="T6" fmla="*/ 3067 w 3173"/>
                  <a:gd name="T7" fmla="*/ 92 h 1192"/>
                  <a:gd name="T8" fmla="*/ 3168 w 3173"/>
                  <a:gd name="T9" fmla="*/ 572 h 1192"/>
                  <a:gd name="T10" fmla="*/ 3072 w 3173"/>
                  <a:gd name="T11" fmla="*/ 1085 h 1192"/>
                  <a:gd name="T12" fmla="*/ 2208 w 3173"/>
                  <a:gd name="T13" fmla="*/ 1177 h 1192"/>
                  <a:gd name="T14" fmla="*/ 885 w 3173"/>
                  <a:gd name="T15" fmla="*/ 1175 h 1192"/>
                  <a:gd name="T16" fmla="*/ 128 w 3173"/>
                  <a:gd name="T17" fmla="*/ 1117 h 1192"/>
                  <a:gd name="T18" fmla="*/ 91 w 3173"/>
                  <a:gd name="T19" fmla="*/ 104 h 1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3"/>
                  <a:gd name="T31" fmla="*/ 0 h 1192"/>
                  <a:gd name="T32" fmla="*/ 3173 w 3173"/>
                  <a:gd name="T33" fmla="*/ 1192 h 1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3" h="1192">
                    <a:moveTo>
                      <a:pt x="91" y="104"/>
                    </a:moveTo>
                    <a:cubicBezTo>
                      <a:pt x="152" y="12"/>
                      <a:pt x="672" y="16"/>
                      <a:pt x="928" y="16"/>
                    </a:cubicBezTo>
                    <a:cubicBezTo>
                      <a:pt x="1184" y="16"/>
                      <a:pt x="1508" y="12"/>
                      <a:pt x="1872" y="13"/>
                    </a:cubicBezTo>
                    <a:cubicBezTo>
                      <a:pt x="2268" y="14"/>
                      <a:pt x="2971" y="0"/>
                      <a:pt x="3067" y="92"/>
                    </a:cubicBezTo>
                    <a:cubicBezTo>
                      <a:pt x="3163" y="184"/>
                      <a:pt x="3163" y="380"/>
                      <a:pt x="3168" y="572"/>
                    </a:cubicBezTo>
                    <a:cubicBezTo>
                      <a:pt x="3173" y="764"/>
                      <a:pt x="3163" y="1004"/>
                      <a:pt x="3072" y="1085"/>
                    </a:cubicBezTo>
                    <a:cubicBezTo>
                      <a:pt x="2981" y="1166"/>
                      <a:pt x="2702" y="1173"/>
                      <a:pt x="2208" y="1177"/>
                    </a:cubicBezTo>
                    <a:cubicBezTo>
                      <a:pt x="1843" y="1192"/>
                      <a:pt x="1227" y="1171"/>
                      <a:pt x="885" y="1175"/>
                    </a:cubicBezTo>
                    <a:cubicBezTo>
                      <a:pt x="537" y="1175"/>
                      <a:pt x="256" y="1144"/>
                      <a:pt x="128" y="1117"/>
                    </a:cubicBezTo>
                    <a:cubicBezTo>
                      <a:pt x="0" y="1090"/>
                      <a:pt x="30" y="196"/>
                      <a:pt x="91" y="104"/>
                    </a:cubicBezTo>
                    <a:close/>
                  </a:path>
                </a:pathLst>
              </a:custGeom>
              <a:gradFill rotWithShape="1">
                <a:gsLst>
                  <a:gs pos="0">
                    <a:srgbClr val="BB0000"/>
                  </a:gs>
                  <a:gs pos="50000">
                    <a:srgbClr val="FF0000"/>
                  </a:gs>
                  <a:gs pos="100000">
                    <a:srgbClr val="BB0000"/>
                  </a:gs>
                </a:gsLst>
                <a:lin ang="5400000" scaled="1"/>
              </a:gradFill>
              <a:ln w="3175" cmpd="sng">
                <a:solidFill>
                  <a:schemeClr val="tx1"/>
                </a:solidFill>
                <a:round/>
                <a:headEnd/>
                <a:tailEnd/>
              </a:ln>
            </p:spPr>
            <p:txBody>
              <a:bodyPr wrap="none" anchor="ctr"/>
              <a:lstStyle/>
              <a:p>
                <a:endParaRPr lang="ja-JP" altLang="en-US"/>
              </a:p>
            </p:txBody>
          </p:sp>
          <p:sp>
            <p:nvSpPr>
              <p:cNvPr id="25" name="Freeform 6"/>
              <p:cNvSpPr>
                <a:spLocks/>
              </p:cNvSpPr>
              <p:nvPr/>
            </p:nvSpPr>
            <p:spPr bwMode="auto">
              <a:xfrm>
                <a:off x="1269" y="1565"/>
                <a:ext cx="670" cy="1048"/>
              </a:xfrm>
              <a:custGeom>
                <a:avLst/>
                <a:gdLst>
                  <a:gd name="T0" fmla="*/ 670 w 670"/>
                  <a:gd name="T1" fmla="*/ 6 h 1048"/>
                  <a:gd name="T2" fmla="*/ 78 w 670"/>
                  <a:gd name="T3" fmla="*/ 78 h 1048"/>
                  <a:gd name="T4" fmla="*/ 11 w 670"/>
                  <a:gd name="T5" fmla="*/ 552 h 1048"/>
                  <a:gd name="T6" fmla="*/ 75 w 670"/>
                  <a:gd name="T7" fmla="*/ 979 h 1048"/>
                  <a:gd name="T8" fmla="*/ 670 w 670"/>
                  <a:gd name="T9" fmla="*/ 1048 h 1048"/>
                  <a:gd name="T10" fmla="*/ 0 60000 65536"/>
                  <a:gd name="T11" fmla="*/ 0 60000 65536"/>
                  <a:gd name="T12" fmla="*/ 0 60000 65536"/>
                  <a:gd name="T13" fmla="*/ 0 60000 65536"/>
                  <a:gd name="T14" fmla="*/ 0 60000 65536"/>
                  <a:gd name="T15" fmla="*/ 0 w 670"/>
                  <a:gd name="T16" fmla="*/ 0 h 1048"/>
                  <a:gd name="T17" fmla="*/ 670 w 670"/>
                  <a:gd name="T18" fmla="*/ 1048 h 1048"/>
                </a:gdLst>
                <a:ahLst/>
                <a:cxnLst>
                  <a:cxn ang="T10">
                    <a:pos x="T0" y="T1"/>
                  </a:cxn>
                  <a:cxn ang="T11">
                    <a:pos x="T2" y="T3"/>
                  </a:cxn>
                  <a:cxn ang="T12">
                    <a:pos x="T4" y="T5"/>
                  </a:cxn>
                  <a:cxn ang="T13">
                    <a:pos x="T6" y="T7"/>
                  </a:cxn>
                  <a:cxn ang="T14">
                    <a:pos x="T8" y="T9"/>
                  </a:cxn>
                </a:cxnLst>
                <a:rect l="T15" t="T16" r="T17" b="T18"/>
                <a:pathLst>
                  <a:path w="670" h="1048">
                    <a:moveTo>
                      <a:pt x="670" y="6"/>
                    </a:moveTo>
                    <a:cubicBezTo>
                      <a:pt x="598" y="0"/>
                      <a:pt x="142" y="36"/>
                      <a:pt x="78" y="78"/>
                    </a:cubicBezTo>
                    <a:cubicBezTo>
                      <a:pt x="14" y="120"/>
                      <a:pt x="0" y="394"/>
                      <a:pt x="11" y="552"/>
                    </a:cubicBezTo>
                    <a:cubicBezTo>
                      <a:pt x="22" y="710"/>
                      <a:pt x="11" y="931"/>
                      <a:pt x="75" y="979"/>
                    </a:cubicBezTo>
                    <a:cubicBezTo>
                      <a:pt x="139" y="1027"/>
                      <a:pt x="539" y="1048"/>
                      <a:pt x="670" y="1048"/>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6" name="Freeform 7"/>
              <p:cNvSpPr>
                <a:spLocks/>
              </p:cNvSpPr>
              <p:nvPr/>
            </p:nvSpPr>
            <p:spPr bwMode="auto">
              <a:xfrm>
                <a:off x="3237" y="1568"/>
                <a:ext cx="1062" cy="283"/>
              </a:xfrm>
              <a:custGeom>
                <a:avLst/>
                <a:gdLst>
                  <a:gd name="T0" fmla="*/ 0 w 1062"/>
                  <a:gd name="T1" fmla="*/ 0 h 283"/>
                  <a:gd name="T2" fmla="*/ 198 w 1062"/>
                  <a:gd name="T3" fmla="*/ 35 h 283"/>
                  <a:gd name="T4" fmla="*/ 350 w 1062"/>
                  <a:gd name="T5" fmla="*/ 171 h 283"/>
                  <a:gd name="T6" fmla="*/ 1062 w 1062"/>
                  <a:gd name="T7" fmla="*/ 283 h 283"/>
                  <a:gd name="T8" fmla="*/ 0 60000 65536"/>
                  <a:gd name="T9" fmla="*/ 0 60000 65536"/>
                  <a:gd name="T10" fmla="*/ 0 60000 65536"/>
                  <a:gd name="T11" fmla="*/ 0 60000 65536"/>
                  <a:gd name="T12" fmla="*/ 0 w 1062"/>
                  <a:gd name="T13" fmla="*/ 0 h 283"/>
                  <a:gd name="T14" fmla="*/ 1062 w 1062"/>
                  <a:gd name="T15" fmla="*/ 283 h 283"/>
                </a:gdLst>
                <a:ahLst/>
                <a:cxnLst>
                  <a:cxn ang="T8">
                    <a:pos x="T0" y="T1"/>
                  </a:cxn>
                  <a:cxn ang="T9">
                    <a:pos x="T2" y="T3"/>
                  </a:cxn>
                  <a:cxn ang="T10">
                    <a:pos x="T4" y="T5"/>
                  </a:cxn>
                  <a:cxn ang="T11">
                    <a:pos x="T6" y="T7"/>
                  </a:cxn>
                </a:cxnLst>
                <a:rect l="T12" t="T13" r="T14" b="T15"/>
                <a:pathLst>
                  <a:path w="1062" h="283">
                    <a:moveTo>
                      <a:pt x="0" y="0"/>
                    </a:moveTo>
                    <a:cubicBezTo>
                      <a:pt x="43" y="8"/>
                      <a:pt x="139" y="6"/>
                      <a:pt x="198" y="35"/>
                    </a:cubicBezTo>
                    <a:cubicBezTo>
                      <a:pt x="297" y="75"/>
                      <a:pt x="267" y="152"/>
                      <a:pt x="350" y="171"/>
                    </a:cubicBezTo>
                    <a:cubicBezTo>
                      <a:pt x="433" y="190"/>
                      <a:pt x="916" y="260"/>
                      <a:pt x="1062" y="28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7" name="Freeform 8"/>
              <p:cNvSpPr>
                <a:spLocks/>
              </p:cNvSpPr>
              <p:nvPr/>
            </p:nvSpPr>
            <p:spPr bwMode="auto">
              <a:xfrm>
                <a:off x="1291" y="1635"/>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8" name="Freeform 9"/>
              <p:cNvSpPr>
                <a:spLocks/>
              </p:cNvSpPr>
              <p:nvPr/>
            </p:nvSpPr>
            <p:spPr bwMode="auto">
              <a:xfrm flipV="1">
                <a:off x="1293" y="2511"/>
                <a:ext cx="469" cy="40"/>
              </a:xfrm>
              <a:custGeom>
                <a:avLst/>
                <a:gdLst>
                  <a:gd name="T0" fmla="*/ 0 w 469"/>
                  <a:gd name="T1" fmla="*/ 40 h 40"/>
                  <a:gd name="T2" fmla="*/ 346 w 469"/>
                  <a:gd name="T3" fmla="*/ 16 h 40"/>
                  <a:gd name="T4" fmla="*/ 469 w 469"/>
                  <a:gd name="T5" fmla="*/ 24 h 40"/>
                  <a:gd name="T6" fmla="*/ 0 60000 65536"/>
                  <a:gd name="T7" fmla="*/ 0 60000 65536"/>
                  <a:gd name="T8" fmla="*/ 0 60000 65536"/>
                  <a:gd name="T9" fmla="*/ 0 w 469"/>
                  <a:gd name="T10" fmla="*/ 0 h 40"/>
                  <a:gd name="T11" fmla="*/ 469 w 469"/>
                  <a:gd name="T12" fmla="*/ 40 h 40"/>
                </a:gdLst>
                <a:ahLst/>
                <a:cxnLst>
                  <a:cxn ang="T6">
                    <a:pos x="T0" y="T1"/>
                  </a:cxn>
                  <a:cxn ang="T7">
                    <a:pos x="T2" y="T3"/>
                  </a:cxn>
                  <a:cxn ang="T8">
                    <a:pos x="T4" y="T5"/>
                  </a:cxn>
                </a:cxnLst>
                <a:rect l="T9" t="T10" r="T11" b="T12"/>
                <a:pathLst>
                  <a:path w="469" h="40">
                    <a:moveTo>
                      <a:pt x="0" y="40"/>
                    </a:moveTo>
                    <a:cubicBezTo>
                      <a:pt x="57" y="35"/>
                      <a:pt x="268" y="19"/>
                      <a:pt x="346" y="16"/>
                    </a:cubicBezTo>
                    <a:cubicBezTo>
                      <a:pt x="424" y="13"/>
                      <a:pt x="445" y="0"/>
                      <a:pt x="469"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29" name="Freeform 10"/>
              <p:cNvSpPr>
                <a:spLocks/>
              </p:cNvSpPr>
              <p:nvPr/>
            </p:nvSpPr>
            <p:spPr bwMode="auto">
              <a:xfrm>
                <a:off x="1234" y="1562"/>
                <a:ext cx="178" cy="1056"/>
              </a:xfrm>
              <a:custGeom>
                <a:avLst/>
                <a:gdLst>
                  <a:gd name="T0" fmla="*/ 62 w 178"/>
                  <a:gd name="T1" fmla="*/ 84 h 1056"/>
                  <a:gd name="T2" fmla="*/ 22 w 178"/>
                  <a:gd name="T3" fmla="*/ 328 h 1056"/>
                  <a:gd name="T4" fmla="*/ 28 w 178"/>
                  <a:gd name="T5" fmla="*/ 760 h 1056"/>
                  <a:gd name="T6" fmla="*/ 72 w 178"/>
                  <a:gd name="T7" fmla="*/ 988 h 1056"/>
                  <a:gd name="T8" fmla="*/ 162 w 178"/>
                  <a:gd name="T9" fmla="*/ 1036 h 1056"/>
                  <a:gd name="T10" fmla="*/ 160 w 178"/>
                  <a:gd name="T11" fmla="*/ 1054 h 1056"/>
                  <a:gd name="T12" fmla="*/ 66 w 178"/>
                  <a:gd name="T13" fmla="*/ 1004 h 1056"/>
                  <a:gd name="T14" fmla="*/ 12 w 178"/>
                  <a:gd name="T15" fmla="*/ 754 h 1056"/>
                  <a:gd name="T16" fmla="*/ 10 w 178"/>
                  <a:gd name="T17" fmla="*/ 292 h 1056"/>
                  <a:gd name="T18" fmla="*/ 48 w 178"/>
                  <a:gd name="T19" fmla="*/ 76 h 1056"/>
                  <a:gd name="T20" fmla="*/ 142 w 178"/>
                  <a:gd name="T21" fmla="*/ 8 h 1056"/>
                  <a:gd name="T22" fmla="*/ 150 w 178"/>
                  <a:gd name="T23" fmla="*/ 24 h 1056"/>
                  <a:gd name="T24" fmla="*/ 62 w 178"/>
                  <a:gd name="T25" fmla="*/ 84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056"/>
                  <a:gd name="T41" fmla="*/ 178 w 17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056">
                    <a:moveTo>
                      <a:pt x="62" y="84"/>
                    </a:moveTo>
                    <a:cubicBezTo>
                      <a:pt x="38" y="134"/>
                      <a:pt x="30" y="226"/>
                      <a:pt x="22" y="328"/>
                    </a:cubicBezTo>
                    <a:cubicBezTo>
                      <a:pt x="14" y="430"/>
                      <a:pt x="19" y="650"/>
                      <a:pt x="28" y="760"/>
                    </a:cubicBezTo>
                    <a:cubicBezTo>
                      <a:pt x="36" y="870"/>
                      <a:pt x="49" y="942"/>
                      <a:pt x="72" y="988"/>
                    </a:cubicBezTo>
                    <a:cubicBezTo>
                      <a:pt x="102" y="1020"/>
                      <a:pt x="146" y="1030"/>
                      <a:pt x="162" y="1036"/>
                    </a:cubicBezTo>
                    <a:cubicBezTo>
                      <a:pt x="178" y="1042"/>
                      <a:pt x="174" y="1056"/>
                      <a:pt x="160" y="1054"/>
                    </a:cubicBezTo>
                    <a:cubicBezTo>
                      <a:pt x="146" y="1052"/>
                      <a:pt x="87" y="1023"/>
                      <a:pt x="66" y="1004"/>
                    </a:cubicBezTo>
                    <a:cubicBezTo>
                      <a:pt x="45" y="985"/>
                      <a:pt x="22" y="876"/>
                      <a:pt x="12" y="754"/>
                    </a:cubicBezTo>
                    <a:cubicBezTo>
                      <a:pt x="4" y="625"/>
                      <a:pt x="0" y="390"/>
                      <a:pt x="10" y="292"/>
                    </a:cubicBezTo>
                    <a:cubicBezTo>
                      <a:pt x="20" y="194"/>
                      <a:pt x="30" y="114"/>
                      <a:pt x="48" y="76"/>
                    </a:cubicBezTo>
                    <a:cubicBezTo>
                      <a:pt x="70" y="29"/>
                      <a:pt x="118" y="16"/>
                      <a:pt x="142" y="8"/>
                    </a:cubicBezTo>
                    <a:cubicBezTo>
                      <a:pt x="166" y="0"/>
                      <a:pt x="178" y="18"/>
                      <a:pt x="150" y="24"/>
                    </a:cubicBezTo>
                    <a:cubicBezTo>
                      <a:pt x="122" y="30"/>
                      <a:pt x="85" y="33"/>
                      <a:pt x="62" y="84"/>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0" name="Freeform 11"/>
              <p:cNvSpPr>
                <a:spLocks/>
              </p:cNvSpPr>
              <p:nvPr/>
            </p:nvSpPr>
            <p:spPr bwMode="auto">
              <a:xfrm>
                <a:off x="3245" y="2320"/>
                <a:ext cx="1046" cy="294"/>
              </a:xfrm>
              <a:custGeom>
                <a:avLst/>
                <a:gdLst>
                  <a:gd name="T0" fmla="*/ 0 w 1046"/>
                  <a:gd name="T1" fmla="*/ 294 h 294"/>
                  <a:gd name="T2" fmla="*/ 198 w 1046"/>
                  <a:gd name="T3" fmla="*/ 259 h 294"/>
                  <a:gd name="T4" fmla="*/ 350 w 1046"/>
                  <a:gd name="T5" fmla="*/ 123 h 294"/>
                  <a:gd name="T6" fmla="*/ 1046 w 1046"/>
                  <a:gd name="T7" fmla="*/ 0 h 294"/>
                  <a:gd name="T8" fmla="*/ 0 60000 65536"/>
                  <a:gd name="T9" fmla="*/ 0 60000 65536"/>
                  <a:gd name="T10" fmla="*/ 0 60000 65536"/>
                  <a:gd name="T11" fmla="*/ 0 60000 65536"/>
                  <a:gd name="T12" fmla="*/ 0 w 1046"/>
                  <a:gd name="T13" fmla="*/ 0 h 294"/>
                  <a:gd name="T14" fmla="*/ 1046 w 1046"/>
                  <a:gd name="T15" fmla="*/ 294 h 294"/>
                </a:gdLst>
                <a:ahLst/>
                <a:cxnLst>
                  <a:cxn ang="T8">
                    <a:pos x="T0" y="T1"/>
                  </a:cxn>
                  <a:cxn ang="T9">
                    <a:pos x="T2" y="T3"/>
                  </a:cxn>
                  <a:cxn ang="T10">
                    <a:pos x="T4" y="T5"/>
                  </a:cxn>
                  <a:cxn ang="T11">
                    <a:pos x="T6" y="T7"/>
                  </a:cxn>
                </a:cxnLst>
                <a:rect l="T12" t="T13" r="T14" b="T15"/>
                <a:pathLst>
                  <a:path w="1046" h="294">
                    <a:moveTo>
                      <a:pt x="0" y="294"/>
                    </a:moveTo>
                    <a:cubicBezTo>
                      <a:pt x="43" y="286"/>
                      <a:pt x="139" y="288"/>
                      <a:pt x="198" y="259"/>
                    </a:cubicBezTo>
                    <a:cubicBezTo>
                      <a:pt x="297" y="219"/>
                      <a:pt x="267" y="142"/>
                      <a:pt x="350" y="123"/>
                    </a:cubicBezTo>
                    <a:cubicBezTo>
                      <a:pt x="433" y="104"/>
                      <a:pt x="901" y="25"/>
                      <a:pt x="1046"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1" name="Freeform 12"/>
              <p:cNvSpPr>
                <a:spLocks/>
              </p:cNvSpPr>
              <p:nvPr/>
            </p:nvSpPr>
            <p:spPr bwMode="auto">
              <a:xfrm>
                <a:off x="4050" y="1545"/>
                <a:ext cx="267" cy="1085"/>
              </a:xfrm>
              <a:custGeom>
                <a:avLst/>
                <a:gdLst>
                  <a:gd name="T0" fmla="*/ 241 w 267"/>
                  <a:gd name="T1" fmla="*/ 463 h 1085"/>
                  <a:gd name="T2" fmla="*/ 228 w 267"/>
                  <a:gd name="T3" fmla="*/ 761 h 1085"/>
                  <a:gd name="T4" fmla="*/ 164 w 267"/>
                  <a:gd name="T5" fmla="*/ 1001 h 1085"/>
                  <a:gd name="T6" fmla="*/ 38 w 267"/>
                  <a:gd name="T7" fmla="*/ 1059 h 1085"/>
                  <a:gd name="T8" fmla="*/ 42 w 267"/>
                  <a:gd name="T9" fmla="*/ 1077 h 1085"/>
                  <a:gd name="T10" fmla="*/ 176 w 267"/>
                  <a:gd name="T11" fmla="*/ 1015 h 1085"/>
                  <a:gd name="T12" fmla="*/ 246 w 267"/>
                  <a:gd name="T13" fmla="*/ 777 h 1085"/>
                  <a:gd name="T14" fmla="*/ 259 w 267"/>
                  <a:gd name="T15" fmla="*/ 410 h 1085"/>
                  <a:gd name="T16" fmla="*/ 195 w 267"/>
                  <a:gd name="T17" fmla="*/ 92 h 1085"/>
                  <a:gd name="T18" fmla="*/ 30 w 267"/>
                  <a:gd name="T19" fmla="*/ 9 h 1085"/>
                  <a:gd name="T20" fmla="*/ 24 w 267"/>
                  <a:gd name="T21" fmla="*/ 27 h 1085"/>
                  <a:gd name="T22" fmla="*/ 177 w 267"/>
                  <a:gd name="T23" fmla="*/ 108 h 1085"/>
                  <a:gd name="T24" fmla="*/ 241 w 267"/>
                  <a:gd name="T25" fmla="*/ 463 h 1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085"/>
                  <a:gd name="T41" fmla="*/ 267 w 267"/>
                  <a:gd name="T42" fmla="*/ 1085 h 10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085">
                    <a:moveTo>
                      <a:pt x="241" y="463"/>
                    </a:moveTo>
                    <a:cubicBezTo>
                      <a:pt x="242" y="579"/>
                      <a:pt x="240" y="671"/>
                      <a:pt x="228" y="761"/>
                    </a:cubicBezTo>
                    <a:cubicBezTo>
                      <a:pt x="215" y="850"/>
                      <a:pt x="195" y="951"/>
                      <a:pt x="164" y="1001"/>
                    </a:cubicBezTo>
                    <a:cubicBezTo>
                      <a:pt x="134" y="1033"/>
                      <a:pt x="74" y="1053"/>
                      <a:pt x="38" y="1059"/>
                    </a:cubicBezTo>
                    <a:cubicBezTo>
                      <a:pt x="2" y="1065"/>
                      <a:pt x="8" y="1085"/>
                      <a:pt x="42" y="1077"/>
                    </a:cubicBezTo>
                    <a:cubicBezTo>
                      <a:pt x="76" y="1069"/>
                      <a:pt x="154" y="1043"/>
                      <a:pt x="176" y="1015"/>
                    </a:cubicBezTo>
                    <a:cubicBezTo>
                      <a:pt x="198" y="987"/>
                      <a:pt x="233" y="896"/>
                      <a:pt x="246" y="777"/>
                    </a:cubicBezTo>
                    <a:cubicBezTo>
                      <a:pt x="259" y="658"/>
                      <a:pt x="267" y="524"/>
                      <a:pt x="259" y="410"/>
                    </a:cubicBezTo>
                    <a:cubicBezTo>
                      <a:pt x="250" y="295"/>
                      <a:pt x="232" y="159"/>
                      <a:pt x="195" y="92"/>
                    </a:cubicBezTo>
                    <a:cubicBezTo>
                      <a:pt x="157" y="24"/>
                      <a:pt x="59" y="18"/>
                      <a:pt x="30" y="9"/>
                    </a:cubicBezTo>
                    <a:cubicBezTo>
                      <a:pt x="1" y="0"/>
                      <a:pt x="0" y="23"/>
                      <a:pt x="24" y="27"/>
                    </a:cubicBezTo>
                    <a:cubicBezTo>
                      <a:pt x="39" y="36"/>
                      <a:pt x="139" y="39"/>
                      <a:pt x="177" y="108"/>
                    </a:cubicBezTo>
                    <a:cubicBezTo>
                      <a:pt x="215" y="177"/>
                      <a:pt x="240" y="347"/>
                      <a:pt x="241" y="463"/>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2" name="Freeform 13"/>
              <p:cNvSpPr>
                <a:spLocks/>
              </p:cNvSpPr>
              <p:nvPr/>
            </p:nvSpPr>
            <p:spPr bwMode="auto">
              <a:xfrm>
                <a:off x="1933" y="1520"/>
                <a:ext cx="1595" cy="1149"/>
              </a:xfrm>
              <a:custGeom>
                <a:avLst/>
                <a:gdLst>
                  <a:gd name="T0" fmla="*/ 107 w 1595"/>
                  <a:gd name="T1" fmla="*/ 0 h 1149"/>
                  <a:gd name="T2" fmla="*/ 331 w 1595"/>
                  <a:gd name="T3" fmla="*/ 208 h 1149"/>
                  <a:gd name="T4" fmla="*/ 1001 w 1595"/>
                  <a:gd name="T5" fmla="*/ 210 h 1149"/>
                  <a:gd name="T6" fmla="*/ 1446 w 1595"/>
                  <a:gd name="T7" fmla="*/ 91 h 1149"/>
                  <a:gd name="T8" fmla="*/ 1579 w 1595"/>
                  <a:gd name="T9" fmla="*/ 323 h 1149"/>
                  <a:gd name="T10" fmla="*/ 1571 w 1595"/>
                  <a:gd name="T11" fmla="*/ 832 h 1149"/>
                  <a:gd name="T12" fmla="*/ 1440 w 1595"/>
                  <a:gd name="T13" fmla="*/ 1056 h 1149"/>
                  <a:gd name="T14" fmla="*/ 931 w 1595"/>
                  <a:gd name="T15" fmla="*/ 931 h 1149"/>
                  <a:gd name="T16" fmla="*/ 374 w 1595"/>
                  <a:gd name="T17" fmla="*/ 939 h 1149"/>
                  <a:gd name="T18" fmla="*/ 110 w 1595"/>
                  <a:gd name="T19" fmla="*/ 1075 h 1149"/>
                  <a:gd name="T20" fmla="*/ 107 w 1595"/>
                  <a:gd name="T21" fmla="*/ 1149 h 1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5"/>
                  <a:gd name="T34" fmla="*/ 0 h 1149"/>
                  <a:gd name="T35" fmla="*/ 1595 w 1595"/>
                  <a:gd name="T36" fmla="*/ 1149 h 1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5" h="1149">
                    <a:moveTo>
                      <a:pt x="107" y="0"/>
                    </a:moveTo>
                    <a:cubicBezTo>
                      <a:pt x="0" y="96"/>
                      <a:pt x="318" y="195"/>
                      <a:pt x="331" y="208"/>
                    </a:cubicBezTo>
                    <a:cubicBezTo>
                      <a:pt x="344" y="221"/>
                      <a:pt x="898" y="227"/>
                      <a:pt x="1001" y="210"/>
                    </a:cubicBezTo>
                    <a:cubicBezTo>
                      <a:pt x="1104" y="193"/>
                      <a:pt x="1369" y="73"/>
                      <a:pt x="1446" y="91"/>
                    </a:cubicBezTo>
                    <a:cubicBezTo>
                      <a:pt x="1523" y="109"/>
                      <a:pt x="1563" y="237"/>
                      <a:pt x="1579" y="323"/>
                    </a:cubicBezTo>
                    <a:cubicBezTo>
                      <a:pt x="1595" y="409"/>
                      <a:pt x="1594" y="708"/>
                      <a:pt x="1571" y="832"/>
                    </a:cubicBezTo>
                    <a:cubicBezTo>
                      <a:pt x="1548" y="959"/>
                      <a:pt x="1507" y="1042"/>
                      <a:pt x="1440" y="1056"/>
                    </a:cubicBezTo>
                    <a:cubicBezTo>
                      <a:pt x="1373" y="1070"/>
                      <a:pt x="1118" y="942"/>
                      <a:pt x="931" y="931"/>
                    </a:cubicBezTo>
                    <a:cubicBezTo>
                      <a:pt x="744" y="920"/>
                      <a:pt x="475" y="923"/>
                      <a:pt x="374" y="939"/>
                    </a:cubicBezTo>
                    <a:cubicBezTo>
                      <a:pt x="273" y="955"/>
                      <a:pt x="142" y="1046"/>
                      <a:pt x="110" y="1075"/>
                    </a:cubicBezTo>
                    <a:cubicBezTo>
                      <a:pt x="78" y="1104"/>
                      <a:pt x="94" y="1144"/>
                      <a:pt x="107" y="1149"/>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3" name="Freeform 14"/>
              <p:cNvSpPr>
                <a:spLocks/>
              </p:cNvSpPr>
              <p:nvPr/>
            </p:nvSpPr>
            <p:spPr bwMode="auto">
              <a:xfrm>
                <a:off x="3349" y="1517"/>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4" name="Freeform 15"/>
              <p:cNvSpPr>
                <a:spLocks/>
              </p:cNvSpPr>
              <p:nvPr/>
            </p:nvSpPr>
            <p:spPr bwMode="auto">
              <a:xfrm>
                <a:off x="3373" y="1576"/>
                <a:ext cx="848" cy="69"/>
              </a:xfrm>
              <a:custGeom>
                <a:avLst/>
                <a:gdLst>
                  <a:gd name="T0" fmla="*/ 848 w 848"/>
                  <a:gd name="T1" fmla="*/ 69 h 69"/>
                  <a:gd name="T2" fmla="*/ 0 w 848"/>
                  <a:gd name="T3" fmla="*/ 56 h 69"/>
                  <a:gd name="T4" fmla="*/ 0 60000 65536"/>
                  <a:gd name="T5" fmla="*/ 0 60000 65536"/>
                  <a:gd name="T6" fmla="*/ 0 w 848"/>
                  <a:gd name="T7" fmla="*/ 0 h 69"/>
                  <a:gd name="T8" fmla="*/ 848 w 848"/>
                  <a:gd name="T9" fmla="*/ 69 h 69"/>
                </a:gdLst>
                <a:ahLst/>
                <a:cxnLst>
                  <a:cxn ang="T4">
                    <a:pos x="T0" y="T1"/>
                  </a:cxn>
                  <a:cxn ang="T5">
                    <a:pos x="T2" y="T3"/>
                  </a:cxn>
                </a:cxnLst>
                <a:rect l="T6" t="T7" r="T8" b="T9"/>
                <a:pathLst>
                  <a:path w="848" h="69">
                    <a:moveTo>
                      <a:pt x="848" y="69"/>
                    </a:moveTo>
                    <a:cubicBezTo>
                      <a:pt x="706" y="66"/>
                      <a:pt x="110" y="0"/>
                      <a:pt x="0" y="56"/>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5" name="Freeform 16"/>
              <p:cNvSpPr>
                <a:spLocks/>
              </p:cNvSpPr>
              <p:nvPr/>
            </p:nvSpPr>
            <p:spPr bwMode="auto">
              <a:xfrm>
                <a:off x="3235" y="1549"/>
                <a:ext cx="954" cy="67"/>
              </a:xfrm>
              <a:custGeom>
                <a:avLst/>
                <a:gdLst>
                  <a:gd name="T0" fmla="*/ 954 w 954"/>
                  <a:gd name="T1" fmla="*/ 67 h 67"/>
                  <a:gd name="T2" fmla="*/ 477 w 954"/>
                  <a:gd name="T3" fmla="*/ 14 h 67"/>
                  <a:gd name="T4" fmla="*/ 0 w 954"/>
                  <a:gd name="T5" fmla="*/ 3 h 67"/>
                  <a:gd name="T6" fmla="*/ 0 60000 65536"/>
                  <a:gd name="T7" fmla="*/ 0 60000 65536"/>
                  <a:gd name="T8" fmla="*/ 0 60000 65536"/>
                  <a:gd name="T9" fmla="*/ 0 w 954"/>
                  <a:gd name="T10" fmla="*/ 0 h 67"/>
                  <a:gd name="T11" fmla="*/ 954 w 954"/>
                  <a:gd name="T12" fmla="*/ 67 h 67"/>
                </a:gdLst>
                <a:ahLst/>
                <a:cxnLst>
                  <a:cxn ang="T6">
                    <a:pos x="T0" y="T1"/>
                  </a:cxn>
                  <a:cxn ang="T7">
                    <a:pos x="T2" y="T3"/>
                  </a:cxn>
                  <a:cxn ang="T8">
                    <a:pos x="T4" y="T5"/>
                  </a:cxn>
                </a:cxnLst>
                <a:rect l="T9" t="T10" r="T11" b="T12"/>
                <a:pathLst>
                  <a:path w="954" h="67">
                    <a:moveTo>
                      <a:pt x="954" y="67"/>
                    </a:moveTo>
                    <a:cubicBezTo>
                      <a:pt x="880" y="35"/>
                      <a:pt x="645" y="16"/>
                      <a:pt x="477" y="14"/>
                    </a:cubicBezTo>
                    <a:cubicBezTo>
                      <a:pt x="309" y="12"/>
                      <a:pt x="169" y="0"/>
                      <a:pt x="0" y="3"/>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6" name="Freeform 17"/>
              <p:cNvSpPr>
                <a:spLocks/>
              </p:cNvSpPr>
              <p:nvPr/>
            </p:nvSpPr>
            <p:spPr bwMode="auto">
              <a:xfrm flipV="1">
                <a:off x="3354" y="2576"/>
                <a:ext cx="54" cy="91"/>
              </a:xfrm>
              <a:custGeom>
                <a:avLst/>
                <a:gdLst>
                  <a:gd name="T0" fmla="*/ 0 w 54"/>
                  <a:gd name="T1" fmla="*/ 91 h 91"/>
                  <a:gd name="T2" fmla="*/ 54 w 54"/>
                  <a:gd name="T3" fmla="*/ 0 h 91"/>
                  <a:gd name="T4" fmla="*/ 0 60000 65536"/>
                  <a:gd name="T5" fmla="*/ 0 60000 65536"/>
                  <a:gd name="T6" fmla="*/ 0 w 54"/>
                  <a:gd name="T7" fmla="*/ 0 h 91"/>
                  <a:gd name="T8" fmla="*/ 54 w 54"/>
                  <a:gd name="T9" fmla="*/ 91 h 91"/>
                </a:gdLst>
                <a:ahLst/>
                <a:cxnLst>
                  <a:cxn ang="T4">
                    <a:pos x="T0" y="T1"/>
                  </a:cxn>
                  <a:cxn ang="T5">
                    <a:pos x="T2" y="T3"/>
                  </a:cxn>
                </a:cxnLst>
                <a:rect l="T6" t="T7" r="T8" b="T9"/>
                <a:pathLst>
                  <a:path w="54" h="91">
                    <a:moveTo>
                      <a:pt x="0" y="91"/>
                    </a:moveTo>
                    <a:cubicBezTo>
                      <a:pt x="9" y="75"/>
                      <a:pt x="42" y="19"/>
                      <a:pt x="54" y="0"/>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7" name="Freeform 18"/>
              <p:cNvSpPr>
                <a:spLocks/>
              </p:cNvSpPr>
              <p:nvPr/>
            </p:nvSpPr>
            <p:spPr bwMode="auto">
              <a:xfrm>
                <a:off x="3381" y="2531"/>
                <a:ext cx="838" cy="74"/>
              </a:xfrm>
              <a:custGeom>
                <a:avLst/>
                <a:gdLst>
                  <a:gd name="T0" fmla="*/ 838 w 838"/>
                  <a:gd name="T1" fmla="*/ 0 h 74"/>
                  <a:gd name="T2" fmla="*/ 0 w 838"/>
                  <a:gd name="T3" fmla="*/ 24 h 74"/>
                  <a:gd name="T4" fmla="*/ 0 60000 65536"/>
                  <a:gd name="T5" fmla="*/ 0 60000 65536"/>
                  <a:gd name="T6" fmla="*/ 0 w 838"/>
                  <a:gd name="T7" fmla="*/ 0 h 74"/>
                  <a:gd name="T8" fmla="*/ 838 w 838"/>
                  <a:gd name="T9" fmla="*/ 74 h 74"/>
                </a:gdLst>
                <a:ahLst/>
                <a:cxnLst>
                  <a:cxn ang="T4">
                    <a:pos x="T0" y="T1"/>
                  </a:cxn>
                  <a:cxn ang="T5">
                    <a:pos x="T2" y="T3"/>
                  </a:cxn>
                </a:cxnLst>
                <a:rect l="T6" t="T7" r="T8" b="T9"/>
                <a:pathLst>
                  <a:path w="838" h="74">
                    <a:moveTo>
                      <a:pt x="838" y="0"/>
                    </a:moveTo>
                    <a:cubicBezTo>
                      <a:pt x="670" y="34"/>
                      <a:pt x="115" y="74"/>
                      <a:pt x="0" y="24"/>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8" name="Freeform 19"/>
              <p:cNvSpPr>
                <a:spLocks/>
              </p:cNvSpPr>
              <p:nvPr/>
            </p:nvSpPr>
            <p:spPr bwMode="auto">
              <a:xfrm>
                <a:off x="3241" y="2552"/>
                <a:ext cx="964" cy="85"/>
              </a:xfrm>
              <a:custGeom>
                <a:avLst/>
                <a:gdLst>
                  <a:gd name="T0" fmla="*/ 964 w 964"/>
                  <a:gd name="T1" fmla="*/ 0 h 85"/>
                  <a:gd name="T2" fmla="*/ 477 w 964"/>
                  <a:gd name="T3" fmla="*/ 71 h 85"/>
                  <a:gd name="T4" fmla="*/ 0 w 964"/>
                  <a:gd name="T5" fmla="*/ 82 h 85"/>
                  <a:gd name="T6" fmla="*/ 0 60000 65536"/>
                  <a:gd name="T7" fmla="*/ 0 60000 65536"/>
                  <a:gd name="T8" fmla="*/ 0 60000 65536"/>
                  <a:gd name="T9" fmla="*/ 0 w 964"/>
                  <a:gd name="T10" fmla="*/ 0 h 85"/>
                  <a:gd name="T11" fmla="*/ 964 w 964"/>
                  <a:gd name="T12" fmla="*/ 85 h 85"/>
                </a:gdLst>
                <a:ahLst/>
                <a:cxnLst>
                  <a:cxn ang="T6">
                    <a:pos x="T0" y="T1"/>
                  </a:cxn>
                  <a:cxn ang="T7">
                    <a:pos x="T2" y="T3"/>
                  </a:cxn>
                  <a:cxn ang="T8">
                    <a:pos x="T4" y="T5"/>
                  </a:cxn>
                </a:cxnLst>
                <a:rect l="T9" t="T10" r="T11" b="T12"/>
                <a:pathLst>
                  <a:path w="964" h="85">
                    <a:moveTo>
                      <a:pt x="964" y="0"/>
                    </a:moveTo>
                    <a:cubicBezTo>
                      <a:pt x="890" y="32"/>
                      <a:pt x="645" y="69"/>
                      <a:pt x="477" y="71"/>
                    </a:cubicBezTo>
                    <a:cubicBezTo>
                      <a:pt x="309" y="73"/>
                      <a:pt x="169" y="85"/>
                      <a:pt x="0" y="82"/>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39" name="Freeform 20"/>
              <p:cNvSpPr>
                <a:spLocks/>
              </p:cNvSpPr>
              <p:nvPr/>
            </p:nvSpPr>
            <p:spPr bwMode="auto">
              <a:xfrm>
                <a:off x="3182" y="1572"/>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0" name="Freeform 21"/>
              <p:cNvSpPr>
                <a:spLocks/>
              </p:cNvSpPr>
              <p:nvPr/>
            </p:nvSpPr>
            <p:spPr bwMode="auto">
              <a:xfrm>
                <a:off x="2082" y="1561"/>
                <a:ext cx="1088" cy="55"/>
              </a:xfrm>
              <a:custGeom>
                <a:avLst/>
                <a:gdLst>
                  <a:gd name="T0" fmla="*/ 22 w 1088"/>
                  <a:gd name="T1" fmla="*/ 55 h 55"/>
                  <a:gd name="T2" fmla="*/ 158 w 1088"/>
                  <a:gd name="T3" fmla="*/ 3 h 55"/>
                  <a:gd name="T4" fmla="*/ 1088 w 1088"/>
                  <a:gd name="T5" fmla="*/ 1 h 55"/>
                  <a:gd name="T6" fmla="*/ 0 60000 65536"/>
                  <a:gd name="T7" fmla="*/ 0 60000 65536"/>
                  <a:gd name="T8" fmla="*/ 0 60000 65536"/>
                  <a:gd name="T9" fmla="*/ 0 w 1088"/>
                  <a:gd name="T10" fmla="*/ 0 h 55"/>
                  <a:gd name="T11" fmla="*/ 1088 w 1088"/>
                  <a:gd name="T12" fmla="*/ 55 h 55"/>
                </a:gdLst>
                <a:ahLst/>
                <a:cxnLst>
                  <a:cxn ang="T6">
                    <a:pos x="T0" y="T1"/>
                  </a:cxn>
                  <a:cxn ang="T7">
                    <a:pos x="T2" y="T3"/>
                  </a:cxn>
                  <a:cxn ang="T8">
                    <a:pos x="T4" y="T5"/>
                  </a:cxn>
                </a:cxnLst>
                <a:rect l="T9" t="T10" r="T11" b="T12"/>
                <a:pathLst>
                  <a:path w="1088" h="55">
                    <a:moveTo>
                      <a:pt x="22" y="55"/>
                    </a:moveTo>
                    <a:cubicBezTo>
                      <a:pt x="0" y="13"/>
                      <a:pt x="6" y="0"/>
                      <a:pt x="158" y="3"/>
                    </a:cubicBezTo>
                    <a:cubicBezTo>
                      <a:pt x="310" y="6"/>
                      <a:pt x="893" y="3"/>
                      <a:pt x="1088" y="1"/>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1" name="Freeform 22"/>
              <p:cNvSpPr>
                <a:spLocks/>
              </p:cNvSpPr>
              <p:nvPr/>
            </p:nvSpPr>
            <p:spPr bwMode="auto">
              <a:xfrm>
                <a:off x="3093" y="1446"/>
                <a:ext cx="145" cy="167"/>
              </a:xfrm>
              <a:custGeom>
                <a:avLst/>
                <a:gdLst>
                  <a:gd name="T0" fmla="*/ 142 w 145"/>
                  <a:gd name="T1" fmla="*/ 119 h 167"/>
                  <a:gd name="T2" fmla="*/ 88 w 145"/>
                  <a:gd name="T3" fmla="*/ 138 h 167"/>
                  <a:gd name="T4" fmla="*/ 27 w 145"/>
                  <a:gd name="T5" fmla="*/ 53 h 167"/>
                  <a:gd name="T6" fmla="*/ 59 w 145"/>
                  <a:gd name="T7" fmla="*/ 13 h 167"/>
                  <a:gd name="T8" fmla="*/ 142 w 145"/>
                  <a:gd name="T9" fmla="*/ 119 h 167"/>
                  <a:gd name="T10" fmla="*/ 0 60000 65536"/>
                  <a:gd name="T11" fmla="*/ 0 60000 65536"/>
                  <a:gd name="T12" fmla="*/ 0 60000 65536"/>
                  <a:gd name="T13" fmla="*/ 0 60000 65536"/>
                  <a:gd name="T14" fmla="*/ 0 60000 65536"/>
                  <a:gd name="T15" fmla="*/ 0 w 145"/>
                  <a:gd name="T16" fmla="*/ 0 h 167"/>
                  <a:gd name="T17" fmla="*/ 145 w 145"/>
                  <a:gd name="T18" fmla="*/ 167 h 167"/>
                </a:gdLst>
                <a:ahLst/>
                <a:cxnLst>
                  <a:cxn ang="T10">
                    <a:pos x="T0" y="T1"/>
                  </a:cxn>
                  <a:cxn ang="T11">
                    <a:pos x="T2" y="T3"/>
                  </a:cxn>
                  <a:cxn ang="T12">
                    <a:pos x="T4" y="T5"/>
                  </a:cxn>
                  <a:cxn ang="T13">
                    <a:pos x="T6" y="T7"/>
                  </a:cxn>
                  <a:cxn ang="T14">
                    <a:pos x="T8" y="T9"/>
                  </a:cxn>
                </a:cxnLst>
                <a:rect l="T15" t="T16" r="T17" b="T18"/>
                <a:pathLst>
                  <a:path w="145" h="167">
                    <a:moveTo>
                      <a:pt x="142" y="119"/>
                    </a:moveTo>
                    <a:cubicBezTo>
                      <a:pt x="145" y="121"/>
                      <a:pt x="98" y="167"/>
                      <a:pt x="88" y="138"/>
                    </a:cubicBezTo>
                    <a:cubicBezTo>
                      <a:pt x="78" y="109"/>
                      <a:pt x="31" y="73"/>
                      <a:pt x="27" y="53"/>
                    </a:cubicBezTo>
                    <a:cubicBezTo>
                      <a:pt x="14" y="18"/>
                      <a:pt x="0" y="0"/>
                      <a:pt x="59" y="13"/>
                    </a:cubicBezTo>
                    <a:cubicBezTo>
                      <a:pt x="118" y="26"/>
                      <a:pt x="139" y="117"/>
                      <a:pt x="142" y="119"/>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2" name="Freeform 23"/>
              <p:cNvSpPr>
                <a:spLocks/>
              </p:cNvSpPr>
              <p:nvPr/>
            </p:nvSpPr>
            <p:spPr bwMode="auto">
              <a:xfrm>
                <a:off x="3134" y="2580"/>
                <a:ext cx="112" cy="168"/>
              </a:xfrm>
              <a:custGeom>
                <a:avLst/>
                <a:gdLst>
                  <a:gd name="T0" fmla="*/ 109 w 112"/>
                  <a:gd name="T1" fmla="*/ 48 h 168"/>
                  <a:gd name="T2" fmla="*/ 55 w 112"/>
                  <a:gd name="T3" fmla="*/ 29 h 168"/>
                  <a:gd name="T4" fmla="*/ 12 w 112"/>
                  <a:gd name="T5" fmla="*/ 118 h 168"/>
                  <a:gd name="T6" fmla="*/ 42 w 112"/>
                  <a:gd name="T7" fmla="*/ 160 h 168"/>
                  <a:gd name="T8" fmla="*/ 109 w 112"/>
                  <a:gd name="T9" fmla="*/ 48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09" y="48"/>
                    </a:moveTo>
                    <a:cubicBezTo>
                      <a:pt x="106" y="32"/>
                      <a:pt x="65" y="0"/>
                      <a:pt x="55" y="29"/>
                    </a:cubicBezTo>
                    <a:cubicBezTo>
                      <a:pt x="45" y="58"/>
                      <a:pt x="24" y="72"/>
                      <a:pt x="12" y="118"/>
                    </a:cubicBezTo>
                    <a:cubicBezTo>
                      <a:pt x="0" y="164"/>
                      <a:pt x="8" y="168"/>
                      <a:pt x="42" y="160"/>
                    </a:cubicBezTo>
                    <a:cubicBezTo>
                      <a:pt x="76" y="152"/>
                      <a:pt x="112" y="64"/>
                      <a:pt x="109" y="48"/>
                    </a:cubicBezTo>
                    <a:close/>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sp>
            <p:nvSpPr>
              <p:cNvPr id="43" name="Freeform 24"/>
              <p:cNvSpPr>
                <a:spLocks/>
              </p:cNvSpPr>
              <p:nvPr/>
            </p:nvSpPr>
            <p:spPr bwMode="auto">
              <a:xfrm flipV="1">
                <a:off x="3186" y="2566"/>
                <a:ext cx="102" cy="44"/>
              </a:xfrm>
              <a:custGeom>
                <a:avLst/>
                <a:gdLst>
                  <a:gd name="T0" fmla="*/ 0 w 102"/>
                  <a:gd name="T1" fmla="*/ 44 h 44"/>
                  <a:gd name="T2" fmla="*/ 98 w 102"/>
                  <a:gd name="T3" fmla="*/ 22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44"/>
                    </a:moveTo>
                    <a:lnTo>
                      <a:pt x="98" y="22"/>
                    </a:lnTo>
                    <a:lnTo>
                      <a:pt x="102" y="0"/>
                    </a:lnTo>
                  </a:path>
                </a:pathLst>
              </a:custGeom>
              <a:solidFill>
                <a:srgbClr val="FF3300"/>
              </a:solidFill>
              <a:ln w="3175" cap="flat" cmpd="sng">
                <a:solidFill>
                  <a:schemeClr val="tx1"/>
                </a:solidFill>
                <a:prstDash val="solid"/>
                <a:round/>
                <a:headEnd type="none" w="med" len="med"/>
                <a:tailEnd type="none" w="med" len="med"/>
              </a:ln>
            </p:spPr>
            <p:txBody>
              <a:bodyPr wrap="none" anchor="ctr"/>
              <a:lstStyle/>
              <a:p>
                <a:endParaRPr lang="ja-JP" altLang="en-US"/>
              </a:p>
            </p:txBody>
          </p:sp>
          <p:sp>
            <p:nvSpPr>
              <p:cNvPr id="44" name="Freeform 25"/>
              <p:cNvSpPr>
                <a:spLocks/>
              </p:cNvSpPr>
              <p:nvPr/>
            </p:nvSpPr>
            <p:spPr bwMode="auto">
              <a:xfrm>
                <a:off x="2078" y="2573"/>
                <a:ext cx="1096" cy="56"/>
              </a:xfrm>
              <a:custGeom>
                <a:avLst/>
                <a:gdLst>
                  <a:gd name="T0" fmla="*/ 47 w 1096"/>
                  <a:gd name="T1" fmla="*/ 0 h 56"/>
                  <a:gd name="T2" fmla="*/ 166 w 1096"/>
                  <a:gd name="T3" fmla="*/ 53 h 56"/>
                  <a:gd name="T4" fmla="*/ 1096 w 1096"/>
                  <a:gd name="T5" fmla="*/ 55 h 56"/>
                  <a:gd name="T6" fmla="*/ 0 60000 65536"/>
                  <a:gd name="T7" fmla="*/ 0 60000 65536"/>
                  <a:gd name="T8" fmla="*/ 0 60000 65536"/>
                  <a:gd name="T9" fmla="*/ 0 w 1096"/>
                  <a:gd name="T10" fmla="*/ 0 h 56"/>
                  <a:gd name="T11" fmla="*/ 1096 w 1096"/>
                  <a:gd name="T12" fmla="*/ 56 h 56"/>
                </a:gdLst>
                <a:ahLst/>
                <a:cxnLst>
                  <a:cxn ang="T6">
                    <a:pos x="T0" y="T1"/>
                  </a:cxn>
                  <a:cxn ang="T7">
                    <a:pos x="T2" y="T3"/>
                  </a:cxn>
                  <a:cxn ang="T8">
                    <a:pos x="T4" y="T5"/>
                  </a:cxn>
                </a:cxnLst>
                <a:rect l="T9" t="T10" r="T11" b="T12"/>
                <a:pathLst>
                  <a:path w="1096" h="56">
                    <a:moveTo>
                      <a:pt x="47" y="0"/>
                    </a:moveTo>
                    <a:cubicBezTo>
                      <a:pt x="0" y="45"/>
                      <a:pt x="14" y="56"/>
                      <a:pt x="166" y="53"/>
                    </a:cubicBezTo>
                    <a:cubicBezTo>
                      <a:pt x="318" y="50"/>
                      <a:pt x="901" y="53"/>
                      <a:pt x="1096" y="55"/>
                    </a:cubicBezTo>
                  </a:path>
                </a:pathLst>
              </a:custGeom>
              <a:solidFill>
                <a:srgbClr val="FF3300"/>
              </a:solidFill>
              <a:ln w="3175" cap="flat" cmpd="sng">
                <a:solidFill>
                  <a:schemeClr val="tx1"/>
                </a:solidFill>
                <a:prstDash val="solid"/>
                <a:round/>
                <a:headEnd/>
                <a:tailEnd/>
              </a:ln>
            </p:spPr>
            <p:txBody>
              <a:bodyPr wrap="none" anchor="ctr"/>
              <a:lstStyle/>
              <a:p>
                <a:endParaRPr lang="ja-JP" altLang="en-US"/>
              </a:p>
            </p:txBody>
          </p:sp>
        </p:grpSp>
        <p:grpSp>
          <p:nvGrpSpPr>
            <p:cNvPr id="9" name="Group 26"/>
            <p:cNvGrpSpPr>
              <a:grpSpLocks/>
            </p:cNvGrpSpPr>
            <p:nvPr/>
          </p:nvGrpSpPr>
          <p:grpSpPr bwMode="auto">
            <a:xfrm>
              <a:off x="627" y="400"/>
              <a:ext cx="1414" cy="906"/>
              <a:chOff x="1632" y="1509"/>
              <a:chExt cx="1853" cy="1168"/>
            </a:xfrm>
          </p:grpSpPr>
          <p:sp>
            <p:nvSpPr>
              <p:cNvPr id="10" name="Freeform 27"/>
              <p:cNvSpPr>
                <a:spLocks/>
              </p:cNvSpPr>
              <p:nvPr/>
            </p:nvSpPr>
            <p:spPr bwMode="auto">
              <a:xfrm>
                <a:off x="1680" y="1628"/>
                <a:ext cx="513" cy="934"/>
              </a:xfrm>
              <a:custGeom>
                <a:avLst/>
                <a:gdLst/>
                <a:ahLst/>
                <a:cxnLst>
                  <a:cxn ang="0">
                    <a:pos x="490" y="115"/>
                  </a:cxn>
                  <a:cxn ang="0">
                    <a:pos x="200" y="9"/>
                  </a:cxn>
                  <a:cxn ang="0">
                    <a:pos x="37" y="177"/>
                  </a:cxn>
                  <a:cxn ang="0">
                    <a:pos x="32" y="723"/>
                  </a:cxn>
                  <a:cxn ang="0">
                    <a:pos x="203" y="926"/>
                  </a:cxn>
                  <a:cxn ang="0">
                    <a:pos x="493" y="843"/>
                  </a:cxn>
                  <a:cxn ang="0">
                    <a:pos x="477" y="678"/>
                  </a:cxn>
                  <a:cxn ang="0">
                    <a:pos x="461" y="446"/>
                  </a:cxn>
                  <a:cxn ang="0">
                    <a:pos x="490" y="115"/>
                  </a:cxn>
                </a:cxnLst>
                <a:rect l="0" t="0" r="r" b="b"/>
                <a:pathLst>
                  <a:path w="514" h="934">
                    <a:moveTo>
                      <a:pt x="490" y="115"/>
                    </a:moveTo>
                    <a:cubicBezTo>
                      <a:pt x="493" y="75"/>
                      <a:pt x="277" y="0"/>
                      <a:pt x="200" y="9"/>
                    </a:cubicBezTo>
                    <a:cubicBezTo>
                      <a:pt x="123" y="18"/>
                      <a:pt x="69" y="86"/>
                      <a:pt x="37" y="177"/>
                    </a:cubicBezTo>
                    <a:cubicBezTo>
                      <a:pt x="5" y="268"/>
                      <a:pt x="0" y="579"/>
                      <a:pt x="32" y="723"/>
                    </a:cubicBezTo>
                    <a:cubicBezTo>
                      <a:pt x="64" y="867"/>
                      <a:pt x="145" y="918"/>
                      <a:pt x="203" y="926"/>
                    </a:cubicBezTo>
                    <a:cubicBezTo>
                      <a:pt x="261" y="934"/>
                      <a:pt x="472" y="859"/>
                      <a:pt x="493" y="843"/>
                    </a:cubicBezTo>
                    <a:cubicBezTo>
                      <a:pt x="514" y="827"/>
                      <a:pt x="482" y="743"/>
                      <a:pt x="477" y="678"/>
                    </a:cubicBezTo>
                    <a:cubicBezTo>
                      <a:pt x="471" y="611"/>
                      <a:pt x="458" y="539"/>
                      <a:pt x="461" y="446"/>
                    </a:cubicBezTo>
                    <a:cubicBezTo>
                      <a:pt x="463" y="352"/>
                      <a:pt x="484" y="183"/>
                      <a:pt x="490" y="115"/>
                    </a:cubicBezTo>
                    <a:close/>
                  </a:path>
                </a:pathLst>
              </a:custGeom>
              <a:gradFill rotWithShape="1">
                <a:gsLst>
                  <a:gs pos="0">
                    <a:schemeClr val="accent1">
                      <a:gamma/>
                      <a:shade val="46275"/>
                      <a:invGamma/>
                    </a:schemeClr>
                  </a:gs>
                  <a:gs pos="100000">
                    <a:schemeClr val="accent1"/>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1" name="Freeform 28"/>
              <p:cNvSpPr>
                <a:spLocks/>
              </p:cNvSpPr>
              <p:nvPr/>
            </p:nvSpPr>
            <p:spPr bwMode="auto">
              <a:xfrm>
                <a:off x="2983" y="1605"/>
                <a:ext cx="502" cy="975"/>
              </a:xfrm>
              <a:custGeom>
                <a:avLst/>
                <a:gdLst/>
                <a:ahLst/>
                <a:cxnLst>
                  <a:cxn ang="0">
                    <a:pos x="3" y="134"/>
                  </a:cxn>
                  <a:cxn ang="0">
                    <a:pos x="331" y="27"/>
                  </a:cxn>
                  <a:cxn ang="0">
                    <a:pos x="451" y="120"/>
                  </a:cxn>
                  <a:cxn ang="0">
                    <a:pos x="499" y="491"/>
                  </a:cxn>
                  <a:cxn ang="0">
                    <a:pos x="437" y="888"/>
                  </a:cxn>
                  <a:cxn ang="0">
                    <a:pos x="307" y="942"/>
                  </a:cxn>
                  <a:cxn ang="0">
                    <a:pos x="8" y="848"/>
                  </a:cxn>
                  <a:cxn ang="0">
                    <a:pos x="48" y="507"/>
                  </a:cxn>
                  <a:cxn ang="0">
                    <a:pos x="3" y="134"/>
                  </a:cxn>
                </a:cxnLst>
                <a:rect l="0" t="0" r="r" b="b"/>
                <a:pathLst>
                  <a:path w="501" h="974">
                    <a:moveTo>
                      <a:pt x="3" y="134"/>
                    </a:moveTo>
                    <a:cubicBezTo>
                      <a:pt x="3" y="126"/>
                      <a:pt x="261" y="54"/>
                      <a:pt x="331" y="27"/>
                    </a:cubicBezTo>
                    <a:cubicBezTo>
                      <a:pt x="401" y="0"/>
                      <a:pt x="413" y="40"/>
                      <a:pt x="451" y="120"/>
                    </a:cubicBezTo>
                    <a:cubicBezTo>
                      <a:pt x="489" y="200"/>
                      <a:pt x="501" y="363"/>
                      <a:pt x="499" y="491"/>
                    </a:cubicBezTo>
                    <a:cubicBezTo>
                      <a:pt x="496" y="619"/>
                      <a:pt x="471" y="802"/>
                      <a:pt x="437" y="888"/>
                    </a:cubicBezTo>
                    <a:cubicBezTo>
                      <a:pt x="403" y="974"/>
                      <a:pt x="378" y="948"/>
                      <a:pt x="307" y="942"/>
                    </a:cubicBezTo>
                    <a:cubicBezTo>
                      <a:pt x="280" y="928"/>
                      <a:pt x="16" y="850"/>
                      <a:pt x="8" y="848"/>
                    </a:cubicBezTo>
                    <a:cubicBezTo>
                      <a:pt x="0" y="846"/>
                      <a:pt x="49" y="626"/>
                      <a:pt x="48" y="507"/>
                    </a:cubicBezTo>
                    <a:cubicBezTo>
                      <a:pt x="47" y="388"/>
                      <a:pt x="3" y="142"/>
                      <a:pt x="3" y="134"/>
                    </a:cubicBezTo>
                    <a:close/>
                  </a:path>
                </a:pathLst>
              </a:custGeom>
              <a:gradFill rotWithShape="1">
                <a:gsLst>
                  <a:gs pos="0">
                    <a:schemeClr val="accent1"/>
                  </a:gs>
                  <a:gs pos="100000">
                    <a:schemeClr val="accent1">
                      <a:gamma/>
                      <a:shade val="46275"/>
                      <a:invGamma/>
                    </a:schemeClr>
                  </a:gs>
                </a:gsLst>
                <a:lin ang="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nvGrpSpPr>
              <p:cNvPr id="12" name="Group 29"/>
              <p:cNvGrpSpPr>
                <a:grpSpLocks/>
              </p:cNvGrpSpPr>
              <p:nvPr/>
            </p:nvGrpSpPr>
            <p:grpSpPr bwMode="auto">
              <a:xfrm>
                <a:off x="2022" y="1509"/>
                <a:ext cx="1170" cy="230"/>
                <a:chOff x="2022" y="1509"/>
                <a:chExt cx="1170" cy="230"/>
              </a:xfrm>
            </p:grpSpPr>
            <p:sp>
              <p:nvSpPr>
                <p:cNvPr id="19" name="Freeform 30"/>
                <p:cNvSpPr>
                  <a:spLocks/>
                </p:cNvSpPr>
                <p:nvPr/>
              </p:nvSpPr>
              <p:spPr bwMode="auto">
                <a:xfrm>
                  <a:off x="2661" y="1597"/>
                  <a:ext cx="548" cy="143"/>
                </a:xfrm>
                <a:custGeom>
                  <a:avLst/>
                  <a:gdLst/>
                  <a:ahLst/>
                  <a:cxnLst>
                    <a:cxn ang="0">
                      <a:pos x="530" y="2"/>
                    </a:cxn>
                    <a:cxn ang="0">
                      <a:pos x="516" y="42"/>
                    </a:cxn>
                    <a:cxn ang="0">
                      <a:pos x="243" y="125"/>
                    </a:cxn>
                    <a:cxn ang="0">
                      <a:pos x="4" y="132"/>
                    </a:cxn>
                    <a:cxn ang="0">
                      <a:pos x="56" y="8"/>
                    </a:cxn>
                    <a:cxn ang="0">
                      <a:pos x="528" y="0"/>
                    </a:cxn>
                  </a:cxnLst>
                  <a:rect l="0" t="0" r="r" b="b"/>
                  <a:pathLst>
                    <a:path w="544" h="138">
                      <a:moveTo>
                        <a:pt x="530" y="2"/>
                      </a:moveTo>
                      <a:cubicBezTo>
                        <a:pt x="532" y="18"/>
                        <a:pt x="544" y="32"/>
                        <a:pt x="516" y="42"/>
                      </a:cubicBezTo>
                      <a:cubicBezTo>
                        <a:pt x="488" y="52"/>
                        <a:pt x="387" y="111"/>
                        <a:pt x="243" y="125"/>
                      </a:cubicBezTo>
                      <a:cubicBezTo>
                        <a:pt x="194" y="138"/>
                        <a:pt x="8" y="130"/>
                        <a:pt x="4" y="132"/>
                      </a:cubicBezTo>
                      <a:cubicBezTo>
                        <a:pt x="0" y="134"/>
                        <a:pt x="42" y="6"/>
                        <a:pt x="56" y="8"/>
                      </a:cubicBezTo>
                      <a:cubicBezTo>
                        <a:pt x="70" y="10"/>
                        <a:pt x="296" y="8"/>
                        <a:pt x="528" y="0"/>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0" name="Freeform 31"/>
                <p:cNvSpPr>
                  <a:spLocks/>
                </p:cNvSpPr>
                <p:nvPr/>
              </p:nvSpPr>
              <p:spPr bwMode="auto">
                <a:xfrm>
                  <a:off x="2616" y="1509"/>
                  <a:ext cx="53" cy="230"/>
                </a:xfrm>
                <a:custGeom>
                  <a:avLst/>
                  <a:gdLst>
                    <a:gd name="T0" fmla="*/ 0 w 53"/>
                    <a:gd name="T1" fmla="*/ 230 h 230"/>
                    <a:gd name="T2" fmla="*/ 53 w 53"/>
                    <a:gd name="T3" fmla="*/ 0 h 230"/>
                    <a:gd name="T4" fmla="*/ 0 60000 65536"/>
                    <a:gd name="T5" fmla="*/ 0 60000 65536"/>
                    <a:gd name="T6" fmla="*/ 0 w 53"/>
                    <a:gd name="T7" fmla="*/ 0 h 230"/>
                    <a:gd name="T8" fmla="*/ 53 w 53"/>
                    <a:gd name="T9" fmla="*/ 230 h 230"/>
                  </a:gdLst>
                  <a:ahLst/>
                  <a:cxnLst>
                    <a:cxn ang="T4">
                      <a:pos x="T0" y="T1"/>
                    </a:cxn>
                    <a:cxn ang="T5">
                      <a:pos x="T2" y="T3"/>
                    </a:cxn>
                  </a:cxnLst>
                  <a:rect l="T6" t="T7" r="T8" b="T9"/>
                  <a:pathLst>
                    <a:path w="53" h="230">
                      <a:moveTo>
                        <a:pt x="0" y="230"/>
                      </a:moveTo>
                      <a:cubicBezTo>
                        <a:pt x="21" y="128"/>
                        <a:pt x="45" y="51"/>
                        <a:pt x="53"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1" name="Freeform 32"/>
                <p:cNvSpPr>
                  <a:spLocks/>
                </p:cNvSpPr>
                <p:nvPr/>
              </p:nvSpPr>
              <p:spPr bwMode="auto">
                <a:xfrm>
                  <a:off x="2021" y="1580"/>
                  <a:ext cx="635" cy="143"/>
                </a:xfrm>
                <a:custGeom>
                  <a:avLst/>
                  <a:gdLst/>
                  <a:ahLst/>
                  <a:cxnLst>
                    <a:cxn ang="0">
                      <a:pos x="632" y="14"/>
                    </a:cxn>
                    <a:cxn ang="0">
                      <a:pos x="598" y="136"/>
                    </a:cxn>
                    <a:cxn ang="0">
                      <a:pos x="276" y="127"/>
                    </a:cxn>
                    <a:cxn ang="0">
                      <a:pos x="118" y="12"/>
                    </a:cxn>
                    <a:cxn ang="0">
                      <a:pos x="632" y="14"/>
                    </a:cxn>
                  </a:cxnLst>
                  <a:rect l="0" t="0" r="r" b="b"/>
                  <a:pathLst>
                    <a:path w="632" h="141">
                      <a:moveTo>
                        <a:pt x="632" y="14"/>
                      </a:moveTo>
                      <a:cubicBezTo>
                        <a:pt x="614" y="66"/>
                        <a:pt x="604" y="138"/>
                        <a:pt x="598" y="136"/>
                      </a:cubicBezTo>
                      <a:cubicBezTo>
                        <a:pt x="592" y="134"/>
                        <a:pt x="361" y="141"/>
                        <a:pt x="276" y="127"/>
                      </a:cubicBezTo>
                      <a:cubicBezTo>
                        <a:pt x="191" y="113"/>
                        <a:pt x="0" y="24"/>
                        <a:pt x="118" y="12"/>
                      </a:cubicBezTo>
                      <a:cubicBezTo>
                        <a:pt x="236" y="0"/>
                        <a:pt x="390" y="10"/>
                        <a:pt x="632" y="14"/>
                      </a:cubicBezTo>
                    </a:path>
                  </a:pathLst>
                </a:custGeom>
                <a:gradFill rotWithShape="1">
                  <a:gsLst>
                    <a:gs pos="0">
                      <a:schemeClr val="accent1">
                        <a:gamma/>
                        <a:shade val="46275"/>
                        <a:invGamma/>
                      </a:schemeClr>
                    </a:gs>
                    <a:gs pos="100000">
                      <a:schemeClr val="accent1"/>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2" name="Freeform 33"/>
                <p:cNvSpPr>
                  <a:spLocks/>
                </p:cNvSpPr>
                <p:nvPr/>
              </p:nvSpPr>
              <p:spPr bwMode="auto">
                <a:xfrm>
                  <a:off x="2656" y="1594"/>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23" name="Freeform 34"/>
                <p:cNvSpPr>
                  <a:spLocks/>
                </p:cNvSpPr>
                <p:nvPr/>
              </p:nvSpPr>
              <p:spPr bwMode="auto">
                <a:xfrm>
                  <a:off x="2624" y="1720"/>
                  <a:ext cx="28" cy="1"/>
                </a:xfrm>
                <a:custGeom>
                  <a:avLst/>
                  <a:gdLst>
                    <a:gd name="T0" fmla="*/ 0 w 28"/>
                    <a:gd name="T1" fmla="*/ 0 h 1"/>
                    <a:gd name="T2" fmla="*/ 28 w 28"/>
                    <a:gd name="T3" fmla="*/ 0 h 1"/>
                    <a:gd name="T4" fmla="*/ 0 60000 65536"/>
                    <a:gd name="T5" fmla="*/ 0 60000 65536"/>
                    <a:gd name="T6" fmla="*/ 0 w 28"/>
                    <a:gd name="T7" fmla="*/ 0 h 1"/>
                    <a:gd name="T8" fmla="*/ 28 w 28"/>
                    <a:gd name="T9" fmla="*/ 1 h 1"/>
                  </a:gdLst>
                  <a:ahLst/>
                  <a:cxnLst>
                    <a:cxn ang="T4">
                      <a:pos x="T0" y="T1"/>
                    </a:cxn>
                    <a:cxn ang="T5">
                      <a:pos x="T2" y="T3"/>
                    </a:cxn>
                  </a:cxnLst>
                  <a:rect l="T6" t="T7" r="T8" b="T9"/>
                  <a:pathLst>
                    <a:path w="28" h="1">
                      <a:moveTo>
                        <a:pt x="0" y="0"/>
                      </a:moveTo>
                      <a:cubicBezTo>
                        <a:pt x="0" y="0"/>
                        <a:pt x="14" y="0"/>
                        <a:pt x="28"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nvGrpSpPr>
              <p:cNvPr id="13" name="Group 35"/>
              <p:cNvGrpSpPr>
                <a:grpSpLocks/>
              </p:cNvGrpSpPr>
              <p:nvPr/>
            </p:nvGrpSpPr>
            <p:grpSpPr bwMode="auto">
              <a:xfrm>
                <a:off x="2056" y="2448"/>
                <a:ext cx="1142" cy="229"/>
                <a:chOff x="2056" y="2448"/>
                <a:chExt cx="1142" cy="229"/>
              </a:xfrm>
            </p:grpSpPr>
            <p:sp>
              <p:nvSpPr>
                <p:cNvPr id="14" name="Freeform 36"/>
                <p:cNvSpPr>
                  <a:spLocks/>
                </p:cNvSpPr>
                <p:nvPr/>
              </p:nvSpPr>
              <p:spPr bwMode="auto">
                <a:xfrm>
                  <a:off x="2621" y="2448"/>
                  <a:ext cx="62" cy="229"/>
                </a:xfrm>
                <a:custGeom>
                  <a:avLst/>
                  <a:gdLst>
                    <a:gd name="T0" fmla="*/ 0 w 62"/>
                    <a:gd name="T1" fmla="*/ 0 h 229"/>
                    <a:gd name="T2" fmla="*/ 62 w 62"/>
                    <a:gd name="T3" fmla="*/ 229 h 229"/>
                    <a:gd name="T4" fmla="*/ 0 60000 65536"/>
                    <a:gd name="T5" fmla="*/ 0 60000 65536"/>
                    <a:gd name="T6" fmla="*/ 0 w 62"/>
                    <a:gd name="T7" fmla="*/ 0 h 229"/>
                    <a:gd name="T8" fmla="*/ 62 w 62"/>
                    <a:gd name="T9" fmla="*/ 229 h 229"/>
                  </a:gdLst>
                  <a:ahLst/>
                  <a:cxnLst>
                    <a:cxn ang="T4">
                      <a:pos x="T0" y="T1"/>
                    </a:cxn>
                    <a:cxn ang="T5">
                      <a:pos x="T2" y="T3"/>
                    </a:cxn>
                  </a:cxnLst>
                  <a:rect l="T6" t="T7" r="T8" b="T9"/>
                  <a:pathLst>
                    <a:path w="62" h="229">
                      <a:moveTo>
                        <a:pt x="0" y="0"/>
                      </a:moveTo>
                      <a:cubicBezTo>
                        <a:pt x="25" y="103"/>
                        <a:pt x="54" y="187"/>
                        <a:pt x="62" y="229"/>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5" name="Freeform 37"/>
                <p:cNvSpPr>
                  <a:spLocks/>
                </p:cNvSpPr>
                <p:nvPr/>
              </p:nvSpPr>
              <p:spPr bwMode="auto">
                <a:xfrm>
                  <a:off x="2654" y="2462"/>
                  <a:ext cx="543" cy="139"/>
                </a:xfrm>
                <a:custGeom>
                  <a:avLst/>
                  <a:gdLst/>
                  <a:ahLst/>
                  <a:cxnLst>
                    <a:cxn ang="0">
                      <a:pos x="533" y="138"/>
                    </a:cxn>
                    <a:cxn ang="0">
                      <a:pos x="516" y="96"/>
                    </a:cxn>
                    <a:cxn ang="0">
                      <a:pos x="243" y="13"/>
                    </a:cxn>
                    <a:cxn ang="0">
                      <a:pos x="4" y="6"/>
                    </a:cxn>
                    <a:cxn ang="0">
                      <a:pos x="56" y="130"/>
                    </a:cxn>
                    <a:cxn ang="0">
                      <a:pos x="528" y="138"/>
                    </a:cxn>
                  </a:cxnLst>
                  <a:rect l="0" t="0" r="r" b="b"/>
                  <a:pathLst>
                    <a:path w="544" h="138">
                      <a:moveTo>
                        <a:pt x="533" y="138"/>
                      </a:moveTo>
                      <a:cubicBezTo>
                        <a:pt x="535" y="122"/>
                        <a:pt x="544" y="106"/>
                        <a:pt x="516" y="96"/>
                      </a:cubicBezTo>
                      <a:cubicBezTo>
                        <a:pt x="488" y="86"/>
                        <a:pt x="387" y="27"/>
                        <a:pt x="243" y="13"/>
                      </a:cubicBezTo>
                      <a:cubicBezTo>
                        <a:pt x="194" y="0"/>
                        <a:pt x="8" y="8"/>
                        <a:pt x="4" y="6"/>
                      </a:cubicBezTo>
                      <a:cubicBezTo>
                        <a:pt x="0" y="4"/>
                        <a:pt x="42" y="132"/>
                        <a:pt x="56" y="130"/>
                      </a:cubicBezTo>
                      <a:cubicBezTo>
                        <a:pt x="70" y="128"/>
                        <a:pt x="296" y="130"/>
                        <a:pt x="528" y="138"/>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6" name="Freeform 38"/>
                <p:cNvSpPr>
                  <a:spLocks/>
                </p:cNvSpPr>
                <p:nvPr/>
              </p:nvSpPr>
              <p:spPr bwMode="auto">
                <a:xfrm>
                  <a:off x="2101" y="2466"/>
                  <a:ext cx="601" cy="135"/>
                </a:xfrm>
                <a:custGeom>
                  <a:avLst/>
                  <a:gdLst/>
                  <a:ahLst/>
                  <a:cxnLst>
                    <a:cxn ang="0">
                      <a:pos x="604" y="127"/>
                    </a:cxn>
                    <a:cxn ang="0">
                      <a:pos x="570" y="5"/>
                    </a:cxn>
                    <a:cxn ang="0">
                      <a:pos x="248" y="14"/>
                    </a:cxn>
                    <a:cxn ang="0">
                      <a:pos x="90" y="129"/>
                    </a:cxn>
                    <a:cxn ang="0">
                      <a:pos x="604" y="127"/>
                    </a:cxn>
                  </a:cxnLst>
                  <a:rect l="0" t="0" r="r" b="b"/>
                  <a:pathLst>
                    <a:path w="604" h="133">
                      <a:moveTo>
                        <a:pt x="604" y="127"/>
                      </a:moveTo>
                      <a:cubicBezTo>
                        <a:pt x="586" y="75"/>
                        <a:pt x="576" y="3"/>
                        <a:pt x="570" y="5"/>
                      </a:cubicBezTo>
                      <a:cubicBezTo>
                        <a:pt x="564" y="7"/>
                        <a:pt x="333" y="0"/>
                        <a:pt x="248" y="14"/>
                      </a:cubicBezTo>
                      <a:cubicBezTo>
                        <a:pt x="163" y="28"/>
                        <a:pt x="0" y="125"/>
                        <a:pt x="90" y="129"/>
                      </a:cubicBezTo>
                      <a:cubicBezTo>
                        <a:pt x="180" y="133"/>
                        <a:pt x="362" y="131"/>
                        <a:pt x="604" y="127"/>
                      </a:cubicBezTo>
                    </a:path>
                  </a:pathLst>
                </a:custGeom>
                <a:gradFill rotWithShape="1">
                  <a:gsLst>
                    <a:gs pos="0">
                      <a:schemeClr val="accent1"/>
                    </a:gs>
                    <a:gs pos="100000">
                      <a:schemeClr val="accent1">
                        <a:gamma/>
                        <a:shade val="46275"/>
                        <a:invGamma/>
                      </a:schemeClr>
                    </a:gs>
                  </a:gsLst>
                  <a:lin ang="5400000" scaled="1"/>
                </a:gradFill>
                <a:ln w="3175" cap="flat" cmpd="sng">
                  <a:solidFill>
                    <a:schemeClr val="tx1"/>
                  </a:solidFill>
                  <a:prstDash val="solid"/>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7" name="Freeform 39"/>
                <p:cNvSpPr>
                  <a:spLocks/>
                </p:cNvSpPr>
                <p:nvPr/>
              </p:nvSpPr>
              <p:spPr bwMode="auto">
                <a:xfrm flipV="1">
                  <a:off x="2662" y="2590"/>
                  <a:ext cx="46" cy="2"/>
                </a:xfrm>
                <a:custGeom>
                  <a:avLst/>
                  <a:gdLst>
                    <a:gd name="T0" fmla="*/ 0 w 46"/>
                    <a:gd name="T1" fmla="*/ 0 h 2"/>
                    <a:gd name="T2" fmla="*/ 46 w 46"/>
                    <a:gd name="T3" fmla="*/ 2 h 2"/>
                    <a:gd name="T4" fmla="*/ 0 60000 65536"/>
                    <a:gd name="T5" fmla="*/ 0 60000 65536"/>
                    <a:gd name="T6" fmla="*/ 0 w 46"/>
                    <a:gd name="T7" fmla="*/ 0 h 2"/>
                    <a:gd name="T8" fmla="*/ 46 w 46"/>
                    <a:gd name="T9" fmla="*/ 2 h 2"/>
                  </a:gdLst>
                  <a:ahLst/>
                  <a:cxnLst>
                    <a:cxn ang="T4">
                      <a:pos x="T0" y="T1"/>
                    </a:cxn>
                    <a:cxn ang="T5">
                      <a:pos x="T2" y="T3"/>
                    </a:cxn>
                  </a:cxnLst>
                  <a:rect l="T6" t="T7" r="T8" b="T9"/>
                  <a:pathLst>
                    <a:path w="46" h="2">
                      <a:moveTo>
                        <a:pt x="0" y="0"/>
                      </a:moveTo>
                      <a:cubicBezTo>
                        <a:pt x="19" y="0"/>
                        <a:pt x="38" y="1"/>
                        <a:pt x="46" y="2"/>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sp>
              <p:nvSpPr>
                <p:cNvPr id="18" name="Freeform 40"/>
                <p:cNvSpPr>
                  <a:spLocks/>
                </p:cNvSpPr>
                <p:nvPr/>
              </p:nvSpPr>
              <p:spPr bwMode="auto">
                <a:xfrm>
                  <a:off x="2628" y="2470"/>
                  <a:ext cx="34" cy="2"/>
                </a:xfrm>
                <a:custGeom>
                  <a:avLst/>
                  <a:gdLst>
                    <a:gd name="T0" fmla="*/ 0 w 34"/>
                    <a:gd name="T1" fmla="*/ 2 h 2"/>
                    <a:gd name="T2" fmla="*/ 34 w 34"/>
                    <a:gd name="T3" fmla="*/ 0 h 2"/>
                    <a:gd name="T4" fmla="*/ 0 60000 65536"/>
                    <a:gd name="T5" fmla="*/ 0 60000 65536"/>
                    <a:gd name="T6" fmla="*/ 0 w 34"/>
                    <a:gd name="T7" fmla="*/ 0 h 2"/>
                    <a:gd name="T8" fmla="*/ 34 w 34"/>
                    <a:gd name="T9" fmla="*/ 2 h 2"/>
                  </a:gdLst>
                  <a:ahLst/>
                  <a:cxnLst>
                    <a:cxn ang="T4">
                      <a:pos x="T0" y="T1"/>
                    </a:cxn>
                    <a:cxn ang="T5">
                      <a:pos x="T2" y="T3"/>
                    </a:cxn>
                  </a:cxnLst>
                  <a:rect l="T6" t="T7" r="T8" b="T9"/>
                  <a:pathLst>
                    <a:path w="34" h="2">
                      <a:moveTo>
                        <a:pt x="0" y="2"/>
                      </a:moveTo>
                      <a:cubicBezTo>
                        <a:pt x="5" y="1"/>
                        <a:pt x="27" y="0"/>
                        <a:pt x="34" y="0"/>
                      </a:cubicBezTo>
                    </a:path>
                  </a:pathLst>
                </a:custGeom>
                <a:solidFill>
                  <a:schemeClr val="bg1"/>
                </a:solidFill>
                <a:ln w="3175" cap="flat" cmpd="sng">
                  <a:solidFill>
                    <a:schemeClr val="tx1"/>
                  </a:solidFill>
                  <a:prstDash val="solid"/>
                  <a:round/>
                  <a:headEnd/>
                  <a:tailEnd/>
                </a:ln>
              </p:spPr>
              <p:txBody>
                <a:bodyPr wrap="none" anchor="ctr"/>
                <a:lstStyle/>
                <a:p>
                  <a:endParaRPr lang="ja-JP" altLang="en-US"/>
                </a:p>
              </p:txBody>
            </p:sp>
          </p:grpSp>
        </p:grpSp>
      </p:grpSp>
      <p:sp>
        <p:nvSpPr>
          <p:cNvPr id="45" name="AutoShape 2"/>
          <p:cNvSpPr>
            <a:spLocks noChangeArrowheads="1"/>
          </p:cNvSpPr>
          <p:nvPr/>
        </p:nvSpPr>
        <p:spPr bwMode="auto">
          <a:xfrm>
            <a:off x="3997877" y="1483271"/>
            <a:ext cx="294623" cy="437311"/>
          </a:xfrm>
          <a:prstGeom prst="bevel">
            <a:avLst>
              <a:gd name="adj" fmla="val 20181"/>
            </a:avLst>
          </a:prstGeom>
          <a:solidFill>
            <a:srgbClr val="DDDDDD"/>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46" name="Line 43"/>
          <p:cNvSpPr>
            <a:spLocks noChangeShapeType="1"/>
          </p:cNvSpPr>
          <p:nvPr/>
        </p:nvSpPr>
        <p:spPr bwMode="auto">
          <a:xfrm rot="16200000">
            <a:off x="985581"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43"/>
          <p:cNvSpPr>
            <a:spLocks noChangeShapeType="1"/>
          </p:cNvSpPr>
          <p:nvPr/>
        </p:nvSpPr>
        <p:spPr bwMode="auto">
          <a:xfrm rot="16200000">
            <a:off x="1263029"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43"/>
          <p:cNvSpPr>
            <a:spLocks noChangeShapeType="1"/>
          </p:cNvSpPr>
          <p:nvPr/>
        </p:nvSpPr>
        <p:spPr bwMode="auto">
          <a:xfrm rot="16200000">
            <a:off x="-940703" y="3684362"/>
            <a:ext cx="4658489" cy="0"/>
          </a:xfrm>
          <a:prstGeom prst="line">
            <a:avLst/>
          </a:prstGeom>
          <a:noFill/>
          <a:ln w="38100">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44"/>
          <p:cNvSpPr>
            <a:spLocks noChangeShapeType="1"/>
          </p:cNvSpPr>
          <p:nvPr/>
        </p:nvSpPr>
        <p:spPr bwMode="auto">
          <a:xfrm flipH="1" flipV="1">
            <a:off x="1462527" y="1684412"/>
            <a:ext cx="2667467" cy="1751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1" name="Oval 46"/>
          <p:cNvSpPr>
            <a:spLocks noChangeArrowheads="1"/>
          </p:cNvSpPr>
          <p:nvPr/>
        </p:nvSpPr>
        <p:spPr bwMode="auto">
          <a:xfrm>
            <a:off x="1314555" y="1618069"/>
            <a:ext cx="150615" cy="150615"/>
          </a:xfrm>
          <a:prstGeom prst="ellipse">
            <a:avLst/>
          </a:prstGeom>
          <a:solidFill>
            <a:srgbClr val="3366FF"/>
          </a:solidFill>
          <a:ln w="9525">
            <a:solidFill>
              <a:schemeClr val="tx1"/>
            </a:solidFill>
            <a:round/>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52" name="Line 47"/>
          <p:cNvSpPr>
            <a:spLocks noChangeShapeType="1"/>
          </p:cNvSpPr>
          <p:nvPr/>
        </p:nvSpPr>
        <p:spPr bwMode="auto">
          <a:xfrm>
            <a:off x="3606807" y="1829421"/>
            <a:ext cx="0" cy="3672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43"/>
          <p:cNvSpPr>
            <a:spLocks noChangeShapeType="1"/>
          </p:cNvSpPr>
          <p:nvPr/>
        </p:nvSpPr>
        <p:spPr bwMode="auto">
          <a:xfrm rot="16200000">
            <a:off x="-1902524"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43"/>
          <p:cNvSpPr>
            <a:spLocks noChangeShapeType="1"/>
          </p:cNvSpPr>
          <p:nvPr/>
        </p:nvSpPr>
        <p:spPr bwMode="auto">
          <a:xfrm rot="16200000">
            <a:off x="-264258" y="3651332"/>
            <a:ext cx="4658489" cy="0"/>
          </a:xfrm>
          <a:prstGeom prst="line">
            <a:avLst/>
          </a:prstGeom>
          <a:noFill/>
          <a:ln w="57150">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43"/>
          <p:cNvSpPr>
            <a:spLocks noChangeShapeType="1"/>
          </p:cNvSpPr>
          <p:nvPr/>
        </p:nvSpPr>
        <p:spPr bwMode="auto">
          <a:xfrm rot="16200000">
            <a:off x="-1622433" y="3651332"/>
            <a:ext cx="4658489"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45"/>
          <p:cNvSpPr>
            <a:spLocks noChangeShapeType="1"/>
          </p:cNvSpPr>
          <p:nvPr/>
        </p:nvSpPr>
        <p:spPr bwMode="auto">
          <a:xfrm>
            <a:off x="4148492" y="1341905"/>
            <a:ext cx="0" cy="8548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Text Box 56"/>
          <p:cNvSpPr txBox="1">
            <a:spLocks noChangeArrowheads="1"/>
          </p:cNvSpPr>
          <p:nvPr/>
        </p:nvSpPr>
        <p:spPr bwMode="auto">
          <a:xfrm>
            <a:off x="527312" y="890390"/>
            <a:ext cx="443352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20000"/>
              </a:lnSpc>
            </a:pPr>
            <a:r>
              <a:rPr lang="en-US" altLang="ja-JP" sz="2400" b="1" dirty="0">
                <a:latin typeface="Tahoma" panose="020B0604030504040204" pitchFamily="34" charset="0"/>
                <a:ea typeface="Tahoma" panose="020B0604030504040204" pitchFamily="34" charset="0"/>
                <a:cs typeface="Tahoma" panose="020B0604030504040204" pitchFamily="34" charset="0"/>
              </a:rPr>
              <a:t>Walking speed: </a:t>
            </a:r>
            <a:r>
              <a:rPr lang="en-US" altLang="ja-JP"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5  km/h</a:t>
            </a:r>
          </a:p>
        </p:txBody>
      </p:sp>
      <p:sp>
        <p:nvSpPr>
          <p:cNvPr id="131" name="Text Box 26"/>
          <p:cNvSpPr txBox="1">
            <a:spLocks noChangeArrowheads="1"/>
          </p:cNvSpPr>
          <p:nvPr/>
        </p:nvSpPr>
        <p:spPr bwMode="auto">
          <a:xfrm>
            <a:off x="4781335" y="1029290"/>
            <a:ext cx="7288745" cy="2308324"/>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2400" b="1" dirty="0">
                <a:solidFill>
                  <a:srgbClr val="0070C0"/>
                </a:solidFill>
                <a:latin typeface="Tahoma" panose="020B0604030504040204" pitchFamily="34" charset="0"/>
              </a:rPr>
              <a:t>Collision Warning:</a:t>
            </a:r>
          </a:p>
          <a:p>
            <a:pPr marL="274638">
              <a:spcBef>
                <a:spcPct val="0"/>
              </a:spcBef>
              <a:buNone/>
            </a:pPr>
            <a:r>
              <a:rPr lang="en-US" altLang="ja-JP" sz="2400" b="1" dirty="0">
                <a:solidFill>
                  <a:srgbClr val="0070C0"/>
                </a:solidFill>
                <a:latin typeface="Tahoma" panose="020B0604030504040204" pitchFamily="34" charset="0"/>
              </a:rPr>
              <a:t>When the AEBS has detected the possibility of a collision with a pedestrian crossing the road, a collision warning shall be provided, and shall be provided no later than the start of emergency braking intervention.</a:t>
            </a:r>
          </a:p>
        </p:txBody>
      </p:sp>
      <p:sp>
        <p:nvSpPr>
          <p:cNvPr id="132" name="Text Box 26"/>
          <p:cNvSpPr txBox="1">
            <a:spLocks noChangeArrowheads="1"/>
          </p:cNvSpPr>
          <p:nvPr/>
        </p:nvSpPr>
        <p:spPr bwMode="auto">
          <a:xfrm>
            <a:off x="4781335" y="3501313"/>
            <a:ext cx="7288745" cy="2677656"/>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MS PGothic"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MS PGothic"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MS PGothic" panose="020B0600070205080204" pitchFamily="50" charset="-128"/>
              </a:defRPr>
            </a:lvl9pPr>
          </a:lstStyle>
          <a:p>
            <a:pPr eaLnBrk="1" hangingPunct="1">
              <a:spcBef>
                <a:spcPct val="0"/>
              </a:spcBef>
              <a:buFontTx/>
              <a:buNone/>
            </a:pPr>
            <a:r>
              <a:rPr lang="en-US" altLang="ja-JP" sz="2400" b="1" dirty="0">
                <a:solidFill>
                  <a:srgbClr val="0070C0"/>
                </a:solidFill>
                <a:latin typeface="Tahoma" panose="020B0604030504040204" pitchFamily="34" charset="0"/>
              </a:rPr>
              <a:t>Emergency Braking:</a:t>
            </a:r>
          </a:p>
          <a:p>
            <a:pPr marL="274638">
              <a:spcBef>
                <a:spcPct val="0"/>
              </a:spcBef>
              <a:buNone/>
            </a:pPr>
            <a:r>
              <a:rPr lang="en-US" altLang="ja-JP" sz="2400" b="1" dirty="0">
                <a:solidFill>
                  <a:srgbClr val="0070C0"/>
                </a:solidFill>
                <a:latin typeface="Tahoma" panose="020B0604030504040204" pitchFamily="34" charset="0"/>
              </a:rPr>
              <a:t>When the system has detected the possibility of an imminent collision, an emergency braking shall emit an average braking demand of at least [3.8 m/s² deceleration, with at least a peak at 6.43 m/s² or fully cycling ABS].</a:t>
            </a:r>
          </a:p>
        </p:txBody>
      </p:sp>
      <p:sp>
        <p:nvSpPr>
          <p:cNvPr id="133" name="テキスト ボックス 132"/>
          <p:cNvSpPr txBox="1"/>
          <p:nvPr/>
        </p:nvSpPr>
        <p:spPr>
          <a:xfrm>
            <a:off x="169327" y="4607354"/>
            <a:ext cx="4480494" cy="1631216"/>
          </a:xfrm>
          <a:prstGeom prst="rect">
            <a:avLst/>
          </a:prstGeom>
          <a:solidFill>
            <a:schemeClr val="bg1"/>
          </a:solidFill>
          <a:ln w="31750">
            <a:solidFill>
              <a:srgbClr val="0070C0"/>
            </a:solidFill>
          </a:ln>
        </p:spPr>
        <p:txBody>
          <a:bodyPr wrap="square" rtlCol="0">
            <a:spAutoFit/>
          </a:bodyPr>
          <a:lstStyle/>
          <a:p>
            <a:r>
              <a:rPr lang="en-GB" altLang="ja-JP" sz="2000" dirty="0">
                <a:latin typeface="Tahoma" panose="020B0604030504040204" pitchFamily="34" charset="0"/>
                <a:ea typeface="Tahoma" panose="020B0604030504040204" pitchFamily="34" charset="0"/>
                <a:cs typeface="Tahoma" panose="020B0604030504040204" pitchFamily="34" charset="0"/>
              </a:rPr>
              <a:t>Activation Speed:</a:t>
            </a:r>
            <a:endParaRPr lang="ja-JP" altLang="ja-JP" sz="2000" dirty="0">
              <a:latin typeface="Tahoma" panose="020B0604030504040204" pitchFamily="34" charset="0"/>
              <a:cs typeface="Tahoma" panose="020B0604030504040204" pitchFamily="34" charset="0"/>
            </a:endParaRPr>
          </a:p>
          <a:p>
            <a:r>
              <a:rPr lang="en-GB" altLang="ja-JP" sz="2000" dirty="0">
                <a:latin typeface="Tahoma" panose="020B0604030504040204" pitchFamily="34" charset="0"/>
                <a:ea typeface="Tahoma" panose="020B0604030504040204" pitchFamily="34" charset="0"/>
                <a:cs typeface="Tahoma" panose="020B0604030504040204" pitchFamily="34" charset="0"/>
              </a:rPr>
              <a:t>The system shall be active at least within the vehicle speed range between [20] km/h and 60 km/h and at all vehicle load conditions</a:t>
            </a:r>
            <a:endParaRPr kumimoji="1" lang="ja-JP" alt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072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8</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sp>
        <p:nvSpPr>
          <p:cNvPr id="7" name="右矢印 6"/>
          <p:cNvSpPr/>
          <p:nvPr/>
        </p:nvSpPr>
        <p:spPr>
          <a:xfrm>
            <a:off x="2406712" y="2358215"/>
            <a:ext cx="3564337" cy="57476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1842509" y="2858291"/>
            <a:ext cx="1128408"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2020</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9" name="右矢印 8"/>
          <p:cNvSpPr/>
          <p:nvPr/>
        </p:nvSpPr>
        <p:spPr>
          <a:xfrm>
            <a:off x="5971049" y="3461381"/>
            <a:ext cx="4106806" cy="57476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テキスト ボックス 9"/>
          <p:cNvSpPr txBox="1"/>
          <p:nvPr/>
        </p:nvSpPr>
        <p:spPr>
          <a:xfrm>
            <a:off x="5406845" y="3935684"/>
            <a:ext cx="1128408" cy="523220"/>
          </a:xfrm>
          <a:prstGeom prst="rect">
            <a:avLst/>
          </a:prstGeom>
          <a:noFill/>
        </p:spPr>
        <p:txBody>
          <a:bodyPr wrap="square" rtlCol="0">
            <a:spAutoFit/>
          </a:bodyPr>
          <a:lstStyle/>
          <a:p>
            <a:pPr algn="ct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2023</a:t>
            </a:r>
            <a:endParaRPr kumimoji="1" lang="ja-JP" altLang="en-US" sz="2800" b="1" dirty="0">
              <a:solidFill>
                <a:srgbClr val="00B050"/>
              </a:solidFill>
              <a:latin typeface="Tahoma" panose="020B0604030504040204" pitchFamily="34" charset="0"/>
              <a:cs typeface="Tahoma" panose="020B0604030504040204" pitchFamily="34" charset="0"/>
            </a:endParaRPr>
          </a:p>
        </p:txBody>
      </p:sp>
      <p:sp>
        <p:nvSpPr>
          <p:cNvPr id="11" name="テキスト ボックス 10"/>
          <p:cNvSpPr txBox="1"/>
          <p:nvPr/>
        </p:nvSpPr>
        <p:spPr>
          <a:xfrm>
            <a:off x="882713" y="2368097"/>
            <a:ext cx="1524000"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1</a:t>
            </a:r>
            <a:r>
              <a:rPr kumimoji="1" lang="en-US" altLang="ja-JP" sz="2800" b="1" baseline="30000" dirty="0">
                <a:solidFill>
                  <a:srgbClr val="0070C0"/>
                </a:solidFill>
                <a:latin typeface="Tahoma" panose="020B0604030504040204" pitchFamily="34" charset="0"/>
                <a:ea typeface="Tahoma" panose="020B0604030504040204" pitchFamily="34" charset="0"/>
                <a:cs typeface="Tahoma" panose="020B0604030504040204" pitchFamily="34" charset="0"/>
              </a:rPr>
              <a:t>st</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 step</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12" name="テキスト ボックス 11"/>
          <p:cNvSpPr txBox="1"/>
          <p:nvPr/>
        </p:nvSpPr>
        <p:spPr>
          <a:xfrm>
            <a:off x="4337355" y="3487154"/>
            <a:ext cx="1621277" cy="523220"/>
          </a:xfrm>
          <a:prstGeom prst="rect">
            <a:avLst/>
          </a:prstGeom>
          <a:noFill/>
        </p:spPr>
        <p:txBody>
          <a:bodyPr wrap="square" rtlCol="0">
            <a:spAutoFit/>
          </a:bodyPr>
          <a:lstStyle/>
          <a:p>
            <a:pPr algn="ctr"/>
            <a:r>
              <a:rPr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2</a:t>
            </a:r>
            <a:r>
              <a:rPr lang="en-US" altLang="ja-JP" sz="2800" b="1" baseline="30000" dirty="0">
                <a:solidFill>
                  <a:srgbClr val="00B050"/>
                </a:solidFill>
                <a:latin typeface="Tahoma" panose="020B0604030504040204" pitchFamily="34" charset="0"/>
                <a:ea typeface="Tahoma" panose="020B0604030504040204" pitchFamily="34" charset="0"/>
                <a:cs typeface="Tahoma" panose="020B0604030504040204" pitchFamily="34" charset="0"/>
              </a:rPr>
              <a:t>nd</a:t>
            </a:r>
            <a:r>
              <a:rPr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step</a:t>
            </a:r>
            <a:endParaRPr kumimoji="1" lang="ja-JP" altLang="en-US" sz="2800" b="1" dirty="0">
              <a:solidFill>
                <a:srgbClr val="00B050"/>
              </a:solidFill>
              <a:latin typeface="Tahoma" panose="020B0604030504040204" pitchFamily="34" charset="0"/>
              <a:cs typeface="Tahoma" panose="020B0604030504040204" pitchFamily="34" charset="0"/>
            </a:endParaRPr>
          </a:p>
        </p:txBody>
      </p:sp>
      <p:sp>
        <p:nvSpPr>
          <p:cNvPr id="13" name="テキスト ボックス 12"/>
          <p:cNvSpPr txBox="1"/>
          <p:nvPr/>
        </p:nvSpPr>
        <p:spPr>
          <a:xfrm>
            <a:off x="1114517" y="4741772"/>
            <a:ext cx="10498363" cy="1200329"/>
          </a:xfrm>
          <a:prstGeom prst="rect">
            <a:avLst/>
          </a:prstGeom>
          <a:noFill/>
          <a:ln w="31750">
            <a:solidFill>
              <a:srgbClr val="0070C0"/>
            </a:solidFill>
          </a:ln>
        </p:spPr>
        <p:txBody>
          <a:bodyPr wrap="square" rtlCol="0">
            <a:spAutoFit/>
          </a:bodyPr>
          <a:lstStyle/>
          <a:p>
            <a:r>
              <a:rPr lang="en-US" altLang="ja-JP" sz="3600" dirty="0">
                <a:latin typeface="Tahoma" panose="020B0604030504040204" pitchFamily="34" charset="0"/>
                <a:ea typeface="Tahoma" panose="020B0604030504040204" pitchFamily="34" charset="0"/>
                <a:cs typeface="Tahoma" panose="020B0604030504040204" pitchFamily="34" charset="0"/>
              </a:rPr>
              <a:t>1</a:t>
            </a:r>
            <a:r>
              <a:rPr lang="en-US" altLang="ja-JP" sz="3600" baseline="30000" dirty="0">
                <a:latin typeface="Tahoma" panose="020B0604030504040204" pitchFamily="34" charset="0"/>
                <a:ea typeface="Tahoma" panose="020B0604030504040204" pitchFamily="34" charset="0"/>
                <a:cs typeface="Tahoma" panose="020B0604030504040204" pitchFamily="34" charset="0"/>
              </a:rPr>
              <a:t>st</a:t>
            </a:r>
            <a:r>
              <a:rPr lang="en-US" altLang="ja-JP" sz="3600" dirty="0">
                <a:latin typeface="Tahoma" panose="020B0604030504040204" pitchFamily="34" charset="0"/>
                <a:ea typeface="Tahoma" panose="020B0604030504040204" pitchFamily="34" charset="0"/>
                <a:cs typeface="Tahoma" panose="020B0604030504040204" pitchFamily="34" charset="0"/>
              </a:rPr>
              <a:t> step(2020) is </a:t>
            </a:r>
            <a:r>
              <a:rPr kumimoji="1" lang="en-US" altLang="ja-JP" sz="3600" dirty="0">
                <a:latin typeface="Tahoma" panose="020B0604030504040204" pitchFamily="34" charset="0"/>
                <a:ea typeface="Tahoma" panose="020B0604030504040204" pitchFamily="34" charset="0"/>
                <a:cs typeface="Tahoma" panose="020B0604030504040204" pitchFamily="34" charset="0"/>
              </a:rPr>
              <a:t>Collision avoidance until 30 km/h.</a:t>
            </a:r>
          </a:p>
          <a:p>
            <a:r>
              <a:rPr lang="en-US" altLang="ja-JP" sz="3600" dirty="0">
                <a:latin typeface="Tahoma" panose="020B0604030504040204" pitchFamily="34" charset="0"/>
                <a:ea typeface="Tahoma" panose="020B0604030504040204" pitchFamily="34" charset="0"/>
                <a:cs typeface="Tahoma" panose="020B0604030504040204" pitchFamily="34" charset="0"/>
              </a:rPr>
              <a:t>2</a:t>
            </a:r>
            <a:r>
              <a:rPr lang="en-US" altLang="ja-JP" sz="3600" baseline="30000" dirty="0">
                <a:latin typeface="Tahoma" panose="020B0604030504040204" pitchFamily="34" charset="0"/>
                <a:ea typeface="Tahoma" panose="020B0604030504040204" pitchFamily="34" charset="0"/>
                <a:cs typeface="Tahoma" panose="020B0604030504040204" pitchFamily="34" charset="0"/>
              </a:rPr>
              <a:t>nd</a:t>
            </a:r>
            <a:r>
              <a:rPr lang="en-US" altLang="ja-JP" sz="3600" dirty="0">
                <a:latin typeface="Tahoma" panose="020B0604030504040204" pitchFamily="34" charset="0"/>
                <a:ea typeface="Tahoma" panose="020B0604030504040204" pitchFamily="34" charset="0"/>
                <a:cs typeface="Tahoma" panose="020B0604030504040204" pitchFamily="34" charset="0"/>
              </a:rPr>
              <a:t> step(2023) is Collision avoidance until 42 km/h.</a:t>
            </a:r>
            <a:endParaRPr lang="ja-JP" altLang="en-US" sz="3600" dirty="0">
              <a:latin typeface="Tahoma" panose="020B0604030504040204" pitchFamily="34" charset="0"/>
              <a:cs typeface="Tahoma" panose="020B0604030504040204" pitchFamily="34" charset="0"/>
            </a:endParaRPr>
          </a:p>
        </p:txBody>
      </p:sp>
      <p:sp>
        <p:nvSpPr>
          <p:cNvPr id="15" name="テキスト ボックス 14"/>
          <p:cNvSpPr txBox="1"/>
          <p:nvPr/>
        </p:nvSpPr>
        <p:spPr>
          <a:xfrm>
            <a:off x="456984" y="1099503"/>
            <a:ext cx="11155896" cy="954107"/>
          </a:xfrm>
          <a:prstGeom prst="rect">
            <a:avLst/>
          </a:prstGeom>
          <a:noFill/>
          <a:ln w="31750">
            <a:solidFill>
              <a:srgbClr val="0070C0"/>
            </a:solidFill>
          </a:ln>
        </p:spPr>
        <p:txBody>
          <a:bodyPr wrap="square" rtlCol="0">
            <a:spAutoFit/>
          </a:bodyPr>
          <a:lstStyle/>
          <a:p>
            <a:r>
              <a:rPr kumimoji="1" lang="en-US" altLang="ja-JP" sz="2800" dirty="0">
                <a:latin typeface="Tahoma" panose="020B0604030504040204" pitchFamily="34" charset="0"/>
                <a:ea typeface="Tahoma" panose="020B0604030504040204" pitchFamily="34" charset="0"/>
                <a:cs typeface="Tahoma" panose="020B0604030504040204" pitchFamily="34" charset="0"/>
              </a:rPr>
              <a:t>IWG discussed step approach for </a:t>
            </a:r>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of </a:t>
            </a: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M1</a:t>
            </a:r>
            <a:r>
              <a:rPr kumimoji="1" lang="en-US" altLang="ja-JP" sz="2800" dirty="0">
                <a:latin typeface="Tahoma" panose="020B0604030504040204" pitchFamily="34" charset="0"/>
                <a:ea typeface="Tahoma" panose="020B0604030504040204" pitchFamily="34" charset="0"/>
                <a:cs typeface="Tahoma" panose="020B0604030504040204" pitchFamily="34" charset="0"/>
              </a:rPr>
              <a:t> vehicle.</a:t>
            </a:r>
          </a:p>
          <a:p>
            <a:r>
              <a:rPr lang="en-US" altLang="ja-JP" sz="2800" dirty="0">
                <a:latin typeface="Tahoma" panose="020B0604030504040204" pitchFamily="34" charset="0"/>
                <a:ea typeface="Tahoma" panose="020B0604030504040204" pitchFamily="34" charset="0"/>
                <a:cs typeface="Tahoma" panose="020B0604030504040204" pitchFamily="34" charset="0"/>
              </a:rPr>
              <a:t>About </a:t>
            </a:r>
            <a:r>
              <a:rPr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N1</a:t>
            </a:r>
            <a:r>
              <a:rPr lang="en-US" altLang="ja-JP" sz="2800" dirty="0">
                <a:latin typeface="Tahoma" panose="020B0604030504040204" pitchFamily="34" charset="0"/>
                <a:ea typeface="Tahoma" panose="020B0604030504040204" pitchFamily="34" charset="0"/>
                <a:cs typeface="Tahoma" panose="020B0604030504040204" pitchFamily="34" charset="0"/>
              </a:rPr>
              <a:t> vehicle, IWG still need further discussion.</a:t>
            </a:r>
            <a:endParaRPr kumimoji="1" lang="en-US" altLang="ja-JP" sz="2800" dirty="0">
              <a:latin typeface="Tahoma" panose="020B0604030504040204" pitchFamily="34" charset="0"/>
              <a:ea typeface="Tahoma" panose="020B0604030504040204" pitchFamily="34" charset="0"/>
              <a:cs typeface="Tahoma" panose="020B0604030504040204" pitchFamily="34" charset="0"/>
            </a:endParaRPr>
          </a:p>
        </p:txBody>
      </p:sp>
      <p:sp>
        <p:nvSpPr>
          <p:cNvPr id="16" name="テキスト ボックス 15"/>
          <p:cNvSpPr txBox="1"/>
          <p:nvPr/>
        </p:nvSpPr>
        <p:spPr>
          <a:xfrm>
            <a:off x="5971050" y="2367681"/>
            <a:ext cx="1721149" cy="523220"/>
          </a:xfrm>
          <a:prstGeom prst="rect">
            <a:avLst/>
          </a:prstGeom>
          <a:noFill/>
        </p:spPr>
        <p:txBody>
          <a:bodyPr wrap="square" rtlCol="0">
            <a:spAutoFit/>
          </a:bodyPr>
          <a:lstStyle/>
          <a:p>
            <a:pPr algn="ctr"/>
            <a:r>
              <a:rPr kumimoji="1" lang="en-US" altLang="ja-JP" sz="2800" b="1" dirty="0">
                <a:solidFill>
                  <a:srgbClr val="0070C0"/>
                </a:solidFill>
                <a:latin typeface="Tahoma" panose="020B0604030504040204" pitchFamily="34" charset="0"/>
                <a:ea typeface="Tahoma" panose="020B0604030504040204" pitchFamily="34" charset="0"/>
                <a:cs typeface="Tahoma" panose="020B0604030504040204" pitchFamily="34" charset="0"/>
              </a:rPr>
              <a:t>30km/h</a:t>
            </a:r>
            <a:endParaRPr kumimoji="1" lang="ja-JP" altLang="en-US" sz="2800" b="1" dirty="0">
              <a:solidFill>
                <a:srgbClr val="0070C0"/>
              </a:solidFill>
              <a:latin typeface="Tahoma" panose="020B0604030504040204" pitchFamily="34" charset="0"/>
              <a:cs typeface="Tahoma" panose="020B0604030504040204" pitchFamily="34" charset="0"/>
            </a:endParaRPr>
          </a:p>
        </p:txBody>
      </p:sp>
      <p:sp>
        <p:nvSpPr>
          <p:cNvPr id="17" name="テキスト ボックス 16"/>
          <p:cNvSpPr txBox="1"/>
          <p:nvPr/>
        </p:nvSpPr>
        <p:spPr>
          <a:xfrm>
            <a:off x="10090272" y="3472351"/>
            <a:ext cx="1721149" cy="523220"/>
          </a:xfrm>
          <a:prstGeom prst="rect">
            <a:avLst/>
          </a:prstGeom>
          <a:noFill/>
        </p:spPr>
        <p:txBody>
          <a:bodyPr wrap="square" rtlCol="0">
            <a:spAutoFit/>
          </a:bodyPr>
          <a:lstStyle/>
          <a:p>
            <a:pPr algn="ctr"/>
            <a:r>
              <a:rPr kumimoji="1" lang="en-US" altLang="ja-JP" sz="2800" b="1" dirty="0">
                <a:solidFill>
                  <a:srgbClr val="00B050"/>
                </a:solidFill>
                <a:latin typeface="Tahoma" panose="020B0604030504040204" pitchFamily="34" charset="0"/>
                <a:ea typeface="Tahoma" panose="020B0604030504040204" pitchFamily="34" charset="0"/>
                <a:cs typeface="Tahoma" panose="020B0604030504040204" pitchFamily="34" charset="0"/>
              </a:rPr>
              <a:t>42km/h</a:t>
            </a:r>
            <a:endParaRPr kumimoji="1" lang="ja-JP" altLang="en-US" sz="2800" b="1" dirty="0">
              <a:solidFill>
                <a:srgbClr val="00B05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197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A469A7-D8F0-4CD9-B84B-3A79413A6802}" type="slidenum">
              <a:rPr kumimoji="1" lang="ja-JP" altLang="en-US" smtClean="0"/>
              <a:t>9</a:t>
            </a:fld>
            <a:endParaRPr kumimoji="1" lang="ja-JP" altLang="en-US"/>
          </a:p>
        </p:txBody>
      </p:sp>
      <p:sp>
        <p:nvSpPr>
          <p:cNvPr id="5" name="テキスト ボックス 4"/>
          <p:cNvSpPr txBox="1"/>
          <p:nvPr/>
        </p:nvSpPr>
        <p:spPr>
          <a:xfrm>
            <a:off x="7701280" y="6441440"/>
            <a:ext cx="4490720" cy="369332"/>
          </a:xfrm>
          <a:prstGeom prst="rect">
            <a:avLst/>
          </a:prstGeom>
          <a:noFill/>
        </p:spPr>
        <p:txBody>
          <a:bodyPr wrap="square" rtlCol="0">
            <a:spAutoFit/>
          </a:bodyPr>
          <a:lstStyle/>
          <a:p>
            <a:pPr algn="r"/>
            <a:r>
              <a:rPr kumimoji="1" lang="en-US" altLang="ja-JP" dirty="0">
                <a:solidFill>
                  <a:schemeClr val="bg1"/>
                </a:solidFill>
                <a:latin typeface="Tahoma" panose="020B0604030504040204" pitchFamily="34" charset="0"/>
                <a:ea typeface="Tahoma" panose="020B0604030504040204" pitchFamily="34" charset="0"/>
                <a:cs typeface="Tahoma" panose="020B0604030504040204" pitchFamily="34" charset="0"/>
              </a:rPr>
              <a:t>Chair and Secretary IWG AEBS – GRVA 01</a:t>
            </a:r>
            <a:endParaRPr kumimoji="1" lang="ja-JP" altLang="en-US" dirty="0">
              <a:solidFill>
                <a:schemeClr val="bg1"/>
              </a:solidFill>
              <a:latin typeface="Tahoma" panose="020B0604030504040204" pitchFamily="34" charset="0"/>
              <a:cs typeface="Tahoma" panose="020B0604030504040204" pitchFamily="34" charset="0"/>
            </a:endParaRPr>
          </a:p>
        </p:txBody>
      </p:sp>
      <p:sp>
        <p:nvSpPr>
          <p:cNvPr id="6" name="テキスト ボックス 5"/>
          <p:cNvSpPr txBox="1"/>
          <p:nvPr/>
        </p:nvSpPr>
        <p:spPr>
          <a:xfrm>
            <a:off x="0" y="0"/>
            <a:ext cx="12192000" cy="954107"/>
          </a:xfrm>
          <a:prstGeom prst="rect">
            <a:avLst/>
          </a:prstGeom>
          <a:solidFill>
            <a:schemeClr val="accent2"/>
          </a:solidFill>
        </p:spPr>
        <p:txBody>
          <a:bodyPr wrap="square" rtlCol="0">
            <a:spAutoFit/>
          </a:bodyPr>
          <a:lstStyle/>
          <a:p>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Informal</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Working</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Group</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on</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AEBS</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Light</a:t>
            </a:r>
            <a:r>
              <a:rPr kumimoji="1" lang="ja-JP" altLang="en-US" sz="2800" dirty="0">
                <a:solidFill>
                  <a:schemeClr val="bg1"/>
                </a:solidFill>
                <a:latin typeface="Tahoma" panose="020B0604030504040204" pitchFamily="34" charset="0"/>
                <a:cs typeface="Tahoma" panose="020B0604030504040204" pitchFamily="34" charset="0"/>
              </a:rPr>
              <a:t> </a:t>
            </a:r>
            <a:r>
              <a:rPr kumimoji="1"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Vehicles</a:t>
            </a:r>
          </a:p>
          <a:p>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Specifications - Car to pedestrian scenario</a:t>
            </a:r>
            <a:r>
              <a:rPr lang="ja-JP"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ja-JP" sz="2400" dirty="0">
                <a:solidFill>
                  <a:schemeClr val="bg1"/>
                </a:solidFill>
                <a:latin typeface="Tahoma" panose="020B0604030504040204" pitchFamily="34" charset="0"/>
                <a:ea typeface="Tahoma" panose="020B0604030504040204" pitchFamily="34" charset="0"/>
                <a:cs typeface="Tahoma" panose="020B0604030504040204" pitchFamily="34" charset="0"/>
              </a:rPr>
              <a:t>Speed reduction by braking demand</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61710914"/>
              </p:ext>
            </p:extLst>
          </p:nvPr>
        </p:nvGraphicFramePr>
        <p:xfrm>
          <a:off x="426721" y="1224030"/>
          <a:ext cx="5270500" cy="3803650"/>
        </p:xfrm>
        <a:graphic>
          <a:graphicData uri="http://schemas.openxmlformats.org/presentationml/2006/ole">
            <mc:AlternateContent xmlns:mc="http://schemas.openxmlformats.org/markup-compatibility/2006">
              <mc:Choice xmlns:v="urn:schemas-microsoft-com:vml" Requires="v">
                <p:oleObj spid="_x0000_s16412" r:id="rId3" imgW="10501560" imgH="7555320" progId="">
                  <p:embed/>
                </p:oleObj>
              </mc:Choice>
              <mc:Fallback>
                <p:oleObj r:id="rId3" imgW="10501560" imgH="7555320" progId="">
                  <p:embed/>
                  <p:pic>
                    <p:nvPicPr>
                      <p:cNvPr id="7" name="オブジェクト 6"/>
                      <p:cNvPicPr/>
                      <p:nvPr/>
                    </p:nvPicPr>
                    <p:blipFill>
                      <a:blip r:embed="rId4"/>
                      <a:stretch>
                        <a:fillRect/>
                      </a:stretch>
                    </p:blipFill>
                    <p:spPr>
                      <a:xfrm>
                        <a:off x="426721" y="1224030"/>
                        <a:ext cx="5270500" cy="380365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8343763"/>
              </p:ext>
            </p:extLst>
          </p:nvPr>
        </p:nvGraphicFramePr>
        <p:xfrm>
          <a:off x="6486660" y="1198630"/>
          <a:ext cx="5327650" cy="3829050"/>
        </p:xfrm>
        <a:graphic>
          <a:graphicData uri="http://schemas.openxmlformats.org/presentationml/2006/ole">
            <mc:AlternateContent xmlns:mc="http://schemas.openxmlformats.org/markup-compatibility/2006">
              <mc:Choice xmlns:v="urn:schemas-microsoft-com:vml" Requires="v">
                <p:oleObj spid="_x0000_s16413" r:id="rId5" imgW="10615680" imgH="7606080" progId="">
                  <p:embed/>
                </p:oleObj>
              </mc:Choice>
              <mc:Fallback>
                <p:oleObj r:id="rId5" imgW="10615680" imgH="7606080" progId="">
                  <p:embed/>
                  <p:pic>
                    <p:nvPicPr>
                      <p:cNvPr id="8" name="オブジェクト 7"/>
                      <p:cNvPicPr/>
                      <p:nvPr/>
                    </p:nvPicPr>
                    <p:blipFill>
                      <a:blip r:embed="rId6"/>
                      <a:stretch>
                        <a:fillRect/>
                      </a:stretch>
                    </p:blipFill>
                    <p:spPr>
                      <a:xfrm>
                        <a:off x="6486660" y="1198630"/>
                        <a:ext cx="5327650" cy="3829050"/>
                      </a:xfrm>
                      <a:prstGeom prst="rect">
                        <a:avLst/>
                      </a:prstGeom>
                    </p:spPr>
                  </p:pic>
                </p:oleObj>
              </mc:Fallback>
            </mc:AlternateContent>
          </a:graphicData>
        </a:graphic>
      </p:graphicFrame>
      <p:sp>
        <p:nvSpPr>
          <p:cNvPr id="9" name="テキスト ボックス 8"/>
          <p:cNvSpPr txBox="1"/>
          <p:nvPr/>
        </p:nvSpPr>
        <p:spPr>
          <a:xfrm>
            <a:off x="1737360" y="5252659"/>
            <a:ext cx="10267405" cy="954107"/>
          </a:xfrm>
          <a:prstGeom prst="rect">
            <a:avLst/>
          </a:prstGeom>
          <a:noFill/>
          <a:ln w="31750">
            <a:solidFill>
              <a:srgbClr val="0070C0"/>
            </a:solidFill>
          </a:ln>
        </p:spPr>
        <p:txBody>
          <a:bodyPr wrap="square" rtlCol="0">
            <a:spAutoFit/>
          </a:bodyPr>
          <a:lstStyle/>
          <a:p>
            <a:r>
              <a:rPr lang="en-US" altLang="ja-JP" sz="2800" dirty="0">
                <a:latin typeface="Tahoma" panose="020B0604030504040204" pitchFamily="34" charset="0"/>
                <a:ea typeface="Tahoma" panose="020B0604030504040204" pitchFamily="34" charset="0"/>
                <a:cs typeface="Tahoma" panose="020B0604030504040204" pitchFamily="34" charset="0"/>
              </a:rPr>
              <a:t>The speed reduction shall be demonstrated according to the test procedure. Based on same approach of Car to Car scenario</a:t>
            </a:r>
            <a:endParaRPr lang="ja-JP" altLang="en-US" sz="2800" dirty="0">
              <a:latin typeface="Tahoma" panose="020B0604030504040204" pitchFamily="34" charset="0"/>
              <a:cs typeface="Tahoma" panose="020B0604030504040204" pitchFamily="34" charset="0"/>
            </a:endParaRPr>
          </a:p>
        </p:txBody>
      </p:sp>
      <p:sp>
        <p:nvSpPr>
          <p:cNvPr id="10" name="下矢印 9"/>
          <p:cNvSpPr/>
          <p:nvPr/>
        </p:nvSpPr>
        <p:spPr>
          <a:xfrm rot="16200000">
            <a:off x="828768" y="5161479"/>
            <a:ext cx="680720" cy="1136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313723765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1700</TotalTime>
  <Words>3149</Words>
  <Application>Microsoft Office PowerPoint</Application>
  <PresentationFormat>ワイド画面</PresentationFormat>
  <Paragraphs>368</Paragraphs>
  <Slides>40</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40</vt:i4>
      </vt:variant>
    </vt:vector>
  </HeadingPairs>
  <TitlesOfParts>
    <vt:vector size="53" baseType="lpstr">
      <vt:lpstr>ＭＳ Ｐゴシック</vt:lpstr>
      <vt:lpstr>ＭＳ Ｐゴシック</vt:lpstr>
      <vt:lpstr>游ゴシック</vt:lpstr>
      <vt:lpstr>游明朝</vt:lpstr>
      <vt:lpstr>Arial</vt:lpstr>
      <vt:lpstr>Calibri</vt:lpstr>
      <vt:lpstr>Calibri Light</vt:lpstr>
      <vt:lpstr>Tahoma</vt:lpstr>
      <vt:lpstr>Wingdings</vt:lpstr>
      <vt:lpstr>Wingdings 2</vt:lpstr>
      <vt:lpstr>HDOfficeLightV0</vt:lpstr>
      <vt:lpstr>レトロスペクト</vt:lpstr>
      <vt:lpstr>Image</vt:lpstr>
      <vt:lpstr>Proposals from the  Informal Working Group on AEBS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Proposals from the  Informal Working Group on AEBS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hiroset</dc:creator>
  <cp:lastModifiedBy>hiroset</cp:lastModifiedBy>
  <cp:revision>57</cp:revision>
  <dcterms:created xsi:type="dcterms:W3CDTF">2018-08-19T04:38:41Z</dcterms:created>
  <dcterms:modified xsi:type="dcterms:W3CDTF">2018-09-26T09:21:04Z</dcterms:modified>
</cp:coreProperties>
</file>