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15"/>
  </p:notesMasterIdLst>
  <p:sldIdLst>
    <p:sldId id="256" r:id="rId2"/>
    <p:sldId id="294" r:id="rId3"/>
    <p:sldId id="284" r:id="rId4"/>
    <p:sldId id="297" r:id="rId5"/>
    <p:sldId id="303" r:id="rId6"/>
    <p:sldId id="305" r:id="rId7"/>
    <p:sldId id="307" r:id="rId8"/>
    <p:sldId id="310" r:id="rId9"/>
    <p:sldId id="311" r:id="rId10"/>
    <p:sldId id="309" r:id="rId11"/>
    <p:sldId id="308" r:id="rId12"/>
    <p:sldId id="302" r:id="rId13"/>
    <p:sldId id="301" r:id="rId14"/>
  </p:sldIdLst>
  <p:sldSz cx="9144000" cy="6858000" type="screen4x3"/>
  <p:notesSz cx="6738938" cy="9869488"/>
  <p:custDataLst>
    <p:tags r:id="rId16"/>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6" autoAdjust="0"/>
    <p:restoredTop sz="94671" autoAdjust="0"/>
  </p:normalViewPr>
  <p:slideViewPr>
    <p:cSldViewPr>
      <p:cViewPr varScale="1">
        <p:scale>
          <a:sx n="80" d="100"/>
          <a:sy n="80" d="100"/>
        </p:scale>
        <p:origin x="-1488"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0206"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7172" y="0"/>
            <a:ext cx="2920206" cy="493474"/>
          </a:xfrm>
          <a:prstGeom prst="rect">
            <a:avLst/>
          </a:prstGeom>
        </p:spPr>
        <p:txBody>
          <a:bodyPr vert="horz" lIns="91440" tIns="45720" rIns="91440" bIns="45720" rtlCol="0"/>
          <a:lstStyle>
            <a:lvl1pPr algn="r">
              <a:defRPr sz="1200"/>
            </a:lvl1pPr>
          </a:lstStyle>
          <a:p>
            <a:fld id="{AED324DB-82CF-4A99-93A1-97318DDE2051}" type="datetimeFigureOut">
              <a:rPr kumimoji="1" lang="ja-JP" altLang="en-US" smtClean="0"/>
              <a:t>2018/10/17</a:t>
            </a:fld>
            <a:endParaRPr kumimoji="1" lang="ja-JP" altLang="en-US"/>
          </a:p>
        </p:txBody>
      </p:sp>
      <p:sp>
        <p:nvSpPr>
          <p:cNvPr id="4" name="スライド イメージ プレースホルダー 3"/>
          <p:cNvSpPr>
            <a:spLocks noGrp="1" noRot="1" noChangeAspect="1"/>
          </p:cNvSpPr>
          <p:nvPr>
            <p:ph type="sldImg" idx="2"/>
          </p:nvPr>
        </p:nvSpPr>
        <p:spPr>
          <a:xfrm>
            <a:off x="903288" y="739775"/>
            <a:ext cx="4933950"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894" y="4688007"/>
            <a:ext cx="5391150" cy="444127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4301"/>
            <a:ext cx="2920206"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7172" y="9374301"/>
            <a:ext cx="2920206" cy="493474"/>
          </a:xfrm>
          <a:prstGeom prst="rect">
            <a:avLst/>
          </a:prstGeom>
        </p:spPr>
        <p:txBody>
          <a:bodyPr vert="horz" lIns="91440" tIns="45720" rIns="91440" bIns="45720" rtlCol="0" anchor="b"/>
          <a:lstStyle>
            <a:lvl1pPr algn="r">
              <a:defRPr sz="1200"/>
            </a:lvl1pPr>
          </a:lstStyle>
          <a:p>
            <a:fld id="{687E92C2-FE68-4557-965C-556BB6C4EB93}" type="slidenum">
              <a:rPr kumimoji="1" lang="ja-JP" altLang="en-US" smtClean="0"/>
              <a:t>‹#›</a:t>
            </a:fld>
            <a:endParaRPr kumimoji="1" lang="ja-JP" altLang="en-US"/>
          </a:p>
        </p:txBody>
      </p:sp>
    </p:spTree>
    <p:extLst>
      <p:ext uri="{BB962C8B-B14F-4D97-AF65-F5344CB8AC3E}">
        <p14:creationId xmlns:p14="http://schemas.microsoft.com/office/powerpoint/2010/main" val="36210941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87E92C2-FE68-4557-965C-556BB6C4EB93}" type="slidenum">
              <a:rPr kumimoji="1" lang="ja-JP" altLang="en-US" smtClean="0"/>
              <a:t>1</a:t>
            </a:fld>
            <a:endParaRPr kumimoji="1" lang="ja-JP" altLang="en-US"/>
          </a:p>
        </p:txBody>
      </p:sp>
    </p:spTree>
    <p:extLst>
      <p:ext uri="{BB962C8B-B14F-4D97-AF65-F5344CB8AC3E}">
        <p14:creationId xmlns:p14="http://schemas.microsoft.com/office/powerpoint/2010/main" val="1826289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2946AAE-E62E-4615-B6FD-23EFF162837F}" type="datetime1">
              <a:rPr kumimoji="1" lang="ja-JP" altLang="fr-FR" smtClean="0"/>
              <a:t>2018/10/17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1216496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84F731C-CFA5-4AE8-B1EA-B87E8A14DF44}" type="datetime1">
              <a:rPr kumimoji="1" lang="ja-JP" altLang="fr-FR" smtClean="0"/>
              <a:t>2018/10/17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2813882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9E1A73-6C3A-444A-8827-1A10F032311F}" type="datetime1">
              <a:rPr kumimoji="1" lang="ja-JP" altLang="fr-FR" smtClean="0"/>
              <a:t>2018/10/17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3967657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userDrawn="1">
            <p:custDataLst>
              <p:tags r:id="rId2"/>
            </p:custDataLst>
            <p:extLst>
              <p:ext uri="{D42A27DB-BD31-4B8C-83A1-F6EECF244321}">
                <p14:modId xmlns:p14="http://schemas.microsoft.com/office/powerpoint/2010/main" val="77768797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09" name="think-cell Folie" r:id="rId4" imgW="493" imgH="493" progId="TCLayout.ActiveDocument.1">
                  <p:embed/>
                </p:oleObj>
              </mc:Choice>
              <mc:Fallback>
                <p:oleObj name="think-cell Folie" r:id="rId4" imgW="493" imgH="49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1702119-C271-44F5-9D5E-A576701CEBA5}" type="datetime1">
              <a:rPr kumimoji="1" lang="ja-JP" altLang="fr-FR" smtClean="0"/>
              <a:t>2018/10/17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AC0D15-F965-4AF5-930F-AAC5B3CB5B3D}" type="slidenum">
              <a:rPr kumimoji="1" lang="ja-JP" altLang="en-US" smtClean="0"/>
              <a:t>‹#›</a:t>
            </a:fld>
            <a:endParaRPr kumimoji="1" lang="ja-JP" altLang="en-US" dirty="0"/>
          </a:p>
        </p:txBody>
      </p:sp>
    </p:spTree>
    <p:extLst>
      <p:ext uri="{BB962C8B-B14F-4D97-AF65-F5344CB8AC3E}">
        <p14:creationId xmlns:p14="http://schemas.microsoft.com/office/powerpoint/2010/main" val="2359770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F3FFDDB-8FB2-4C49-A6E7-DC318DBBC169}" type="datetime1">
              <a:rPr kumimoji="1" lang="ja-JP" altLang="fr-FR" smtClean="0"/>
              <a:t>2018/10/17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1939740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85EEF0A-E870-4B0A-9F91-D0CB075B1967}" type="datetime1">
              <a:rPr kumimoji="1" lang="ja-JP" altLang="fr-FR" smtClean="0"/>
              <a:t>2018/10/17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1911429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FB573C1-B549-41E3-B7A6-734780ABE747}" type="datetime1">
              <a:rPr kumimoji="1" lang="ja-JP" altLang="fr-FR" smtClean="0"/>
              <a:t>2018/10/17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1881287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DBEBBAD-2A1F-4B46-993D-4B8C70860F06}" type="datetime1">
              <a:rPr kumimoji="1" lang="ja-JP" altLang="fr-FR" smtClean="0"/>
              <a:t>2018/10/17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1082903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410A558-D9AA-4E93-B8C0-3FAB12457AEB}" type="datetime1">
              <a:rPr kumimoji="1" lang="ja-JP" altLang="fr-FR" smtClean="0"/>
              <a:t>2018/10/17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2784653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877EC1B-E2AC-4129-943E-B9AC20FC19C8}" type="datetime1">
              <a:rPr kumimoji="1" lang="ja-JP" altLang="fr-FR" smtClean="0"/>
              <a:t>2018/10/17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1318162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D4A303F-813C-44AB-A188-3EEB54391537}" type="datetime1">
              <a:rPr kumimoji="1" lang="ja-JP" altLang="fr-FR" smtClean="0"/>
              <a:t>2018/10/17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2003716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userDrawn="1">
            <p:custDataLst>
              <p:tags r:id="rId14"/>
            </p:custDataLst>
            <p:extLst>
              <p:ext uri="{D42A27DB-BD31-4B8C-83A1-F6EECF244321}">
                <p14:modId xmlns:p14="http://schemas.microsoft.com/office/powerpoint/2010/main" val="298468452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85" name="think-cell Folie" r:id="rId15" imgW="493" imgH="493" progId="TCLayout.ActiveDocument.1">
                  <p:embed/>
                </p:oleObj>
              </mc:Choice>
              <mc:Fallback>
                <p:oleObj name="think-cell Folie" r:id="rId15" imgW="493" imgH="493" progId="TCLayout.ActiveDocument.1">
                  <p:embed/>
                  <p:pic>
                    <p:nvPicPr>
                      <p:cNvPr id="0" name=""/>
                      <p:cNvPicPr/>
                      <p:nvPr/>
                    </p:nvPicPr>
                    <p:blipFill>
                      <a:blip r:embed="rId16"/>
                      <a:stretch>
                        <a:fillRect/>
                      </a:stretch>
                    </p:blipFill>
                    <p:spPr>
                      <a:xfrm>
                        <a:off x="1588" y="1588"/>
                        <a:ext cx="1587" cy="1587"/>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446FD-D62F-4F2E-8C6A-9DABF211BB28}" type="datetime1">
              <a:rPr kumimoji="1" lang="ja-JP" altLang="fr-FR" smtClean="0"/>
              <a:t>2018/10/17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313834117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1.emf"/><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4.emf"/><Relationship Id="rId2" Type="http://schemas.openxmlformats.org/officeDocument/2006/relationships/tags" Target="../tags/tag12.xml"/><Relationship Id="rId1" Type="http://schemas.openxmlformats.org/officeDocument/2006/relationships/vmlDrawing" Target="../drawings/vmlDrawing10.v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emf"/><Relationship Id="rId2" Type="http://schemas.openxmlformats.org/officeDocument/2006/relationships/tags" Target="../tags/tag13.xml"/><Relationship Id="rId1" Type="http://schemas.openxmlformats.org/officeDocument/2006/relationships/vmlDrawing" Target="../drawings/vmlDrawing11.v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9.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p:custDataLst>
              <p:tags r:id="rId2"/>
            </p:custDataLst>
            <p:extLst>
              <p:ext uri="{D42A27DB-BD31-4B8C-83A1-F6EECF244321}">
                <p14:modId xmlns:p14="http://schemas.microsoft.com/office/powerpoint/2010/main" val="16379400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33" name="think-cell Folie" r:id="rId6" imgW="493" imgH="493" progId="TCLayout.ActiveDocument.1">
                  <p:embed/>
                </p:oleObj>
              </mc:Choice>
              <mc:Fallback>
                <p:oleObj name="think-cell Folie" r:id="rId6" imgW="493" imgH="493"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Rechteck 1"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spcBef>
                <a:spcPct val="0"/>
              </a:spcBef>
              <a:spcAft>
                <a:spcPct val="0"/>
              </a:spcAft>
            </a:pPr>
            <a:endParaRPr lang="en-GB" sz="24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9" name="ZoneTexte 8"/>
          <p:cNvSpPr txBox="1"/>
          <p:nvPr/>
        </p:nvSpPr>
        <p:spPr>
          <a:xfrm>
            <a:off x="5220072" y="116632"/>
            <a:ext cx="3672408" cy="830997"/>
          </a:xfrm>
          <a:prstGeom prst="rect">
            <a:avLst/>
          </a:prstGeom>
          <a:noFill/>
        </p:spPr>
        <p:txBody>
          <a:bodyPr wrap="square" rtlCol="0">
            <a:spAutoFit/>
          </a:bodyPr>
          <a:lstStyle/>
          <a:p>
            <a:pPr algn="r"/>
            <a:r>
              <a:rPr lang="en-US" sz="1600" dirty="0">
                <a:latin typeface="Arial" panose="020B0604020202020204" pitchFamily="34" charset="0"/>
                <a:cs typeface="Arial" panose="020B0604020202020204" pitchFamily="34" charset="0"/>
              </a:rPr>
              <a:t>Informal document </a:t>
            </a:r>
            <a:r>
              <a:rPr lang="en-US" sz="1600" b="1" dirty="0" smtClean="0">
                <a:latin typeface="Arial" panose="020B0604020202020204" pitchFamily="34" charset="0"/>
                <a:cs typeface="Arial" panose="020B0604020202020204" pitchFamily="34" charset="0"/>
              </a:rPr>
              <a:t>GRE-80-12-Rev.1</a:t>
            </a:r>
            <a:endParaRPr lang="en-US" sz="1600" b="1" dirty="0">
              <a:solidFill>
                <a:srgbClr val="FF0000"/>
              </a:solidFill>
              <a:latin typeface="Arial" panose="020B0604020202020204" pitchFamily="34" charset="0"/>
              <a:cs typeface="Arial" panose="020B0604020202020204" pitchFamily="34" charset="0"/>
            </a:endParaRPr>
          </a:p>
          <a:p>
            <a:pPr algn="r"/>
            <a:r>
              <a:rPr lang="en-US" sz="1600" dirty="0">
                <a:latin typeface="Arial" panose="020B0604020202020204" pitchFamily="34" charset="0"/>
                <a:cs typeface="Arial" panose="020B0604020202020204" pitchFamily="34" charset="0"/>
              </a:rPr>
              <a:t>(80</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GRE, 23-26 October 2018, agenda item 7(a)) </a:t>
            </a:r>
          </a:p>
        </p:txBody>
      </p:sp>
      <p:sp>
        <p:nvSpPr>
          <p:cNvPr id="10" name="ZoneTexte 3"/>
          <p:cNvSpPr txBox="1"/>
          <p:nvPr/>
        </p:nvSpPr>
        <p:spPr>
          <a:xfrm>
            <a:off x="251520" y="179348"/>
            <a:ext cx="3384376"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Submitted by the expert of TF EMC</a:t>
            </a:r>
          </a:p>
        </p:txBody>
      </p:sp>
      <p:sp>
        <p:nvSpPr>
          <p:cNvPr id="11" name="Titre 1"/>
          <p:cNvSpPr>
            <a:spLocks noGrp="1"/>
          </p:cNvSpPr>
          <p:nvPr>
            <p:ph type="ctrTitle"/>
          </p:nvPr>
        </p:nvSpPr>
        <p:spPr>
          <a:xfrm>
            <a:off x="395536" y="1052736"/>
            <a:ext cx="8496944" cy="4464496"/>
          </a:xfrm>
        </p:spPr>
        <p:txBody>
          <a:bodyPr/>
          <a:lstStyle/>
          <a:p>
            <a:r>
              <a:rPr lang="en-GB" sz="3200" b="1" dirty="0">
                <a:solidFill>
                  <a:schemeClr val="tx1"/>
                </a:solidFill>
                <a:latin typeface="Arial" panose="020B0604020202020204" pitchFamily="34" charset="0"/>
                <a:cs typeface="Arial" panose="020B0604020202020204" pitchFamily="34" charset="0"/>
              </a:rPr>
              <a:t>Task Force </a:t>
            </a:r>
            <a:br>
              <a:rPr lang="en-GB" sz="3200" b="1" dirty="0">
                <a:solidFill>
                  <a:schemeClr val="tx1"/>
                </a:solidFill>
                <a:latin typeface="Arial" panose="020B0604020202020204" pitchFamily="34" charset="0"/>
                <a:cs typeface="Arial" panose="020B0604020202020204" pitchFamily="34" charset="0"/>
              </a:rPr>
            </a:br>
            <a:r>
              <a:rPr lang="en-GB" sz="3200" b="1" dirty="0">
                <a:solidFill>
                  <a:schemeClr val="tx1"/>
                </a:solidFill>
                <a:latin typeface="Arial" panose="020B0604020202020204" pitchFamily="34" charset="0"/>
                <a:cs typeface="Arial" panose="020B0604020202020204" pitchFamily="34" charset="0"/>
              </a:rPr>
              <a:t>on Electro-Magnetic Compatibility </a:t>
            </a:r>
            <a:br>
              <a:rPr lang="en-GB" sz="3200" b="1" dirty="0">
                <a:solidFill>
                  <a:schemeClr val="tx1"/>
                </a:solidFill>
                <a:latin typeface="Arial" panose="020B0604020202020204" pitchFamily="34" charset="0"/>
                <a:cs typeface="Arial" panose="020B0604020202020204" pitchFamily="34" charset="0"/>
              </a:rPr>
            </a:br>
            <a:r>
              <a:rPr lang="en-GB" sz="2400" b="1" dirty="0">
                <a:solidFill>
                  <a:schemeClr val="tx1"/>
                </a:solidFill>
                <a:latin typeface="Arial" panose="020B0604020202020204" pitchFamily="34" charset="0"/>
                <a:cs typeface="Arial" panose="020B0604020202020204" pitchFamily="34" charset="0"/>
              </a:rPr>
              <a:t>(TF EMC)</a:t>
            </a:r>
            <a:r>
              <a:rPr lang="en-GB" sz="3200" b="1" dirty="0">
                <a:solidFill>
                  <a:srgbClr val="0070C0"/>
                </a:solidFill>
                <a:latin typeface="Arial" panose="020B0604020202020204" pitchFamily="34" charset="0"/>
                <a:cs typeface="Arial" panose="020B0604020202020204" pitchFamily="34" charset="0"/>
              </a:rPr>
              <a:t/>
            </a:r>
            <a:br>
              <a:rPr lang="en-GB" sz="3200" b="1" dirty="0">
                <a:solidFill>
                  <a:srgbClr val="0070C0"/>
                </a:solidFill>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r>
              <a:rPr lang="en-GB" sz="3200" b="1" dirty="0">
                <a:solidFill>
                  <a:schemeClr val="tx1"/>
                </a:solidFill>
                <a:latin typeface="Arial" panose="020B0604020202020204" pitchFamily="34" charset="0"/>
                <a:cs typeface="Arial" panose="020B0604020202020204" pitchFamily="34" charset="0"/>
              </a:rPr>
              <a:t>Status report to GRE-80</a:t>
            </a:r>
            <a:br>
              <a:rPr lang="en-GB" sz="3200" b="1" dirty="0">
                <a:solidFill>
                  <a:schemeClr val="tx1"/>
                </a:solidFill>
                <a:latin typeface="Arial" panose="020B0604020202020204" pitchFamily="34" charset="0"/>
                <a:cs typeface="Arial" panose="020B0604020202020204" pitchFamily="34" charset="0"/>
              </a:rPr>
            </a:br>
            <a:r>
              <a:rPr lang="en-GB" sz="2400" b="1" dirty="0">
                <a:solidFill>
                  <a:schemeClr val="tx1"/>
                </a:solidFill>
                <a:latin typeface="Arial" panose="020B0604020202020204" pitchFamily="34" charset="0"/>
                <a:cs typeface="Arial" panose="020B0604020202020204" pitchFamily="34" charset="0"/>
              </a:rPr>
              <a:t>Thurs</a:t>
            </a:r>
            <a:r>
              <a:rPr lang="en-GB" sz="2400" b="1" dirty="0">
                <a:latin typeface="Arial" panose="020B0604020202020204" pitchFamily="34" charset="0"/>
                <a:cs typeface="Arial" panose="020B0604020202020204" pitchFamily="34" charset="0"/>
              </a:rPr>
              <a:t>day</a:t>
            </a:r>
            <a:r>
              <a:rPr lang="en-GB" sz="2400" b="1" dirty="0">
                <a:solidFill>
                  <a:schemeClr val="tx1"/>
                </a:solidFill>
                <a:latin typeface="Arial" panose="020B0604020202020204" pitchFamily="34" charset="0"/>
                <a:cs typeface="Arial" panose="020B0604020202020204" pitchFamily="34" charset="0"/>
              </a:rPr>
              <a:t>, 25</a:t>
            </a:r>
            <a:r>
              <a:rPr lang="en-GB" sz="2400" b="1" baseline="30000" dirty="0">
                <a:solidFill>
                  <a:schemeClr val="tx1"/>
                </a:solidFill>
                <a:latin typeface="Arial" panose="020B0604020202020204" pitchFamily="34" charset="0"/>
                <a:cs typeface="Arial" panose="020B0604020202020204" pitchFamily="34" charset="0"/>
              </a:rPr>
              <a:t>th</a:t>
            </a:r>
            <a:r>
              <a:rPr lang="en-GB" sz="2400" b="1" dirty="0">
                <a:solidFill>
                  <a:schemeClr val="tx1"/>
                </a:solidFill>
                <a:latin typeface="Arial" panose="020B0604020202020204" pitchFamily="34" charset="0"/>
                <a:cs typeface="Arial" panose="020B0604020202020204" pitchFamily="34" charset="0"/>
              </a:rPr>
              <a:t> of October 2018</a:t>
            </a:r>
          </a:p>
        </p:txBody>
      </p:sp>
    </p:spTree>
    <p:extLst>
      <p:ext uri="{BB962C8B-B14F-4D97-AF65-F5344CB8AC3E}">
        <p14:creationId xmlns:p14="http://schemas.microsoft.com/office/powerpoint/2010/main" val="1334979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12" name="think-cell Folie" r:id="rId4" imgW="493" imgH="493" progId="TCLayout.ActiveDocument.1">
                  <p:embed/>
                </p:oleObj>
              </mc:Choice>
              <mc:Fallback>
                <p:oleObj name="think-cell Folie" r:id="rId4" imgW="493" imgH="493"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37" name="Text Box 4"/>
          <p:cNvSpPr txBox="1">
            <a:spLocks noChangeArrowheads="1"/>
          </p:cNvSpPr>
          <p:nvPr/>
        </p:nvSpPr>
        <p:spPr bwMode="auto">
          <a:xfrm>
            <a:off x="238125" y="1268760"/>
            <a:ext cx="8667750" cy="86409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lnSpcReduction="10000"/>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buNone/>
            </a:pPr>
            <a:r>
              <a:rPr lang="de-DE" sz="2400" b="1" dirty="0">
                <a:cs typeface="Arial" panose="020B0604020202020204" pitchFamily="34" charset="0"/>
              </a:rPr>
              <a:t>Informal </a:t>
            </a:r>
            <a:r>
              <a:rPr lang="de-DE" sz="2400" b="1" dirty="0" err="1">
                <a:cs typeface="Arial" panose="020B0604020202020204" pitchFamily="34" charset="0"/>
              </a:rPr>
              <a:t>document</a:t>
            </a:r>
            <a:r>
              <a:rPr lang="de-DE" sz="2400" b="1" dirty="0">
                <a:cs typeface="Arial" panose="020B0604020202020204" pitchFamily="34" charset="0"/>
              </a:rPr>
              <a:t> </a:t>
            </a:r>
            <a:r>
              <a:rPr lang="de-DE" sz="2400" b="1" dirty="0" err="1">
                <a:cs typeface="Arial" panose="020B0604020202020204" pitchFamily="34" charset="0"/>
              </a:rPr>
              <a:t>submitted</a:t>
            </a:r>
            <a:r>
              <a:rPr lang="de-DE" sz="2400" b="1" dirty="0">
                <a:cs typeface="Arial" panose="020B0604020202020204" pitchFamily="34" charset="0"/>
              </a:rPr>
              <a:t> </a:t>
            </a:r>
            <a:r>
              <a:rPr lang="de-DE" sz="2400" b="1" dirty="0" err="1">
                <a:cs typeface="Arial" panose="020B0604020202020204" pitchFamily="34" charset="0"/>
              </a:rPr>
              <a:t>by</a:t>
            </a:r>
            <a:r>
              <a:rPr lang="de-DE" sz="2400" b="1" dirty="0">
                <a:cs typeface="Arial" panose="020B0604020202020204" pitchFamily="34" charset="0"/>
              </a:rPr>
              <a:t> TF EMC</a:t>
            </a:r>
          </a:p>
          <a:p>
            <a:pPr marL="0" indent="0">
              <a:buNone/>
            </a:pPr>
            <a:r>
              <a:rPr lang="de-DE" sz="2400" b="1" dirty="0" err="1">
                <a:cs typeface="Arial" panose="020B0604020202020204" pitchFamily="34" charset="0"/>
              </a:rPr>
              <a:t>Correction</a:t>
            </a:r>
            <a:r>
              <a:rPr lang="de-DE" sz="2400" b="1" dirty="0">
                <a:cs typeface="Arial" panose="020B0604020202020204" pitchFamily="34" charset="0"/>
              </a:rPr>
              <a:t> </a:t>
            </a:r>
            <a:r>
              <a:rPr lang="de-DE" sz="2400" b="1" dirty="0" err="1">
                <a:cs typeface="Arial" panose="020B0604020202020204" pitchFamily="34" charset="0"/>
              </a:rPr>
              <a:t>of</a:t>
            </a:r>
            <a:r>
              <a:rPr lang="de-DE" sz="2400" b="1" dirty="0">
                <a:cs typeface="Arial" panose="020B0604020202020204" pitchFamily="34" charset="0"/>
              </a:rPr>
              <a:t> </a:t>
            </a:r>
            <a:r>
              <a:rPr lang="de-DE" sz="2400" b="1" dirty="0" err="1">
                <a:cs typeface="Arial" panose="020B0604020202020204" pitchFamily="34" charset="0"/>
              </a:rPr>
              <a:t>figure</a:t>
            </a:r>
            <a:r>
              <a:rPr lang="de-DE" sz="2400" b="1" dirty="0">
                <a:cs typeface="Arial" panose="020B0604020202020204" pitchFamily="34" charset="0"/>
              </a:rPr>
              <a:t> x at Annex 9 – Appendix 3 </a:t>
            </a:r>
            <a:r>
              <a:rPr lang="de-DE" sz="2400" i="1" dirty="0">
                <a:cs typeface="Arial" panose="020B0604020202020204" pitchFamily="34" charset="0"/>
              </a:rPr>
              <a:t>(</a:t>
            </a:r>
            <a:r>
              <a:rPr lang="de-DE" sz="2400" i="1" dirty="0" err="1">
                <a:cs typeface="Arial" panose="020B0604020202020204" pitchFamily="34" charset="0"/>
              </a:rPr>
              <a:t>part</a:t>
            </a:r>
            <a:r>
              <a:rPr lang="de-DE" sz="2400" i="1" dirty="0">
                <a:cs typeface="Arial" panose="020B0604020202020204" pitchFamily="34" charset="0"/>
              </a:rPr>
              <a:t> 1/2) </a:t>
            </a:r>
            <a:endParaRPr lang="en-US" sz="2900" i="1" dirty="0">
              <a:latin typeface="Arial" panose="020B0604020202020204" pitchFamily="34" charset="0"/>
              <a:cs typeface="Arial" panose="020B0604020202020204" pitchFamily="34" charset="0"/>
            </a:endParaRPr>
          </a:p>
        </p:txBody>
      </p:sp>
      <p:sp>
        <p:nvSpPr>
          <p:cNvPr id="12" name="Titre 1"/>
          <p:cNvSpPr txBox="1">
            <a:spLocks/>
          </p:cNvSpPr>
          <p:nvPr/>
        </p:nvSpPr>
        <p:spPr bwMode="auto">
          <a:xfrm>
            <a:off x="179512" y="188640"/>
            <a:ext cx="8640000"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GB" sz="2800" b="1" kern="0" dirty="0">
                <a:solidFill>
                  <a:schemeClr val="tx1"/>
                </a:solidFill>
                <a:latin typeface="Arial" panose="020B0604020202020204" pitchFamily="34" charset="0"/>
                <a:cs typeface="Arial" panose="020B0604020202020204" pitchFamily="34" charset="0"/>
              </a:rPr>
              <a:t>TF EMC Status Report – UN R10.06 Development </a:t>
            </a:r>
            <a:br>
              <a:rPr lang="en-GB" sz="2800" b="1" kern="0" dirty="0">
                <a:solidFill>
                  <a:schemeClr val="tx1"/>
                </a:solidFill>
                <a:latin typeface="Arial" panose="020B0604020202020204" pitchFamily="34" charset="0"/>
                <a:cs typeface="Arial" panose="020B0604020202020204" pitchFamily="34" charset="0"/>
              </a:rPr>
            </a:br>
            <a:r>
              <a:rPr lang="de-DE" sz="2200" b="1" kern="0" dirty="0">
                <a:solidFill>
                  <a:schemeClr val="tx1"/>
                </a:solidFill>
                <a:latin typeface="Arial" panose="020B0604020202020204" pitchFamily="34" charset="0"/>
                <a:cs typeface="Arial" panose="020B0604020202020204" pitchFamily="34" charset="0"/>
              </a:rPr>
              <a:t>Topics </a:t>
            </a:r>
            <a:r>
              <a:rPr lang="de-DE" sz="2200" b="1" kern="0" dirty="0" err="1">
                <a:solidFill>
                  <a:schemeClr val="tx1"/>
                </a:solidFill>
                <a:latin typeface="Arial" panose="020B0604020202020204" pitchFamily="34" charset="0"/>
                <a:cs typeface="Arial" panose="020B0604020202020204" pitchFamily="34" charset="0"/>
              </a:rPr>
              <a:t>to</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be</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decided</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by</a:t>
            </a:r>
            <a:r>
              <a:rPr lang="de-DE" sz="2200" b="1" kern="0" dirty="0">
                <a:solidFill>
                  <a:schemeClr val="tx1"/>
                </a:solidFill>
                <a:latin typeface="Arial" panose="020B0604020202020204" pitchFamily="34" charset="0"/>
                <a:cs typeface="Arial" panose="020B0604020202020204" pitchFamily="34" charset="0"/>
              </a:rPr>
              <a:t> GRE 80 (3) </a:t>
            </a:r>
            <a:endParaRPr lang="en-US" sz="2200" b="1" kern="0" dirty="0">
              <a:solidFill>
                <a:schemeClr val="bg1">
                  <a:lumMod val="50000"/>
                </a:schemeClr>
              </a:solidFill>
              <a:latin typeface="Arial" panose="020B0604020202020204" pitchFamily="34" charset="0"/>
              <a:cs typeface="Arial" panose="020B0604020202020204" pitchFamily="34" charset="0"/>
            </a:endParaRPr>
          </a:p>
          <a:p>
            <a:pPr algn="l"/>
            <a:endParaRPr lang="de-DE" sz="2200" b="1" kern="0" dirty="0">
              <a:solidFill>
                <a:schemeClr val="bg1">
                  <a:lumMod val="50000"/>
                </a:schemeClr>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10</a:t>
            </a:fld>
            <a:endParaRPr kumimoji="1" lang="ja-JP" altLang="en-US" dirty="0">
              <a:latin typeface="Arial" panose="020B0604020202020204" pitchFamily="34" charset="0"/>
              <a:cs typeface="Arial" panose="020B0604020202020204" pitchFamily="34" charset="0"/>
            </a:endParaRPr>
          </a:p>
        </p:txBody>
      </p:sp>
      <p:pic>
        <p:nvPicPr>
          <p:cNvPr id="7" name="Image 48"/>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4683" y="2392045"/>
            <a:ext cx="3482975" cy="3964305"/>
          </a:xfrm>
          <a:prstGeom prst="rect">
            <a:avLst/>
          </a:prstGeom>
          <a:noFill/>
          <a:ln>
            <a:noFill/>
          </a:ln>
        </p:spPr>
      </p:pic>
      <p:sp>
        <p:nvSpPr>
          <p:cNvPr id="2" name="Textfeld 1"/>
          <p:cNvSpPr txBox="1"/>
          <p:nvPr/>
        </p:nvSpPr>
        <p:spPr>
          <a:xfrm>
            <a:off x="4109566" y="4221088"/>
            <a:ext cx="545342" cy="2308324"/>
          </a:xfrm>
          <a:prstGeom prst="rect">
            <a:avLst/>
          </a:prstGeom>
          <a:noFill/>
        </p:spPr>
        <p:txBody>
          <a:bodyPr wrap="none" rtlCol="0">
            <a:spAutoFit/>
          </a:bodyPr>
          <a:lstStyle/>
          <a:p>
            <a:r>
              <a:rPr lang="de-DE" dirty="0" err="1"/>
              <a:t>By</a:t>
            </a:r>
            <a:endParaRPr lang="de-DE" dirty="0"/>
          </a:p>
          <a:p>
            <a:endParaRPr lang="de-DE" dirty="0"/>
          </a:p>
          <a:p>
            <a:r>
              <a:rPr lang="de-DE" dirty="0"/>
              <a:t>…</a:t>
            </a:r>
          </a:p>
          <a:p>
            <a:endParaRPr lang="de-DE" dirty="0"/>
          </a:p>
          <a:p>
            <a:endParaRPr lang="de-DE" dirty="0"/>
          </a:p>
          <a:p>
            <a:r>
              <a:rPr lang="de-DE" b="1" dirty="0" err="1"/>
              <a:t>and</a:t>
            </a:r>
            <a:endParaRPr lang="de-DE" b="1" dirty="0"/>
          </a:p>
          <a:p>
            <a:endParaRPr lang="de-DE" dirty="0"/>
          </a:p>
          <a:p>
            <a:r>
              <a:rPr lang="de-DE" dirty="0"/>
              <a:t> </a:t>
            </a:r>
            <a:endParaRPr lang="en-US" dirty="0"/>
          </a:p>
        </p:txBody>
      </p:sp>
      <p:pic>
        <p:nvPicPr>
          <p:cNvPr id="10" name="Image 106"/>
          <p:cNvPicPr/>
          <p:nvPr/>
        </p:nvPicPr>
        <p:blipFill>
          <a:blip r:embed="rId7">
            <a:extLst>
              <a:ext uri="{28A0092B-C50C-407E-A947-70E740481C1C}">
                <a14:useLocalDpi xmlns:a14="http://schemas.microsoft.com/office/drawing/2010/main" val="0"/>
              </a:ext>
            </a:extLst>
          </a:blip>
          <a:srcRect/>
          <a:stretch>
            <a:fillRect/>
          </a:stretch>
        </p:blipFill>
        <p:spPr bwMode="auto">
          <a:xfrm>
            <a:off x="4920664" y="2392045"/>
            <a:ext cx="3910571" cy="3773259"/>
          </a:xfrm>
          <a:prstGeom prst="rect">
            <a:avLst/>
          </a:prstGeom>
          <a:noFill/>
          <a:ln>
            <a:noFill/>
          </a:ln>
        </p:spPr>
      </p:pic>
    </p:spTree>
    <p:extLst>
      <p:ext uri="{BB962C8B-B14F-4D97-AF65-F5344CB8AC3E}">
        <p14:creationId xmlns:p14="http://schemas.microsoft.com/office/powerpoint/2010/main" val="888171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94" name="think-cell Folie" r:id="rId4" imgW="493" imgH="493" progId="TCLayout.ActiveDocument.1">
                  <p:embed/>
                </p:oleObj>
              </mc:Choice>
              <mc:Fallback>
                <p:oleObj name="think-cell Folie" r:id="rId4" imgW="493" imgH="493"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37" name="Text Box 4"/>
          <p:cNvSpPr txBox="1">
            <a:spLocks noChangeArrowheads="1"/>
          </p:cNvSpPr>
          <p:nvPr/>
        </p:nvSpPr>
        <p:spPr bwMode="auto">
          <a:xfrm>
            <a:off x="238125" y="1268760"/>
            <a:ext cx="8667750" cy="86409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lnSpcReduction="10000"/>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buNone/>
            </a:pPr>
            <a:r>
              <a:rPr lang="de-DE" sz="2400" b="1" dirty="0">
                <a:cs typeface="Arial" panose="020B0604020202020204" pitchFamily="34" charset="0"/>
              </a:rPr>
              <a:t>Informal </a:t>
            </a:r>
            <a:r>
              <a:rPr lang="de-DE" sz="2400" b="1" dirty="0" err="1">
                <a:cs typeface="Arial" panose="020B0604020202020204" pitchFamily="34" charset="0"/>
              </a:rPr>
              <a:t>document</a:t>
            </a:r>
            <a:r>
              <a:rPr lang="de-DE" sz="2400" b="1" dirty="0">
                <a:cs typeface="Arial" panose="020B0604020202020204" pitchFamily="34" charset="0"/>
              </a:rPr>
              <a:t> </a:t>
            </a:r>
            <a:r>
              <a:rPr lang="de-DE" sz="2400" b="1" dirty="0" err="1">
                <a:cs typeface="Arial" panose="020B0604020202020204" pitchFamily="34" charset="0"/>
              </a:rPr>
              <a:t>submitted</a:t>
            </a:r>
            <a:r>
              <a:rPr lang="de-DE" sz="2400" b="1" dirty="0">
                <a:cs typeface="Arial" panose="020B0604020202020204" pitchFamily="34" charset="0"/>
              </a:rPr>
              <a:t> </a:t>
            </a:r>
            <a:r>
              <a:rPr lang="de-DE" sz="2400" b="1" dirty="0" err="1">
                <a:cs typeface="Arial" panose="020B0604020202020204" pitchFamily="34" charset="0"/>
              </a:rPr>
              <a:t>by</a:t>
            </a:r>
            <a:r>
              <a:rPr lang="de-DE" sz="2400" b="1" dirty="0">
                <a:cs typeface="Arial" panose="020B0604020202020204" pitchFamily="34" charset="0"/>
              </a:rPr>
              <a:t> OICA TF EMC</a:t>
            </a:r>
          </a:p>
          <a:p>
            <a:pPr marL="0" indent="0">
              <a:buNone/>
            </a:pPr>
            <a:r>
              <a:rPr lang="de-DE" sz="2400" b="1" dirty="0" err="1">
                <a:cs typeface="Arial" panose="020B0604020202020204" pitchFamily="34" charset="0"/>
              </a:rPr>
              <a:t>Correction</a:t>
            </a:r>
            <a:r>
              <a:rPr lang="de-DE" sz="2400" b="1" dirty="0">
                <a:cs typeface="Arial" panose="020B0604020202020204" pitchFamily="34" charset="0"/>
              </a:rPr>
              <a:t> </a:t>
            </a:r>
            <a:r>
              <a:rPr lang="de-DE" sz="2400" b="1" dirty="0" err="1">
                <a:cs typeface="Arial" panose="020B0604020202020204" pitchFamily="34" charset="0"/>
              </a:rPr>
              <a:t>of</a:t>
            </a:r>
            <a:r>
              <a:rPr lang="de-DE" sz="2400" b="1" dirty="0">
                <a:cs typeface="Arial" panose="020B0604020202020204" pitchFamily="34" charset="0"/>
              </a:rPr>
              <a:t> </a:t>
            </a:r>
            <a:r>
              <a:rPr lang="de-DE" sz="2400" b="1" dirty="0" err="1">
                <a:cs typeface="Arial" panose="020B0604020202020204" pitchFamily="34" charset="0"/>
              </a:rPr>
              <a:t>figure</a:t>
            </a:r>
            <a:r>
              <a:rPr lang="de-DE" sz="2400" b="1" dirty="0">
                <a:cs typeface="Arial" panose="020B0604020202020204" pitchFamily="34" charset="0"/>
              </a:rPr>
              <a:t> x at Annex 9 – Appendix 3 </a:t>
            </a:r>
            <a:r>
              <a:rPr lang="de-DE" sz="2400" i="1" dirty="0">
                <a:cs typeface="Arial" panose="020B0604020202020204" pitchFamily="34" charset="0"/>
              </a:rPr>
              <a:t>(</a:t>
            </a:r>
            <a:r>
              <a:rPr lang="de-DE" sz="2400" i="1" dirty="0" err="1">
                <a:cs typeface="Arial" panose="020B0604020202020204" pitchFamily="34" charset="0"/>
              </a:rPr>
              <a:t>part</a:t>
            </a:r>
            <a:r>
              <a:rPr lang="de-DE" sz="2400" i="1" dirty="0">
                <a:cs typeface="Arial" panose="020B0604020202020204" pitchFamily="34" charset="0"/>
              </a:rPr>
              <a:t> 2/2)</a:t>
            </a:r>
            <a:endParaRPr lang="en-US" sz="2900" i="1" dirty="0">
              <a:latin typeface="Arial" panose="020B0604020202020204" pitchFamily="34" charset="0"/>
              <a:cs typeface="Arial" panose="020B0604020202020204" pitchFamily="34" charset="0"/>
            </a:endParaRPr>
          </a:p>
        </p:txBody>
      </p:sp>
      <p:sp>
        <p:nvSpPr>
          <p:cNvPr id="12" name="Titre 1"/>
          <p:cNvSpPr txBox="1">
            <a:spLocks/>
          </p:cNvSpPr>
          <p:nvPr/>
        </p:nvSpPr>
        <p:spPr bwMode="auto">
          <a:xfrm>
            <a:off x="179512" y="188640"/>
            <a:ext cx="8640000"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GB" sz="2800" b="1" kern="0" dirty="0">
                <a:solidFill>
                  <a:schemeClr val="tx1"/>
                </a:solidFill>
                <a:latin typeface="Arial" panose="020B0604020202020204" pitchFamily="34" charset="0"/>
                <a:cs typeface="Arial" panose="020B0604020202020204" pitchFamily="34" charset="0"/>
              </a:rPr>
              <a:t>TF EMC Status Report – UN R10.06 Development </a:t>
            </a:r>
            <a:br>
              <a:rPr lang="en-GB" sz="2800" b="1" kern="0" dirty="0">
                <a:solidFill>
                  <a:schemeClr val="tx1"/>
                </a:solidFill>
                <a:latin typeface="Arial" panose="020B0604020202020204" pitchFamily="34" charset="0"/>
                <a:cs typeface="Arial" panose="020B0604020202020204" pitchFamily="34" charset="0"/>
              </a:rPr>
            </a:br>
            <a:r>
              <a:rPr lang="de-DE" sz="2200" b="1" kern="0" dirty="0">
                <a:solidFill>
                  <a:schemeClr val="tx1"/>
                </a:solidFill>
                <a:latin typeface="Arial" panose="020B0604020202020204" pitchFamily="34" charset="0"/>
                <a:cs typeface="Arial" panose="020B0604020202020204" pitchFamily="34" charset="0"/>
              </a:rPr>
              <a:t>Topics </a:t>
            </a:r>
            <a:r>
              <a:rPr lang="de-DE" sz="2200" b="1" kern="0" dirty="0" err="1">
                <a:solidFill>
                  <a:schemeClr val="tx1"/>
                </a:solidFill>
                <a:latin typeface="Arial" panose="020B0604020202020204" pitchFamily="34" charset="0"/>
                <a:cs typeface="Arial" panose="020B0604020202020204" pitchFamily="34" charset="0"/>
              </a:rPr>
              <a:t>to</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be</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decided</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by</a:t>
            </a:r>
            <a:r>
              <a:rPr lang="de-DE" sz="2200" b="1" kern="0" dirty="0">
                <a:solidFill>
                  <a:schemeClr val="tx1"/>
                </a:solidFill>
                <a:latin typeface="Arial" panose="020B0604020202020204" pitchFamily="34" charset="0"/>
                <a:cs typeface="Arial" panose="020B0604020202020204" pitchFamily="34" charset="0"/>
              </a:rPr>
              <a:t> GRE 80 (3) </a:t>
            </a:r>
            <a:endParaRPr lang="en-US" sz="2200" b="1" kern="0" dirty="0">
              <a:solidFill>
                <a:schemeClr val="bg1">
                  <a:lumMod val="50000"/>
                </a:schemeClr>
              </a:solidFill>
              <a:latin typeface="Arial" panose="020B0604020202020204" pitchFamily="34" charset="0"/>
              <a:cs typeface="Arial" panose="020B0604020202020204" pitchFamily="34" charset="0"/>
            </a:endParaRPr>
          </a:p>
          <a:p>
            <a:pPr algn="l"/>
            <a:endParaRPr lang="de-DE" sz="2200" b="1" kern="0" dirty="0">
              <a:solidFill>
                <a:schemeClr val="bg1">
                  <a:lumMod val="50000"/>
                </a:schemeClr>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11</a:t>
            </a:fld>
            <a:endParaRPr kumimoji="1" lang="ja-JP" altLang="en-US" dirty="0">
              <a:latin typeface="Arial" panose="020B0604020202020204" pitchFamily="34" charset="0"/>
              <a:cs typeface="Arial" panose="020B0604020202020204" pitchFamily="34" charset="0"/>
            </a:endParaRPr>
          </a:p>
        </p:txBody>
      </p:sp>
      <p:pic>
        <p:nvPicPr>
          <p:cNvPr id="7" name="Image 48"/>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4683" y="2392045"/>
            <a:ext cx="3482975" cy="3964305"/>
          </a:xfrm>
          <a:prstGeom prst="rect">
            <a:avLst/>
          </a:prstGeom>
          <a:noFill/>
          <a:ln>
            <a:noFill/>
          </a:ln>
        </p:spPr>
      </p:pic>
      <p:sp>
        <p:nvSpPr>
          <p:cNvPr id="2" name="Textfeld 1"/>
          <p:cNvSpPr txBox="1"/>
          <p:nvPr/>
        </p:nvSpPr>
        <p:spPr>
          <a:xfrm>
            <a:off x="4067944" y="4221088"/>
            <a:ext cx="462434" cy="369332"/>
          </a:xfrm>
          <a:prstGeom prst="rect">
            <a:avLst/>
          </a:prstGeom>
          <a:noFill/>
        </p:spPr>
        <p:txBody>
          <a:bodyPr wrap="none" rtlCol="0">
            <a:spAutoFit/>
          </a:bodyPr>
          <a:lstStyle/>
          <a:p>
            <a:r>
              <a:rPr lang="de-DE" dirty="0" err="1"/>
              <a:t>By</a:t>
            </a:r>
            <a:r>
              <a:rPr lang="de-DE" dirty="0"/>
              <a:t> </a:t>
            </a:r>
            <a:endParaRPr lang="en-US" dirty="0"/>
          </a:p>
        </p:txBody>
      </p:sp>
      <p:pic>
        <p:nvPicPr>
          <p:cNvPr id="9" name="Image 104"/>
          <p:cNvPicPr/>
          <p:nvPr/>
        </p:nvPicPr>
        <p:blipFill>
          <a:blip r:embed="rId7">
            <a:extLst>
              <a:ext uri="{28A0092B-C50C-407E-A947-70E740481C1C}">
                <a14:useLocalDpi xmlns:a14="http://schemas.microsoft.com/office/drawing/2010/main" val="0"/>
              </a:ext>
            </a:extLst>
          </a:blip>
          <a:srcRect/>
          <a:stretch>
            <a:fillRect/>
          </a:stretch>
        </p:blipFill>
        <p:spPr bwMode="auto">
          <a:xfrm>
            <a:off x="5220072" y="2564904"/>
            <a:ext cx="3264009" cy="3672408"/>
          </a:xfrm>
          <a:prstGeom prst="rect">
            <a:avLst/>
          </a:prstGeom>
          <a:noFill/>
          <a:ln>
            <a:noFill/>
          </a:ln>
        </p:spPr>
      </p:pic>
    </p:spTree>
    <p:extLst>
      <p:ext uri="{BB962C8B-B14F-4D97-AF65-F5344CB8AC3E}">
        <p14:creationId xmlns:p14="http://schemas.microsoft.com/office/powerpoint/2010/main" val="3895717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
          <p:cNvSpPr txBox="1">
            <a:spLocks/>
          </p:cNvSpPr>
          <p:nvPr/>
        </p:nvSpPr>
        <p:spPr bwMode="auto">
          <a:xfrm>
            <a:off x="179512" y="188640"/>
            <a:ext cx="8640000"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GB" sz="2800" b="1" kern="0" dirty="0">
                <a:solidFill>
                  <a:schemeClr val="tx1"/>
                </a:solidFill>
                <a:latin typeface="Arial" panose="020B0604020202020204" pitchFamily="34" charset="0"/>
                <a:cs typeface="Arial" panose="020B0604020202020204" pitchFamily="34" charset="0"/>
              </a:rPr>
              <a:t>TF EMC Status Report – UN R10.06 Development </a:t>
            </a:r>
            <a:r>
              <a:rPr lang="de-DE" sz="2200" b="1" kern="0" dirty="0">
                <a:solidFill>
                  <a:schemeClr val="tx1"/>
                </a:solidFill>
                <a:latin typeface="Arial" panose="020B0604020202020204" pitchFamily="34" charset="0"/>
                <a:cs typeface="Arial" panose="020B0604020202020204" pitchFamily="34" charset="0"/>
              </a:rPr>
              <a:t>Next </a:t>
            </a:r>
            <a:r>
              <a:rPr lang="en-GB" sz="2200" b="1" kern="0" dirty="0">
                <a:solidFill>
                  <a:schemeClr val="tx1"/>
                </a:solidFill>
                <a:latin typeface="Arial" panose="020B0604020202020204" pitchFamily="34" charset="0"/>
                <a:cs typeface="Arial" panose="020B0604020202020204" pitchFamily="34" charset="0"/>
              </a:rPr>
              <a:t>Steps</a:t>
            </a:r>
          </a:p>
        </p:txBody>
      </p:sp>
      <p:sp>
        <p:nvSpPr>
          <p:cNvPr id="3" name="Espace réservé du numéro de diapositive 2"/>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12</a:t>
            </a:fld>
            <a:endParaRPr kumimoji="1" lang="ja-JP" altLang="en-US" dirty="0">
              <a:latin typeface="Arial" panose="020B0604020202020204" pitchFamily="34" charset="0"/>
              <a:cs typeface="Arial" panose="020B0604020202020204" pitchFamily="34" charset="0"/>
            </a:endParaRPr>
          </a:p>
        </p:txBody>
      </p:sp>
      <p:sp>
        <p:nvSpPr>
          <p:cNvPr id="10" name="Textfeld 9"/>
          <p:cNvSpPr txBox="1"/>
          <p:nvPr/>
        </p:nvSpPr>
        <p:spPr>
          <a:xfrm>
            <a:off x="395536" y="1558528"/>
            <a:ext cx="8424936" cy="3354765"/>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dirty="0"/>
              <a:t>Supporting GRE and WP.29 regarding questions to the contents of the draft of UN R10-06</a:t>
            </a:r>
          </a:p>
          <a:p>
            <a:pPr marL="342900" indent="-342900">
              <a:spcAft>
                <a:spcPts val="1200"/>
              </a:spcAft>
              <a:buFont typeface="Arial" panose="020B0604020202020204" pitchFamily="34" charset="0"/>
              <a:buChar char="•"/>
            </a:pPr>
            <a:r>
              <a:rPr lang="en-GB" dirty="0"/>
              <a:t>Goal for the publication of UN R10-06 is September 1</a:t>
            </a:r>
            <a:r>
              <a:rPr lang="en-GB" baseline="30000" dirty="0"/>
              <a:t>st</a:t>
            </a:r>
            <a:r>
              <a:rPr lang="en-GB" dirty="0"/>
              <a:t>, 2019</a:t>
            </a:r>
          </a:p>
          <a:p>
            <a:pPr marL="342900" indent="-342900">
              <a:spcAft>
                <a:spcPts val="1200"/>
              </a:spcAft>
              <a:buFont typeface="Arial" panose="020B0604020202020204" pitchFamily="34" charset="0"/>
              <a:buChar char="•"/>
            </a:pPr>
            <a:r>
              <a:rPr lang="en-GB" dirty="0"/>
              <a:t>The TF EMC will continue it’s work:</a:t>
            </a:r>
            <a:br>
              <a:rPr lang="en-GB" dirty="0"/>
            </a:br>
            <a:r>
              <a:rPr lang="en-GB" dirty="0"/>
              <a:t>From beginning  of 2019 TF EMC will work on the topics which were not mature for an R10-06 in order to launch either an amendment or a draft  of a R10-07</a:t>
            </a:r>
          </a:p>
          <a:p>
            <a:pPr marL="800100" lvl="1" indent="-342900">
              <a:spcAft>
                <a:spcPts val="1200"/>
              </a:spcAft>
              <a:buFont typeface="Arial" panose="020B0604020202020204" pitchFamily="34" charset="0"/>
              <a:buChar char="•"/>
            </a:pPr>
            <a:endParaRPr lang="en-GB" dirty="0"/>
          </a:p>
          <a:p>
            <a:pPr marL="342900" indent="-342900">
              <a:spcAft>
                <a:spcPts val="1200"/>
              </a:spcAft>
              <a:buFont typeface="Arial" panose="020B0604020202020204" pitchFamily="34" charset="0"/>
              <a:buChar char="•"/>
            </a:pPr>
            <a:endParaRPr lang="en-GB" dirty="0"/>
          </a:p>
          <a:p>
            <a:pPr marL="342900" indent="-342900">
              <a:spcAft>
                <a:spcPts val="1200"/>
              </a:spcAft>
              <a:buFont typeface="Arial" panose="020B0604020202020204" pitchFamily="34" charset="0"/>
              <a:buChar char="•"/>
            </a:pPr>
            <a:endParaRPr lang="en-GB" dirty="0"/>
          </a:p>
        </p:txBody>
      </p:sp>
    </p:spTree>
    <p:extLst>
      <p:ext uri="{BB962C8B-B14F-4D97-AF65-F5344CB8AC3E}">
        <p14:creationId xmlns:p14="http://schemas.microsoft.com/office/powerpoint/2010/main" val="1239459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3314" y="2852936"/>
            <a:ext cx="8229600" cy="1143000"/>
          </a:xfrm>
        </p:spPr>
        <p:txBody>
          <a:bodyPr/>
          <a:lstStyle/>
          <a:p>
            <a:r>
              <a:rPr lang="en-GB" dirty="0"/>
              <a:t>Thank you for your attention</a:t>
            </a:r>
          </a:p>
        </p:txBody>
      </p:sp>
      <p:sp>
        <p:nvSpPr>
          <p:cNvPr id="4" name="Foliennummernplatzhalter 3"/>
          <p:cNvSpPr>
            <a:spLocks noGrp="1"/>
          </p:cNvSpPr>
          <p:nvPr>
            <p:ph type="sldNum" sz="quarter" idx="12"/>
          </p:nvPr>
        </p:nvSpPr>
        <p:spPr/>
        <p:txBody>
          <a:bodyPr/>
          <a:lstStyle/>
          <a:p>
            <a:fld id="{42AC0D15-F965-4AF5-930F-AAC5B3CB5B3D}" type="slidenum">
              <a:rPr kumimoji="1" lang="ja-JP" altLang="en-US" smtClean="0"/>
              <a:t>13</a:t>
            </a:fld>
            <a:endParaRPr kumimoji="1" lang="ja-JP" altLang="en-US" dirty="0"/>
          </a:p>
        </p:txBody>
      </p:sp>
    </p:spTree>
    <p:extLst>
      <p:ext uri="{BB962C8B-B14F-4D97-AF65-F5344CB8AC3E}">
        <p14:creationId xmlns:p14="http://schemas.microsoft.com/office/powerpoint/2010/main" val="3997930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7" name="Text Box 4"/>
          <p:cNvSpPr txBox="1">
            <a:spLocks noChangeArrowheads="1"/>
          </p:cNvSpPr>
          <p:nvPr/>
        </p:nvSpPr>
        <p:spPr bwMode="auto">
          <a:xfrm>
            <a:off x="238125" y="1412776"/>
            <a:ext cx="8667750" cy="496855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lnSpcReduction="10000"/>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a:spcAft>
                <a:spcPts val="1200"/>
              </a:spcAft>
            </a:pPr>
            <a:r>
              <a:rPr lang="en-US" sz="2000" dirty="0">
                <a:latin typeface="+mn-lt"/>
                <a:cs typeface="Arial" panose="020B0604020202020204" pitchFamily="34" charset="0"/>
              </a:rPr>
              <a:t>TF EMC had its 16th meeting on Monday, 8</a:t>
            </a:r>
            <a:r>
              <a:rPr lang="en-US" sz="2000" baseline="30000" dirty="0">
                <a:latin typeface="+mn-lt"/>
                <a:cs typeface="Arial" panose="020B0604020202020204" pitchFamily="34" charset="0"/>
              </a:rPr>
              <a:t>th</a:t>
            </a:r>
            <a:r>
              <a:rPr lang="en-US" sz="2000" dirty="0">
                <a:latin typeface="+mn-lt"/>
                <a:cs typeface="Arial" panose="020B0604020202020204" pitchFamily="34" charset="0"/>
              </a:rPr>
              <a:t> of October 2018.</a:t>
            </a:r>
          </a:p>
          <a:p>
            <a:pPr>
              <a:spcAft>
                <a:spcPts val="1200"/>
              </a:spcAft>
            </a:pPr>
            <a:r>
              <a:rPr lang="en-US" sz="2000" dirty="0">
                <a:latin typeface="+mn-lt"/>
                <a:cs typeface="Arial" panose="020B0604020202020204" pitchFamily="34" charset="0"/>
              </a:rPr>
              <a:t>TF EMC will report on the work, which led to the “</a:t>
            </a:r>
            <a:r>
              <a:rPr lang="en-US" sz="2000" b="1" dirty="0">
                <a:latin typeface="+mn-lt"/>
                <a:cs typeface="Arial" panose="020B0604020202020204" pitchFamily="34" charset="0"/>
              </a:rPr>
              <a:t>GRE/2018/43e</a:t>
            </a:r>
            <a:r>
              <a:rPr lang="en-US" sz="2000" dirty="0">
                <a:latin typeface="+mn-lt"/>
                <a:cs typeface="Arial" panose="020B0604020202020204" pitchFamily="34" charset="0"/>
              </a:rPr>
              <a:t> - (TF EMC) Proposal for the 06 series of amendments to Regulation No. 10 (Electromagnetic compatibility)” which was submitted by July 27</a:t>
            </a:r>
            <a:r>
              <a:rPr lang="en-US" sz="2000" baseline="30000" dirty="0">
                <a:latin typeface="+mn-lt"/>
                <a:cs typeface="Arial" panose="020B0604020202020204" pitchFamily="34" charset="0"/>
              </a:rPr>
              <a:t>th</a:t>
            </a:r>
            <a:r>
              <a:rPr lang="en-US" sz="2000" dirty="0">
                <a:latin typeface="+mn-lt"/>
                <a:cs typeface="Arial" panose="020B0604020202020204" pitchFamily="34" charset="0"/>
              </a:rPr>
              <a:t> based on the consensus reached in the TF.</a:t>
            </a:r>
          </a:p>
          <a:p>
            <a:pPr>
              <a:spcAft>
                <a:spcPts val="1200"/>
              </a:spcAft>
            </a:pPr>
            <a:r>
              <a:rPr lang="de-DE" sz="2000" dirty="0">
                <a:latin typeface="+mn-lt"/>
                <a:cs typeface="Arial" panose="020B0604020202020204" pitchFamily="34" charset="0"/>
              </a:rPr>
              <a:t>TF EMC will </a:t>
            </a:r>
            <a:r>
              <a:rPr lang="en-GB" sz="2000" dirty="0">
                <a:latin typeface="+mn-lt"/>
                <a:cs typeface="Arial" panose="020B0604020202020204" pitchFamily="34" charset="0"/>
              </a:rPr>
              <a:t>present</a:t>
            </a:r>
            <a:r>
              <a:rPr lang="de-DE" sz="2000" dirty="0">
                <a:latin typeface="+mn-lt"/>
                <a:cs typeface="Arial" panose="020B0604020202020204" pitchFamily="34" charset="0"/>
              </a:rPr>
              <a:t> and </a:t>
            </a:r>
            <a:r>
              <a:rPr lang="en-GB" sz="2000" dirty="0">
                <a:latin typeface="+mn-lt"/>
                <a:cs typeface="Arial" panose="020B0604020202020204" pitchFamily="34" charset="0"/>
              </a:rPr>
              <a:t>explain the </a:t>
            </a:r>
            <a:r>
              <a:rPr lang="de-DE" sz="2000" dirty="0">
                <a:latin typeface="+mn-lt"/>
                <a:cs typeface="Arial" panose="020B0604020202020204" pitchFamily="34" charset="0"/>
              </a:rPr>
              <a:t>informal </a:t>
            </a:r>
            <a:r>
              <a:rPr lang="en-GB" sz="2000" dirty="0">
                <a:latin typeface="+mn-lt"/>
                <a:cs typeface="Arial" panose="020B0604020202020204" pitchFamily="34" charset="0"/>
              </a:rPr>
              <a:t>document No. </a:t>
            </a:r>
            <a:r>
              <a:rPr lang="en-US" sz="2000" b="1" dirty="0">
                <a:latin typeface="+mn-lt"/>
                <a:cs typeface="Arial" panose="020B0604020202020204" pitchFamily="34" charset="0"/>
              </a:rPr>
              <a:t>GRE-80-XX</a:t>
            </a:r>
            <a:r>
              <a:rPr lang="en-US" sz="2000" dirty="0">
                <a:cs typeface="Arial" panose="020B0604020202020204" pitchFamily="34" charset="0"/>
              </a:rPr>
              <a:t> based </a:t>
            </a:r>
            <a:r>
              <a:rPr lang="en-US" sz="2000" dirty="0">
                <a:latin typeface="+mn-lt"/>
                <a:cs typeface="Arial" panose="020B0604020202020204" pitchFamily="34" charset="0"/>
              </a:rPr>
              <a:t>on the consensus reached in the TF.</a:t>
            </a:r>
            <a:endParaRPr lang="de-DE" sz="2000" dirty="0">
              <a:latin typeface="+mn-lt"/>
              <a:cs typeface="Arial" panose="020B0604020202020204" pitchFamily="34" charset="0"/>
            </a:endParaRPr>
          </a:p>
          <a:p>
            <a:pPr>
              <a:spcAft>
                <a:spcPts val="1200"/>
              </a:spcAft>
            </a:pPr>
            <a:r>
              <a:rPr lang="en-US" sz="2000" dirty="0">
                <a:latin typeface="+mn-lt"/>
                <a:cs typeface="Arial" panose="020B0604020202020204" pitchFamily="34" charset="0"/>
              </a:rPr>
              <a:t>TF EMC is asking for the adoption of these proposals including two final decisions to be done by GRE which could not be clarified by the TF EMC.</a:t>
            </a:r>
          </a:p>
          <a:p>
            <a:pPr>
              <a:spcAft>
                <a:spcPts val="1200"/>
              </a:spcAft>
            </a:pPr>
            <a:r>
              <a:rPr lang="en-US" sz="2000" dirty="0">
                <a:latin typeface="+mn-lt"/>
                <a:cs typeface="Arial" panose="020B0604020202020204" pitchFamily="34" charset="0"/>
              </a:rPr>
              <a:t>TF EMC is asking to present the proposal of Regulation No. 10-06 to WP.29 for a publication in 2019.</a:t>
            </a:r>
          </a:p>
          <a:p>
            <a:pPr>
              <a:spcAft>
                <a:spcPts val="1200"/>
              </a:spcAft>
            </a:pPr>
            <a:r>
              <a:rPr lang="en-US" sz="2000" dirty="0">
                <a:latin typeface="+mn-lt"/>
                <a:cs typeface="Arial" panose="020B0604020202020204" pitchFamily="34" charset="0"/>
              </a:rPr>
              <a:t>TF EMC will inform about the status of the proposals prepared by France and India and the topics, discussed at GRE-79 and </a:t>
            </a:r>
            <a:r>
              <a:rPr lang="de-DE" sz="2000" dirty="0">
                <a:latin typeface="+mn-lt"/>
                <a:cs typeface="Arial" panose="020B0604020202020204" pitchFamily="34" charset="0"/>
              </a:rPr>
              <a:t>additional </a:t>
            </a:r>
            <a:r>
              <a:rPr lang="de-DE" sz="2000" dirty="0" err="1">
                <a:latin typeface="+mn-lt"/>
                <a:cs typeface="Arial" panose="020B0604020202020204" pitchFamily="34" charset="0"/>
              </a:rPr>
              <a:t>information</a:t>
            </a:r>
            <a:r>
              <a:rPr lang="de-DE" sz="2000" dirty="0">
                <a:latin typeface="+mn-lt"/>
                <a:cs typeface="Arial" panose="020B0604020202020204" pitchFamily="34" charset="0"/>
              </a:rPr>
              <a:t>.</a:t>
            </a:r>
            <a:endParaRPr lang="en-US" sz="2000" dirty="0">
              <a:latin typeface="+mn-lt"/>
              <a:cs typeface="Arial" panose="020B0604020202020204" pitchFamily="34" charset="0"/>
            </a:endParaRPr>
          </a:p>
          <a:p>
            <a:pPr>
              <a:spcAft>
                <a:spcPts val="1200"/>
              </a:spcAft>
            </a:pPr>
            <a:endParaRPr lang="en-US" sz="2000" dirty="0">
              <a:latin typeface="+mn-lt"/>
              <a:cs typeface="Arial" panose="020B0604020202020204" pitchFamily="34" charset="0"/>
            </a:endParaRPr>
          </a:p>
          <a:p>
            <a:pPr lvl="1"/>
            <a:endParaRPr lang="en-US" sz="2000" dirty="0">
              <a:latin typeface="+mn-lt"/>
              <a:cs typeface="Arial" panose="020B0604020202020204" pitchFamily="34" charset="0"/>
            </a:endParaRPr>
          </a:p>
          <a:p>
            <a:endParaRPr lang="en-US" sz="2000" dirty="0">
              <a:latin typeface="+mn-lt"/>
              <a:cs typeface="Arial" panose="020B0604020202020204" pitchFamily="34" charset="0"/>
            </a:endParaRPr>
          </a:p>
          <a:p>
            <a:endParaRPr lang="en-US" sz="2000" dirty="0">
              <a:latin typeface="+mn-lt"/>
              <a:cs typeface="Arial" panose="020B0604020202020204" pitchFamily="34" charset="0"/>
            </a:endParaRPr>
          </a:p>
        </p:txBody>
      </p:sp>
      <p:sp>
        <p:nvSpPr>
          <p:cNvPr id="12" name="Titre 1"/>
          <p:cNvSpPr txBox="1">
            <a:spLocks/>
          </p:cNvSpPr>
          <p:nvPr/>
        </p:nvSpPr>
        <p:spPr bwMode="auto">
          <a:xfrm>
            <a:off x="179512" y="188640"/>
            <a:ext cx="8640000"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GB" sz="2800" b="1" kern="0" dirty="0">
                <a:solidFill>
                  <a:schemeClr val="tx1"/>
                </a:solidFill>
                <a:latin typeface="Arial" panose="020B0604020202020204" pitchFamily="34" charset="0"/>
                <a:cs typeface="Arial" panose="020B0604020202020204" pitchFamily="34" charset="0"/>
              </a:rPr>
              <a:t>TF EMC Status Report</a:t>
            </a:r>
          </a:p>
        </p:txBody>
      </p:sp>
      <p:sp>
        <p:nvSpPr>
          <p:cNvPr id="4" name="Espace réservé du numéro de diapositive 3"/>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2</a:t>
            </a:fld>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286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7" name="Text Box 4"/>
          <p:cNvSpPr txBox="1">
            <a:spLocks noChangeArrowheads="1"/>
          </p:cNvSpPr>
          <p:nvPr/>
        </p:nvSpPr>
        <p:spPr bwMode="auto">
          <a:xfrm>
            <a:off x="238125" y="1412776"/>
            <a:ext cx="8667750" cy="496855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fontScale="92500"/>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a:lnSpc>
                <a:spcPct val="110000"/>
              </a:lnSpc>
              <a:spcBef>
                <a:spcPts val="900"/>
              </a:spcBef>
            </a:pPr>
            <a:r>
              <a:rPr lang="en-GB" sz="1900" dirty="0">
                <a:latin typeface="+mn-lt"/>
                <a:cs typeface="Arial" panose="020B0604020202020204" pitchFamily="34" charset="0"/>
              </a:rPr>
              <a:t>Because of the </a:t>
            </a:r>
            <a:r>
              <a:rPr lang="en-GB" sz="1900" b="1" dirty="0">
                <a:latin typeface="+mn-lt"/>
                <a:cs typeface="Arial" panose="020B0604020202020204" pitchFamily="34" charset="0"/>
              </a:rPr>
              <a:t>technical changes</a:t>
            </a:r>
            <a:r>
              <a:rPr lang="en-GB" sz="1900" dirty="0">
                <a:latin typeface="+mn-lt"/>
                <a:cs typeface="Arial" panose="020B0604020202020204" pitchFamily="34" charset="0"/>
              </a:rPr>
              <a:t> and the </a:t>
            </a:r>
            <a:r>
              <a:rPr lang="en-GB" sz="1900" b="1" dirty="0">
                <a:latin typeface="+mn-lt"/>
                <a:cs typeface="Arial" panose="020B0604020202020204" pitchFamily="34" charset="0"/>
              </a:rPr>
              <a:t>updated TPs</a:t>
            </a:r>
            <a:r>
              <a:rPr lang="en-GB" sz="1900" dirty="0">
                <a:latin typeface="+mn-lt"/>
                <a:cs typeface="Arial" panose="020B0604020202020204" pitchFamily="34" charset="0"/>
              </a:rPr>
              <a:t>, </a:t>
            </a:r>
            <a:r>
              <a:rPr lang="de-DE" sz="1900" dirty="0" err="1">
                <a:latin typeface="+mn-lt"/>
                <a:cs typeface="Arial" panose="020B0604020202020204" pitchFamily="34" charset="0"/>
              </a:rPr>
              <a:t>the</a:t>
            </a:r>
            <a:r>
              <a:rPr lang="de-DE" sz="1900" dirty="0">
                <a:latin typeface="+mn-lt"/>
                <a:cs typeface="Arial" panose="020B0604020202020204" pitchFamily="34" charset="0"/>
              </a:rPr>
              <a:t> </a:t>
            </a:r>
            <a:r>
              <a:rPr lang="de-DE" sz="1900" dirty="0" err="1">
                <a:latin typeface="+mn-lt"/>
                <a:cs typeface="Arial" panose="020B0604020202020204" pitchFamily="34" charset="0"/>
              </a:rPr>
              <a:t>decision</a:t>
            </a:r>
            <a:r>
              <a:rPr lang="de-DE" sz="1900" dirty="0">
                <a:latin typeface="+mn-lt"/>
                <a:cs typeface="Arial" panose="020B0604020202020204" pitchFamily="34" charset="0"/>
              </a:rPr>
              <a:t> was </a:t>
            </a:r>
            <a:r>
              <a:rPr lang="de-DE" sz="1900" dirty="0" err="1">
                <a:latin typeface="+mn-lt"/>
                <a:cs typeface="Arial" panose="020B0604020202020204" pitchFamily="34" charset="0"/>
              </a:rPr>
              <a:t>done</a:t>
            </a:r>
            <a:r>
              <a:rPr lang="de-DE" sz="1900" dirty="0">
                <a:latin typeface="+mn-lt"/>
                <a:cs typeface="Arial" panose="020B0604020202020204" pitchFamily="34" charset="0"/>
              </a:rPr>
              <a:t> </a:t>
            </a:r>
            <a:r>
              <a:rPr lang="de-DE" sz="1900" dirty="0" err="1">
                <a:latin typeface="+mn-lt"/>
                <a:cs typeface="Arial" panose="020B0604020202020204" pitchFamily="34" charset="0"/>
              </a:rPr>
              <a:t>to</a:t>
            </a:r>
            <a:r>
              <a:rPr lang="de-DE" sz="1900" dirty="0">
                <a:latin typeface="+mn-lt"/>
                <a:cs typeface="Arial" panose="020B0604020202020204" pitchFamily="34" charset="0"/>
              </a:rPr>
              <a:t> </a:t>
            </a:r>
            <a:r>
              <a:rPr lang="de-DE" sz="1900" dirty="0" err="1">
                <a:latin typeface="+mn-lt"/>
                <a:cs typeface="Arial" panose="020B0604020202020204" pitchFamily="34" charset="0"/>
              </a:rPr>
              <a:t>publish</a:t>
            </a:r>
            <a:r>
              <a:rPr lang="de-DE" sz="1900" dirty="0">
                <a:latin typeface="+mn-lt"/>
                <a:cs typeface="Arial" panose="020B0604020202020204" pitchFamily="34" charset="0"/>
              </a:rPr>
              <a:t> a </a:t>
            </a:r>
            <a:r>
              <a:rPr lang="de-DE" sz="1900" b="1" dirty="0" err="1">
                <a:latin typeface="+mn-lt"/>
                <a:cs typeface="Arial" panose="020B0604020202020204" pitchFamily="34" charset="0"/>
              </a:rPr>
              <a:t>new</a:t>
            </a:r>
            <a:r>
              <a:rPr lang="de-DE" sz="1900" b="1" dirty="0">
                <a:latin typeface="+mn-lt"/>
                <a:cs typeface="Arial" panose="020B0604020202020204" pitchFamily="34" charset="0"/>
              </a:rPr>
              <a:t> </a:t>
            </a:r>
            <a:r>
              <a:rPr lang="de-DE" sz="1900" b="1" dirty="0" err="1">
                <a:latin typeface="+mn-lt"/>
                <a:cs typeface="Arial" panose="020B0604020202020204" pitchFamily="34" charset="0"/>
              </a:rPr>
              <a:t>series</a:t>
            </a:r>
            <a:r>
              <a:rPr lang="de-DE" sz="1900" b="1" dirty="0">
                <a:latin typeface="+mn-lt"/>
                <a:cs typeface="Arial" panose="020B0604020202020204" pitchFamily="34" charset="0"/>
              </a:rPr>
              <a:t> </a:t>
            </a:r>
            <a:r>
              <a:rPr lang="de-DE" sz="1900" b="1" dirty="0" err="1">
                <a:latin typeface="+mn-lt"/>
                <a:cs typeface="Arial" panose="020B0604020202020204" pitchFamily="34" charset="0"/>
              </a:rPr>
              <a:t>of</a:t>
            </a:r>
            <a:r>
              <a:rPr lang="de-DE" sz="1900" b="1" dirty="0">
                <a:latin typeface="+mn-lt"/>
                <a:cs typeface="Arial" panose="020B0604020202020204" pitchFamily="34" charset="0"/>
              </a:rPr>
              <a:t> UN R10</a:t>
            </a:r>
            <a:r>
              <a:rPr lang="en-US" sz="1900" dirty="0">
                <a:latin typeface="+mn-lt"/>
                <a:cs typeface="Arial" panose="020B0604020202020204" pitchFamily="34" charset="0"/>
              </a:rPr>
              <a:t> </a:t>
            </a:r>
          </a:p>
          <a:p>
            <a:pPr>
              <a:lnSpc>
                <a:spcPct val="110000"/>
              </a:lnSpc>
              <a:spcBef>
                <a:spcPts val="900"/>
              </a:spcBef>
            </a:pPr>
            <a:r>
              <a:rPr lang="de-DE" sz="1900" dirty="0">
                <a:latin typeface="+mn-lt"/>
                <a:cs typeface="Arial" panose="020B0604020202020204" pitchFamily="34" charset="0"/>
              </a:rPr>
              <a:t>An update </a:t>
            </a:r>
            <a:r>
              <a:rPr lang="de-DE" sz="1900" dirty="0" err="1">
                <a:latin typeface="+mn-lt"/>
                <a:cs typeface="Arial" panose="020B0604020202020204" pitchFamily="34" charset="0"/>
              </a:rPr>
              <a:t>of</a:t>
            </a:r>
            <a:r>
              <a:rPr lang="de-DE" sz="1900" dirty="0">
                <a:latin typeface="+mn-lt"/>
                <a:cs typeface="Arial" panose="020B0604020202020204" pitchFamily="34" charset="0"/>
              </a:rPr>
              <a:t> </a:t>
            </a:r>
            <a:r>
              <a:rPr lang="de-DE" sz="1900" dirty="0" err="1">
                <a:latin typeface="+mn-lt"/>
                <a:cs typeface="Arial" panose="020B0604020202020204" pitchFamily="34" charset="0"/>
              </a:rPr>
              <a:t>the</a:t>
            </a:r>
            <a:r>
              <a:rPr lang="de-DE" sz="1900" b="1" dirty="0">
                <a:latin typeface="+mn-lt"/>
                <a:cs typeface="Arial" panose="020B0604020202020204" pitchFamily="34" charset="0"/>
              </a:rPr>
              <a:t> TPs</a:t>
            </a:r>
            <a:r>
              <a:rPr lang="de-DE" sz="1900" dirty="0">
                <a:latin typeface="+mn-lt"/>
                <a:cs typeface="Arial" panose="020B0604020202020204" pitchFamily="34" charset="0"/>
              </a:rPr>
              <a:t> </a:t>
            </a:r>
            <a:r>
              <a:rPr lang="de-DE" sz="1900" dirty="0" err="1">
                <a:latin typeface="+mn-lt"/>
                <a:cs typeface="Arial" panose="020B0604020202020204" pitchFamily="34" charset="0"/>
              </a:rPr>
              <a:t>were</a:t>
            </a:r>
            <a:r>
              <a:rPr lang="de-DE" sz="1900" dirty="0">
                <a:latin typeface="+mn-lt"/>
                <a:cs typeface="Arial" panose="020B0604020202020204" pitchFamily="34" charset="0"/>
              </a:rPr>
              <a:t> </a:t>
            </a:r>
            <a:r>
              <a:rPr lang="de-DE" sz="1900" dirty="0" err="1">
                <a:latin typeface="+mn-lt"/>
                <a:cs typeface="Arial" panose="020B0604020202020204" pitchFamily="34" charset="0"/>
              </a:rPr>
              <a:t>discusssed</a:t>
            </a:r>
            <a:r>
              <a:rPr lang="de-DE" sz="1900" dirty="0">
                <a:latin typeface="+mn-lt"/>
                <a:cs typeface="Arial" panose="020B0604020202020204" pitchFamily="34" charset="0"/>
              </a:rPr>
              <a:t> </a:t>
            </a:r>
            <a:r>
              <a:rPr lang="de-DE" sz="1900" dirty="0" err="1">
                <a:latin typeface="+mn-lt"/>
                <a:cs typeface="Arial" panose="020B0604020202020204" pitchFamily="34" charset="0"/>
              </a:rPr>
              <a:t>and</a:t>
            </a:r>
            <a:r>
              <a:rPr lang="de-DE" sz="1900" dirty="0">
                <a:latin typeface="+mn-lt"/>
                <a:cs typeface="Arial" panose="020B0604020202020204" pitchFamily="34" charset="0"/>
              </a:rPr>
              <a:t> </a:t>
            </a:r>
            <a:r>
              <a:rPr lang="de-DE" sz="1900" dirty="0" err="1">
                <a:latin typeface="+mn-lt"/>
                <a:cs typeface="Arial" panose="020B0604020202020204" pitchFamily="34" charset="0"/>
              </a:rPr>
              <a:t>finally</a:t>
            </a:r>
            <a:r>
              <a:rPr lang="de-DE" sz="1900" dirty="0">
                <a:latin typeface="+mn-lt"/>
                <a:cs typeface="Arial" panose="020B0604020202020204" pitchFamily="34" charset="0"/>
              </a:rPr>
              <a:t> </a:t>
            </a:r>
            <a:r>
              <a:rPr lang="de-DE" sz="1900" dirty="0" err="1">
                <a:latin typeface="+mn-lt"/>
                <a:cs typeface="Arial" panose="020B0604020202020204" pitchFamily="34" charset="0"/>
              </a:rPr>
              <a:t>agreed</a:t>
            </a:r>
            <a:r>
              <a:rPr lang="de-DE" sz="1900" dirty="0">
                <a:latin typeface="+mn-lt"/>
                <a:cs typeface="Arial" panose="020B0604020202020204" pitchFamily="34" charset="0"/>
              </a:rPr>
              <a:t> </a:t>
            </a:r>
            <a:r>
              <a:rPr lang="de-DE" sz="1900" dirty="0" err="1">
                <a:latin typeface="+mn-lt"/>
                <a:cs typeface="Arial" panose="020B0604020202020204" pitchFamily="34" charset="0"/>
              </a:rPr>
              <a:t>by</a:t>
            </a:r>
            <a:r>
              <a:rPr lang="de-DE" sz="1900" dirty="0">
                <a:latin typeface="+mn-lt"/>
                <a:cs typeface="Arial" panose="020B0604020202020204" pitchFamily="34" charset="0"/>
              </a:rPr>
              <a:t> all </a:t>
            </a:r>
            <a:r>
              <a:rPr lang="de-DE" sz="1900" dirty="0" err="1">
                <a:latin typeface="+mn-lt"/>
                <a:cs typeface="Arial" panose="020B0604020202020204" pitchFamily="34" charset="0"/>
              </a:rPr>
              <a:t>parties</a:t>
            </a:r>
            <a:endParaRPr lang="de-DE" sz="1900" dirty="0">
              <a:latin typeface="+mn-lt"/>
              <a:cs typeface="Arial" panose="020B0604020202020204" pitchFamily="34" charset="0"/>
            </a:endParaRPr>
          </a:p>
          <a:p>
            <a:pPr>
              <a:lnSpc>
                <a:spcPct val="110000"/>
              </a:lnSpc>
              <a:spcBef>
                <a:spcPts val="900"/>
              </a:spcBef>
            </a:pPr>
            <a:r>
              <a:rPr lang="de-DE" sz="1900" dirty="0">
                <a:latin typeface="+mn-lt"/>
                <a:cs typeface="Arial" panose="020B0604020202020204" pitchFamily="34" charset="0"/>
              </a:rPr>
              <a:t>The </a:t>
            </a:r>
            <a:r>
              <a:rPr lang="en-GB" sz="1900" dirty="0">
                <a:latin typeface="+mn-lt"/>
                <a:cs typeface="Arial" panose="020B0604020202020204" pitchFamily="34" charset="0"/>
              </a:rPr>
              <a:t>proposal, delivered </a:t>
            </a:r>
            <a:r>
              <a:rPr lang="en-GB" sz="1900" b="1" dirty="0">
                <a:latin typeface="+mn-lt"/>
                <a:cs typeface="Arial" panose="020B0604020202020204" pitchFamily="34" charset="0"/>
              </a:rPr>
              <a:t>from India </a:t>
            </a:r>
            <a:r>
              <a:rPr lang="en-GB" sz="1900" dirty="0">
                <a:latin typeface="+mn-lt"/>
                <a:cs typeface="Arial" panose="020B0604020202020204" pitchFamily="34" charset="0"/>
              </a:rPr>
              <a:t>about changes of </a:t>
            </a:r>
            <a:r>
              <a:rPr lang="en-GB" sz="1900" b="1" dirty="0">
                <a:latin typeface="+mn-lt"/>
                <a:cs typeface="Arial" panose="020B0604020202020204" pitchFamily="34" charset="0"/>
              </a:rPr>
              <a:t>figures of motorcycles</a:t>
            </a:r>
            <a:r>
              <a:rPr lang="en-GB" sz="1900" dirty="0">
                <a:latin typeface="+mn-lt"/>
                <a:cs typeface="Arial" panose="020B0604020202020204" pitchFamily="34" charset="0"/>
              </a:rPr>
              <a:t>, was implemented </a:t>
            </a:r>
          </a:p>
          <a:p>
            <a:pPr>
              <a:lnSpc>
                <a:spcPct val="110000"/>
              </a:lnSpc>
              <a:spcBef>
                <a:spcPts val="900"/>
              </a:spcBef>
            </a:pPr>
            <a:r>
              <a:rPr lang="en-GB" sz="1900" dirty="0">
                <a:latin typeface="+mn-lt"/>
                <a:cs typeface="Arial" panose="020B0604020202020204" pitchFamily="34" charset="0"/>
              </a:rPr>
              <a:t>Several new proposals were submitted by France and UK and intensively discussed. Most of them were implemented in the document “GRE/2018/43e”.</a:t>
            </a:r>
          </a:p>
          <a:p>
            <a:pPr>
              <a:lnSpc>
                <a:spcPct val="110000"/>
              </a:lnSpc>
              <a:spcBef>
                <a:spcPts val="900"/>
              </a:spcBef>
            </a:pPr>
            <a:r>
              <a:rPr lang="de-DE" sz="1900" dirty="0" err="1">
                <a:latin typeface="+mn-lt"/>
                <a:cs typeface="Arial" panose="020B0604020202020204" pitchFamily="34" charset="0"/>
              </a:rPr>
              <a:t>It</a:t>
            </a:r>
            <a:r>
              <a:rPr lang="de-DE" sz="1900" dirty="0">
                <a:latin typeface="+mn-lt"/>
                <a:cs typeface="Arial" panose="020B0604020202020204" pitchFamily="34" charset="0"/>
              </a:rPr>
              <a:t> was decided to implement updated definitions and figures taken from</a:t>
            </a:r>
            <a:r>
              <a:rPr lang="de-DE" sz="1900" b="1" dirty="0">
                <a:latin typeface="+mn-lt"/>
                <a:cs typeface="Arial" panose="020B0604020202020204" pitchFamily="34" charset="0"/>
              </a:rPr>
              <a:t> CISPR12 </a:t>
            </a:r>
            <a:r>
              <a:rPr lang="de-DE" sz="1900" dirty="0">
                <a:latin typeface="+mn-lt"/>
                <a:cs typeface="Arial" panose="020B0604020202020204" pitchFamily="34" charset="0"/>
              </a:rPr>
              <a:t>regarding </a:t>
            </a:r>
            <a:r>
              <a:rPr lang="de-DE" sz="1900" dirty="0" err="1">
                <a:latin typeface="+mn-lt"/>
                <a:cs typeface="Arial" panose="020B0604020202020204" pitchFamily="34" charset="0"/>
              </a:rPr>
              <a:t>the</a:t>
            </a:r>
            <a:r>
              <a:rPr lang="de-DE" sz="1900" dirty="0">
                <a:latin typeface="+mn-lt"/>
                <a:cs typeface="Arial" panose="020B0604020202020204" pitchFamily="34" charset="0"/>
              </a:rPr>
              <a:t> </a:t>
            </a:r>
            <a:r>
              <a:rPr lang="de-DE" sz="1900" dirty="0" err="1">
                <a:latin typeface="+mn-lt"/>
                <a:cs typeface="Arial" panose="020B0604020202020204" pitchFamily="34" charset="0"/>
              </a:rPr>
              <a:t>test</a:t>
            </a:r>
            <a:r>
              <a:rPr lang="de-DE" sz="1900" dirty="0">
                <a:latin typeface="+mn-lt"/>
                <a:cs typeface="Arial" panose="020B0604020202020204" pitchFamily="34" charset="0"/>
              </a:rPr>
              <a:t> of charging systems  </a:t>
            </a:r>
          </a:p>
          <a:p>
            <a:pPr>
              <a:lnSpc>
                <a:spcPct val="110000"/>
              </a:lnSpc>
              <a:spcBef>
                <a:spcPts val="900"/>
              </a:spcBef>
            </a:pPr>
            <a:r>
              <a:rPr lang="en-US" sz="1900" dirty="0">
                <a:latin typeface="+mn-lt"/>
                <a:cs typeface="Arial" panose="020B0604020202020204" pitchFamily="34" charset="0"/>
              </a:rPr>
              <a:t>More than 150 modification proposals were discussed </a:t>
            </a:r>
          </a:p>
          <a:p>
            <a:pPr lvl="1"/>
            <a:r>
              <a:rPr lang="en-US" sz="1900" b="1" dirty="0">
                <a:latin typeface="+mn-lt"/>
                <a:cs typeface="Arial" panose="020B0604020202020204" pitchFamily="34" charset="0"/>
              </a:rPr>
              <a:t>Around 120 modifications were incorporated</a:t>
            </a:r>
            <a:r>
              <a:rPr lang="en-US" sz="1900" dirty="0">
                <a:latin typeface="+mn-lt"/>
                <a:cs typeface="Arial" panose="020B0604020202020204" pitchFamily="34" charset="0"/>
              </a:rPr>
              <a:t> in the working draft of UN R10.06</a:t>
            </a:r>
          </a:p>
          <a:p>
            <a:pPr lvl="1"/>
            <a:r>
              <a:rPr lang="en-US" sz="1900" dirty="0">
                <a:latin typeface="+mn-lt"/>
                <a:cs typeface="Arial" panose="020B0604020202020204" pitchFamily="34" charset="0"/>
              </a:rPr>
              <a:t>28 of the proposals have been included in a roadmap for a UN R10.07 series</a:t>
            </a:r>
          </a:p>
          <a:p>
            <a:pPr lvl="1"/>
            <a:r>
              <a:rPr lang="en-US" sz="1900" dirty="0">
                <a:latin typeface="+mn-lt"/>
                <a:cs typeface="Arial" panose="020B0604020202020204" pitchFamily="34" charset="0"/>
              </a:rPr>
              <a:t>2 proposals were not accepted due to a contradiction with international standards</a:t>
            </a:r>
          </a:p>
          <a:p>
            <a:pPr marL="0" indent="0">
              <a:buNone/>
            </a:pPr>
            <a:endParaRPr lang="en-US" sz="2400" dirty="0">
              <a:latin typeface="+mn-lt"/>
              <a:cs typeface="Arial" panose="020B0604020202020204" pitchFamily="34" charset="0"/>
            </a:endParaRPr>
          </a:p>
        </p:txBody>
      </p:sp>
      <p:sp>
        <p:nvSpPr>
          <p:cNvPr id="12" name="Titre 1"/>
          <p:cNvSpPr txBox="1">
            <a:spLocks/>
          </p:cNvSpPr>
          <p:nvPr/>
        </p:nvSpPr>
        <p:spPr bwMode="auto">
          <a:xfrm>
            <a:off x="179512" y="188640"/>
            <a:ext cx="8640000"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GB" sz="2800" b="1" kern="0" dirty="0">
                <a:solidFill>
                  <a:schemeClr val="tx1"/>
                </a:solidFill>
                <a:latin typeface="Arial" panose="020B0604020202020204" pitchFamily="34" charset="0"/>
                <a:cs typeface="Arial" panose="020B0604020202020204" pitchFamily="34" charset="0"/>
              </a:rPr>
              <a:t>TF EMC Status Report – UN R10.06 Development</a:t>
            </a:r>
          </a:p>
          <a:p>
            <a:pPr algn="l"/>
            <a:r>
              <a:rPr lang="en-GB" sz="2200" b="1" kern="0" dirty="0">
                <a:solidFill>
                  <a:schemeClr val="tx1"/>
                </a:solidFill>
                <a:latin typeface="Arial" panose="020B0604020202020204" pitchFamily="34" charset="0"/>
                <a:cs typeface="Arial" panose="020B0604020202020204" pitchFamily="34" charset="0"/>
              </a:rPr>
              <a:t>Status of the work</a:t>
            </a:r>
          </a:p>
        </p:txBody>
      </p:sp>
      <p:sp>
        <p:nvSpPr>
          <p:cNvPr id="4" name="Espace réservé du numéro de diapositive 3"/>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3</a:t>
            </a:fld>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894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ext uri="{D42A27DB-BD31-4B8C-83A1-F6EECF244321}">
                <p14:modId xmlns:p14="http://schemas.microsoft.com/office/powerpoint/2010/main" val="17471803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54" name="think-cell Folie" r:id="rId4" imgW="493" imgH="493" progId="TCLayout.ActiveDocument.1">
                  <p:embed/>
                </p:oleObj>
              </mc:Choice>
              <mc:Fallback>
                <p:oleObj name="think-cell Folie" r:id="rId4" imgW="493" imgH="493"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37" name="Text Box 4"/>
          <p:cNvSpPr txBox="1">
            <a:spLocks noChangeArrowheads="1"/>
          </p:cNvSpPr>
          <p:nvPr/>
        </p:nvSpPr>
        <p:spPr bwMode="auto">
          <a:xfrm>
            <a:off x="238125" y="1268760"/>
            <a:ext cx="8667750" cy="504056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buNone/>
            </a:pPr>
            <a:endParaRPr lang="de-DE" sz="2400" b="1" kern="0" dirty="0">
              <a:latin typeface="Arial" panose="020B0604020202020204" pitchFamily="34" charset="0"/>
              <a:cs typeface="Arial" panose="020B0604020202020204" pitchFamily="34" charset="0"/>
            </a:endParaRPr>
          </a:p>
          <a:p>
            <a:pPr marL="0" indent="0">
              <a:buNone/>
            </a:pPr>
            <a:r>
              <a:rPr lang="de-DE" sz="2400" b="1" kern="0" dirty="0" err="1">
                <a:latin typeface="Arial" panose="020B0604020202020204" pitchFamily="34" charset="0"/>
                <a:cs typeface="Arial" panose="020B0604020202020204" pitchFamily="34" charset="0"/>
              </a:rPr>
              <a:t>Introduction</a:t>
            </a:r>
            <a:r>
              <a:rPr lang="de-DE" sz="2400" b="1" kern="0" dirty="0">
                <a:latin typeface="Arial" panose="020B0604020202020204" pitchFamily="34" charset="0"/>
                <a:cs typeface="Arial" panose="020B0604020202020204" pitchFamily="34" charset="0"/>
              </a:rPr>
              <a:t> </a:t>
            </a:r>
            <a:r>
              <a:rPr lang="de-DE" sz="2400" b="1" kern="0" dirty="0" err="1">
                <a:latin typeface="Arial" panose="020B0604020202020204" pitchFamily="34" charset="0"/>
                <a:cs typeface="Arial" panose="020B0604020202020204" pitchFamily="34" charset="0"/>
              </a:rPr>
              <a:t>of</a:t>
            </a:r>
            <a:r>
              <a:rPr lang="de-DE" sz="2400" b="1" kern="0" dirty="0">
                <a:latin typeface="Arial" panose="020B0604020202020204" pitchFamily="34" charset="0"/>
                <a:cs typeface="Arial" panose="020B0604020202020204" pitchFamily="34" charset="0"/>
              </a:rPr>
              <a:t> </a:t>
            </a:r>
            <a:r>
              <a:rPr lang="de-DE" sz="2400" b="1" kern="0" dirty="0" err="1">
                <a:latin typeface="Arial" panose="020B0604020202020204" pitchFamily="34" charset="0"/>
                <a:cs typeface="Arial" panose="020B0604020202020204" pitchFamily="34" charset="0"/>
              </a:rPr>
              <a:t>categories</a:t>
            </a:r>
            <a:r>
              <a:rPr lang="de-DE" sz="2400" b="1" kern="0" dirty="0">
                <a:latin typeface="Arial" panose="020B0604020202020204" pitchFamily="34" charset="0"/>
                <a:cs typeface="Arial" panose="020B0604020202020204" pitchFamily="34" charset="0"/>
              </a:rPr>
              <a:t> </a:t>
            </a:r>
            <a:r>
              <a:rPr lang="de-DE" sz="2400" b="1" kern="0" dirty="0" err="1">
                <a:latin typeface="Arial" panose="020B0604020202020204" pitchFamily="34" charset="0"/>
                <a:cs typeface="Arial" panose="020B0604020202020204" pitchFamily="34" charset="0"/>
              </a:rPr>
              <a:t>of</a:t>
            </a:r>
            <a:r>
              <a:rPr lang="de-DE" sz="2400" b="1" kern="0" dirty="0">
                <a:latin typeface="Arial" panose="020B0604020202020204" pitchFamily="34" charset="0"/>
                <a:cs typeface="Arial" panose="020B0604020202020204" pitchFamily="34" charset="0"/>
              </a:rPr>
              <a:t> </a:t>
            </a:r>
            <a:r>
              <a:rPr lang="de-DE" sz="2400" b="1" kern="0" dirty="0" err="1">
                <a:latin typeface="Arial" panose="020B0604020202020204" pitchFamily="34" charset="0"/>
                <a:cs typeface="Arial" panose="020B0604020202020204" pitchFamily="34" charset="0"/>
              </a:rPr>
              <a:t>agricultural</a:t>
            </a:r>
            <a:r>
              <a:rPr lang="de-DE" sz="2400" b="1" kern="0" dirty="0">
                <a:latin typeface="Arial" panose="020B0604020202020204" pitchFamily="34" charset="0"/>
                <a:cs typeface="Arial" panose="020B0604020202020204" pitchFamily="34" charset="0"/>
              </a:rPr>
              <a:t> </a:t>
            </a:r>
            <a:r>
              <a:rPr lang="de-DE" sz="2400" b="1" kern="0" dirty="0" err="1">
                <a:latin typeface="Arial" panose="020B0604020202020204" pitchFamily="34" charset="0"/>
                <a:cs typeface="Arial" panose="020B0604020202020204" pitchFamily="34" charset="0"/>
              </a:rPr>
              <a:t>vehicles</a:t>
            </a:r>
            <a:endParaRPr lang="de-DE" sz="2400" b="1" kern="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endParaRPr lang="en-US" sz="2900" dirty="0">
              <a:solidFill>
                <a:srgbClr val="3333CC"/>
              </a:solidFill>
              <a:latin typeface="Arial" panose="020B0604020202020204" pitchFamily="34" charset="0"/>
              <a:cs typeface="Arial" panose="020B0604020202020204" pitchFamily="34" charset="0"/>
            </a:endParaRPr>
          </a:p>
        </p:txBody>
      </p:sp>
      <p:sp>
        <p:nvSpPr>
          <p:cNvPr id="12" name="Titre 1"/>
          <p:cNvSpPr txBox="1">
            <a:spLocks/>
          </p:cNvSpPr>
          <p:nvPr/>
        </p:nvSpPr>
        <p:spPr bwMode="auto">
          <a:xfrm>
            <a:off x="179512" y="188640"/>
            <a:ext cx="8640000"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GB" sz="2800" b="1" kern="0" dirty="0">
                <a:solidFill>
                  <a:schemeClr val="tx1"/>
                </a:solidFill>
                <a:latin typeface="Arial" panose="020B0604020202020204" pitchFamily="34" charset="0"/>
                <a:cs typeface="Arial" panose="020B0604020202020204" pitchFamily="34" charset="0"/>
              </a:rPr>
              <a:t>TF EMC Status Report – UN R10.06 Development </a:t>
            </a:r>
            <a:br>
              <a:rPr lang="en-GB" sz="2800" b="1" kern="0" dirty="0">
                <a:solidFill>
                  <a:schemeClr val="tx1"/>
                </a:solidFill>
                <a:latin typeface="Arial" panose="020B0604020202020204" pitchFamily="34" charset="0"/>
                <a:cs typeface="Arial" panose="020B0604020202020204" pitchFamily="34" charset="0"/>
              </a:rPr>
            </a:br>
            <a:r>
              <a:rPr lang="de-DE" sz="2200" b="1" kern="0" dirty="0">
                <a:solidFill>
                  <a:schemeClr val="tx1"/>
                </a:solidFill>
                <a:latin typeface="Arial" panose="020B0604020202020204" pitchFamily="34" charset="0"/>
                <a:cs typeface="Arial" panose="020B0604020202020204" pitchFamily="34" charset="0"/>
              </a:rPr>
              <a:t>Topics </a:t>
            </a:r>
            <a:r>
              <a:rPr lang="de-DE" sz="2200" b="1" kern="0" dirty="0" err="1">
                <a:solidFill>
                  <a:schemeClr val="tx1"/>
                </a:solidFill>
                <a:latin typeface="Arial" panose="020B0604020202020204" pitchFamily="34" charset="0"/>
                <a:cs typeface="Arial" panose="020B0604020202020204" pitchFamily="34" charset="0"/>
              </a:rPr>
              <a:t>to</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be</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decided</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by</a:t>
            </a:r>
            <a:r>
              <a:rPr lang="de-DE" sz="2200" b="1" kern="0" dirty="0">
                <a:solidFill>
                  <a:schemeClr val="tx1"/>
                </a:solidFill>
                <a:latin typeface="Arial" panose="020B0604020202020204" pitchFamily="34" charset="0"/>
                <a:cs typeface="Arial" panose="020B0604020202020204" pitchFamily="34" charset="0"/>
              </a:rPr>
              <a:t> GRE 80 (1):</a:t>
            </a:r>
          </a:p>
        </p:txBody>
      </p:sp>
      <p:sp>
        <p:nvSpPr>
          <p:cNvPr id="3" name="Espace réservé du numéro de diapositive 2"/>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4</a:t>
            </a:fld>
            <a:endParaRPr kumimoji="1" lang="ja-JP" altLang="en-US" dirty="0">
              <a:latin typeface="Arial" panose="020B0604020202020204" pitchFamily="34" charset="0"/>
              <a:cs typeface="Arial" panose="020B0604020202020204" pitchFamily="34" charset="0"/>
            </a:endParaRPr>
          </a:p>
        </p:txBody>
      </p:sp>
      <p:sp>
        <p:nvSpPr>
          <p:cNvPr id="10" name="Textfeld 9"/>
          <p:cNvSpPr txBox="1"/>
          <p:nvPr/>
        </p:nvSpPr>
        <p:spPr>
          <a:xfrm>
            <a:off x="238125" y="2553285"/>
            <a:ext cx="8294315" cy="3877985"/>
          </a:xfrm>
          <a:prstGeom prst="rect">
            <a:avLst/>
          </a:prstGeom>
          <a:noFill/>
        </p:spPr>
        <p:txBody>
          <a:bodyPr wrap="square" rtlCol="0">
            <a:spAutoFit/>
          </a:bodyPr>
          <a:lstStyle/>
          <a:p>
            <a:pPr lvl="1">
              <a:spcAft>
                <a:spcPts val="1200"/>
              </a:spcAft>
            </a:pPr>
            <a:r>
              <a:rPr lang="de-DE" b="1" dirty="0">
                <a:cs typeface="Arial" panose="020B0604020202020204" pitchFamily="34" charset="0"/>
              </a:rPr>
              <a:t>France </a:t>
            </a:r>
            <a:r>
              <a:rPr lang="en-US" b="1" dirty="0">
                <a:cs typeface="Arial" panose="020B0604020202020204" pitchFamily="34" charset="0"/>
              </a:rPr>
              <a:t>proposes to introduce the categories </a:t>
            </a:r>
            <a:br>
              <a:rPr lang="en-US" b="1" dirty="0">
                <a:cs typeface="Arial" panose="020B0604020202020204" pitchFamily="34" charset="0"/>
              </a:rPr>
            </a:br>
            <a:r>
              <a:rPr lang="en-US" dirty="0">
                <a:cs typeface="Arial" panose="020B0604020202020204" pitchFamily="34" charset="0"/>
              </a:rPr>
              <a:t>T for tractor</a:t>
            </a:r>
            <a:br>
              <a:rPr lang="en-US" dirty="0">
                <a:cs typeface="Arial" panose="020B0604020202020204" pitchFamily="34" charset="0"/>
              </a:rPr>
            </a:br>
            <a:r>
              <a:rPr lang="en-US" dirty="0">
                <a:cs typeface="Arial" panose="020B0604020202020204" pitchFamily="34" charset="0"/>
              </a:rPr>
              <a:t>R for trailers</a:t>
            </a:r>
            <a:br>
              <a:rPr lang="en-US" dirty="0">
                <a:cs typeface="Arial" panose="020B0604020202020204" pitchFamily="34" charset="0"/>
              </a:rPr>
            </a:br>
            <a:r>
              <a:rPr lang="en-US" dirty="0">
                <a:cs typeface="Arial" panose="020B0604020202020204" pitchFamily="34" charset="0"/>
              </a:rPr>
              <a:t>S for interchangeable towed equipment </a:t>
            </a:r>
          </a:p>
          <a:p>
            <a:pPr lvl="1">
              <a:spcAft>
                <a:spcPts val="1200"/>
              </a:spcAft>
            </a:pPr>
            <a:r>
              <a:rPr lang="en-US" b="1" dirty="0">
                <a:cs typeface="Arial" panose="020B0604020202020204" pitchFamily="34" charset="0"/>
              </a:rPr>
              <a:t>Justification</a:t>
            </a:r>
            <a:r>
              <a:rPr lang="en-US" dirty="0">
                <a:cs typeface="Arial" panose="020B0604020202020204" pitchFamily="34" charset="0"/>
              </a:rPr>
              <a:t>: Whereas the Commission delegated regulation (EU) 2015/208 « supplementing Regulation (EU) No 167/2013 of the European Parliament and of the Council with regard to vehicle functional safety requirements for the approval of agricultural and forestry vehicles “ Annex 15 part 9 </a:t>
            </a:r>
            <a:r>
              <a:rPr lang="en-US" b="1" dirty="0">
                <a:solidFill>
                  <a:srgbClr val="FF0000"/>
                </a:solidFill>
                <a:cs typeface="Arial" panose="020B0604020202020204" pitchFamily="34" charset="0"/>
              </a:rPr>
              <a:t>refer to R10</a:t>
            </a:r>
            <a:r>
              <a:rPr lang="en-US" dirty="0">
                <a:cs typeface="Arial" panose="020B0604020202020204" pitchFamily="34" charset="0"/>
              </a:rPr>
              <a:t>.</a:t>
            </a:r>
          </a:p>
          <a:p>
            <a:pPr lvl="1">
              <a:spcAft>
                <a:spcPts val="1200"/>
              </a:spcAft>
            </a:pPr>
            <a:r>
              <a:rPr lang="de-DE" b="1" dirty="0" err="1">
                <a:cs typeface="Arial" panose="020B0604020202020204" pitchFamily="34" charset="0"/>
              </a:rPr>
              <a:t>Discussion</a:t>
            </a:r>
            <a:r>
              <a:rPr lang="de-DE" b="1" dirty="0">
                <a:cs typeface="Arial" panose="020B0604020202020204" pitchFamily="34" charset="0"/>
              </a:rPr>
              <a:t> in TF EMC: </a:t>
            </a:r>
            <a:r>
              <a:rPr lang="de-DE" dirty="0" err="1">
                <a:cs typeface="Arial" panose="020B0604020202020204" pitchFamily="34" charset="0"/>
              </a:rPr>
              <a:t>Concerns</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Contracting</a:t>
            </a:r>
            <a:r>
              <a:rPr lang="de-DE" dirty="0">
                <a:cs typeface="Arial" panose="020B0604020202020204" pitchFamily="34" charset="0"/>
              </a:rPr>
              <a:t> </a:t>
            </a:r>
            <a:r>
              <a:rPr lang="de-DE" dirty="0" err="1">
                <a:cs typeface="Arial" panose="020B0604020202020204" pitchFamily="34" charset="0"/>
              </a:rPr>
              <a:t>Parties</a:t>
            </a:r>
            <a:r>
              <a:rPr lang="de-DE" dirty="0">
                <a:cs typeface="Arial" panose="020B0604020202020204" pitchFamily="34" charset="0"/>
              </a:rPr>
              <a:t> outside Europe </a:t>
            </a:r>
            <a:r>
              <a:rPr lang="de-DE" dirty="0" err="1">
                <a:cs typeface="Arial" panose="020B0604020202020204" pitchFamily="34" charset="0"/>
              </a:rPr>
              <a:t>because</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different national </a:t>
            </a:r>
            <a:r>
              <a:rPr lang="de-DE" dirty="0" err="1">
                <a:cs typeface="Arial" panose="020B0604020202020204" pitchFamily="34" charset="0"/>
              </a:rPr>
              <a:t>regulations</a:t>
            </a:r>
            <a:r>
              <a:rPr lang="de-DE" dirty="0">
                <a:cs typeface="Arial" panose="020B0604020202020204" pitchFamily="34" charset="0"/>
              </a:rPr>
              <a:t> </a:t>
            </a:r>
            <a:r>
              <a:rPr lang="de-DE" dirty="0" err="1">
                <a:cs typeface="Arial" panose="020B0604020202020204" pitchFamily="34" charset="0"/>
              </a:rPr>
              <a:t>regarding</a:t>
            </a:r>
            <a:r>
              <a:rPr lang="de-DE" dirty="0">
                <a:cs typeface="Arial" panose="020B0604020202020204" pitchFamily="34" charset="0"/>
              </a:rPr>
              <a:t> </a:t>
            </a:r>
            <a:r>
              <a:rPr lang="de-DE" dirty="0" err="1">
                <a:cs typeface="Arial" panose="020B0604020202020204" pitchFamily="34" charset="0"/>
              </a:rPr>
              <a:t>agricultural</a:t>
            </a:r>
            <a:r>
              <a:rPr lang="de-DE" dirty="0">
                <a:cs typeface="Arial" panose="020B0604020202020204" pitchFamily="34" charset="0"/>
              </a:rPr>
              <a:t> </a:t>
            </a:r>
            <a:r>
              <a:rPr lang="de-DE" dirty="0" err="1">
                <a:cs typeface="Arial" panose="020B0604020202020204" pitchFamily="34" charset="0"/>
              </a:rPr>
              <a:t>vehicles</a:t>
            </a:r>
            <a:r>
              <a:rPr lang="de-DE" dirty="0">
                <a:cs typeface="Arial" panose="020B0604020202020204" pitchFamily="34" charset="0"/>
              </a:rPr>
              <a:t> (e.g. </a:t>
            </a:r>
            <a:r>
              <a:rPr lang="de-DE" dirty="0" err="1">
                <a:cs typeface="Arial" panose="020B0604020202020204" pitchFamily="34" charset="0"/>
              </a:rPr>
              <a:t>India</a:t>
            </a:r>
            <a:r>
              <a:rPr lang="de-DE" dirty="0">
                <a:cs typeface="Arial" panose="020B0604020202020204" pitchFamily="34" charset="0"/>
              </a:rPr>
              <a:t>, Japan, </a:t>
            </a:r>
            <a:r>
              <a:rPr lang="de-DE" dirty="0" err="1">
                <a:cs typeface="Arial" panose="020B0604020202020204" pitchFamily="34" charset="0"/>
              </a:rPr>
              <a:t>Russian</a:t>
            </a:r>
            <a:r>
              <a:rPr lang="de-DE" dirty="0">
                <a:cs typeface="Arial" panose="020B0604020202020204" pitchFamily="34" charset="0"/>
              </a:rPr>
              <a:t> </a:t>
            </a:r>
            <a:r>
              <a:rPr lang="de-DE" dirty="0" err="1">
                <a:cs typeface="Arial" panose="020B0604020202020204" pitchFamily="34" charset="0"/>
              </a:rPr>
              <a:t>Federation</a:t>
            </a:r>
            <a:r>
              <a:rPr lang="de-DE" dirty="0">
                <a:cs typeface="Arial" panose="020B0604020202020204" pitchFamily="34" charset="0"/>
              </a:rPr>
              <a:t>)</a:t>
            </a:r>
          </a:p>
          <a:p>
            <a:pPr lvl="1">
              <a:spcAft>
                <a:spcPts val="1200"/>
              </a:spcAft>
            </a:pPr>
            <a:endParaRPr lang="en-US" dirty="0">
              <a:cs typeface="Arial" panose="020B0604020202020204" pitchFamily="34" charset="0"/>
            </a:endParaRPr>
          </a:p>
        </p:txBody>
      </p:sp>
    </p:spTree>
    <p:extLst>
      <p:ext uri="{BB962C8B-B14F-4D97-AF65-F5344CB8AC3E}">
        <p14:creationId xmlns:p14="http://schemas.microsoft.com/office/powerpoint/2010/main" val="3677048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ext uri="{D42A27DB-BD31-4B8C-83A1-F6EECF244321}">
                <p14:modId xmlns:p14="http://schemas.microsoft.com/office/powerpoint/2010/main" val="34360602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77" name="think-cell Folie" r:id="rId4" imgW="493" imgH="493" progId="TCLayout.ActiveDocument.1">
                  <p:embed/>
                </p:oleObj>
              </mc:Choice>
              <mc:Fallback>
                <p:oleObj name="think-cell Folie" r:id="rId4" imgW="493" imgH="493"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Rechteck 10"/>
          <p:cNvSpPr/>
          <p:nvPr/>
        </p:nvSpPr>
        <p:spPr>
          <a:xfrm>
            <a:off x="167787" y="5376680"/>
            <a:ext cx="8507288" cy="9326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hteck 8"/>
          <p:cNvSpPr/>
          <p:nvPr/>
        </p:nvSpPr>
        <p:spPr>
          <a:xfrm>
            <a:off x="179512" y="2924944"/>
            <a:ext cx="8507288" cy="230425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hteck 4"/>
          <p:cNvSpPr/>
          <p:nvPr/>
        </p:nvSpPr>
        <p:spPr>
          <a:xfrm>
            <a:off x="179512" y="1221730"/>
            <a:ext cx="8507288" cy="12961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7" name="Text Box 4"/>
          <p:cNvSpPr txBox="1">
            <a:spLocks noChangeArrowheads="1"/>
          </p:cNvSpPr>
          <p:nvPr/>
        </p:nvSpPr>
        <p:spPr bwMode="auto">
          <a:xfrm>
            <a:off x="238125" y="1268760"/>
            <a:ext cx="8667750" cy="504056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endParaRPr lang="en-US" sz="29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endParaRPr lang="en-US" sz="2900" dirty="0">
              <a:solidFill>
                <a:srgbClr val="3333CC"/>
              </a:solidFill>
              <a:latin typeface="Arial" panose="020B0604020202020204" pitchFamily="34" charset="0"/>
              <a:cs typeface="Arial" panose="020B0604020202020204" pitchFamily="34" charset="0"/>
            </a:endParaRPr>
          </a:p>
        </p:txBody>
      </p:sp>
      <p:sp>
        <p:nvSpPr>
          <p:cNvPr id="12" name="Titre 1"/>
          <p:cNvSpPr txBox="1">
            <a:spLocks/>
          </p:cNvSpPr>
          <p:nvPr/>
        </p:nvSpPr>
        <p:spPr bwMode="auto">
          <a:xfrm>
            <a:off x="179512" y="188640"/>
            <a:ext cx="8640000"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fontScale="92500" lnSpcReduction="10000"/>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GB" sz="2800" b="1" kern="0" dirty="0">
                <a:solidFill>
                  <a:schemeClr val="tx1"/>
                </a:solidFill>
                <a:latin typeface="Arial" panose="020B0604020202020204" pitchFamily="34" charset="0"/>
                <a:cs typeface="Arial" panose="020B0604020202020204" pitchFamily="34" charset="0"/>
              </a:rPr>
              <a:t>TF EMC Status Report – UN R10.06 Development </a:t>
            </a:r>
            <a:br>
              <a:rPr lang="en-GB" sz="2800" b="1" kern="0" dirty="0">
                <a:solidFill>
                  <a:schemeClr val="tx1"/>
                </a:solidFill>
                <a:latin typeface="Arial" panose="020B0604020202020204" pitchFamily="34" charset="0"/>
                <a:cs typeface="Arial" panose="020B0604020202020204" pitchFamily="34" charset="0"/>
              </a:rPr>
            </a:br>
            <a:r>
              <a:rPr lang="de-DE" sz="2200" b="1" kern="0" dirty="0">
                <a:solidFill>
                  <a:schemeClr val="tx1"/>
                </a:solidFill>
                <a:latin typeface="Arial" panose="020B0604020202020204" pitchFamily="34" charset="0"/>
                <a:cs typeface="Arial" panose="020B0604020202020204" pitchFamily="34" charset="0"/>
              </a:rPr>
              <a:t>Topics </a:t>
            </a:r>
            <a:r>
              <a:rPr lang="de-DE" sz="2200" b="1" kern="0" dirty="0" err="1">
                <a:solidFill>
                  <a:schemeClr val="tx1"/>
                </a:solidFill>
                <a:latin typeface="Arial" panose="020B0604020202020204" pitchFamily="34" charset="0"/>
                <a:cs typeface="Arial" panose="020B0604020202020204" pitchFamily="34" charset="0"/>
              </a:rPr>
              <a:t>to</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be</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decided</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by</a:t>
            </a:r>
            <a:r>
              <a:rPr lang="de-DE" sz="2200" b="1" kern="0" dirty="0">
                <a:solidFill>
                  <a:schemeClr val="tx1"/>
                </a:solidFill>
                <a:latin typeface="Arial" panose="020B0604020202020204" pitchFamily="34" charset="0"/>
                <a:cs typeface="Arial" panose="020B0604020202020204" pitchFamily="34" charset="0"/>
              </a:rPr>
              <a:t> GRE 80 (1):</a:t>
            </a:r>
          </a:p>
          <a:p>
            <a:pPr algn="l"/>
            <a:r>
              <a:rPr lang="de-DE" sz="2200" b="1" kern="0" dirty="0" err="1">
                <a:solidFill>
                  <a:schemeClr val="bg1">
                    <a:lumMod val="50000"/>
                  </a:schemeClr>
                </a:solidFill>
                <a:latin typeface="Arial" panose="020B0604020202020204" pitchFamily="34" charset="0"/>
                <a:cs typeface="Arial" panose="020B0604020202020204" pitchFamily="34" charset="0"/>
              </a:rPr>
              <a:t>Introduction</a:t>
            </a:r>
            <a:r>
              <a:rPr lang="de-DE" sz="2200" b="1" kern="0" dirty="0">
                <a:solidFill>
                  <a:schemeClr val="bg1">
                    <a:lumMod val="50000"/>
                  </a:schemeClr>
                </a:solidFill>
                <a:latin typeface="Arial" panose="020B0604020202020204" pitchFamily="34" charset="0"/>
                <a:cs typeface="Arial" panose="020B0604020202020204" pitchFamily="34" charset="0"/>
              </a:rPr>
              <a:t> </a:t>
            </a:r>
            <a:r>
              <a:rPr lang="de-DE" sz="2200" b="1" kern="0" dirty="0" err="1">
                <a:solidFill>
                  <a:schemeClr val="bg1">
                    <a:lumMod val="50000"/>
                  </a:schemeClr>
                </a:solidFill>
                <a:latin typeface="Arial" panose="020B0604020202020204" pitchFamily="34" charset="0"/>
                <a:cs typeface="Arial" panose="020B0604020202020204" pitchFamily="34" charset="0"/>
              </a:rPr>
              <a:t>of</a:t>
            </a:r>
            <a:r>
              <a:rPr lang="de-DE" sz="2200" b="1" kern="0" dirty="0">
                <a:solidFill>
                  <a:schemeClr val="bg1">
                    <a:lumMod val="50000"/>
                  </a:schemeClr>
                </a:solidFill>
                <a:latin typeface="Arial" panose="020B0604020202020204" pitchFamily="34" charset="0"/>
                <a:cs typeface="Arial" panose="020B0604020202020204" pitchFamily="34" charset="0"/>
              </a:rPr>
              <a:t> </a:t>
            </a:r>
            <a:r>
              <a:rPr lang="de-DE" sz="2200" b="1" kern="0" dirty="0" err="1">
                <a:solidFill>
                  <a:schemeClr val="bg1">
                    <a:lumMod val="50000"/>
                  </a:schemeClr>
                </a:solidFill>
                <a:latin typeface="Arial" panose="020B0604020202020204" pitchFamily="34" charset="0"/>
                <a:cs typeface="Arial" panose="020B0604020202020204" pitchFamily="34" charset="0"/>
              </a:rPr>
              <a:t>categories</a:t>
            </a:r>
            <a:r>
              <a:rPr lang="de-DE" sz="2200" b="1" kern="0" dirty="0">
                <a:solidFill>
                  <a:schemeClr val="bg1">
                    <a:lumMod val="50000"/>
                  </a:schemeClr>
                </a:solidFill>
                <a:latin typeface="Arial" panose="020B0604020202020204" pitchFamily="34" charset="0"/>
                <a:cs typeface="Arial" panose="020B0604020202020204" pitchFamily="34" charset="0"/>
              </a:rPr>
              <a:t> </a:t>
            </a:r>
            <a:r>
              <a:rPr lang="de-DE" sz="2200" b="1" kern="0" dirty="0" err="1">
                <a:solidFill>
                  <a:schemeClr val="bg1">
                    <a:lumMod val="50000"/>
                  </a:schemeClr>
                </a:solidFill>
                <a:latin typeface="Arial" panose="020B0604020202020204" pitchFamily="34" charset="0"/>
                <a:cs typeface="Arial" panose="020B0604020202020204" pitchFamily="34" charset="0"/>
              </a:rPr>
              <a:t>of</a:t>
            </a:r>
            <a:r>
              <a:rPr lang="de-DE" sz="2200" b="1" kern="0" dirty="0">
                <a:solidFill>
                  <a:schemeClr val="bg1">
                    <a:lumMod val="50000"/>
                  </a:schemeClr>
                </a:solidFill>
                <a:latin typeface="Arial" panose="020B0604020202020204" pitchFamily="34" charset="0"/>
                <a:cs typeface="Arial" panose="020B0604020202020204" pitchFamily="34" charset="0"/>
              </a:rPr>
              <a:t> </a:t>
            </a:r>
            <a:r>
              <a:rPr lang="de-DE" sz="2200" b="1" kern="0" dirty="0" err="1">
                <a:solidFill>
                  <a:schemeClr val="bg1">
                    <a:lumMod val="50000"/>
                  </a:schemeClr>
                </a:solidFill>
                <a:latin typeface="Arial" panose="020B0604020202020204" pitchFamily="34" charset="0"/>
                <a:cs typeface="Arial" panose="020B0604020202020204" pitchFamily="34" charset="0"/>
              </a:rPr>
              <a:t>agricultural</a:t>
            </a:r>
            <a:r>
              <a:rPr lang="de-DE" sz="2200" b="1" kern="0" dirty="0">
                <a:solidFill>
                  <a:schemeClr val="bg1">
                    <a:lumMod val="50000"/>
                  </a:schemeClr>
                </a:solidFill>
                <a:latin typeface="Arial" panose="020B0604020202020204" pitchFamily="34" charset="0"/>
                <a:cs typeface="Arial" panose="020B0604020202020204" pitchFamily="34" charset="0"/>
              </a:rPr>
              <a:t> </a:t>
            </a:r>
            <a:r>
              <a:rPr lang="de-DE" sz="2200" b="1" kern="0" dirty="0" err="1">
                <a:solidFill>
                  <a:schemeClr val="bg1">
                    <a:lumMod val="50000"/>
                  </a:schemeClr>
                </a:solidFill>
                <a:latin typeface="Arial" panose="020B0604020202020204" pitchFamily="34" charset="0"/>
                <a:cs typeface="Arial" panose="020B0604020202020204" pitchFamily="34" charset="0"/>
              </a:rPr>
              <a:t>vehicles</a:t>
            </a:r>
            <a:endParaRPr lang="de-DE" sz="2200" b="1" kern="0" dirty="0">
              <a:solidFill>
                <a:schemeClr val="bg1">
                  <a:lumMod val="50000"/>
                </a:schemeClr>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5</a:t>
            </a:fld>
            <a:endParaRPr kumimoji="1" lang="ja-JP" altLang="en-US" dirty="0">
              <a:latin typeface="Arial" panose="020B0604020202020204" pitchFamily="34" charset="0"/>
              <a:cs typeface="Arial" panose="020B0604020202020204" pitchFamily="34" charset="0"/>
            </a:endParaRPr>
          </a:p>
        </p:txBody>
      </p:sp>
      <p:sp>
        <p:nvSpPr>
          <p:cNvPr id="10" name="Textfeld 9"/>
          <p:cNvSpPr txBox="1"/>
          <p:nvPr/>
        </p:nvSpPr>
        <p:spPr>
          <a:xfrm>
            <a:off x="238125" y="1341343"/>
            <a:ext cx="8294315" cy="5570756"/>
          </a:xfrm>
          <a:prstGeom prst="rect">
            <a:avLst/>
          </a:prstGeom>
          <a:noFill/>
        </p:spPr>
        <p:txBody>
          <a:bodyPr wrap="square" rtlCol="0">
            <a:spAutoFit/>
          </a:bodyPr>
          <a:lstStyle/>
          <a:p>
            <a:pPr lvl="1" indent="-457200">
              <a:spcAft>
                <a:spcPts val="1200"/>
              </a:spcAft>
            </a:pPr>
            <a:r>
              <a:rPr lang="en-US" dirty="0">
                <a:cs typeface="Arial" panose="020B0604020202020204" pitchFamily="34" charset="0"/>
              </a:rPr>
              <a:t>Paragraph 1.1., amend to read:</a:t>
            </a:r>
          </a:p>
          <a:p>
            <a:pPr lvl="1">
              <a:spcAft>
                <a:spcPts val="1200"/>
              </a:spcAft>
            </a:pPr>
            <a:r>
              <a:rPr lang="en-US" dirty="0">
                <a:cs typeface="Arial" panose="020B0604020202020204" pitchFamily="34" charset="0"/>
              </a:rPr>
              <a:t>"1.1.	 Vehicles of categories L, M, N </a:t>
            </a:r>
            <a:r>
              <a:rPr lang="en-US" dirty="0">
                <a:solidFill>
                  <a:srgbClr val="FF0000"/>
                </a:solidFill>
                <a:cs typeface="Arial" panose="020B0604020202020204" pitchFamily="34" charset="0"/>
              </a:rPr>
              <a:t>[and] </a:t>
            </a:r>
            <a:r>
              <a:rPr lang="en-US" dirty="0">
                <a:cs typeface="Arial" panose="020B0604020202020204" pitchFamily="34" charset="0"/>
              </a:rPr>
              <a:t>O, </a:t>
            </a:r>
            <a:r>
              <a:rPr lang="en-US" dirty="0">
                <a:solidFill>
                  <a:srgbClr val="FF0000"/>
                </a:solidFill>
                <a:cs typeface="Arial" panose="020B0604020202020204" pitchFamily="34" charset="0"/>
              </a:rPr>
              <a:t>[T, R and S]</a:t>
            </a:r>
            <a:r>
              <a:rPr lang="en-US" baseline="30000" dirty="0">
                <a:cs typeface="Arial" panose="020B0604020202020204" pitchFamily="34" charset="0"/>
              </a:rPr>
              <a:t>1</a:t>
            </a:r>
            <a:r>
              <a:rPr lang="en-US" dirty="0">
                <a:cs typeface="Arial" panose="020B0604020202020204" pitchFamily="34" charset="0"/>
              </a:rPr>
              <a:t> with regard to electromagnetic compatibility;“</a:t>
            </a:r>
          </a:p>
          <a:p>
            <a:pPr lvl="1">
              <a:spcAft>
                <a:spcPts val="1200"/>
              </a:spcAft>
            </a:pPr>
            <a:endParaRPr lang="en-US" dirty="0">
              <a:cs typeface="Arial" panose="020B0604020202020204" pitchFamily="34" charset="0"/>
            </a:endParaRPr>
          </a:p>
          <a:p>
            <a:r>
              <a:rPr lang="en-GB" i="1" dirty="0"/>
              <a:t>Paragraph 3.1.8., </a:t>
            </a:r>
            <a:r>
              <a:rPr lang="en-GB" dirty="0"/>
              <a:t>amend to read:</a:t>
            </a:r>
            <a:endParaRPr lang="en-US" dirty="0"/>
          </a:p>
          <a:p>
            <a:pPr marL="446088"/>
            <a:r>
              <a:rPr lang="en-US" dirty="0"/>
              <a:t>"3.1.8. For vehicles of categories [</a:t>
            </a:r>
            <a:r>
              <a:rPr lang="en-US" b="1" dirty="0"/>
              <a:t>L</a:t>
            </a:r>
            <a:r>
              <a:rPr lang="en-US" dirty="0"/>
              <a:t>], M, N </a:t>
            </a:r>
            <a:r>
              <a:rPr lang="en-US" dirty="0">
                <a:solidFill>
                  <a:srgbClr val="FF0000"/>
                </a:solidFill>
              </a:rPr>
              <a:t>[</a:t>
            </a:r>
            <a:r>
              <a:rPr lang="en-US" strike="sngStrike" dirty="0">
                <a:solidFill>
                  <a:srgbClr val="FF0000"/>
                </a:solidFill>
              </a:rPr>
              <a:t>and</a:t>
            </a:r>
            <a:r>
              <a:rPr lang="en-US" dirty="0">
                <a:solidFill>
                  <a:srgbClr val="FF0000"/>
                </a:solidFill>
              </a:rPr>
              <a:t>]</a:t>
            </a:r>
            <a:r>
              <a:rPr lang="en-US" dirty="0"/>
              <a:t> O, </a:t>
            </a:r>
            <a:r>
              <a:rPr lang="en-US" dirty="0">
                <a:solidFill>
                  <a:srgbClr val="FF0000"/>
                </a:solidFill>
              </a:rPr>
              <a:t>[</a:t>
            </a:r>
            <a:r>
              <a:rPr lang="en-US" b="1" dirty="0">
                <a:solidFill>
                  <a:srgbClr val="FF0000"/>
                </a:solidFill>
              </a:rPr>
              <a:t>T, R and S</a:t>
            </a:r>
            <a:r>
              <a:rPr lang="en-US" dirty="0"/>
              <a:t>], the vehicle manufacturer shall provide a statement of frequency bands, power levels, antenna positions and installation provisions for the installation of radio frequency transmitters (RF-transmitters), even if the vehicle is not equipped with an RF transmitter at time of type approval. This should cover all mobile radio services normally used in vehicles. This information shall be made publicly available following the type approval."</a:t>
            </a:r>
          </a:p>
          <a:p>
            <a:pPr lvl="1">
              <a:spcAft>
                <a:spcPts val="1200"/>
              </a:spcAft>
            </a:pPr>
            <a:endParaRPr lang="en-US" dirty="0">
              <a:cs typeface="Arial" panose="020B0604020202020204" pitchFamily="34" charset="0"/>
            </a:endParaRPr>
          </a:p>
          <a:p>
            <a:r>
              <a:rPr lang="en-GB" i="1" dirty="0"/>
              <a:t>Annex 6, paragraph 3.2., </a:t>
            </a:r>
            <a:r>
              <a:rPr lang="en-GB" dirty="0"/>
              <a:t>amend to read:</a:t>
            </a:r>
            <a:endParaRPr lang="en-US" dirty="0"/>
          </a:p>
          <a:p>
            <a:pPr marL="446088"/>
            <a:r>
              <a:rPr lang="en-GB" dirty="0"/>
              <a:t>"</a:t>
            </a:r>
            <a:r>
              <a:rPr lang="en-US" dirty="0"/>
              <a:t>3.2.	 For categories M, N, O</a:t>
            </a:r>
            <a:r>
              <a:rPr lang="en-US" b="1" dirty="0"/>
              <a:t>, [</a:t>
            </a:r>
            <a:r>
              <a:rPr lang="en-US" b="1" dirty="0">
                <a:solidFill>
                  <a:srgbClr val="FF0000"/>
                </a:solidFill>
              </a:rPr>
              <a:t>T, R and S</a:t>
            </a:r>
            <a:r>
              <a:rPr lang="en-US" b="1" dirty="0"/>
              <a:t>]</a:t>
            </a:r>
            <a:r>
              <a:rPr lang="en-US" dirty="0"/>
              <a:t> vehicles according to ISO 11451-2.</a:t>
            </a:r>
            <a:r>
              <a:rPr lang="en-GB" dirty="0"/>
              <a:t>"</a:t>
            </a:r>
            <a:endParaRPr lang="en-US" dirty="0"/>
          </a:p>
          <a:p>
            <a:pPr lvl="1">
              <a:spcAft>
                <a:spcPts val="1200"/>
              </a:spcAft>
            </a:pPr>
            <a:endParaRPr lang="de-DE" dirty="0">
              <a:cs typeface="Arial" panose="020B0604020202020204" pitchFamily="34" charset="0"/>
            </a:endParaRPr>
          </a:p>
          <a:p>
            <a:pPr lvl="1">
              <a:spcAft>
                <a:spcPts val="1200"/>
              </a:spcAft>
            </a:pPr>
            <a:endParaRPr lang="en-US" dirty="0">
              <a:cs typeface="Arial" panose="020B0604020202020204" pitchFamily="34" charset="0"/>
            </a:endParaRPr>
          </a:p>
        </p:txBody>
      </p:sp>
    </p:spTree>
    <p:extLst>
      <p:ext uri="{BB962C8B-B14F-4D97-AF65-F5344CB8AC3E}">
        <p14:creationId xmlns:p14="http://schemas.microsoft.com/office/powerpoint/2010/main" val="1472784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ext uri="{D42A27DB-BD31-4B8C-83A1-F6EECF244321}">
                <p14:modId xmlns:p14="http://schemas.microsoft.com/office/powerpoint/2010/main" val="18046844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70" name="think-cell Folie" r:id="rId4" imgW="493" imgH="493" progId="TCLayout.ActiveDocument.1">
                  <p:embed/>
                </p:oleObj>
              </mc:Choice>
              <mc:Fallback>
                <p:oleObj name="think-cell Folie" r:id="rId4" imgW="493" imgH="493"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Rechteck 8"/>
          <p:cNvSpPr/>
          <p:nvPr/>
        </p:nvSpPr>
        <p:spPr>
          <a:xfrm>
            <a:off x="238125" y="4498087"/>
            <a:ext cx="8448676" cy="202637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7" name="Text Box 4"/>
          <p:cNvSpPr txBox="1">
            <a:spLocks noChangeArrowheads="1"/>
          </p:cNvSpPr>
          <p:nvPr/>
        </p:nvSpPr>
        <p:spPr bwMode="auto">
          <a:xfrm>
            <a:off x="238125" y="1268760"/>
            <a:ext cx="8667750" cy="504056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buNone/>
            </a:pPr>
            <a:endParaRPr lang="de-DE" sz="2400" b="1" kern="0" dirty="0">
              <a:latin typeface="Arial" panose="020B0604020202020204" pitchFamily="34" charset="0"/>
              <a:cs typeface="Arial" panose="020B0604020202020204" pitchFamily="34" charset="0"/>
            </a:endParaRPr>
          </a:p>
          <a:p>
            <a:pPr marL="0" indent="0">
              <a:buNone/>
            </a:pPr>
            <a:r>
              <a:rPr lang="de-DE" sz="2400" b="1" kern="0" dirty="0">
                <a:latin typeface="Arial" panose="020B0604020202020204" pitchFamily="34" charset="0"/>
                <a:cs typeface="Arial" panose="020B0604020202020204" pitchFamily="34" charset="0"/>
              </a:rPr>
              <a:t>The </a:t>
            </a:r>
            <a:r>
              <a:rPr lang="de-DE" sz="2400" b="1" kern="0" dirty="0" err="1">
                <a:latin typeface="Arial" panose="020B0604020202020204" pitchFamily="34" charset="0"/>
                <a:cs typeface="Arial" panose="020B0604020202020204" pitchFamily="34" charset="0"/>
              </a:rPr>
              <a:t>paragraph</a:t>
            </a:r>
            <a:r>
              <a:rPr lang="de-DE" sz="2400" b="1" kern="0" dirty="0">
                <a:latin typeface="Arial" panose="020B0604020202020204" pitchFamily="34" charset="0"/>
                <a:cs typeface="Arial" panose="020B0604020202020204" pitchFamily="34" charset="0"/>
              </a:rPr>
              <a:t> 3.1.8 </a:t>
            </a:r>
            <a:r>
              <a:rPr lang="de-DE" sz="2400" b="1" kern="0" dirty="0" err="1">
                <a:latin typeface="Arial" panose="020B0604020202020204" pitchFamily="34" charset="0"/>
                <a:cs typeface="Arial" panose="020B0604020202020204" pitchFamily="34" charset="0"/>
              </a:rPr>
              <a:t>should</a:t>
            </a:r>
            <a:r>
              <a:rPr lang="de-DE" sz="2400" b="1" kern="0" dirty="0">
                <a:latin typeface="Arial" panose="020B0604020202020204" pitchFamily="34" charset="0"/>
                <a:cs typeface="Arial" panose="020B0604020202020204" pitchFamily="34" charset="0"/>
              </a:rPr>
              <a:t> </a:t>
            </a:r>
            <a:r>
              <a:rPr lang="de-DE" sz="2400" b="1" kern="0" dirty="0" err="1">
                <a:latin typeface="Arial" panose="020B0604020202020204" pitchFamily="34" charset="0"/>
                <a:cs typeface="Arial" panose="020B0604020202020204" pitchFamily="34" charset="0"/>
              </a:rPr>
              <a:t>apply</a:t>
            </a:r>
            <a:r>
              <a:rPr lang="de-DE" sz="2400" b="1" kern="0" dirty="0">
                <a:latin typeface="Arial" panose="020B0604020202020204" pitchFamily="34" charset="0"/>
                <a:cs typeface="Arial" panose="020B0604020202020204" pitchFamily="34" charset="0"/>
              </a:rPr>
              <a:t> </a:t>
            </a:r>
            <a:r>
              <a:rPr lang="de-DE" sz="2400" b="1" kern="0" dirty="0" err="1">
                <a:latin typeface="Arial" panose="020B0604020202020204" pitchFamily="34" charset="0"/>
                <a:cs typeface="Arial" panose="020B0604020202020204" pitchFamily="34" charset="0"/>
              </a:rPr>
              <a:t>for</a:t>
            </a:r>
            <a:r>
              <a:rPr lang="de-DE" sz="2400" b="1" kern="0" dirty="0">
                <a:latin typeface="Arial" panose="020B0604020202020204" pitchFamily="34" charset="0"/>
                <a:cs typeface="Arial" panose="020B0604020202020204" pitchFamily="34" charset="0"/>
              </a:rPr>
              <a:t> all </a:t>
            </a:r>
            <a:r>
              <a:rPr lang="de-DE" sz="2400" b="1" kern="0" dirty="0" err="1">
                <a:latin typeface="Arial" panose="020B0604020202020204" pitchFamily="34" charset="0"/>
                <a:cs typeface="Arial" panose="020B0604020202020204" pitchFamily="34" charset="0"/>
              </a:rPr>
              <a:t>categories</a:t>
            </a:r>
            <a:r>
              <a:rPr lang="de-DE" sz="2400" b="1" kern="0" dirty="0">
                <a:latin typeface="Arial" panose="020B0604020202020204" pitchFamily="34" charset="0"/>
                <a:cs typeface="Arial" panose="020B0604020202020204" pitchFamily="34" charset="0"/>
              </a:rPr>
              <a:t> </a:t>
            </a:r>
            <a:r>
              <a:rPr lang="de-DE" sz="2400" b="1" kern="0" dirty="0" err="1">
                <a:latin typeface="Arial" panose="020B0604020202020204" pitchFamily="34" charset="0"/>
                <a:cs typeface="Arial" panose="020B0604020202020204" pitchFamily="34" charset="0"/>
              </a:rPr>
              <a:t>of</a:t>
            </a:r>
            <a:r>
              <a:rPr lang="de-DE" sz="2400" b="1" kern="0" dirty="0">
                <a:latin typeface="Arial" panose="020B0604020202020204" pitchFamily="34" charset="0"/>
                <a:cs typeface="Arial" panose="020B0604020202020204" pitchFamily="34" charset="0"/>
              </a:rPr>
              <a:t> </a:t>
            </a:r>
            <a:r>
              <a:rPr lang="de-DE" sz="2400" b="1" kern="0" dirty="0" err="1">
                <a:latin typeface="Arial" panose="020B0604020202020204" pitchFamily="34" charset="0"/>
                <a:cs typeface="Arial" panose="020B0604020202020204" pitchFamily="34" charset="0"/>
              </a:rPr>
              <a:t>vehicles</a:t>
            </a:r>
            <a:r>
              <a:rPr lang="de-DE" sz="2400" b="1" kern="0" dirty="0">
                <a:latin typeface="Arial" panose="020B0604020202020204" pitchFamily="34" charset="0"/>
                <a:cs typeface="Arial" panose="020B0604020202020204" pitchFamily="34" charset="0"/>
              </a:rPr>
              <a:t>, </a:t>
            </a:r>
            <a:r>
              <a:rPr lang="de-DE" sz="2400" b="1" kern="0" dirty="0" err="1">
                <a:latin typeface="Arial" panose="020B0604020202020204" pitchFamily="34" charset="0"/>
                <a:cs typeface="Arial" panose="020B0604020202020204" pitchFamily="34" charset="0"/>
              </a:rPr>
              <a:t>defined</a:t>
            </a:r>
            <a:r>
              <a:rPr lang="de-DE" sz="2400" b="1" kern="0" dirty="0">
                <a:latin typeface="Arial" panose="020B0604020202020204" pitchFamily="34" charset="0"/>
                <a:cs typeface="Arial" panose="020B0604020202020204" pitchFamily="34" charset="0"/>
              </a:rPr>
              <a:t> in </a:t>
            </a:r>
            <a:r>
              <a:rPr lang="de-DE" sz="2400" b="1" kern="0" dirty="0" err="1">
                <a:latin typeface="Arial" panose="020B0604020202020204" pitchFamily="34" charset="0"/>
                <a:cs typeface="Arial" panose="020B0604020202020204" pitchFamily="34" charset="0"/>
              </a:rPr>
              <a:t>the</a:t>
            </a:r>
            <a:r>
              <a:rPr lang="de-DE" sz="2400" b="1" kern="0" dirty="0">
                <a:latin typeface="Arial" panose="020B0604020202020204" pitchFamily="34" charset="0"/>
                <a:cs typeface="Arial" panose="020B0604020202020204" pitchFamily="34" charset="0"/>
              </a:rPr>
              <a:t> </a:t>
            </a:r>
            <a:r>
              <a:rPr lang="de-DE" sz="2400" b="1" kern="0" dirty="0" err="1">
                <a:latin typeface="Arial" panose="020B0604020202020204" pitchFamily="34" charset="0"/>
                <a:cs typeface="Arial" panose="020B0604020202020204" pitchFamily="34" charset="0"/>
              </a:rPr>
              <a:t>scope</a:t>
            </a:r>
            <a:endParaRPr lang="en-US" sz="29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endParaRPr lang="en-US" sz="2900" dirty="0">
              <a:solidFill>
                <a:srgbClr val="3333CC"/>
              </a:solidFill>
              <a:latin typeface="Arial" panose="020B0604020202020204" pitchFamily="34" charset="0"/>
              <a:cs typeface="Arial" panose="020B0604020202020204" pitchFamily="34" charset="0"/>
            </a:endParaRPr>
          </a:p>
        </p:txBody>
      </p:sp>
      <p:sp>
        <p:nvSpPr>
          <p:cNvPr id="12" name="Titre 1"/>
          <p:cNvSpPr txBox="1">
            <a:spLocks/>
          </p:cNvSpPr>
          <p:nvPr/>
        </p:nvSpPr>
        <p:spPr bwMode="auto">
          <a:xfrm>
            <a:off x="179512" y="188640"/>
            <a:ext cx="8640000"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GB" sz="2800" b="1" kern="0" dirty="0">
                <a:solidFill>
                  <a:schemeClr val="tx1"/>
                </a:solidFill>
                <a:latin typeface="Arial" panose="020B0604020202020204" pitchFamily="34" charset="0"/>
                <a:cs typeface="Arial" panose="020B0604020202020204" pitchFamily="34" charset="0"/>
              </a:rPr>
              <a:t>TF EMC Status Report – UN R10.06 Development </a:t>
            </a:r>
            <a:br>
              <a:rPr lang="en-GB" sz="2800" b="1" kern="0" dirty="0">
                <a:solidFill>
                  <a:schemeClr val="tx1"/>
                </a:solidFill>
                <a:latin typeface="Arial" panose="020B0604020202020204" pitchFamily="34" charset="0"/>
                <a:cs typeface="Arial" panose="020B0604020202020204" pitchFamily="34" charset="0"/>
              </a:rPr>
            </a:br>
            <a:r>
              <a:rPr lang="de-DE" sz="2200" b="1" kern="0" dirty="0">
                <a:solidFill>
                  <a:schemeClr val="tx1"/>
                </a:solidFill>
                <a:latin typeface="Arial" panose="020B0604020202020204" pitchFamily="34" charset="0"/>
                <a:cs typeface="Arial" panose="020B0604020202020204" pitchFamily="34" charset="0"/>
              </a:rPr>
              <a:t>Topics </a:t>
            </a:r>
            <a:r>
              <a:rPr lang="de-DE" sz="2200" b="1" kern="0" dirty="0" err="1">
                <a:solidFill>
                  <a:schemeClr val="tx1"/>
                </a:solidFill>
                <a:latin typeface="Arial" panose="020B0604020202020204" pitchFamily="34" charset="0"/>
                <a:cs typeface="Arial" panose="020B0604020202020204" pitchFamily="34" charset="0"/>
              </a:rPr>
              <a:t>to</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be</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decided</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by</a:t>
            </a:r>
            <a:r>
              <a:rPr lang="de-DE" sz="2200" b="1" kern="0" dirty="0">
                <a:solidFill>
                  <a:schemeClr val="tx1"/>
                </a:solidFill>
                <a:latin typeface="Arial" panose="020B0604020202020204" pitchFamily="34" charset="0"/>
                <a:cs typeface="Arial" panose="020B0604020202020204" pitchFamily="34" charset="0"/>
              </a:rPr>
              <a:t> GRE 80 (2):</a:t>
            </a:r>
          </a:p>
        </p:txBody>
      </p:sp>
      <p:sp>
        <p:nvSpPr>
          <p:cNvPr id="3" name="Espace réservé du numéro de diapositive 2"/>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6</a:t>
            </a:fld>
            <a:endParaRPr kumimoji="1" lang="ja-JP" altLang="en-US" dirty="0">
              <a:latin typeface="Arial" panose="020B0604020202020204" pitchFamily="34" charset="0"/>
              <a:cs typeface="Arial" panose="020B0604020202020204" pitchFamily="34" charset="0"/>
            </a:endParaRPr>
          </a:p>
        </p:txBody>
      </p:sp>
      <p:sp>
        <p:nvSpPr>
          <p:cNvPr id="10" name="Textfeld 9"/>
          <p:cNvSpPr txBox="1"/>
          <p:nvPr/>
        </p:nvSpPr>
        <p:spPr>
          <a:xfrm>
            <a:off x="238125" y="2553285"/>
            <a:ext cx="8294315" cy="2769989"/>
          </a:xfrm>
          <a:prstGeom prst="rect">
            <a:avLst/>
          </a:prstGeom>
          <a:noFill/>
        </p:spPr>
        <p:txBody>
          <a:bodyPr wrap="square" rtlCol="0">
            <a:spAutoFit/>
          </a:bodyPr>
          <a:lstStyle/>
          <a:p>
            <a:pPr lvl="1">
              <a:spcAft>
                <a:spcPts val="1200"/>
              </a:spcAft>
            </a:pPr>
            <a:r>
              <a:rPr lang="en-US" b="1" dirty="0">
                <a:cs typeface="Arial" panose="020B0604020202020204" pitchFamily="34" charset="0"/>
              </a:rPr>
              <a:t>This means to add the categories </a:t>
            </a:r>
            <a:br>
              <a:rPr lang="en-US" b="1" dirty="0">
                <a:cs typeface="Arial" panose="020B0604020202020204" pitchFamily="34" charset="0"/>
              </a:rPr>
            </a:br>
            <a:r>
              <a:rPr lang="en-US" dirty="0">
                <a:solidFill>
                  <a:srgbClr val="FF0000"/>
                </a:solidFill>
                <a:cs typeface="Arial" panose="020B0604020202020204" pitchFamily="34" charset="0"/>
              </a:rPr>
              <a:t>L for	powered Two Wheelers</a:t>
            </a:r>
            <a:br>
              <a:rPr lang="en-US" dirty="0">
                <a:solidFill>
                  <a:srgbClr val="FF0000"/>
                </a:solidFill>
                <a:cs typeface="Arial" panose="020B0604020202020204" pitchFamily="34" charset="0"/>
              </a:rPr>
            </a:br>
            <a:r>
              <a:rPr lang="en-US" dirty="0">
                <a:cs typeface="Arial" panose="020B0604020202020204" pitchFamily="34" charset="0"/>
              </a:rPr>
              <a:t>T for tractor</a:t>
            </a:r>
            <a:br>
              <a:rPr lang="en-US" dirty="0">
                <a:cs typeface="Arial" panose="020B0604020202020204" pitchFamily="34" charset="0"/>
              </a:rPr>
            </a:br>
            <a:r>
              <a:rPr lang="en-US" dirty="0">
                <a:cs typeface="Arial" panose="020B0604020202020204" pitchFamily="34" charset="0"/>
              </a:rPr>
              <a:t>R for trailers</a:t>
            </a:r>
            <a:br>
              <a:rPr lang="en-US" dirty="0">
                <a:cs typeface="Arial" panose="020B0604020202020204" pitchFamily="34" charset="0"/>
              </a:rPr>
            </a:br>
            <a:r>
              <a:rPr lang="en-US" dirty="0">
                <a:cs typeface="Arial" panose="020B0604020202020204" pitchFamily="34" charset="0"/>
              </a:rPr>
              <a:t>S for interchangeable towed equipment </a:t>
            </a:r>
          </a:p>
          <a:p>
            <a:pPr lvl="1">
              <a:spcAft>
                <a:spcPts val="1200"/>
              </a:spcAft>
            </a:pPr>
            <a:endParaRPr lang="en-US" b="1" dirty="0">
              <a:cs typeface="Arial" panose="020B0604020202020204" pitchFamily="34" charset="0"/>
            </a:endParaRPr>
          </a:p>
          <a:p>
            <a:pPr lvl="1">
              <a:spcAft>
                <a:spcPts val="1200"/>
              </a:spcAft>
            </a:pPr>
            <a:endParaRPr lang="de-DE" dirty="0">
              <a:cs typeface="Arial" panose="020B0604020202020204" pitchFamily="34" charset="0"/>
            </a:endParaRPr>
          </a:p>
          <a:p>
            <a:pPr lvl="1">
              <a:spcAft>
                <a:spcPts val="1200"/>
              </a:spcAft>
            </a:pPr>
            <a:endParaRPr lang="en-US" dirty="0">
              <a:cs typeface="Arial" panose="020B0604020202020204" pitchFamily="34" charset="0"/>
            </a:endParaRPr>
          </a:p>
        </p:txBody>
      </p:sp>
      <p:sp>
        <p:nvSpPr>
          <p:cNvPr id="4" name="Rechteck 3"/>
          <p:cNvSpPr/>
          <p:nvPr/>
        </p:nvSpPr>
        <p:spPr>
          <a:xfrm>
            <a:off x="238125" y="4169112"/>
            <a:ext cx="8294315" cy="2308324"/>
          </a:xfrm>
          <a:prstGeom prst="rect">
            <a:avLst/>
          </a:prstGeom>
        </p:spPr>
        <p:txBody>
          <a:bodyPr wrap="square">
            <a:spAutoFit/>
          </a:bodyPr>
          <a:lstStyle/>
          <a:p>
            <a:r>
              <a:rPr lang="en-GB" i="1" dirty="0"/>
              <a:t>Paragraph 3.1.8., </a:t>
            </a:r>
            <a:r>
              <a:rPr lang="en-GB" dirty="0"/>
              <a:t>amend to read:</a:t>
            </a:r>
            <a:endParaRPr lang="en-US" dirty="0"/>
          </a:p>
          <a:p>
            <a:pPr marL="446088"/>
            <a:r>
              <a:rPr lang="en-US" dirty="0"/>
              <a:t>"3.1.8. For vehicles of categories </a:t>
            </a:r>
            <a:r>
              <a:rPr lang="en-US" b="1" dirty="0">
                <a:solidFill>
                  <a:srgbClr val="FF0000"/>
                </a:solidFill>
              </a:rPr>
              <a:t>[L]</a:t>
            </a:r>
            <a:r>
              <a:rPr lang="en-US" dirty="0"/>
              <a:t>, M, N [</a:t>
            </a:r>
            <a:r>
              <a:rPr lang="en-US" strike="sngStrike" dirty="0"/>
              <a:t>and</a:t>
            </a:r>
            <a:r>
              <a:rPr lang="en-US" dirty="0"/>
              <a:t>] O, [T, R and S], the vehicle manufacturer shall provide a statement of frequency bands, power levels, antenna positions and installation provisions for the installation of radio frequency transmitters (RF-transmitters), even if the vehicle is not equipped with an RF transmitter at time of type approval. This should cover all mobile radio services normally used in vehicles. This information shall be made publicly available following the type approval."</a:t>
            </a:r>
          </a:p>
        </p:txBody>
      </p:sp>
    </p:spTree>
    <p:extLst>
      <p:ext uri="{BB962C8B-B14F-4D97-AF65-F5344CB8AC3E}">
        <p14:creationId xmlns:p14="http://schemas.microsoft.com/office/powerpoint/2010/main" val="3291006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25" name="think-cell Folie" r:id="rId4" imgW="493" imgH="493" progId="TCLayout.ActiveDocument.1">
                  <p:embed/>
                </p:oleObj>
              </mc:Choice>
              <mc:Fallback>
                <p:oleObj name="think-cell Folie" r:id="rId4" imgW="493" imgH="493"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37" name="Text Box 4"/>
          <p:cNvSpPr txBox="1">
            <a:spLocks noChangeArrowheads="1"/>
          </p:cNvSpPr>
          <p:nvPr/>
        </p:nvSpPr>
        <p:spPr bwMode="auto">
          <a:xfrm>
            <a:off x="238125" y="1268760"/>
            <a:ext cx="8667750" cy="504056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buNone/>
            </a:pPr>
            <a:r>
              <a:rPr lang="de-DE" sz="2400" b="1" dirty="0" err="1">
                <a:cs typeface="Arial" panose="020B0604020202020204" pitchFamily="34" charset="0"/>
              </a:rPr>
              <a:t>Justification</a:t>
            </a:r>
            <a:r>
              <a:rPr lang="de-DE" sz="2400" b="1" dirty="0">
                <a:cs typeface="Arial" panose="020B0604020202020204" pitchFamily="34" charset="0"/>
              </a:rPr>
              <a:t> :</a:t>
            </a:r>
            <a:endParaRPr lang="en-US" sz="2900" dirty="0">
              <a:latin typeface="Arial" panose="020B0604020202020204" pitchFamily="34" charset="0"/>
              <a:cs typeface="Arial" panose="020B0604020202020204" pitchFamily="34" charset="0"/>
            </a:endParaRPr>
          </a:p>
        </p:txBody>
      </p:sp>
      <p:sp>
        <p:nvSpPr>
          <p:cNvPr id="12" name="Titre 1"/>
          <p:cNvSpPr txBox="1">
            <a:spLocks/>
          </p:cNvSpPr>
          <p:nvPr/>
        </p:nvSpPr>
        <p:spPr bwMode="auto">
          <a:xfrm>
            <a:off x="179512" y="188640"/>
            <a:ext cx="8640000"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fontScale="92500" lnSpcReduction="10000"/>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GB" sz="2800" b="1" kern="0" dirty="0">
                <a:solidFill>
                  <a:schemeClr val="tx1"/>
                </a:solidFill>
                <a:latin typeface="Arial" panose="020B0604020202020204" pitchFamily="34" charset="0"/>
                <a:cs typeface="Arial" panose="020B0604020202020204" pitchFamily="34" charset="0"/>
              </a:rPr>
              <a:t>TF EMC Status Report – UN R10.06 Development </a:t>
            </a:r>
            <a:br>
              <a:rPr lang="en-GB" sz="2800" b="1" kern="0" dirty="0">
                <a:solidFill>
                  <a:schemeClr val="tx1"/>
                </a:solidFill>
                <a:latin typeface="Arial" panose="020B0604020202020204" pitchFamily="34" charset="0"/>
                <a:cs typeface="Arial" panose="020B0604020202020204" pitchFamily="34" charset="0"/>
              </a:rPr>
            </a:br>
            <a:r>
              <a:rPr lang="de-DE" sz="2200" b="1" kern="0" dirty="0">
                <a:solidFill>
                  <a:schemeClr val="tx1"/>
                </a:solidFill>
                <a:latin typeface="Arial" panose="020B0604020202020204" pitchFamily="34" charset="0"/>
                <a:cs typeface="Arial" panose="020B0604020202020204" pitchFamily="34" charset="0"/>
              </a:rPr>
              <a:t>Topics </a:t>
            </a:r>
            <a:r>
              <a:rPr lang="de-DE" sz="2200" b="1" kern="0" dirty="0" err="1">
                <a:solidFill>
                  <a:schemeClr val="tx1"/>
                </a:solidFill>
                <a:latin typeface="Arial" panose="020B0604020202020204" pitchFamily="34" charset="0"/>
                <a:cs typeface="Arial" panose="020B0604020202020204" pitchFamily="34" charset="0"/>
              </a:rPr>
              <a:t>to</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be</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decided</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by</a:t>
            </a:r>
            <a:r>
              <a:rPr lang="de-DE" sz="2200" b="1" kern="0" dirty="0">
                <a:solidFill>
                  <a:schemeClr val="tx1"/>
                </a:solidFill>
                <a:latin typeface="Arial" panose="020B0604020202020204" pitchFamily="34" charset="0"/>
                <a:cs typeface="Arial" panose="020B0604020202020204" pitchFamily="34" charset="0"/>
              </a:rPr>
              <a:t> GRE 80 (2):</a:t>
            </a:r>
            <a:br>
              <a:rPr lang="de-DE" sz="2200" b="1" kern="0" dirty="0">
                <a:solidFill>
                  <a:schemeClr val="tx1"/>
                </a:solidFill>
                <a:latin typeface="Arial" panose="020B0604020202020204" pitchFamily="34" charset="0"/>
                <a:cs typeface="Arial" panose="020B0604020202020204" pitchFamily="34" charset="0"/>
              </a:rPr>
            </a:br>
            <a:r>
              <a:rPr lang="en-US" sz="2200" b="1" kern="0" dirty="0">
                <a:solidFill>
                  <a:schemeClr val="bg1">
                    <a:lumMod val="50000"/>
                  </a:schemeClr>
                </a:solidFill>
                <a:latin typeface="Arial" panose="020B0604020202020204" pitchFamily="34" charset="0"/>
                <a:cs typeface="Arial" panose="020B0604020202020204" pitchFamily="34" charset="0"/>
              </a:rPr>
              <a:t>3.1.8 should apply for all categories of vehicles, defined in the scope</a:t>
            </a:r>
          </a:p>
          <a:p>
            <a:pPr algn="l"/>
            <a:endParaRPr lang="de-DE" sz="2200" b="1" kern="0" dirty="0">
              <a:solidFill>
                <a:schemeClr val="bg1">
                  <a:lumMod val="50000"/>
                </a:schemeClr>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7</a:t>
            </a:fld>
            <a:endParaRPr kumimoji="1" lang="ja-JP" altLang="en-US" dirty="0">
              <a:latin typeface="Arial" panose="020B0604020202020204" pitchFamily="34" charset="0"/>
              <a:cs typeface="Arial" panose="020B0604020202020204" pitchFamily="34" charset="0"/>
            </a:endParaRPr>
          </a:p>
        </p:txBody>
      </p:sp>
      <p:sp>
        <p:nvSpPr>
          <p:cNvPr id="10" name="Textfeld 9"/>
          <p:cNvSpPr txBox="1"/>
          <p:nvPr/>
        </p:nvSpPr>
        <p:spPr>
          <a:xfrm>
            <a:off x="179512" y="1844824"/>
            <a:ext cx="8294315" cy="646331"/>
          </a:xfrm>
          <a:prstGeom prst="rect">
            <a:avLst/>
          </a:prstGeom>
          <a:noFill/>
        </p:spPr>
        <p:txBody>
          <a:bodyPr wrap="square" rtlCol="0">
            <a:spAutoFit/>
          </a:bodyPr>
          <a:lstStyle/>
          <a:p>
            <a:pPr lvl="1">
              <a:spcAft>
                <a:spcPts val="1200"/>
              </a:spcAft>
            </a:pPr>
            <a:r>
              <a:rPr lang="de-DE" dirty="0">
                <a:cs typeface="Arial" panose="020B0604020202020204" pitchFamily="34" charset="0"/>
              </a:rPr>
              <a:t>France </a:t>
            </a:r>
            <a:r>
              <a:rPr lang="de-DE" dirty="0" err="1">
                <a:cs typeface="Arial" panose="020B0604020202020204" pitchFamily="34" charset="0"/>
              </a:rPr>
              <a:t>proposes</a:t>
            </a:r>
            <a:r>
              <a:rPr lang="de-DE" dirty="0">
                <a:cs typeface="Arial" panose="020B0604020202020204" pitchFamily="34" charset="0"/>
              </a:rPr>
              <a:t> </a:t>
            </a:r>
            <a:r>
              <a:rPr lang="de-DE" dirty="0" err="1">
                <a:cs typeface="Arial" panose="020B0604020202020204" pitchFamily="34" charset="0"/>
              </a:rPr>
              <a:t>to</a:t>
            </a:r>
            <a:r>
              <a:rPr lang="en-GB" altLang="fr-FR" dirty="0">
                <a:cs typeface="Arial" panose="020B0604020202020204" pitchFamily="34" charset="0"/>
              </a:rPr>
              <a:t> introduce the L category in  clause 3.1.8 because France considers that it is possible to add RF transmitter in aftermarket on L categories</a:t>
            </a:r>
            <a:r>
              <a:rPr lang="de-DE" dirty="0">
                <a:cs typeface="Arial" panose="020B0604020202020204" pitchFamily="34" charset="0"/>
              </a:rPr>
              <a:t>  </a:t>
            </a:r>
          </a:p>
        </p:txBody>
      </p:sp>
    </p:spTree>
    <p:extLst>
      <p:ext uri="{BB962C8B-B14F-4D97-AF65-F5344CB8AC3E}">
        <p14:creationId xmlns:p14="http://schemas.microsoft.com/office/powerpoint/2010/main" val="2321405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34" name="think-cell Folie" r:id="rId4" imgW="493" imgH="493" progId="TCLayout.ActiveDocument.1">
                  <p:embed/>
                </p:oleObj>
              </mc:Choice>
              <mc:Fallback>
                <p:oleObj name="think-cell Folie" r:id="rId4" imgW="493" imgH="493"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37" name="Text Box 4"/>
          <p:cNvSpPr txBox="1">
            <a:spLocks noChangeArrowheads="1"/>
          </p:cNvSpPr>
          <p:nvPr/>
        </p:nvSpPr>
        <p:spPr bwMode="auto">
          <a:xfrm>
            <a:off x="238125" y="1268760"/>
            <a:ext cx="8667750" cy="86409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lnSpcReduction="10000"/>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buNone/>
            </a:pPr>
            <a:r>
              <a:rPr lang="de-DE" sz="2400" b="1" dirty="0">
                <a:cs typeface="Arial" panose="020B0604020202020204" pitchFamily="34" charset="0"/>
              </a:rPr>
              <a:t>Informal </a:t>
            </a:r>
            <a:r>
              <a:rPr lang="de-DE" sz="2400" b="1" dirty="0" err="1">
                <a:cs typeface="Arial" panose="020B0604020202020204" pitchFamily="34" charset="0"/>
              </a:rPr>
              <a:t>document</a:t>
            </a:r>
            <a:r>
              <a:rPr lang="de-DE" sz="2400" b="1" dirty="0">
                <a:cs typeface="Arial" panose="020B0604020202020204" pitchFamily="34" charset="0"/>
              </a:rPr>
              <a:t> </a:t>
            </a:r>
            <a:r>
              <a:rPr lang="de-DE" sz="2400" b="1" dirty="0" err="1">
                <a:cs typeface="Arial" panose="020B0604020202020204" pitchFamily="34" charset="0"/>
              </a:rPr>
              <a:t>submitted</a:t>
            </a:r>
            <a:r>
              <a:rPr lang="de-DE" sz="2400" b="1" dirty="0">
                <a:cs typeface="Arial" panose="020B0604020202020204" pitchFamily="34" charset="0"/>
              </a:rPr>
              <a:t> </a:t>
            </a:r>
            <a:r>
              <a:rPr lang="de-DE" sz="2400" b="1" dirty="0" err="1">
                <a:cs typeface="Arial" panose="020B0604020202020204" pitchFamily="34" charset="0"/>
              </a:rPr>
              <a:t>by</a:t>
            </a:r>
            <a:r>
              <a:rPr lang="de-DE" sz="2400" b="1" dirty="0">
                <a:cs typeface="Arial" panose="020B0604020202020204" pitchFamily="34" charset="0"/>
              </a:rPr>
              <a:t> TF EMC</a:t>
            </a:r>
          </a:p>
          <a:p>
            <a:pPr marL="0" indent="0">
              <a:buNone/>
            </a:pPr>
            <a:r>
              <a:rPr lang="de-DE" sz="2400" b="1" dirty="0">
                <a:cs typeface="Arial" panose="020B0604020202020204" pitchFamily="34" charset="0"/>
              </a:rPr>
              <a:t>Addition </a:t>
            </a:r>
            <a:r>
              <a:rPr lang="de-DE" sz="2400" b="1" dirty="0" err="1">
                <a:cs typeface="Arial" panose="020B0604020202020204" pitchFamily="34" charset="0"/>
              </a:rPr>
              <a:t>of</a:t>
            </a:r>
            <a:r>
              <a:rPr lang="de-DE" sz="2400" b="1" dirty="0">
                <a:cs typeface="Arial" panose="020B0604020202020204" pitchFamily="34" charset="0"/>
              </a:rPr>
              <a:t> a </a:t>
            </a:r>
            <a:r>
              <a:rPr lang="de-DE" sz="2400" b="1" dirty="0" err="1">
                <a:cs typeface="Arial" panose="020B0604020202020204" pitchFamily="34" charset="0"/>
              </a:rPr>
              <a:t>definition</a:t>
            </a:r>
            <a:r>
              <a:rPr lang="de-DE" sz="2400" b="1" dirty="0">
                <a:cs typeface="Arial" panose="020B0604020202020204" pitchFamily="34" charset="0"/>
              </a:rPr>
              <a:t> </a:t>
            </a:r>
            <a:r>
              <a:rPr lang="de-DE" sz="2400" b="1" dirty="0" err="1">
                <a:cs typeface="Arial" panose="020B0604020202020204" pitchFamily="34" charset="0"/>
              </a:rPr>
              <a:t>for</a:t>
            </a:r>
            <a:r>
              <a:rPr lang="de-DE" sz="2400" b="1" dirty="0">
                <a:cs typeface="Arial" panose="020B0604020202020204" pitchFamily="34" charset="0"/>
              </a:rPr>
              <a:t> OTS (</a:t>
            </a:r>
            <a:r>
              <a:rPr lang="de-DE" sz="2400" b="1" dirty="0" err="1">
                <a:cs typeface="Arial" panose="020B0604020202020204" pitchFamily="34" charset="0"/>
              </a:rPr>
              <a:t>issued</a:t>
            </a:r>
            <a:r>
              <a:rPr lang="de-DE" sz="2400" b="1" dirty="0">
                <a:cs typeface="Arial" panose="020B0604020202020204" pitchFamily="34" charset="0"/>
              </a:rPr>
              <a:t> </a:t>
            </a:r>
            <a:r>
              <a:rPr lang="de-DE" sz="2400" b="1" dirty="0" err="1">
                <a:cs typeface="Arial" panose="020B0604020202020204" pitchFamily="34" charset="0"/>
              </a:rPr>
              <a:t>from</a:t>
            </a:r>
            <a:r>
              <a:rPr lang="de-DE" sz="2400" b="1" dirty="0">
                <a:cs typeface="Arial" panose="020B0604020202020204" pitchFamily="34" charset="0"/>
              </a:rPr>
              <a:t> CISPR 12)</a:t>
            </a:r>
            <a:endParaRPr lang="en-US" sz="2900" i="1" dirty="0">
              <a:latin typeface="Arial" panose="020B0604020202020204" pitchFamily="34" charset="0"/>
              <a:cs typeface="Arial" panose="020B0604020202020204" pitchFamily="34" charset="0"/>
            </a:endParaRPr>
          </a:p>
        </p:txBody>
      </p:sp>
      <p:sp>
        <p:nvSpPr>
          <p:cNvPr id="12" name="Titre 1"/>
          <p:cNvSpPr txBox="1">
            <a:spLocks/>
          </p:cNvSpPr>
          <p:nvPr/>
        </p:nvSpPr>
        <p:spPr bwMode="auto">
          <a:xfrm>
            <a:off x="179512" y="188640"/>
            <a:ext cx="8640000"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GB" sz="2800" b="1" kern="0" dirty="0">
                <a:solidFill>
                  <a:schemeClr val="tx1"/>
                </a:solidFill>
                <a:latin typeface="Arial" panose="020B0604020202020204" pitchFamily="34" charset="0"/>
                <a:cs typeface="Arial" panose="020B0604020202020204" pitchFamily="34" charset="0"/>
              </a:rPr>
              <a:t>TF EMC Status Report – UN R10.06 Development </a:t>
            </a:r>
            <a:br>
              <a:rPr lang="en-GB" sz="2800" b="1" kern="0" dirty="0">
                <a:solidFill>
                  <a:schemeClr val="tx1"/>
                </a:solidFill>
                <a:latin typeface="Arial" panose="020B0604020202020204" pitchFamily="34" charset="0"/>
                <a:cs typeface="Arial" panose="020B0604020202020204" pitchFamily="34" charset="0"/>
              </a:rPr>
            </a:br>
            <a:r>
              <a:rPr lang="de-DE" sz="2200" b="1" kern="0" dirty="0">
                <a:solidFill>
                  <a:schemeClr val="tx1"/>
                </a:solidFill>
                <a:latin typeface="Arial" panose="020B0604020202020204" pitchFamily="34" charset="0"/>
                <a:cs typeface="Arial" panose="020B0604020202020204" pitchFamily="34" charset="0"/>
              </a:rPr>
              <a:t>Topics </a:t>
            </a:r>
            <a:r>
              <a:rPr lang="de-DE" sz="2200" b="1" kern="0" dirty="0" err="1">
                <a:solidFill>
                  <a:schemeClr val="tx1"/>
                </a:solidFill>
                <a:latin typeface="Arial" panose="020B0604020202020204" pitchFamily="34" charset="0"/>
                <a:cs typeface="Arial" panose="020B0604020202020204" pitchFamily="34" charset="0"/>
              </a:rPr>
              <a:t>to</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be</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decided</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by</a:t>
            </a:r>
            <a:r>
              <a:rPr lang="de-DE" sz="2200" b="1" kern="0" dirty="0">
                <a:solidFill>
                  <a:schemeClr val="tx1"/>
                </a:solidFill>
                <a:latin typeface="Arial" panose="020B0604020202020204" pitchFamily="34" charset="0"/>
                <a:cs typeface="Arial" panose="020B0604020202020204" pitchFamily="34" charset="0"/>
              </a:rPr>
              <a:t> GRE 80 (3) </a:t>
            </a:r>
            <a:endParaRPr lang="en-US" sz="2200" b="1" kern="0" dirty="0">
              <a:solidFill>
                <a:schemeClr val="bg1">
                  <a:lumMod val="50000"/>
                </a:schemeClr>
              </a:solidFill>
              <a:latin typeface="Arial" panose="020B0604020202020204" pitchFamily="34" charset="0"/>
              <a:cs typeface="Arial" panose="020B0604020202020204" pitchFamily="34" charset="0"/>
            </a:endParaRPr>
          </a:p>
          <a:p>
            <a:pPr algn="l"/>
            <a:endParaRPr lang="de-DE" sz="2200" b="1" kern="0" dirty="0">
              <a:solidFill>
                <a:schemeClr val="bg1">
                  <a:lumMod val="50000"/>
                </a:schemeClr>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8</a:t>
            </a:fld>
            <a:endParaRPr kumimoji="1" lang="ja-JP" altLang="en-US" dirty="0">
              <a:latin typeface="Arial" panose="020B0604020202020204" pitchFamily="34" charset="0"/>
              <a:cs typeface="Arial" panose="020B0604020202020204" pitchFamily="34" charset="0"/>
            </a:endParaRPr>
          </a:p>
        </p:txBody>
      </p:sp>
      <p:sp>
        <p:nvSpPr>
          <p:cNvPr id="4" name="ZoneTexte 3"/>
          <p:cNvSpPr txBox="1"/>
          <p:nvPr/>
        </p:nvSpPr>
        <p:spPr>
          <a:xfrm>
            <a:off x="827584" y="2420888"/>
            <a:ext cx="7416824" cy="1477328"/>
          </a:xfrm>
          <a:prstGeom prst="rect">
            <a:avLst/>
          </a:prstGeom>
          <a:noFill/>
          <a:ln>
            <a:solidFill>
              <a:schemeClr val="tx1"/>
            </a:solidFill>
          </a:ln>
        </p:spPr>
        <p:txBody>
          <a:bodyPr wrap="square" rtlCol="0">
            <a:spAutoFit/>
          </a:bodyPr>
          <a:lstStyle/>
          <a:p>
            <a:endParaRPr lang="en-US" b="1" dirty="0"/>
          </a:p>
          <a:p>
            <a:r>
              <a:rPr lang="en-US" b="1" dirty="0"/>
              <a:t>2.25. "Outdoor Test Site (OTS)” measurement site similar to an open area test site as specified in CISPR 16, however a ground plane is not required and there are dimensional changes.</a:t>
            </a:r>
            <a:endParaRPr lang="fr-FR" dirty="0"/>
          </a:p>
          <a:p>
            <a:endParaRPr lang="fr-FR" dirty="0"/>
          </a:p>
        </p:txBody>
      </p:sp>
    </p:spTree>
    <p:extLst>
      <p:ext uri="{BB962C8B-B14F-4D97-AF65-F5344CB8AC3E}">
        <p14:creationId xmlns:p14="http://schemas.microsoft.com/office/powerpoint/2010/main" val="1725992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58" name="think-cell Folie" r:id="rId4" imgW="493" imgH="493" progId="TCLayout.ActiveDocument.1">
                  <p:embed/>
                </p:oleObj>
              </mc:Choice>
              <mc:Fallback>
                <p:oleObj name="think-cell Folie" r:id="rId4" imgW="493" imgH="493"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37" name="Text Box 4"/>
          <p:cNvSpPr txBox="1">
            <a:spLocks noChangeArrowheads="1"/>
          </p:cNvSpPr>
          <p:nvPr/>
        </p:nvSpPr>
        <p:spPr bwMode="auto">
          <a:xfrm>
            <a:off x="238125" y="1268760"/>
            <a:ext cx="8667750" cy="128628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buNone/>
            </a:pPr>
            <a:r>
              <a:rPr lang="de-DE" sz="2400" b="1" dirty="0">
                <a:cs typeface="Arial" panose="020B0604020202020204" pitchFamily="34" charset="0"/>
              </a:rPr>
              <a:t>Informal </a:t>
            </a:r>
            <a:r>
              <a:rPr lang="de-DE" sz="2400" b="1" dirty="0" err="1">
                <a:cs typeface="Arial" panose="020B0604020202020204" pitchFamily="34" charset="0"/>
              </a:rPr>
              <a:t>document</a:t>
            </a:r>
            <a:r>
              <a:rPr lang="de-DE" sz="2400" b="1" dirty="0">
                <a:cs typeface="Arial" panose="020B0604020202020204" pitchFamily="34" charset="0"/>
              </a:rPr>
              <a:t> </a:t>
            </a:r>
            <a:r>
              <a:rPr lang="de-DE" sz="2400" b="1" dirty="0" err="1">
                <a:cs typeface="Arial" panose="020B0604020202020204" pitchFamily="34" charset="0"/>
              </a:rPr>
              <a:t>submitted</a:t>
            </a:r>
            <a:r>
              <a:rPr lang="de-DE" sz="2400" b="1" dirty="0">
                <a:cs typeface="Arial" panose="020B0604020202020204" pitchFamily="34" charset="0"/>
              </a:rPr>
              <a:t> </a:t>
            </a:r>
            <a:r>
              <a:rPr lang="de-DE" sz="2400" b="1" dirty="0" err="1">
                <a:cs typeface="Arial" panose="020B0604020202020204" pitchFamily="34" charset="0"/>
              </a:rPr>
              <a:t>by</a:t>
            </a:r>
            <a:r>
              <a:rPr lang="de-DE" sz="2400" b="1" dirty="0">
                <a:cs typeface="Arial" panose="020B0604020202020204" pitchFamily="34" charset="0"/>
              </a:rPr>
              <a:t> TF EMC</a:t>
            </a:r>
          </a:p>
          <a:p>
            <a:pPr marL="0" indent="0">
              <a:buNone/>
            </a:pPr>
            <a:r>
              <a:rPr lang="de-DE" sz="2400" b="1" dirty="0" err="1">
                <a:cs typeface="Arial" panose="020B0604020202020204" pitchFamily="34" charset="0"/>
              </a:rPr>
              <a:t>Clarification</a:t>
            </a:r>
            <a:r>
              <a:rPr lang="de-DE" sz="2400" b="1" dirty="0">
                <a:cs typeface="Arial" panose="020B0604020202020204" pitchFamily="34" charset="0"/>
              </a:rPr>
              <a:t> </a:t>
            </a:r>
            <a:r>
              <a:rPr lang="de-DE" sz="2400" b="1" dirty="0" err="1">
                <a:cs typeface="Arial" panose="020B0604020202020204" pitchFamily="34" charset="0"/>
              </a:rPr>
              <a:t>of</a:t>
            </a:r>
            <a:r>
              <a:rPr lang="de-DE" sz="2400" b="1" dirty="0">
                <a:cs typeface="Arial" panose="020B0604020202020204" pitchFamily="34" charset="0"/>
              </a:rPr>
              <a:t> </a:t>
            </a:r>
            <a:r>
              <a:rPr lang="de-DE" sz="2400" b="1" dirty="0" err="1">
                <a:cs typeface="Arial" panose="020B0604020202020204" pitchFamily="34" charset="0"/>
              </a:rPr>
              <a:t>failure</a:t>
            </a:r>
            <a:r>
              <a:rPr lang="de-DE" sz="2400" b="1" dirty="0">
                <a:cs typeface="Arial" panose="020B0604020202020204" pitchFamily="34" charset="0"/>
              </a:rPr>
              <a:t> </a:t>
            </a:r>
            <a:r>
              <a:rPr lang="de-DE" sz="2400" b="1" dirty="0" err="1">
                <a:cs typeface="Arial" panose="020B0604020202020204" pitchFamily="34" charset="0"/>
              </a:rPr>
              <a:t>criteria</a:t>
            </a:r>
            <a:r>
              <a:rPr lang="de-DE" sz="2400" b="1" dirty="0">
                <a:cs typeface="Arial" panose="020B0604020202020204" pitchFamily="34" charset="0"/>
              </a:rPr>
              <a:t> </a:t>
            </a:r>
            <a:r>
              <a:rPr lang="de-DE" sz="2400" b="1" dirty="0" err="1">
                <a:cs typeface="Arial" panose="020B0604020202020204" pitchFamily="34" charset="0"/>
              </a:rPr>
              <a:t>for</a:t>
            </a:r>
            <a:r>
              <a:rPr lang="de-DE" sz="2400" b="1" dirty="0">
                <a:cs typeface="Arial" panose="020B0604020202020204" pitchFamily="34" charset="0"/>
              </a:rPr>
              <a:t> </a:t>
            </a:r>
            <a:r>
              <a:rPr lang="de-DE" sz="2400" b="1" dirty="0" err="1">
                <a:cs typeface="Arial" panose="020B0604020202020204" pitchFamily="34" charset="0"/>
              </a:rPr>
              <a:t>vehicle</a:t>
            </a:r>
            <a:r>
              <a:rPr lang="de-DE" sz="2400" b="1" dirty="0">
                <a:cs typeface="Arial" panose="020B0604020202020204" pitchFamily="34" charset="0"/>
              </a:rPr>
              <a:t> in </a:t>
            </a:r>
            <a:r>
              <a:rPr lang="de-DE" sz="2400" b="1" dirty="0" err="1">
                <a:cs typeface="Arial" panose="020B0604020202020204" pitchFamily="34" charset="0"/>
              </a:rPr>
              <a:t>charging</a:t>
            </a:r>
            <a:r>
              <a:rPr lang="de-DE" sz="2400" b="1" dirty="0">
                <a:cs typeface="Arial" panose="020B0604020202020204" pitchFamily="34" charset="0"/>
              </a:rPr>
              <a:t> </a:t>
            </a:r>
            <a:r>
              <a:rPr lang="de-DE" sz="2400" b="1" dirty="0" err="1">
                <a:cs typeface="Arial" panose="020B0604020202020204" pitchFamily="34" charset="0"/>
              </a:rPr>
              <a:t>mode</a:t>
            </a:r>
            <a:r>
              <a:rPr lang="de-DE" sz="2400" b="1" dirty="0">
                <a:cs typeface="Arial" panose="020B0604020202020204" pitchFamily="34" charset="0"/>
              </a:rPr>
              <a:t> </a:t>
            </a:r>
            <a:r>
              <a:rPr lang="de-DE" sz="2400" b="1" dirty="0" err="1">
                <a:cs typeface="Arial" panose="020B0604020202020204" pitchFamily="34" charset="0"/>
              </a:rPr>
              <a:t>immunity</a:t>
            </a:r>
            <a:r>
              <a:rPr lang="de-DE" sz="2400" b="1" dirty="0">
                <a:cs typeface="Arial" panose="020B0604020202020204" pitchFamily="34" charset="0"/>
              </a:rPr>
              <a:t> </a:t>
            </a:r>
            <a:r>
              <a:rPr lang="de-DE" sz="2400" b="1" dirty="0" err="1">
                <a:cs typeface="Arial" panose="020B0604020202020204" pitchFamily="34" charset="0"/>
              </a:rPr>
              <a:t>tests</a:t>
            </a:r>
            <a:r>
              <a:rPr lang="de-DE" sz="2400" b="1" dirty="0">
                <a:cs typeface="Arial" panose="020B0604020202020204" pitchFamily="34" charset="0"/>
              </a:rPr>
              <a:t> (</a:t>
            </a:r>
            <a:r>
              <a:rPr lang="de-DE" sz="2400" b="1" dirty="0" err="1">
                <a:cs typeface="Arial" panose="020B0604020202020204" pitchFamily="34" charset="0"/>
              </a:rPr>
              <a:t>annexes</a:t>
            </a:r>
            <a:r>
              <a:rPr lang="de-DE" sz="2400" b="1" dirty="0">
                <a:cs typeface="Arial" panose="020B0604020202020204" pitchFamily="34" charset="0"/>
              </a:rPr>
              <a:t> 6, 15 </a:t>
            </a:r>
            <a:r>
              <a:rPr lang="de-DE" sz="2400" b="1" dirty="0" err="1">
                <a:cs typeface="Arial" panose="020B0604020202020204" pitchFamily="34" charset="0"/>
              </a:rPr>
              <a:t>and</a:t>
            </a:r>
            <a:r>
              <a:rPr lang="de-DE" sz="2400" b="1" dirty="0">
                <a:cs typeface="Arial" panose="020B0604020202020204" pitchFamily="34" charset="0"/>
              </a:rPr>
              <a:t> 16)</a:t>
            </a:r>
            <a:endParaRPr lang="en-US" sz="2900" i="1" dirty="0">
              <a:latin typeface="Arial" panose="020B0604020202020204" pitchFamily="34" charset="0"/>
              <a:cs typeface="Arial" panose="020B0604020202020204" pitchFamily="34" charset="0"/>
            </a:endParaRPr>
          </a:p>
        </p:txBody>
      </p:sp>
      <p:sp>
        <p:nvSpPr>
          <p:cNvPr id="12" name="Titre 1"/>
          <p:cNvSpPr txBox="1">
            <a:spLocks/>
          </p:cNvSpPr>
          <p:nvPr/>
        </p:nvSpPr>
        <p:spPr bwMode="auto">
          <a:xfrm>
            <a:off x="179512" y="188640"/>
            <a:ext cx="8640000"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GB" sz="2800" b="1" kern="0" dirty="0">
                <a:solidFill>
                  <a:schemeClr val="tx1"/>
                </a:solidFill>
                <a:latin typeface="Arial" panose="020B0604020202020204" pitchFamily="34" charset="0"/>
                <a:cs typeface="Arial" panose="020B0604020202020204" pitchFamily="34" charset="0"/>
              </a:rPr>
              <a:t>TF EMC Status Report – UN R10.06 Development </a:t>
            </a:r>
            <a:br>
              <a:rPr lang="en-GB" sz="2800" b="1" kern="0" dirty="0">
                <a:solidFill>
                  <a:schemeClr val="tx1"/>
                </a:solidFill>
                <a:latin typeface="Arial" panose="020B0604020202020204" pitchFamily="34" charset="0"/>
                <a:cs typeface="Arial" panose="020B0604020202020204" pitchFamily="34" charset="0"/>
              </a:rPr>
            </a:br>
            <a:r>
              <a:rPr lang="de-DE" sz="2200" b="1" kern="0" dirty="0">
                <a:solidFill>
                  <a:schemeClr val="tx1"/>
                </a:solidFill>
                <a:latin typeface="Arial" panose="020B0604020202020204" pitchFamily="34" charset="0"/>
                <a:cs typeface="Arial" panose="020B0604020202020204" pitchFamily="34" charset="0"/>
              </a:rPr>
              <a:t>Topics </a:t>
            </a:r>
            <a:r>
              <a:rPr lang="de-DE" sz="2200" b="1" kern="0" dirty="0" err="1">
                <a:solidFill>
                  <a:schemeClr val="tx1"/>
                </a:solidFill>
                <a:latin typeface="Arial" panose="020B0604020202020204" pitchFamily="34" charset="0"/>
                <a:cs typeface="Arial" panose="020B0604020202020204" pitchFamily="34" charset="0"/>
              </a:rPr>
              <a:t>to</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be</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decided</a:t>
            </a:r>
            <a:r>
              <a:rPr lang="de-DE" sz="2200" b="1" kern="0" dirty="0">
                <a:solidFill>
                  <a:schemeClr val="tx1"/>
                </a:solidFill>
                <a:latin typeface="Arial" panose="020B0604020202020204" pitchFamily="34" charset="0"/>
                <a:cs typeface="Arial" panose="020B0604020202020204" pitchFamily="34" charset="0"/>
              </a:rPr>
              <a:t> </a:t>
            </a:r>
            <a:r>
              <a:rPr lang="de-DE" sz="2200" b="1" kern="0" dirty="0" err="1">
                <a:solidFill>
                  <a:schemeClr val="tx1"/>
                </a:solidFill>
                <a:latin typeface="Arial" panose="020B0604020202020204" pitchFamily="34" charset="0"/>
                <a:cs typeface="Arial" panose="020B0604020202020204" pitchFamily="34" charset="0"/>
              </a:rPr>
              <a:t>by</a:t>
            </a:r>
            <a:r>
              <a:rPr lang="de-DE" sz="2200" b="1" kern="0" dirty="0">
                <a:solidFill>
                  <a:schemeClr val="tx1"/>
                </a:solidFill>
                <a:latin typeface="Arial" panose="020B0604020202020204" pitchFamily="34" charset="0"/>
                <a:cs typeface="Arial" panose="020B0604020202020204" pitchFamily="34" charset="0"/>
              </a:rPr>
              <a:t> GRE 80 (3) </a:t>
            </a:r>
            <a:endParaRPr lang="en-US" sz="2200" b="1" kern="0" dirty="0">
              <a:solidFill>
                <a:schemeClr val="bg1">
                  <a:lumMod val="50000"/>
                </a:schemeClr>
              </a:solidFill>
              <a:latin typeface="Arial" panose="020B0604020202020204" pitchFamily="34" charset="0"/>
              <a:cs typeface="Arial" panose="020B0604020202020204" pitchFamily="34" charset="0"/>
            </a:endParaRPr>
          </a:p>
          <a:p>
            <a:pPr algn="l"/>
            <a:endParaRPr lang="de-DE" sz="2200" b="1" kern="0" dirty="0">
              <a:solidFill>
                <a:schemeClr val="bg1">
                  <a:lumMod val="50000"/>
                </a:schemeClr>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9</a:t>
            </a:fld>
            <a:endParaRPr kumimoji="1" lang="ja-JP" altLang="en-US" dirty="0">
              <a:latin typeface="Arial" panose="020B0604020202020204" pitchFamily="34" charset="0"/>
              <a:cs typeface="Arial" panose="020B0604020202020204" pitchFamily="34" charset="0"/>
            </a:endParaRPr>
          </a:p>
        </p:txBody>
      </p:sp>
      <p:pic>
        <p:nvPicPr>
          <p:cNvPr id="2" name="Image 1"/>
          <p:cNvPicPr>
            <a:picLocks noChangeAspect="1"/>
          </p:cNvPicPr>
          <p:nvPr/>
        </p:nvPicPr>
        <p:blipFill>
          <a:blip r:embed="rId6"/>
          <a:stretch>
            <a:fillRect/>
          </a:stretch>
        </p:blipFill>
        <p:spPr>
          <a:xfrm>
            <a:off x="0" y="3068960"/>
            <a:ext cx="8153372" cy="2520280"/>
          </a:xfrm>
          <a:prstGeom prst="rect">
            <a:avLst/>
          </a:prstGeom>
        </p:spPr>
      </p:pic>
    </p:spTree>
    <p:extLst>
      <p:ext uri="{BB962C8B-B14F-4D97-AF65-F5344CB8AC3E}">
        <p14:creationId xmlns:p14="http://schemas.microsoft.com/office/powerpoint/2010/main" val="7041644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PI_T8aLaQFuWPAz4qsxqw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516</Words>
  <Application>Microsoft Office PowerPoint</Application>
  <PresentationFormat>On-screen Show (4:3)</PresentationFormat>
  <Paragraphs>103</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​​テーマ</vt:lpstr>
      <vt:lpstr>think-cell Folie</vt:lpstr>
      <vt:lpstr>Task Force  on Electro-Magnetic Compatibility  (TF EMC)  Status report to GRE-80 Thursday, 25th of October 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WG# to ISO/TC22/SC32 Month dd, 20yy</dc:title>
  <dc:creator>jsae</dc:creator>
  <cp:lastModifiedBy>Konstantin Glukhenkiy</cp:lastModifiedBy>
  <cp:revision>431</cp:revision>
  <cp:lastPrinted>2016-10-19T06:28:33Z</cp:lastPrinted>
  <dcterms:created xsi:type="dcterms:W3CDTF">2014-08-07T00:59:03Z</dcterms:created>
  <dcterms:modified xsi:type="dcterms:W3CDTF">2018-10-17T09:12:18Z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