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activeX/activeX1.xml" ContentType="application/vnd.ms-office.activeX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3" r:id="rId2"/>
    <p:sldId id="275" r:id="rId3"/>
    <p:sldId id="300" r:id="rId4"/>
    <p:sldId id="302" r:id="rId5"/>
  </p:sldIdLst>
  <p:sldSz cx="9144000" cy="6858000" type="screen4x3"/>
  <p:notesSz cx="6805613" cy="99441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83153" autoAdjust="0"/>
  </p:normalViewPr>
  <p:slideViewPr>
    <p:cSldViewPr>
      <p:cViewPr>
        <p:scale>
          <a:sx n="80" d="100"/>
          <a:sy n="80" d="100"/>
        </p:scale>
        <p:origin x="-1392" y="-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20" y="-77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2F2D3-154B-4429-B287-43AF2FC490EE}" type="datetimeFigureOut">
              <a:rPr lang="nl-NL" smtClean="0"/>
              <a:t>13-2-2018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9DAC1-E15F-4253-AF1B-38E610C8FD3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1948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9BEC5-FE72-4B8B-B457-BE0D30A43471}" type="datetimeFigureOut">
              <a:rPr lang="nl-NL" smtClean="0"/>
              <a:t>13-2-2018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3D027-27CE-4C2F-9D69-A818A9D5149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1457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3D027-27CE-4C2F-9D69-A818A9D5149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4285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28C6-6E4E-4313-B842-7EE6CED4B959}" type="datetimeFigureOut">
              <a:rPr lang="nl-NL" smtClean="0"/>
              <a:t>13-2-2018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3C45-6AEC-4B7E-A987-37C3A42913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644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28C6-6E4E-4313-B842-7EE6CED4B959}" type="datetimeFigureOut">
              <a:rPr lang="nl-NL" smtClean="0"/>
              <a:t>13-2-2018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3C45-6AEC-4B7E-A987-37C3A42913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633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28C6-6E4E-4313-B842-7EE6CED4B959}" type="datetimeFigureOut">
              <a:rPr lang="nl-NL" smtClean="0"/>
              <a:t>13-2-2018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3C45-6AEC-4B7E-A987-37C3A42913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9804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sdia Ooms Civi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1447200"/>
          </a:xfrm>
          <a:prstGeom prst="rect">
            <a:avLst/>
          </a:prstGeom>
          <a:solidFill>
            <a:srgbClr val="2F7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 userDrawn="1"/>
        </p:nvSpPr>
        <p:spPr>
          <a:xfrm>
            <a:off x="3491856" y="728640"/>
            <a:ext cx="720096" cy="720096"/>
          </a:xfrm>
          <a:prstGeom prst="rect">
            <a:avLst/>
          </a:prstGeom>
          <a:solidFill>
            <a:srgbClr val="0053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 userDrawn="1"/>
        </p:nvSpPr>
        <p:spPr>
          <a:xfrm>
            <a:off x="4932363" y="733878"/>
            <a:ext cx="720000" cy="720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971550" y="2708275"/>
            <a:ext cx="7200900" cy="630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367B3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 err="1" smtClean="0"/>
              <a:t>Koptekst</a:t>
            </a:r>
            <a:endParaRPr lang="nl-NL" dirty="0" smtClean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1"/>
          </p:nvPr>
        </p:nvSpPr>
        <p:spPr>
          <a:xfrm>
            <a:off x="971550" y="3429000"/>
            <a:ext cx="7200900" cy="2430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77" name="Image1" r:id="rId2" imgW="723960" imgH="723960"/>
        </mc:Choice>
        <mc:Fallback>
          <p:control name="Image1" r:id="rId2" imgW="723960" imgH="723960">
            <p:pic>
              <p:nvPicPr>
                <p:cNvPr id="0" name="Image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11638" y="1484313"/>
                  <a:ext cx="720725" cy="7207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90762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sdia Ooms Civi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1447200"/>
          </a:xfrm>
          <a:prstGeom prst="rect">
            <a:avLst/>
          </a:prstGeom>
          <a:solidFill>
            <a:srgbClr val="2F7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 userDrawn="1"/>
        </p:nvSpPr>
        <p:spPr>
          <a:xfrm>
            <a:off x="3491856" y="728640"/>
            <a:ext cx="720096" cy="720096"/>
          </a:xfrm>
          <a:prstGeom prst="rect">
            <a:avLst/>
          </a:prstGeom>
          <a:solidFill>
            <a:srgbClr val="0053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 userDrawn="1"/>
        </p:nvSpPr>
        <p:spPr>
          <a:xfrm>
            <a:off x="4932363" y="733878"/>
            <a:ext cx="720000" cy="720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971550" y="2708275"/>
            <a:ext cx="7200900" cy="630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367B3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 err="1" smtClean="0"/>
              <a:t>Koptekst</a:t>
            </a:r>
            <a:endParaRPr lang="nl-NL" dirty="0" smtClean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1"/>
          </p:nvPr>
        </p:nvSpPr>
        <p:spPr>
          <a:xfrm>
            <a:off x="971550" y="3429000"/>
            <a:ext cx="7200900" cy="2430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4127807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28C6-6E4E-4313-B842-7EE6CED4B959}" type="datetimeFigureOut">
              <a:rPr lang="nl-NL" smtClean="0"/>
              <a:t>13-2-2018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3C45-6AEC-4B7E-A987-37C3A42913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43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28C6-6E4E-4313-B842-7EE6CED4B959}" type="datetimeFigureOut">
              <a:rPr lang="nl-NL" smtClean="0"/>
              <a:t>13-2-2018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3C45-6AEC-4B7E-A987-37C3A42913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8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28C6-6E4E-4313-B842-7EE6CED4B959}" type="datetimeFigureOut">
              <a:rPr lang="nl-NL" smtClean="0"/>
              <a:t>13-2-2018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3C45-6AEC-4B7E-A987-37C3A42913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292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28C6-6E4E-4313-B842-7EE6CED4B959}" type="datetimeFigureOut">
              <a:rPr lang="nl-NL" smtClean="0"/>
              <a:t>13-2-2018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3C45-6AEC-4B7E-A987-37C3A42913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946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28C6-6E4E-4313-B842-7EE6CED4B959}" type="datetimeFigureOut">
              <a:rPr lang="nl-NL" smtClean="0"/>
              <a:t>13-2-2018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3C45-6AEC-4B7E-A987-37C3A42913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046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28C6-6E4E-4313-B842-7EE6CED4B959}" type="datetimeFigureOut">
              <a:rPr lang="nl-NL" smtClean="0"/>
              <a:t>13-2-2018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3C45-6AEC-4B7E-A987-37C3A42913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116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28C6-6E4E-4313-B842-7EE6CED4B959}" type="datetimeFigureOut">
              <a:rPr lang="nl-NL" smtClean="0"/>
              <a:t>13-2-2018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3C45-6AEC-4B7E-A987-37C3A42913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25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28C6-6E4E-4313-B842-7EE6CED4B959}" type="datetimeFigureOut">
              <a:rPr lang="nl-NL" smtClean="0"/>
              <a:t>13-2-2018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3C45-6AEC-4B7E-A987-37C3A42913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622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B28C6-6E4E-4313-B842-7EE6CED4B959}" type="datetimeFigureOut">
              <a:rPr lang="nl-NL" smtClean="0"/>
              <a:t>13-2-2018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33C45-6AEC-4B7E-A987-37C3A42913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9023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>
          <a:xfrm>
            <a:off x="971550" y="2276873"/>
            <a:ext cx="5544666" cy="1062116"/>
          </a:xfrm>
        </p:spPr>
        <p:txBody>
          <a:bodyPr>
            <a:noAutofit/>
          </a:bodyPr>
          <a:lstStyle/>
          <a:p>
            <a:r>
              <a:rPr lang="en-GB" sz="2800" dirty="0" smtClean="0"/>
              <a:t>Labelling road surfaces</a:t>
            </a:r>
          </a:p>
          <a:p>
            <a:endParaRPr lang="en-GB" sz="2000" dirty="0" smtClean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971550" y="3429000"/>
            <a:ext cx="8172450" cy="2664296"/>
          </a:xfrm>
        </p:spPr>
        <p:txBody>
          <a:bodyPr>
            <a:noAutofit/>
          </a:bodyPr>
          <a:lstStyle/>
          <a:p>
            <a:endParaRPr lang="en-GB" sz="1800" dirty="0" smtClean="0"/>
          </a:p>
          <a:p>
            <a:endParaRPr lang="en-GB" sz="1800" dirty="0" smtClean="0"/>
          </a:p>
          <a:p>
            <a:r>
              <a:rPr lang="en-GB" dirty="0" smtClean="0"/>
              <a:t>Dr.ir. Arian de </a:t>
            </a:r>
            <a:r>
              <a:rPr lang="en-GB" dirty="0" err="1" smtClean="0"/>
              <a:t>Bondt</a:t>
            </a:r>
            <a:r>
              <a:rPr lang="en-GB" dirty="0" smtClean="0"/>
              <a:t> and dr.ir. Frank Bijleveld, Ooms Civiel / Strukton Civiel</a:t>
            </a:r>
          </a:p>
          <a:p>
            <a:r>
              <a:rPr lang="en-GB" dirty="0" smtClean="0"/>
              <a:t>Jan Spoelstra - Province of Gelderland</a:t>
            </a:r>
          </a:p>
          <a:p>
            <a:r>
              <a:rPr lang="en-GB" dirty="0" smtClean="0"/>
              <a:t>Kees van </a:t>
            </a:r>
            <a:r>
              <a:rPr lang="en-GB" dirty="0" err="1" smtClean="0"/>
              <a:t>Oostenrijk</a:t>
            </a:r>
            <a:r>
              <a:rPr lang="en-GB" dirty="0" smtClean="0"/>
              <a:t> and Michiel van Koeverden – </a:t>
            </a:r>
            <a:r>
              <a:rPr lang="en-GB" dirty="0"/>
              <a:t>Association tyre </a:t>
            </a:r>
            <a:r>
              <a:rPr lang="en-GB" dirty="0" smtClean="0"/>
              <a:t>and environment</a:t>
            </a:r>
          </a:p>
          <a:p>
            <a:r>
              <a:rPr lang="en-GB" dirty="0" err="1" smtClean="0"/>
              <a:t>Prof</a:t>
            </a:r>
            <a:r>
              <a:rPr lang="en-GB" dirty="0" err="1"/>
              <a:t>.</a:t>
            </a:r>
            <a:r>
              <a:rPr lang="en-GB" dirty="0"/>
              <a:t> dr. </a:t>
            </a:r>
            <a:r>
              <a:rPr lang="en-GB" dirty="0" err="1"/>
              <a:t>Dik</a:t>
            </a:r>
            <a:r>
              <a:rPr lang="en-GB" dirty="0"/>
              <a:t> </a:t>
            </a:r>
            <a:r>
              <a:rPr lang="en-GB" dirty="0" err="1"/>
              <a:t>Schipper</a:t>
            </a:r>
            <a:r>
              <a:rPr lang="en-GB" dirty="0"/>
              <a:t> and dr.ir. Henny ter </a:t>
            </a:r>
            <a:r>
              <a:rPr lang="en-GB" dirty="0" err="1"/>
              <a:t>Huerne</a:t>
            </a:r>
            <a:r>
              <a:rPr lang="en-GB" dirty="0"/>
              <a:t> – University of </a:t>
            </a:r>
            <a:r>
              <a:rPr lang="en-GB" dirty="0" err="1"/>
              <a:t>Twente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Presented by: </a:t>
            </a:r>
            <a:r>
              <a:rPr lang="en-GB" u="sng" dirty="0" smtClean="0"/>
              <a:t>Johan Sliggers</a:t>
            </a:r>
            <a:r>
              <a:rPr lang="en-GB" dirty="0" smtClean="0"/>
              <a:t> – Ministry Infrastructure, </a:t>
            </a:r>
            <a:r>
              <a:rPr lang="en-US" dirty="0" smtClean="0"/>
              <a:t>Directorate Air and Noise, The Netherlands</a:t>
            </a:r>
            <a:endParaRPr lang="nl-NL" dirty="0"/>
          </a:p>
          <a:p>
            <a:endParaRPr lang="en-GB" sz="1200" b="1" dirty="0" smtClean="0"/>
          </a:p>
          <a:p>
            <a:r>
              <a:rPr lang="en-GB" sz="1200" b="1" dirty="0" smtClean="0"/>
              <a:t>UNECE Working Party on Noise (GRB)</a:t>
            </a:r>
          </a:p>
          <a:p>
            <a:r>
              <a:rPr lang="en-GB" sz="1200" b="1" dirty="0" smtClean="0"/>
              <a:t>February 2018, Geneva</a:t>
            </a:r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/>
          </a:p>
        </p:txBody>
      </p:sp>
      <p:pic>
        <p:nvPicPr>
          <p:cNvPr id="2050" name="Picture 2" descr="H:\Labelling wegdekken\JPG\JPG\STRC17001-01 iconen_opa_hor_NL_GB-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490" y="764011"/>
            <a:ext cx="3252598" cy="332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95536" y="117680"/>
            <a:ext cx="25829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Transmitted </a:t>
            </a:r>
            <a:r>
              <a:rPr lang="en-GB" dirty="0">
                <a:solidFill>
                  <a:schemeClr val="bg1"/>
                </a:solidFill>
              </a:rPr>
              <a:t>by the </a:t>
            </a:r>
            <a:r>
              <a:rPr lang="en-GB" dirty="0" smtClean="0">
                <a:solidFill>
                  <a:schemeClr val="bg1"/>
                </a:solidFill>
              </a:rPr>
              <a:t>expert 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from </a:t>
            </a:r>
            <a:r>
              <a:rPr lang="en-GB" dirty="0" smtClean="0">
                <a:solidFill>
                  <a:schemeClr val="bg1"/>
                </a:solidFill>
              </a:rPr>
              <a:t>the Netherlands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03904" y="96770"/>
            <a:ext cx="47548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solidFill>
                  <a:schemeClr val="bg1"/>
                </a:solidFill>
              </a:rPr>
              <a:t>Informal document </a:t>
            </a:r>
            <a:r>
              <a:rPr lang="en-GB" b="1" dirty="0" smtClean="0">
                <a:solidFill>
                  <a:schemeClr val="bg1"/>
                </a:solidFill>
              </a:rPr>
              <a:t>GRB-67-19 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(67th GRB, </a:t>
            </a:r>
            <a:r>
              <a:rPr lang="en-GB" dirty="0" smtClean="0">
                <a:solidFill>
                  <a:schemeClr val="bg1"/>
                </a:solidFill>
              </a:rPr>
              <a:t>24-26 </a:t>
            </a:r>
            <a:r>
              <a:rPr lang="en-GB" dirty="0">
                <a:solidFill>
                  <a:schemeClr val="bg1"/>
                </a:solidFill>
              </a:rPr>
              <a:t>January 2018, </a:t>
            </a:r>
            <a:r>
              <a:rPr lang="en-GB" dirty="0" smtClean="0">
                <a:solidFill>
                  <a:schemeClr val="bg1"/>
                </a:solidFill>
              </a:rPr>
              <a:t>agenda </a:t>
            </a:r>
            <a:r>
              <a:rPr lang="en-GB" dirty="0">
                <a:solidFill>
                  <a:schemeClr val="bg1"/>
                </a:solidFill>
              </a:rPr>
              <a:t>item </a:t>
            </a:r>
            <a:r>
              <a:rPr lang="en-GB" dirty="0" smtClean="0">
                <a:solidFill>
                  <a:schemeClr val="bg1"/>
                </a:solidFill>
              </a:rPr>
              <a:t>11)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97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>
          <a:xfrm>
            <a:off x="971550" y="2420889"/>
            <a:ext cx="7200900" cy="504056"/>
          </a:xfrm>
        </p:spPr>
        <p:txBody>
          <a:bodyPr>
            <a:normAutofit/>
          </a:bodyPr>
          <a:lstStyle/>
          <a:p>
            <a:r>
              <a:rPr lang="en-GB" dirty="0" smtClean="0"/>
              <a:t>An update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973240" y="2901799"/>
            <a:ext cx="7200900" cy="3695553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GRB February 2017 – </a:t>
            </a:r>
            <a:r>
              <a:rPr lang="en-GB" sz="1400" dirty="0"/>
              <a:t>Presentation </a:t>
            </a:r>
            <a:r>
              <a:rPr lang="en-GB" sz="1400" dirty="0" smtClean="0"/>
              <a:t>labelling GRB-65-22-Add.1 and information GRB-65-20, 21 and 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GRB September 2017 – Informal Document GRB-66-05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Responses from EC, ETRTO, OICA</a:t>
            </a:r>
            <a:r>
              <a:rPr lang="en-GB" sz="1400" dirty="0"/>
              <a:t> </a:t>
            </a:r>
            <a:r>
              <a:rPr lang="en-GB" sz="1400" dirty="0" smtClean="0"/>
              <a:t>(not from CEN): general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Interest from the Netherlands, Germany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Comments mostly concern the measurements methods rather than the Road Labelling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Road Labelling System will follow the most up-to-date measurement methods, but is not directly involved in determining, changing, and improving the methods itself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Pilot in the Netherlands: Construction and measurements, April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Measurements on rolling resistance, noise, skid resistance directly after construction as well as every 2 years during 15-18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231584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>
          <a:xfrm>
            <a:off x="972113" y="2060848"/>
            <a:ext cx="7200900" cy="630713"/>
          </a:xfrm>
        </p:spPr>
        <p:txBody>
          <a:bodyPr>
            <a:normAutofit/>
          </a:bodyPr>
          <a:lstStyle/>
          <a:p>
            <a:r>
              <a:rPr lang="en-GB" dirty="0" smtClean="0"/>
              <a:t>The comments on Informal Doc. GRB-66-05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972113" y="2564904"/>
            <a:ext cx="7848872" cy="396044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OICA (automobile industry):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Questions about uncertainty / tolerances for noise </a:t>
            </a:r>
            <a:r>
              <a:rPr lang="en-US" dirty="0" smtClean="0"/>
              <a:t>measurements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Absolute classifications? (Note: M+P asks for relative classifications)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Is </a:t>
            </a:r>
            <a:r>
              <a:rPr lang="en-US" dirty="0"/>
              <a:t>the standard </a:t>
            </a:r>
            <a:r>
              <a:rPr lang="en-US" dirty="0" smtClean="0"/>
              <a:t>tire </a:t>
            </a:r>
            <a:r>
              <a:rPr lang="en-US" dirty="0"/>
              <a:t>representative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road-tire </a:t>
            </a:r>
            <a:r>
              <a:rPr lang="en-US" dirty="0">
                <a:sym typeface="Wingdings" panose="05000000000000000000" pitchFamily="2" charset="2"/>
              </a:rPr>
              <a:t>interaction </a:t>
            </a:r>
            <a:r>
              <a:rPr lang="en-US" dirty="0" smtClean="0">
                <a:sym typeface="Wingdings" panose="05000000000000000000" pitchFamily="2" charset="2"/>
              </a:rPr>
              <a:t>important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Maybe a texture spectrum analysis is better than a Mean Texture Depth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Many factors that influence the aging process and definitely the rolling sound</a:t>
            </a:r>
          </a:p>
          <a:p>
            <a:r>
              <a:rPr lang="en-US" dirty="0"/>
              <a:t>ETRTO (tire industry):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Start for tire and road experts to meet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Interested in the </a:t>
            </a:r>
            <a:r>
              <a:rPr lang="en-US" dirty="0"/>
              <a:t>model for Rolling Resistance on Mean Profile Depth</a:t>
            </a:r>
          </a:p>
          <a:p>
            <a:r>
              <a:rPr lang="en-GB" dirty="0" smtClean="0"/>
              <a:t>European Commission: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</a:t>
            </a:r>
            <a:r>
              <a:rPr lang="en-GB" dirty="0" smtClean="0"/>
              <a:t>everal possibilities for labelling in internal regulations e.g. Environmental Noise Directive</a:t>
            </a:r>
            <a:endParaRPr lang="nl-NL" dirty="0"/>
          </a:p>
          <a:p>
            <a:r>
              <a:rPr lang="en-GB" dirty="0" smtClean="0"/>
              <a:t>M+P (NLs consultant):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Wet skid and Rolling resistance need standardisation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Self-regulating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265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>
          <a:xfrm>
            <a:off x="971550" y="2420888"/>
            <a:ext cx="7200900" cy="630713"/>
          </a:xfrm>
        </p:spPr>
        <p:txBody>
          <a:bodyPr/>
          <a:lstStyle/>
          <a:p>
            <a:r>
              <a:rPr lang="en-GB" dirty="0" smtClean="0"/>
              <a:t>Future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971550" y="3051600"/>
            <a:ext cx="7200900" cy="304169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International interest for road surface labelling:</a:t>
            </a:r>
            <a:r>
              <a:rPr lang="nl-NL" sz="2000" dirty="0" smtClean="0"/>
              <a:t> Presentation in </a:t>
            </a:r>
            <a:r>
              <a:rPr lang="nl-NL" sz="2000" dirty="0" err="1" smtClean="0"/>
              <a:t>Willingen</a:t>
            </a:r>
            <a:r>
              <a:rPr lang="nl-NL" sz="2000" dirty="0" smtClean="0"/>
              <a:t> at </a:t>
            </a:r>
            <a:r>
              <a:rPr lang="nl-NL" sz="2000" dirty="0" err="1" smtClean="0"/>
              <a:t>Deutscher</a:t>
            </a:r>
            <a:r>
              <a:rPr lang="nl-NL" sz="2000" dirty="0" smtClean="0"/>
              <a:t> </a:t>
            </a:r>
            <a:r>
              <a:rPr lang="nl-NL" sz="2000" smtClean="0"/>
              <a:t>Asphalt</a:t>
            </a:r>
            <a:r>
              <a:rPr lang="nl-NL" sz="2000"/>
              <a:t>v</a:t>
            </a:r>
            <a:r>
              <a:rPr lang="nl-NL" sz="2000" smtClean="0"/>
              <a:t>erband</a:t>
            </a:r>
            <a:r>
              <a:rPr lang="nl-NL" sz="2000" dirty="0" smtClean="0"/>
              <a:t> (500 </a:t>
            </a:r>
            <a:r>
              <a:rPr lang="en-GB" sz="2000" dirty="0" smtClean="0"/>
              <a:t>attendees), February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Pilot in </a:t>
            </a:r>
            <a:r>
              <a:rPr lang="nl-NL" sz="2000" dirty="0" smtClean="0"/>
              <a:t>The Netherlands, </a:t>
            </a:r>
            <a:r>
              <a:rPr lang="nl-NL" sz="2000" dirty="0"/>
              <a:t>April </a:t>
            </a:r>
            <a:r>
              <a:rPr lang="nl-NL" sz="2000" dirty="0" smtClean="0"/>
              <a:t>2018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Dutch Infrastructure congress, June 2018</a:t>
            </a:r>
            <a:endParaRPr lang="nl-N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</a:t>
            </a:r>
            <a:r>
              <a:rPr lang="en-US" sz="2000" dirty="0" smtClean="0"/>
              <a:t>orking document at GRB68, September 2018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After September 2018: formalization road surface labelling document, WP.29 </a:t>
            </a:r>
            <a:r>
              <a:rPr lang="en-US" sz="2000" dirty="0" err="1" smtClean="0"/>
              <a:t>etc</a:t>
            </a:r>
            <a:r>
              <a:rPr lang="en-US" sz="2000" dirty="0" smtClean="0"/>
              <a:t>?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27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388</Words>
  <Application>Microsoft Office PowerPoint</Application>
  <PresentationFormat>On-screen Show (4:3)</PresentationFormat>
  <Paragraphs>51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Kantoorthema</vt:lpstr>
      <vt:lpstr>PowerPoint Presentation</vt:lpstr>
      <vt:lpstr>PowerPoint Presentation</vt:lpstr>
      <vt:lpstr>PowerPoint Presentation</vt:lpstr>
      <vt:lpstr>PowerPoint Presentation</vt:lpstr>
    </vt:vector>
  </TitlesOfParts>
  <Company>Strukton Civiel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Frank Bijleveld</dc:creator>
  <cp:lastModifiedBy>Konstantin Glukhenkiy</cp:lastModifiedBy>
  <cp:revision>139</cp:revision>
  <cp:lastPrinted>2018-01-12T13:36:55Z</cp:lastPrinted>
  <dcterms:created xsi:type="dcterms:W3CDTF">2015-03-06T10:02:27Z</dcterms:created>
  <dcterms:modified xsi:type="dcterms:W3CDTF">2018-02-13T14:02:32Z</dcterms:modified>
</cp:coreProperties>
</file>