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76" r:id="rId9"/>
    <p:sldId id="277" r:id="rId10"/>
    <p:sldId id="279" r:id="rId11"/>
    <p:sldId id="282" r:id="rId12"/>
    <p:sldId id="285" r:id="rId13"/>
    <p:sldId id="280" r:id="rId14"/>
    <p:sldId id="281" r:id="rId15"/>
    <p:sldId id="263" r:id="rId16"/>
    <p:sldId id="286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87F55-4757-41B8-8F3A-D1FCA312EF13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D7763-8B48-4CF7-BD10-BA0967C8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1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D7763-8B48-4CF7-BD10-BA0967C85C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2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7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0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7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1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6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13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0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6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6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2E22D78-7016-4372-903A-6A37C3F9E1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1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D752D-E5EF-4ECB-94F2-E0970B665062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2D78-7016-4372-903A-6A37C3F9E1A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3419-1094-49CA-A30A-8F3CF95A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798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Indoor pass by </a:t>
            </a:r>
            <a:r>
              <a:rPr lang="en-GB" dirty="0" smtClean="0"/>
              <a:t>noise</a:t>
            </a:r>
            <a:br>
              <a:rPr lang="en-GB" dirty="0" smtClean="0"/>
            </a:b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France</a:t>
            </a:r>
            <a:b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000" i="1" dirty="0" err="1" smtClean="0">
                <a:solidFill>
                  <a:schemeClr val="bg1">
                    <a:lumMod val="50000"/>
                  </a:schemeClr>
                </a:solidFill>
              </a:rPr>
              <a:t>Presented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 by Louis-Ferdinand PARDO </a:t>
            </a:r>
            <a:endParaRPr lang="fr-FR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8064896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 smtClean="0"/>
              <a:t>GRB 67th session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714432" y="0"/>
            <a:ext cx="3429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Informal document </a:t>
            </a:r>
            <a:r>
              <a:rPr lang="en-GB" b="1" dirty="0" smtClean="0"/>
              <a:t>GRB-67-11</a:t>
            </a:r>
            <a:r>
              <a:rPr lang="en-GB" b="1" u="sng" dirty="0" smtClean="0"/>
              <a:t> </a:t>
            </a:r>
            <a:endParaRPr lang="en-GB" u="sng" dirty="0" smtClean="0"/>
          </a:p>
          <a:p>
            <a:r>
              <a:rPr lang="en-GB" dirty="0" smtClean="0"/>
              <a:t>(67th </a:t>
            </a:r>
            <a:r>
              <a:rPr lang="en-GB" dirty="0"/>
              <a:t>GRB, </a:t>
            </a:r>
            <a:r>
              <a:rPr lang="en-GB" dirty="0" smtClean="0"/>
              <a:t>24-26 </a:t>
            </a:r>
            <a:r>
              <a:rPr lang="en-GB" dirty="0" smtClean="0"/>
              <a:t>January 2018, </a:t>
            </a:r>
            <a:endParaRPr lang="en-GB" dirty="0"/>
          </a:p>
          <a:p>
            <a:r>
              <a:rPr lang="en-GB" dirty="0"/>
              <a:t>agenda </a:t>
            </a:r>
            <a:r>
              <a:rPr lang="en-GB" dirty="0" smtClean="0"/>
              <a:t>items 4 (a) and 17)</a:t>
            </a:r>
            <a:r>
              <a:rPr lang="en-GB" u="sng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19735"/>
            <a:ext cx="397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Transmitted </a:t>
            </a:r>
            <a:r>
              <a:rPr lang="en-GB" dirty="0"/>
              <a:t>by the </a:t>
            </a:r>
            <a:r>
              <a:rPr lang="en-GB" dirty="0" smtClean="0"/>
              <a:t>expert </a:t>
            </a:r>
            <a:r>
              <a:rPr lang="en-GB" dirty="0"/>
              <a:t>of </a:t>
            </a:r>
            <a:r>
              <a:rPr lang="en-GB" dirty="0" smtClean="0"/>
              <a:t>FRANCE</a:t>
            </a: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0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Vehicle </a:t>
            </a:r>
            <a:r>
              <a:rPr lang="en-GB" b="1" dirty="0" smtClean="0"/>
              <a:t>dynamic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2.1.2. Test Site Indoor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coast</a:t>
            </a:r>
            <a:r>
              <a:rPr lang="fr-FR" sz="2400" dirty="0" smtClean="0"/>
              <a:t>-down data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emission</a:t>
            </a:r>
            <a:r>
              <a:rPr lang="fr-FR" sz="2400" dirty="0" smtClean="0"/>
              <a:t>/pollution, indoor </a:t>
            </a:r>
            <a:r>
              <a:rPr lang="fr-FR" sz="2400" dirty="0" err="1" smtClean="0"/>
              <a:t>is</a:t>
            </a:r>
            <a:r>
              <a:rPr lang="fr-FR" sz="2400" dirty="0" smtClean="0"/>
              <a:t> able to </a:t>
            </a:r>
            <a:r>
              <a:rPr lang="fr-FR" sz="2400" dirty="0" err="1" smtClean="0"/>
              <a:t>provide</a:t>
            </a:r>
            <a:r>
              <a:rPr lang="fr-FR" sz="2400" dirty="0" smtClean="0"/>
              <a:t> comparable </a:t>
            </a:r>
            <a:r>
              <a:rPr lang="fr-FR" sz="2400" dirty="0" err="1" smtClean="0"/>
              <a:t>dynamic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indoor and </a:t>
            </a:r>
            <a:r>
              <a:rPr lang="fr-FR" sz="2400" dirty="0" err="1" smtClean="0"/>
              <a:t>outdoor</a:t>
            </a:r>
            <a:r>
              <a:rPr lang="fr-FR" sz="2400" dirty="0" smtClean="0"/>
              <a:t>. </a:t>
            </a:r>
            <a:endParaRPr lang="en-GB" sz="24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49" y="3848146"/>
            <a:ext cx="2695819" cy="214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58" y="3849896"/>
            <a:ext cx="2695819" cy="214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8" y="3849896"/>
            <a:ext cx="2695819" cy="214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57" y="2599119"/>
            <a:ext cx="3421063" cy="1112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0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00" y="3289717"/>
            <a:ext cx="4286841" cy="24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Methods </a:t>
            </a:r>
            <a:r>
              <a:rPr lang="en-GB" b="1" dirty="0"/>
              <a:t>of </a:t>
            </a:r>
            <a:r>
              <a:rPr lang="en-GB" b="1" dirty="0" smtClean="0"/>
              <a:t>testing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3.1.3. Interpretation of results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5" y="1846644"/>
            <a:ext cx="4295185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rganigramme : Processus 3"/>
          <p:cNvSpPr/>
          <p:nvPr/>
        </p:nvSpPr>
        <p:spPr>
          <a:xfrm>
            <a:off x="276815" y="1504903"/>
            <a:ext cx="4295185" cy="341740"/>
          </a:xfrm>
          <a:prstGeom prst="flowChartProcess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Indoor </a:t>
            </a:r>
            <a:r>
              <a:rPr lang="fr-FR" dirty="0" err="1" smtClean="0"/>
              <a:t>testing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Propulsion </a:t>
            </a:r>
            <a:r>
              <a:rPr lang="fr-FR" dirty="0" err="1" smtClean="0">
                <a:sym typeface="Wingdings" panose="05000000000000000000" pitchFamily="2" charset="2"/>
              </a:rPr>
              <a:t>sound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level</a:t>
            </a:r>
            <a:endParaRPr lang="en-GB" dirty="0"/>
          </a:p>
        </p:txBody>
      </p:sp>
      <p:sp>
        <p:nvSpPr>
          <p:cNvPr id="7" name="Organigramme : Processus 6"/>
          <p:cNvSpPr/>
          <p:nvPr/>
        </p:nvSpPr>
        <p:spPr>
          <a:xfrm>
            <a:off x="4692256" y="2947976"/>
            <a:ext cx="4295185" cy="341740"/>
          </a:xfrm>
          <a:prstGeom prst="flowChartProcess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Outdoor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Tyre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sound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level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3" y="4338463"/>
            <a:ext cx="4317259" cy="242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4331488" y="4090408"/>
            <a:ext cx="420896" cy="4208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+</a:t>
            </a:r>
            <a:endParaRPr lang="en-GB" sz="320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Organigramme : Processus 9"/>
          <p:cNvSpPr/>
          <p:nvPr/>
        </p:nvSpPr>
        <p:spPr>
          <a:xfrm>
            <a:off x="2070821" y="2804474"/>
            <a:ext cx="655361" cy="341740"/>
          </a:xfrm>
          <a:prstGeom prst="flowChartProcess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wot</a:t>
            </a:r>
            <a:endParaRPr lang="en-GB" dirty="0"/>
          </a:p>
        </p:txBody>
      </p:sp>
      <p:sp>
        <p:nvSpPr>
          <p:cNvPr id="11" name="Organigramme : Processus 10"/>
          <p:cNvSpPr/>
          <p:nvPr/>
        </p:nvSpPr>
        <p:spPr>
          <a:xfrm>
            <a:off x="2046624" y="5052456"/>
            <a:ext cx="655361" cy="341740"/>
          </a:xfrm>
          <a:prstGeom prst="flowChartProcess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2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Methods of testing</a:t>
            </a:r>
            <a:r>
              <a:rPr lang="en-GB" dirty="0"/>
              <a:t/>
            </a:r>
            <a:br>
              <a:rPr lang="en-GB" dirty="0"/>
            </a:b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3.1.3. Interpretation of results 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 smtClean="0"/>
              <a:t>Indoor </a:t>
            </a:r>
            <a:r>
              <a:rPr lang="fr-FR" sz="2400" dirty="0" err="1" smtClean="0"/>
              <a:t>testing</a:t>
            </a:r>
            <a:r>
              <a:rPr lang="fr-FR" sz="2400" dirty="0" smtClean="0"/>
              <a:t> uses and </a:t>
            </a:r>
            <a:r>
              <a:rPr lang="fr-FR" sz="2400" dirty="0" err="1" smtClean="0"/>
              <a:t>presents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in </a:t>
            </a:r>
            <a:r>
              <a:rPr lang="fr-FR" sz="2400" dirty="0" err="1" smtClean="0"/>
              <a:t>same</a:t>
            </a:r>
            <a:r>
              <a:rPr lang="fr-FR" sz="2400" dirty="0" smtClean="0"/>
              <a:t> format as </a:t>
            </a:r>
            <a:r>
              <a:rPr lang="fr-FR" sz="2400" dirty="0" err="1" smtClean="0"/>
              <a:t>outdoor</a:t>
            </a:r>
            <a:r>
              <a:rPr lang="fr-FR" sz="2400" dirty="0" smtClean="0"/>
              <a:t> (</a:t>
            </a:r>
            <a:r>
              <a:rPr lang="fr-FR" sz="2400" dirty="0" err="1" smtClean="0"/>
              <a:t>vehicle</a:t>
            </a:r>
            <a:r>
              <a:rPr lang="fr-FR" sz="2400" dirty="0" smtClean="0"/>
              <a:t> speed, </a:t>
            </a:r>
            <a:r>
              <a:rPr lang="fr-FR" sz="2400" dirty="0" err="1" smtClean="0"/>
              <a:t>engine</a:t>
            </a:r>
            <a:r>
              <a:rPr lang="fr-FR" sz="2400" dirty="0" smtClean="0"/>
              <a:t> speed and </a:t>
            </a:r>
            <a:r>
              <a:rPr lang="fr-FR" sz="2400" dirty="0" err="1" smtClean="0"/>
              <a:t>sound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r>
              <a:rPr lang="fr-FR" sz="2400" dirty="0" smtClean="0"/>
              <a:t> as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of distance).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2" y="3068232"/>
            <a:ext cx="5175250" cy="332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76" y="3421885"/>
            <a:ext cx="3193254" cy="253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8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Tyre </a:t>
            </a:r>
            <a:r>
              <a:rPr lang="en-GB" b="1" dirty="0" smtClean="0"/>
              <a:t>testing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</a:rPr>
              <a:t>Annex 8 §2.3</a:t>
            </a: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. Tyre/road sound 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silent</a:t>
            </a:r>
            <a:r>
              <a:rPr lang="fr-FR" sz="2400" dirty="0" smtClean="0"/>
              <a:t> </a:t>
            </a:r>
            <a:r>
              <a:rPr lang="fr-FR" sz="2400" dirty="0" err="1"/>
              <a:t>vehicle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e.g</a:t>
            </a:r>
            <a:r>
              <a:rPr lang="fr-FR" sz="2400" dirty="0" smtClean="0"/>
              <a:t>. EV), ISO 362-3 </a:t>
            </a:r>
            <a:r>
              <a:rPr lang="fr-FR" sz="2400" dirty="0" err="1" smtClean="0"/>
              <a:t>provides</a:t>
            </a:r>
            <a:r>
              <a:rPr lang="fr-FR" sz="2400" dirty="0" smtClean="0"/>
              <a:t> </a:t>
            </a:r>
            <a:r>
              <a:rPr lang="fr-FR" sz="2400" dirty="0" err="1" smtClean="0"/>
              <a:t>method</a:t>
            </a:r>
            <a:r>
              <a:rPr lang="fr-FR" sz="2400" dirty="0" smtClean="0"/>
              <a:t> for full </a:t>
            </a:r>
            <a:r>
              <a:rPr lang="fr-FR" sz="2400" dirty="0" err="1" smtClean="0"/>
              <a:t>tyre</a:t>
            </a:r>
            <a:r>
              <a:rPr lang="fr-FR" sz="2400" dirty="0" smtClean="0"/>
              <a:t> </a:t>
            </a:r>
            <a:r>
              <a:rPr lang="fr-FR" sz="2400" dirty="0" err="1" smtClean="0"/>
              <a:t>sound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r>
              <a:rPr lang="fr-FR" sz="2400" dirty="0" smtClean="0"/>
              <a:t> </a:t>
            </a:r>
            <a:r>
              <a:rPr lang="fr-FR" sz="2400" dirty="0" err="1" smtClean="0"/>
              <a:t>evaluation</a:t>
            </a:r>
            <a:r>
              <a:rPr lang="fr-FR" sz="2400" dirty="0" smtClean="0"/>
              <a:t> (free </a:t>
            </a:r>
            <a:r>
              <a:rPr lang="fr-FR" sz="2400" dirty="0" err="1" smtClean="0"/>
              <a:t>rolling</a:t>
            </a:r>
            <a:r>
              <a:rPr lang="fr-FR" sz="2400" dirty="0" smtClean="0"/>
              <a:t> + torque).</a:t>
            </a:r>
            <a:endParaRPr lang="en-GB" sz="2400" dirty="0"/>
          </a:p>
          <a:p>
            <a:pPr algn="just"/>
            <a:r>
              <a:rPr lang="fr-FR" sz="2400" dirty="0" smtClean="0"/>
              <a:t>Tests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on </a:t>
            </a:r>
            <a:r>
              <a:rPr lang="fr-FR" sz="2400" dirty="0" err="1" smtClean="0"/>
              <a:t>tyres</a:t>
            </a:r>
            <a:r>
              <a:rPr lang="fr-FR" sz="2400" dirty="0" smtClean="0"/>
              <a:t> are comparables to default values </a:t>
            </a:r>
            <a:r>
              <a:rPr lang="fr-FR" sz="2400" dirty="0" err="1" smtClean="0"/>
              <a:t>from</a:t>
            </a:r>
            <a:r>
              <a:rPr lang="fr-FR" sz="2400" dirty="0" smtClean="0"/>
              <a:t> ISO 362-3. 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52" y="3429000"/>
            <a:ext cx="4569728" cy="2585504"/>
          </a:xfrm>
          <a:prstGeom prst="rect">
            <a:avLst/>
          </a:prstGeom>
          <a:noFill/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6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Room extension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i="1" dirty="0" err="1" smtClean="0">
                <a:solidFill>
                  <a:schemeClr val="bg1">
                    <a:lumMod val="50000"/>
                  </a:schemeClr>
                </a:solidFill>
              </a:rPr>
              <a:t>Annex</a:t>
            </a:r>
            <a:r>
              <a:rPr lang="fr-FR" sz="3600" i="1" dirty="0" smtClean="0">
                <a:solidFill>
                  <a:schemeClr val="bg1">
                    <a:lumMod val="50000"/>
                  </a:schemeClr>
                </a:solidFill>
              </a:rPr>
              <a:t> 8 §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. Adjustment of room dimensions 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/>
              <a:t>Indoor testing </a:t>
            </a:r>
            <a:r>
              <a:rPr lang="en-GB" sz="2400" dirty="0" smtClean="0"/>
              <a:t>in smaller room than 25m length is </a:t>
            </a:r>
            <a:r>
              <a:rPr lang="en-GB" sz="2400" dirty="0"/>
              <a:t>able to </a:t>
            </a:r>
            <a:r>
              <a:rPr lang="en-GB" sz="2400" dirty="0" smtClean="0"/>
              <a:t>deliver consistent results </a:t>
            </a:r>
            <a:r>
              <a:rPr lang="fr-FR" sz="2400" dirty="0" smtClean="0"/>
              <a:t>:  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52" y="4742292"/>
            <a:ext cx="3367168" cy="18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11"/>
          <a:stretch/>
        </p:blipFill>
        <p:spPr bwMode="auto">
          <a:xfrm rot="5400000">
            <a:off x="5823033" y="2438876"/>
            <a:ext cx="1947406" cy="273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4"/>
          <a:srcRect l="50000"/>
          <a:stretch/>
        </p:blipFill>
        <p:spPr>
          <a:xfrm>
            <a:off x="1180544" y="5172712"/>
            <a:ext cx="3055775" cy="15633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04832" y="2406824"/>
            <a:ext cx="2718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ex.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sing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both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direction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768" y="2406824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x.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acustic’s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propgation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1" y="2900819"/>
            <a:ext cx="3737398" cy="227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entagone 7"/>
          <p:cNvSpPr/>
          <p:nvPr/>
        </p:nvSpPr>
        <p:spPr>
          <a:xfrm>
            <a:off x="2563890" y="3729640"/>
            <a:ext cx="289084" cy="42089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4"/>
            <a:ext cx="8496944" cy="5112569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Tests on 4 vehicles </a:t>
            </a:r>
          </a:p>
          <a:p>
            <a:pPr marL="0" indent="0">
              <a:buNone/>
            </a:pPr>
            <a:r>
              <a:rPr lang="en-GB" sz="1800" i="1" dirty="0" smtClean="0"/>
              <a:t>      under different testing conditions (tracks, tyres, day-to-day)</a:t>
            </a:r>
            <a:endParaRPr lang="fr-FR" sz="2400" dirty="0"/>
          </a:p>
          <a:p>
            <a:endParaRPr lang="fr-FR" sz="2400" dirty="0" smtClean="0"/>
          </a:p>
          <a:p>
            <a:endParaRPr lang="en-GB" sz="2400" dirty="0" smtClean="0"/>
          </a:p>
          <a:p>
            <a:pPr marL="445050" lvl="1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445050" lvl="1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445050" lvl="1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445050" lvl="1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Indoor testing is able to deliver comparable results as outdoor testing within acceptable accuracy</a:t>
            </a:r>
            <a:r>
              <a:rPr lang="en-GB" sz="2400" b="1" dirty="0" smtClean="0"/>
              <a:t>. </a:t>
            </a:r>
            <a:endParaRPr lang="en-GB" sz="2400" dirty="0" smtClean="0"/>
          </a:p>
          <a:p>
            <a:pPr marL="445050" lvl="1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445050" lvl="1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445050" lvl="1">
              <a:buFont typeface="Arial" panose="020B0604020202020204" pitchFamily="34" charset="0"/>
              <a:buChar char="•"/>
            </a:pPr>
            <a:endParaRPr lang="fr-FR" sz="2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/>
              <a:t>Indoor/</a:t>
            </a:r>
            <a:r>
              <a:rPr lang="fr-FR" sz="4000" b="1" dirty="0" err="1" smtClean="0"/>
              <a:t>outdoor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correlations</a:t>
            </a:r>
            <a:endParaRPr lang="en-GB" sz="4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0" y="2466952"/>
            <a:ext cx="5073692" cy="270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48" y="2567260"/>
            <a:ext cx="3460668" cy="226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3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800" dirty="0"/>
              <a:t>Indoor testing is </a:t>
            </a:r>
            <a:r>
              <a:rPr lang="en-GB" sz="2800" dirty="0" smtClean="0"/>
              <a:t>applicable. </a:t>
            </a:r>
          </a:p>
          <a:p>
            <a:pPr algn="just"/>
            <a:r>
              <a:rPr lang="en-GB" sz="2800" dirty="0" smtClean="0"/>
              <a:t>Specific </a:t>
            </a:r>
            <a:r>
              <a:rPr lang="en-GB" sz="2800" dirty="0"/>
              <a:t>tools </a:t>
            </a:r>
            <a:r>
              <a:rPr lang="en-GB" sz="2800" dirty="0" smtClean="0"/>
              <a:t>permit </a:t>
            </a:r>
            <a:r>
              <a:rPr lang="en-GB" sz="2800" dirty="0"/>
              <a:t>to provide comparable behaviour </a:t>
            </a:r>
            <a:r>
              <a:rPr lang="en-GB" sz="2800" dirty="0" smtClean="0"/>
              <a:t>as </a:t>
            </a:r>
            <a:r>
              <a:rPr lang="en-GB" sz="2800" dirty="0"/>
              <a:t>outdoor (free field, virtual sound level meter, vehicle </a:t>
            </a:r>
            <a:r>
              <a:rPr lang="en-GB" sz="2800" dirty="0" smtClean="0"/>
              <a:t>dynamic, room </a:t>
            </a:r>
            <a:r>
              <a:rPr lang="en-GB" sz="2800" dirty="0" err="1" smtClean="0"/>
              <a:t>lenght</a:t>
            </a:r>
            <a:r>
              <a:rPr lang="en-GB" sz="2800" dirty="0" smtClean="0"/>
              <a:t> …).</a:t>
            </a:r>
          </a:p>
          <a:p>
            <a:pPr algn="just"/>
            <a:r>
              <a:rPr lang="en-GB" sz="2800" dirty="0"/>
              <a:t>Indoor testing is able to </a:t>
            </a:r>
            <a:r>
              <a:rPr lang="en-GB" sz="2800" dirty="0" smtClean="0"/>
              <a:t>deliver </a:t>
            </a:r>
            <a:r>
              <a:rPr lang="en-GB" sz="2800" dirty="0"/>
              <a:t>comparable results as outdoor testing within acceptable </a:t>
            </a:r>
            <a:r>
              <a:rPr lang="en-GB" sz="2800" dirty="0" smtClean="0"/>
              <a:t>accuracy …</a:t>
            </a:r>
          </a:p>
          <a:p>
            <a:pPr marL="361950" indent="0" algn="just">
              <a:buNone/>
            </a:pPr>
            <a:r>
              <a:rPr lang="en-GB" sz="2800" dirty="0" smtClean="0"/>
              <a:t>… if </a:t>
            </a:r>
            <a:r>
              <a:rPr lang="fr-FR" sz="2800" dirty="0"/>
              <a:t>t</a:t>
            </a:r>
            <a:r>
              <a:rPr lang="fr-FR" sz="2800" dirty="0" smtClean="0"/>
              <a:t>ests </a:t>
            </a:r>
            <a:r>
              <a:rPr lang="en-GB" sz="2800" dirty="0" smtClean="0"/>
              <a:t>procedures are defined for each facility </a:t>
            </a:r>
            <a:r>
              <a:rPr lang="en-GB" sz="2800" dirty="0"/>
              <a:t>and </a:t>
            </a:r>
            <a:r>
              <a:rPr lang="en-GB" sz="2800" dirty="0" smtClean="0"/>
              <a:t>manufacturer’s production.</a:t>
            </a:r>
          </a:p>
          <a:p>
            <a:pPr marL="361950" indent="0" algn="just">
              <a:buNone/>
            </a:pPr>
            <a:r>
              <a:rPr lang="en-GB" sz="2800" dirty="0" smtClean="0"/>
              <a:t>(Technical documentation). </a:t>
            </a:r>
          </a:p>
          <a:p>
            <a:pPr algn="just"/>
            <a:endParaRPr lang="en-GB" sz="2800" dirty="0"/>
          </a:p>
          <a:p>
            <a:pPr algn="just"/>
            <a:endParaRPr lang="en-GB" sz="280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Indoor </a:t>
            </a:r>
            <a:r>
              <a:rPr lang="fr-FR" dirty="0" err="1" smtClean="0"/>
              <a:t>offers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benefits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to </a:t>
            </a:r>
            <a:r>
              <a:rPr lang="fr-FR" dirty="0" err="1" smtClean="0"/>
              <a:t>outdoor</a:t>
            </a:r>
            <a:r>
              <a:rPr lang="fr-FR" dirty="0" smtClean="0"/>
              <a:t> : </a:t>
            </a:r>
          </a:p>
          <a:p>
            <a:pPr lvl="1" algn="just"/>
            <a:r>
              <a:rPr lang="fr-FR" dirty="0" err="1" smtClean="0"/>
              <a:t>Controlled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 conditions to </a:t>
            </a:r>
            <a:r>
              <a:rPr lang="fr-FR" dirty="0" err="1" smtClean="0"/>
              <a:t>perform</a:t>
            </a:r>
            <a:r>
              <a:rPr lang="fr-FR" dirty="0" smtClean="0"/>
              <a:t> tests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weather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r>
              <a:rPr lang="fr-FR" dirty="0" smtClean="0"/>
              <a:t> and dispersion.</a:t>
            </a:r>
            <a:endParaRPr lang="en-US" dirty="0"/>
          </a:p>
          <a:p>
            <a:pPr lvl="1" algn="just"/>
            <a:r>
              <a:rPr lang="fr-FR" dirty="0" err="1" smtClean="0"/>
              <a:t>Reproducable</a:t>
            </a:r>
            <a:r>
              <a:rPr lang="fr-FR" dirty="0" smtClean="0"/>
              <a:t> cycles for </a:t>
            </a:r>
            <a:r>
              <a:rPr lang="fr-FR" dirty="0" err="1" smtClean="0"/>
              <a:t>reliable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(</a:t>
            </a:r>
            <a:r>
              <a:rPr lang="en-US" dirty="0"/>
              <a:t>several modes and set-up </a:t>
            </a:r>
            <a:r>
              <a:rPr lang="en-US" dirty="0" smtClean="0"/>
              <a:t>testing, back-to-back tests, …</a:t>
            </a:r>
            <a:r>
              <a:rPr lang="fr-FR" dirty="0" smtClean="0"/>
              <a:t>). </a:t>
            </a:r>
          </a:p>
          <a:p>
            <a:pPr algn="just"/>
            <a:r>
              <a:rPr lang="fr-FR" dirty="0" smtClean="0"/>
              <a:t>Indoor homologation </a:t>
            </a:r>
            <a:r>
              <a:rPr lang="fr-FR" dirty="0" err="1" smtClean="0"/>
              <a:t>is</a:t>
            </a:r>
            <a:r>
              <a:rPr lang="fr-FR" dirty="0" smtClean="0"/>
              <a:t> the first </a:t>
            </a:r>
            <a:r>
              <a:rPr lang="fr-FR" dirty="0" err="1" smtClean="0"/>
              <a:t>step</a:t>
            </a:r>
            <a:r>
              <a:rPr lang="fr-FR" dirty="0" smtClean="0"/>
              <a:t> to </a:t>
            </a:r>
            <a:r>
              <a:rPr lang="fr-FR" dirty="0" err="1" smtClean="0"/>
              <a:t>virtual</a:t>
            </a:r>
            <a:r>
              <a:rPr lang="fr-FR" dirty="0" smtClean="0"/>
              <a:t> homologation.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Conclusions</a:t>
            </a:r>
            <a:endParaRPr lang="en-GB" b="1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3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dirty="0" smtClean="0"/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en-US" sz="4000" dirty="0" smtClean="0"/>
              <a:t>Thank you for attention</a:t>
            </a:r>
            <a:endParaRPr lang="en-US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Indoor </a:t>
            </a:r>
            <a:r>
              <a:rPr lang="fr-FR" sz="4000" b="1" dirty="0" smtClean="0"/>
              <a:t>in </a:t>
            </a:r>
            <a:r>
              <a:rPr lang="fr-FR" sz="4000" b="1" dirty="0" err="1" smtClean="0"/>
              <a:t>standardization</a:t>
            </a:r>
            <a:endParaRPr lang="en-GB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28" y="2420888"/>
            <a:ext cx="3456384" cy="21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477" y="2808550"/>
            <a:ext cx="3676018" cy="225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57" y="4712965"/>
            <a:ext cx="4740121" cy="15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48652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 indoor regulation 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ECE138 for QRTV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8512" y="148478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Indoor </a:t>
            </a:r>
            <a:r>
              <a:rPr 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-by noise : 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ISO 362-3 and </a:t>
            </a:r>
            <a:r>
              <a:rPr 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proposed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ECE51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7477" y="52919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err="1" smtClean="0">
                <a:solidFill>
                  <a:srgbClr val="FF0000"/>
                </a:solidFill>
              </a:rPr>
              <a:t>Simulated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 err="1" smtClean="0">
                <a:solidFill>
                  <a:srgbClr val="FF0000"/>
                </a:solidFill>
              </a:rPr>
              <a:t>Pass</a:t>
            </a:r>
            <a:r>
              <a:rPr lang="fr-FR" b="1" i="1" dirty="0" smtClean="0">
                <a:solidFill>
                  <a:srgbClr val="FF0000"/>
                </a:solidFill>
              </a:rPr>
              <a:t>-By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15144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5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Indoor </a:t>
            </a:r>
            <a:r>
              <a:rPr lang="en-GB" sz="4000" b="1" dirty="0" smtClean="0"/>
              <a:t>processing </a:t>
            </a:r>
            <a:endParaRPr lang="en-GB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248472" cy="127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/>
          <a:stretch/>
        </p:blipFill>
        <p:spPr bwMode="auto">
          <a:xfrm>
            <a:off x="251520" y="2495832"/>
            <a:ext cx="4176464" cy="139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32100"/>
            <a:ext cx="3610745" cy="297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44776"/>
            <a:ext cx="3092079" cy="310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3128"/>
            <a:ext cx="4104456" cy="15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1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896" y="4176246"/>
            <a:ext cx="3971591" cy="177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7" y="4157552"/>
            <a:ext cx="3971591" cy="17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24520"/>
            <a:ext cx="8229600" cy="480164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Laboratory </a:t>
            </a:r>
            <a:r>
              <a:rPr lang="en-GB" sz="2400" dirty="0"/>
              <a:t>vs Real Driving</a:t>
            </a:r>
            <a:r>
              <a:rPr lang="fr-FR" sz="2400" dirty="0" smtClean="0"/>
              <a:t> 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err="1"/>
              <a:t>Political</a:t>
            </a:r>
            <a:r>
              <a:rPr lang="fr-FR" sz="4000" b="1" dirty="0"/>
              <a:t> questions</a:t>
            </a:r>
            <a:endParaRPr lang="en-GB" sz="4000" b="1" dirty="0"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295" y="1805544"/>
            <a:ext cx="297256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2496" y="1836859"/>
            <a:ext cx="5791992" cy="16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7584" y="1858345"/>
            <a:ext cx="14271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1" indent="-92075"/>
            <a:r>
              <a:rPr lang="fr-FR" sz="1600" dirty="0">
                <a:latin typeface="Century Gothic" panose="020B0502020202020204" pitchFamily="34" charset="0"/>
              </a:rPr>
              <a:t>Indoor </a:t>
            </a:r>
            <a:r>
              <a:rPr lang="fr-FR" sz="1600" dirty="0" smtClean="0">
                <a:latin typeface="Century Gothic" panose="020B0502020202020204" pitchFamily="34" charset="0"/>
              </a:rPr>
              <a:t>test </a:t>
            </a:r>
          </a:p>
          <a:p>
            <a:pPr marL="92075" lvl="1" indent="-92075"/>
            <a:r>
              <a:rPr lang="fr-FR" sz="1600" dirty="0" smtClean="0">
                <a:latin typeface="Century Gothic" panose="020B0502020202020204" pitchFamily="34" charset="0"/>
              </a:rPr>
              <a:t>WLPC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3969" y="1908867"/>
            <a:ext cx="214983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1" indent="-92075"/>
            <a:r>
              <a:rPr lang="fr-FR" sz="1600" dirty="0" err="1" smtClean="0">
                <a:latin typeface="Century Gothic" panose="020B0502020202020204" pitchFamily="34" charset="0"/>
              </a:rPr>
              <a:t>Outdoor</a:t>
            </a:r>
            <a:r>
              <a:rPr lang="fr-FR" sz="1600" dirty="0" smtClean="0">
                <a:latin typeface="Century Gothic" panose="020B0502020202020204" pitchFamily="34" charset="0"/>
              </a:rPr>
              <a:t> test</a:t>
            </a:r>
          </a:p>
          <a:p>
            <a:pPr marL="92075" lvl="1" indent="-92075"/>
            <a:r>
              <a:rPr lang="fr-FR" sz="1600" dirty="0" smtClean="0">
                <a:latin typeface="Century Gothic" panose="020B0502020202020204" pitchFamily="34" charset="0"/>
              </a:rPr>
              <a:t>RDE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-599079" y="2519373"/>
            <a:ext cx="1720946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1" indent="-92075"/>
            <a:r>
              <a:rPr lang="fr-FR" sz="1400" dirty="0" smtClean="0">
                <a:latin typeface="Century Gothic" panose="020B0502020202020204" pitchFamily="34" charset="0"/>
              </a:rPr>
              <a:t>Pollution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-590561" y="4894880"/>
            <a:ext cx="1703909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1" indent="-92075"/>
            <a:r>
              <a:rPr lang="fr-FR" sz="1400" dirty="0" smtClean="0">
                <a:latin typeface="Century Gothic" panose="020B0502020202020204" pitchFamily="34" charset="0"/>
              </a:rPr>
              <a:t>Noise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54734" y="3244334"/>
            <a:ext cx="38627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Indoor and </a:t>
            </a:r>
            <a:r>
              <a:rPr lang="fr-FR" dirty="0" err="1" smtClean="0">
                <a:solidFill>
                  <a:schemeClr val="tx2"/>
                </a:solidFill>
              </a:rPr>
              <a:t>outdoor</a:t>
            </a:r>
            <a:r>
              <a:rPr lang="fr-FR" dirty="0" smtClean="0">
                <a:solidFill>
                  <a:schemeClr val="tx2"/>
                </a:solidFill>
              </a:rPr>
              <a:t> cycles are </a:t>
            </a:r>
            <a:r>
              <a:rPr lang="fr-FR" dirty="0" err="1" smtClean="0">
                <a:solidFill>
                  <a:schemeClr val="tx2"/>
                </a:solidFill>
              </a:rPr>
              <a:t>different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08032" y="5756831"/>
            <a:ext cx="34940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</a:rPr>
              <a:t>Same</a:t>
            </a:r>
            <a:r>
              <a:rPr lang="fr-FR" dirty="0" smtClean="0">
                <a:solidFill>
                  <a:schemeClr val="tx2"/>
                </a:solidFill>
              </a:rPr>
              <a:t> cycle for Indoor and </a:t>
            </a:r>
            <a:r>
              <a:rPr lang="fr-FR" dirty="0" err="1" smtClean="0">
                <a:solidFill>
                  <a:schemeClr val="tx2"/>
                </a:solidFill>
              </a:rPr>
              <a:t>outdoor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947546" y="4188259"/>
            <a:ext cx="26624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1" indent="-92075"/>
            <a:r>
              <a:rPr lang="fr-FR" sz="1600" dirty="0">
                <a:latin typeface="Century Gothic" panose="020B0502020202020204" pitchFamily="34" charset="0"/>
              </a:rPr>
              <a:t>Indoor </a:t>
            </a:r>
            <a:r>
              <a:rPr lang="fr-FR" sz="1600" dirty="0" smtClean="0">
                <a:latin typeface="Century Gothic" panose="020B0502020202020204" pitchFamily="34" charset="0"/>
              </a:rPr>
              <a:t>or </a:t>
            </a:r>
            <a:r>
              <a:rPr lang="fr-FR" sz="1600" dirty="0" err="1" smtClean="0">
                <a:latin typeface="Century Gothic" panose="020B0502020202020204" pitchFamily="34" charset="0"/>
              </a:rPr>
              <a:t>outdoor</a:t>
            </a:r>
            <a:r>
              <a:rPr lang="fr-FR" sz="1600" dirty="0" smtClean="0">
                <a:latin typeface="Century Gothic" panose="020B0502020202020204" pitchFamily="34" charset="0"/>
              </a:rPr>
              <a:t> test </a:t>
            </a:r>
          </a:p>
          <a:p>
            <a:pPr marL="92075" lvl="1" indent="-92075"/>
            <a:r>
              <a:rPr lang="fr-FR" sz="1600" dirty="0" smtClean="0">
                <a:latin typeface="Century Gothic" panose="020B0502020202020204" pitchFamily="34" charset="0"/>
              </a:rPr>
              <a:t>R51.03 </a:t>
            </a:r>
            <a:r>
              <a:rPr lang="fr-FR" sz="1600" dirty="0" err="1" smtClean="0">
                <a:latin typeface="Century Gothic" panose="020B0502020202020204" pitchFamily="34" charset="0"/>
              </a:rPr>
              <a:t>Annex</a:t>
            </a:r>
            <a:r>
              <a:rPr lang="fr-FR" sz="1600" dirty="0" smtClean="0">
                <a:latin typeface="Century Gothic" panose="020B0502020202020204" pitchFamily="34" charset="0"/>
              </a:rPr>
              <a:t> 3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14015" y="5065311"/>
            <a:ext cx="26624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1" indent="-92075" algn="r"/>
            <a:r>
              <a:rPr lang="fr-FR" sz="1600" dirty="0">
                <a:latin typeface="Century Gothic" panose="020B0502020202020204" pitchFamily="34" charset="0"/>
              </a:rPr>
              <a:t>Indoor </a:t>
            </a:r>
            <a:r>
              <a:rPr lang="fr-FR" sz="1600" dirty="0" smtClean="0">
                <a:latin typeface="Century Gothic" panose="020B0502020202020204" pitchFamily="34" charset="0"/>
              </a:rPr>
              <a:t>or </a:t>
            </a:r>
            <a:r>
              <a:rPr lang="fr-FR" sz="1600" dirty="0" err="1" smtClean="0">
                <a:latin typeface="Century Gothic" panose="020B0502020202020204" pitchFamily="34" charset="0"/>
              </a:rPr>
              <a:t>outdoor</a:t>
            </a:r>
            <a:r>
              <a:rPr lang="fr-FR" sz="1600" dirty="0" smtClean="0">
                <a:latin typeface="Century Gothic" panose="020B0502020202020204" pitchFamily="34" charset="0"/>
              </a:rPr>
              <a:t> test </a:t>
            </a:r>
          </a:p>
          <a:p>
            <a:pPr marL="92075" lvl="1" indent="-92075" algn="r"/>
            <a:r>
              <a:rPr lang="fr-FR" sz="1600" dirty="0" smtClean="0">
                <a:latin typeface="Century Gothic" panose="020B0502020202020204" pitchFamily="34" charset="0"/>
              </a:rPr>
              <a:t>R51.03 ASEP</a:t>
            </a:r>
          </a:p>
        </p:txBody>
      </p:sp>
    </p:spTree>
    <p:extLst>
      <p:ext uri="{BB962C8B-B14F-4D97-AF65-F5344CB8AC3E}">
        <p14:creationId xmlns:p14="http://schemas.microsoft.com/office/powerpoint/2010/main" val="40695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264393"/>
            <a:ext cx="8687816" cy="48289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GB" sz="2400" dirty="0"/>
              <a:t>For indoor application, the manufacturer shall provide to the technical service </a:t>
            </a:r>
            <a:r>
              <a:rPr lang="en-GB" sz="2400" dirty="0" smtClean="0"/>
              <a:t>documentation.</a:t>
            </a:r>
          </a:p>
          <a:p>
            <a:pPr marL="285750" indent="-285750"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Validation of facility e.g. free field propagation, dyno and air handling noise background noise level, dyno dynamic performance, software.</a:t>
            </a:r>
          </a:p>
          <a:p>
            <a:pPr marL="285750" indent="-285750"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Procedures to be applied for indoor testing,  e.g. dyno and software set-up, loading and tie-down, air-handling and vehicle’s  temperature management,</a:t>
            </a:r>
          </a:p>
          <a:p>
            <a:pPr marL="285750" indent="-285750"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Coast down and tyre input sound level data used for calculation of dynamometer load coefficients and tire sound data used for determination of final reported results, e.g. testing,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datas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management </a:t>
            </a:r>
          </a:p>
          <a:p>
            <a:pPr marL="285750" indent="-285750" algn="just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Testing results on a representative selection of the manufacturer’s production to demonstrate that  indoor testing delivers comparable results as outdoor testing within acceptable accuracy.</a:t>
            </a:r>
          </a:p>
          <a:p>
            <a:pPr algn="just"/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err="1"/>
              <a:t>Political</a:t>
            </a:r>
            <a:r>
              <a:rPr lang="fr-FR" sz="4000" b="1" dirty="0"/>
              <a:t> </a:t>
            </a:r>
            <a:r>
              <a:rPr lang="fr-FR" sz="4000" b="1" dirty="0" smtClean="0"/>
              <a:t>questions</a:t>
            </a:r>
            <a:endParaRPr lang="en-GB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599254" y="2106184"/>
            <a:ext cx="3972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0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err="1"/>
              <a:t>C</a:t>
            </a:r>
            <a:r>
              <a:rPr lang="fr-FR" sz="4000" b="1" dirty="0" err="1" smtClean="0"/>
              <a:t>orrelations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from</a:t>
            </a:r>
            <a:r>
              <a:rPr lang="fr-FR" sz="4000" b="1" dirty="0" smtClean="0"/>
              <a:t> states of art</a:t>
            </a:r>
            <a:endParaRPr lang="en-GB" sz="4000" b="1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8821"/>
            <a:ext cx="3600400" cy="35084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173602" y="5101734"/>
            <a:ext cx="29595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50" i="1" dirty="0" smtClean="0"/>
              <a:t>Kramer and </a:t>
            </a:r>
            <a:r>
              <a:rPr lang="en-GB" sz="1050" i="1" dirty="0" err="1" smtClean="0"/>
              <a:t>ald</a:t>
            </a:r>
            <a:r>
              <a:rPr lang="en-GB" sz="1050" i="1" dirty="0" smtClean="0"/>
              <a:t>, Comparison of pass-by noise from real track and simulated </a:t>
            </a:r>
            <a:r>
              <a:rPr lang="en-GB" sz="1050" i="1" dirty="0" err="1" smtClean="0"/>
              <a:t>mesurement</a:t>
            </a:r>
            <a:r>
              <a:rPr lang="en-GB" sz="1050" i="1" dirty="0" smtClean="0"/>
              <a:t> at the roller test bench, </a:t>
            </a:r>
            <a:r>
              <a:rPr lang="en-GB" sz="1050" i="1" dirty="0" err="1" smtClean="0"/>
              <a:t>internoise</a:t>
            </a:r>
            <a:r>
              <a:rPr lang="en-GB" sz="1050" i="1" dirty="0" smtClean="0"/>
              <a:t>, 2016</a:t>
            </a:r>
            <a:endParaRPr lang="en-GB" sz="1050" i="1" dirty="0"/>
          </a:p>
        </p:txBody>
      </p:sp>
      <p:sp>
        <p:nvSpPr>
          <p:cNvPr id="8" name="Rectangle 7"/>
          <p:cNvSpPr/>
          <p:nvPr/>
        </p:nvSpPr>
        <p:spPr>
          <a:xfrm>
            <a:off x="718989" y="5517232"/>
            <a:ext cx="35649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100" dirty="0"/>
              <a:t>Development of Pass-by noise Measurement System on a Chassis Dynamometer, Daisuke §</a:t>
            </a:r>
            <a:r>
              <a:rPr lang="en-GB" sz="1100" dirty="0" err="1"/>
              <a:t>Morie</a:t>
            </a:r>
            <a:r>
              <a:rPr lang="en-GB" sz="1100" dirty="0"/>
              <a:t>, Yoshihiro </a:t>
            </a:r>
            <a:r>
              <a:rPr lang="en-GB" sz="1100" dirty="0" err="1"/>
              <a:t>Shirahashi</a:t>
            </a:r>
            <a:r>
              <a:rPr lang="en-GB" sz="1100" dirty="0"/>
              <a:t> and Al; SAE 2008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6465"/>
            <a:ext cx="3057133" cy="317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7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V</a:t>
            </a:r>
            <a:r>
              <a:rPr lang="fr-FR" b="1" dirty="0" smtClean="0"/>
              <a:t>alidation tests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Test programs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performing</a:t>
            </a:r>
            <a:r>
              <a:rPr lang="fr-FR" dirty="0" smtClean="0"/>
              <a:t> by UTAC CERAM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its</a:t>
            </a:r>
            <a:r>
              <a:rPr lang="fr-FR" dirty="0" smtClean="0"/>
              <a:t> indoor and </a:t>
            </a:r>
            <a:r>
              <a:rPr lang="fr-FR" dirty="0" err="1" smtClean="0"/>
              <a:t>outdoor</a:t>
            </a:r>
            <a:r>
              <a:rPr lang="fr-FR" dirty="0" smtClean="0"/>
              <a:t> </a:t>
            </a:r>
            <a:r>
              <a:rPr lang="fr-FR" dirty="0" err="1" smtClean="0"/>
              <a:t>facilities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The objective </a:t>
            </a:r>
            <a:r>
              <a:rPr lang="fr-FR" dirty="0" err="1" smtClean="0"/>
              <a:t>is</a:t>
            </a:r>
            <a:r>
              <a:rPr lang="fr-FR" dirty="0" smtClean="0"/>
              <a:t> :</a:t>
            </a:r>
          </a:p>
          <a:p>
            <a:pPr lvl="1" algn="just"/>
            <a:r>
              <a:rPr lang="fr-FR" dirty="0" smtClean="0"/>
              <a:t>to valide </a:t>
            </a:r>
            <a:r>
              <a:rPr lang="fr-FR" dirty="0" err="1" smtClean="0"/>
              <a:t>applicability</a:t>
            </a:r>
            <a:r>
              <a:rPr lang="fr-FR" dirty="0" smtClean="0"/>
              <a:t> of the </a:t>
            </a:r>
            <a:r>
              <a:rPr lang="fr-FR" dirty="0" err="1" smtClean="0"/>
              <a:t>method</a:t>
            </a:r>
            <a:r>
              <a:rPr lang="fr-FR" dirty="0"/>
              <a:t> </a:t>
            </a:r>
            <a:r>
              <a:rPr lang="fr-FR" dirty="0" smtClean="0"/>
              <a:t>and </a:t>
            </a:r>
          </a:p>
          <a:p>
            <a:pPr lvl="1" algn="just"/>
            <a:r>
              <a:rPr lang="fr-FR" dirty="0" smtClean="0"/>
              <a:t>to </a:t>
            </a:r>
            <a:r>
              <a:rPr lang="fr-FR" dirty="0" err="1" smtClean="0"/>
              <a:t>estimate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of </a:t>
            </a:r>
            <a:r>
              <a:rPr lang="fr-FR" dirty="0" err="1" smtClean="0"/>
              <a:t>correlation</a:t>
            </a:r>
            <a:r>
              <a:rPr lang="fr-FR" dirty="0" smtClean="0"/>
              <a:t> indoor/</a:t>
            </a:r>
            <a:r>
              <a:rPr lang="fr-FR" dirty="0" err="1" smtClean="0"/>
              <a:t>outdoor</a:t>
            </a:r>
            <a:r>
              <a:rPr lang="fr-FR" dirty="0"/>
              <a:t>.</a:t>
            </a:r>
            <a:endParaRPr lang="fr-FR" dirty="0" smtClean="0"/>
          </a:p>
          <a:p>
            <a:pPr lvl="1" algn="just"/>
            <a:endParaRPr lang="fr-FR" dirty="0" smtClean="0"/>
          </a:p>
        </p:txBody>
      </p:sp>
      <p:pic>
        <p:nvPicPr>
          <p:cNvPr id="1026" name="Picture 2" descr="Acoustique-2-Filig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523754"/>
            <a:ext cx="29781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4"/>
          <a:stretch>
            <a:fillRect/>
          </a:stretch>
        </p:blipFill>
        <p:spPr bwMode="auto">
          <a:xfrm>
            <a:off x="4992895" y="2498181"/>
            <a:ext cx="2705761" cy="20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9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Instrumentation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1. Measuring instruments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 smtClean="0"/>
              <a:t>All </a:t>
            </a:r>
            <a:r>
              <a:rPr lang="fr-FR" sz="2400" dirty="0" err="1"/>
              <a:t>measuring</a:t>
            </a:r>
            <a:r>
              <a:rPr lang="fr-FR" sz="2400" dirty="0"/>
              <a:t> </a:t>
            </a:r>
            <a:r>
              <a:rPr lang="fr-FR" sz="2400" dirty="0" err="1"/>
              <a:t>instuments</a:t>
            </a:r>
            <a:r>
              <a:rPr lang="fr-FR" sz="2400" dirty="0"/>
              <a:t> have </a:t>
            </a:r>
            <a:r>
              <a:rPr lang="fr-FR" sz="2400" dirty="0" err="1"/>
              <a:t>same</a:t>
            </a:r>
            <a:r>
              <a:rPr lang="fr-FR" sz="2400" dirty="0"/>
              <a:t> or </a:t>
            </a:r>
            <a:r>
              <a:rPr lang="fr-FR" sz="2400" dirty="0" err="1"/>
              <a:t>better</a:t>
            </a:r>
            <a:r>
              <a:rPr lang="fr-FR" sz="2400" dirty="0"/>
              <a:t> </a:t>
            </a:r>
            <a:r>
              <a:rPr lang="fr-FR" sz="2400" dirty="0" err="1"/>
              <a:t>precision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</a:t>
            </a:r>
            <a:r>
              <a:rPr lang="fr-FR" sz="2400" dirty="0" err="1" smtClean="0"/>
              <a:t>outdoor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dirty="0" smtClean="0"/>
              <a:t>Indoor uses « </a:t>
            </a:r>
            <a:r>
              <a:rPr lang="fr-FR" sz="2400" dirty="0" err="1" smtClean="0"/>
              <a:t>virtual</a:t>
            </a:r>
            <a:r>
              <a:rPr lang="fr-FR" sz="2400" dirty="0" smtClean="0"/>
              <a:t> </a:t>
            </a:r>
            <a:r>
              <a:rPr lang="fr-FR" sz="2400" dirty="0" err="1" smtClean="0"/>
              <a:t>sound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r>
              <a:rPr lang="fr-FR" sz="2400" dirty="0" smtClean="0"/>
              <a:t> </a:t>
            </a:r>
            <a:r>
              <a:rPr lang="fr-FR" sz="2400" dirty="0" err="1" smtClean="0"/>
              <a:t>meter</a:t>
            </a:r>
            <a:r>
              <a:rPr lang="fr-FR" sz="2400" dirty="0" smtClean="0"/>
              <a:t> »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en-GB" sz="2400" dirty="0" smtClean="0"/>
              <a:t>processing techniques which is able to provide comparable results to  a single type 1 sound level meters (</a:t>
            </a:r>
            <a:r>
              <a:rPr lang="fr-FR" sz="2400" dirty="0" err="1"/>
              <a:t>s</a:t>
            </a:r>
            <a:r>
              <a:rPr lang="fr-FR" sz="2400" dirty="0" err="1" smtClean="0"/>
              <a:t>ound</a:t>
            </a:r>
            <a:r>
              <a:rPr lang="fr-FR" sz="2400" dirty="0" smtClean="0"/>
              <a:t> </a:t>
            </a:r>
            <a:r>
              <a:rPr lang="fr-FR" sz="2400" dirty="0" err="1"/>
              <a:t>level</a:t>
            </a:r>
            <a:r>
              <a:rPr lang="fr-FR" sz="2400" dirty="0"/>
              <a:t> </a:t>
            </a:r>
            <a:r>
              <a:rPr lang="fr-FR" sz="2400" dirty="0" err="1" smtClean="0"/>
              <a:t>meter</a:t>
            </a:r>
            <a:r>
              <a:rPr lang="fr-FR" sz="2400" dirty="0" smtClean="0"/>
              <a:t> </a:t>
            </a:r>
            <a:r>
              <a:rPr lang="fr-FR" sz="2400" dirty="0"/>
              <a:t>compliance </a:t>
            </a:r>
            <a:r>
              <a:rPr lang="fr-FR" sz="2400" dirty="0" err="1"/>
              <a:t>method</a:t>
            </a:r>
            <a:r>
              <a:rPr lang="fr-FR" sz="2400" dirty="0"/>
              <a:t> for </a:t>
            </a:r>
            <a:r>
              <a:rPr lang="fr-FR" sz="2400" dirty="0" err="1" smtClean="0"/>
              <a:t>virtual</a:t>
            </a:r>
            <a:r>
              <a:rPr lang="fr-FR" sz="2400" dirty="0" smtClean="0"/>
              <a:t> </a:t>
            </a:r>
            <a:r>
              <a:rPr lang="fr-FR" sz="2400" dirty="0" err="1"/>
              <a:t>sound</a:t>
            </a:r>
            <a:r>
              <a:rPr lang="fr-FR" sz="2400" dirty="0"/>
              <a:t> </a:t>
            </a:r>
            <a:r>
              <a:rPr lang="fr-FR" sz="2400" dirty="0" err="1"/>
              <a:t>level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an application of IEC 61672-1 and </a:t>
            </a:r>
            <a:r>
              <a:rPr lang="fr-FR" sz="2400" dirty="0" smtClean="0"/>
              <a:t>3 type 1). </a:t>
            </a:r>
            <a:endParaRPr lang="fr-FR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8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Room acoustic </a:t>
            </a:r>
            <a:r>
              <a:rPr lang="en-GB" b="1" dirty="0" smtClean="0"/>
              <a:t>performance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i="1" dirty="0">
                <a:solidFill>
                  <a:schemeClr val="bg1">
                    <a:lumMod val="50000"/>
                  </a:schemeClr>
                </a:solidFill>
              </a:rPr>
              <a:t>2.1.2. Test Site Indoor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19969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400" dirty="0"/>
              <a:t>ISO 362-3 </a:t>
            </a:r>
            <a:r>
              <a:rPr lang="fr-FR" sz="2400" dirty="0" err="1"/>
              <a:t>requires</a:t>
            </a:r>
            <a:r>
              <a:rPr lang="fr-FR" sz="2400" dirty="0"/>
              <a:t> ISO 26101 for free-</a:t>
            </a:r>
            <a:r>
              <a:rPr lang="fr-FR" sz="2400" dirty="0" err="1"/>
              <a:t>field</a:t>
            </a:r>
            <a:r>
              <a:rPr lang="fr-FR" sz="2400" dirty="0"/>
              <a:t> </a:t>
            </a:r>
            <a:r>
              <a:rPr lang="fr-FR" sz="2400" dirty="0" smtClean="0"/>
              <a:t>validation.            </a:t>
            </a:r>
          </a:p>
          <a:p>
            <a:pPr marL="361950" indent="0" algn="just">
              <a:buNone/>
            </a:pPr>
            <a:r>
              <a:rPr lang="fr-FR" sz="2400" dirty="0" smtClean="0"/>
              <a:t>UN </a:t>
            </a:r>
            <a:r>
              <a:rPr lang="fr-FR" sz="2400" dirty="0"/>
              <a:t>R138 </a:t>
            </a:r>
            <a:r>
              <a:rPr lang="fr-FR" sz="2400" dirty="0" err="1"/>
              <a:t>refers</a:t>
            </a:r>
            <a:r>
              <a:rPr lang="fr-FR" sz="2400" dirty="0"/>
              <a:t> </a:t>
            </a:r>
            <a:r>
              <a:rPr lang="fr-FR" sz="2400" dirty="0" err="1"/>
              <a:t>also</a:t>
            </a:r>
            <a:r>
              <a:rPr lang="fr-FR" sz="2400" dirty="0"/>
              <a:t> to ISO 26101 </a:t>
            </a:r>
            <a:r>
              <a:rPr lang="fr-FR" sz="2400" dirty="0" err="1"/>
              <a:t>requirement</a:t>
            </a:r>
            <a:r>
              <a:rPr lang="fr-FR" sz="2400" dirty="0" smtClean="0"/>
              <a:t>.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dirty="0" smtClean="0"/>
              <a:t>Indoor</a:t>
            </a:r>
            <a:r>
              <a:rPr lang="fr-FR" sz="2400" dirty="0"/>
              <a:t> </a:t>
            </a:r>
            <a:r>
              <a:rPr lang="fr-FR" sz="2400" dirty="0" err="1" smtClean="0"/>
              <a:t>acoustic’s</a:t>
            </a:r>
            <a:r>
              <a:rPr lang="fr-FR" sz="2400" dirty="0" smtClean="0"/>
              <a:t> propagation </a:t>
            </a:r>
            <a:r>
              <a:rPr lang="fr-FR" sz="2400" dirty="0" err="1" smtClean="0"/>
              <a:t>is</a:t>
            </a:r>
            <a:r>
              <a:rPr lang="fr-FR" sz="2400" dirty="0" smtClean="0"/>
              <a:t> comparable to </a:t>
            </a:r>
            <a:r>
              <a:rPr lang="fr-FR" sz="2400" dirty="0" err="1" smtClean="0"/>
              <a:t>outdoor</a:t>
            </a:r>
            <a:r>
              <a:rPr lang="fr-FR" sz="2400" dirty="0" smtClean="0"/>
              <a:t> </a:t>
            </a:r>
            <a:r>
              <a:rPr lang="en-GB" sz="2400" dirty="0"/>
              <a:t> </a:t>
            </a:r>
            <a:r>
              <a:rPr lang="en-GB" sz="2400" dirty="0" smtClean="0"/>
              <a:t>acoustic’s propagation. All measurement facilities, either indoor or outdoor have similar deviations.</a:t>
            </a:r>
          </a:p>
          <a:p>
            <a:pPr algn="just"/>
            <a:endParaRPr lang="fr-FR" sz="2400" dirty="0" smtClean="0"/>
          </a:p>
          <a:p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71" y="4872072"/>
            <a:ext cx="3060154" cy="18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5"/>
          <a:stretch/>
        </p:blipFill>
        <p:spPr bwMode="auto">
          <a:xfrm>
            <a:off x="6015071" y="2801936"/>
            <a:ext cx="3099103" cy="187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1"/>
          <a:stretch/>
        </p:blipFill>
        <p:spPr bwMode="auto">
          <a:xfrm rot="16200000">
            <a:off x="7017681" y="1103576"/>
            <a:ext cx="1816336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2E22D78-7016-4372-903A-6A37C3F9E1A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659</Words>
  <Application>Microsoft Office PowerPoint</Application>
  <PresentationFormat>On-screen Show (4:3)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Thème Office</vt:lpstr>
      <vt:lpstr>Indoor pass by noise France  Presented by Louis-Ferdinand PARDO </vt:lpstr>
      <vt:lpstr>Indoor in standardization</vt:lpstr>
      <vt:lpstr>Indoor processing </vt:lpstr>
      <vt:lpstr>Political questions</vt:lpstr>
      <vt:lpstr>Political questions</vt:lpstr>
      <vt:lpstr>Correlations from states of art</vt:lpstr>
      <vt:lpstr>Validation tests</vt:lpstr>
      <vt:lpstr>Instrumentation 1. Measuring instruments</vt:lpstr>
      <vt:lpstr>Room acoustic performance 2.1.2. Test Site Indoor</vt:lpstr>
      <vt:lpstr>Vehicle dynamic 2.1.2. Test Site Indoor</vt:lpstr>
      <vt:lpstr>Methods of testing 3.1.3. Interpretation of results  </vt:lpstr>
      <vt:lpstr>Methods of testing 3.1.3. Interpretation of results </vt:lpstr>
      <vt:lpstr>Tyre testing Annex 8 §2.3. Tyre/road sound </vt:lpstr>
      <vt:lpstr>Room extension Annex 8 §4. Adjustment of room dimensions </vt:lpstr>
      <vt:lpstr>Indoor/outdoor correlations</vt:lpstr>
      <vt:lpstr>Conclusions</vt:lpstr>
      <vt:lpstr>Conclusions</vt:lpstr>
      <vt:lpstr>PowerPoint Presentation</vt:lpstr>
    </vt:vector>
  </TitlesOfParts>
  <Company>UTAC 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pass by noise</dc:title>
  <dc:creator>Louis-Ferdinand PARDO</dc:creator>
  <cp:lastModifiedBy>Konstantin Glukhenkiy</cp:lastModifiedBy>
  <cp:revision>58</cp:revision>
  <dcterms:created xsi:type="dcterms:W3CDTF">2018-01-09T14:52:39Z</dcterms:created>
  <dcterms:modified xsi:type="dcterms:W3CDTF">2018-01-23T10:59:13Z</dcterms:modified>
</cp:coreProperties>
</file>