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4187" r:id="rId2"/>
    <p:sldMasterId id="2147484199" r:id="rId3"/>
  </p:sldMasterIdLst>
  <p:notesMasterIdLst>
    <p:notesMasterId r:id="rId27"/>
  </p:notesMasterIdLst>
  <p:sldIdLst>
    <p:sldId id="256" r:id="rId4"/>
    <p:sldId id="321" r:id="rId5"/>
    <p:sldId id="360" r:id="rId6"/>
    <p:sldId id="328" r:id="rId7"/>
    <p:sldId id="347" r:id="rId8"/>
    <p:sldId id="329" r:id="rId9"/>
    <p:sldId id="319" r:id="rId10"/>
    <p:sldId id="345" r:id="rId11"/>
    <p:sldId id="356" r:id="rId12"/>
    <p:sldId id="357" r:id="rId13"/>
    <p:sldId id="325" r:id="rId14"/>
    <p:sldId id="332" r:id="rId15"/>
    <p:sldId id="361" r:id="rId16"/>
    <p:sldId id="593" r:id="rId17"/>
    <p:sldId id="358" r:id="rId18"/>
    <p:sldId id="353" r:id="rId19"/>
    <p:sldId id="354" r:id="rId20"/>
    <p:sldId id="594" r:id="rId21"/>
    <p:sldId id="595" r:id="rId22"/>
    <p:sldId id="596" r:id="rId23"/>
    <p:sldId id="359" r:id="rId24"/>
    <p:sldId id="362" r:id="rId25"/>
    <p:sldId id="320" r:id="rId26"/>
  </p:sldIdLst>
  <p:sldSz cx="9144000" cy="6858000" type="screen4x3"/>
  <p:notesSz cx="6799263" cy="9929813"/>
  <p:defaultTextStyle>
    <a:defPPr>
      <a:defRPr lang="de-CH"/>
    </a:defPPr>
    <a:lvl1pPr algn="l" rtl="0" eaLnBrk="0" fontAlgn="base" hangingPunct="0">
      <a:spcBef>
        <a:spcPct val="50000"/>
      </a:spcBef>
      <a:spcAft>
        <a:spcPct val="0"/>
      </a:spcAft>
      <a:buClr>
        <a:schemeClr val="hlink"/>
      </a:buClr>
      <a:buSzPct val="70000"/>
      <a:buFont typeface="Wingdings" pitchFamily="2" charset="2"/>
      <a:defRPr sz="2400" kern="1200">
        <a:solidFill>
          <a:srgbClr val="FFFF00"/>
        </a:solidFill>
        <a:latin typeface="Calibri" pitchFamily="34" charset="0"/>
        <a:ea typeface="+mn-ea"/>
        <a:cs typeface="Arial" charset="0"/>
      </a:defRPr>
    </a:lvl1pPr>
    <a:lvl2pPr marL="457200" algn="l" rtl="0" eaLnBrk="0" fontAlgn="base" hangingPunct="0">
      <a:spcBef>
        <a:spcPct val="50000"/>
      </a:spcBef>
      <a:spcAft>
        <a:spcPct val="0"/>
      </a:spcAft>
      <a:buClr>
        <a:schemeClr val="hlink"/>
      </a:buClr>
      <a:buSzPct val="70000"/>
      <a:buFont typeface="Wingdings" pitchFamily="2" charset="2"/>
      <a:defRPr sz="2400" kern="1200">
        <a:solidFill>
          <a:srgbClr val="FFFF00"/>
        </a:solidFill>
        <a:latin typeface="Calibri" pitchFamily="34" charset="0"/>
        <a:ea typeface="+mn-ea"/>
        <a:cs typeface="Arial" charset="0"/>
      </a:defRPr>
    </a:lvl2pPr>
    <a:lvl3pPr marL="914400" algn="l" rtl="0" eaLnBrk="0" fontAlgn="base" hangingPunct="0">
      <a:spcBef>
        <a:spcPct val="50000"/>
      </a:spcBef>
      <a:spcAft>
        <a:spcPct val="0"/>
      </a:spcAft>
      <a:buClr>
        <a:schemeClr val="hlink"/>
      </a:buClr>
      <a:buSzPct val="70000"/>
      <a:buFont typeface="Wingdings" pitchFamily="2" charset="2"/>
      <a:defRPr sz="2400" kern="1200">
        <a:solidFill>
          <a:srgbClr val="FFFF00"/>
        </a:solidFill>
        <a:latin typeface="Calibri" pitchFamily="34" charset="0"/>
        <a:ea typeface="+mn-ea"/>
        <a:cs typeface="Arial" charset="0"/>
      </a:defRPr>
    </a:lvl3pPr>
    <a:lvl4pPr marL="1371600" algn="l" rtl="0" eaLnBrk="0" fontAlgn="base" hangingPunct="0">
      <a:spcBef>
        <a:spcPct val="50000"/>
      </a:spcBef>
      <a:spcAft>
        <a:spcPct val="0"/>
      </a:spcAft>
      <a:buClr>
        <a:schemeClr val="hlink"/>
      </a:buClr>
      <a:buSzPct val="70000"/>
      <a:buFont typeface="Wingdings" pitchFamily="2" charset="2"/>
      <a:defRPr sz="2400" kern="1200">
        <a:solidFill>
          <a:srgbClr val="FFFF00"/>
        </a:solidFill>
        <a:latin typeface="Calibri" pitchFamily="34" charset="0"/>
        <a:ea typeface="+mn-ea"/>
        <a:cs typeface="Arial" charset="0"/>
      </a:defRPr>
    </a:lvl4pPr>
    <a:lvl5pPr marL="1828800" algn="l" rtl="0" eaLnBrk="0" fontAlgn="base" hangingPunct="0">
      <a:spcBef>
        <a:spcPct val="50000"/>
      </a:spcBef>
      <a:spcAft>
        <a:spcPct val="0"/>
      </a:spcAft>
      <a:buClr>
        <a:schemeClr val="hlink"/>
      </a:buClr>
      <a:buSzPct val="70000"/>
      <a:buFont typeface="Wingdings" pitchFamily="2" charset="2"/>
      <a:defRPr sz="2400" kern="1200">
        <a:solidFill>
          <a:srgbClr val="FFFF00"/>
        </a:solidFill>
        <a:latin typeface="Calibri" pitchFamily="34" charset="0"/>
        <a:ea typeface="+mn-ea"/>
        <a:cs typeface="Arial" charset="0"/>
      </a:defRPr>
    </a:lvl5pPr>
    <a:lvl6pPr marL="2286000" algn="l" defTabSz="914400" rtl="0" eaLnBrk="1" latinLnBrk="0" hangingPunct="1">
      <a:defRPr sz="2400" kern="1200">
        <a:solidFill>
          <a:srgbClr val="FFFF00"/>
        </a:solidFill>
        <a:latin typeface="Calibri" pitchFamily="34" charset="0"/>
        <a:ea typeface="+mn-ea"/>
        <a:cs typeface="Arial" charset="0"/>
      </a:defRPr>
    </a:lvl6pPr>
    <a:lvl7pPr marL="2743200" algn="l" defTabSz="914400" rtl="0" eaLnBrk="1" latinLnBrk="0" hangingPunct="1">
      <a:defRPr sz="2400" kern="1200">
        <a:solidFill>
          <a:srgbClr val="FFFF00"/>
        </a:solidFill>
        <a:latin typeface="Calibri" pitchFamily="34" charset="0"/>
        <a:ea typeface="+mn-ea"/>
        <a:cs typeface="Arial" charset="0"/>
      </a:defRPr>
    </a:lvl7pPr>
    <a:lvl8pPr marL="3200400" algn="l" defTabSz="914400" rtl="0" eaLnBrk="1" latinLnBrk="0" hangingPunct="1">
      <a:defRPr sz="2400" kern="1200">
        <a:solidFill>
          <a:srgbClr val="FFFF00"/>
        </a:solidFill>
        <a:latin typeface="Calibri" pitchFamily="34" charset="0"/>
        <a:ea typeface="+mn-ea"/>
        <a:cs typeface="Arial" charset="0"/>
      </a:defRPr>
    </a:lvl8pPr>
    <a:lvl9pPr marL="3657600" algn="l" defTabSz="914400" rtl="0" eaLnBrk="1" latinLnBrk="0" hangingPunct="1">
      <a:defRPr sz="2400" kern="1200">
        <a:solidFill>
          <a:srgbClr val="FFFF00"/>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igail Mills" initials="A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B7"/>
    <a:srgbClr val="FF33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26" autoAdjust="0"/>
    <p:restoredTop sz="86132" autoAdjust="0"/>
  </p:normalViewPr>
  <p:slideViewPr>
    <p:cSldViewPr>
      <p:cViewPr varScale="1">
        <p:scale>
          <a:sx n="75" d="100"/>
          <a:sy n="75" d="100"/>
        </p:scale>
        <p:origin x="1123"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1838" y="-82"/>
      </p:cViewPr>
      <p:guideLst>
        <p:guide orient="horz" pos="3128"/>
        <p:guide pos="214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eaLnBrk="1" hangingPunct="1">
              <a:spcBef>
                <a:spcPct val="0"/>
              </a:spcBef>
              <a:buClrTx/>
              <a:buSzTx/>
              <a:buFontTx/>
              <a:buNone/>
              <a:defRPr sz="1200">
                <a:solidFill>
                  <a:schemeClr val="tx1"/>
                </a:solidFill>
                <a:latin typeface="Tahoma" pitchFamily="34" charset="0"/>
                <a:cs typeface="+mn-cs"/>
              </a:defRPr>
            </a:lvl1pPr>
          </a:lstStyle>
          <a:p>
            <a:pPr>
              <a:defRPr/>
            </a:pPr>
            <a:endParaRPr lang="en-CA" dirty="0"/>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eaLnBrk="1" hangingPunct="1">
              <a:spcBef>
                <a:spcPct val="0"/>
              </a:spcBef>
              <a:buClrTx/>
              <a:buSzTx/>
              <a:buFontTx/>
              <a:buNone/>
              <a:defRPr sz="1200">
                <a:solidFill>
                  <a:schemeClr val="tx1"/>
                </a:solidFill>
                <a:latin typeface="Tahoma" pitchFamily="34" charset="0"/>
                <a:cs typeface="+mn-cs"/>
              </a:defRPr>
            </a:lvl1pPr>
          </a:lstStyle>
          <a:p>
            <a:pPr>
              <a:defRPr/>
            </a:pPr>
            <a:fld id="{0A0D937D-E63D-4660-AB78-B294A7EF35D7}" type="datetimeFigureOut">
              <a:rPr lang="en-US"/>
              <a:pPr>
                <a:defRPr/>
              </a:pPr>
              <a:t>11/8/2018</a:t>
            </a:fld>
            <a:endParaRPr lang="en-CA" dirty="0"/>
          </a:p>
        </p:txBody>
      </p:sp>
      <p:sp>
        <p:nvSpPr>
          <p:cNvPr id="4" name="Slide Image Placeholder 3"/>
          <p:cNvSpPr>
            <a:spLocks noGrp="1" noRot="1" noChangeAspect="1"/>
          </p:cNvSpPr>
          <p:nvPr>
            <p:ph type="sldImg" idx="2"/>
          </p:nvPr>
        </p:nvSpPr>
        <p:spPr>
          <a:xfrm>
            <a:off x="944563" y="744538"/>
            <a:ext cx="4343400" cy="3259137"/>
          </a:xfrm>
          <a:prstGeom prst="rect">
            <a:avLst/>
          </a:prstGeom>
          <a:noFill/>
          <a:ln w="12700">
            <a:solidFill>
              <a:prstClr val="black"/>
            </a:solidFill>
          </a:ln>
        </p:spPr>
        <p:txBody>
          <a:bodyPr vert="horz" lIns="91440" tIns="45720" rIns="91440" bIns="45720" rtlCol="0" anchor="ctr"/>
          <a:lstStyle/>
          <a:p>
            <a:pPr lvl="0"/>
            <a:endParaRPr lang="en-CA" noProof="0" dirty="0"/>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eaLnBrk="1" hangingPunct="1">
              <a:spcBef>
                <a:spcPct val="0"/>
              </a:spcBef>
              <a:buClrTx/>
              <a:buSzTx/>
              <a:buFontTx/>
              <a:buNone/>
              <a:defRPr sz="1200">
                <a:solidFill>
                  <a:schemeClr val="tx1"/>
                </a:solidFill>
                <a:latin typeface="Tahoma" pitchFamily="34" charset="0"/>
                <a:cs typeface="+mn-cs"/>
              </a:defRPr>
            </a:lvl1pPr>
          </a:lstStyle>
          <a:p>
            <a:pPr>
              <a:defRPr/>
            </a:pPr>
            <a:endParaRPr lang="en-CA" dirty="0"/>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eaLnBrk="1" hangingPunct="1">
              <a:spcBef>
                <a:spcPct val="0"/>
              </a:spcBef>
              <a:buClrTx/>
              <a:buSzTx/>
              <a:buFontTx/>
              <a:buNone/>
              <a:defRPr sz="1200">
                <a:solidFill>
                  <a:schemeClr val="tx1"/>
                </a:solidFill>
                <a:latin typeface="Tahoma" pitchFamily="34" charset="0"/>
                <a:cs typeface="+mn-cs"/>
              </a:defRPr>
            </a:lvl1pPr>
          </a:lstStyle>
          <a:p>
            <a:pPr>
              <a:defRPr/>
            </a:pPr>
            <a:fld id="{FD356485-0E89-4E12-BF0A-92AC9FD3B3E0}" type="slidenum">
              <a:rPr lang="en-CA"/>
              <a:pPr>
                <a:defRPr/>
              </a:pPr>
              <a:t>‹#›</a:t>
            </a:fld>
            <a:endParaRPr lang="en-CA" dirty="0"/>
          </a:p>
        </p:txBody>
      </p:sp>
    </p:spTree>
    <p:extLst>
      <p:ext uri="{BB962C8B-B14F-4D97-AF65-F5344CB8AC3E}">
        <p14:creationId xmlns:p14="http://schemas.microsoft.com/office/powerpoint/2010/main" val="2955061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de-DE" dirty="0"/>
              <a:t>Distinguished Delegates, Colleagues, Ladies and Gentlemen thank you all for the invitation  and the opportunity to highlight the challenging role and work of FIATA</a:t>
            </a:r>
            <a:r>
              <a:rPr lang="en-US" altLang="de-DE" baseline="0" dirty="0"/>
              <a:t> in relation to rail transport </a:t>
            </a:r>
          </a:p>
          <a:p>
            <a:pPr eaLnBrk="1" hangingPunct="1">
              <a:spcBef>
                <a:spcPct val="0"/>
              </a:spcBef>
            </a:pPr>
            <a:r>
              <a:rPr lang="en-US" altLang="de-DE" dirty="0"/>
              <a:t>Thank you, Chairman/ Madam Chairman (choose appropriate)  for your kind introduction. </a:t>
            </a:r>
          </a:p>
          <a:p>
            <a:pPr eaLnBrk="1" hangingPunct="1">
              <a:spcBef>
                <a:spcPct val="0"/>
              </a:spcBef>
            </a:pPr>
            <a:endParaRPr lang="en-US" altLang="de-DE" dirty="0"/>
          </a:p>
          <a:p>
            <a:pPr eaLnBrk="1" hangingPunct="1">
              <a:spcBef>
                <a:spcPct val="0"/>
              </a:spcBef>
            </a:pPr>
            <a:r>
              <a:rPr lang="en-US" altLang="de-DE" dirty="0"/>
              <a:t>First I will share with you a little of the story of FIATA, then I will spend a few minutes exploring the nature of third party cooperation with international organizations – from the perspective of an international freight forwarders’ Association. </a:t>
            </a:r>
          </a:p>
          <a:p>
            <a:pPr eaLnBrk="1" hangingPunct="1">
              <a:spcBef>
                <a:spcPct val="0"/>
              </a:spcBef>
            </a:pPr>
            <a:endParaRPr lang="en-US" altLang="de-DE" dirty="0"/>
          </a:p>
          <a:p>
            <a:pPr eaLnBrk="1" hangingPunct="1">
              <a:spcBef>
                <a:spcPct val="0"/>
              </a:spcBef>
            </a:pPr>
            <a:endParaRPr lang="en-CA" altLang="de-DE" dirty="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20116D3-5E53-4913-A165-467CF8314EDD}" type="slidenum">
              <a:rPr lang="en-CA" smtClean="0"/>
              <a:pPr>
                <a:defRPr/>
              </a:pPr>
              <a:t>1</a:t>
            </a:fld>
            <a:endParaRPr lang="en-CA" dirty="0"/>
          </a:p>
        </p:txBody>
      </p:sp>
    </p:spTree>
    <p:extLst>
      <p:ext uri="{BB962C8B-B14F-4D97-AF65-F5344CB8AC3E}">
        <p14:creationId xmlns:p14="http://schemas.microsoft.com/office/powerpoint/2010/main" val="2077760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D356485-0E89-4E12-BF0A-92AC9FD3B3E0}" type="slidenum">
              <a:rPr lang="en-CA" smtClean="0"/>
              <a:pPr>
                <a:defRPr/>
              </a:pPr>
              <a:t>10</a:t>
            </a:fld>
            <a:endParaRPr lang="en-CA" dirty="0"/>
          </a:p>
        </p:txBody>
      </p:sp>
    </p:spTree>
    <p:extLst>
      <p:ext uri="{BB962C8B-B14F-4D97-AF65-F5344CB8AC3E}">
        <p14:creationId xmlns:p14="http://schemas.microsoft.com/office/powerpoint/2010/main" val="46832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There are 13 OSJD corridors linking Europe and Asia, 6 of them overlapping with EU Rail Freight Corridors (RFCs 5 to 9). The recent new initiatives, e.g. from China to Spain, show that there is even potential cooperation possible between corridors that do not necessarily reach external EU borders. The seminar focused on the concept and developments of OSJD corridors, including technical aspects, as well as case studies of existing trains between Europe and China and the related challenges and expectations. The goal of the seminar was to facilitate the establishment of first contacts between EU RFCs and OSJD corridors. </a:t>
            </a:r>
            <a:endParaRPr lang="de-CH" dirty="0"/>
          </a:p>
        </p:txBody>
      </p:sp>
      <p:sp>
        <p:nvSpPr>
          <p:cNvPr id="4" name="Foliennummernplatzhalter 3"/>
          <p:cNvSpPr>
            <a:spLocks noGrp="1"/>
          </p:cNvSpPr>
          <p:nvPr>
            <p:ph type="sldNum" sz="quarter" idx="10"/>
          </p:nvPr>
        </p:nvSpPr>
        <p:spPr/>
        <p:txBody>
          <a:bodyPr/>
          <a:lstStyle/>
          <a:p>
            <a:pPr>
              <a:defRPr/>
            </a:pPr>
            <a:fld id="{FD356485-0E89-4E12-BF0A-92AC9FD3B3E0}" type="slidenum">
              <a:rPr lang="en-CA" smtClean="0"/>
              <a:pPr>
                <a:defRPr/>
              </a:pPr>
              <a:t>11</a:t>
            </a:fld>
            <a:endParaRPr lang="en-CA"/>
          </a:p>
        </p:txBody>
      </p:sp>
    </p:spTree>
    <p:extLst>
      <p:ext uri="{BB962C8B-B14F-4D97-AF65-F5344CB8AC3E}">
        <p14:creationId xmlns:p14="http://schemas.microsoft.com/office/powerpoint/2010/main" val="329938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l"/>
            <a:r>
              <a:rPr lang="en-GB" sz="1200" b="1" i="0" u="none" strike="noStrike" baseline="0" dirty="0">
                <a:solidFill>
                  <a:srgbClr val="000000"/>
                </a:solidFill>
                <a:latin typeface="Arial"/>
              </a:rPr>
              <a:t>Improving operational performance: </a:t>
            </a:r>
            <a:r>
              <a:rPr lang="en-GB" sz="1200" b="0" i="0" u="none" strike="noStrike" baseline="0" dirty="0">
                <a:solidFill>
                  <a:srgbClr val="000000"/>
                </a:solidFill>
                <a:latin typeface="Arial"/>
              </a:rPr>
              <a:t>The impact of a delay to a train can often be amplified</a:t>
            </a:r>
          </a:p>
          <a:p>
            <a:pPr algn="l"/>
            <a:r>
              <a:rPr lang="en-GB" sz="1200" b="0" i="0" u="none" strike="noStrike" baseline="0" dirty="0">
                <a:solidFill>
                  <a:srgbClr val="000000"/>
                </a:solidFill>
                <a:latin typeface="Arial"/>
              </a:rPr>
              <a:t>when the train moves into successive countries, as it is difficult to incorporate a late train from</a:t>
            </a:r>
          </a:p>
          <a:p>
            <a:pPr algn="l"/>
            <a:r>
              <a:rPr lang="en-GB" sz="1200" b="0" i="0" u="none" strike="noStrike" baseline="0" dirty="0">
                <a:solidFill>
                  <a:srgbClr val="000000"/>
                </a:solidFill>
                <a:latin typeface="Arial"/>
              </a:rPr>
              <a:t>another jurisdiction into national timetables.</a:t>
            </a:r>
          </a:p>
          <a:p>
            <a:pPr algn="l"/>
            <a:r>
              <a:rPr lang="en-GB" sz="1200" b="0" i="0" u="none" strike="noStrike" baseline="0" dirty="0">
                <a:solidFill>
                  <a:srgbClr val="7C1414"/>
                </a:solidFill>
                <a:latin typeface="SymbolMT"/>
              </a:rPr>
              <a:t> </a:t>
            </a:r>
            <a:r>
              <a:rPr lang="en-GB" sz="1200" b="1" i="0" u="none" strike="noStrike" baseline="0" dirty="0">
                <a:solidFill>
                  <a:srgbClr val="000000"/>
                </a:solidFill>
                <a:latin typeface="Arial"/>
              </a:rPr>
              <a:t>Improved information en-route: </a:t>
            </a:r>
            <a:r>
              <a:rPr lang="en-GB" sz="1200" b="0" i="0" u="none" strike="noStrike" baseline="0" dirty="0">
                <a:solidFill>
                  <a:srgbClr val="000000"/>
                </a:solidFill>
                <a:latin typeface="Arial"/>
              </a:rPr>
              <a:t>There is currently a lack of information available to</a:t>
            </a:r>
          </a:p>
          <a:p>
            <a:pPr algn="l"/>
            <a:r>
              <a:rPr lang="en-GB" sz="1200" b="0" i="0" u="none" strike="noStrike" baseline="0" dirty="0">
                <a:solidFill>
                  <a:srgbClr val="000000"/>
                </a:solidFill>
                <a:latin typeface="Arial"/>
              </a:rPr>
              <a:t>customers about the whereabouts and expected arrival time of goods being transported by rail</a:t>
            </a:r>
          </a:p>
          <a:p>
            <a:pPr algn="l"/>
            <a:r>
              <a:rPr lang="en-GB" sz="1200" b="0" i="0" u="none" strike="noStrike" baseline="0" dirty="0">
                <a:solidFill>
                  <a:srgbClr val="000000"/>
                </a:solidFill>
                <a:latin typeface="Arial"/>
              </a:rPr>
              <a:t>when compared to other modes. Stakeholders have suggested that establishment of a corridor</a:t>
            </a:r>
          </a:p>
          <a:p>
            <a:pPr algn="l"/>
            <a:r>
              <a:rPr lang="en-GB" sz="1200" b="0" i="0" u="none" strike="noStrike" baseline="0" dirty="0">
                <a:solidFill>
                  <a:srgbClr val="000000"/>
                </a:solidFill>
                <a:latin typeface="Arial"/>
              </a:rPr>
              <a:t>may improve this.</a:t>
            </a:r>
          </a:p>
          <a:p>
            <a:pPr algn="l"/>
            <a:r>
              <a:rPr lang="en-GB" sz="1200" b="0" i="0" u="none" strike="noStrike" baseline="0" dirty="0">
                <a:solidFill>
                  <a:srgbClr val="7C1414"/>
                </a:solidFill>
                <a:latin typeface="SymbolMT"/>
              </a:rPr>
              <a:t> </a:t>
            </a:r>
            <a:r>
              <a:rPr lang="en-GB" sz="1200" b="1" i="0" u="none" strike="noStrike" baseline="0" dirty="0">
                <a:solidFill>
                  <a:srgbClr val="000000"/>
                </a:solidFill>
                <a:latin typeface="Arial"/>
              </a:rPr>
              <a:t>Reducing border constraints: </a:t>
            </a:r>
            <a:r>
              <a:rPr lang="en-GB" sz="1200" b="0" i="0" u="none" strike="noStrike" baseline="0" dirty="0">
                <a:solidFill>
                  <a:srgbClr val="000000"/>
                </a:solidFill>
                <a:latin typeface="Arial"/>
              </a:rPr>
              <a:t>Currently there is often a requirement to change drivers and/or</a:t>
            </a:r>
          </a:p>
          <a:p>
            <a:pPr algn="l"/>
            <a:r>
              <a:rPr lang="en-GB" sz="1200" b="0" i="0" u="none" strike="noStrike" baseline="0" dirty="0">
                <a:solidFill>
                  <a:srgbClr val="000000"/>
                </a:solidFill>
                <a:latin typeface="Arial"/>
              </a:rPr>
              <a:t>wagons at the borders between countries, therefore imposing both time and cost into the rail</a:t>
            </a:r>
          </a:p>
          <a:p>
            <a:pPr algn="l"/>
            <a:r>
              <a:rPr lang="en-GB" sz="1200" b="0" i="0" u="none" strike="noStrike" baseline="0" dirty="0">
                <a:solidFill>
                  <a:srgbClr val="000000"/>
                </a:solidFill>
                <a:latin typeface="Arial"/>
              </a:rPr>
              <a:t>product that is offered to freight customers. Stakeholders have suggested that establishment of</a:t>
            </a:r>
          </a:p>
          <a:p>
            <a:pPr algn="l"/>
            <a:r>
              <a:rPr lang="en-GB" sz="1200" b="0" i="0" u="none" strike="noStrike" baseline="0" dirty="0">
                <a:solidFill>
                  <a:srgbClr val="000000"/>
                </a:solidFill>
                <a:latin typeface="Arial"/>
              </a:rPr>
              <a:t>a corridor may reduce the need for this.</a:t>
            </a:r>
            <a:endParaRPr lang="en-US" dirty="0"/>
          </a:p>
        </p:txBody>
      </p:sp>
      <p:sp>
        <p:nvSpPr>
          <p:cNvPr id="4" name="Foliennummernplatzhalter 3"/>
          <p:cNvSpPr>
            <a:spLocks noGrp="1"/>
          </p:cNvSpPr>
          <p:nvPr>
            <p:ph type="sldNum" sz="quarter" idx="10"/>
          </p:nvPr>
        </p:nvSpPr>
        <p:spPr/>
        <p:txBody>
          <a:bodyPr/>
          <a:lstStyle/>
          <a:p>
            <a:pPr>
              <a:buClr>
                <a:srgbClr val="0000FF"/>
              </a:buClr>
              <a:defRPr/>
            </a:pPr>
            <a:fld id="{FD356485-0E89-4E12-BF0A-92AC9FD3B3E0}" type="slidenum">
              <a:rPr lang="en-CA" smtClean="0"/>
              <a:pPr>
                <a:buClr>
                  <a:srgbClr val="0000FF"/>
                </a:buClr>
                <a:defRPr/>
              </a:pPr>
              <a:t>12</a:t>
            </a:fld>
            <a:endParaRPr lang="en-CA"/>
          </a:p>
        </p:txBody>
      </p:sp>
    </p:spTree>
    <p:extLst>
      <p:ext uri="{BB962C8B-B14F-4D97-AF65-F5344CB8AC3E}">
        <p14:creationId xmlns:p14="http://schemas.microsoft.com/office/powerpoint/2010/main" val="1989365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l"/>
            <a:endParaRPr lang="en-US" dirty="0"/>
          </a:p>
        </p:txBody>
      </p:sp>
      <p:sp>
        <p:nvSpPr>
          <p:cNvPr id="4" name="Foliennummernplatzhalter 3"/>
          <p:cNvSpPr>
            <a:spLocks noGrp="1"/>
          </p:cNvSpPr>
          <p:nvPr>
            <p:ph type="sldNum" sz="quarter" idx="10"/>
          </p:nvPr>
        </p:nvSpPr>
        <p:spPr/>
        <p:txBody>
          <a:bodyPr/>
          <a:lstStyle/>
          <a:p>
            <a:pPr>
              <a:buClr>
                <a:srgbClr val="0000FF"/>
              </a:buClr>
              <a:defRPr/>
            </a:pPr>
            <a:fld id="{FD356485-0E89-4E12-BF0A-92AC9FD3B3E0}" type="slidenum">
              <a:rPr lang="en-CA" smtClean="0"/>
              <a:pPr>
                <a:buClr>
                  <a:srgbClr val="0000FF"/>
                </a:buClr>
                <a:defRPr/>
              </a:pPr>
              <a:t>13</a:t>
            </a:fld>
            <a:endParaRPr lang="en-CA" dirty="0"/>
          </a:p>
        </p:txBody>
      </p:sp>
    </p:spTree>
    <p:extLst>
      <p:ext uri="{BB962C8B-B14F-4D97-AF65-F5344CB8AC3E}">
        <p14:creationId xmlns:p14="http://schemas.microsoft.com/office/powerpoint/2010/main" val="1472657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D356485-0E89-4E12-BF0A-92AC9FD3B3E0}" type="slidenum">
              <a:rPr lang="en-CA" smtClean="0"/>
              <a:pPr>
                <a:defRPr/>
              </a:pPr>
              <a:t>14</a:t>
            </a:fld>
            <a:endParaRPr lang="en-CA" dirty="0"/>
          </a:p>
        </p:txBody>
      </p:sp>
    </p:spTree>
    <p:extLst>
      <p:ext uri="{BB962C8B-B14F-4D97-AF65-F5344CB8AC3E}">
        <p14:creationId xmlns:p14="http://schemas.microsoft.com/office/powerpoint/2010/main" val="2229433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l"/>
            <a:endParaRPr lang="en-US" dirty="0"/>
          </a:p>
        </p:txBody>
      </p:sp>
      <p:sp>
        <p:nvSpPr>
          <p:cNvPr id="4" name="Foliennummernplatzhalter 3"/>
          <p:cNvSpPr>
            <a:spLocks noGrp="1"/>
          </p:cNvSpPr>
          <p:nvPr>
            <p:ph type="sldNum" sz="quarter" idx="10"/>
          </p:nvPr>
        </p:nvSpPr>
        <p:spPr/>
        <p:txBody>
          <a:bodyPr/>
          <a:lstStyle/>
          <a:p>
            <a:pPr>
              <a:buClr>
                <a:srgbClr val="0000FF"/>
              </a:buClr>
              <a:defRPr/>
            </a:pPr>
            <a:fld id="{FD356485-0E89-4E12-BF0A-92AC9FD3B3E0}" type="slidenum">
              <a:rPr lang="en-CA" smtClean="0"/>
              <a:pPr>
                <a:buClr>
                  <a:srgbClr val="0000FF"/>
                </a:buClr>
                <a:defRPr/>
              </a:pPr>
              <a:t>15</a:t>
            </a:fld>
            <a:endParaRPr lang="en-CA" dirty="0"/>
          </a:p>
        </p:txBody>
      </p:sp>
    </p:spTree>
    <p:extLst>
      <p:ext uri="{BB962C8B-B14F-4D97-AF65-F5344CB8AC3E}">
        <p14:creationId xmlns:p14="http://schemas.microsoft.com/office/powerpoint/2010/main" val="350093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l"/>
            <a:r>
              <a:rPr lang="en-GB" dirty="0"/>
              <a:t>Asian and European countries could make their cargo transportation through North-South Corridor with double speed compared to Suez channel,</a:t>
            </a:r>
          </a:p>
          <a:p>
            <a:pPr algn="l"/>
            <a:r>
              <a:rPr lang="en-GB" dirty="0"/>
              <a:t>  </a:t>
            </a:r>
          </a:p>
          <a:p>
            <a:pPr algn="l"/>
            <a:r>
              <a:rPr lang="en-GB" dirty="0"/>
              <a:t>Carriage cost is 30% less, Transit 40% Shorter</a:t>
            </a:r>
          </a:p>
          <a:p>
            <a:pPr algn="l"/>
            <a:endParaRPr lang="en-GB" dirty="0"/>
          </a:p>
          <a:p>
            <a:pPr algn="l"/>
            <a:r>
              <a:rPr lang="en-GB" dirty="0"/>
              <a:t>A few countries exist along the route therefore (less border crossings and easier for the countries to reach agreements), </a:t>
            </a:r>
          </a:p>
          <a:p>
            <a:pPr algn="l"/>
            <a:endParaRPr lang="en-US" dirty="0"/>
          </a:p>
        </p:txBody>
      </p:sp>
      <p:sp>
        <p:nvSpPr>
          <p:cNvPr id="4" name="Foliennummernplatzhalter 3"/>
          <p:cNvSpPr>
            <a:spLocks noGrp="1"/>
          </p:cNvSpPr>
          <p:nvPr>
            <p:ph type="sldNum" sz="quarter" idx="10"/>
          </p:nvPr>
        </p:nvSpPr>
        <p:spPr/>
        <p:txBody>
          <a:bodyPr/>
          <a:lstStyle/>
          <a:p>
            <a:pPr>
              <a:buClr>
                <a:srgbClr val="0000FF"/>
              </a:buClr>
              <a:defRPr/>
            </a:pPr>
            <a:fld id="{FD356485-0E89-4E12-BF0A-92AC9FD3B3E0}" type="slidenum">
              <a:rPr lang="en-CA" smtClean="0"/>
              <a:pPr>
                <a:buClr>
                  <a:srgbClr val="0000FF"/>
                </a:buClr>
                <a:defRPr/>
              </a:pPr>
              <a:t>16</a:t>
            </a:fld>
            <a:endParaRPr lang="en-CA" dirty="0"/>
          </a:p>
        </p:txBody>
      </p:sp>
    </p:spTree>
    <p:extLst>
      <p:ext uri="{BB962C8B-B14F-4D97-AF65-F5344CB8AC3E}">
        <p14:creationId xmlns:p14="http://schemas.microsoft.com/office/powerpoint/2010/main" val="1989365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l"/>
            <a:endParaRPr lang="en-US" dirty="0"/>
          </a:p>
        </p:txBody>
      </p:sp>
      <p:sp>
        <p:nvSpPr>
          <p:cNvPr id="4" name="Foliennummernplatzhalter 3"/>
          <p:cNvSpPr>
            <a:spLocks noGrp="1"/>
          </p:cNvSpPr>
          <p:nvPr>
            <p:ph type="sldNum" sz="quarter" idx="10"/>
          </p:nvPr>
        </p:nvSpPr>
        <p:spPr/>
        <p:txBody>
          <a:bodyPr/>
          <a:lstStyle/>
          <a:p>
            <a:pPr>
              <a:buClr>
                <a:srgbClr val="0000FF"/>
              </a:buClr>
              <a:defRPr/>
            </a:pPr>
            <a:fld id="{FD356485-0E89-4E12-BF0A-92AC9FD3B3E0}" type="slidenum">
              <a:rPr lang="en-CA" smtClean="0"/>
              <a:pPr>
                <a:buClr>
                  <a:srgbClr val="0000FF"/>
                </a:buClr>
                <a:defRPr/>
              </a:pPr>
              <a:t>17</a:t>
            </a:fld>
            <a:endParaRPr lang="en-CA" dirty="0"/>
          </a:p>
        </p:txBody>
      </p:sp>
    </p:spTree>
    <p:extLst>
      <p:ext uri="{BB962C8B-B14F-4D97-AF65-F5344CB8AC3E}">
        <p14:creationId xmlns:p14="http://schemas.microsoft.com/office/powerpoint/2010/main" val="1989365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Asian and European countries could make their cargo transportation through North-South Corridor with double speed compared to Suez channel,</a:t>
            </a:r>
          </a:p>
          <a:p>
            <a:r>
              <a:rPr lang="en-GB" dirty="0"/>
              <a:t>  </a:t>
            </a:r>
          </a:p>
          <a:p>
            <a:r>
              <a:rPr lang="en-GB" dirty="0"/>
              <a:t>Carriage cost is 30% less, Transit 40% Shorter</a:t>
            </a:r>
          </a:p>
          <a:p>
            <a:endParaRPr lang="en-GB" dirty="0"/>
          </a:p>
          <a:p>
            <a:r>
              <a:rPr lang="en-GB" dirty="0"/>
              <a:t>A few countries exist along the route therefore (less border crossings and easier for the countries to reach agreements), </a:t>
            </a:r>
          </a:p>
          <a:p>
            <a:endParaRPr lang="en-GB" dirty="0"/>
          </a:p>
        </p:txBody>
      </p:sp>
      <p:sp>
        <p:nvSpPr>
          <p:cNvPr id="4" name="Slide Number Placeholder 3"/>
          <p:cNvSpPr>
            <a:spLocks noGrp="1"/>
          </p:cNvSpPr>
          <p:nvPr>
            <p:ph type="sldNum" sz="quarter" idx="10"/>
          </p:nvPr>
        </p:nvSpPr>
        <p:spPr/>
        <p:txBody>
          <a:bodyPr/>
          <a:lstStyle/>
          <a:p>
            <a:pPr>
              <a:defRPr/>
            </a:pPr>
            <a:fld id="{FD356485-0E89-4E12-BF0A-92AC9FD3B3E0}" type="slidenum">
              <a:rPr lang="en-CA" smtClean="0"/>
              <a:pPr>
                <a:defRPr/>
              </a:pPr>
              <a:t>18</a:t>
            </a:fld>
            <a:endParaRPr lang="en-CA" dirty="0"/>
          </a:p>
        </p:txBody>
      </p:sp>
    </p:spTree>
    <p:extLst>
      <p:ext uri="{BB962C8B-B14F-4D97-AF65-F5344CB8AC3E}">
        <p14:creationId xmlns:p14="http://schemas.microsoft.com/office/powerpoint/2010/main" val="877086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l"/>
            <a:endParaRPr lang="en-US" dirty="0"/>
          </a:p>
        </p:txBody>
      </p:sp>
      <p:sp>
        <p:nvSpPr>
          <p:cNvPr id="4" name="Foliennummernplatzhalter 3"/>
          <p:cNvSpPr>
            <a:spLocks noGrp="1"/>
          </p:cNvSpPr>
          <p:nvPr>
            <p:ph type="sldNum" sz="quarter" idx="10"/>
          </p:nvPr>
        </p:nvSpPr>
        <p:spPr/>
        <p:txBody>
          <a:bodyPr/>
          <a:lstStyle/>
          <a:p>
            <a:pPr>
              <a:buClr>
                <a:srgbClr val="0000FF"/>
              </a:buClr>
              <a:defRPr/>
            </a:pPr>
            <a:fld id="{FD356485-0E89-4E12-BF0A-92AC9FD3B3E0}" type="slidenum">
              <a:rPr lang="en-CA" smtClean="0"/>
              <a:pPr>
                <a:buClr>
                  <a:srgbClr val="0000FF"/>
                </a:buClr>
                <a:defRPr/>
              </a:pPr>
              <a:t>21</a:t>
            </a:fld>
            <a:endParaRPr lang="en-CA" dirty="0"/>
          </a:p>
        </p:txBody>
      </p:sp>
    </p:spTree>
    <p:extLst>
      <p:ext uri="{BB962C8B-B14F-4D97-AF65-F5344CB8AC3E}">
        <p14:creationId xmlns:p14="http://schemas.microsoft.com/office/powerpoint/2010/main" val="356818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CED1041-C974-4AD5-B487-A16F8F2EDEB3}" type="slidenum">
              <a:rPr lang="de-DE" smtClean="0">
                <a:solidFill>
                  <a:prstClr val="white"/>
                </a:solidFill>
                <a:effectDag name="">
                  <a:cont type="tree" name="">
                    <a:effect ref="fillLine"/>
                    <a:outerShdw dist="38100" dir="13500000" algn="br">
                      <a:prstClr val="white">
                        <a:lumMod val="200000"/>
                        <a:satMod val="200000"/>
                      </a:prstClr>
                    </a:outerShdw>
                  </a:cont>
                  <a:cont type="tree" name="">
                    <a:effect ref="fillLine"/>
                    <a:outerShdw dist="38100" dir="2700000" algn="tl">
                      <a:prstClr val="white">
                        <a:lumMod val="60000"/>
                        <a:satMod val="60000"/>
                      </a:prstClr>
                    </a:outerShdw>
                  </a:cont>
                  <a:effect ref="fillLine"/>
                </a:effectDag>
                <a:latin typeface="Arial" charset="0"/>
              </a:rPr>
              <a:pPr/>
              <a:t>2</a:t>
            </a:fld>
            <a:endParaRPr lang="de-DE" dirty="0">
              <a:solidFill>
                <a:prstClr val="white"/>
              </a:solidFill>
              <a:effectDag name="">
                <a:cont type="tree" name="">
                  <a:effect ref="fillLine"/>
                  <a:outerShdw dist="38100" dir="13500000" algn="br">
                    <a:prstClr val="white">
                      <a:lumMod val="200000"/>
                      <a:satMod val="200000"/>
                    </a:prstClr>
                  </a:outerShdw>
                </a:cont>
                <a:cont type="tree" name="">
                  <a:effect ref="fillLine"/>
                  <a:outerShdw dist="38100" dir="2700000" algn="tl">
                    <a:prstClr val="white">
                      <a:lumMod val="60000"/>
                      <a:satMod val="60000"/>
                    </a:prstClr>
                  </a:outerShdw>
                </a:cont>
                <a:effect ref="fillLine"/>
              </a:effectDag>
              <a:latin typeface="Arial" charset="0"/>
            </a:endParaRPr>
          </a:p>
        </p:txBody>
      </p:sp>
      <p:sp>
        <p:nvSpPr>
          <p:cNvPr id="58370" name="Rectangle 2"/>
          <p:cNvSpPr>
            <a:spLocks noGrp="1" noRot="1" noChangeAspect="1" noChangeArrowheads="1" noTextEdit="1"/>
          </p:cNvSpPr>
          <p:nvPr>
            <p:ph type="sldImg"/>
          </p:nvPr>
        </p:nvSpPr>
        <p:spPr bwMode="auto">
          <a:xfrm>
            <a:off x="887413" y="747713"/>
            <a:ext cx="4989512" cy="3743325"/>
          </a:xfrm>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a:lstStyle/>
          <a:p>
            <a:pPr eaLnBrk="1" hangingPunct="1"/>
            <a:endParaRPr lang="de-DE" dirty="0">
              <a:latin typeface="Arial" charset="0"/>
            </a:endParaRPr>
          </a:p>
        </p:txBody>
      </p:sp>
    </p:spTree>
    <p:extLst>
      <p:ext uri="{BB962C8B-B14F-4D97-AF65-F5344CB8AC3E}">
        <p14:creationId xmlns:p14="http://schemas.microsoft.com/office/powerpoint/2010/main" val="241651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l"/>
            <a:endParaRPr lang="en-US" dirty="0"/>
          </a:p>
        </p:txBody>
      </p:sp>
      <p:sp>
        <p:nvSpPr>
          <p:cNvPr id="4" name="Foliennummernplatzhalter 3"/>
          <p:cNvSpPr>
            <a:spLocks noGrp="1"/>
          </p:cNvSpPr>
          <p:nvPr>
            <p:ph type="sldNum" sz="quarter" idx="10"/>
          </p:nvPr>
        </p:nvSpPr>
        <p:spPr/>
        <p:txBody>
          <a:bodyPr/>
          <a:lstStyle/>
          <a:p>
            <a:pPr>
              <a:buClr>
                <a:srgbClr val="0000FF"/>
              </a:buClr>
              <a:defRPr/>
            </a:pPr>
            <a:fld id="{FD356485-0E89-4E12-BF0A-92AC9FD3B3E0}" type="slidenum">
              <a:rPr lang="en-CA" smtClean="0"/>
              <a:pPr>
                <a:buClr>
                  <a:srgbClr val="0000FF"/>
                </a:buClr>
                <a:defRPr/>
              </a:pPr>
              <a:t>22</a:t>
            </a:fld>
            <a:endParaRPr lang="en-CA" dirty="0"/>
          </a:p>
        </p:txBody>
      </p:sp>
    </p:spTree>
    <p:extLst>
      <p:ext uri="{BB962C8B-B14F-4D97-AF65-F5344CB8AC3E}">
        <p14:creationId xmlns:p14="http://schemas.microsoft.com/office/powerpoint/2010/main" val="1143714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de-CH" altLang="de-DE" i="0" dirty="0"/>
              <a:t>I</a:t>
            </a:r>
            <a:r>
              <a:rPr lang="de-CH" altLang="de-DE" i="0" baseline="0" dirty="0"/>
              <a:t> </a:t>
            </a:r>
            <a:r>
              <a:rPr lang="de-CH" altLang="de-DE" i="0" baseline="0" dirty="0" err="1"/>
              <a:t>kindly</a:t>
            </a:r>
            <a:r>
              <a:rPr lang="de-CH" altLang="de-DE" i="0" baseline="0" dirty="0"/>
              <a:t> </a:t>
            </a:r>
            <a:r>
              <a:rPr lang="de-CH" altLang="de-DE" i="0" baseline="0" dirty="0" err="1"/>
              <a:t>encourage</a:t>
            </a:r>
            <a:r>
              <a:rPr lang="de-CH" altLang="de-DE" i="0" baseline="0" dirty="0"/>
              <a:t> </a:t>
            </a:r>
            <a:r>
              <a:rPr lang="de-CH" altLang="de-DE" i="0" baseline="0" dirty="0" err="1"/>
              <a:t>you</a:t>
            </a:r>
            <a:r>
              <a:rPr lang="de-CH" altLang="de-DE" i="0" baseline="0" dirty="0"/>
              <a:t> </a:t>
            </a:r>
            <a:r>
              <a:rPr lang="de-CH" altLang="de-DE" i="0" baseline="0" dirty="0" err="1"/>
              <a:t>to</a:t>
            </a:r>
            <a:r>
              <a:rPr lang="de-CH" altLang="de-DE" i="0" baseline="0" dirty="0"/>
              <a:t> </a:t>
            </a:r>
            <a:r>
              <a:rPr lang="de-CH" altLang="de-DE" i="0" baseline="0" dirty="0" err="1"/>
              <a:t>attend</a:t>
            </a:r>
            <a:r>
              <a:rPr lang="de-CH" altLang="de-DE" i="0" baseline="0" dirty="0"/>
              <a:t> </a:t>
            </a:r>
            <a:r>
              <a:rPr lang="de-CH" altLang="de-DE" i="0" baseline="0" dirty="0" err="1"/>
              <a:t>one</a:t>
            </a:r>
            <a:r>
              <a:rPr lang="de-CH" altLang="de-DE" i="0" baseline="0" dirty="0"/>
              <a:t> of </a:t>
            </a:r>
            <a:r>
              <a:rPr lang="de-CH" altLang="de-DE" i="0" baseline="0" dirty="0" err="1"/>
              <a:t>our</a:t>
            </a:r>
            <a:r>
              <a:rPr lang="de-CH" altLang="de-DE" i="0" baseline="0" dirty="0"/>
              <a:t> </a:t>
            </a:r>
            <a:r>
              <a:rPr lang="de-CH" altLang="de-DE" i="0" baseline="0" dirty="0" err="1"/>
              <a:t>regular</a:t>
            </a:r>
            <a:r>
              <a:rPr lang="de-CH" altLang="de-DE" i="0" baseline="0" dirty="0"/>
              <a:t> </a:t>
            </a:r>
            <a:r>
              <a:rPr lang="de-CH" altLang="de-DE" i="0" baseline="0" dirty="0" err="1"/>
              <a:t>meetings</a:t>
            </a:r>
            <a:r>
              <a:rPr lang="de-CH" altLang="de-DE" i="0" baseline="0" dirty="0"/>
              <a:t> and/</a:t>
            </a:r>
            <a:r>
              <a:rPr lang="de-CH" altLang="de-DE" i="0" baseline="0" dirty="0" err="1"/>
              <a:t>or</a:t>
            </a:r>
            <a:r>
              <a:rPr lang="de-CH" altLang="de-DE" i="0" baseline="0" dirty="0"/>
              <a:t> </a:t>
            </a:r>
            <a:r>
              <a:rPr lang="de-CH" altLang="de-DE" i="0" baseline="0" dirty="0" err="1"/>
              <a:t>to</a:t>
            </a:r>
            <a:r>
              <a:rPr lang="de-CH" altLang="de-DE" i="0" baseline="0" dirty="0"/>
              <a:t> </a:t>
            </a:r>
            <a:r>
              <a:rPr lang="de-CH" altLang="de-DE" i="0" baseline="0" dirty="0" err="1"/>
              <a:t>participate</a:t>
            </a:r>
            <a:r>
              <a:rPr lang="de-CH" altLang="de-DE" i="0" baseline="0" dirty="0"/>
              <a:t> in UIC/FIATA Market Place Seminar </a:t>
            </a:r>
            <a:endParaRPr lang="de-CH" altLang="de-DE" i="0" dirty="0"/>
          </a:p>
        </p:txBody>
      </p:sp>
      <p:sp>
        <p:nvSpPr>
          <p:cNvPr id="4" name="Foliennummernplatzhalter 3"/>
          <p:cNvSpPr>
            <a:spLocks noGrp="1"/>
          </p:cNvSpPr>
          <p:nvPr>
            <p:ph type="sldNum" sz="quarter" idx="5"/>
          </p:nvPr>
        </p:nvSpPr>
        <p:spPr/>
        <p:txBody>
          <a:bodyPr/>
          <a:lstStyle/>
          <a:p>
            <a:pPr>
              <a:buClr>
                <a:srgbClr val="0000FF"/>
              </a:buClr>
              <a:defRPr/>
            </a:pPr>
            <a:fld id="{3E468749-2C1C-445E-AB6A-4E86FC693279}" type="slidenum">
              <a:rPr lang="en-CA" smtClean="0"/>
              <a:pPr>
                <a:buClr>
                  <a:srgbClr val="0000FF"/>
                </a:buClr>
                <a:defRPr/>
              </a:pPr>
              <a:t>23</a:t>
            </a:fld>
            <a:endParaRPr lang="en-CA" dirty="0"/>
          </a:p>
        </p:txBody>
      </p:sp>
    </p:spTree>
    <p:extLst>
      <p:ext uri="{BB962C8B-B14F-4D97-AF65-F5344CB8AC3E}">
        <p14:creationId xmlns:p14="http://schemas.microsoft.com/office/powerpoint/2010/main" val="1213603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l"/>
            <a:endParaRPr lang="en-US" dirty="0"/>
          </a:p>
        </p:txBody>
      </p:sp>
      <p:sp>
        <p:nvSpPr>
          <p:cNvPr id="4" name="Foliennummernplatzhalter 3"/>
          <p:cNvSpPr>
            <a:spLocks noGrp="1"/>
          </p:cNvSpPr>
          <p:nvPr>
            <p:ph type="sldNum" sz="quarter" idx="10"/>
          </p:nvPr>
        </p:nvSpPr>
        <p:spPr/>
        <p:txBody>
          <a:bodyPr/>
          <a:lstStyle/>
          <a:p>
            <a:pPr>
              <a:buClr>
                <a:srgbClr val="0000FF"/>
              </a:buClr>
              <a:defRPr/>
            </a:pPr>
            <a:fld id="{FD356485-0E89-4E12-BF0A-92AC9FD3B3E0}" type="slidenum">
              <a:rPr lang="en-CA" smtClean="0"/>
              <a:pPr>
                <a:buClr>
                  <a:srgbClr val="0000FF"/>
                </a:buClr>
                <a:defRPr/>
              </a:pPr>
              <a:t>3</a:t>
            </a:fld>
            <a:endParaRPr lang="en-CA" dirty="0"/>
          </a:p>
        </p:txBody>
      </p:sp>
    </p:spTree>
    <p:extLst>
      <p:ext uri="{BB962C8B-B14F-4D97-AF65-F5344CB8AC3E}">
        <p14:creationId xmlns:p14="http://schemas.microsoft.com/office/powerpoint/2010/main" val="3198077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457200" marR="0" lvl="0" indent="-457200" algn="l" defTabSz="914400" rtl="0" eaLnBrk="0" fontAlgn="base" latinLnBrk="0" hangingPunct="0">
              <a:lnSpc>
                <a:spcPct val="100000"/>
              </a:lnSpc>
              <a:spcBef>
                <a:spcPct val="20000"/>
              </a:spcBef>
              <a:spcAft>
                <a:spcPct val="0"/>
              </a:spcAft>
              <a:buClrTx/>
              <a:buSzTx/>
              <a:buFontTx/>
              <a:buChar char="-"/>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FIATA is highly committed to rail transport and offers several discussion panels to interested Members and Railway </a:t>
            </a:r>
            <a:r>
              <a:rPr kumimoji="0" lang="en-US" sz="3000" b="0" i="0" u="none" strike="noStrike" kern="1200" cap="none" spc="0" normalizeH="0" baseline="0" noProof="0" dirty="0" err="1">
                <a:ln>
                  <a:noFill/>
                </a:ln>
                <a:solidFill>
                  <a:prstClr val="black"/>
                </a:solidFill>
                <a:effectLst/>
                <a:uLnTx/>
                <a:uFillTx/>
                <a:latin typeface="+mn-lt"/>
                <a:ea typeface="+mn-ea"/>
                <a:cs typeface="+mn-cs"/>
              </a:rPr>
              <a:t>Organisations</a:t>
            </a:r>
            <a:r>
              <a:rPr kumimoji="0" lang="en-US" sz="3000" b="0" i="0" u="none" strike="noStrike" kern="1200" cap="none" spc="0" normalizeH="0" baseline="0" noProof="0" dirty="0">
                <a:ln>
                  <a:noFill/>
                </a:ln>
                <a:solidFill>
                  <a:prstClr val="black"/>
                </a:solidFill>
                <a:effectLst/>
                <a:uLnTx/>
                <a:uFillTx/>
                <a:latin typeface="+mn-lt"/>
                <a:ea typeface="+mn-ea"/>
                <a:cs typeface="+mn-cs"/>
              </a:rPr>
              <a:t>. Therefore, the FIATA Working Group Rail transport deals with all railway 	issues and the impact of international organizations, governments, and transport operators thereon, all 	of which affect the freight forwarding industry.</a:t>
            </a:r>
          </a:p>
          <a:p>
            <a:pPr marL="457200" marR="0" lvl="0" indent="-457200" algn="l" defTabSz="914400" rtl="0" eaLnBrk="0" fontAlgn="base" latinLnBrk="0" hangingPunct="0">
              <a:lnSpc>
                <a:spcPct val="100000"/>
              </a:lnSpc>
              <a:spcBef>
                <a:spcPct val="20000"/>
              </a:spcBef>
              <a:spcAft>
                <a:spcPct val="0"/>
              </a:spcAft>
              <a:buClrTx/>
              <a:buSzTx/>
              <a:buFontTx/>
              <a:buChar char="-"/>
              <a:tabLst/>
              <a:defRPr/>
            </a:pPr>
            <a:endParaRPr kumimoji="0" lang="en-US" sz="3000" b="0" i="0" u="none" strike="noStrike" kern="1200" cap="none" spc="0" normalizeH="0" baseline="0" noProof="0" dirty="0">
              <a:ln>
                <a:noFill/>
              </a:ln>
              <a:solidFill>
                <a:prstClr val="black"/>
              </a:solidFill>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Tx/>
              <a:buSzTx/>
              <a:buFontTx/>
              <a:buChar char="-"/>
              <a:tabLst/>
              <a:defRPr/>
            </a:pPr>
            <a:r>
              <a:rPr kumimoji="0" lang="en-GB" sz="3000" b="0" i="0" u="none" strike="noStrike" kern="1200" cap="none" spc="0" normalizeH="0" baseline="0" noProof="0" dirty="0">
                <a:ln>
                  <a:noFill/>
                </a:ln>
                <a:solidFill>
                  <a:prstClr val="black"/>
                </a:solidFill>
                <a:effectLst/>
                <a:uLnTx/>
                <a:uFillTx/>
                <a:latin typeface="+mn-lt"/>
                <a:ea typeface="+mn-ea"/>
                <a:cs typeface="+mn-cs"/>
              </a:rPr>
              <a:t>The Market place was created to get a broader vision about the prospective of railway transportation in order to exchange and discuss the latest trends and developments .</a:t>
            </a:r>
          </a:p>
          <a:p>
            <a:pPr marL="457200" marR="0" lvl="0" indent="-457200" algn="l" defTabSz="914400" rtl="0" eaLnBrk="0" fontAlgn="base" latinLnBrk="0" hangingPunct="0">
              <a:lnSpc>
                <a:spcPct val="100000"/>
              </a:lnSpc>
              <a:spcBef>
                <a:spcPct val="20000"/>
              </a:spcBef>
              <a:spcAft>
                <a:spcPct val="0"/>
              </a:spcAft>
              <a:buClrTx/>
              <a:buSzTx/>
              <a:buFontTx/>
              <a:buChar char="-"/>
              <a:tabLst/>
              <a:defRPr/>
            </a:pPr>
            <a:r>
              <a:rPr kumimoji="0" lang="en-GB" sz="3000" b="0" i="0" u="none" strike="noStrike" kern="1200" cap="none" spc="0" normalizeH="0" baseline="0" noProof="0" dirty="0">
                <a:ln>
                  <a:noFill/>
                </a:ln>
                <a:solidFill>
                  <a:prstClr val="black"/>
                </a:solidFill>
                <a:effectLst/>
                <a:uLnTx/>
                <a:uFillTx/>
                <a:latin typeface="+mn-lt"/>
                <a:ea typeface="+mn-ea"/>
                <a:cs typeface="+mn-cs"/>
              </a:rPr>
              <a:t>Business: no discussion on prices but on business opportunities</a:t>
            </a:r>
          </a:p>
          <a:p>
            <a:pPr marL="457200" marR="0" lvl="0" indent="-457200" algn="l" defTabSz="914400" rtl="0" eaLnBrk="0" fontAlgn="base" latinLnBrk="0" hangingPunct="0">
              <a:lnSpc>
                <a:spcPct val="100000"/>
              </a:lnSpc>
              <a:spcBef>
                <a:spcPct val="20000"/>
              </a:spcBef>
              <a:spcAft>
                <a:spcPct val="0"/>
              </a:spcAft>
              <a:buClrTx/>
              <a:buSzTx/>
              <a:buFontTx/>
              <a:buChar char="-"/>
              <a:tabLst/>
              <a:defRPr/>
            </a:pPr>
            <a:r>
              <a:rPr kumimoji="0" lang="en-GB" sz="3000" b="0" i="0" u="none" strike="noStrike" kern="1200" cap="none" spc="0" normalizeH="0" baseline="0" noProof="0" dirty="0">
                <a:ln>
                  <a:noFill/>
                </a:ln>
                <a:solidFill>
                  <a:prstClr val="black"/>
                </a:solidFill>
                <a:effectLst/>
                <a:uLnTx/>
                <a:uFillTx/>
                <a:latin typeface="+mn-lt"/>
                <a:ea typeface="+mn-ea"/>
                <a:cs typeface="+mn-cs"/>
              </a:rPr>
              <a:t>Networking</a:t>
            </a:r>
          </a:p>
          <a:p>
            <a:pPr marL="457200" marR="0" lvl="0" indent="-457200" algn="l" defTabSz="914400" rtl="0" eaLnBrk="0" fontAlgn="base" latinLnBrk="0" hangingPunct="0">
              <a:lnSpc>
                <a:spcPct val="100000"/>
              </a:lnSpc>
              <a:spcBef>
                <a:spcPct val="20000"/>
              </a:spcBef>
              <a:spcAft>
                <a:spcPct val="0"/>
              </a:spcAft>
              <a:buClrTx/>
              <a:buSzTx/>
              <a:buFontTx/>
              <a:buChar char="-"/>
              <a:tabLst/>
              <a:defRPr/>
            </a:pPr>
            <a:r>
              <a:rPr kumimoji="0" lang="en-GB" sz="3000" b="0" i="0" u="none" strike="noStrike" kern="1200" cap="none" spc="0" normalizeH="0" baseline="0" noProof="0" dirty="0">
                <a:ln>
                  <a:noFill/>
                </a:ln>
                <a:solidFill>
                  <a:prstClr val="black"/>
                </a:solidFill>
                <a:effectLst/>
                <a:uLnTx/>
                <a:uFillTx/>
                <a:latin typeface="+mn-lt"/>
                <a:ea typeface="+mn-ea"/>
                <a:cs typeface="+mn-cs"/>
              </a:rPr>
              <a:t>1 ‘marketplace’ event (first one to take place on 30-31 October 2008 in Prague) </a:t>
            </a:r>
          </a:p>
          <a:p>
            <a:pPr marL="457200" marR="0" lvl="0" indent="-457200" algn="l" defTabSz="914400" rtl="0" eaLnBrk="0" fontAlgn="base" latinLnBrk="0" hangingPunct="0">
              <a:lnSpc>
                <a:spcPct val="100000"/>
              </a:lnSpc>
              <a:spcBef>
                <a:spcPct val="20000"/>
              </a:spcBef>
              <a:spcAft>
                <a:spcPct val="0"/>
              </a:spcAft>
              <a:buClrTx/>
              <a:buSzTx/>
              <a:buFontTx/>
              <a:buChar char="-"/>
              <a:tabLst/>
              <a:defRPr/>
            </a:pPr>
            <a:endParaRPr kumimoji="0" lang="en-GB" sz="3000" b="0" i="0" u="none" strike="noStrike" kern="1200" cap="none" spc="0" normalizeH="0" baseline="0" noProof="0" dirty="0">
              <a:ln>
                <a:noFill/>
              </a:ln>
              <a:solidFill>
                <a:prstClr val="black"/>
              </a:solidFill>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Tx/>
              <a:buSzTx/>
              <a:buFontTx/>
              <a:buChar char="-"/>
              <a:tabLst/>
              <a:defRPr/>
            </a:pPr>
            <a:r>
              <a:rPr kumimoji="0" lang="en-GB" sz="3000" b="0" i="0" u="none" strike="noStrike" kern="1200" cap="none" spc="0" normalizeH="0" baseline="0" noProof="0" dirty="0">
                <a:ln>
                  <a:noFill/>
                </a:ln>
                <a:solidFill>
                  <a:prstClr val="black"/>
                </a:solidFill>
                <a:effectLst/>
                <a:uLnTx/>
                <a:uFillTx/>
                <a:latin typeface="+mn-lt"/>
                <a:ea typeface="+mn-ea"/>
                <a:cs typeface="+mn-cs"/>
              </a:rPr>
              <a:t>The 8th MPS Seminar took place in Duisburg / Germany in September 2017. It was well attend by Freight Forwarders, Railway, Customers, Terminal operators and other service providers in conjunction to rail transportation. The discussed topics under the title “"Inland Hubs: key towards rail freight corridor development” were: </a:t>
            </a:r>
          </a:p>
          <a:p>
            <a:pPr marL="457200" marR="0" lvl="0" indent="-457200" algn="l" defTabSz="914400" rtl="0" eaLnBrk="0" fontAlgn="base" latinLnBrk="0" hangingPunct="0">
              <a:lnSpc>
                <a:spcPct val="100000"/>
              </a:lnSpc>
              <a:spcBef>
                <a:spcPct val="20000"/>
              </a:spcBef>
              <a:spcAft>
                <a:spcPct val="0"/>
              </a:spcAft>
              <a:buClrTx/>
              <a:buSzTx/>
              <a:buFontTx/>
              <a:buChar char="-"/>
              <a:tabLst/>
              <a:defRPr/>
            </a:pPr>
            <a:r>
              <a:rPr kumimoji="0" lang="en-GB" sz="3000" b="0" i="0" u="none" strike="noStrike" kern="1200" cap="none" spc="0" normalizeH="0" baseline="0" noProof="0" dirty="0">
                <a:ln>
                  <a:noFill/>
                </a:ln>
                <a:solidFill>
                  <a:prstClr val="black"/>
                </a:solidFill>
                <a:effectLst/>
                <a:uLnTx/>
                <a:uFillTx/>
                <a:latin typeface="+mn-lt"/>
                <a:ea typeface="+mn-ea"/>
                <a:cs typeface="+mn-cs"/>
              </a:rPr>
              <a:t>Transcontinental corridors myth or reality for business development?</a:t>
            </a:r>
          </a:p>
          <a:p>
            <a:pPr marL="457200" marR="0" lvl="0" indent="-457200" algn="l" defTabSz="914400" rtl="0" eaLnBrk="0" fontAlgn="base" latinLnBrk="0" hangingPunct="0">
              <a:lnSpc>
                <a:spcPct val="100000"/>
              </a:lnSpc>
              <a:spcBef>
                <a:spcPct val="20000"/>
              </a:spcBef>
              <a:spcAft>
                <a:spcPct val="0"/>
              </a:spcAft>
              <a:buClrTx/>
              <a:buSzTx/>
              <a:buFontTx/>
              <a:buChar char="-"/>
              <a:tabLst/>
              <a:defRPr/>
            </a:pPr>
            <a:r>
              <a:rPr kumimoji="0" lang="en-GB" sz="3000" b="0" i="0" u="none" strike="noStrike" kern="1200" cap="none" spc="0" normalizeH="0" baseline="0" noProof="0" dirty="0">
                <a:ln>
                  <a:noFill/>
                </a:ln>
                <a:solidFill>
                  <a:prstClr val="black"/>
                </a:solidFill>
                <a:effectLst/>
                <a:uLnTx/>
                <a:uFillTx/>
                <a:latin typeface="+mn-lt"/>
                <a:ea typeface="+mn-ea"/>
                <a:cs typeface="+mn-cs"/>
              </a:rPr>
              <a:t>Connecting land-locked regions</a:t>
            </a:r>
          </a:p>
          <a:p>
            <a:pPr marL="457200" marR="0" lvl="0" indent="-457200" algn="l" defTabSz="914400" rtl="0" eaLnBrk="0" fontAlgn="base" latinLnBrk="0" hangingPunct="0">
              <a:lnSpc>
                <a:spcPct val="100000"/>
              </a:lnSpc>
              <a:spcBef>
                <a:spcPct val="20000"/>
              </a:spcBef>
              <a:spcAft>
                <a:spcPct val="0"/>
              </a:spcAft>
              <a:buClrTx/>
              <a:buSzTx/>
              <a:buFontTx/>
              <a:buChar char="-"/>
              <a:tabLst/>
              <a:defRPr/>
            </a:pPr>
            <a:r>
              <a:rPr kumimoji="0" lang="en-GB" sz="3000" b="0" i="0" u="none" strike="noStrike" kern="1200" cap="none" spc="0" normalizeH="0" baseline="0" noProof="0" dirty="0">
                <a:ln>
                  <a:noFill/>
                </a:ln>
                <a:solidFill>
                  <a:prstClr val="black"/>
                </a:solidFill>
                <a:effectLst/>
                <a:uLnTx/>
                <a:uFillTx/>
                <a:latin typeface="+mn-lt"/>
                <a:ea typeface="+mn-ea"/>
                <a:cs typeface="+mn-cs"/>
              </a:rPr>
              <a:t>Accessibility of Freight Corridors</a:t>
            </a:r>
          </a:p>
          <a:p>
            <a:pPr marL="457200" marR="0" lvl="0" indent="-457200" algn="l" defTabSz="914400" rtl="0" eaLnBrk="0" fontAlgn="base" latinLnBrk="0" hangingPunct="0">
              <a:lnSpc>
                <a:spcPct val="100000"/>
              </a:lnSpc>
              <a:spcBef>
                <a:spcPct val="20000"/>
              </a:spcBef>
              <a:spcAft>
                <a:spcPct val="0"/>
              </a:spcAft>
              <a:buClrTx/>
              <a:buSzTx/>
              <a:buFontTx/>
              <a:buChar char="-"/>
              <a:tabLst/>
              <a:defRPr/>
            </a:pPr>
            <a:r>
              <a:rPr kumimoji="0" lang="en-GB" sz="3000" b="0" i="0" u="none" strike="noStrike" kern="1200" cap="none" spc="0" normalizeH="0" baseline="0" noProof="0" dirty="0">
                <a:ln>
                  <a:noFill/>
                </a:ln>
                <a:solidFill>
                  <a:prstClr val="black"/>
                </a:solidFill>
                <a:effectLst/>
                <a:uLnTx/>
                <a:uFillTx/>
                <a:latin typeface="+mn-lt"/>
                <a:ea typeface="+mn-ea"/>
                <a:cs typeface="+mn-cs"/>
              </a:rPr>
              <a:t>Paperless, on-line and real time	</a:t>
            </a:r>
          </a:p>
          <a:p>
            <a:pPr marL="457200" marR="0" lvl="0" indent="-457200" algn="l" defTabSz="914400" rtl="0" eaLnBrk="0" fontAlgn="base" latinLnBrk="0" hangingPunct="0">
              <a:lnSpc>
                <a:spcPct val="100000"/>
              </a:lnSpc>
              <a:spcBef>
                <a:spcPct val="20000"/>
              </a:spcBef>
              <a:spcAft>
                <a:spcPct val="0"/>
              </a:spcAft>
              <a:buClrTx/>
              <a:buSzTx/>
              <a:buFontTx/>
              <a:buChar char="-"/>
              <a:tabLst/>
              <a:defRPr/>
            </a:pPr>
            <a:r>
              <a:rPr kumimoji="0" lang="en-GB" sz="3000" b="0" i="0" u="none" strike="noStrike" kern="1200" cap="none" spc="0" normalizeH="0" baseline="0" noProof="0" dirty="0">
                <a:ln>
                  <a:noFill/>
                </a:ln>
                <a:solidFill>
                  <a:prstClr val="black"/>
                </a:solidFill>
                <a:effectLst/>
                <a:uLnTx/>
                <a:uFillTx/>
                <a:latin typeface="+mn-lt"/>
                <a:ea typeface="+mn-ea"/>
                <a:cs typeface="+mn-cs"/>
              </a:rPr>
              <a:t>In the meantime this format is one of the most interesting events that FIATA organises. </a:t>
            </a:r>
          </a:p>
          <a:p>
            <a:pPr marL="457200" marR="0" lvl="0" indent="-457200" algn="l" defTabSz="914400" rtl="0" eaLnBrk="0" fontAlgn="base" latinLnBrk="0" hangingPunct="0">
              <a:lnSpc>
                <a:spcPct val="100000"/>
              </a:lnSpc>
              <a:spcBef>
                <a:spcPct val="20000"/>
              </a:spcBef>
              <a:spcAft>
                <a:spcPct val="0"/>
              </a:spcAft>
              <a:buClrTx/>
              <a:buSzTx/>
              <a:buFontTx/>
              <a:buChar char="-"/>
              <a:tabLst/>
              <a:defRPr/>
            </a:pPr>
            <a:endParaRPr kumimoji="0" lang="en-US" sz="3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mn-lt"/>
                <a:ea typeface="+mn-ea"/>
                <a:cs typeface="+mn-cs"/>
              </a:rPr>
              <a:t>	</a:t>
            </a:r>
            <a:r>
              <a:rPr kumimoji="0" lang="de-CH" sz="3000" b="0" i="0" u="none" strike="noStrike" kern="1200" cap="none" spc="0" normalizeH="0" baseline="0" noProof="0" dirty="0">
                <a:ln>
                  <a:noFill/>
                </a:ln>
                <a:solidFill>
                  <a:srgbClr val="FFFF00"/>
                </a:solidFill>
                <a:effectLst/>
                <a:uLnTx/>
                <a:uFillTx/>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pPr>
              <a:buClr>
                <a:srgbClr val="0000FF"/>
              </a:buClr>
            </a:pPr>
            <a:fld id="{B951DF29-E88D-B24B-B0D5-A69193FFE339}" type="slidenum">
              <a:rPr lang="en-US" smtClean="0">
                <a:solidFill>
                  <a:prstClr val="black"/>
                </a:solidFill>
              </a:rPr>
              <a:pPr>
                <a:buClr>
                  <a:srgbClr val="0000FF"/>
                </a:buClr>
              </a:pPr>
              <a:t>4</a:t>
            </a:fld>
            <a:endParaRPr lang="en-US" dirty="0">
              <a:solidFill>
                <a:prstClr val="black"/>
              </a:solidFill>
            </a:endParaRPr>
          </a:p>
        </p:txBody>
      </p:sp>
    </p:spTree>
    <p:extLst>
      <p:ext uri="{BB962C8B-B14F-4D97-AF65-F5344CB8AC3E}">
        <p14:creationId xmlns:p14="http://schemas.microsoft.com/office/powerpoint/2010/main" val="2357023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pPr marL="628650" lvl="1" indent="-171450">
              <a:buFontTx/>
              <a:buChar char="-"/>
            </a:pPr>
            <a:r>
              <a:rPr lang="en-US" baseline="0" dirty="0"/>
              <a:t>Over the recent years, rail traffic between China and Europe has become more popular. Urumqi has been developed as the Chinese platform for this rail traffic. A maximum of 5% of the Chinese exports to Europe can be transported by this route (capacity, transport prices etc.) therefore it still must be seen as a growing and important niche market. For the time being 0.5% of the goods flowing between Asia and Europe are transported by rail. The available potential is huge.</a:t>
            </a:r>
          </a:p>
          <a:p>
            <a:pPr marL="628650" lvl="1" indent="-171450">
              <a:buFontTx/>
              <a:buChar char="-"/>
            </a:pPr>
            <a:r>
              <a:rPr lang="en-US" baseline="0" dirty="0"/>
              <a:t>Slow-steaming exercise by shipping lines , easing of customs barriers in Eastern Europe, and the shift of Chinese production to inland places have all increased the attractiveness of rail solutions from China into Eastern Europe via Russia or the ancient Silk Road through Kazakhstan.</a:t>
            </a:r>
            <a:r>
              <a:rPr lang="de-CH" baseline="0" dirty="0"/>
              <a:t>	</a:t>
            </a:r>
          </a:p>
          <a:p>
            <a:pPr marL="628650" lvl="1" indent="-171450">
              <a:buFontTx/>
              <a:buChar char="-"/>
            </a:pPr>
            <a:r>
              <a:rPr lang="en-US" baseline="0" dirty="0"/>
              <a:t>The Eurasian rail connection may attract in additional advisors from the railway side. This situation appears both attractive and complex, with a number of questions that remain open on the table and could become the object of the Rail WG’s deliberations.</a:t>
            </a:r>
          </a:p>
          <a:p>
            <a:pPr marL="628650" lvl="1" indent="-171450">
              <a:buFontTx/>
              <a:buChar char="-"/>
            </a:pPr>
            <a:r>
              <a:rPr lang="en-GB" baseline="0" dirty="0"/>
              <a:t>There are some reasons why FIATA considered strengthening its ties with the UIC: </a:t>
            </a:r>
          </a:p>
          <a:p>
            <a:pPr marL="628650" lvl="1" indent="-171450">
              <a:buFontTx/>
              <a:buChar char="-"/>
            </a:pPr>
            <a:r>
              <a:rPr lang="en-GB" baseline="0" dirty="0"/>
              <a:t>	• Rail transport is the modality which nowadays is seeing huge investments to increase capacity worldwide. </a:t>
            </a:r>
          </a:p>
          <a:p>
            <a:pPr marL="628650" lvl="1" indent="-171450">
              <a:buFontTx/>
              <a:buChar char="-"/>
            </a:pPr>
            <a:r>
              <a:rPr lang="en-GB" baseline="0" dirty="0"/>
              <a:t>	• It is difficult for Small and Medium-sized Enterprises to approach rail transport.</a:t>
            </a:r>
          </a:p>
          <a:p>
            <a:pPr marL="628650" lvl="1" indent="-171450">
              <a:buFontTx/>
              <a:buChar char="-"/>
            </a:pPr>
            <a:r>
              <a:rPr lang="en-GB" baseline="0" dirty="0"/>
              <a:t>	• Rail Transport has smallest impact on the environment and it is more sustainable</a:t>
            </a:r>
          </a:p>
          <a:p>
            <a:pPr marL="457200" lvl="1" indent="0">
              <a:buFontTx/>
              <a:buNone/>
            </a:pPr>
            <a:r>
              <a:rPr lang="de-CH" baseline="0" dirty="0"/>
              <a:t>Next Market Place Seminar </a:t>
            </a:r>
            <a:r>
              <a:rPr lang="de-CH" baseline="0" dirty="0" err="1"/>
              <a:t>is</a:t>
            </a:r>
            <a:r>
              <a:rPr lang="de-CH" baseline="0" dirty="0"/>
              <a:t> </a:t>
            </a:r>
            <a:r>
              <a:rPr lang="de-CH" baseline="0" dirty="0" err="1"/>
              <a:t>under</a:t>
            </a:r>
            <a:r>
              <a:rPr lang="de-CH" baseline="0" dirty="0"/>
              <a:t> </a:t>
            </a:r>
            <a:r>
              <a:rPr lang="de-CH" baseline="0" dirty="0" err="1"/>
              <a:t>discussion</a:t>
            </a:r>
            <a:r>
              <a:rPr lang="de-CH" baseline="0" dirty="0"/>
              <a:t> </a:t>
            </a:r>
            <a:r>
              <a:rPr lang="de-CH" baseline="0" dirty="0" err="1"/>
              <a:t>with</a:t>
            </a:r>
            <a:r>
              <a:rPr lang="de-CH" baseline="0" dirty="0"/>
              <a:t> UIC </a:t>
            </a:r>
            <a:endParaRPr lang="en-GB" baseline="0" dirty="0"/>
          </a:p>
          <a:p>
            <a:pPr marL="628650" lvl="1" indent="-171450">
              <a:buFontTx/>
              <a:buChar char="-"/>
            </a:pPr>
            <a:endParaRPr lang="de-CH" baseline="0" dirty="0"/>
          </a:p>
          <a:p>
            <a:endParaRPr lang="de-CH" dirty="0"/>
          </a:p>
        </p:txBody>
      </p:sp>
      <p:sp>
        <p:nvSpPr>
          <p:cNvPr id="4" name="Foliennummernplatzhalter 3"/>
          <p:cNvSpPr>
            <a:spLocks noGrp="1"/>
          </p:cNvSpPr>
          <p:nvPr>
            <p:ph type="sldNum" sz="quarter" idx="10"/>
          </p:nvPr>
        </p:nvSpPr>
        <p:spPr/>
        <p:txBody>
          <a:bodyPr/>
          <a:lstStyle/>
          <a:p>
            <a:pPr>
              <a:defRPr/>
            </a:pPr>
            <a:fld id="{FD356485-0E89-4E12-BF0A-92AC9FD3B3E0}" type="slidenum">
              <a:rPr lang="en-CA" smtClean="0"/>
              <a:pPr>
                <a:defRPr/>
              </a:pPr>
              <a:t>5</a:t>
            </a:fld>
            <a:endParaRPr lang="en-CA"/>
          </a:p>
        </p:txBody>
      </p:sp>
    </p:spTree>
    <p:extLst>
      <p:ext uri="{BB962C8B-B14F-4D97-AF65-F5344CB8AC3E}">
        <p14:creationId xmlns:p14="http://schemas.microsoft.com/office/powerpoint/2010/main" val="1222742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The</a:t>
            </a:r>
            <a:r>
              <a:rPr lang="de-CH" baseline="0" dirty="0"/>
              <a:t> European </a:t>
            </a:r>
            <a:r>
              <a:rPr lang="de-CH" baseline="0" dirty="0" err="1"/>
              <a:t>Rail</a:t>
            </a:r>
            <a:r>
              <a:rPr lang="de-CH" baseline="0" dirty="0"/>
              <a:t> Network </a:t>
            </a:r>
            <a:r>
              <a:rPr lang="de-CH" baseline="0" dirty="0" err="1"/>
              <a:t>for</a:t>
            </a:r>
            <a:r>
              <a:rPr lang="de-CH" baseline="0" dirty="0"/>
              <a:t> </a:t>
            </a:r>
            <a:r>
              <a:rPr lang="de-CH" baseline="0" dirty="0" err="1"/>
              <a:t>competitive</a:t>
            </a:r>
            <a:r>
              <a:rPr lang="de-CH" baseline="0" dirty="0"/>
              <a:t> freight </a:t>
            </a:r>
            <a:r>
              <a:rPr lang="de-CH" baseline="0" dirty="0" err="1"/>
              <a:t>is</a:t>
            </a:r>
            <a:r>
              <a:rPr lang="de-CH" baseline="0" dirty="0"/>
              <a:t> also a </a:t>
            </a:r>
            <a:r>
              <a:rPr lang="de-CH" baseline="0" dirty="0" err="1"/>
              <a:t>important</a:t>
            </a:r>
            <a:r>
              <a:rPr lang="de-CH" baseline="0" dirty="0"/>
              <a:t> </a:t>
            </a:r>
            <a:r>
              <a:rPr lang="de-CH" baseline="0" dirty="0" err="1"/>
              <a:t>topic</a:t>
            </a:r>
            <a:r>
              <a:rPr lang="de-CH" baseline="0" dirty="0"/>
              <a:t> </a:t>
            </a:r>
            <a:r>
              <a:rPr lang="de-CH" baseline="0" dirty="0" err="1"/>
              <a:t>which</a:t>
            </a:r>
            <a:r>
              <a:rPr lang="de-CH" baseline="0" dirty="0"/>
              <a:t> was also a </a:t>
            </a:r>
            <a:r>
              <a:rPr lang="de-CH" baseline="0" dirty="0" err="1"/>
              <a:t>discussing</a:t>
            </a:r>
            <a:r>
              <a:rPr lang="de-CH" baseline="0" dirty="0"/>
              <a:t> </a:t>
            </a:r>
            <a:r>
              <a:rPr lang="de-CH" baseline="0" dirty="0" err="1"/>
              <a:t>point</a:t>
            </a:r>
            <a:r>
              <a:rPr lang="de-CH" baseline="0" dirty="0"/>
              <a:t> </a:t>
            </a:r>
            <a:r>
              <a:rPr lang="de-CH" baseline="0" dirty="0" err="1"/>
              <a:t>between</a:t>
            </a:r>
            <a:r>
              <a:rPr lang="de-CH" baseline="0" dirty="0"/>
              <a:t> FIATA and UIC </a:t>
            </a:r>
            <a:r>
              <a:rPr lang="de-CH" baseline="0" dirty="0" err="1"/>
              <a:t>representatives</a:t>
            </a:r>
            <a:r>
              <a:rPr lang="de-CH" baseline="0" dirty="0"/>
              <a:t>. </a:t>
            </a:r>
            <a:endParaRPr lang="de-CH" dirty="0"/>
          </a:p>
        </p:txBody>
      </p:sp>
      <p:sp>
        <p:nvSpPr>
          <p:cNvPr id="4" name="Foliennummernplatzhalter 3"/>
          <p:cNvSpPr>
            <a:spLocks noGrp="1"/>
          </p:cNvSpPr>
          <p:nvPr>
            <p:ph type="sldNum" sz="quarter" idx="10"/>
          </p:nvPr>
        </p:nvSpPr>
        <p:spPr/>
        <p:txBody>
          <a:bodyPr/>
          <a:lstStyle/>
          <a:p>
            <a:pPr>
              <a:defRPr/>
            </a:pPr>
            <a:fld id="{FD356485-0E89-4E12-BF0A-92AC9FD3B3E0}" type="slidenum">
              <a:rPr lang="en-CA" smtClean="0"/>
              <a:pPr>
                <a:defRPr/>
              </a:pPr>
              <a:t>6</a:t>
            </a:fld>
            <a:endParaRPr lang="en-CA"/>
          </a:p>
        </p:txBody>
      </p:sp>
    </p:spTree>
    <p:extLst>
      <p:ext uri="{BB962C8B-B14F-4D97-AF65-F5344CB8AC3E}">
        <p14:creationId xmlns:p14="http://schemas.microsoft.com/office/powerpoint/2010/main" val="2281496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baseline="0" dirty="0"/>
          </a:p>
          <a:p>
            <a:endParaRPr lang="en-US" dirty="0"/>
          </a:p>
        </p:txBody>
      </p:sp>
      <p:sp>
        <p:nvSpPr>
          <p:cNvPr id="4" name="Foliennummernplatzhalter 3"/>
          <p:cNvSpPr>
            <a:spLocks noGrp="1"/>
          </p:cNvSpPr>
          <p:nvPr>
            <p:ph type="sldNum" sz="quarter" idx="10"/>
          </p:nvPr>
        </p:nvSpPr>
        <p:spPr/>
        <p:txBody>
          <a:bodyPr/>
          <a:lstStyle/>
          <a:p>
            <a:pPr>
              <a:buClr>
                <a:srgbClr val="0000FF"/>
              </a:buClr>
              <a:defRPr/>
            </a:pPr>
            <a:fld id="{FD356485-0E89-4E12-BF0A-92AC9FD3B3E0}" type="slidenum">
              <a:rPr lang="en-CA" smtClean="0"/>
              <a:pPr>
                <a:buClr>
                  <a:srgbClr val="0000FF"/>
                </a:buClr>
                <a:defRPr/>
              </a:pPr>
              <a:t>7</a:t>
            </a:fld>
            <a:endParaRPr lang="en-CA"/>
          </a:p>
        </p:txBody>
      </p:sp>
    </p:spTree>
    <p:extLst>
      <p:ext uri="{BB962C8B-B14F-4D97-AF65-F5344CB8AC3E}">
        <p14:creationId xmlns:p14="http://schemas.microsoft.com/office/powerpoint/2010/main" val="1989365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baseline="0" dirty="0"/>
          </a:p>
          <a:p>
            <a:endParaRPr lang="en-US" dirty="0"/>
          </a:p>
        </p:txBody>
      </p:sp>
      <p:sp>
        <p:nvSpPr>
          <p:cNvPr id="4" name="Foliennummernplatzhalter 3"/>
          <p:cNvSpPr>
            <a:spLocks noGrp="1"/>
          </p:cNvSpPr>
          <p:nvPr>
            <p:ph type="sldNum" sz="quarter" idx="10"/>
          </p:nvPr>
        </p:nvSpPr>
        <p:spPr/>
        <p:txBody>
          <a:bodyPr/>
          <a:lstStyle/>
          <a:p>
            <a:pPr>
              <a:buClr>
                <a:srgbClr val="0000FF"/>
              </a:buClr>
              <a:defRPr/>
            </a:pPr>
            <a:fld id="{FD356485-0E89-4E12-BF0A-92AC9FD3B3E0}" type="slidenum">
              <a:rPr lang="en-CA" smtClean="0"/>
              <a:pPr>
                <a:buClr>
                  <a:srgbClr val="0000FF"/>
                </a:buClr>
                <a:defRPr/>
              </a:pPr>
              <a:t>8</a:t>
            </a:fld>
            <a:endParaRPr lang="en-CA"/>
          </a:p>
        </p:txBody>
      </p:sp>
    </p:spTree>
    <p:extLst>
      <p:ext uri="{BB962C8B-B14F-4D97-AF65-F5344CB8AC3E}">
        <p14:creationId xmlns:p14="http://schemas.microsoft.com/office/powerpoint/2010/main" val="2416783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D356485-0E89-4E12-BF0A-92AC9FD3B3E0}" type="slidenum">
              <a:rPr lang="en-CA" smtClean="0"/>
              <a:pPr>
                <a:defRPr/>
              </a:pPr>
              <a:t>9</a:t>
            </a:fld>
            <a:endParaRPr lang="en-CA" dirty="0"/>
          </a:p>
        </p:txBody>
      </p:sp>
    </p:spTree>
    <p:extLst>
      <p:ext uri="{BB962C8B-B14F-4D97-AF65-F5344CB8AC3E}">
        <p14:creationId xmlns:p14="http://schemas.microsoft.com/office/powerpoint/2010/main" val="3729224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E2A6B2BF-F52E-409F-9EC4-A16E1162CD37}" type="datetimeFigureOut">
              <a:rPr lang="en-US"/>
              <a:pPr>
                <a:defRPr/>
              </a:pPr>
              <a:t>11/8/2018</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B695CA54-CEF7-47C7-B3C3-11AA856DF1AF}" type="slidenum">
              <a:rPr lang="en-CA"/>
              <a:pPr>
                <a:defRPr/>
              </a:pPr>
              <a:t>‹#›</a:t>
            </a:fld>
            <a:endParaRPr lang="en-CA" dirty="0"/>
          </a:p>
        </p:txBody>
      </p:sp>
    </p:spTree>
    <p:extLst>
      <p:ext uri="{BB962C8B-B14F-4D97-AF65-F5344CB8AC3E}">
        <p14:creationId xmlns:p14="http://schemas.microsoft.com/office/powerpoint/2010/main" val="381528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8C94F3A7-B8D2-4A09-8C63-5C9CFEFA93B1}" type="datetimeFigureOut">
              <a:rPr lang="en-US"/>
              <a:pPr>
                <a:defRPr/>
              </a:pPr>
              <a:t>11/8/2018</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51E5419B-68EC-4AFB-B79E-01D79CE2B12A}" type="slidenum">
              <a:rPr lang="en-CA"/>
              <a:pPr>
                <a:defRPr/>
              </a:pPr>
              <a:t>‹#›</a:t>
            </a:fld>
            <a:endParaRPr lang="en-CA" dirty="0"/>
          </a:p>
        </p:txBody>
      </p:sp>
    </p:spTree>
    <p:extLst>
      <p:ext uri="{BB962C8B-B14F-4D97-AF65-F5344CB8AC3E}">
        <p14:creationId xmlns:p14="http://schemas.microsoft.com/office/powerpoint/2010/main" val="330961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59884A68-31B4-4AE7-A159-0AC8EB946C7C}" type="datetimeFigureOut">
              <a:rPr lang="en-US"/>
              <a:pPr>
                <a:defRPr/>
              </a:pPr>
              <a:t>11/8/2018</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8DC8A11C-EB5A-46D0-9EED-EA36C7EEAEA4}" type="slidenum">
              <a:rPr lang="en-CA"/>
              <a:pPr>
                <a:defRPr/>
              </a:pPr>
              <a:t>‹#›</a:t>
            </a:fld>
            <a:endParaRPr lang="en-CA" dirty="0"/>
          </a:p>
        </p:txBody>
      </p:sp>
    </p:spTree>
    <p:extLst>
      <p:ext uri="{BB962C8B-B14F-4D97-AF65-F5344CB8AC3E}">
        <p14:creationId xmlns:p14="http://schemas.microsoft.com/office/powerpoint/2010/main" val="3481072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403648" y="-27384"/>
            <a:ext cx="7391995" cy="1143000"/>
          </a:xfrm>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6B62E1EB-3DFB-6D4D-B982-C7F31994C9A8}" type="slidenum">
              <a:rPr lang="fr-FR" smtClean="0">
                <a:solidFill>
                  <a:srgbClr val="707070">
                    <a:tint val="75000"/>
                  </a:srgbClr>
                </a:solidFill>
              </a:rPr>
              <a:pPr/>
              <a:t>‹#›</a:t>
            </a:fld>
            <a:endParaRPr lang="fr-FR" dirty="0">
              <a:solidFill>
                <a:srgbClr val="707070">
                  <a:tint val="75000"/>
                </a:srgbClr>
              </a:solidFill>
            </a:endParaRPr>
          </a:p>
        </p:txBody>
      </p:sp>
      <p:sp>
        <p:nvSpPr>
          <p:cNvPr id="13" name="Espace réservé du texte 2"/>
          <p:cNvSpPr>
            <a:spLocks noGrp="1"/>
          </p:cNvSpPr>
          <p:nvPr>
            <p:ph type="body" idx="13" hasCustomPrompt="1"/>
          </p:nvPr>
        </p:nvSpPr>
        <p:spPr>
          <a:xfrm>
            <a:off x="-2754" y="0"/>
            <a:ext cx="920431" cy="942258"/>
          </a:xfrm>
        </p:spPr>
        <p:txBody>
          <a:bodyPr tIns="46800" bIns="46800" anchor="ctr" anchorCtr="0">
            <a:normAutofit/>
          </a:bodyPr>
          <a:lstStyle>
            <a:lvl1pPr marL="0" indent="0" algn="ctr">
              <a:lnSpc>
                <a:spcPct val="100000"/>
              </a:lnSpc>
              <a:spcBef>
                <a:spcPts val="0"/>
              </a:spcBef>
              <a:spcAft>
                <a:spcPts val="0"/>
              </a:spcAft>
              <a:buNone/>
              <a:defRPr sz="4000" b="0" i="0">
                <a:solidFill>
                  <a:schemeClr val="tx1">
                    <a:lumMod val="50000"/>
                    <a:lumOff val="50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x</a:t>
            </a:r>
          </a:p>
        </p:txBody>
      </p:sp>
    </p:spTree>
    <p:extLst>
      <p:ext uri="{BB962C8B-B14F-4D97-AF65-F5344CB8AC3E}">
        <p14:creationId xmlns:p14="http://schemas.microsoft.com/office/powerpoint/2010/main" val="3760378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E2A6B2BF-F52E-409F-9EC4-A16E1162CD37}" type="datetimeFigureOut">
              <a:rPr lang="en-US">
                <a:solidFill>
                  <a:prstClr val="black">
                    <a:tint val="75000"/>
                  </a:prstClr>
                </a:solidFill>
              </a:rPr>
              <a:pPr>
                <a:defRPr/>
              </a:pPr>
              <a:t>11/8/2018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95CA54-CEF7-47C7-B3C3-11AA856DF1AF}"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1976611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0BAAC513-F184-46B8-AC00-2DD30429469C}" type="datetimeFigureOut">
              <a:rPr lang="en-US">
                <a:solidFill>
                  <a:prstClr val="black">
                    <a:tint val="75000"/>
                  </a:prstClr>
                </a:solidFill>
              </a:rPr>
              <a:pPr>
                <a:defRPr/>
              </a:pPr>
              <a:t>11/8/2018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2E6162-8C5E-4454-826A-7B38E92E5337}"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3524602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C92ED1F-A7F2-44A2-BE3F-DBD201B18394}" type="datetimeFigureOut">
              <a:rPr lang="en-US">
                <a:solidFill>
                  <a:prstClr val="black">
                    <a:tint val="75000"/>
                  </a:prstClr>
                </a:solidFill>
              </a:rPr>
              <a:pPr>
                <a:defRPr/>
              </a:pPr>
              <a:t>11/8/2018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52C819-7762-4B52-B639-9CE20F82A552}"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604950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AB356955-C633-44EA-B089-D4362F392ABF}" type="datetimeFigureOut">
              <a:rPr lang="en-US">
                <a:solidFill>
                  <a:prstClr val="black">
                    <a:tint val="75000"/>
                  </a:prstClr>
                </a:solidFill>
              </a:rPr>
              <a:pPr>
                <a:defRPr/>
              </a:pPr>
              <a:t>11/8/2018</a:t>
            </a:fld>
            <a:endParaRPr lang="en-C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7573405-ADFF-494D-B65C-3B8A7F4A0DBD}"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347522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fld id="{BD2F0C15-C9A8-4923-AFF0-F1750FD87899}" type="datetimeFigureOut">
              <a:rPr lang="en-US">
                <a:solidFill>
                  <a:prstClr val="black">
                    <a:tint val="75000"/>
                  </a:prstClr>
                </a:solidFill>
              </a:rPr>
              <a:pPr>
                <a:defRPr/>
              </a:pPr>
              <a:t>11/8/2018</a:t>
            </a:fld>
            <a:endParaRPr lang="en-CA"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80A2402-E79D-405D-BD08-95141B9A6CFE}"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3459800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56AD9AA3-41E7-4E2E-97BC-158DC4B887C7}" type="datetimeFigureOut">
              <a:rPr lang="en-US">
                <a:solidFill>
                  <a:prstClr val="black">
                    <a:tint val="75000"/>
                  </a:prstClr>
                </a:solidFill>
              </a:rPr>
              <a:pPr>
                <a:defRPr/>
              </a:pPr>
              <a:t>11/8/2018</a:t>
            </a:fld>
            <a:endParaRPr lang="en-CA"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27BA8AB-AD2B-485C-B12B-48A9A5417B18}"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55132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A679A1-63E3-482C-A3A1-53F5E7A95DBE}" type="datetimeFigureOut">
              <a:rPr lang="en-US">
                <a:solidFill>
                  <a:prstClr val="black">
                    <a:tint val="75000"/>
                  </a:prstClr>
                </a:solidFill>
              </a:rPr>
              <a:pPr>
                <a:defRPr/>
              </a:pPr>
              <a:t>11/8/2018</a:t>
            </a:fld>
            <a:endParaRPr lang="en-CA"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52BD7BE-4F07-4EA5-9138-75D219B7657F}"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3637836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0BAAC513-F184-46B8-AC00-2DD30429469C}" type="datetimeFigureOut">
              <a:rPr lang="en-US"/>
              <a:pPr>
                <a:defRPr/>
              </a:pPr>
              <a:t>11/8/2018</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3C2E6162-8C5E-4454-826A-7B38E92E5337}" type="slidenum">
              <a:rPr lang="en-CA"/>
              <a:pPr>
                <a:defRPr/>
              </a:pPr>
              <a:t>‹#›</a:t>
            </a:fld>
            <a:endParaRPr lang="en-CA" dirty="0"/>
          </a:p>
        </p:txBody>
      </p:sp>
    </p:spTree>
    <p:extLst>
      <p:ext uri="{BB962C8B-B14F-4D97-AF65-F5344CB8AC3E}">
        <p14:creationId xmlns:p14="http://schemas.microsoft.com/office/powerpoint/2010/main" val="1281090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99774C-BCE9-4748-B928-66BFEBEF6922}" type="datetimeFigureOut">
              <a:rPr lang="en-US">
                <a:solidFill>
                  <a:prstClr val="black">
                    <a:tint val="75000"/>
                  </a:prstClr>
                </a:solidFill>
              </a:rPr>
              <a:pPr>
                <a:defRPr/>
              </a:pPr>
              <a:t>11/8/2018</a:t>
            </a:fld>
            <a:endParaRPr lang="en-C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81F874-9A06-47A4-B013-3EFF8555559B}"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776944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6C28FAB-E01F-4589-921A-5A597CD54744}" type="datetimeFigureOut">
              <a:rPr lang="en-US">
                <a:solidFill>
                  <a:prstClr val="black">
                    <a:tint val="75000"/>
                  </a:prstClr>
                </a:solidFill>
              </a:rPr>
              <a:pPr>
                <a:defRPr/>
              </a:pPr>
              <a:t>11/8/2018</a:t>
            </a:fld>
            <a:endParaRPr lang="en-C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0F8E196-2111-4E8C-B469-C540CD644405}"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404347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8C94F3A7-B8D2-4A09-8C63-5C9CFEFA93B1}" type="datetimeFigureOut">
              <a:rPr lang="en-US">
                <a:solidFill>
                  <a:prstClr val="black">
                    <a:tint val="75000"/>
                  </a:prstClr>
                </a:solidFill>
              </a:rPr>
              <a:pPr>
                <a:defRPr/>
              </a:pPr>
              <a:t>11/8/2018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5419B-68EC-4AFB-B79E-01D79CE2B12A}"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1770134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59884A68-31B4-4AE7-A159-0AC8EB946C7C}" type="datetimeFigureOut">
              <a:rPr lang="en-US">
                <a:solidFill>
                  <a:prstClr val="black">
                    <a:tint val="75000"/>
                  </a:prstClr>
                </a:solidFill>
              </a:rPr>
              <a:pPr>
                <a:defRPr/>
              </a:pPr>
              <a:t>11/8/2018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C8A11C-EB5A-46D0-9EED-EA36C7EEAEA4}"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484196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E2A6B2BF-F52E-409F-9EC4-A16E1162CD37}" type="datetimeFigureOut">
              <a:rPr lang="en-US">
                <a:solidFill>
                  <a:prstClr val="black">
                    <a:tint val="75000"/>
                  </a:prstClr>
                </a:solidFill>
              </a:rPr>
              <a:pPr>
                <a:defRPr/>
              </a:pPr>
              <a:t>11/8/2018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95CA54-CEF7-47C7-B3C3-11AA856DF1AF}"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153129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0BAAC513-F184-46B8-AC00-2DD30429469C}" type="datetimeFigureOut">
              <a:rPr lang="en-US">
                <a:solidFill>
                  <a:prstClr val="black">
                    <a:tint val="75000"/>
                  </a:prstClr>
                </a:solidFill>
              </a:rPr>
              <a:pPr>
                <a:defRPr/>
              </a:pPr>
              <a:t>11/8/2018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2E6162-8C5E-4454-826A-7B38E92E5337}"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3927448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C92ED1F-A7F2-44A2-BE3F-DBD201B18394}" type="datetimeFigureOut">
              <a:rPr lang="en-US">
                <a:solidFill>
                  <a:prstClr val="black">
                    <a:tint val="75000"/>
                  </a:prstClr>
                </a:solidFill>
              </a:rPr>
              <a:pPr>
                <a:defRPr/>
              </a:pPr>
              <a:t>11/8/2018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52C819-7762-4B52-B639-9CE20F82A552}"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3638751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AB356955-C633-44EA-B089-D4362F392ABF}" type="datetimeFigureOut">
              <a:rPr lang="en-US">
                <a:solidFill>
                  <a:prstClr val="black">
                    <a:tint val="75000"/>
                  </a:prstClr>
                </a:solidFill>
              </a:rPr>
              <a:pPr>
                <a:defRPr/>
              </a:pPr>
              <a:t>11/8/2018</a:t>
            </a:fld>
            <a:endParaRPr lang="en-C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7573405-ADFF-494D-B65C-3B8A7F4A0DBD}"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1371794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fld id="{BD2F0C15-C9A8-4923-AFF0-F1750FD87899}" type="datetimeFigureOut">
              <a:rPr lang="en-US">
                <a:solidFill>
                  <a:prstClr val="black">
                    <a:tint val="75000"/>
                  </a:prstClr>
                </a:solidFill>
              </a:rPr>
              <a:pPr>
                <a:defRPr/>
              </a:pPr>
              <a:t>11/8/2018</a:t>
            </a:fld>
            <a:endParaRPr lang="en-CA"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80A2402-E79D-405D-BD08-95141B9A6CFE}"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3300032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56AD9AA3-41E7-4E2E-97BC-158DC4B887C7}" type="datetimeFigureOut">
              <a:rPr lang="en-US">
                <a:solidFill>
                  <a:prstClr val="black">
                    <a:tint val="75000"/>
                  </a:prstClr>
                </a:solidFill>
              </a:rPr>
              <a:pPr>
                <a:defRPr/>
              </a:pPr>
              <a:t>11/8/2018</a:t>
            </a:fld>
            <a:endParaRPr lang="en-CA"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27BA8AB-AD2B-485C-B12B-48A9A5417B18}"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575301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C92ED1F-A7F2-44A2-BE3F-DBD201B18394}" type="datetimeFigureOut">
              <a:rPr lang="en-US"/>
              <a:pPr>
                <a:defRPr/>
              </a:pPr>
              <a:t>11/8/2018</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1D52C819-7762-4B52-B639-9CE20F82A552}" type="slidenum">
              <a:rPr lang="en-CA"/>
              <a:pPr>
                <a:defRPr/>
              </a:pPr>
              <a:t>‹#›</a:t>
            </a:fld>
            <a:endParaRPr lang="en-CA" dirty="0"/>
          </a:p>
        </p:txBody>
      </p:sp>
    </p:spTree>
    <p:extLst>
      <p:ext uri="{BB962C8B-B14F-4D97-AF65-F5344CB8AC3E}">
        <p14:creationId xmlns:p14="http://schemas.microsoft.com/office/powerpoint/2010/main" val="3055354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A679A1-63E3-482C-A3A1-53F5E7A95DBE}" type="datetimeFigureOut">
              <a:rPr lang="en-US">
                <a:solidFill>
                  <a:prstClr val="black">
                    <a:tint val="75000"/>
                  </a:prstClr>
                </a:solidFill>
              </a:rPr>
              <a:pPr>
                <a:defRPr/>
              </a:pPr>
              <a:t>11/8/2018</a:t>
            </a:fld>
            <a:endParaRPr lang="en-CA"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52BD7BE-4F07-4EA5-9138-75D219B7657F}"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3244197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99774C-BCE9-4748-B928-66BFEBEF6922}" type="datetimeFigureOut">
              <a:rPr lang="en-US">
                <a:solidFill>
                  <a:prstClr val="black">
                    <a:tint val="75000"/>
                  </a:prstClr>
                </a:solidFill>
              </a:rPr>
              <a:pPr>
                <a:defRPr/>
              </a:pPr>
              <a:t>11/8/2018</a:t>
            </a:fld>
            <a:endParaRPr lang="en-C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81F874-9A06-47A4-B013-3EFF8555559B}"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4091097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6C28FAB-E01F-4589-921A-5A597CD54744}" type="datetimeFigureOut">
              <a:rPr lang="en-US">
                <a:solidFill>
                  <a:prstClr val="black">
                    <a:tint val="75000"/>
                  </a:prstClr>
                </a:solidFill>
              </a:rPr>
              <a:pPr>
                <a:defRPr/>
              </a:pPr>
              <a:t>11/8/2018</a:t>
            </a:fld>
            <a:endParaRPr lang="en-C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0F8E196-2111-4E8C-B469-C540CD644405}"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1571290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8C94F3A7-B8D2-4A09-8C63-5C9CFEFA93B1}" type="datetimeFigureOut">
              <a:rPr lang="en-US">
                <a:solidFill>
                  <a:prstClr val="black">
                    <a:tint val="75000"/>
                  </a:prstClr>
                </a:solidFill>
              </a:rPr>
              <a:pPr>
                <a:defRPr/>
              </a:pPr>
              <a:t>11/8/2018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5419B-68EC-4AFB-B79E-01D79CE2B12A}"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1439022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59884A68-31B4-4AE7-A159-0AC8EB946C7C}" type="datetimeFigureOut">
              <a:rPr lang="en-US">
                <a:solidFill>
                  <a:prstClr val="black">
                    <a:tint val="75000"/>
                  </a:prstClr>
                </a:solidFill>
              </a:rPr>
              <a:pPr>
                <a:defRPr/>
              </a:pPr>
              <a:t>11/8/2018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C8A11C-EB5A-46D0-9EED-EA36C7EEAEA4}"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18249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AB356955-C633-44EA-B089-D4362F392ABF}" type="datetimeFigureOut">
              <a:rPr lang="en-US"/>
              <a:pPr>
                <a:defRPr/>
              </a:pPr>
              <a:t>11/8/2018</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D7573405-ADFF-494D-B65C-3B8A7F4A0DBD}" type="slidenum">
              <a:rPr lang="en-CA"/>
              <a:pPr>
                <a:defRPr/>
              </a:pPr>
              <a:t>‹#›</a:t>
            </a:fld>
            <a:endParaRPr lang="en-CA" dirty="0"/>
          </a:p>
        </p:txBody>
      </p:sp>
    </p:spTree>
    <p:extLst>
      <p:ext uri="{BB962C8B-B14F-4D97-AF65-F5344CB8AC3E}">
        <p14:creationId xmlns:p14="http://schemas.microsoft.com/office/powerpoint/2010/main" val="363792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fld id="{BD2F0C15-C9A8-4923-AFF0-F1750FD87899}" type="datetimeFigureOut">
              <a:rPr lang="en-US"/>
              <a:pPr>
                <a:defRPr/>
              </a:pPr>
              <a:t>11/8/2018</a:t>
            </a:fld>
            <a:endParaRPr lang="en-CA" dirty="0"/>
          </a:p>
        </p:txBody>
      </p:sp>
      <p:sp>
        <p:nvSpPr>
          <p:cNvPr id="8" name="Footer Placeholder 4"/>
          <p:cNvSpPr>
            <a:spLocks noGrp="1"/>
          </p:cNvSpPr>
          <p:nvPr>
            <p:ph type="ftr" sz="quarter" idx="11"/>
          </p:nvPr>
        </p:nvSpPr>
        <p:spPr/>
        <p:txBody>
          <a:bodyPr/>
          <a:lstStyle>
            <a:lvl1pPr>
              <a:defRPr/>
            </a:lvl1pPr>
          </a:lstStyle>
          <a:p>
            <a:pPr>
              <a:defRPr/>
            </a:pPr>
            <a:endParaRPr lang="en-CA" dirty="0"/>
          </a:p>
        </p:txBody>
      </p:sp>
      <p:sp>
        <p:nvSpPr>
          <p:cNvPr id="9" name="Slide Number Placeholder 5"/>
          <p:cNvSpPr>
            <a:spLocks noGrp="1"/>
          </p:cNvSpPr>
          <p:nvPr>
            <p:ph type="sldNum" sz="quarter" idx="12"/>
          </p:nvPr>
        </p:nvSpPr>
        <p:spPr/>
        <p:txBody>
          <a:bodyPr/>
          <a:lstStyle>
            <a:lvl1pPr>
              <a:defRPr/>
            </a:lvl1pPr>
          </a:lstStyle>
          <a:p>
            <a:pPr>
              <a:defRPr/>
            </a:pPr>
            <a:fld id="{480A2402-E79D-405D-BD08-95141B9A6CFE}" type="slidenum">
              <a:rPr lang="en-CA"/>
              <a:pPr>
                <a:defRPr/>
              </a:pPr>
              <a:t>‹#›</a:t>
            </a:fld>
            <a:endParaRPr lang="en-CA" dirty="0"/>
          </a:p>
        </p:txBody>
      </p:sp>
    </p:spTree>
    <p:extLst>
      <p:ext uri="{BB962C8B-B14F-4D97-AF65-F5344CB8AC3E}">
        <p14:creationId xmlns:p14="http://schemas.microsoft.com/office/powerpoint/2010/main" val="3839089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56AD9AA3-41E7-4E2E-97BC-158DC4B887C7}" type="datetimeFigureOut">
              <a:rPr lang="en-US"/>
              <a:pPr>
                <a:defRPr/>
              </a:pPr>
              <a:t>11/8/2018</a:t>
            </a:fld>
            <a:endParaRPr lang="en-CA" dirty="0"/>
          </a:p>
        </p:txBody>
      </p:sp>
      <p:sp>
        <p:nvSpPr>
          <p:cNvPr id="4" name="Footer Placeholder 4"/>
          <p:cNvSpPr>
            <a:spLocks noGrp="1"/>
          </p:cNvSpPr>
          <p:nvPr>
            <p:ph type="ftr" sz="quarter" idx="11"/>
          </p:nvPr>
        </p:nvSpPr>
        <p:spPr/>
        <p:txBody>
          <a:bodyPr/>
          <a:lstStyle>
            <a:lvl1pPr>
              <a:defRPr/>
            </a:lvl1pPr>
          </a:lstStyle>
          <a:p>
            <a:pPr>
              <a:defRPr/>
            </a:pPr>
            <a:endParaRPr lang="en-CA" dirty="0"/>
          </a:p>
        </p:txBody>
      </p:sp>
      <p:sp>
        <p:nvSpPr>
          <p:cNvPr id="5" name="Slide Number Placeholder 5"/>
          <p:cNvSpPr>
            <a:spLocks noGrp="1"/>
          </p:cNvSpPr>
          <p:nvPr>
            <p:ph type="sldNum" sz="quarter" idx="12"/>
          </p:nvPr>
        </p:nvSpPr>
        <p:spPr/>
        <p:txBody>
          <a:bodyPr/>
          <a:lstStyle>
            <a:lvl1pPr>
              <a:defRPr/>
            </a:lvl1pPr>
          </a:lstStyle>
          <a:p>
            <a:pPr>
              <a:defRPr/>
            </a:pPr>
            <a:fld id="{F27BA8AB-AD2B-485C-B12B-48A9A5417B18}" type="slidenum">
              <a:rPr lang="en-CA"/>
              <a:pPr>
                <a:defRPr/>
              </a:pPr>
              <a:t>‹#›</a:t>
            </a:fld>
            <a:endParaRPr lang="en-CA" dirty="0"/>
          </a:p>
        </p:txBody>
      </p:sp>
    </p:spTree>
    <p:extLst>
      <p:ext uri="{BB962C8B-B14F-4D97-AF65-F5344CB8AC3E}">
        <p14:creationId xmlns:p14="http://schemas.microsoft.com/office/powerpoint/2010/main" val="141960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A679A1-63E3-482C-A3A1-53F5E7A95DBE}" type="datetimeFigureOut">
              <a:rPr lang="en-US"/>
              <a:pPr>
                <a:defRPr/>
              </a:pPr>
              <a:t>11/8/2018</a:t>
            </a:fld>
            <a:endParaRPr lang="en-CA" dirty="0"/>
          </a:p>
        </p:txBody>
      </p:sp>
      <p:sp>
        <p:nvSpPr>
          <p:cNvPr id="3" name="Footer Placeholder 4"/>
          <p:cNvSpPr>
            <a:spLocks noGrp="1"/>
          </p:cNvSpPr>
          <p:nvPr>
            <p:ph type="ftr" sz="quarter" idx="11"/>
          </p:nvPr>
        </p:nvSpPr>
        <p:spPr/>
        <p:txBody>
          <a:bodyPr/>
          <a:lstStyle>
            <a:lvl1pPr>
              <a:defRPr/>
            </a:lvl1pPr>
          </a:lstStyle>
          <a:p>
            <a:pPr>
              <a:defRPr/>
            </a:pPr>
            <a:endParaRPr lang="en-CA" dirty="0"/>
          </a:p>
        </p:txBody>
      </p:sp>
      <p:sp>
        <p:nvSpPr>
          <p:cNvPr id="4" name="Slide Number Placeholder 5"/>
          <p:cNvSpPr>
            <a:spLocks noGrp="1"/>
          </p:cNvSpPr>
          <p:nvPr>
            <p:ph type="sldNum" sz="quarter" idx="12"/>
          </p:nvPr>
        </p:nvSpPr>
        <p:spPr/>
        <p:txBody>
          <a:bodyPr/>
          <a:lstStyle>
            <a:lvl1pPr>
              <a:defRPr/>
            </a:lvl1pPr>
          </a:lstStyle>
          <a:p>
            <a:pPr>
              <a:defRPr/>
            </a:pPr>
            <a:fld id="{952BD7BE-4F07-4EA5-9138-75D219B7657F}" type="slidenum">
              <a:rPr lang="en-CA"/>
              <a:pPr>
                <a:defRPr/>
              </a:pPr>
              <a:t>‹#›</a:t>
            </a:fld>
            <a:endParaRPr lang="en-CA" dirty="0"/>
          </a:p>
        </p:txBody>
      </p:sp>
    </p:spTree>
    <p:extLst>
      <p:ext uri="{BB962C8B-B14F-4D97-AF65-F5344CB8AC3E}">
        <p14:creationId xmlns:p14="http://schemas.microsoft.com/office/powerpoint/2010/main" val="753029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99774C-BCE9-4748-B928-66BFEBEF6922}" type="datetimeFigureOut">
              <a:rPr lang="en-US"/>
              <a:pPr>
                <a:defRPr/>
              </a:pPr>
              <a:t>11/8/2018</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8081F874-9A06-47A4-B013-3EFF8555559B}" type="slidenum">
              <a:rPr lang="en-CA"/>
              <a:pPr>
                <a:defRPr/>
              </a:pPr>
              <a:t>‹#›</a:t>
            </a:fld>
            <a:endParaRPr lang="en-CA" dirty="0"/>
          </a:p>
        </p:txBody>
      </p:sp>
    </p:spTree>
    <p:extLst>
      <p:ext uri="{BB962C8B-B14F-4D97-AF65-F5344CB8AC3E}">
        <p14:creationId xmlns:p14="http://schemas.microsoft.com/office/powerpoint/2010/main" val="367153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6C28FAB-E01F-4589-921A-5A597CD54744}" type="datetimeFigureOut">
              <a:rPr lang="en-US"/>
              <a:pPr>
                <a:defRPr/>
              </a:pPr>
              <a:t>11/8/2018</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50F8E196-2111-4E8C-B469-C540CD644405}" type="slidenum">
              <a:rPr lang="en-CA"/>
              <a:pPr>
                <a:defRPr/>
              </a:pPr>
              <a:t>‹#›</a:t>
            </a:fld>
            <a:endParaRPr lang="en-CA" dirty="0"/>
          </a:p>
        </p:txBody>
      </p:sp>
    </p:spTree>
    <p:extLst>
      <p:ext uri="{BB962C8B-B14F-4D97-AF65-F5344CB8AC3E}">
        <p14:creationId xmlns:p14="http://schemas.microsoft.com/office/powerpoint/2010/main" val="1985118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endParaRPr lang="en-CA" altLang="de-DE"/>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endParaRPr lang="en-CA" alt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spcBef>
                <a:spcPct val="0"/>
              </a:spcBef>
              <a:buClrTx/>
              <a:buSzTx/>
              <a:buFontTx/>
              <a:buNone/>
              <a:defRPr sz="1200">
                <a:solidFill>
                  <a:schemeClr val="tx1">
                    <a:tint val="75000"/>
                  </a:schemeClr>
                </a:solidFill>
                <a:latin typeface="Tahoma" pitchFamily="34" charset="0"/>
                <a:cs typeface="+mn-cs"/>
              </a:defRPr>
            </a:lvl1pPr>
          </a:lstStyle>
          <a:p>
            <a:pPr>
              <a:defRPr/>
            </a:pPr>
            <a:fld id="{B311D5C7-FB64-493E-A3DF-8D4EA31B78BA}" type="datetimeFigureOut">
              <a:rPr lang="en-US"/>
              <a:pPr>
                <a:defRPr/>
              </a:pPr>
              <a:t>11/8/2018</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spcBef>
                <a:spcPct val="0"/>
              </a:spcBef>
              <a:buClrTx/>
              <a:buSzTx/>
              <a:buFontTx/>
              <a:buNone/>
              <a:defRPr sz="1200">
                <a:solidFill>
                  <a:schemeClr val="tx1">
                    <a:tint val="75000"/>
                  </a:schemeClr>
                </a:solidFill>
                <a:latin typeface="Tahoma" pitchFamily="34" charset="0"/>
                <a:cs typeface="+mn-cs"/>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spcBef>
                <a:spcPct val="0"/>
              </a:spcBef>
              <a:buClrTx/>
              <a:buSzTx/>
              <a:buFontTx/>
              <a:buNone/>
              <a:defRPr sz="1200">
                <a:solidFill>
                  <a:schemeClr val="tx1">
                    <a:tint val="75000"/>
                  </a:schemeClr>
                </a:solidFill>
                <a:latin typeface="Tahoma" pitchFamily="34" charset="0"/>
                <a:cs typeface="+mn-cs"/>
              </a:defRPr>
            </a:lvl1pPr>
          </a:lstStyle>
          <a:p>
            <a:pPr>
              <a:defRPr/>
            </a:pPr>
            <a:fld id="{ED44BB64-1ABE-4D2E-BFF5-483B4C5AAFD1}" type="slidenum">
              <a:rPr lang="en-CA"/>
              <a:pPr>
                <a:defRPr/>
              </a:pPr>
              <a:t>‹#›</a:t>
            </a:fld>
            <a:endParaRPr lang="en-CA" dirty="0"/>
          </a:p>
        </p:txBody>
      </p:sp>
    </p:spTree>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21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endParaRPr lang="en-CA" altLang="de-DE"/>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endParaRPr lang="en-CA" alt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spcBef>
                <a:spcPct val="0"/>
              </a:spcBef>
              <a:buClrTx/>
              <a:buSzTx/>
              <a:buFontTx/>
              <a:buNone/>
              <a:defRPr sz="1200">
                <a:solidFill>
                  <a:schemeClr val="tx1">
                    <a:tint val="75000"/>
                  </a:schemeClr>
                </a:solidFill>
                <a:latin typeface="Tahoma" pitchFamily="34" charset="0"/>
                <a:cs typeface="+mn-cs"/>
              </a:defRPr>
            </a:lvl1pPr>
          </a:lstStyle>
          <a:p>
            <a:pPr>
              <a:defRPr/>
            </a:pPr>
            <a:fld id="{B311D5C7-FB64-493E-A3DF-8D4EA31B78BA}" type="datetimeFigureOut">
              <a:rPr lang="en-US">
                <a:solidFill>
                  <a:prstClr val="black">
                    <a:tint val="75000"/>
                  </a:prstClr>
                </a:solidFill>
              </a:rPr>
              <a:pPr>
                <a:defRPr/>
              </a:pPr>
              <a:t>11/8/2018</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spcBef>
                <a:spcPct val="0"/>
              </a:spcBef>
              <a:buClrTx/>
              <a:buSzTx/>
              <a:buFontTx/>
              <a:buNone/>
              <a:defRPr sz="1200">
                <a:solidFill>
                  <a:schemeClr val="tx1">
                    <a:tint val="75000"/>
                  </a:schemeClr>
                </a:solidFill>
                <a:latin typeface="Tahoma" pitchFamily="34" charset="0"/>
                <a:cs typeface="+mn-cs"/>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spcBef>
                <a:spcPct val="0"/>
              </a:spcBef>
              <a:buClrTx/>
              <a:buSzTx/>
              <a:buFontTx/>
              <a:buNone/>
              <a:defRPr sz="1200">
                <a:solidFill>
                  <a:schemeClr val="tx1">
                    <a:tint val="75000"/>
                  </a:schemeClr>
                </a:solidFill>
                <a:latin typeface="Tahoma" pitchFamily="34" charset="0"/>
                <a:cs typeface="+mn-cs"/>
              </a:defRPr>
            </a:lvl1pPr>
          </a:lstStyle>
          <a:p>
            <a:pPr>
              <a:defRPr/>
            </a:pPr>
            <a:fld id="{ED44BB64-1ABE-4D2E-BFF5-483B4C5AAFD1}"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754208935"/>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endParaRPr lang="en-CA" altLang="de-DE"/>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endParaRPr lang="en-CA" alt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spcBef>
                <a:spcPct val="0"/>
              </a:spcBef>
              <a:buClrTx/>
              <a:buSzTx/>
              <a:buFontTx/>
              <a:buNone/>
              <a:defRPr sz="1200">
                <a:solidFill>
                  <a:schemeClr val="tx1">
                    <a:tint val="75000"/>
                  </a:schemeClr>
                </a:solidFill>
                <a:latin typeface="Tahoma" pitchFamily="34" charset="0"/>
                <a:cs typeface="+mn-cs"/>
              </a:defRPr>
            </a:lvl1pPr>
          </a:lstStyle>
          <a:p>
            <a:pPr>
              <a:defRPr/>
            </a:pPr>
            <a:fld id="{B311D5C7-FB64-493E-A3DF-8D4EA31B78BA}" type="datetimeFigureOut">
              <a:rPr lang="en-US">
                <a:solidFill>
                  <a:prstClr val="black">
                    <a:tint val="75000"/>
                  </a:prstClr>
                </a:solidFill>
              </a:rPr>
              <a:pPr>
                <a:defRPr/>
              </a:pPr>
              <a:t>11/8/2018</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spcBef>
                <a:spcPct val="0"/>
              </a:spcBef>
              <a:buClrTx/>
              <a:buSzTx/>
              <a:buFontTx/>
              <a:buNone/>
              <a:defRPr sz="1200">
                <a:solidFill>
                  <a:schemeClr val="tx1">
                    <a:tint val="75000"/>
                  </a:schemeClr>
                </a:solidFill>
                <a:latin typeface="Tahoma" pitchFamily="34" charset="0"/>
                <a:cs typeface="+mn-cs"/>
              </a:defRPr>
            </a:lvl1pPr>
          </a:lstStyle>
          <a:p>
            <a:pPr>
              <a:defRPr/>
            </a:pPr>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spcBef>
                <a:spcPct val="0"/>
              </a:spcBef>
              <a:buClrTx/>
              <a:buSzTx/>
              <a:buFontTx/>
              <a:buNone/>
              <a:defRPr sz="1200">
                <a:solidFill>
                  <a:schemeClr val="tx1">
                    <a:tint val="75000"/>
                  </a:schemeClr>
                </a:solidFill>
                <a:latin typeface="Tahoma" pitchFamily="34" charset="0"/>
                <a:cs typeface="+mn-cs"/>
              </a:defRPr>
            </a:lvl1pPr>
          </a:lstStyle>
          <a:p>
            <a:pPr>
              <a:defRPr/>
            </a:pPr>
            <a:fld id="{ED44BB64-1ABE-4D2E-BFF5-483B4C5AAFD1}"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466707627"/>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info@fiata.com" TargetMode="External"/><Relationship Id="rId4" Type="http://schemas.openxmlformats.org/officeDocument/2006/relationships/hyperlink" Target="https://fiata.com/about-fiata/fiata-documents.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91580" y="1062994"/>
            <a:ext cx="7848873" cy="4382229"/>
          </a:xfrm>
        </p:spPr>
        <p:txBody>
          <a:bodyPr>
            <a:normAutofit/>
          </a:bodyPr>
          <a:lstStyle/>
          <a:p>
            <a:pPr lvl="0" eaLnBrk="1" hangingPunct="1">
              <a:spcBef>
                <a:spcPct val="60000"/>
              </a:spcBef>
              <a:tabLst>
                <a:tab pos="539750" algn="l"/>
              </a:tabLst>
              <a:defRPr/>
            </a:pPr>
            <a:r>
              <a:rPr lang="en-GB" sz="2200" b="1" kern="0" dirty="0">
                <a:solidFill>
                  <a:schemeClr val="tx2"/>
                </a:solidFill>
                <a:latin typeface="Century Gothic" panose="020B0502020202020204" pitchFamily="34" charset="0"/>
              </a:rPr>
              <a:t>Economic Commission for Europe Inland Transport Committee Working Party on Intermodal Transport and Logistics</a:t>
            </a:r>
            <a:br>
              <a:rPr lang="en-US" sz="2200" kern="0" dirty="0">
                <a:solidFill>
                  <a:schemeClr val="tx2"/>
                </a:solidFill>
                <a:latin typeface="Century Gothic" panose="020B0502020202020204" pitchFamily="34" charset="0"/>
              </a:rPr>
            </a:br>
            <a:br>
              <a:rPr lang="en-US" sz="2800" b="1" dirty="0">
                <a:solidFill>
                  <a:schemeClr val="tx2"/>
                </a:solidFill>
                <a:latin typeface="Century Gothic" panose="020B0502020202020204" pitchFamily="34" charset="0"/>
              </a:rPr>
            </a:br>
            <a:r>
              <a:rPr lang="en-US" sz="2800" b="1" dirty="0">
                <a:solidFill>
                  <a:schemeClr val="tx2"/>
                </a:solidFill>
                <a:latin typeface="Century Gothic" panose="020B0502020202020204" pitchFamily="34" charset="0"/>
              </a:rPr>
              <a:t>GENEVA, SWITZERLAND</a:t>
            </a:r>
            <a:br>
              <a:rPr lang="en-US" sz="2800" b="1" dirty="0">
                <a:solidFill>
                  <a:schemeClr val="tx2"/>
                </a:solidFill>
                <a:latin typeface="Century Gothic" panose="020B0502020202020204" pitchFamily="34" charset="0"/>
              </a:rPr>
            </a:br>
            <a:r>
              <a:rPr lang="en-US" sz="2200" kern="0" dirty="0">
                <a:solidFill>
                  <a:schemeClr val="tx2"/>
                </a:solidFill>
                <a:latin typeface="Century Gothic" panose="020B0502020202020204" pitchFamily="34" charset="0"/>
              </a:rPr>
              <a:t>19 - 21 November 2018 </a:t>
            </a:r>
            <a:br>
              <a:rPr lang="en-US" sz="2200" kern="0" dirty="0">
                <a:solidFill>
                  <a:schemeClr val="tx2"/>
                </a:solidFill>
                <a:latin typeface="Century Gothic" panose="020B0502020202020204" pitchFamily="34" charset="0"/>
              </a:rPr>
            </a:br>
            <a:br>
              <a:rPr lang="en-US" sz="2200" kern="0" dirty="0">
                <a:solidFill>
                  <a:schemeClr val="tx2"/>
                </a:solidFill>
                <a:latin typeface="Century Gothic" panose="020B0502020202020204" pitchFamily="34" charset="0"/>
              </a:rPr>
            </a:br>
            <a:r>
              <a:rPr lang="en-US" sz="2800" b="1" kern="0" dirty="0">
                <a:solidFill>
                  <a:schemeClr val="tx2"/>
                </a:solidFill>
                <a:latin typeface="Century Gothic" panose="020B0502020202020204" pitchFamily="34" charset="0"/>
              </a:rPr>
              <a:t>René Zimmermann</a:t>
            </a:r>
            <a:br>
              <a:rPr lang="en-US" sz="3600" b="1" kern="0" dirty="0">
                <a:solidFill>
                  <a:schemeClr val="tx2"/>
                </a:solidFill>
                <a:latin typeface="Century Gothic" panose="020B0502020202020204" pitchFamily="34" charset="0"/>
              </a:rPr>
            </a:br>
            <a:r>
              <a:rPr lang="en-US" sz="2200" kern="0" dirty="0">
                <a:solidFill>
                  <a:schemeClr val="tx2"/>
                </a:solidFill>
                <a:latin typeface="Century Gothic" panose="020B0502020202020204" pitchFamily="34" charset="0"/>
              </a:rPr>
              <a:t>Manager of the FIATA WG Rail Transport</a:t>
            </a:r>
            <a:endParaRPr lang="en-US" sz="3600" dirty="0">
              <a:latin typeface="Century Gothic" panose="020B0502020202020204" pitchFamily="34" charset="0"/>
            </a:endParaRPr>
          </a:p>
        </p:txBody>
      </p:sp>
      <p:pic>
        <p:nvPicPr>
          <p:cNvPr id="7" name="Picture 2" descr="I:\Logos\FIATA Logo 300dpi.jpg"/>
          <p:cNvPicPr>
            <a:picLocks noChangeAspect="1" noChangeArrowheads="1"/>
          </p:cNvPicPr>
          <p:nvPr/>
        </p:nvPicPr>
        <p:blipFill>
          <a:blip r:embed="rId3"/>
          <a:srcRect/>
          <a:stretch>
            <a:fillRect/>
          </a:stretch>
        </p:blipFill>
        <p:spPr bwMode="auto">
          <a:xfrm>
            <a:off x="7744204" y="5445223"/>
            <a:ext cx="1399796" cy="1301509"/>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FIATA/OSJD Meetings </a:t>
            </a:r>
          </a:p>
        </p:txBody>
      </p:sp>
      <p:sp>
        <p:nvSpPr>
          <p:cNvPr id="3" name="Content Placeholder 2"/>
          <p:cNvSpPr>
            <a:spLocks noGrp="1"/>
          </p:cNvSpPr>
          <p:nvPr>
            <p:ph idx="1"/>
          </p:nvPr>
        </p:nvSpPr>
        <p:spPr/>
        <p:txBody>
          <a:bodyPr/>
          <a:lstStyle/>
          <a:p>
            <a:r>
              <a:rPr lang="en-GB" sz="2400" dirty="0">
                <a:latin typeface="Arial" panose="020B0604020202020204" pitchFamily="34" charset="0"/>
                <a:cs typeface="Arial" panose="020B0604020202020204" pitchFamily="34" charset="0"/>
              </a:rPr>
              <a:t>The meeting was hosted by the UTIKAD the Turkish Association member of FIATA and attracted 55 participants from 18 countries. </a:t>
            </a:r>
          </a:p>
          <a:p>
            <a:r>
              <a:rPr lang="en-GB" sz="2400" dirty="0">
                <a:latin typeface="Arial" panose="020B0604020202020204" pitchFamily="34" charset="0"/>
                <a:cs typeface="Arial" panose="020B0604020202020204" pitchFamily="34" charset="0"/>
              </a:rPr>
              <a:t>OSJD, an inter-government organization, makes great efforts on the development of Europe-Asia international railway and combined transportations. 	 </a:t>
            </a:r>
          </a:p>
          <a:p>
            <a:r>
              <a:rPr lang="en-GB" sz="2400" dirty="0">
                <a:latin typeface="Arial" panose="020B0604020202020204" pitchFamily="34" charset="0"/>
                <a:cs typeface="Arial" panose="020B0604020202020204" pitchFamily="34" charset="0"/>
              </a:rPr>
              <a:t>OSJD plays a critical part in shaping transport policy and strategy, improving documents and managing international railways tariffs among countries.</a:t>
            </a:r>
          </a:p>
          <a:p>
            <a:endParaRPr lang="en-GB" sz="24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7464" y="5760989"/>
            <a:ext cx="1077188" cy="100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055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06752"/>
            <a:ext cx="8229600" cy="810885"/>
          </a:xfrm>
        </p:spPr>
        <p:txBody>
          <a:bodyPr>
            <a:normAutofit/>
          </a:bodyPr>
          <a:lstStyle/>
          <a:p>
            <a:pPr algn="l"/>
            <a:r>
              <a:rPr lang="de-CH" sz="4000" dirty="0">
                <a:solidFill>
                  <a:schemeClr val="tx2"/>
                </a:solidFill>
              </a:rPr>
              <a:t>OSJD Railway Corridors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7464" y="5760989"/>
            <a:ext cx="1077188" cy="100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83931" y="1556792"/>
            <a:ext cx="8229600" cy="385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012545" y="606753"/>
            <a:ext cx="421910" cy="523220"/>
          </a:xfrm>
          <a:prstGeom prst="rect">
            <a:avLst/>
          </a:prstGeom>
        </p:spPr>
        <p:txBody>
          <a:bodyPr wrap="none">
            <a:spAutoFit/>
          </a:bodyPr>
          <a:lstStyle/>
          <a:p>
            <a:r>
              <a:rPr lang="de-CH" sz="2800" dirty="0">
                <a:solidFill>
                  <a:srgbClr val="1F497D"/>
                </a:solidFill>
                <a:latin typeface="Calibri"/>
                <a:ea typeface="+mj-ea"/>
                <a:cs typeface="+mj-cs"/>
              </a:rPr>
              <a:t>O</a:t>
            </a:r>
            <a:endParaRPr lang="en-GB" dirty="0"/>
          </a:p>
        </p:txBody>
      </p:sp>
    </p:spTree>
    <p:extLst>
      <p:ext uri="{BB962C8B-B14F-4D97-AF65-F5344CB8AC3E}">
        <p14:creationId xmlns:p14="http://schemas.microsoft.com/office/powerpoint/2010/main" val="2141113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a:solidFill>
                  <a:schemeClr val="tx2"/>
                </a:solidFill>
                <a:latin typeface="Arial" panose="020B0604020202020204" pitchFamily="34" charset="0"/>
                <a:cs typeface="Arial" panose="020B0604020202020204" pitchFamily="34" charset="0"/>
              </a:rPr>
              <a:t>Expectations EU - OSJD </a:t>
            </a:r>
            <a:r>
              <a:rPr lang="de-CH" dirty="0" err="1">
                <a:solidFill>
                  <a:schemeClr val="tx2"/>
                </a:solidFill>
                <a:latin typeface="Arial" panose="020B0604020202020204" pitchFamily="34" charset="0"/>
                <a:cs typeface="Arial" panose="020B0604020202020204" pitchFamily="34" charset="0"/>
              </a:rPr>
              <a:t>Corridors</a:t>
            </a:r>
            <a:endParaRPr lang="de-CH" dirty="0">
              <a:solidFill>
                <a:schemeClr val="tx2"/>
              </a:solidFill>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539552" y="1340768"/>
            <a:ext cx="8229600" cy="4680520"/>
          </a:xfrm>
        </p:spPr>
        <p:txBody>
          <a:bodyPr/>
          <a:lstStyle/>
          <a:p>
            <a:pPr marL="0" lvl="0" indent="0">
              <a:buClr>
                <a:srgbClr val="1F497D"/>
              </a:buClr>
              <a:buNone/>
            </a:pPr>
            <a:r>
              <a:rPr lang="en-GB" sz="2800" dirty="0">
                <a:solidFill>
                  <a:prstClr val="black"/>
                </a:solidFill>
                <a:latin typeface="Arial" panose="020B0604020202020204" pitchFamily="34" charset="0"/>
                <a:cs typeface="Arial" panose="020B0604020202020204" pitchFamily="34" charset="0"/>
              </a:rPr>
              <a:t>Short – medium term</a:t>
            </a:r>
          </a:p>
          <a:p>
            <a:pPr>
              <a:buClr>
                <a:srgbClr val="1F497D"/>
              </a:buClr>
            </a:pPr>
            <a:r>
              <a:rPr lang="en-GB" sz="2800" dirty="0">
                <a:solidFill>
                  <a:prstClr val="black"/>
                </a:solidFill>
                <a:latin typeface="Arial" panose="020B0604020202020204" pitchFamily="34" charset="0"/>
                <a:cs typeface="Arial" panose="020B0604020202020204" pitchFamily="34" charset="0"/>
              </a:rPr>
              <a:t>Exchange of best practices with all countries/Member States on the corridor </a:t>
            </a:r>
          </a:p>
          <a:p>
            <a:pPr lvl="0">
              <a:buClr>
                <a:srgbClr val="1F497D"/>
              </a:buClr>
              <a:buFont typeface="Arial" panose="020B0604020202020204" pitchFamily="34" charset="0"/>
              <a:buChar char="•"/>
            </a:pPr>
            <a:r>
              <a:rPr lang="en-GB" sz="2800" dirty="0">
                <a:latin typeface="Arial" panose="020B0604020202020204" pitchFamily="34" charset="0"/>
                <a:cs typeface="Arial" panose="020B0604020202020204" pitchFamily="34" charset="0"/>
              </a:rPr>
              <a:t>Improving </a:t>
            </a:r>
            <a:r>
              <a:rPr lang="en-GB" sz="2800" b="1" dirty="0">
                <a:latin typeface="Arial" panose="020B0604020202020204" pitchFamily="34" charset="0"/>
                <a:cs typeface="Arial" panose="020B0604020202020204" pitchFamily="34" charset="0"/>
              </a:rPr>
              <a:t>quality and reliability </a:t>
            </a:r>
            <a:r>
              <a:rPr lang="en-GB" sz="2800" dirty="0">
                <a:latin typeface="Arial" panose="020B0604020202020204" pitchFamily="34" charset="0"/>
                <a:cs typeface="Arial" panose="020B0604020202020204" pitchFamily="34" charset="0"/>
              </a:rPr>
              <a:t>on  international freight services </a:t>
            </a:r>
          </a:p>
          <a:p>
            <a:pPr lvl="1">
              <a:buClr>
                <a:schemeClr val="tx2"/>
              </a:buClr>
              <a:buFont typeface="Arial" panose="020B0604020202020204" pitchFamily="34" charset="0"/>
              <a:buChar char="•"/>
            </a:pPr>
            <a:r>
              <a:rPr lang="en-GB" sz="2400" dirty="0">
                <a:latin typeface="Arial" panose="020B0604020202020204" pitchFamily="34" charset="0"/>
                <a:cs typeface="Arial" panose="020B0604020202020204" pitchFamily="34" charset="0"/>
              </a:rPr>
              <a:t>Improved operational performance </a:t>
            </a:r>
          </a:p>
          <a:p>
            <a:pPr lvl="1">
              <a:buClr>
                <a:schemeClr val="tx2"/>
              </a:buClr>
              <a:buFont typeface="Arial" panose="020B0604020202020204" pitchFamily="34" charset="0"/>
              <a:buChar char="•"/>
            </a:pPr>
            <a:r>
              <a:rPr lang="en-GB" sz="2400" dirty="0">
                <a:latin typeface="Arial" panose="020B0604020202020204" pitchFamily="34" charset="0"/>
                <a:cs typeface="Arial" panose="020B0604020202020204" pitchFamily="34" charset="0"/>
              </a:rPr>
              <a:t>Better train handling procedures and reducing red tape, speeding up customs, reduced border constraints</a:t>
            </a:r>
          </a:p>
          <a:p>
            <a:pPr lvl="1">
              <a:buClr>
                <a:schemeClr val="tx2"/>
              </a:buClr>
              <a:buFont typeface="Arial" panose="020B0604020202020204" pitchFamily="34" charset="0"/>
              <a:buChar char="•"/>
            </a:pPr>
            <a:r>
              <a:rPr lang="en-GB" sz="2400" dirty="0">
                <a:latin typeface="Arial" panose="020B0604020202020204" pitchFamily="34" charset="0"/>
                <a:cs typeface="Arial" panose="020B0604020202020204" pitchFamily="34" charset="0"/>
              </a:rPr>
              <a:t>Improved information en-route </a:t>
            </a:r>
          </a:p>
          <a:p>
            <a:pPr marL="457200" lvl="1" indent="0">
              <a:buClr>
                <a:schemeClr val="tx2"/>
              </a:buClr>
              <a:buNone/>
            </a:pPr>
            <a:endParaRPr lang="en-GB" sz="24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7464" y="5760989"/>
            <a:ext cx="1077188" cy="100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374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718972"/>
            <a:ext cx="1077188" cy="100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a:xfrm>
            <a:off x="179524" y="440668"/>
            <a:ext cx="8327268" cy="3989040"/>
          </a:xfrm>
        </p:spPr>
        <p:txBody>
          <a:bodyPr/>
          <a:lstStyle/>
          <a:p>
            <a:pPr algn="just">
              <a:buClr>
                <a:schemeClr val="accent2"/>
              </a:buClr>
              <a:buFont typeface="Arial" panose="020B0604020202020204" pitchFamily="34" charset="0"/>
              <a:buChar char="•"/>
            </a:pPr>
            <a:endParaRPr lang="en-GB" sz="2000" dirty="0"/>
          </a:p>
        </p:txBody>
      </p:sp>
      <p:sp>
        <p:nvSpPr>
          <p:cNvPr id="3" name="Rounded Rectangle 2"/>
          <p:cNvSpPr/>
          <p:nvPr/>
        </p:nvSpPr>
        <p:spPr>
          <a:xfrm>
            <a:off x="755576" y="2312876"/>
            <a:ext cx="7740860" cy="1944216"/>
          </a:xfrm>
          <a:prstGeom prst="roundRect">
            <a:avLst/>
          </a:prstGeom>
          <a:solidFill>
            <a:srgbClr val="008A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Development in railway freight and legislation</a:t>
            </a:r>
            <a:endParaRPr lang="en-GB" sz="2800" b="1" dirty="0">
              <a:latin typeface="Century Gothic" panose="020B0502020202020204" pitchFamily="34" charset="0"/>
            </a:endParaRPr>
          </a:p>
        </p:txBody>
      </p:sp>
    </p:spTree>
    <p:extLst>
      <p:ext uri="{BB962C8B-B14F-4D97-AF65-F5344CB8AC3E}">
        <p14:creationId xmlns:p14="http://schemas.microsoft.com/office/powerpoint/2010/main" val="446034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F47E-36D6-4D4F-B4D8-3F0605BF0BD8}"/>
              </a:ext>
            </a:extLst>
          </p:cNvPr>
          <p:cNvSpPr>
            <a:spLocks noGrp="1"/>
          </p:cNvSpPr>
          <p:nvPr>
            <p:ph type="title"/>
          </p:nvPr>
        </p:nvSpPr>
        <p:spPr>
          <a:xfrm>
            <a:off x="457200" y="-27384"/>
            <a:ext cx="8338443" cy="2232248"/>
          </a:xfrm>
        </p:spPr>
        <p:txBody>
          <a:bodyPr/>
          <a:lstStyle/>
          <a:p>
            <a:r>
              <a:rPr lang="en-GB" sz="4000" dirty="0">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rPr>
              <a:t>Priorities to strengthen rail freight </a:t>
            </a:r>
            <a:br>
              <a:rPr lang="en-GB" dirty="0">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rPr>
            </a:br>
            <a:endParaRPr lang="en-GB" dirty="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02EC99F-CBA4-48CD-B9CA-4443D24AF790}"/>
              </a:ext>
            </a:extLst>
          </p:cNvPr>
          <p:cNvSpPr>
            <a:spLocks noGrp="1"/>
          </p:cNvSpPr>
          <p:nvPr>
            <p:ph type="sldNum" sz="quarter" idx="12"/>
          </p:nvPr>
        </p:nvSpPr>
        <p:spPr/>
        <p:txBody>
          <a:bodyPr/>
          <a:lstStyle/>
          <a:p>
            <a:fld id="{6B62E1EB-3DFB-6D4D-B982-C7F31994C9A8}" type="slidenum">
              <a:rPr lang="fr-FR" smtClean="0">
                <a:solidFill>
                  <a:srgbClr val="707070">
                    <a:tint val="75000"/>
                  </a:srgbClr>
                </a:solidFill>
                <a:latin typeface="Arial" panose="020B0604020202020204" pitchFamily="34" charset="0"/>
                <a:cs typeface="Arial" panose="020B0604020202020204" pitchFamily="34" charset="0"/>
              </a:rPr>
              <a:pPr/>
              <a:t>14</a:t>
            </a:fld>
            <a:endParaRPr lang="fr-FR" dirty="0">
              <a:solidFill>
                <a:srgbClr val="707070">
                  <a:tint val="75000"/>
                </a:srgbClr>
              </a:solidFill>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0C7BFDDA-C8D0-462E-8C8C-69A1633449AA}"/>
              </a:ext>
            </a:extLst>
          </p:cNvPr>
          <p:cNvSpPr>
            <a:spLocks noGrp="1"/>
          </p:cNvSpPr>
          <p:nvPr>
            <p:ph idx="1"/>
          </p:nvPr>
        </p:nvSpPr>
        <p:spPr>
          <a:xfrm>
            <a:off x="457200" y="1262269"/>
            <a:ext cx="8229600" cy="5459205"/>
          </a:xfrm>
        </p:spPr>
        <p:txBody>
          <a:bodyPr>
            <a:normAutofit fontScale="62500" lnSpcReduction="20000"/>
          </a:bodyPr>
          <a:lstStyle/>
          <a:p>
            <a:pPr>
              <a:lnSpc>
                <a:spcPct val="107000"/>
              </a:lnSpc>
              <a:spcAft>
                <a:spcPts val="0"/>
              </a:spcAft>
            </a:pPr>
            <a:endParaRPr lang="en-GB" dirty="0">
              <a:latin typeface="Arial" panose="020B0604020202020204" pitchFamily="34" charset="0"/>
              <a:ea typeface="Calibri" panose="020F0502020204030204" pitchFamily="34" charset="0"/>
              <a:cs typeface="Arial" panose="020B0604020202020204" pitchFamily="34" charset="0"/>
            </a:endParaRPr>
          </a:p>
          <a:p>
            <a:pPr marL="514350" indent="-514350">
              <a:lnSpc>
                <a:spcPct val="107000"/>
              </a:lnSpc>
              <a:spcAft>
                <a:spcPts val="0"/>
              </a:spcAft>
              <a:buFont typeface="+mj-lt"/>
              <a:buAutoNum type="arabicPeriod"/>
            </a:pPr>
            <a:r>
              <a:rPr lang="en-GB" sz="3400" dirty="0">
                <a:latin typeface="Arial" panose="020B0604020202020204" pitchFamily="34" charset="0"/>
                <a:ea typeface="Times New Roman" panose="02020603050405020304" pitchFamily="18" charset="0"/>
                <a:cs typeface="Arial" panose="020B0604020202020204" pitchFamily="34" charset="0"/>
              </a:rPr>
              <a:t>Improve service quality </a:t>
            </a:r>
          </a:p>
          <a:p>
            <a:pPr marL="514350" indent="-514350">
              <a:lnSpc>
                <a:spcPct val="107000"/>
              </a:lnSpc>
              <a:spcAft>
                <a:spcPts val="0"/>
              </a:spcAft>
              <a:buFont typeface="+mj-lt"/>
              <a:buAutoNum type="arabicPeriod"/>
            </a:pPr>
            <a:r>
              <a:rPr lang="en-GB" sz="3400" dirty="0">
                <a:latin typeface="Arial" panose="020B0604020202020204" pitchFamily="34" charset="0"/>
                <a:ea typeface="Times New Roman" panose="02020603050405020304" pitchFamily="18" charset="0"/>
                <a:cs typeface="Arial" panose="020B0604020202020204" pitchFamily="34" charset="0"/>
              </a:rPr>
              <a:t>Promote competition, by strengthening core competencies </a:t>
            </a:r>
          </a:p>
          <a:p>
            <a:pPr marL="514350" indent="-514350">
              <a:lnSpc>
                <a:spcPct val="107000"/>
              </a:lnSpc>
              <a:spcAft>
                <a:spcPts val="0"/>
              </a:spcAft>
              <a:buFont typeface="+mj-lt"/>
              <a:buAutoNum type="arabicPeriod"/>
            </a:pPr>
            <a:r>
              <a:rPr lang="en-GB" sz="3400" dirty="0">
                <a:latin typeface="Arial" panose="020B0604020202020204" pitchFamily="34" charset="0"/>
                <a:ea typeface="Times New Roman" panose="02020603050405020304" pitchFamily="18" charset="0"/>
                <a:cs typeface="Arial" panose="020B0604020202020204" pitchFamily="34" charset="0"/>
              </a:rPr>
              <a:t>Promote multi-modal transport – strengthening combined transport </a:t>
            </a:r>
          </a:p>
          <a:p>
            <a:pPr marL="514350" indent="-514350">
              <a:lnSpc>
                <a:spcPct val="107000"/>
              </a:lnSpc>
              <a:spcAft>
                <a:spcPts val="0"/>
              </a:spcAft>
              <a:buFont typeface="+mj-lt"/>
              <a:buAutoNum type="arabicPeriod"/>
            </a:pPr>
            <a:r>
              <a:rPr lang="en-GB" sz="3400" dirty="0">
                <a:latin typeface="Arial" panose="020B0604020202020204" pitchFamily="34" charset="0"/>
                <a:ea typeface="Times New Roman" panose="02020603050405020304" pitchFamily="18" charset="0"/>
                <a:cs typeface="Arial" panose="020B0604020202020204" pitchFamily="34" charset="0"/>
              </a:rPr>
              <a:t>Adapt infrastructure to the needs of freight transport </a:t>
            </a:r>
          </a:p>
          <a:p>
            <a:pPr marL="514350" indent="-514350">
              <a:lnSpc>
                <a:spcPct val="107000"/>
              </a:lnSpc>
              <a:spcAft>
                <a:spcPts val="0"/>
              </a:spcAft>
              <a:buFont typeface="+mj-lt"/>
              <a:buAutoNum type="arabicPeriod"/>
            </a:pPr>
            <a:r>
              <a:rPr lang="en-GB" sz="3400" dirty="0">
                <a:latin typeface="Arial" panose="020B0604020202020204" pitchFamily="34" charset="0"/>
                <a:ea typeface="Times New Roman" panose="02020603050405020304" pitchFamily="18" charset="0"/>
                <a:cs typeface="Arial" panose="020B0604020202020204" pitchFamily="34" charset="0"/>
              </a:rPr>
              <a:t>Adapt and increase flexibility of cost structures </a:t>
            </a:r>
          </a:p>
          <a:p>
            <a:pPr marL="514350" indent="-514350">
              <a:lnSpc>
                <a:spcPct val="107000"/>
              </a:lnSpc>
              <a:spcAft>
                <a:spcPts val="0"/>
              </a:spcAft>
              <a:buFont typeface="+mj-lt"/>
              <a:buAutoNum type="arabicPeriod"/>
            </a:pPr>
            <a:r>
              <a:rPr lang="en-GB" sz="3400" dirty="0">
                <a:latin typeface="Arial" panose="020B0604020202020204" pitchFamily="34" charset="0"/>
                <a:ea typeface="Times New Roman" panose="02020603050405020304" pitchFamily="18" charset="0"/>
                <a:cs typeface="Arial" panose="020B0604020202020204" pitchFamily="34" charset="0"/>
              </a:rPr>
              <a:t>Actors of the rail transport system need to co-operate and strengthen their network </a:t>
            </a:r>
          </a:p>
          <a:p>
            <a:pPr marL="514350" indent="-514350">
              <a:lnSpc>
                <a:spcPct val="107000"/>
              </a:lnSpc>
              <a:spcAft>
                <a:spcPts val="0"/>
              </a:spcAft>
              <a:buFont typeface="+mj-lt"/>
              <a:buAutoNum type="arabicPeriod"/>
            </a:pPr>
            <a:r>
              <a:rPr lang="en-GB" sz="3400" dirty="0">
                <a:latin typeface="Arial" panose="020B0604020202020204" pitchFamily="34" charset="0"/>
                <a:ea typeface="Times New Roman" panose="02020603050405020304" pitchFamily="18" charset="0"/>
                <a:cs typeface="Arial" panose="020B0604020202020204" pitchFamily="34" charset="0"/>
              </a:rPr>
              <a:t>Remove operative differentiation of rail freight </a:t>
            </a:r>
          </a:p>
          <a:p>
            <a:pPr marL="514350" indent="-514350">
              <a:lnSpc>
                <a:spcPct val="107000"/>
              </a:lnSpc>
              <a:spcAft>
                <a:spcPts val="0"/>
              </a:spcAft>
              <a:buFont typeface="+mj-lt"/>
              <a:buAutoNum type="arabicPeriod"/>
            </a:pPr>
            <a:r>
              <a:rPr lang="en-GB" sz="3400" dirty="0">
                <a:latin typeface="Arial" panose="020B0604020202020204" pitchFamily="34" charset="0"/>
                <a:ea typeface="Times New Roman" panose="02020603050405020304" pitchFamily="18" charset="0"/>
                <a:cs typeface="Arial" panose="020B0604020202020204" pitchFamily="34" charset="0"/>
              </a:rPr>
              <a:t>Cut back on bureaucracy – simplify language requirements</a:t>
            </a:r>
          </a:p>
          <a:p>
            <a:pPr marL="514350" indent="-514350">
              <a:lnSpc>
                <a:spcPct val="107000"/>
              </a:lnSpc>
              <a:spcAft>
                <a:spcPts val="0"/>
              </a:spcAft>
              <a:buFont typeface="+mj-lt"/>
              <a:buAutoNum type="arabicPeriod"/>
            </a:pPr>
            <a:r>
              <a:rPr lang="en-GB" sz="3400" dirty="0">
                <a:latin typeface="Arial" panose="020B0604020202020204" pitchFamily="34" charset="0"/>
                <a:ea typeface="Times New Roman" panose="02020603050405020304" pitchFamily="18" charset="0"/>
                <a:cs typeface="Arial" panose="020B0604020202020204" pitchFamily="34" charset="0"/>
              </a:rPr>
              <a:t>Promote Innovation </a:t>
            </a:r>
          </a:p>
          <a:p>
            <a:pPr marL="514350" indent="-514350">
              <a:lnSpc>
                <a:spcPct val="107000"/>
              </a:lnSpc>
              <a:spcAft>
                <a:spcPts val="0"/>
              </a:spcAft>
              <a:buFont typeface="+mj-lt"/>
              <a:buAutoNum type="arabicPeriod"/>
            </a:pPr>
            <a:r>
              <a:rPr lang="en-GB" sz="3400" dirty="0">
                <a:latin typeface="Arial" panose="020B0604020202020204" pitchFamily="34" charset="0"/>
                <a:ea typeface="Times New Roman" panose="02020603050405020304" pitchFamily="18" charset="0"/>
                <a:cs typeface="Arial" panose="020B0604020202020204" pitchFamily="34" charset="0"/>
              </a:rPr>
              <a:t>Improve Education </a:t>
            </a:r>
          </a:p>
          <a:p>
            <a:pPr marL="514350" indent="-514350">
              <a:lnSpc>
                <a:spcPct val="107000"/>
              </a:lnSpc>
              <a:spcAft>
                <a:spcPts val="0"/>
              </a:spcAft>
              <a:buFont typeface="+mj-lt"/>
              <a:buAutoNum type="arabicPeriod"/>
            </a:pPr>
            <a:endParaRPr lang="en-GB" sz="3400" dirty="0">
              <a:latin typeface="Arial" panose="020B0604020202020204" pitchFamily="34" charset="0"/>
              <a:ea typeface="Times New Roman" panose="02020603050405020304" pitchFamily="18"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00" y="5445224"/>
            <a:ext cx="1077188" cy="100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543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153204"/>
            <a:ext cx="8854052" cy="1264434"/>
          </a:xfrm>
        </p:spPr>
        <p:txBody>
          <a:bodyPr>
            <a:normAutofit fontScale="90000"/>
          </a:bodyPr>
          <a:lstStyle/>
          <a:p>
            <a:r>
              <a:rPr lang="en-GB" dirty="0">
                <a:solidFill>
                  <a:schemeClr val="tx2">
                    <a:lumMod val="75000"/>
                  </a:schemeClr>
                </a:solidFill>
                <a:latin typeface="Arial" panose="020B0604020202020204" pitchFamily="34" charset="0"/>
                <a:cs typeface="Arial" panose="020B0604020202020204" pitchFamily="34" charset="0"/>
              </a:rPr>
              <a:t>Development</a:t>
            </a:r>
            <a:r>
              <a:rPr lang="en-GB" dirty="0">
                <a:solidFill>
                  <a:schemeClr val="tx2"/>
                </a:solidFill>
                <a:latin typeface="Arial" panose="020B0604020202020204" pitchFamily="34" charset="0"/>
                <a:cs typeface="Arial" panose="020B0604020202020204" pitchFamily="34" charset="0"/>
              </a:rPr>
              <a:t> in Europe-China block train</a:t>
            </a:r>
            <a:endParaRPr lang="de-CH" dirty="0">
              <a:solidFill>
                <a:schemeClr val="tx2"/>
              </a:solidFill>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732458" y="1420275"/>
            <a:ext cx="7954342" cy="4395880"/>
          </a:xfrm>
        </p:spPr>
        <p:txBody>
          <a:bodyPr/>
          <a:lstStyle/>
          <a:p>
            <a:pPr>
              <a:buClr>
                <a:schemeClr val="tx2"/>
              </a:buClr>
              <a:buFont typeface="Arial" panose="020B0604020202020204" pitchFamily="34" charset="0"/>
              <a:buChar char="•"/>
            </a:pPr>
            <a:r>
              <a:rPr lang="en-GB" sz="2800" dirty="0">
                <a:latin typeface="Arial" panose="020B0604020202020204" pitchFamily="34" charset="0"/>
                <a:cs typeface="Arial" panose="020B0604020202020204" pitchFamily="34" charset="0"/>
              </a:rPr>
              <a:t>A total of 6,300 block trains, westbound and eastbound combined, travelled between the two continents between 2011 and 2017. Of that number 3,200 trains travelled in 2017.</a:t>
            </a:r>
          </a:p>
          <a:p>
            <a:pPr>
              <a:buClr>
                <a:schemeClr val="tx2"/>
              </a:buClr>
              <a:buFont typeface="Arial" panose="020B0604020202020204" pitchFamily="34" charset="0"/>
              <a:buChar char="•"/>
            </a:pPr>
            <a:r>
              <a:rPr lang="en-US" sz="2800" dirty="0">
                <a:latin typeface="Arial" panose="020B0604020202020204" pitchFamily="34" charset="0"/>
                <a:cs typeface="Arial" panose="020B0604020202020204" pitchFamily="34" charset="0"/>
              </a:rPr>
              <a:t>Volume doubled from 2015 to 2017 </a:t>
            </a:r>
            <a:r>
              <a:rPr lang="en-GB" sz="2800" dirty="0">
                <a:latin typeface="Arial" panose="020B0604020202020204" pitchFamily="34" charset="0"/>
                <a:cs typeface="Arial" panose="020B0604020202020204" pitchFamily="34" charset="0"/>
              </a:rPr>
              <a:t>to more than 317,000 TEU.</a:t>
            </a:r>
          </a:p>
          <a:p>
            <a:pPr>
              <a:buClr>
                <a:schemeClr val="tx2"/>
              </a:buClr>
              <a:buFont typeface="Arial" panose="020B0604020202020204" pitchFamily="34" charset="0"/>
              <a:buChar char="•"/>
            </a:pPr>
            <a:r>
              <a:rPr lang="en-GB" sz="2800" dirty="0">
                <a:latin typeface="Arial" panose="020B0604020202020204" pitchFamily="34" charset="0"/>
                <a:cs typeface="Arial" panose="020B0604020202020204" pitchFamily="34" charset="0"/>
              </a:rPr>
              <a:t>Delay caused by border congestion, imbalanced transport for westbound and eastbound, lack of coordinated border management remain challenges.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718972"/>
            <a:ext cx="1077188" cy="100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327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solidFill>
                  <a:schemeClr val="tx2"/>
                </a:solidFill>
                <a:latin typeface="Arial" panose="020B0604020202020204" pitchFamily="34" charset="0"/>
                <a:cs typeface="Arial" panose="020B0604020202020204" pitchFamily="34" charset="0"/>
              </a:rPr>
              <a:t>Development in unification of international railway law</a:t>
            </a:r>
            <a:endParaRPr lang="de-CH" dirty="0">
              <a:solidFill>
                <a:schemeClr val="tx2"/>
              </a:solidFill>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624334" y="1808819"/>
            <a:ext cx="8229600" cy="4467829"/>
          </a:xfrm>
        </p:spPr>
        <p:txBody>
          <a:bodyPr/>
          <a:lstStyle/>
          <a:p>
            <a:pPr>
              <a:buClr>
                <a:schemeClr val="tx2"/>
              </a:buClr>
              <a:buFont typeface="Arial" panose="020B0604020202020204" pitchFamily="34" charset="0"/>
              <a:buChar char="•"/>
            </a:pPr>
            <a:r>
              <a:rPr lang="en-GB" sz="2800" dirty="0">
                <a:latin typeface="Arial" panose="020B0604020202020204" pitchFamily="34" charset="0"/>
                <a:cs typeface="Arial" panose="020B0604020202020204" pitchFamily="34" charset="0"/>
              </a:rPr>
              <a:t>Currently, OTIF-CIM and OSJD-SMGS are the two main legal regimes for international railway law. The two regulations are very different, especially in terms of legal basis for and scope of carrier’s liability.</a:t>
            </a:r>
          </a:p>
          <a:p>
            <a:pPr>
              <a:buClr>
                <a:schemeClr val="tx2"/>
              </a:buClr>
              <a:buFont typeface="Arial" panose="020B0604020202020204" pitchFamily="34" charset="0"/>
              <a:buChar char="•"/>
            </a:pPr>
            <a:r>
              <a:rPr lang="en-GB" sz="2800" dirty="0">
                <a:latin typeface="Arial" panose="020B0604020202020204" pitchFamily="34" charset="0"/>
                <a:cs typeface="Arial" panose="020B0604020202020204" pitchFamily="34" charset="0"/>
              </a:rPr>
              <a:t>Some SMGS countries have joined or partially joined CIM, but not all.</a:t>
            </a:r>
          </a:p>
          <a:p>
            <a:pPr marL="0" indent="0">
              <a:buClr>
                <a:schemeClr val="tx2"/>
              </a:buClr>
              <a:buNone/>
            </a:pPr>
            <a:endParaRPr lang="en-GB"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718972"/>
            <a:ext cx="1077188" cy="100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975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3200" dirty="0">
                <a:solidFill>
                  <a:schemeClr val="tx2"/>
                </a:solidFill>
                <a:latin typeface="Arial" panose="020B0604020202020204" pitchFamily="34" charset="0"/>
                <a:cs typeface="Arial" panose="020B0604020202020204" pitchFamily="34" charset="0"/>
              </a:rPr>
              <a:t>Development in unification of international railway law</a:t>
            </a:r>
            <a:endParaRPr lang="de-CH" sz="3200" dirty="0">
              <a:solidFill>
                <a:schemeClr val="tx2"/>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718972"/>
            <a:ext cx="1077188" cy="100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a:xfrm>
            <a:off x="457200" y="1600200"/>
            <a:ext cx="8327268" cy="3989040"/>
          </a:xfrm>
        </p:spPr>
        <p:txBody>
          <a:bodyPr/>
          <a:lstStyle/>
          <a:p>
            <a:pPr algn="just">
              <a:buClr>
                <a:schemeClr val="accent2"/>
              </a:buClr>
              <a:buFont typeface="Arial" panose="020B0604020202020204" pitchFamily="34" charset="0"/>
              <a:buChar char="•"/>
            </a:pPr>
            <a:r>
              <a:rPr lang="en-GB" sz="2400" dirty="0">
                <a:latin typeface="Arial" panose="020B0604020202020204" pitchFamily="34" charset="0"/>
                <a:cs typeface="Arial" panose="020B0604020202020204" pitchFamily="34" charset="0"/>
              </a:rPr>
              <a:t>CIM/SMGS Consignment Note is a practical way to unify the formats of consignment notes under CIM and SMGS, to save operation time and costs</a:t>
            </a:r>
            <a:endParaRPr lang="de-CH" sz="2400" dirty="0">
              <a:latin typeface="Arial" panose="020B0604020202020204" pitchFamily="34" charset="0"/>
              <a:cs typeface="Arial" panose="020B0604020202020204" pitchFamily="34" charset="0"/>
            </a:endParaRPr>
          </a:p>
          <a:p>
            <a:pPr algn="just">
              <a:buClr>
                <a:schemeClr val="accent2"/>
              </a:buClr>
              <a:buFont typeface="Arial" panose="020B0604020202020204" pitchFamily="34" charset="0"/>
              <a:buChar char="•"/>
            </a:pPr>
            <a:r>
              <a:rPr lang="en-GB" sz="2400" dirty="0">
                <a:latin typeface="Arial" panose="020B0604020202020204" pitchFamily="34" charset="0"/>
                <a:cs typeface="Arial" panose="020B0604020202020204" pitchFamily="34" charset="0"/>
              </a:rPr>
              <a:t>UNECE currently has a Group of Experts towards Unified Railway Law (URL), which has already made a draft URL. Some other railway companies like DB and RZD are trying to conduct some pilots under the URL. But the way to make URL a regional or international convention is not clear yet.</a:t>
            </a:r>
          </a:p>
          <a:p>
            <a:pPr algn="just">
              <a:buClr>
                <a:schemeClr val="accent2"/>
              </a:buClr>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6588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New </a:t>
            </a:r>
            <a:r>
              <a:rPr lang="de-CH" dirty="0" err="1"/>
              <a:t>Developments</a:t>
            </a:r>
            <a:r>
              <a:rPr lang="de-CH" dirty="0"/>
              <a:t> </a:t>
            </a:r>
            <a:endParaRPr lang="en-GB" dirty="0"/>
          </a:p>
        </p:txBody>
      </p:sp>
      <p:sp>
        <p:nvSpPr>
          <p:cNvPr id="3" name="Content Placeholder 2"/>
          <p:cNvSpPr>
            <a:spLocks noGrp="1"/>
          </p:cNvSpPr>
          <p:nvPr>
            <p:ph idx="1"/>
          </p:nvPr>
        </p:nvSpPr>
        <p:spPr/>
        <p:txBody>
          <a:bodyPr/>
          <a:lstStyle/>
          <a:p>
            <a:r>
              <a:rPr lang="de-CH" dirty="0"/>
              <a:t>International North South Transport </a:t>
            </a:r>
            <a:r>
              <a:rPr lang="de-CH" dirty="0" err="1"/>
              <a:t>Corridor</a:t>
            </a:r>
            <a:r>
              <a:rPr lang="de-CH" dirty="0"/>
              <a:t> </a:t>
            </a:r>
            <a:endParaRPr lang="en-GB" dirty="0"/>
          </a:p>
        </p:txBody>
      </p:sp>
      <p:pic>
        <p:nvPicPr>
          <p:cNvPr id="4" name="Picture 3"/>
          <p:cNvPicPr>
            <a:picLocks noChangeAspect="1"/>
          </p:cNvPicPr>
          <p:nvPr/>
        </p:nvPicPr>
        <p:blipFill>
          <a:blip r:embed="rId3"/>
          <a:stretch>
            <a:fillRect/>
          </a:stretch>
        </p:blipFill>
        <p:spPr>
          <a:xfrm>
            <a:off x="719572" y="2204864"/>
            <a:ext cx="7560840" cy="3938811"/>
          </a:xfrm>
          <a:prstGeom prst="rect">
            <a:avLst/>
          </a:prstGeom>
        </p:spPr>
      </p:pic>
    </p:spTree>
    <p:extLst>
      <p:ext uri="{BB962C8B-B14F-4D97-AF65-F5344CB8AC3E}">
        <p14:creationId xmlns:p14="http://schemas.microsoft.com/office/powerpoint/2010/main" val="1239493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OPERATIONAL CHALLENGES </a:t>
            </a:r>
          </a:p>
        </p:txBody>
      </p:sp>
      <p:sp>
        <p:nvSpPr>
          <p:cNvPr id="3" name="Content Placeholder 2"/>
          <p:cNvSpPr>
            <a:spLocks noGrp="1"/>
          </p:cNvSpPr>
          <p:nvPr>
            <p:ph idx="1"/>
          </p:nvPr>
        </p:nvSpPr>
        <p:spPr/>
        <p:txBody>
          <a:bodyPr/>
          <a:lstStyle/>
          <a:p>
            <a:r>
              <a:rPr lang="en-GB" sz="2400" dirty="0">
                <a:latin typeface="Arial" panose="020B0604020202020204" pitchFamily="34" charset="0"/>
                <a:cs typeface="Arial" panose="020B0604020202020204" pitchFamily="34" charset="0"/>
              </a:rPr>
              <a:t>LACK OF LOGISTICS PARTNERS PARTICIPATION</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AVAILABILITY OF CONTAINERS &amp; RETURN CARGO</a:t>
            </a:r>
          </a:p>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RAIL/ TRANSPORT SERVICE PROVIDERS AT RUSSIA CASPIAN SEA</a:t>
            </a:r>
          </a:p>
          <a:p>
            <a:r>
              <a:rPr lang="de-CH" sz="2400" dirty="0">
                <a:latin typeface="Arial" panose="020B0604020202020204" pitchFamily="34" charset="0"/>
                <a:cs typeface="Arial" panose="020B0604020202020204" pitchFamily="34" charset="0"/>
              </a:rPr>
              <a:t>SANCTIONS AGAINST IRAN </a:t>
            </a:r>
          </a:p>
          <a:p>
            <a:r>
              <a:rPr lang="de-CH" sz="2400" dirty="0">
                <a:latin typeface="Arial" panose="020B0604020202020204" pitchFamily="34" charset="0"/>
                <a:cs typeface="Arial" panose="020B0604020202020204" pitchFamily="34" charset="0"/>
              </a:rPr>
              <a:t>MISSING RAIL LINK AT THE IRANIAN BORDER TO AZERBIJAN </a:t>
            </a:r>
            <a:endParaRPr lang="en-GB" sz="24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5718972"/>
            <a:ext cx="1077188" cy="100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159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11188" y="1427163"/>
            <a:ext cx="7957256" cy="1016305"/>
          </a:xfrm>
          <a:prstGeom prst="rect">
            <a:avLst/>
          </a:prstGeom>
          <a:noFill/>
          <a:ln>
            <a:noFill/>
          </a:ln>
          <a:effectLst/>
          <a:extLst/>
        </p:spPr>
        <p:txBody>
          <a:bodyPr wrap="square"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F49100"/>
              </a:buClr>
              <a:buSzPct val="80000"/>
              <a:defRPr/>
            </a:pPr>
            <a:r>
              <a:rPr kumimoji="1" lang="en-GB" i="1" dirty="0">
                <a:solidFill>
                  <a:schemeClr val="tx2"/>
                </a:solidFill>
              </a:rPr>
              <a:t>108 Association Members in 97 countries</a:t>
            </a:r>
          </a:p>
          <a:p>
            <a:pPr algn="ctr" eaLnBrk="1" hangingPunct="1">
              <a:buClr>
                <a:srgbClr val="F49100"/>
              </a:buClr>
              <a:buSzPct val="80000"/>
              <a:defRPr/>
            </a:pPr>
            <a:r>
              <a:rPr kumimoji="1" lang="en-GB" i="1" dirty="0">
                <a:solidFill>
                  <a:schemeClr val="tx2"/>
                </a:solidFill>
              </a:rPr>
              <a:t>6287 direct Individual Members in 162 countries</a:t>
            </a:r>
          </a:p>
        </p:txBody>
      </p:sp>
      <p:sp>
        <p:nvSpPr>
          <p:cNvPr id="119814" name="Rectangle 6"/>
          <p:cNvSpPr>
            <a:spLocks noChangeArrowheads="1"/>
          </p:cNvSpPr>
          <p:nvPr/>
        </p:nvSpPr>
        <p:spPr bwMode="auto">
          <a:xfrm>
            <a:off x="1116013" y="333375"/>
            <a:ext cx="6768355" cy="792163"/>
          </a:xfrm>
          <a:prstGeom prst="rect">
            <a:avLst/>
          </a:prstGeom>
          <a:noFill/>
          <a:ln>
            <a:noFill/>
          </a:ln>
          <a:effectLst/>
          <a:extLst/>
        </p:spPr>
        <p:txBody>
          <a:bodyPr anchor="ctr"/>
          <a:lstStyle/>
          <a:p>
            <a:pPr algn="ctr">
              <a:buClr>
                <a:srgbClr val="F49100"/>
              </a:buClr>
            </a:pPr>
            <a:r>
              <a:rPr lang="en-GB" sz="4400" dirty="0">
                <a:solidFill>
                  <a:schemeClr val="tx2"/>
                </a:solidFill>
                <a:latin typeface="Arial" panose="020B0604020202020204" pitchFamily="34" charset="0"/>
                <a:cs typeface="Arial" panose="020B0604020202020204" pitchFamily="34" charset="0"/>
              </a:rPr>
              <a:t>FIATA </a:t>
            </a:r>
          </a:p>
        </p:txBody>
      </p:sp>
      <p:pic>
        <p:nvPicPr>
          <p:cNvPr id="57347" name="Picture 8" descr="karte"/>
          <p:cNvPicPr>
            <a:picLocks noChangeAspect="1" noChangeArrowheads="1"/>
          </p:cNvPicPr>
          <p:nvPr/>
        </p:nvPicPr>
        <p:blipFill>
          <a:blip r:embed="rId3"/>
          <a:srcRect/>
          <a:stretch>
            <a:fillRect/>
          </a:stretch>
        </p:blipFill>
        <p:spPr bwMode="auto">
          <a:xfrm>
            <a:off x="1116013" y="4437112"/>
            <a:ext cx="3371467" cy="1706562"/>
          </a:xfrm>
          <a:prstGeom prst="rect">
            <a:avLst/>
          </a:prstGeom>
          <a:noFill/>
          <a:ln w="9525">
            <a:noFill/>
            <a:miter lim="800000"/>
            <a:headEnd/>
            <a:tailEnd/>
          </a:ln>
        </p:spPr>
      </p:pic>
      <p:sp>
        <p:nvSpPr>
          <p:cNvPr id="2" name="TextBox 1"/>
          <p:cNvSpPr txBox="1"/>
          <p:nvPr/>
        </p:nvSpPr>
        <p:spPr>
          <a:xfrm>
            <a:off x="5561583" y="333375"/>
            <a:ext cx="4474329" cy="707886"/>
          </a:xfrm>
          <a:prstGeom prst="rect">
            <a:avLst/>
          </a:prstGeom>
          <a:noFill/>
        </p:spPr>
        <p:txBody>
          <a:bodyPr wrap="square" rtlCol="0">
            <a:spAutoFit/>
          </a:bodyPr>
          <a:lstStyle/>
          <a:p>
            <a:r>
              <a:rPr lang="en-GB" sz="4000" dirty="0">
                <a:solidFill>
                  <a:schemeClr val="tx2"/>
                </a:solidFill>
                <a:latin typeface="Arial" panose="020B0604020202020204" pitchFamily="34" charset="0"/>
                <a:cs typeface="Arial" panose="020B0604020202020204" pitchFamily="34" charset="0"/>
              </a:rPr>
              <a:t> </a:t>
            </a:r>
          </a:p>
        </p:txBody>
      </p:sp>
      <p:pic>
        <p:nvPicPr>
          <p:cNvPr id="10" name="Picture 19" descr="FIATA Logo 72dpi"/>
          <p:cNvPicPr>
            <a:picLocks noChangeAspect="1" noChangeArrowheads="1"/>
          </p:cNvPicPr>
          <p:nvPr/>
        </p:nvPicPr>
        <p:blipFill>
          <a:blip r:embed="rId4"/>
          <a:srcRect/>
          <a:stretch>
            <a:fillRect/>
          </a:stretch>
        </p:blipFill>
        <p:spPr bwMode="auto">
          <a:xfrm>
            <a:off x="6192180" y="4113076"/>
            <a:ext cx="1835150" cy="1706562"/>
          </a:xfrm>
          <a:prstGeom prst="rect">
            <a:avLst/>
          </a:prstGeom>
          <a:noFill/>
          <a:ln w="9525">
            <a:noFill/>
            <a:miter lim="800000"/>
            <a:headEnd/>
            <a:tailEnd/>
          </a:ln>
        </p:spPr>
      </p:pic>
    </p:spTree>
    <p:extLst>
      <p:ext uri="{BB962C8B-B14F-4D97-AF65-F5344CB8AC3E}">
        <p14:creationId xmlns:p14="http://schemas.microsoft.com/office/powerpoint/2010/main" val="34055868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FUTURE CONNECTIVITY</a:t>
            </a:r>
            <a:endParaRPr lang="en-GB" dirty="0"/>
          </a:p>
        </p:txBody>
      </p:sp>
      <p:pic>
        <p:nvPicPr>
          <p:cNvPr id="4" name="Content Placeholder 3"/>
          <p:cNvPicPr>
            <a:picLocks noGrp="1" noChangeAspect="1"/>
          </p:cNvPicPr>
          <p:nvPr>
            <p:ph idx="1"/>
          </p:nvPr>
        </p:nvPicPr>
        <p:blipFill>
          <a:blip r:embed="rId2"/>
          <a:stretch>
            <a:fillRect/>
          </a:stretch>
        </p:blipFill>
        <p:spPr>
          <a:xfrm>
            <a:off x="863588" y="1600200"/>
            <a:ext cx="7596844" cy="4525963"/>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718972"/>
            <a:ext cx="1077188" cy="100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455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sz="4000" dirty="0">
                <a:solidFill>
                  <a:schemeClr val="tx2"/>
                </a:solidFill>
                <a:latin typeface="Arial" panose="020B0604020202020204" pitchFamily="34" charset="0"/>
                <a:cs typeface="Arial" panose="020B0604020202020204" pitchFamily="34" charset="0"/>
              </a:rPr>
              <a:t>Use of FIATA Bills of Lading as multimodal transport document</a:t>
            </a:r>
            <a:endParaRPr lang="de-CH" sz="4000" dirty="0">
              <a:solidFill>
                <a:schemeClr val="tx2"/>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718972"/>
            <a:ext cx="1077188" cy="100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a:xfrm>
            <a:off x="457200" y="1600200"/>
            <a:ext cx="8327268" cy="4493096"/>
          </a:xfrm>
        </p:spPr>
        <p:txBody>
          <a:bodyPr/>
          <a:lstStyle/>
          <a:p>
            <a:pPr algn="just">
              <a:spcAft>
                <a:spcPts val="900"/>
              </a:spcAft>
              <a:buClr>
                <a:schemeClr val="accent2"/>
              </a:buClr>
              <a:buFont typeface="Arial" panose="020B0604020202020204" pitchFamily="34" charset="0"/>
              <a:buChar char="•"/>
            </a:pPr>
            <a:r>
              <a:rPr lang="en-US" sz="2400" dirty="0">
                <a:latin typeface="Arial" panose="020B0604020202020204" pitchFamily="34" charset="0"/>
                <a:cs typeface="Arial" panose="020B0604020202020204" pitchFamily="34" charset="0"/>
              </a:rPr>
              <a:t>Negotiable FIATA Multimodal Transport Bill of Lading (FBL) is a carrier-type transport document set up by FIATA for the </a:t>
            </a:r>
            <a:r>
              <a:rPr lang="en-US" sz="2400" b="1" dirty="0">
                <a:solidFill>
                  <a:srgbClr val="008AB7"/>
                </a:solidFill>
                <a:latin typeface="Arial" panose="020B0604020202020204" pitchFamily="34" charset="0"/>
                <a:cs typeface="Arial" panose="020B0604020202020204" pitchFamily="34" charset="0"/>
              </a:rPr>
              <a:t>use of freight forwarders acting as Multimodal Transport Operators</a:t>
            </a:r>
            <a:r>
              <a:rPr lang="en-US" sz="2400" dirty="0">
                <a:latin typeface="Arial" panose="020B0604020202020204" pitchFamily="34" charset="0"/>
                <a:cs typeface="Arial" panose="020B0604020202020204" pitchFamily="34" charset="0"/>
              </a:rPr>
              <a:t>.</a:t>
            </a:r>
          </a:p>
          <a:p>
            <a:pPr algn="just">
              <a:spcAft>
                <a:spcPts val="900"/>
              </a:spcAft>
              <a:buClr>
                <a:schemeClr val="accent2"/>
              </a:buClr>
              <a:buFont typeface="Arial" panose="020B0604020202020204" pitchFamily="34" charset="0"/>
              <a:buChar char="•"/>
            </a:pPr>
            <a:r>
              <a:rPr lang="en-US" sz="2400" dirty="0">
                <a:latin typeface="Arial" panose="020B0604020202020204" pitchFamily="34" charset="0"/>
                <a:cs typeface="Arial" panose="020B0604020202020204" pitchFamily="34" charset="0"/>
              </a:rPr>
              <a:t>It can also be issued </a:t>
            </a:r>
            <a:r>
              <a:rPr lang="en-US" sz="2400" b="1" dirty="0">
                <a:solidFill>
                  <a:srgbClr val="008AB7"/>
                </a:solidFill>
                <a:latin typeface="Arial" panose="020B0604020202020204" pitchFamily="34" charset="0"/>
                <a:cs typeface="Arial" panose="020B0604020202020204" pitchFamily="34" charset="0"/>
              </a:rPr>
              <a:t>as a marine bill of lading</a:t>
            </a:r>
            <a:r>
              <a:rPr lang="en-US" sz="2400" dirty="0">
                <a:latin typeface="Arial" panose="020B0604020202020204" pitchFamily="34" charset="0"/>
                <a:cs typeface="Arial" panose="020B0604020202020204" pitchFamily="34" charset="0"/>
              </a:rPr>
              <a:t>.</a:t>
            </a:r>
          </a:p>
          <a:p>
            <a:pPr algn="just">
              <a:spcAft>
                <a:spcPts val="900"/>
              </a:spcAft>
              <a:buClr>
                <a:schemeClr val="accent2"/>
              </a:buClr>
              <a:buFont typeface="Arial" panose="020B0604020202020204" pitchFamily="34" charset="0"/>
              <a:buChar char="•"/>
            </a:pPr>
            <a:r>
              <a:rPr lang="en-US" sz="2400" dirty="0">
                <a:latin typeface="Arial" panose="020B0604020202020204" pitchFamily="34" charset="0"/>
                <a:cs typeface="Arial" panose="020B0604020202020204" pitchFamily="34" charset="0"/>
              </a:rPr>
              <a:t>It has been deemed by International Chamber of Commerce to be </a:t>
            </a:r>
            <a:r>
              <a:rPr lang="en-US" sz="2400" b="1" dirty="0">
                <a:solidFill>
                  <a:srgbClr val="008AB7"/>
                </a:solidFill>
                <a:latin typeface="Arial" panose="020B0604020202020204" pitchFamily="34" charset="0"/>
                <a:cs typeface="Arial" panose="020B0604020202020204" pitchFamily="34" charset="0"/>
              </a:rPr>
              <a:t>in conformity with UNCTAD/ICC Rules for Multimodal Transport Documents</a:t>
            </a:r>
            <a:r>
              <a:rPr lang="en-US" sz="2400" dirty="0">
                <a:solidFill>
                  <a:srgbClr val="008AB7"/>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therefore bears ICC logo alongside the symbol of relevant freight forwarders association by country or territory.</a:t>
            </a:r>
          </a:p>
        </p:txBody>
      </p:sp>
    </p:spTree>
    <p:extLst>
      <p:ext uri="{BB962C8B-B14F-4D97-AF65-F5344CB8AC3E}">
        <p14:creationId xmlns:p14="http://schemas.microsoft.com/office/powerpoint/2010/main" val="3725935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sz="4000" dirty="0">
                <a:solidFill>
                  <a:schemeClr val="tx2"/>
                </a:solidFill>
                <a:latin typeface="Arial" panose="020B0604020202020204" pitchFamily="34" charset="0"/>
                <a:cs typeface="Arial" panose="020B0604020202020204" pitchFamily="34" charset="0"/>
              </a:rPr>
              <a:t>Use of FIATA Bills of Lading as multimodal transport document</a:t>
            </a:r>
            <a:endParaRPr lang="de-CH" sz="4000" dirty="0">
              <a:solidFill>
                <a:schemeClr val="tx2"/>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718972"/>
            <a:ext cx="1077188" cy="100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a:xfrm>
            <a:off x="457200" y="1600200"/>
            <a:ext cx="8327268" cy="4493096"/>
          </a:xfrm>
        </p:spPr>
        <p:txBody>
          <a:bodyPr/>
          <a:lstStyle/>
          <a:p>
            <a:pPr algn="just">
              <a:spcAft>
                <a:spcPts val="800"/>
              </a:spcAft>
              <a:buClr>
                <a:schemeClr val="accent2"/>
              </a:buClr>
              <a:buFont typeface="Arial" panose="020B0604020202020204" pitchFamily="34" charset="0"/>
              <a:buChar char="•"/>
            </a:pPr>
            <a:r>
              <a:rPr lang="en-US" sz="2200" dirty="0">
                <a:latin typeface="Arial" panose="020B0604020202020204" pitchFamily="34" charset="0"/>
                <a:cs typeface="Arial" panose="020B0604020202020204" pitchFamily="34" charset="0"/>
              </a:rPr>
              <a:t>FBL also </a:t>
            </a:r>
            <a:r>
              <a:rPr lang="en-US" sz="2200" b="1" dirty="0">
                <a:solidFill>
                  <a:srgbClr val="008AB7"/>
                </a:solidFill>
                <a:latin typeface="Arial" panose="020B0604020202020204" pitchFamily="34" charset="0"/>
                <a:cs typeface="Arial" panose="020B0604020202020204" pitchFamily="34" charset="0"/>
              </a:rPr>
              <a:t>conforms to “Guide for the Uniform Customs and Practice for Documentary Credits (UCP 600)” </a:t>
            </a:r>
            <a:r>
              <a:rPr lang="en-US" sz="2200" dirty="0">
                <a:latin typeface="Arial" panose="020B0604020202020204" pitchFamily="34" charset="0"/>
                <a:cs typeface="Arial" panose="020B0604020202020204" pitchFamily="34" charset="0"/>
              </a:rPr>
              <a:t>of ICC when issued as multimodal transport document in line with Art. 19 or as bills of lading as Art. 20, as an acceptable transport document.</a:t>
            </a:r>
          </a:p>
          <a:p>
            <a:pPr algn="just">
              <a:spcAft>
                <a:spcPts val="800"/>
              </a:spcAft>
              <a:buClr>
                <a:schemeClr val="accent2"/>
              </a:buClr>
              <a:buFont typeface="Arial" panose="020B0604020202020204" pitchFamily="34" charset="0"/>
              <a:buChar char="•"/>
            </a:pPr>
            <a:r>
              <a:rPr lang="en-US" sz="2200" dirty="0">
                <a:latin typeface="Arial" panose="020B0604020202020204" pitchFamily="34" charset="0"/>
                <a:cs typeface="Arial" panose="020B0604020202020204" pitchFamily="34" charset="0"/>
              </a:rPr>
              <a:t>FBL is suitable to be used by freight forwarders for </a:t>
            </a:r>
            <a:r>
              <a:rPr lang="en-US" sz="2200" b="1" dirty="0">
                <a:solidFill>
                  <a:srgbClr val="008AB7"/>
                </a:solidFill>
                <a:latin typeface="Arial" panose="020B0604020202020204" pitchFamily="34" charset="0"/>
                <a:cs typeface="Arial" panose="020B0604020202020204" pitchFamily="34" charset="0"/>
              </a:rPr>
              <a:t>end-to-end transport</a:t>
            </a:r>
            <a:r>
              <a:rPr lang="en-US" sz="2200" b="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when they are responsible for the performance of the transport.</a:t>
            </a:r>
          </a:p>
          <a:p>
            <a:pPr algn="just">
              <a:spcAft>
                <a:spcPts val="800"/>
              </a:spcAft>
              <a:buClr>
                <a:schemeClr val="accent2"/>
              </a:buClr>
              <a:buFont typeface="Arial" panose="020B0604020202020204" pitchFamily="34" charset="0"/>
              <a:buChar char="•"/>
            </a:pPr>
            <a:r>
              <a:rPr lang="en-US" sz="2200" dirty="0">
                <a:latin typeface="Arial" panose="020B0604020202020204" pitchFamily="34" charset="0"/>
                <a:cs typeface="Arial" panose="020B0604020202020204" pitchFamily="34" charset="0"/>
              </a:rPr>
              <a:t>Freight forwarders can </a:t>
            </a:r>
            <a:r>
              <a:rPr lang="en-US" sz="2200" b="1" dirty="0">
                <a:solidFill>
                  <a:srgbClr val="008AB7"/>
                </a:solidFill>
                <a:latin typeface="Arial" panose="020B0604020202020204" pitchFamily="34" charset="0"/>
                <a:cs typeface="Arial" panose="020B0604020202020204" pitchFamily="34" charset="0"/>
              </a:rPr>
              <a:t>apply to authorized FIATA Association Members</a:t>
            </a:r>
            <a:r>
              <a:rPr lang="en-US" sz="2200" dirty="0">
                <a:latin typeface="Arial" panose="020B0604020202020204" pitchFamily="34" charset="0"/>
                <a:cs typeface="Arial" panose="020B0604020202020204" pitchFamily="34" charset="0"/>
              </a:rPr>
              <a:t> for use of FBL and other FIATA documents. More information can be found on </a:t>
            </a:r>
            <a:r>
              <a:rPr lang="en-US" sz="2200" dirty="0">
                <a:latin typeface="Arial" panose="020B0604020202020204" pitchFamily="34" charset="0"/>
                <a:cs typeface="Arial" panose="020B0604020202020204" pitchFamily="34" charset="0"/>
                <a:hlinkClick r:id="rId4"/>
              </a:rPr>
              <a:t>https://fiata.com/about-fiata/fiata-documents.html</a:t>
            </a:r>
            <a:r>
              <a:rPr lang="en-US" sz="2200" dirty="0">
                <a:latin typeface="Arial" panose="020B0604020202020204" pitchFamily="34" charset="0"/>
                <a:cs typeface="Arial" panose="020B0604020202020204" pitchFamily="34" charset="0"/>
              </a:rPr>
              <a:t> or </a:t>
            </a:r>
            <a:r>
              <a:rPr lang="en-US" sz="2200" dirty="0">
                <a:latin typeface="Arial" panose="020B0604020202020204" pitchFamily="34" charset="0"/>
                <a:cs typeface="Arial" panose="020B0604020202020204" pitchFamily="34" charset="0"/>
                <a:hlinkClick r:id="rId5"/>
              </a:rPr>
              <a:t>info@fiata.com</a:t>
            </a:r>
            <a:r>
              <a:rPr lang="en-US" sz="2200" dirty="0">
                <a:latin typeface="Arial" panose="020B0604020202020204" pitchFamily="34" charset="0"/>
                <a:cs typeface="Arial" panose="020B0604020202020204" pitchFamily="34" charset="0"/>
              </a:rPr>
              <a:t> </a:t>
            </a:r>
          </a:p>
          <a:p>
            <a:pPr algn="just">
              <a:buClr>
                <a:schemeClr val="accent2"/>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815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p:txBody>
          <a:bodyPr/>
          <a:lstStyle/>
          <a:p>
            <a:endParaRPr lang="en-GB" altLang="de-DE" dirty="0"/>
          </a:p>
        </p:txBody>
      </p:sp>
      <p:sp>
        <p:nvSpPr>
          <p:cNvPr id="12290" name="Rectangle 3"/>
          <p:cNvSpPr>
            <a:spLocks noGrp="1" noChangeArrowheads="1"/>
          </p:cNvSpPr>
          <p:nvPr>
            <p:ph idx="1"/>
          </p:nvPr>
        </p:nvSpPr>
        <p:spPr/>
        <p:txBody>
          <a:bodyPr/>
          <a:lstStyle/>
          <a:p>
            <a:pPr marL="0" indent="0" algn="ctr">
              <a:buNone/>
            </a:pPr>
            <a:endParaRPr lang="it-IT" altLang="de-DE" dirty="0"/>
          </a:p>
          <a:p>
            <a:pPr marL="0" indent="0" algn="ctr">
              <a:buNone/>
            </a:pPr>
            <a:endParaRPr lang="it-IT" altLang="de-DE" dirty="0"/>
          </a:p>
          <a:p>
            <a:pPr marL="0" indent="0" algn="ctr">
              <a:buNone/>
            </a:pPr>
            <a:r>
              <a:rPr lang="it-IT" altLang="de-DE" sz="4400" dirty="0"/>
              <a:t>THANK YOU FOR YOUR KIND ATTENTION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284" y="5109790"/>
            <a:ext cx="1469194" cy="13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464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de-CH" sz="4000" dirty="0">
              <a:solidFill>
                <a:schemeClr val="tx2"/>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718972"/>
            <a:ext cx="1077188" cy="100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a:xfrm>
            <a:off x="457200" y="1600200"/>
            <a:ext cx="8327268" cy="3989040"/>
          </a:xfrm>
        </p:spPr>
        <p:txBody>
          <a:bodyPr/>
          <a:lstStyle/>
          <a:p>
            <a:pPr algn="just">
              <a:buClr>
                <a:schemeClr val="accent2"/>
              </a:buClr>
              <a:buFont typeface="Arial" panose="020B0604020202020204" pitchFamily="34" charset="0"/>
              <a:buChar char="•"/>
            </a:pPr>
            <a:endParaRPr lang="en-GB" sz="2000" dirty="0"/>
          </a:p>
        </p:txBody>
      </p:sp>
      <p:sp>
        <p:nvSpPr>
          <p:cNvPr id="3" name="Rounded Rectangle 2"/>
          <p:cNvSpPr/>
          <p:nvPr/>
        </p:nvSpPr>
        <p:spPr>
          <a:xfrm>
            <a:off x="755576" y="2312876"/>
            <a:ext cx="7740860" cy="1944216"/>
          </a:xfrm>
          <a:prstGeom prst="roundRect">
            <a:avLst/>
          </a:prstGeom>
          <a:solidFill>
            <a:srgbClr val="008A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Cooperation between FIATA and other railway-related organizations</a:t>
            </a:r>
            <a:endParaRPr lang="en-GB" sz="2800" b="1" dirty="0">
              <a:latin typeface="Century Gothic" panose="020B0502020202020204" pitchFamily="34" charset="0"/>
            </a:endParaRPr>
          </a:p>
        </p:txBody>
      </p:sp>
    </p:spTree>
    <p:extLst>
      <p:ext uri="{BB962C8B-B14F-4D97-AF65-F5344CB8AC3E}">
        <p14:creationId xmlns:p14="http://schemas.microsoft.com/office/powerpoint/2010/main" val="29232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4515" y="404664"/>
            <a:ext cx="7810500" cy="1512168"/>
          </a:xfrm>
        </p:spPr>
        <p:txBody>
          <a:bodyPr>
            <a:normAutofit fontScale="90000"/>
          </a:bodyPr>
          <a:lstStyle/>
          <a:p>
            <a:pPr lvl="0"/>
            <a:br>
              <a:rPr lang="en-GB" sz="2800" dirty="0">
                <a:latin typeface="Arial" panose="020B0604020202020204" pitchFamily="34" charset="0"/>
                <a:cs typeface="Arial" panose="020B0604020202020204" pitchFamily="34" charset="0"/>
              </a:rPr>
            </a:br>
            <a:r>
              <a:rPr lang="en-US" sz="4000" dirty="0">
                <a:solidFill>
                  <a:schemeClr val="tx2">
                    <a:lumMod val="75000"/>
                  </a:schemeClr>
                </a:solidFill>
                <a:latin typeface="Arial" panose="020B0604020202020204" pitchFamily="34" charset="0"/>
                <a:cs typeface="Arial" panose="020B0604020202020204" pitchFamily="34" charset="0"/>
              </a:rPr>
              <a:t>Collaboration between FIATA and UIC</a:t>
            </a:r>
            <a:br>
              <a:rPr lang="en-GB" sz="2800" b="0" dirty="0">
                <a:solidFill>
                  <a:schemeClr val="tx2"/>
                </a:solidFill>
                <a:latin typeface="Arial" panose="020B0604020202020204" pitchFamily="34" charset="0"/>
                <a:cs typeface="Arial" panose="020B0604020202020204" pitchFamily="34" charset="0"/>
              </a:rPr>
            </a:br>
            <a:br>
              <a:rPr lang="en-GB" sz="2800" b="0" dirty="0">
                <a:solidFill>
                  <a:schemeClr val="tx2"/>
                </a:solidFill>
                <a:latin typeface="Arial" panose="020B0604020202020204" pitchFamily="34" charset="0"/>
                <a:cs typeface="Arial" panose="020B0604020202020204" pitchFamily="34" charset="0"/>
              </a:rPr>
            </a:br>
            <a:endParaRPr lang="en-GB" sz="3200" b="0" dirty="0">
              <a:solidFill>
                <a:schemeClr val="tx2"/>
              </a:solidFill>
              <a:latin typeface="Arial" panose="020B0604020202020204" pitchFamily="34" charset="0"/>
              <a:cs typeface="Arial" panose="020B0604020202020204" pitchFamily="34" charset="0"/>
            </a:endParaRPr>
          </a:p>
        </p:txBody>
      </p:sp>
      <p:sp>
        <p:nvSpPr>
          <p:cNvPr id="12" name="Date Placeholder 3"/>
          <p:cNvSpPr>
            <a:spLocks noGrp="1"/>
          </p:cNvSpPr>
          <p:nvPr>
            <p:ph type="dt" sz="half" idx="10"/>
          </p:nvPr>
        </p:nvSpPr>
        <p:spPr/>
        <p:txBody>
          <a:bodyPr/>
          <a:lstStyle/>
          <a:p>
            <a:r>
              <a:rPr lang="en-US" dirty="0">
                <a:solidFill>
                  <a:prstClr val="white"/>
                </a:solidFill>
                <a:latin typeface="Arial" panose="020B0604020202020204" pitchFamily="34" charset="0"/>
                <a:cs typeface="Arial" panose="020B0604020202020204" pitchFamily="34" charset="0"/>
              </a:rPr>
              <a:t>26/11/2014 </a:t>
            </a:r>
          </a:p>
          <a:p>
            <a:endParaRPr lang="en-US" dirty="0">
              <a:solidFill>
                <a:prstClr val="white"/>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0B9C14AE-4453-5544-9A4A-CDED75567ABD}" type="slidenum">
              <a:rPr lang="en-US" smtClean="0">
                <a:solidFill>
                  <a:prstClr val="white"/>
                </a:solidFill>
                <a:latin typeface="Arial" panose="020B0604020202020204" pitchFamily="34" charset="0"/>
                <a:cs typeface="Arial" panose="020B0604020202020204" pitchFamily="34" charset="0"/>
              </a:rPr>
              <a:pPr/>
              <a:t>4</a:t>
            </a:fld>
            <a:endParaRPr lang="en-US" dirty="0">
              <a:solidFill>
                <a:prstClr val="white"/>
              </a:solidFill>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7464" y="5760989"/>
            <a:ext cx="1077188" cy="100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3"/>
          <p:cNvSpPr txBox="1">
            <a:spLocks noChangeArrowheads="1"/>
          </p:cNvSpPr>
          <p:nvPr/>
        </p:nvSpPr>
        <p:spPr bwMode="auto">
          <a:xfrm>
            <a:off x="681761" y="1645274"/>
            <a:ext cx="7718425" cy="47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buClrTx/>
              <a:buSzTx/>
              <a:defRPr/>
            </a:pPr>
            <a:r>
              <a:rPr lang="en-GB" sz="2800" dirty="0">
                <a:latin typeface="Arial" panose="020B0604020202020204" pitchFamily="34" charset="0"/>
                <a:cs typeface="Arial" panose="020B0604020202020204" pitchFamily="34" charset="0"/>
              </a:rPr>
              <a:t>FIATA’s activity in rail transportation </a:t>
            </a:r>
          </a:p>
          <a:p>
            <a:pPr marL="0" indent="0">
              <a:spcBef>
                <a:spcPct val="0"/>
              </a:spcBef>
              <a:buClrTx/>
              <a:buSzTx/>
              <a:buNone/>
              <a:defRPr/>
            </a:pPr>
            <a:endParaRPr lang="en-GB" sz="2800" dirty="0">
              <a:latin typeface="Arial" panose="020B0604020202020204" pitchFamily="34" charset="0"/>
              <a:cs typeface="Arial" panose="020B0604020202020204" pitchFamily="34" charset="0"/>
            </a:endParaRPr>
          </a:p>
          <a:p>
            <a:pPr>
              <a:spcBef>
                <a:spcPct val="0"/>
              </a:spcBef>
              <a:buClrTx/>
              <a:buSzTx/>
              <a:defRPr/>
            </a:pPr>
            <a:r>
              <a:rPr lang="en-GB" sz="2800" dirty="0">
                <a:latin typeface="Arial" panose="020B0604020202020204" pitchFamily="34" charset="0"/>
                <a:cs typeface="Arial" panose="020B0604020202020204" pitchFamily="34" charset="0"/>
              </a:rPr>
              <a:t>Market Place Seminar</a:t>
            </a:r>
          </a:p>
          <a:p>
            <a:pPr>
              <a:spcBef>
                <a:spcPct val="0"/>
              </a:spcBef>
              <a:buClrTx/>
              <a:buSzTx/>
              <a:defRPr/>
            </a:pPr>
            <a:endParaRPr lang="en-GB" sz="2800" dirty="0">
              <a:latin typeface="Arial" panose="020B0604020202020204" pitchFamily="34" charset="0"/>
              <a:cs typeface="Arial" panose="020B0604020202020204" pitchFamily="34" charset="0"/>
            </a:endParaRPr>
          </a:p>
          <a:p>
            <a:pPr>
              <a:spcBef>
                <a:spcPct val="0"/>
              </a:spcBef>
              <a:buClrTx/>
              <a:buSzTx/>
              <a:defRPr/>
            </a:pPr>
            <a:r>
              <a:rPr lang="en-GB" sz="2800" dirty="0">
                <a:latin typeface="Arial" panose="020B0604020202020204" pitchFamily="34" charset="0"/>
                <a:cs typeface="Arial" panose="020B0604020202020204" pitchFamily="34" charset="0"/>
              </a:rPr>
              <a:t>Concept of the Market Place Seminar </a:t>
            </a:r>
          </a:p>
          <a:p>
            <a:pPr>
              <a:spcBef>
                <a:spcPct val="0"/>
              </a:spcBef>
              <a:buClrTx/>
              <a:buSzTx/>
              <a:defRPr/>
            </a:pPr>
            <a:endParaRPr lang="en-GB" sz="2800" dirty="0">
              <a:latin typeface="Arial" panose="020B0604020202020204" pitchFamily="34" charset="0"/>
              <a:cs typeface="Arial" panose="020B0604020202020204" pitchFamily="34" charset="0"/>
            </a:endParaRPr>
          </a:p>
          <a:p>
            <a:pPr>
              <a:spcBef>
                <a:spcPct val="0"/>
              </a:spcBef>
              <a:buClrTx/>
              <a:buSzTx/>
              <a:defRPr/>
            </a:pPr>
            <a:r>
              <a:rPr lang="en-GB" sz="2800" dirty="0">
                <a:latin typeface="Arial" panose="020B0604020202020204" pitchFamily="34" charset="0"/>
                <a:cs typeface="Arial" panose="020B0604020202020204" pitchFamily="34" charset="0"/>
              </a:rPr>
              <a:t>In September 2017 the last Market Place Seminar took place in Duisburg / Germany </a:t>
            </a:r>
          </a:p>
          <a:p>
            <a:pPr marL="0" indent="0">
              <a:spcBef>
                <a:spcPct val="0"/>
              </a:spcBef>
              <a:buClrTx/>
              <a:buSzTx/>
              <a:buNone/>
              <a:defRPr/>
            </a:pPr>
            <a:endParaRPr lang="en-GB" sz="2800" dirty="0">
              <a:latin typeface="Arial" panose="020B0604020202020204" pitchFamily="34" charset="0"/>
              <a:cs typeface="Arial" panose="020B0604020202020204" pitchFamily="34" charset="0"/>
            </a:endParaRPr>
          </a:p>
          <a:p>
            <a:pPr marL="0" indent="0">
              <a:spcBef>
                <a:spcPct val="0"/>
              </a:spcBef>
              <a:buClrTx/>
              <a:buSzTx/>
              <a:buNone/>
              <a:defRPr/>
            </a:pPr>
            <a:endParaRPr lang="en-GB" sz="2800" dirty="0">
              <a:latin typeface="Arial" panose="020B0604020202020204" pitchFamily="34" charset="0"/>
              <a:cs typeface="Arial" panose="020B0604020202020204" pitchFamily="34" charset="0"/>
            </a:endParaRPr>
          </a:p>
          <a:p>
            <a:pPr>
              <a:spcBef>
                <a:spcPct val="0"/>
              </a:spcBef>
              <a:buClrTx/>
              <a:buSzTx/>
              <a:defRPr/>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7545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600" dirty="0">
                <a:solidFill>
                  <a:schemeClr val="tx2">
                    <a:lumMod val="75000"/>
                  </a:schemeClr>
                </a:solidFill>
              </a:rPr>
              <a:t>Collaboration between FIATA and UIC</a:t>
            </a:r>
            <a:endParaRPr lang="de-CH" sz="3600" dirty="0">
              <a:solidFill>
                <a:schemeClr val="tx2">
                  <a:lumMod val="75000"/>
                </a:schemeClr>
              </a:solidFill>
            </a:endParaRPr>
          </a:p>
        </p:txBody>
      </p:sp>
      <p:sp>
        <p:nvSpPr>
          <p:cNvPr id="3" name="Inhaltsplatzhalter 2"/>
          <p:cNvSpPr>
            <a:spLocks noGrp="1"/>
          </p:cNvSpPr>
          <p:nvPr>
            <p:ph idx="1"/>
          </p:nvPr>
        </p:nvSpPr>
        <p:spPr/>
        <p:txBody>
          <a:bodyPr/>
          <a:lstStyle/>
          <a:p>
            <a:r>
              <a:rPr lang="de-CH" dirty="0" err="1">
                <a:latin typeface="Arial" panose="020B0604020202020204" pitchFamily="34" charset="0"/>
                <a:cs typeface="Arial" panose="020B0604020202020204" pitchFamily="34" charset="0"/>
              </a:rPr>
              <a:t>Eurasian</a:t>
            </a:r>
            <a:r>
              <a:rPr lang="de-CH" dirty="0">
                <a:latin typeface="Arial" panose="020B0604020202020204" pitchFamily="34" charset="0"/>
                <a:cs typeface="Arial" panose="020B0604020202020204" pitchFamily="34" charset="0"/>
              </a:rPr>
              <a:t> Rail Link </a:t>
            </a:r>
          </a:p>
          <a:p>
            <a:r>
              <a:rPr lang="de-CH" dirty="0">
                <a:latin typeface="Arial" panose="020B0604020202020204" pitchFamily="34" charset="0"/>
                <a:cs typeface="Arial" panose="020B0604020202020204" pitchFamily="34" charset="0"/>
              </a:rPr>
              <a:t>Less customs barriers in Eastern Europe, more corridinated connection between rail and road, sea, air</a:t>
            </a:r>
          </a:p>
          <a:p>
            <a:r>
              <a:rPr lang="de-CH" dirty="0">
                <a:latin typeface="Arial" panose="020B0604020202020204" pitchFamily="34" charset="0"/>
                <a:cs typeface="Arial" panose="020B0604020202020204" pitchFamily="34" charset="0"/>
              </a:rPr>
              <a:t>Reason why FIATA is strengtening </a:t>
            </a:r>
            <a:r>
              <a:rPr lang="en-US" altLang="zh-CN" dirty="0">
                <a:latin typeface="Arial" panose="020B0604020202020204" pitchFamily="34" charset="0"/>
                <a:cs typeface="Arial" panose="020B0604020202020204" pitchFamily="34" charset="0"/>
              </a:rPr>
              <a:t>its</a:t>
            </a:r>
            <a:r>
              <a:rPr lang="de-CH" dirty="0">
                <a:latin typeface="Arial" panose="020B0604020202020204" pitchFamily="34" charset="0"/>
                <a:cs typeface="Arial" panose="020B0604020202020204" pitchFamily="34" charset="0"/>
              </a:rPr>
              <a:t> ties with UIC </a:t>
            </a:r>
          </a:p>
          <a:p>
            <a:r>
              <a:rPr lang="de-CH" dirty="0">
                <a:latin typeface="Arial" panose="020B0604020202020204" pitchFamily="34" charset="0"/>
                <a:cs typeface="Arial" panose="020B0604020202020204" pitchFamily="34" charset="0"/>
              </a:rPr>
              <a:t>Next Market Place Seminar will </a:t>
            </a:r>
            <a:r>
              <a:rPr lang="de-CH" dirty="0" err="1">
                <a:latin typeface="Arial" panose="020B0604020202020204" pitchFamily="34" charset="0"/>
                <a:cs typeface="Arial" panose="020B0604020202020204" pitchFamily="34" charset="0"/>
              </a:rPr>
              <a:t>take</a:t>
            </a:r>
            <a:r>
              <a:rPr lang="de-CH" dirty="0">
                <a:latin typeface="Arial" panose="020B0604020202020204" pitchFamily="34" charset="0"/>
                <a:cs typeface="Arial" panose="020B0604020202020204" pitchFamily="34" charset="0"/>
              </a:rPr>
              <a:t> </a:t>
            </a:r>
            <a:r>
              <a:rPr lang="de-CH" dirty="0" err="1">
                <a:latin typeface="Arial" panose="020B0604020202020204" pitchFamily="34" charset="0"/>
                <a:cs typeface="Arial" panose="020B0604020202020204" pitchFamily="34" charset="0"/>
              </a:rPr>
              <a:t>place</a:t>
            </a:r>
            <a:r>
              <a:rPr lang="de-CH" dirty="0">
                <a:latin typeface="Arial" panose="020B0604020202020204" pitchFamily="34" charset="0"/>
                <a:cs typeface="Arial" panose="020B0604020202020204" pitchFamily="34" charset="0"/>
              </a:rPr>
              <a:t> in 2019 </a:t>
            </a:r>
          </a:p>
          <a:p>
            <a:endParaRPr lang="de-CH" dirty="0">
              <a:latin typeface="Arial" panose="020B0604020202020204" pitchFamily="34" charset="0"/>
              <a:cs typeface="Arial" panose="020B0604020202020204" pitchFamily="34" charset="0"/>
            </a:endParaRPr>
          </a:p>
          <a:p>
            <a:endParaRPr lang="de-CH" dirty="0">
              <a:latin typeface="Arial" panose="020B0604020202020204" pitchFamily="34" charset="0"/>
              <a:cs typeface="Arial" panose="020B0604020202020204" pitchFamily="34" charset="0"/>
            </a:endParaRPr>
          </a:p>
          <a:p>
            <a:pPr marL="0" indent="0">
              <a:buNone/>
            </a:pPr>
            <a:r>
              <a:rPr lang="de-CH"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61491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1"/>
          <p:cNvSpPr>
            <a:spLocks noChangeArrowheads="1"/>
          </p:cNvSpPr>
          <p:nvPr/>
        </p:nvSpPr>
        <p:spPr bwMode="auto">
          <a:xfrm>
            <a:off x="701722" y="463869"/>
            <a:ext cx="7835900" cy="66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lnSpc>
                <a:spcPct val="90000"/>
              </a:lnSpc>
            </a:pPr>
            <a:r>
              <a:rPr lang="fr-BE" altLang="en-US" sz="4000" b="0" dirty="0" err="1">
                <a:solidFill>
                  <a:schemeClr val="tx2"/>
                </a:solidFill>
                <a:latin typeface="Calibri" panose="020F0502020204030204" pitchFamily="34" charset="0"/>
              </a:rPr>
              <a:t>Nine</a:t>
            </a:r>
            <a:r>
              <a:rPr lang="fr-BE" altLang="en-US" sz="4000" b="0" dirty="0">
                <a:solidFill>
                  <a:schemeClr val="tx2"/>
                </a:solidFill>
                <a:latin typeface="Calibri" panose="020F0502020204030204" pitchFamily="34" charset="0"/>
              </a:rPr>
              <a:t> Rail </a:t>
            </a:r>
            <a:r>
              <a:rPr lang="fr-BE" altLang="en-US" sz="4000" b="0" dirty="0" err="1">
                <a:solidFill>
                  <a:schemeClr val="tx2"/>
                </a:solidFill>
                <a:latin typeface="Calibri" panose="020F0502020204030204" pitchFamily="34" charset="0"/>
              </a:rPr>
              <a:t>Freight</a:t>
            </a:r>
            <a:r>
              <a:rPr lang="fr-BE" altLang="en-US" sz="4000" b="0" dirty="0">
                <a:solidFill>
                  <a:schemeClr val="tx2"/>
                </a:solidFill>
                <a:latin typeface="Calibri" panose="020F0502020204030204" pitchFamily="34" charset="0"/>
              </a:rPr>
              <a:t> Corridors</a:t>
            </a:r>
            <a:endParaRPr lang="en-US" altLang="en-US" sz="4000" b="0" dirty="0">
              <a:solidFill>
                <a:schemeClr val="tx2"/>
              </a:solidFill>
              <a:latin typeface="Calibri" panose="020F0502020204030204" pitchFamily="34" charset="0"/>
            </a:endParaRPr>
          </a:p>
        </p:txBody>
      </p:sp>
      <p:pic>
        <p:nvPicPr>
          <p:cNvPr id="16387" name="Picture 4" descr="Indicative_FINAL_map_RFC_2011-05-19_2"/>
          <p:cNvPicPr>
            <a:picLocks noChangeAspect="1" noChangeArrowheads="1"/>
          </p:cNvPicPr>
          <p:nvPr/>
        </p:nvPicPr>
        <p:blipFill>
          <a:blip r:embed="rId3">
            <a:extLst>
              <a:ext uri="{28A0092B-C50C-407E-A947-70E740481C1C}">
                <a14:useLocalDpi xmlns:a14="http://schemas.microsoft.com/office/drawing/2010/main" val="0"/>
              </a:ext>
            </a:extLst>
          </a:blip>
          <a:srcRect l="696" t="22346" r="2" b="2635"/>
          <a:stretch>
            <a:fillRect/>
          </a:stretch>
        </p:blipFill>
        <p:spPr bwMode="auto">
          <a:xfrm>
            <a:off x="817939" y="1126631"/>
            <a:ext cx="7704138"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8404" y="5948899"/>
            <a:ext cx="876248" cy="81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7464" y="5760989"/>
            <a:ext cx="1077188" cy="100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119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solidFill>
                  <a:schemeClr val="tx2">
                    <a:lumMod val="75000"/>
                  </a:schemeClr>
                </a:solidFill>
                <a:latin typeface="Arial" panose="020B0604020202020204" pitchFamily="34" charset="0"/>
                <a:cs typeface="Arial" panose="020B0604020202020204" pitchFamily="34" charset="0"/>
              </a:rPr>
              <a:t>Collaboration between FIATA and OSJD</a:t>
            </a:r>
            <a:endParaRPr lang="de-CH" dirty="0">
              <a:solidFill>
                <a:schemeClr val="tx2"/>
              </a:solidFill>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468444" y="1662763"/>
            <a:ext cx="8229600" cy="4525963"/>
          </a:xfrm>
        </p:spPr>
        <p:txBody>
          <a:bodyPr/>
          <a:lstStyle/>
          <a:p>
            <a:pPr>
              <a:buFont typeface="Arial" panose="020B0604020202020204" pitchFamily="34" charset="0"/>
              <a:buChar char="•"/>
            </a:pPr>
            <a:r>
              <a:rPr lang="en-GB" sz="2400" dirty="0">
                <a:latin typeface="Arial" panose="020B0604020202020204" pitchFamily="34" charset="0"/>
                <a:cs typeface="Arial" panose="020B0604020202020204" pitchFamily="34" charset="0"/>
              </a:rPr>
              <a:t>Organisation for Cooperation of Railways (OSJD) and the International Federation of Freight Forwarders Association (FIATA) have signed a memorandum of cooperation two years ago at the FIATA World Congress in Dublin, Ireland</a:t>
            </a:r>
          </a:p>
          <a:p>
            <a:pPr marL="0" indent="0">
              <a:buNone/>
            </a:pPr>
            <a:endParaRPr lang="en-GB"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2400" dirty="0">
                <a:latin typeface="Arial" panose="020B0604020202020204" pitchFamily="34" charset="0"/>
                <a:cs typeface="Arial" panose="020B0604020202020204" pitchFamily="34" charset="0"/>
              </a:rPr>
              <a:t>OSJD and FIATA have agreed to enlarge their cooperation, in particular in the following areas:</a:t>
            </a:r>
          </a:p>
          <a:p>
            <a:pPr marL="0" indent="0">
              <a:buNone/>
            </a:pPr>
            <a:r>
              <a:rPr lang="en-GB" sz="2400" dirty="0">
                <a:latin typeface="Arial" panose="020B0604020202020204" pitchFamily="34" charset="0"/>
                <a:cs typeface="Arial" panose="020B0604020202020204" pitchFamily="34" charset="0"/>
              </a:rPr>
              <a:t>  	*Establishment of a joint working group OSJD/FIATA</a:t>
            </a:r>
          </a:p>
          <a:p>
            <a:pPr marL="0" indent="0">
              <a:buNone/>
            </a:pPr>
            <a:r>
              <a:rPr lang="en-GB" sz="2400" dirty="0">
                <a:latin typeface="Arial" panose="020B0604020202020204" pitchFamily="34" charset="0"/>
                <a:cs typeface="Arial" panose="020B0604020202020204" pitchFamily="34" charset="0"/>
              </a:rPr>
              <a:t>  	*Joint organisation of workshops and conferences </a:t>
            </a:r>
          </a:p>
          <a:p>
            <a:pPr marL="0" indent="0">
              <a:buNone/>
            </a:pPr>
            <a:endParaRPr lang="de-CH" sz="1800" dirty="0">
              <a:latin typeface="Arial" panose="020B0604020202020204" pitchFamily="34" charset="0"/>
              <a:cs typeface="Arial" panose="020B0604020202020204" pitchFamily="34" charset="0"/>
            </a:endParaRPr>
          </a:p>
          <a:p>
            <a:pPr>
              <a:buFontTx/>
              <a:buChar char="-"/>
            </a:pPr>
            <a:endParaRPr lang="de-CH"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7464" y="5760989"/>
            <a:ext cx="1077188" cy="100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507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solidFill>
                  <a:schemeClr val="tx2"/>
                </a:solidFill>
                <a:latin typeface="Arial" panose="020B0604020202020204" pitchFamily="34" charset="0"/>
                <a:cs typeface="Arial" panose="020B0604020202020204" pitchFamily="34" charset="0"/>
              </a:rPr>
              <a:t>FIATA/OSJD Meetings </a:t>
            </a:r>
          </a:p>
        </p:txBody>
      </p:sp>
      <p:sp>
        <p:nvSpPr>
          <p:cNvPr id="3" name="Inhaltsplatzhalter 2"/>
          <p:cNvSpPr>
            <a:spLocks noGrp="1"/>
          </p:cNvSpPr>
          <p:nvPr>
            <p:ph idx="1"/>
          </p:nvPr>
        </p:nvSpPr>
        <p:spPr>
          <a:xfrm>
            <a:off x="442156" y="1726955"/>
            <a:ext cx="8229600" cy="4190900"/>
          </a:xfrm>
        </p:spPr>
        <p:txBody>
          <a:bodyPr/>
          <a:lstStyle/>
          <a:p>
            <a:pPr>
              <a:buClr>
                <a:schemeClr val="tx2"/>
              </a:buClr>
              <a:buFont typeface="Arial" panose="020B0604020202020204" pitchFamily="34" charset="0"/>
              <a:buChar char="•"/>
            </a:pPr>
            <a:r>
              <a:rPr lang="en-GB" sz="2800" dirty="0">
                <a:latin typeface="Arial" panose="020B0604020202020204" pitchFamily="34" charset="0"/>
                <a:cs typeface="Arial" panose="020B0604020202020204" pitchFamily="34" charset="0"/>
              </a:rPr>
              <a:t>FIATA and OSJD held its 2nd joint seminar on Combined Transport on the 11 and 12 July in Istanbul, Turkey </a:t>
            </a:r>
          </a:p>
          <a:p>
            <a:pPr>
              <a:buClr>
                <a:schemeClr val="tx2"/>
              </a:buClr>
              <a:buFont typeface="Arial" panose="020B0604020202020204" pitchFamily="34" charset="0"/>
              <a:buChar char="•"/>
            </a:pPr>
            <a:r>
              <a:rPr lang="en-GB" sz="2800" dirty="0">
                <a:latin typeface="Arial" panose="020B0604020202020204" pitchFamily="34" charset="0"/>
                <a:cs typeface="Arial" panose="020B0604020202020204" pitchFamily="34" charset="0"/>
              </a:rPr>
              <a:t>Under the theme “New possibilities of Europe – Asia – Europe multimodal transportation”, delegated discussed the critical aspects for development of Asia-Europe transport corridors, namely political support, unification of trade laws and trade facilitation, challenges and best practices.</a:t>
            </a:r>
          </a:p>
          <a:p>
            <a:pPr>
              <a:buClr>
                <a:schemeClr val="tx2"/>
              </a:buClr>
              <a:buFont typeface="Arial" panose="020B0604020202020204" pitchFamily="34" charset="0"/>
              <a:buChar char="•"/>
            </a:pPr>
            <a:endParaRPr lang="de-CH" sz="2000" dirty="0">
              <a:latin typeface="Arial" panose="020B0604020202020204" pitchFamily="34" charset="0"/>
              <a:cs typeface="Arial" panose="020B0604020202020204" pitchFamily="34" charset="0"/>
            </a:endParaRPr>
          </a:p>
          <a:p>
            <a:pPr>
              <a:buFontTx/>
              <a:buChar char="-"/>
            </a:pPr>
            <a:endParaRPr lang="de-CH"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7464" y="5760989"/>
            <a:ext cx="1077188" cy="100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714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latin typeface="Arial" panose="020B0604020202020204" pitchFamily="34" charset="0"/>
                <a:cs typeface="Arial" panose="020B0604020202020204" pitchFamily="34" charset="0"/>
              </a:rPr>
              <a:t>FIATA/OSJD Meetings </a:t>
            </a:r>
          </a:p>
        </p:txBody>
      </p:sp>
      <p:sp>
        <p:nvSpPr>
          <p:cNvPr id="3" name="Content Placeholder 2"/>
          <p:cNvSpPr>
            <a:spLocks noGrp="1"/>
          </p:cNvSpPr>
          <p:nvPr>
            <p:ph idx="1"/>
          </p:nvPr>
        </p:nvSpPr>
        <p:spPr/>
        <p:txBody>
          <a:bodyPr/>
          <a:lstStyle/>
          <a:p>
            <a:pPr marL="0" indent="0">
              <a:buNone/>
            </a:pPr>
            <a:r>
              <a:rPr lang="de-CH" sz="2800" dirty="0">
                <a:latin typeface="Arial" panose="020B0604020202020204" pitchFamily="34" charset="0"/>
                <a:cs typeface="Arial" panose="020B0604020202020204" pitchFamily="34" charset="0"/>
              </a:rPr>
              <a:t>Oberservations from the meetings:</a:t>
            </a:r>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Bottlenecks on rail transport have been broadly acknowledged</a:t>
            </a:r>
            <a:r>
              <a:rPr lang="en-US" sz="2800" dirty="0">
                <a:latin typeface="Arial" panose="020B0604020202020204" pitchFamily="34" charset="0"/>
                <a:cs typeface="Arial" panose="020B0604020202020204" pitchFamily="34" charset="0"/>
              </a:rPr>
              <a:t>,</a:t>
            </a:r>
            <a:r>
              <a:rPr lang="zh-CN" altLang="en-US" sz="2800" dirty="0">
                <a:latin typeface="Arial" panose="020B0604020202020204" pitchFamily="34" charset="0"/>
                <a:cs typeface="Arial" panose="020B0604020202020204" pitchFamily="34" charset="0"/>
              </a:rPr>
              <a:t> </a:t>
            </a:r>
            <a:r>
              <a:rPr lang="en-GB" altLang="zh-CN" sz="2800" dirty="0">
                <a:latin typeface="Arial" panose="020B0604020202020204" pitchFamily="34" charset="0"/>
                <a:cs typeface="Arial" panose="020B0604020202020204" pitchFamily="34" charset="0"/>
              </a:rPr>
              <a:t>need to increase actions on the remaining bottlenecks by both industry and governments</a:t>
            </a:r>
            <a:r>
              <a:rPr lang="en-GB" sz="2800" dirty="0">
                <a:latin typeface="Arial" panose="020B0604020202020204" pitchFamily="34" charset="0"/>
                <a:cs typeface="Arial" panose="020B0604020202020204" pitchFamily="34" charset="0"/>
              </a:rPr>
              <a:t>. </a:t>
            </a:r>
          </a:p>
          <a:p>
            <a:r>
              <a:rPr lang="en-GB" sz="2800" dirty="0">
                <a:latin typeface="Arial" panose="020B0604020202020204" pitchFamily="34" charset="0"/>
                <a:cs typeface="Arial" panose="020B0604020202020204" pitchFamily="34" charset="0"/>
              </a:rPr>
              <a:t>Governments should take active actions on rail infrastructure construction, coordination of administrative policies on national, regional and international levels. </a:t>
            </a:r>
          </a:p>
          <a:p>
            <a:pPr marL="0" indent="0">
              <a:buNone/>
            </a:pPr>
            <a:endParaRPr lang="en-GB" sz="28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7464" y="5760989"/>
            <a:ext cx="1077188" cy="100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887602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3136</TotalTime>
  <Words>1643</Words>
  <Application>Microsoft Office PowerPoint</Application>
  <PresentationFormat>On-screen Show (4:3)</PresentationFormat>
  <Paragraphs>170</Paragraphs>
  <Slides>23</Slides>
  <Notes>21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宋体</vt:lpstr>
      <vt:lpstr>SymbolMT</vt:lpstr>
      <vt:lpstr>Arial</vt:lpstr>
      <vt:lpstr>Calibri</vt:lpstr>
      <vt:lpstr>Century Gothic</vt:lpstr>
      <vt:lpstr>Tahoma</vt:lpstr>
      <vt:lpstr>Times New Roman</vt:lpstr>
      <vt:lpstr>Wingdings</vt:lpstr>
      <vt:lpstr>Custom Design</vt:lpstr>
      <vt:lpstr>1_Custom Design</vt:lpstr>
      <vt:lpstr>2_Custom Design</vt:lpstr>
      <vt:lpstr>Economic Commission for Europe Inland Transport Committee Working Party on Intermodal Transport and Logistics  GENEVA, SWITZERLAND 19 - 21 November 2018   René Zimmermann Manager of the FIATA WG Rail Transport</vt:lpstr>
      <vt:lpstr>PowerPoint Presentation</vt:lpstr>
      <vt:lpstr>PowerPoint Presentation</vt:lpstr>
      <vt:lpstr> Collaboration between FIATA and UIC  </vt:lpstr>
      <vt:lpstr>Collaboration between FIATA and UIC</vt:lpstr>
      <vt:lpstr>PowerPoint Presentation</vt:lpstr>
      <vt:lpstr>Collaboration between FIATA and OSJD</vt:lpstr>
      <vt:lpstr>FIATA/OSJD Meetings </vt:lpstr>
      <vt:lpstr>FIATA/OSJD Meetings </vt:lpstr>
      <vt:lpstr>FIATA/OSJD Meetings </vt:lpstr>
      <vt:lpstr>OSJD Railway Corridors</vt:lpstr>
      <vt:lpstr>Expectations EU - OSJD Corridors</vt:lpstr>
      <vt:lpstr>PowerPoint Presentation</vt:lpstr>
      <vt:lpstr>Priorities to strengthen rail freight  </vt:lpstr>
      <vt:lpstr>Development in Europe-China block train</vt:lpstr>
      <vt:lpstr>Development in unification of international railway law</vt:lpstr>
      <vt:lpstr>Development in unification of international railway law</vt:lpstr>
      <vt:lpstr>New Developments </vt:lpstr>
      <vt:lpstr>OPERATIONAL CHALLENGES </vt:lpstr>
      <vt:lpstr>FUTURE CONNECTIVITY</vt:lpstr>
      <vt:lpstr>Use of FIATA Bills of Lading as multimodal transport document</vt:lpstr>
      <vt:lpstr>Use of FIATA Bills of Lading as multimodal transport document</vt:lpstr>
      <vt:lpstr>PowerPoint Presentation</vt:lpstr>
    </vt:vector>
  </TitlesOfParts>
  <Company>FIATA, Glattbrugg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Florence Richard</dc:creator>
  <cp:lastModifiedBy>Yana Brynkina</cp:lastModifiedBy>
  <cp:revision>325</cp:revision>
  <cp:lastPrinted>2015-06-12T07:15:17Z</cp:lastPrinted>
  <dcterms:created xsi:type="dcterms:W3CDTF">2007-04-25T11:27:54Z</dcterms:created>
  <dcterms:modified xsi:type="dcterms:W3CDTF">2018-11-08T08:36:41Z</dcterms:modified>
</cp:coreProperties>
</file>