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3" r:id="rId4"/>
    <p:sldId id="294" r:id="rId5"/>
    <p:sldId id="297" r:id="rId6"/>
    <p:sldId id="313" r:id="rId7"/>
    <p:sldId id="314" r:id="rId8"/>
    <p:sldId id="315" r:id="rId9"/>
    <p:sldId id="316" r:id="rId10"/>
    <p:sldId id="274" r:id="rId11"/>
    <p:sldId id="298" r:id="rId12"/>
    <p:sldId id="309" r:id="rId13"/>
    <p:sldId id="295" r:id="rId14"/>
    <p:sldId id="299" r:id="rId15"/>
    <p:sldId id="310" r:id="rId16"/>
    <p:sldId id="320" r:id="rId17"/>
    <p:sldId id="296" r:id="rId18"/>
    <p:sldId id="300" r:id="rId19"/>
    <p:sldId id="322" r:id="rId20"/>
    <p:sldId id="301" r:id="rId21"/>
    <p:sldId id="303" r:id="rId22"/>
    <p:sldId id="324" r:id="rId23"/>
    <p:sldId id="325" r:id="rId24"/>
    <p:sldId id="321" r:id="rId25"/>
    <p:sldId id="287" r:id="rId2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59C"/>
    <a:srgbClr val="003399"/>
    <a:srgbClr val="A8CCC6"/>
    <a:srgbClr val="FE795E"/>
    <a:srgbClr val="265F92"/>
    <a:srgbClr val="FF5050"/>
    <a:srgbClr val="FF4B4F"/>
    <a:srgbClr val="FF696D"/>
    <a:srgbClr val="FF7C80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3"/>
    <p:restoredTop sz="96830" autoAdjust="0"/>
  </p:normalViewPr>
  <p:slideViewPr>
    <p:cSldViewPr snapToGrid="0" snapToObjects="1">
      <p:cViewPr>
        <p:scale>
          <a:sx n="75" d="100"/>
          <a:sy n="75" d="100"/>
        </p:scale>
        <p:origin x="-120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6699C-8BE4-4B33-B0CA-2CB8DB8CECA2}" type="datetimeFigureOut">
              <a:rPr lang="ca-ES" smtClean="0"/>
              <a:t>16/11/2018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B1548-A8BC-4279-8945-25E16ACBAF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11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999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83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849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25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82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629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204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315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697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61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691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7873-6B19-6843-A324-48F4F1346B9C}" type="datetimeFigureOut">
              <a:rPr lang="es-ES_tradnl" smtClean="0"/>
              <a:t>16/11/2018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7C95C-B9DE-7B49-8960-E736B85DB90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747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5367951"/>
            <a:ext cx="2615079" cy="90433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74425" y="1078174"/>
            <a:ext cx="4531167" cy="4315614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Conception et mise en œuvre des plateformes logistiques</a:t>
            </a:r>
            <a:r>
              <a:rPr lang="fr-FR" sz="4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/>
            </a:r>
            <a:br>
              <a:rPr lang="fr-FR" sz="4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fr-FR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/>
            </a:r>
            <a:br>
              <a:rPr lang="fr-FR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fr-FR" sz="27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Transports intermodaux régionaux: difficultés pratiques et solutions novatrices </a:t>
            </a:r>
            <a:r>
              <a:rPr lang="fr-FR" sz="27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/>
            </a:r>
            <a:br>
              <a:rPr lang="fr-FR" sz="27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fr-FR" sz="27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WP24, CTI, CEE-ONU</a:t>
            </a:r>
            <a:r>
              <a:rPr lang="es-ES" sz="27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/>
            </a:r>
            <a:br>
              <a:rPr lang="es-ES" sz="27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es-ES" sz="27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/>
            </a:r>
            <a:br>
              <a:rPr lang="es-ES" sz="27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fr-FR" sz="20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Genève, 20 novembre 2018</a:t>
            </a:r>
            <a:endParaRPr lang="fr-FR" sz="20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3942" y="-221806"/>
            <a:ext cx="11451771" cy="64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2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73 -0.06064 L 0.65716 -0.051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00" y="1110920"/>
            <a:ext cx="7412799" cy="46361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43867" y="3861699"/>
            <a:ext cx="5132390" cy="1502228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Étape </a:t>
            </a:r>
            <a:b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de démarrage</a:t>
            </a:r>
            <a:endParaRPr lang="fr-FR" sz="36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5"/>
          <a:stretch/>
        </p:blipFill>
        <p:spPr>
          <a:xfrm>
            <a:off x="2097415" y="1368597"/>
            <a:ext cx="2628980" cy="17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4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95739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Cadre logique des démarches au cours de l’étape de démarrage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31444" r="32000" b="35555"/>
          <a:stretch/>
        </p:blipFill>
        <p:spPr bwMode="auto">
          <a:xfrm>
            <a:off x="1177154" y="2145695"/>
            <a:ext cx="7814446" cy="27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uadroTexto 8"/>
          <p:cNvSpPr txBox="1"/>
          <p:nvPr/>
        </p:nvSpPr>
        <p:spPr>
          <a:xfrm>
            <a:off x="9258301" y="2417538"/>
            <a:ext cx="27177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Accorder les </a:t>
            </a:r>
            <a:r>
              <a:rPr lang="fr-FR" sz="1600" b="1" dirty="0" smtClean="0">
                <a:latin typeface="Helvetica" panose="020B0604020202030204" pitchFamily="34" charset="0"/>
              </a:rPr>
              <a:t>objectives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Mobiliser les </a:t>
            </a:r>
            <a:r>
              <a:rPr lang="fr-FR" sz="1600" b="1" dirty="0" smtClean="0">
                <a:latin typeface="Helvetica" panose="020B0604020202030204" pitchFamily="34" charset="0"/>
              </a:rPr>
              <a:t>acteurs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Créer les instruments pour sa mise en œuvre: </a:t>
            </a:r>
            <a:r>
              <a:rPr lang="fr-FR" sz="1600" b="1" dirty="0" smtClean="0">
                <a:latin typeface="Helvetica" panose="020B0604020202030204" pitchFamily="34" charset="0"/>
              </a:rPr>
              <a:t>structure de développement de plateformes logistiques</a:t>
            </a:r>
            <a:endParaRPr lang="fr-FR" sz="1600" b="1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Démarches </a:t>
            </a:r>
            <a:r>
              <a:rPr lang="fr-FR" sz="24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au cours de l’étape de démarrage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arrodonit 4"/>
          <p:cNvSpPr/>
          <p:nvPr/>
        </p:nvSpPr>
        <p:spPr>
          <a:xfrm>
            <a:off x="642257" y="985652"/>
            <a:ext cx="4737265" cy="4917121"/>
          </a:xfrm>
          <a:prstGeom prst="roundRect">
            <a:avLst>
              <a:gd name="adj" fmla="val 3696"/>
            </a:avLst>
          </a:prstGeom>
          <a:noFill/>
          <a:ln w="25400">
            <a:solidFill>
              <a:srgbClr val="FE7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arrodonit 10"/>
          <p:cNvSpPr/>
          <p:nvPr/>
        </p:nvSpPr>
        <p:spPr>
          <a:xfrm>
            <a:off x="642257" y="985652"/>
            <a:ext cx="4737265" cy="681223"/>
          </a:xfrm>
          <a:prstGeom prst="roundRect">
            <a:avLst>
              <a:gd name="adj" fmla="val 16667"/>
            </a:avLst>
          </a:prstGeom>
          <a:solidFill>
            <a:srgbClr val="FE795E"/>
          </a:solidFill>
          <a:ln>
            <a:solidFill>
              <a:srgbClr val="FE7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7C80"/>
              </a:solidFill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642258" y="1156986"/>
            <a:ext cx="473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Helvetica" panose="020B0604020202030204" pitchFamily="34" charset="0"/>
              </a:rPr>
              <a:t>Critères pour la sélection de projets</a:t>
            </a:r>
            <a:endParaRPr lang="fr-FR" sz="1600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828676" y="1699448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Des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critères solides 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pour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passer de la politique à la mise en œuvre réussie de plateformes logistiques, afin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d’éviter d’accorder la priorité à des projets irréalisables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ou très risqués.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16" name="4 Rectángulo"/>
          <p:cNvSpPr/>
          <p:nvPr/>
        </p:nvSpPr>
        <p:spPr>
          <a:xfrm>
            <a:off x="1116041" y="3066058"/>
            <a:ext cx="2034793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Intérêt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général </a:t>
            </a:r>
            <a:endParaRPr lang="fr-FR" sz="1600" dirty="0" smtClean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Opportunité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 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Valeur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ajoutée </a:t>
            </a:r>
            <a:endParaRPr lang="fr-FR" sz="1600" dirty="0" smtClean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Préfaisabilité</a:t>
            </a:r>
            <a:endParaRPr lang="es-ES" sz="1600" dirty="0"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  <p:sp>
        <p:nvSpPr>
          <p:cNvPr id="17" name="4 Rectángulo"/>
          <p:cNvSpPr/>
          <p:nvPr/>
        </p:nvSpPr>
        <p:spPr>
          <a:xfrm>
            <a:off x="3150834" y="3066057"/>
            <a:ext cx="2228688" cy="10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Disponibilité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 </a:t>
            </a:r>
            <a:endParaRPr lang="fr-FR" sz="1600" dirty="0" smtClean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Complémentarité</a:t>
            </a:r>
            <a:endParaRPr lang="fr-FR" sz="1600" dirty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Priorité</a:t>
            </a:r>
            <a:endParaRPr lang="es-ES" sz="1600" dirty="0"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  <p:sp>
        <p:nvSpPr>
          <p:cNvPr id="19" name="6 Rectángulo"/>
          <p:cNvSpPr/>
          <p:nvPr/>
        </p:nvSpPr>
        <p:spPr>
          <a:xfrm>
            <a:off x="642258" y="5162068"/>
            <a:ext cx="4737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Helvetica" panose="020B0604020202030204" pitchFamily="34" charset="0"/>
                <a:ea typeface="Times New Roman"/>
                <a:cs typeface="Times New Roman"/>
              </a:rPr>
              <a:t>La sécurisation </a:t>
            </a:r>
            <a:r>
              <a:rPr lang="fr-FR" sz="1600" b="1" dirty="0">
                <a:solidFill>
                  <a:prstClr val="black"/>
                </a:solidFill>
                <a:latin typeface="Helvetica" panose="020B0604020202030204" pitchFamily="34" charset="0"/>
                <a:ea typeface="Times New Roman"/>
                <a:cs typeface="Times New Roman"/>
              </a:rPr>
              <a:t>de terrains adéquats est une question clé: </a:t>
            </a:r>
            <a:r>
              <a:rPr lang="fr-FR" sz="1600" b="1" dirty="0" smtClean="0">
                <a:solidFill>
                  <a:prstClr val="black"/>
                </a:solidFill>
                <a:latin typeface="Helvetica" panose="020B0604020202030204" pitchFamily="34" charset="0"/>
                <a:ea typeface="Times New Roman"/>
                <a:cs typeface="Times New Roman"/>
              </a:rPr>
              <a:t>sans </a:t>
            </a:r>
            <a:r>
              <a:rPr lang="fr-FR" sz="1600" b="1" dirty="0">
                <a:solidFill>
                  <a:prstClr val="black"/>
                </a:solidFill>
                <a:latin typeface="Helvetica" panose="020B0604020202030204" pitchFamily="34" charset="0"/>
                <a:ea typeface="Times New Roman"/>
                <a:cs typeface="Times New Roman"/>
              </a:rPr>
              <a:t>terrain il n’y a pas de </a:t>
            </a:r>
            <a:r>
              <a:rPr lang="fr-FR" sz="1600" b="1" dirty="0" smtClean="0">
                <a:solidFill>
                  <a:prstClr val="black"/>
                </a:solidFill>
                <a:latin typeface="Helvetica" panose="020B0604020202030204" pitchFamily="34" charset="0"/>
                <a:ea typeface="Times New Roman"/>
                <a:cs typeface="Times New Roman"/>
              </a:rPr>
              <a:t>projet</a:t>
            </a:r>
            <a:endParaRPr lang="es-ES" sz="1600" dirty="0">
              <a:solidFill>
                <a:prstClr val="black"/>
              </a:solidFill>
              <a:latin typeface="Helvetica" panose="020B0604020202030204" pitchFamily="34" charset="0"/>
            </a:endParaRPr>
          </a:p>
        </p:txBody>
      </p:sp>
      <p:sp>
        <p:nvSpPr>
          <p:cNvPr id="20" name="Fletxa dreta 19"/>
          <p:cNvSpPr/>
          <p:nvPr/>
        </p:nvSpPr>
        <p:spPr>
          <a:xfrm rot="5400000">
            <a:off x="2938723" y="4640200"/>
            <a:ext cx="439387" cy="471635"/>
          </a:xfrm>
          <a:prstGeom prst="rightArrow">
            <a:avLst/>
          </a:prstGeom>
          <a:solidFill>
            <a:srgbClr val="FE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      </a:t>
            </a:r>
            <a:endParaRPr lang="ca-ES" dirty="0"/>
          </a:p>
        </p:txBody>
      </p:sp>
      <p:sp>
        <p:nvSpPr>
          <p:cNvPr id="21" name="Rectangle arrodonit 20"/>
          <p:cNvSpPr/>
          <p:nvPr/>
        </p:nvSpPr>
        <p:spPr>
          <a:xfrm>
            <a:off x="5524500" y="985652"/>
            <a:ext cx="6127667" cy="4917121"/>
          </a:xfrm>
          <a:prstGeom prst="roundRect">
            <a:avLst>
              <a:gd name="adj" fmla="val 3696"/>
            </a:avLst>
          </a:prstGeom>
          <a:noFill/>
          <a:ln w="25400">
            <a:solidFill>
              <a:srgbClr val="FE7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Rectangle arrodonit 21"/>
          <p:cNvSpPr/>
          <p:nvPr/>
        </p:nvSpPr>
        <p:spPr>
          <a:xfrm>
            <a:off x="5524501" y="985652"/>
            <a:ext cx="6127666" cy="681223"/>
          </a:xfrm>
          <a:prstGeom prst="roundRect">
            <a:avLst>
              <a:gd name="adj" fmla="val 16667"/>
            </a:avLst>
          </a:prstGeom>
          <a:solidFill>
            <a:srgbClr val="FE795E"/>
          </a:solidFill>
          <a:ln>
            <a:solidFill>
              <a:srgbClr val="FE7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QuadreDeText 22"/>
          <p:cNvSpPr txBox="1"/>
          <p:nvPr/>
        </p:nvSpPr>
        <p:spPr>
          <a:xfrm>
            <a:off x="5524501" y="1156986"/>
            <a:ext cx="6127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Helvetica" panose="020B0604020202030204" pitchFamily="34" charset="0"/>
              </a:rPr>
              <a:t>Choix du modèle d’affaires du développeur logistique</a:t>
            </a:r>
            <a:endParaRPr lang="fr-FR" sz="1600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25" name="4 Rectángulo"/>
          <p:cNvSpPr/>
          <p:nvPr/>
        </p:nvSpPr>
        <p:spPr>
          <a:xfrm>
            <a:off x="5524501" y="1688152"/>
            <a:ext cx="6127665" cy="2610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Compatibilité entre les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fonctions </a:t>
            </a:r>
            <a:r>
              <a:rPr lang="fr-FR" sz="1600" b="1" dirty="0" err="1" smtClean="0">
                <a:latin typeface="Helvetica" panose="020B0604020202030204" pitchFamily="34" charset="0"/>
                <a:ea typeface="Times New Roman"/>
                <a:cs typeface="Times New Roman"/>
              </a:rPr>
              <a:t>immologistique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 et de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dynamisation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.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 </a:t>
            </a:r>
            <a:endParaRPr lang="fr-FR" sz="1600" dirty="0" smtClean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Participation publique et privée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: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 </a:t>
            </a:r>
            <a:endParaRPr lang="fr-FR" sz="1600" dirty="0" smtClean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Capacité financière.</a:t>
            </a: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Capacités techniques. </a:t>
            </a:r>
            <a:endParaRPr lang="fr-FR" sz="1400" dirty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Intérêts des </a:t>
            </a: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deux parties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traités </a:t>
            </a: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de manière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équilibrée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L’initiative publique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 est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souvent indispensable pour concrétiser projets de plateformes logistiques 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complexes: </a:t>
            </a:r>
          </a:p>
        </p:txBody>
      </p:sp>
      <p:sp>
        <p:nvSpPr>
          <p:cNvPr id="29" name="4 Rectángulo"/>
          <p:cNvSpPr/>
          <p:nvPr/>
        </p:nvSpPr>
        <p:spPr>
          <a:xfrm>
            <a:off x="5638802" y="4291085"/>
            <a:ext cx="3095623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Localisations d’une haute valeur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stratégique</a:t>
            </a: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L’intermodalité</a:t>
            </a:r>
            <a:endParaRPr lang="fr-FR" sz="1400" dirty="0"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  <p:sp>
        <p:nvSpPr>
          <p:cNvPr id="30" name="4 Rectángulo"/>
          <p:cNvSpPr/>
          <p:nvPr/>
        </p:nvSpPr>
        <p:spPr>
          <a:xfrm>
            <a:off x="8210552" y="4299123"/>
            <a:ext cx="3371848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Standards </a:t>
            </a: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de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qualité/sécurité</a:t>
            </a: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Aménager </a:t>
            </a: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les PL dans le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territoire</a:t>
            </a:r>
            <a:endParaRPr lang="fr-FR" sz="1400" dirty="0"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  <p:sp>
        <p:nvSpPr>
          <p:cNvPr id="31" name="6 Rectángulo"/>
          <p:cNvSpPr/>
          <p:nvPr/>
        </p:nvSpPr>
        <p:spPr>
          <a:xfrm>
            <a:off x="5524501" y="5485234"/>
            <a:ext cx="62198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Helvetica" panose="020B0604020202030204" pitchFamily="34" charset="0"/>
                <a:ea typeface="Times New Roman"/>
                <a:cs typeface="Times New Roman"/>
              </a:rPr>
              <a:t>Plusieurs </a:t>
            </a:r>
            <a:r>
              <a:rPr lang="fr-FR" sz="1600" b="1" dirty="0">
                <a:solidFill>
                  <a:prstClr val="black"/>
                </a:solidFill>
                <a:latin typeface="Helvetica" panose="020B0604020202030204" pitchFamily="34" charset="0"/>
                <a:ea typeface="Times New Roman"/>
                <a:cs typeface="Times New Roman"/>
              </a:rPr>
              <a:t>modèles de coopération public-privé sont possibles</a:t>
            </a:r>
            <a:endParaRPr lang="es-ES" sz="1600" dirty="0">
              <a:solidFill>
                <a:prstClr val="black"/>
              </a:solidFill>
              <a:latin typeface="Helvetica" panose="020B0604020202030204" pitchFamily="34" charset="0"/>
            </a:endParaRPr>
          </a:p>
        </p:txBody>
      </p:sp>
      <p:sp>
        <p:nvSpPr>
          <p:cNvPr id="32" name="Fletxa dreta 31"/>
          <p:cNvSpPr/>
          <p:nvPr/>
        </p:nvSpPr>
        <p:spPr>
          <a:xfrm rot="5400000">
            <a:off x="8425788" y="5029723"/>
            <a:ext cx="439387" cy="471635"/>
          </a:xfrm>
          <a:prstGeom prst="rightArrow">
            <a:avLst/>
          </a:prstGeom>
          <a:solidFill>
            <a:srgbClr val="FE7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76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1" grpId="0" animBg="1"/>
      <p:bldP spid="12" grpId="0"/>
      <p:bldP spid="13" grpId="0"/>
      <p:bldP spid="16" grpId="0"/>
      <p:bldP spid="17" grpId="0"/>
      <p:bldP spid="19" grpId="0"/>
      <p:bldP spid="20" grpId="0" animBg="1"/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00" y="1110920"/>
            <a:ext cx="7412799" cy="46361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43867" y="3861699"/>
            <a:ext cx="5132390" cy="1502228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Étape </a:t>
            </a:r>
            <a:b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de mise en œuvre</a:t>
            </a:r>
            <a:endParaRPr lang="fr-FR" sz="36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5"/>
          <a:stretch/>
        </p:blipFill>
        <p:spPr>
          <a:xfrm>
            <a:off x="2097415" y="1368597"/>
            <a:ext cx="2628980" cy="17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2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95739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Cadre logique des démarches au cours de l’étape de mise en œuvre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grupa 2"/>
          <p:cNvGrpSpPr/>
          <p:nvPr/>
        </p:nvGrpSpPr>
        <p:grpSpPr>
          <a:xfrm>
            <a:off x="1555749" y="1157399"/>
            <a:ext cx="7378701" cy="4699876"/>
            <a:chOff x="1072056" y="999697"/>
            <a:chExt cx="6763407" cy="419814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0" t="25196" r="37620" b="29869"/>
            <a:stretch/>
          </p:blipFill>
          <p:spPr bwMode="auto">
            <a:xfrm>
              <a:off x="1072056" y="999697"/>
              <a:ext cx="6763407" cy="385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1" t="78000" r="65896" b="17908"/>
            <a:stretch/>
          </p:blipFill>
          <p:spPr bwMode="auto">
            <a:xfrm>
              <a:off x="3621588" y="4847060"/>
              <a:ext cx="2207174" cy="35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8" t="74508" r="65048" b="21874"/>
            <a:stretch/>
          </p:blipFill>
          <p:spPr bwMode="auto">
            <a:xfrm>
              <a:off x="1255759" y="4847061"/>
              <a:ext cx="2365829" cy="31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uadroTexto 8"/>
          <p:cNvSpPr txBox="1"/>
          <p:nvPr/>
        </p:nvSpPr>
        <p:spPr>
          <a:xfrm>
            <a:off x="9372600" y="3031482"/>
            <a:ext cx="24669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dirty="0" smtClean="0">
                <a:latin typeface="Helvetica" panose="020B0604020202030204" pitchFamily="34" charset="0"/>
              </a:rPr>
              <a:t>Défis</a:t>
            </a:r>
            <a:r>
              <a:rPr lang="fr-FR" sz="1600" dirty="0" smtClean="0">
                <a:latin typeface="Helvetica" panose="020B0604020202030204" pitchFamily="34" charset="0"/>
              </a:rPr>
              <a:t> à caractère: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Technique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Financière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Opérationnel</a:t>
            </a:r>
            <a:endParaRPr lang="fr-FR" sz="16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Opérationnalisation du DPL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arrodonit 4"/>
          <p:cNvSpPr/>
          <p:nvPr/>
        </p:nvSpPr>
        <p:spPr>
          <a:xfrm>
            <a:off x="625656" y="1012130"/>
            <a:ext cx="5365569" cy="4917121"/>
          </a:xfrm>
          <a:prstGeom prst="roundRect">
            <a:avLst>
              <a:gd name="adj" fmla="val 2727"/>
            </a:avLst>
          </a:prstGeom>
          <a:noFill/>
          <a:ln w="25400">
            <a:solidFill>
              <a:srgbClr val="A8C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arrodonit 10"/>
          <p:cNvSpPr/>
          <p:nvPr/>
        </p:nvSpPr>
        <p:spPr>
          <a:xfrm>
            <a:off x="642258" y="985652"/>
            <a:ext cx="5348968" cy="681223"/>
          </a:xfrm>
          <a:prstGeom prst="roundRect">
            <a:avLst>
              <a:gd name="adj" fmla="val 16667"/>
            </a:avLst>
          </a:prstGeom>
          <a:solidFill>
            <a:srgbClr val="A8CCC6"/>
          </a:solidFill>
          <a:ln>
            <a:solidFill>
              <a:srgbClr val="A8C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QuadreDeText 11"/>
          <p:cNvSpPr txBox="1"/>
          <p:nvPr/>
        </p:nvSpPr>
        <p:spPr>
          <a:xfrm>
            <a:off x="642258" y="1156986"/>
            <a:ext cx="534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Helvetica" panose="020B0604020202030204" pitchFamily="34" charset="0"/>
              </a:rPr>
              <a:t>Organisation interne du DPL</a:t>
            </a:r>
          </a:p>
        </p:txBody>
      </p:sp>
      <p:sp>
        <p:nvSpPr>
          <p:cNvPr id="16" name="4 Rectángulo"/>
          <p:cNvSpPr/>
          <p:nvPr/>
        </p:nvSpPr>
        <p:spPr>
          <a:xfrm>
            <a:off x="642259" y="1695446"/>
            <a:ext cx="5282291" cy="2318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Il faut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éviter avoir trop de personnel pour la phase de développement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qui 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ne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sera plus nécessaire lors de la phase 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de gestion.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Les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recettes de l’activité immobilière sont irrégulières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et très influencées par la situation du 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marché.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 </a:t>
            </a:r>
            <a:endParaRPr lang="fr-FR" sz="1600" dirty="0" smtClean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Le DPL doit créer 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un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pôle d’expertise logistique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et s’assurer du respect professionnel des 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opérateurs</a:t>
            </a:r>
            <a:endParaRPr lang="fr-FR" sz="1600" dirty="0"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  <p:sp>
        <p:nvSpPr>
          <p:cNvPr id="21" name="Rectangle arrodonit 20"/>
          <p:cNvSpPr/>
          <p:nvPr/>
        </p:nvSpPr>
        <p:spPr>
          <a:xfrm>
            <a:off x="6200228" y="985652"/>
            <a:ext cx="5451939" cy="4917121"/>
          </a:xfrm>
          <a:prstGeom prst="roundRect">
            <a:avLst>
              <a:gd name="adj" fmla="val 2534"/>
            </a:avLst>
          </a:prstGeom>
          <a:noFill/>
          <a:ln w="25400">
            <a:solidFill>
              <a:srgbClr val="A8C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Rectangle arrodonit 21"/>
          <p:cNvSpPr/>
          <p:nvPr/>
        </p:nvSpPr>
        <p:spPr>
          <a:xfrm>
            <a:off x="6200228" y="985652"/>
            <a:ext cx="5451939" cy="681223"/>
          </a:xfrm>
          <a:prstGeom prst="roundRect">
            <a:avLst>
              <a:gd name="adj" fmla="val 16667"/>
            </a:avLst>
          </a:prstGeom>
          <a:solidFill>
            <a:srgbClr val="A8CCC6"/>
          </a:solidFill>
          <a:ln>
            <a:solidFill>
              <a:srgbClr val="A8C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QuadreDeText 22"/>
          <p:cNvSpPr txBox="1"/>
          <p:nvPr/>
        </p:nvSpPr>
        <p:spPr>
          <a:xfrm>
            <a:off x="6200229" y="1156986"/>
            <a:ext cx="545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Helvetica" panose="020B0604020202030204" pitchFamily="34" charset="0"/>
              </a:rPr>
              <a:t>Gouvernance du DPL</a:t>
            </a:r>
            <a:endParaRPr lang="fr-FR" sz="1600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25" name="4 Rectángulo"/>
          <p:cNvSpPr/>
          <p:nvPr/>
        </p:nvSpPr>
        <p:spPr>
          <a:xfrm>
            <a:off x="6200229" y="1688152"/>
            <a:ext cx="545193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Le conseil 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d’administration du DPL est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le responsable 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des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affaires et des résultats économiques.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L’engagement de bailleurs de fonds et de marchés financiers impliquerait: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 </a:t>
            </a:r>
            <a:endParaRPr lang="fr-FR" sz="1600" dirty="0" smtClean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Audit indépendant des comptes</a:t>
            </a: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Code de conduit </a:t>
            </a:r>
            <a:endParaRPr lang="fr-FR" sz="1400" dirty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Mécanismes transparents</a:t>
            </a: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Cadres directifs expérimentés</a:t>
            </a: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Certificats sur la base de standards internationaux</a:t>
            </a:r>
          </a:p>
        </p:txBody>
      </p:sp>
      <p:sp>
        <p:nvSpPr>
          <p:cNvPr id="31" name="6 Rectángulo"/>
          <p:cNvSpPr/>
          <p:nvPr/>
        </p:nvSpPr>
        <p:spPr>
          <a:xfrm>
            <a:off x="6391275" y="5111589"/>
            <a:ext cx="5114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Suivi de règles de gouvernance homologables internationalement</a:t>
            </a:r>
            <a:endParaRPr lang="es-ES" sz="1600" dirty="0">
              <a:latin typeface="Helvetica" panose="020B0604020202030204" pitchFamily="34" charset="0"/>
            </a:endParaRPr>
          </a:p>
        </p:txBody>
      </p:sp>
      <p:sp>
        <p:nvSpPr>
          <p:cNvPr id="26" name="Fletxa dreta 25"/>
          <p:cNvSpPr/>
          <p:nvPr/>
        </p:nvSpPr>
        <p:spPr>
          <a:xfrm rot="5400000">
            <a:off x="3171002" y="4116061"/>
            <a:ext cx="439387" cy="471635"/>
          </a:xfrm>
          <a:prstGeom prst="rightArrow">
            <a:avLst/>
          </a:prstGeom>
          <a:solidFill>
            <a:srgbClr val="A8CCC6"/>
          </a:solidFill>
          <a:ln>
            <a:solidFill>
              <a:srgbClr val="A8C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4 Rectángulo"/>
          <p:cNvSpPr/>
          <p:nvPr/>
        </p:nvSpPr>
        <p:spPr>
          <a:xfrm>
            <a:off x="625657" y="4648196"/>
            <a:ext cx="52988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Taille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de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l’équipe: les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coûts de la structure (personnel + frais fixes) puissent être financés par les recettes régulières (recettes de location, redevances, frais de gestion et d’entretien, etc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.)</a:t>
            </a:r>
            <a:endParaRPr lang="es-ES" sz="1600" b="1" dirty="0"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  <p:sp>
        <p:nvSpPr>
          <p:cNvPr id="17" name="Fletxa dreta 16"/>
          <p:cNvSpPr/>
          <p:nvPr/>
        </p:nvSpPr>
        <p:spPr>
          <a:xfrm rot="5400000">
            <a:off x="8706504" y="4632072"/>
            <a:ext cx="439387" cy="471635"/>
          </a:xfrm>
          <a:prstGeom prst="rightArrow">
            <a:avLst/>
          </a:prstGeom>
          <a:solidFill>
            <a:srgbClr val="A8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74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1" grpId="0" animBg="1"/>
      <p:bldP spid="12" grpId="0"/>
      <p:bldP spid="16" grpId="0"/>
      <p:bldP spid="21" grpId="0" animBg="1"/>
      <p:bldP spid="22" grpId="0" animBg="1"/>
      <p:bldP spid="23" grpId="0"/>
      <p:bldP spid="25" grpId="0"/>
      <p:bldP spid="31" grpId="0"/>
      <p:bldP spid="26" grpId="0" animBg="1"/>
      <p:bldP spid="27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Structuration financière et études techniques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arrodonit 4"/>
          <p:cNvSpPr/>
          <p:nvPr/>
        </p:nvSpPr>
        <p:spPr>
          <a:xfrm>
            <a:off x="625656" y="1012130"/>
            <a:ext cx="5365569" cy="4917121"/>
          </a:xfrm>
          <a:prstGeom prst="roundRect">
            <a:avLst>
              <a:gd name="adj" fmla="val 2727"/>
            </a:avLst>
          </a:prstGeom>
          <a:noFill/>
          <a:ln w="25400">
            <a:solidFill>
              <a:srgbClr val="A8C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arrodonit 10"/>
          <p:cNvSpPr/>
          <p:nvPr/>
        </p:nvSpPr>
        <p:spPr>
          <a:xfrm>
            <a:off x="642258" y="985652"/>
            <a:ext cx="5348968" cy="681223"/>
          </a:xfrm>
          <a:prstGeom prst="roundRect">
            <a:avLst>
              <a:gd name="adj" fmla="val 16667"/>
            </a:avLst>
          </a:prstGeom>
          <a:solidFill>
            <a:srgbClr val="A8CCC6"/>
          </a:solidFill>
          <a:ln>
            <a:solidFill>
              <a:srgbClr val="A8C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QuadreDeText 11"/>
          <p:cNvSpPr txBox="1"/>
          <p:nvPr/>
        </p:nvSpPr>
        <p:spPr>
          <a:xfrm>
            <a:off x="642258" y="1156986"/>
            <a:ext cx="534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Helvetica" panose="020B0604020202030204" pitchFamily="34" charset="0"/>
              </a:rPr>
              <a:t>Structuration financière</a:t>
            </a:r>
            <a:endParaRPr lang="fr-FR" sz="1600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16" name="4 Rectángulo"/>
          <p:cNvSpPr/>
          <p:nvPr/>
        </p:nvSpPr>
        <p:spPr>
          <a:xfrm>
            <a:off x="642259" y="1695446"/>
            <a:ext cx="5282291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La structuration financière est en étroit rapport avec le modèle d’affaires du DPL et avec le modèle de commercialisation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Les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modèles de commercialisation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 son basés sur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la vente et la location des parcelles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 et ils sont souvent une conséquence de la nature et la propriété des terrains.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La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construction des bâtiments et des entrepôts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 demandera un investissement plus élevé que si on décide de commercialiser les parcelles.</a:t>
            </a:r>
            <a:endParaRPr lang="fr-FR" sz="1600" dirty="0">
              <a:solidFill>
                <a:srgbClr val="FF0000"/>
              </a:solidFill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  <p:sp>
        <p:nvSpPr>
          <p:cNvPr id="21" name="Rectangle arrodonit 20"/>
          <p:cNvSpPr/>
          <p:nvPr/>
        </p:nvSpPr>
        <p:spPr>
          <a:xfrm>
            <a:off x="6112328" y="985652"/>
            <a:ext cx="5539839" cy="4917121"/>
          </a:xfrm>
          <a:prstGeom prst="roundRect">
            <a:avLst>
              <a:gd name="adj" fmla="val 2534"/>
            </a:avLst>
          </a:prstGeom>
          <a:noFill/>
          <a:ln w="25400">
            <a:solidFill>
              <a:srgbClr val="A8C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Rectangle arrodonit 21"/>
          <p:cNvSpPr/>
          <p:nvPr/>
        </p:nvSpPr>
        <p:spPr>
          <a:xfrm>
            <a:off x="6112330" y="985652"/>
            <a:ext cx="5539838" cy="681223"/>
          </a:xfrm>
          <a:prstGeom prst="roundRect">
            <a:avLst>
              <a:gd name="adj" fmla="val 16667"/>
            </a:avLst>
          </a:prstGeom>
          <a:solidFill>
            <a:srgbClr val="A8CCC6"/>
          </a:solidFill>
          <a:ln>
            <a:solidFill>
              <a:srgbClr val="A8C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QuadreDeText 22"/>
          <p:cNvSpPr txBox="1"/>
          <p:nvPr/>
        </p:nvSpPr>
        <p:spPr>
          <a:xfrm>
            <a:off x="6112330" y="1156986"/>
            <a:ext cx="553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Helvetica" panose="020B0604020202030204" pitchFamily="34" charset="0"/>
              </a:rPr>
              <a:t>Études techniques</a:t>
            </a:r>
            <a:endParaRPr lang="fr-FR" sz="1600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25" name="4 Rectángulo"/>
          <p:cNvSpPr/>
          <p:nvPr/>
        </p:nvSpPr>
        <p:spPr>
          <a:xfrm>
            <a:off x="6112329" y="1688152"/>
            <a:ext cx="55398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Elles détermineront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l’offre immobilière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, l’adaptation aux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demandes des opérateurs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 logistiques, les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prix de location/vente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 et les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besoins de maintenance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.</a:t>
            </a:r>
            <a:endParaRPr lang="fr-FR" sz="1600" dirty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Cette phase entraîne certains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aspects à considérer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: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 </a:t>
            </a:r>
            <a:endParaRPr lang="fr-FR" sz="1600" dirty="0" smtClean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S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urcoûts </a:t>
            </a: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dérivés d’études non prévues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initialement.</a:t>
            </a:r>
            <a:endParaRPr lang="fr-FR" sz="1400" dirty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Le </a:t>
            </a: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DPL doit disposer de cadres techniques expérimentés chargés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de leur </a:t>
            </a: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suivi et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contrôle technique.</a:t>
            </a:r>
            <a:endParaRPr lang="fr-FR" sz="1400" dirty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Coordination avec </a:t>
            </a: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les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administrations.</a:t>
            </a: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Restrictions qui menacent la faisabilité du projet.</a:t>
            </a:r>
            <a:endParaRPr lang="fr-FR" sz="1400" dirty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Être </a:t>
            </a: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attentifs à des changements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législatifs.</a:t>
            </a:r>
          </a:p>
        </p:txBody>
      </p:sp>
      <p:sp>
        <p:nvSpPr>
          <p:cNvPr id="26" name="Fletxa dreta 25"/>
          <p:cNvSpPr/>
          <p:nvPr/>
        </p:nvSpPr>
        <p:spPr>
          <a:xfrm rot="5400000">
            <a:off x="3097048" y="4480819"/>
            <a:ext cx="439387" cy="471635"/>
          </a:xfrm>
          <a:prstGeom prst="rightArrow">
            <a:avLst/>
          </a:prstGeom>
          <a:solidFill>
            <a:srgbClr val="A8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4 Rectángulo"/>
          <p:cNvSpPr/>
          <p:nvPr/>
        </p:nvSpPr>
        <p:spPr>
          <a:xfrm>
            <a:off x="658993" y="4825555"/>
            <a:ext cx="52988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La nature des terrains, les capacités financières des promoteurs, le modèle d’affaires du DPL et le modèle de commercialisation des terrains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influencent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la faisabilité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et la réussite du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projet.</a:t>
            </a:r>
            <a:endParaRPr lang="es-ES" sz="1600" b="1" dirty="0"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  <p:sp>
        <p:nvSpPr>
          <p:cNvPr id="18" name="Fletxa dreta 17"/>
          <p:cNvSpPr/>
          <p:nvPr/>
        </p:nvSpPr>
        <p:spPr>
          <a:xfrm rot="5400000">
            <a:off x="8667502" y="4811349"/>
            <a:ext cx="439387" cy="471635"/>
          </a:xfrm>
          <a:prstGeom prst="rightArrow">
            <a:avLst/>
          </a:prstGeom>
          <a:solidFill>
            <a:srgbClr val="A8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4 Rectángulo"/>
          <p:cNvSpPr/>
          <p:nvPr/>
        </p:nvSpPr>
        <p:spPr>
          <a:xfrm>
            <a:off x="6117276" y="5272781"/>
            <a:ext cx="5539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Les futures recettes de l’activité du DPL se basent sur la précision des études techniques</a:t>
            </a:r>
            <a:endParaRPr lang="es-ES" sz="1600" b="1" dirty="0"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44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1" grpId="0" animBg="1"/>
      <p:bldP spid="12" grpId="0"/>
      <p:bldP spid="16" grpId="0"/>
      <p:bldP spid="21" grpId="0" animBg="1"/>
      <p:bldP spid="22" grpId="0" animBg="1"/>
      <p:bldP spid="23" grpId="0"/>
      <p:bldP spid="25" grpId="0"/>
      <p:bldP spid="26" grpId="0" animBg="1"/>
      <p:bldP spid="2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00" y="1110920"/>
            <a:ext cx="7412799" cy="46361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43867" y="3861699"/>
            <a:ext cx="5132390" cy="1502228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Étape </a:t>
            </a:r>
            <a:b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d’opérations</a:t>
            </a:r>
            <a:endParaRPr lang="fr-FR" sz="36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5"/>
          <a:stretch/>
        </p:blipFill>
        <p:spPr>
          <a:xfrm>
            <a:off x="2097415" y="1368597"/>
            <a:ext cx="2628980" cy="17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95739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Cadre logique des démarches au cours de l’étape des opérations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23887" r="38034" b="16138"/>
          <a:stretch/>
        </p:blipFill>
        <p:spPr bwMode="auto">
          <a:xfrm>
            <a:off x="2220638" y="895416"/>
            <a:ext cx="6351862" cy="507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8"/>
          <p:cNvSpPr txBox="1"/>
          <p:nvPr/>
        </p:nvSpPr>
        <p:spPr>
          <a:xfrm>
            <a:off x="9202509" y="3029370"/>
            <a:ext cx="246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latin typeface="Helvetica" panose="020B0604020202030204" pitchFamily="34" charset="0"/>
              </a:rPr>
              <a:t>Garantir la </a:t>
            </a:r>
            <a:r>
              <a:rPr lang="fr-FR" sz="1600" b="1" dirty="0" smtClean="0">
                <a:latin typeface="Helvetica" panose="020B0604020202030204" pitchFamily="34" charset="0"/>
              </a:rPr>
              <a:t>vocation et les standards </a:t>
            </a:r>
            <a:r>
              <a:rPr lang="fr-FR" sz="1600" dirty="0" smtClean="0">
                <a:latin typeface="Helvetica" panose="020B0604020202030204" pitchFamily="34" charset="0"/>
              </a:rPr>
              <a:t>de la plateforme</a:t>
            </a:r>
            <a:endParaRPr lang="fr-FR" sz="16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Démarches au cours de l’étape des opérations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arrodonit 4"/>
          <p:cNvSpPr/>
          <p:nvPr/>
        </p:nvSpPr>
        <p:spPr>
          <a:xfrm>
            <a:off x="625656" y="1012130"/>
            <a:ext cx="5165544" cy="4917121"/>
          </a:xfrm>
          <a:prstGeom prst="roundRect">
            <a:avLst>
              <a:gd name="adj" fmla="val 2727"/>
            </a:avLst>
          </a:prstGeom>
          <a:noFill/>
          <a:ln w="25400">
            <a:solidFill>
              <a:srgbClr val="28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arrodonit 10"/>
          <p:cNvSpPr/>
          <p:nvPr/>
        </p:nvSpPr>
        <p:spPr>
          <a:xfrm>
            <a:off x="642258" y="985652"/>
            <a:ext cx="5148942" cy="681223"/>
          </a:xfrm>
          <a:prstGeom prst="roundRect">
            <a:avLst>
              <a:gd name="adj" fmla="val 16667"/>
            </a:avLst>
          </a:prstGeom>
          <a:solidFill>
            <a:srgbClr val="28659C"/>
          </a:solidFill>
          <a:ln>
            <a:solidFill>
              <a:srgbClr val="28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QuadreDeText 11"/>
          <p:cNvSpPr txBox="1"/>
          <p:nvPr/>
        </p:nvSpPr>
        <p:spPr>
          <a:xfrm>
            <a:off x="642258" y="1156986"/>
            <a:ext cx="514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Helvetica" panose="020B0604020202030204" pitchFamily="34" charset="0"/>
              </a:rPr>
              <a:t>Aspects clé dans l’étape des opérations</a:t>
            </a:r>
            <a:endParaRPr lang="fr-FR" sz="1600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16" name="4 Rectángulo"/>
          <p:cNvSpPr/>
          <p:nvPr/>
        </p:nvSpPr>
        <p:spPr>
          <a:xfrm>
            <a:off x="667294" y="1695446"/>
            <a:ext cx="5047705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Assurer les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relations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 entre le DPL et les parties prenantes 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S’assurer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que l’entretien, maintenance et prestation de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services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  est faisable et les coûts acceptables pour les entreprises installées.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Flexibilité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 pour s’adapter aux besoins des entreprises installées (p.ex. comités d’utilisateurs).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Assurer des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standards de qualité et service 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(p.ex. charte d’engagements du DPL).</a:t>
            </a:r>
          </a:p>
        </p:txBody>
      </p:sp>
      <p:sp>
        <p:nvSpPr>
          <p:cNvPr id="21" name="Rectangle arrodonit 20"/>
          <p:cNvSpPr/>
          <p:nvPr/>
        </p:nvSpPr>
        <p:spPr>
          <a:xfrm>
            <a:off x="5962650" y="985652"/>
            <a:ext cx="5689518" cy="4917121"/>
          </a:xfrm>
          <a:prstGeom prst="roundRect">
            <a:avLst>
              <a:gd name="adj" fmla="val 2534"/>
            </a:avLst>
          </a:prstGeom>
          <a:noFill/>
          <a:ln w="25400">
            <a:solidFill>
              <a:srgbClr val="28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Rectangle arrodonit 21"/>
          <p:cNvSpPr/>
          <p:nvPr/>
        </p:nvSpPr>
        <p:spPr>
          <a:xfrm>
            <a:off x="5962650" y="985652"/>
            <a:ext cx="5689518" cy="681223"/>
          </a:xfrm>
          <a:prstGeom prst="roundRect">
            <a:avLst>
              <a:gd name="adj" fmla="val 16667"/>
            </a:avLst>
          </a:prstGeom>
          <a:solidFill>
            <a:srgbClr val="28659C"/>
          </a:solidFill>
          <a:ln>
            <a:solidFill>
              <a:srgbClr val="28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QuadreDeText 22"/>
          <p:cNvSpPr txBox="1"/>
          <p:nvPr/>
        </p:nvSpPr>
        <p:spPr>
          <a:xfrm>
            <a:off x="5962650" y="1156986"/>
            <a:ext cx="568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Helvetica" panose="020B0604020202030204" pitchFamily="34" charset="0"/>
              </a:rPr>
              <a:t>Contributions environnementales et sociales</a:t>
            </a:r>
            <a:endParaRPr lang="fr-FR" sz="1600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25" name="4 Rectángulo"/>
          <p:cNvSpPr/>
          <p:nvPr/>
        </p:nvSpPr>
        <p:spPr>
          <a:xfrm>
            <a:off x="5962649" y="1688152"/>
            <a:ext cx="561975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Beaucoup des plateformes ont développé une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stratégie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sociale et environnementale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 afin de contribuer positivement aux territoires où elles se sont implantées.</a:t>
            </a:r>
            <a:endParaRPr lang="fr-FR" sz="1600" dirty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Les plateformes offrent beaucoup de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possibilités</a:t>
            </a:r>
            <a:r>
              <a:rPr lang="fr-FR" sz="1600" dirty="0" smtClean="0">
                <a:latin typeface="Helvetica" panose="020B0604020202030204" pitchFamily="34" charset="0"/>
                <a:ea typeface="Times New Roman"/>
                <a:cs typeface="Times New Roman"/>
              </a:rPr>
              <a:t>:</a:t>
            </a:r>
            <a:r>
              <a:rPr lang="fr-FR" sz="1600" dirty="0">
                <a:latin typeface="Helvetica" panose="020B0604020202030204" pitchFamily="34" charset="0"/>
                <a:ea typeface="Times New Roman"/>
                <a:cs typeface="Times New Roman"/>
              </a:rPr>
              <a:t> </a:t>
            </a:r>
            <a:endParaRPr lang="fr-FR" sz="1600" dirty="0" smtClean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Promouvoir l’emploi de collectifs peu favorisés. </a:t>
            </a: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Services de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soutien: </a:t>
            </a: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jardins d’enfants,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transport public...</a:t>
            </a:r>
            <a:endParaRPr lang="fr-FR" sz="1400" dirty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Promotion et offre d’espaces de formation.</a:t>
            </a: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Initiatives environnementales:  </a:t>
            </a: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énergie renouvelable, réduction et recyclage des </a:t>
            </a:r>
            <a:r>
              <a:rPr lang="fr-FR" sz="1400" dirty="0" smtClean="0">
                <a:latin typeface="Helvetica" panose="020B0604020202030204" pitchFamily="34" charset="0"/>
                <a:ea typeface="Times New Roman"/>
                <a:cs typeface="Times New Roman"/>
              </a:rPr>
              <a:t>déchets…</a:t>
            </a:r>
            <a:endParaRPr lang="fr-FR" sz="1400" dirty="0">
              <a:latin typeface="Helvetica" panose="020B060402020203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spcBef>
                <a:spcPts val="500"/>
              </a:spcBef>
              <a:spcAft>
                <a:spcPts val="500"/>
              </a:spcAft>
              <a:buFont typeface="Symbol"/>
              <a:buChar char=""/>
            </a:pPr>
            <a:r>
              <a:rPr lang="fr-FR" sz="1400" dirty="0">
                <a:latin typeface="Helvetica" panose="020B0604020202030204" pitchFamily="34" charset="0"/>
                <a:ea typeface="Times New Roman"/>
                <a:cs typeface="Times New Roman"/>
              </a:rPr>
              <a:t>Programmes de conduite sécuritaire pour le collectif des transporteurs.</a:t>
            </a:r>
            <a:endParaRPr lang="fr-FR" sz="1400" dirty="0" smtClean="0"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  <p:sp>
        <p:nvSpPr>
          <p:cNvPr id="26" name="Fletxa dreta 25"/>
          <p:cNvSpPr/>
          <p:nvPr/>
        </p:nvSpPr>
        <p:spPr>
          <a:xfrm rot="5400000">
            <a:off x="2869671" y="4642743"/>
            <a:ext cx="439387" cy="471635"/>
          </a:xfrm>
          <a:prstGeom prst="rightArrow">
            <a:avLst/>
          </a:prstGeom>
          <a:solidFill>
            <a:srgbClr val="286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4 Rectángulo"/>
          <p:cNvSpPr/>
          <p:nvPr/>
        </p:nvSpPr>
        <p:spPr>
          <a:xfrm>
            <a:off x="6013355" y="5257416"/>
            <a:ext cx="5569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Faire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que la plateforme soit attractive pour les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entreprises afin de contribuer à la création d’emploi</a:t>
            </a:r>
            <a:endParaRPr lang="es-ES" sz="1600" b="1" dirty="0"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  <p:sp>
        <p:nvSpPr>
          <p:cNvPr id="17" name="Fletxa dreta 16"/>
          <p:cNvSpPr/>
          <p:nvPr/>
        </p:nvSpPr>
        <p:spPr>
          <a:xfrm rot="5400000">
            <a:off x="8552830" y="4864809"/>
            <a:ext cx="439387" cy="471635"/>
          </a:xfrm>
          <a:prstGeom prst="rightArrow">
            <a:avLst/>
          </a:prstGeom>
          <a:solidFill>
            <a:srgbClr val="286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4 Rectángulo"/>
          <p:cNvSpPr/>
          <p:nvPr/>
        </p:nvSpPr>
        <p:spPr>
          <a:xfrm>
            <a:off x="658726" y="5098254"/>
            <a:ext cx="51324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Établissent d’une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vision à long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terme pour </a:t>
            </a:r>
            <a:r>
              <a:rPr lang="fr-FR" sz="1600" b="1" dirty="0">
                <a:latin typeface="Helvetica" panose="020B0604020202030204" pitchFamily="34" charset="0"/>
                <a:ea typeface="Times New Roman"/>
                <a:cs typeface="Times New Roman"/>
              </a:rPr>
              <a:t>les relations avec les parties </a:t>
            </a:r>
            <a:r>
              <a:rPr lang="fr-FR" sz="1600" b="1" dirty="0" smtClean="0">
                <a:latin typeface="Helvetica" panose="020B0604020202030204" pitchFamily="34" charset="0"/>
                <a:ea typeface="Times New Roman"/>
                <a:cs typeface="Times New Roman"/>
              </a:rPr>
              <a:t>prenantes et le modèle de prestation de services</a:t>
            </a:r>
            <a:endParaRPr lang="es-ES" sz="1600" b="1" dirty="0">
              <a:latin typeface="Helvetica" panose="020B0604020202030204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6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1" grpId="0" animBg="1"/>
      <p:bldP spid="12" grpId="0"/>
      <p:bldP spid="16" grpId="0"/>
      <p:bldP spid="21" grpId="0" animBg="1"/>
      <p:bldP spid="22" grpId="0" animBg="1"/>
      <p:bldP spid="23" grpId="0"/>
      <p:bldP spid="25" grpId="0"/>
      <p:bldP spid="26" grpId="0" animBg="1"/>
      <p:bldP spid="27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00" y="1110920"/>
            <a:ext cx="7412799" cy="46361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43867" y="3404499"/>
            <a:ext cx="5132390" cy="1502228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Introduction</a:t>
            </a:r>
            <a:endParaRPr lang="fr-FR" sz="36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5"/>
          <a:stretch/>
        </p:blipFill>
        <p:spPr>
          <a:xfrm>
            <a:off x="2095572" y="1724197"/>
            <a:ext cx="2628980" cy="17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00" y="1110920"/>
            <a:ext cx="7412799" cy="46361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43867" y="3861699"/>
            <a:ext cx="5132390" cy="1502228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Défis concernant la mise en œuvre des plateformes logistiques</a:t>
            </a:r>
            <a:endParaRPr lang="fr-FR" sz="36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5"/>
          <a:stretch/>
        </p:blipFill>
        <p:spPr>
          <a:xfrm>
            <a:off x="2097415" y="1368597"/>
            <a:ext cx="2628980" cy="17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Étape de démarrage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42256" y="1918827"/>
            <a:ext cx="49396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  <a:ea typeface="Helvetica" charset="0"/>
                <a:cs typeface="Helvetica" charset="0"/>
              </a:rPr>
              <a:t>L’alignement du </a:t>
            </a:r>
            <a:r>
              <a:rPr lang="fr-FR" sz="1600" b="1" dirty="0" smtClean="0">
                <a:latin typeface="Helvetica" panose="020B0604020202030204" pitchFamily="34" charset="0"/>
                <a:ea typeface="Helvetica" charset="0"/>
                <a:cs typeface="Helvetica" charset="0"/>
              </a:rPr>
              <a:t>vaste éventail d’acteurs mobilisés </a:t>
            </a:r>
            <a:r>
              <a:rPr lang="fr-FR" sz="1600" dirty="0" smtClean="0">
                <a:latin typeface="Helvetica" panose="020B0604020202030204" pitchFamily="34" charset="0"/>
                <a:ea typeface="Helvetica" charset="0"/>
                <a:cs typeface="Helvetica" charset="0"/>
              </a:rPr>
              <a:t>pour faire avancer un projet de plateforme logistique.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Empêcher qu’un </a:t>
            </a:r>
            <a:r>
              <a:rPr lang="fr-FR" sz="1600" b="1" dirty="0" smtClean="0">
                <a:latin typeface="Helvetica" panose="020B0604020202030204" pitchFamily="34" charset="0"/>
              </a:rPr>
              <a:t>projet</a:t>
            </a:r>
            <a:r>
              <a:rPr lang="fr-FR" sz="1600" dirty="0" smtClean="0">
                <a:latin typeface="Helvetica" panose="020B0604020202030204" pitchFamily="34" charset="0"/>
              </a:rPr>
              <a:t> de plateforme logistique qui mérite d’être </a:t>
            </a:r>
            <a:r>
              <a:rPr lang="fr-FR" sz="1600" b="1" dirty="0" smtClean="0">
                <a:latin typeface="Helvetica" panose="020B0604020202030204" pitchFamily="34" charset="0"/>
              </a:rPr>
              <a:t>présélectionné devienne irréalisable </a:t>
            </a:r>
            <a:r>
              <a:rPr lang="fr-FR" sz="1600" dirty="0" smtClean="0">
                <a:latin typeface="Helvetica" panose="020B0604020202030204" pitchFamily="34" charset="0"/>
              </a:rPr>
              <a:t>ou plus cher dû à la spéculation ou n’importe quel changement.</a:t>
            </a:r>
            <a:endParaRPr lang="fr-FR" sz="1600" dirty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La concrétisation de </a:t>
            </a:r>
            <a:r>
              <a:rPr lang="fr-FR" sz="1600" b="1" dirty="0">
                <a:latin typeface="Helvetica" panose="020B0604020202030204" pitchFamily="34" charset="0"/>
              </a:rPr>
              <a:t>projets de plateformes logistiques </a:t>
            </a:r>
            <a:r>
              <a:rPr lang="fr-FR" sz="1600" b="1" dirty="0" smtClean="0">
                <a:latin typeface="Helvetica" panose="020B0604020202030204" pitchFamily="34" charset="0"/>
              </a:rPr>
              <a:t>complexes</a:t>
            </a:r>
            <a:r>
              <a:rPr lang="fr-FR" sz="1600" dirty="0" smtClean="0">
                <a:latin typeface="Helvetica" panose="020B0604020202030204" pitchFamily="34" charset="0"/>
              </a:rPr>
              <a:t>, en poursuivant des objectifs d’intérêt général ainsi que la rentabilité financière.</a:t>
            </a:r>
          </a:p>
          <a:p>
            <a:endParaRPr lang="fr-FR" sz="1600" dirty="0" smtClean="0">
              <a:latin typeface="Helvetica" panose="020B0604020202030204" pitchFamily="34" charset="0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6514127" y="1914159"/>
            <a:ext cx="49668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Projet qui relève d’une haute autorité (modérateur) et existence d’un </a:t>
            </a:r>
            <a:r>
              <a:rPr lang="fr-FR" sz="1600" b="1" dirty="0" smtClean="0">
                <a:latin typeface="Helvetica" panose="020B0604020202030204" pitchFamily="34" charset="0"/>
              </a:rPr>
              <a:t>cadre de concertation interinstitutionnelle</a:t>
            </a:r>
            <a:r>
              <a:rPr lang="fr-FR" sz="1600" dirty="0" smtClean="0">
                <a:latin typeface="Helvetica" panose="020B0604020202030204" pitchFamily="34" charset="0"/>
              </a:rPr>
              <a:t> dès le début.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Helvetica" panose="020B0604020202030204" pitchFamily="34" charset="0"/>
              </a:rPr>
              <a:t>Réservation des terrains</a:t>
            </a:r>
            <a:r>
              <a:rPr lang="fr-FR" sz="1600" dirty="0" smtClean="0">
                <a:latin typeface="Helvetica" panose="020B0604020202030204" pitchFamily="34" charset="0"/>
              </a:rPr>
              <a:t> (pas l’acquisition) prévus par le projet.</a:t>
            </a:r>
            <a:endParaRPr lang="fr-FR" sz="1600" dirty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anose="020B0604020202030204" pitchFamily="34" charset="0"/>
            </a:endParaRPr>
          </a:p>
          <a:p>
            <a:endParaRPr lang="fr-FR" sz="1600" dirty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Étude approfondie des </a:t>
            </a:r>
            <a:r>
              <a:rPr lang="fr-FR" sz="1600" b="1" dirty="0" smtClean="0">
                <a:latin typeface="Helvetica" panose="020B0604020202030204" pitchFamily="34" charset="0"/>
              </a:rPr>
              <a:t>possibilités de coopération public-privé</a:t>
            </a:r>
            <a:r>
              <a:rPr lang="fr-FR" sz="1600" dirty="0" smtClean="0">
                <a:latin typeface="Helvetica" panose="020B0604020202030204" pitchFamily="34" charset="0"/>
              </a:rPr>
              <a:t>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42255" y="1214651"/>
            <a:ext cx="493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itchFamily="34" charset="0"/>
              </a:rPr>
              <a:t>Défis</a:t>
            </a:r>
            <a:endParaRPr lang="fr-FR" dirty="0">
              <a:latin typeface="Helvetic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14127" y="1214651"/>
            <a:ext cx="493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itchFamily="34" charset="0"/>
              </a:rPr>
              <a:t>Solutions</a:t>
            </a:r>
            <a:endParaRPr lang="fr-FR" dirty="0">
              <a:latin typeface="Helvetica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42257" y="1583983"/>
            <a:ext cx="4939676" cy="0"/>
          </a:xfrm>
          <a:prstGeom prst="line">
            <a:avLst/>
          </a:prstGeom>
          <a:ln w="31750">
            <a:solidFill>
              <a:srgbClr val="FE7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390239" y="1583983"/>
            <a:ext cx="4939676" cy="0"/>
          </a:xfrm>
          <a:prstGeom prst="line">
            <a:avLst/>
          </a:prstGeom>
          <a:ln w="31750">
            <a:solidFill>
              <a:srgbClr val="FE7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2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8" grpId="0"/>
      <p:bldP spid="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Étape de mise en œuvre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42256" y="1918827"/>
            <a:ext cx="4939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  <a:ea typeface="Helvetica" charset="0"/>
                <a:cs typeface="Helvetica" charset="0"/>
              </a:rPr>
              <a:t>Répondre aux </a:t>
            </a:r>
            <a:r>
              <a:rPr lang="fr-FR" sz="1600" b="1" dirty="0">
                <a:latin typeface="Helvetica" panose="020B0604020202030204" pitchFamily="34" charset="0"/>
                <a:ea typeface="Helvetica" charset="0"/>
                <a:cs typeface="Helvetica" charset="0"/>
              </a:rPr>
              <a:t>différents types d’activité du DPL </a:t>
            </a:r>
            <a:r>
              <a:rPr lang="fr-FR" sz="1600" dirty="0">
                <a:latin typeface="Helvetica" panose="020B0604020202030204" pitchFamily="34" charset="0"/>
                <a:ea typeface="Helvetica" charset="0"/>
                <a:cs typeface="Helvetica" charset="0"/>
              </a:rPr>
              <a:t>et assurer le connaissance du secteur logistique.</a:t>
            </a:r>
            <a:endParaRPr lang="fr-FR" sz="1600" dirty="0" smtClean="0">
              <a:latin typeface="Helvetica" panose="020B0604020202030204" pitchFamily="34" charset="0"/>
              <a:ea typeface="Helvetica" charset="0"/>
              <a:cs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Assurer un </a:t>
            </a:r>
            <a:r>
              <a:rPr lang="fr-FR" sz="1600" b="1" dirty="0">
                <a:latin typeface="Helvetica" panose="020B0604020202030204" pitchFamily="34" charset="0"/>
              </a:rPr>
              <a:t>gouvernance efficace </a:t>
            </a:r>
            <a:r>
              <a:rPr lang="fr-FR" sz="1600" dirty="0">
                <a:latin typeface="Helvetica" panose="020B0604020202030204" pitchFamily="34" charset="0"/>
              </a:rPr>
              <a:t>du DPL qui donne de la sécurité et de la confiance aux investisseurs.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Définir la </a:t>
            </a:r>
            <a:r>
              <a:rPr lang="fr-FR" sz="1600" b="1" dirty="0">
                <a:latin typeface="Helvetica" panose="020B0604020202030204" pitchFamily="34" charset="0"/>
              </a:rPr>
              <a:t>structuration financière d’un projet </a:t>
            </a:r>
            <a:r>
              <a:rPr lang="fr-FR" sz="1600" dirty="0">
                <a:latin typeface="Helvetica" panose="020B0604020202030204" pitchFamily="34" charset="0"/>
              </a:rPr>
              <a:t>de plateformes logistiques afin de n’assurer son faisabilité</a:t>
            </a:r>
            <a:r>
              <a:rPr lang="fr-FR" sz="1600" dirty="0" smtClean="0">
                <a:latin typeface="Helvetica" panose="020B0604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Estimer </a:t>
            </a:r>
            <a:r>
              <a:rPr lang="fr-FR" sz="1600" dirty="0">
                <a:latin typeface="Helvetica" panose="020B0604020202030204" pitchFamily="34" charset="0"/>
              </a:rPr>
              <a:t>les </a:t>
            </a:r>
            <a:r>
              <a:rPr lang="fr-FR" sz="1600" b="1" dirty="0">
                <a:latin typeface="Helvetica" panose="020B0604020202030204" pitchFamily="34" charset="0"/>
              </a:rPr>
              <a:t>futures recettes </a:t>
            </a:r>
            <a:r>
              <a:rPr lang="fr-FR" sz="1600" dirty="0">
                <a:latin typeface="Helvetica" panose="020B0604020202030204" pitchFamily="34" charset="0"/>
              </a:rPr>
              <a:t>du DPL dues à son </a:t>
            </a:r>
            <a:r>
              <a:rPr lang="fr-FR" sz="1600" dirty="0" smtClean="0">
                <a:latin typeface="Helvetica" panose="020B0604020202030204" pitchFamily="34" charset="0"/>
              </a:rPr>
              <a:t>activité.</a:t>
            </a:r>
          </a:p>
          <a:p>
            <a:endParaRPr lang="fr-FR" sz="1600" dirty="0" smtClean="0">
              <a:latin typeface="Helvetica" panose="020B0604020202030204" pitchFamily="34" charset="0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6514127" y="1914159"/>
            <a:ext cx="4966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Définition d’une </a:t>
            </a:r>
            <a:r>
              <a:rPr lang="fr-FR" sz="1600" b="1" dirty="0">
                <a:latin typeface="Helvetica" panose="020B0604020202030204" pitchFamily="34" charset="0"/>
              </a:rPr>
              <a:t>structure du DPL suffisamment flexible </a:t>
            </a:r>
            <a:r>
              <a:rPr lang="fr-FR" sz="1600" dirty="0">
                <a:latin typeface="Helvetica" panose="020B0604020202030204" pitchFamily="34" charset="0"/>
              </a:rPr>
              <a:t>pour répondre aux situations changeantes du marché</a:t>
            </a:r>
            <a:r>
              <a:rPr lang="fr-FR" sz="1600" dirty="0" smtClean="0">
                <a:latin typeface="Helvetica" panose="020B0604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Suivi de </a:t>
            </a:r>
            <a:r>
              <a:rPr lang="fr-FR" sz="1600" b="1" dirty="0">
                <a:latin typeface="Helvetica" panose="020B0604020202030204" pitchFamily="34" charset="0"/>
              </a:rPr>
              <a:t>règles de gouvernance homologables internationalement</a:t>
            </a:r>
            <a:r>
              <a:rPr lang="fr-FR" sz="1600" dirty="0" smtClean="0">
                <a:latin typeface="Helvetica" panose="020B0604020202030204" pitchFamily="34" charset="0"/>
              </a:rPr>
              <a:t>.</a:t>
            </a:r>
            <a:endParaRPr lang="fr-FR" sz="1600" dirty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anose="020B0604020202030204" pitchFamily="34" charset="0"/>
            </a:endParaRPr>
          </a:p>
          <a:p>
            <a:endParaRPr lang="fr-FR" sz="1600" dirty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Identifier un équilibre réaliste entre la </a:t>
            </a:r>
            <a:r>
              <a:rPr lang="fr-FR" sz="1600" b="1" dirty="0">
                <a:latin typeface="Helvetica" panose="020B0604020202030204" pitchFamily="34" charset="0"/>
              </a:rPr>
              <a:t>nature des terrains, les capacités financières des promoteurs, le modèle d’affaires du DPL et le modèle de commercialisation des terrains</a:t>
            </a:r>
            <a:r>
              <a:rPr lang="fr-FR" sz="1600" dirty="0" smtClean="0">
                <a:latin typeface="Helvetica" panose="020B0604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Réalisation </a:t>
            </a:r>
            <a:r>
              <a:rPr lang="fr-FR" sz="1600" b="1" dirty="0">
                <a:latin typeface="Helvetica" panose="020B0604020202030204" pitchFamily="34" charset="0"/>
              </a:rPr>
              <a:t>d’études techniques </a:t>
            </a:r>
            <a:r>
              <a:rPr lang="fr-FR" sz="1600" dirty="0">
                <a:latin typeface="Helvetica" panose="020B0604020202030204" pitchFamily="34" charset="0"/>
              </a:rPr>
              <a:t>précis et </a:t>
            </a:r>
            <a:r>
              <a:rPr lang="fr-FR" sz="1600" dirty="0" smtClean="0">
                <a:latin typeface="Helvetica" panose="020B0604020202030204" pitchFamily="34" charset="0"/>
              </a:rPr>
              <a:t>solides.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42255" y="1214651"/>
            <a:ext cx="493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itchFamily="34" charset="0"/>
              </a:rPr>
              <a:t>Défis</a:t>
            </a:r>
            <a:endParaRPr lang="fr-FR" dirty="0">
              <a:latin typeface="Helvetic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14127" y="1214651"/>
            <a:ext cx="493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itchFamily="34" charset="0"/>
              </a:rPr>
              <a:t>Solutions</a:t>
            </a:r>
            <a:endParaRPr lang="fr-FR" dirty="0">
              <a:latin typeface="Helvetica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42257" y="1583983"/>
            <a:ext cx="4939676" cy="0"/>
          </a:xfrm>
          <a:prstGeom prst="line">
            <a:avLst/>
          </a:prstGeom>
          <a:ln w="31750">
            <a:solidFill>
              <a:srgbClr val="A8C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390239" y="1583983"/>
            <a:ext cx="4939676" cy="0"/>
          </a:xfrm>
          <a:prstGeom prst="line">
            <a:avLst/>
          </a:prstGeom>
          <a:ln w="31750">
            <a:solidFill>
              <a:srgbClr val="A8C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9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8" grpId="0"/>
      <p:bldP spid="3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Étape d’opérations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42256" y="1918827"/>
            <a:ext cx="4939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  <a:ea typeface="Helvetica" charset="0"/>
                <a:cs typeface="Helvetica" charset="0"/>
              </a:rPr>
              <a:t>Garantir le </a:t>
            </a:r>
            <a:r>
              <a:rPr lang="fr-FR" sz="1600" b="1" dirty="0">
                <a:latin typeface="Helvetica" panose="020B0604020202030204" pitchFamily="34" charset="0"/>
                <a:ea typeface="Helvetica" charset="0"/>
                <a:cs typeface="Helvetica" charset="0"/>
              </a:rPr>
              <a:t>succès et la durabilité</a:t>
            </a:r>
            <a:r>
              <a:rPr lang="fr-FR" sz="1600" dirty="0">
                <a:latin typeface="Helvetica" panose="020B0604020202030204" pitchFamily="34" charset="0"/>
                <a:ea typeface="Helvetica" charset="0"/>
                <a:cs typeface="Helvetica" charset="0"/>
              </a:rPr>
              <a:t> de la plateforme logistique</a:t>
            </a:r>
            <a:r>
              <a:rPr lang="fr-FR" sz="1600" dirty="0" smtClean="0">
                <a:latin typeface="Helvetica" panose="020B0604020202030204" pitchFamily="34" charset="0"/>
                <a:ea typeface="Helvetica" charset="0"/>
                <a:cs typeface="Helvetica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  <a:ea typeface="Helvetica" charset="0"/>
                <a:cs typeface="Helvetica" charset="0"/>
              </a:rPr>
              <a:t>Assurer la </a:t>
            </a:r>
            <a:r>
              <a:rPr lang="fr-FR" sz="1600" b="1" dirty="0">
                <a:latin typeface="Helvetica" panose="020B0604020202030204" pitchFamily="34" charset="0"/>
                <a:ea typeface="Helvetica" charset="0"/>
                <a:cs typeface="Helvetica" charset="0"/>
              </a:rPr>
              <a:t>contribution des plateformes à la région</a:t>
            </a:r>
            <a:r>
              <a:rPr lang="fr-FR" sz="1600" dirty="0">
                <a:latin typeface="Helvetica" panose="020B0604020202030204" pitchFamily="34" charset="0"/>
                <a:ea typeface="Helvetica" charset="0"/>
                <a:cs typeface="Helvetica" charset="0"/>
              </a:rPr>
              <a:t> où elles se sont installées</a:t>
            </a:r>
            <a:r>
              <a:rPr lang="fr-FR" sz="1600" dirty="0" smtClean="0">
                <a:latin typeface="Helvetica" panose="020B0604020202030204" pitchFamily="34" charset="0"/>
              </a:rPr>
              <a:t>.</a:t>
            </a:r>
            <a:endParaRPr lang="fr-FR" sz="1600" dirty="0">
              <a:latin typeface="Helvetica" panose="020B0604020202030204" pitchFamily="34" charset="0"/>
            </a:endParaRPr>
          </a:p>
          <a:p>
            <a:endParaRPr lang="fr-FR" sz="1600" dirty="0" smtClean="0">
              <a:latin typeface="Helvetica" panose="020B0604020202030204" pitchFamily="34" charset="0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6514127" y="1914159"/>
            <a:ext cx="4966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Établissent d’une </a:t>
            </a:r>
            <a:r>
              <a:rPr lang="fr-FR" sz="1600" b="1" dirty="0">
                <a:latin typeface="Helvetica" panose="020B0604020202030204" pitchFamily="34" charset="0"/>
              </a:rPr>
              <a:t>vision à long terme</a:t>
            </a:r>
            <a:r>
              <a:rPr lang="fr-FR" sz="1600" dirty="0" smtClean="0">
                <a:latin typeface="Helvetica" panose="020B0604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30204" pitchFamily="34" charset="0"/>
            </a:endParaRPr>
          </a:p>
          <a:p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Faire que la plateforme soit </a:t>
            </a:r>
            <a:r>
              <a:rPr lang="fr-FR" sz="1600" b="1" dirty="0">
                <a:latin typeface="Helvetica" panose="020B0604020202030204" pitchFamily="34" charset="0"/>
              </a:rPr>
              <a:t>attractive pour les entreprises</a:t>
            </a:r>
            <a:r>
              <a:rPr lang="fr-FR" sz="1600" dirty="0" smtClean="0">
                <a:latin typeface="Helvetica" panose="020B0604020202030204" pitchFamily="34" charset="0"/>
              </a:rPr>
              <a:t>.</a:t>
            </a:r>
            <a:endParaRPr lang="fr-FR" sz="1600" dirty="0">
              <a:latin typeface="Helvetica" panose="020B0604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2255" y="1214651"/>
            <a:ext cx="493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itchFamily="34" charset="0"/>
              </a:rPr>
              <a:t>Défis</a:t>
            </a:r>
            <a:endParaRPr lang="fr-FR" dirty="0">
              <a:latin typeface="Helvetic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14127" y="1214651"/>
            <a:ext cx="493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itchFamily="34" charset="0"/>
              </a:rPr>
              <a:t>Solutions</a:t>
            </a:r>
            <a:endParaRPr lang="fr-FR" dirty="0">
              <a:latin typeface="Helvetica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642257" y="1583983"/>
            <a:ext cx="4939676" cy="0"/>
          </a:xfrm>
          <a:prstGeom prst="line">
            <a:avLst/>
          </a:prstGeom>
          <a:ln w="31750">
            <a:solidFill>
              <a:srgbClr val="28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390239" y="1583983"/>
            <a:ext cx="4939676" cy="0"/>
          </a:xfrm>
          <a:prstGeom prst="line">
            <a:avLst/>
          </a:prstGeom>
          <a:ln w="31750">
            <a:solidFill>
              <a:srgbClr val="28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8" grpId="0"/>
      <p:bldP spid="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Conclusion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Rectángulo"/>
          <p:cNvSpPr/>
          <p:nvPr/>
        </p:nvSpPr>
        <p:spPr>
          <a:xfrm>
            <a:off x="816628" y="1870447"/>
            <a:ext cx="105913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latin typeface="Helvetica" pitchFamily="34" charset="0"/>
              </a:rPr>
              <a:t>La </a:t>
            </a:r>
            <a:r>
              <a:rPr lang="fr-FR" sz="1600" b="1" kern="0" dirty="0">
                <a:latin typeface="Helvetica" pitchFamily="34" charset="0"/>
              </a:rPr>
              <a:t>formule pour la réussite d’un projet de plateforme logistique exige de: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kern="0" dirty="0" smtClean="0">
              <a:latin typeface="Helvetic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kern="0" dirty="0">
              <a:latin typeface="Helvetica" pitchFamily="34" charset="0"/>
            </a:endParaRPr>
          </a:p>
          <a:p>
            <a:pPr marL="742950" lvl="1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b="1" kern="0" dirty="0">
                <a:latin typeface="Helvetica" pitchFamily="34" charset="0"/>
              </a:rPr>
              <a:t>Pédagogie </a:t>
            </a:r>
            <a:r>
              <a:rPr lang="fr-FR" sz="1600" kern="0" dirty="0">
                <a:latin typeface="Helvetica" pitchFamily="34" charset="0"/>
              </a:rPr>
              <a:t>pour expliquer le projet et</a:t>
            </a:r>
            <a:r>
              <a:rPr lang="fr-FR" sz="1600" b="1" kern="0" dirty="0">
                <a:latin typeface="Helvetica" pitchFamily="34" charset="0"/>
              </a:rPr>
              <a:t> créer un sentiment </a:t>
            </a:r>
            <a:r>
              <a:rPr lang="fr-FR" sz="1600" b="1" kern="0" dirty="0" smtClean="0">
                <a:latin typeface="Helvetica" pitchFamily="34" charset="0"/>
              </a:rPr>
              <a:t>d’appartenance.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kern="0" dirty="0">
              <a:latin typeface="Helvetica" pitchFamily="34" charset="0"/>
            </a:endParaRPr>
          </a:p>
          <a:p>
            <a:pPr marL="742950" lvl="1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kern="0" dirty="0">
                <a:latin typeface="Helvetica" pitchFamily="34" charset="0"/>
              </a:rPr>
              <a:t>Diplomatie pour </a:t>
            </a:r>
            <a:r>
              <a:rPr lang="fr-FR" sz="1600" b="1" kern="0" dirty="0">
                <a:latin typeface="Helvetica" pitchFamily="34" charset="0"/>
              </a:rPr>
              <a:t>gérer les capacités et les attentes </a:t>
            </a:r>
            <a:r>
              <a:rPr lang="fr-FR" sz="1600" kern="0" dirty="0">
                <a:latin typeface="Helvetica" pitchFamily="34" charset="0"/>
              </a:rPr>
              <a:t>des</a:t>
            </a:r>
            <a:r>
              <a:rPr lang="fr-FR" sz="1600" b="1" kern="0" dirty="0">
                <a:latin typeface="Helvetica" pitchFamily="34" charset="0"/>
              </a:rPr>
              <a:t> différents </a:t>
            </a:r>
            <a:r>
              <a:rPr lang="fr-FR" sz="1600" b="1" kern="0" dirty="0" smtClean="0">
                <a:latin typeface="Helvetica" pitchFamily="34" charset="0"/>
              </a:rPr>
              <a:t>intervenants.</a:t>
            </a:r>
            <a:endParaRPr lang="fr-FR" sz="1600" b="1" kern="0" dirty="0">
              <a:latin typeface="Helvetica" pitchFamily="34" charset="0"/>
            </a:endParaRPr>
          </a:p>
          <a:p>
            <a:pPr marL="742950" lvl="1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600" kern="0" dirty="0" smtClean="0">
              <a:latin typeface="Helvetica" pitchFamily="34" charset="0"/>
            </a:endParaRPr>
          </a:p>
          <a:p>
            <a:pPr marL="742950" lvl="1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kern="0" dirty="0" smtClean="0">
                <a:latin typeface="Helvetica" pitchFamily="34" charset="0"/>
              </a:rPr>
              <a:t>Se </a:t>
            </a:r>
            <a:r>
              <a:rPr lang="fr-FR" sz="1600" kern="0" dirty="0">
                <a:latin typeface="Helvetica" pitchFamily="34" charset="0"/>
              </a:rPr>
              <a:t>doter d’une </a:t>
            </a:r>
            <a:r>
              <a:rPr lang="fr-FR" sz="1600" b="1" kern="0" dirty="0">
                <a:latin typeface="Helvetica" pitchFamily="34" charset="0"/>
              </a:rPr>
              <a:t>unité de mise en œuvre efficace </a:t>
            </a:r>
            <a:r>
              <a:rPr lang="fr-FR" sz="1600" kern="0" dirty="0">
                <a:latin typeface="Helvetica" pitchFamily="34" charset="0"/>
              </a:rPr>
              <a:t>et avec un clair soutien </a:t>
            </a:r>
            <a:r>
              <a:rPr lang="fr-FR" sz="1600" kern="0" dirty="0" smtClean="0">
                <a:latin typeface="Helvetica" pitchFamily="34" charset="0"/>
              </a:rPr>
              <a:t>politique.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endParaRPr lang="fr-FR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" y="3125560"/>
            <a:ext cx="12191999" cy="3453370"/>
            <a:chOff x="0" y="2373085"/>
            <a:chExt cx="12191999" cy="3352801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0" y="5159829"/>
              <a:ext cx="12191999" cy="56605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1600" b="1" dirty="0" err="1" smtClean="0">
                  <a:latin typeface="Helvetica Neue LT Std 55 Roman" charset="0"/>
                  <a:ea typeface="Helvetica Neue LT Std 55 Roman" charset="0"/>
                  <a:cs typeface="Helvetica Neue LT Std 55 Roman" charset="0"/>
                </a:rPr>
                <a:t>www.cetmo.org</a:t>
              </a:r>
              <a:endParaRPr lang="en-US" sz="1600" b="1" dirty="0">
                <a:latin typeface="Helvetica Neue LT Std 55 Roman" charset="0"/>
                <a:ea typeface="Helvetica Neue LT Std 55 Roman" charset="0"/>
                <a:cs typeface="Helvetica Neue LT Std 55 Roman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516" y="2373085"/>
              <a:ext cx="4543480" cy="1576913"/>
            </a:xfrm>
            <a:prstGeom prst="rect">
              <a:avLst/>
            </a:prstGeom>
          </p:spPr>
        </p:pic>
      </p:grpSp>
      <p:sp>
        <p:nvSpPr>
          <p:cNvPr id="7" name="CuadroTexto 8"/>
          <p:cNvSpPr txBox="1"/>
          <p:nvPr/>
        </p:nvSpPr>
        <p:spPr>
          <a:xfrm>
            <a:off x="1085850" y="1686310"/>
            <a:ext cx="10410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Helvetica" charset="0"/>
                <a:ea typeface="Helvetica" charset="0"/>
                <a:cs typeface="Helvetica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7409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Le CETMO et le GTMO 5+5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42257" y="1303274"/>
            <a:ext cx="1130209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latin typeface="Helvetica" panose="020B0604020202030204" pitchFamily="34" charset="0"/>
                <a:ea typeface="Helvetica" charset="0"/>
                <a:cs typeface="Helvetica" charset="0"/>
              </a:rPr>
              <a:t>Le CETMO: </a:t>
            </a:r>
          </a:p>
          <a:p>
            <a:endParaRPr lang="es-ES_tradnl" sz="1600" b="1" dirty="0">
              <a:solidFill>
                <a:srgbClr val="00B050"/>
              </a:solidFill>
              <a:latin typeface="Helvetica" panose="020B0604020202030204" pitchFamily="34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Créée </a:t>
            </a:r>
            <a:r>
              <a:rPr lang="fr-FR" sz="1600" dirty="0">
                <a:latin typeface="Helvetica" panose="020B0604020202030204" pitchFamily="34" charset="0"/>
              </a:rPr>
              <a:t>en 1985</a:t>
            </a:r>
            <a:r>
              <a:rPr lang="fr-FR" sz="1600" dirty="0" smtClean="0">
                <a:latin typeface="Helvetica" panose="020B0604020202030204" pitchFamily="34" charset="0"/>
              </a:rPr>
              <a:t>, </a:t>
            </a:r>
            <a:r>
              <a:rPr lang="fr-FR" sz="1600" dirty="0">
                <a:latin typeface="Helvetica" panose="020B0604020202030204" pitchFamily="34" charset="0"/>
              </a:rPr>
              <a:t>comme résultat d’un accord entre les pays de la Méditerranée Occidentale (Algérie, Espagne, France, Italie, Maroc, Portugal, et Tunisie). Le centre a été créé sous les auspices des Nations </a:t>
            </a:r>
            <a:r>
              <a:rPr lang="fr-FR" sz="1600" dirty="0" smtClean="0">
                <a:latin typeface="Helvetica" panose="020B0604020202030204" pitchFamily="34" charset="0"/>
              </a:rPr>
              <a:t>Unies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Mission</a:t>
            </a:r>
            <a:r>
              <a:rPr lang="fr-FR" sz="1600" dirty="0">
                <a:latin typeface="Helvetica" panose="020B0604020202030204" pitchFamily="34" charset="0"/>
              </a:rPr>
              <a:t>: </a:t>
            </a:r>
            <a:r>
              <a:rPr lang="fr-FR" sz="1600" dirty="0" smtClean="0">
                <a:latin typeface="Helvetica" panose="020B0604020202030204" pitchFamily="34" charset="0"/>
              </a:rPr>
              <a:t>Développer </a:t>
            </a:r>
            <a:r>
              <a:rPr lang="fr-FR" sz="1600" dirty="0">
                <a:latin typeface="Helvetica" panose="020B0604020202030204" pitchFamily="34" charset="0"/>
              </a:rPr>
              <a:t>la coopération régionale au niveau institutionnel et technique en vue d’améliorer les conditions de transport en Méditerranée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B050"/>
              </a:solidFill>
              <a:latin typeface="Helvetica" panose="020B0604020202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B050"/>
              </a:solidFill>
              <a:latin typeface="Helvetica" panose="020B0604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600" b="1" dirty="0" smtClean="0">
                <a:latin typeface="Helvetica" panose="020B0604020202030204" pitchFamily="34" charset="0"/>
              </a:rPr>
              <a:t>Le GTMO 5+5:</a:t>
            </a:r>
          </a:p>
          <a:p>
            <a:pPr>
              <a:spcAft>
                <a:spcPts val="600"/>
              </a:spcAft>
            </a:pPr>
            <a:endParaRPr lang="fr-FR" sz="1600" b="1" dirty="0" smtClean="0">
              <a:latin typeface="Helvetica" panose="020B0604020202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Le GTMO est un groupe de coopération sur le transport au plus haut niveau qui a initié sa trajectoire en 1995 à Paris.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Les membres du GTMO 5 + 5 sont les Ministres des transports des dix pays de la région (l’Algérie, l’Espagne, la France, l’Italie, la Libye, la Malte, le Maroc, la Mauritanie, le Portugal et la Tunisie).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Le </a:t>
            </a:r>
            <a:r>
              <a:rPr lang="fr-FR" sz="1600" dirty="0">
                <a:latin typeface="Helvetica" panose="020B0604020202030204" pitchFamily="34" charset="0"/>
              </a:rPr>
              <a:t>CETMO fait office de Secrétariat technique du GTMO </a:t>
            </a:r>
            <a:r>
              <a:rPr lang="fr-FR" sz="1600" dirty="0" smtClean="0">
                <a:latin typeface="Helvetica" panose="020B0604020202030204" pitchFamily="34" charset="0"/>
              </a:rPr>
              <a:t>5+5</a:t>
            </a:r>
          </a:p>
          <a:p>
            <a:endParaRPr lang="fr-FR" sz="16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4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L’initiative régionale </a:t>
            </a:r>
            <a:r>
              <a:rPr lang="fr-FR" sz="2400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Logismed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42257" y="1303274"/>
            <a:ext cx="1130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Helvetica" panose="020B0604020202030204" pitchFamily="34" charset="0"/>
                <a:ea typeface="Helvetica" charset="0"/>
                <a:cs typeface="Helvetica" charset="0"/>
              </a:rPr>
              <a:t>Initiative régionale </a:t>
            </a:r>
            <a:r>
              <a:rPr lang="fr-FR" sz="1600" b="1" dirty="0" err="1" smtClean="0">
                <a:latin typeface="Helvetica" panose="020B0604020202030204" pitchFamily="34" charset="0"/>
                <a:ea typeface="Helvetica" charset="0"/>
                <a:cs typeface="Helvetica" charset="0"/>
              </a:rPr>
              <a:t>Logismed</a:t>
            </a:r>
            <a:endParaRPr lang="fr-FR" sz="1600" b="1" dirty="0" smtClean="0">
              <a:latin typeface="Helvetica" panose="020B0604020202030204" pitchFamily="34" charset="0"/>
              <a:ea typeface="Helvetica" charset="0"/>
              <a:cs typeface="Helvetica" charset="0"/>
            </a:endParaRPr>
          </a:p>
          <a:p>
            <a:endParaRPr lang="es-ES_tradnl" sz="1600" b="1" dirty="0">
              <a:solidFill>
                <a:srgbClr val="00B050"/>
              </a:solidFill>
              <a:latin typeface="Helvetica" panose="020B0604020202030204" pitchFamily="34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Objectif </a:t>
            </a:r>
            <a:r>
              <a:rPr lang="fr-FR" sz="1600" dirty="0" err="1" smtClean="0">
                <a:latin typeface="Helvetica" panose="020B0604020202030204" pitchFamily="34" charset="0"/>
              </a:rPr>
              <a:t>Logismed</a:t>
            </a:r>
            <a:r>
              <a:rPr lang="fr-FR" sz="1600" dirty="0" smtClean="0">
                <a:latin typeface="Helvetica" panose="020B0604020202030204" pitchFamily="34" charset="0"/>
              </a:rPr>
              <a:t>: </a:t>
            </a:r>
            <a:r>
              <a:rPr lang="fr-FR" sz="1600" dirty="0">
                <a:latin typeface="Helvetica" panose="020B0604020202030204" pitchFamily="34" charset="0"/>
              </a:rPr>
              <a:t>Renforcer les capacités logistiques des pays du voisinage méditerranéen et promouvoir un réseau de plateformes logistiques dans cette région </a:t>
            </a:r>
            <a:r>
              <a:rPr lang="fr-FR" sz="1600" dirty="0" smtClean="0">
                <a:latin typeface="Helvetica" panose="020B0604020202030204" pitchFamily="34" charset="0"/>
              </a:rPr>
              <a:t>(Algérie, Égypte, Jordanie, Maroc et Tunisie).</a:t>
            </a:r>
            <a:endParaRPr lang="fr-FR" sz="1600" dirty="0">
              <a:latin typeface="Helvetica" panose="020B0604020202030204" pitchFamily="34" charset="0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1105395" y="5564219"/>
            <a:ext cx="11302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 smtClean="0">
                <a:latin typeface="Helvetica" panose="020B0604020202030204" pitchFamily="34" charset="0"/>
              </a:rPr>
              <a:t>Promoteur:                                        Financée par:                                                              Implémentée par:</a:t>
            </a:r>
            <a:endParaRPr lang="fr-FR" sz="1600" dirty="0">
              <a:latin typeface="Helvetica" panose="020B060402020203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94" y="5464272"/>
            <a:ext cx="129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14" y="5573809"/>
            <a:ext cx="5540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61" y="5498546"/>
            <a:ext cx="24939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586" y="5353286"/>
            <a:ext cx="897988" cy="896010"/>
          </a:xfrm>
          <a:prstGeom prst="rect">
            <a:avLst/>
          </a:prstGeom>
        </p:spPr>
      </p:pic>
      <p:sp>
        <p:nvSpPr>
          <p:cNvPr id="16" name="CuadroTexto 8"/>
          <p:cNvSpPr txBox="1"/>
          <p:nvPr/>
        </p:nvSpPr>
        <p:spPr>
          <a:xfrm>
            <a:off x="5911107" y="2586021"/>
            <a:ext cx="5758378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Helvetica" panose="020B0604020202030204" pitchFamily="34" charset="0"/>
              </a:rPr>
              <a:t>Logismed</a:t>
            </a:r>
            <a:r>
              <a:rPr lang="fr-FR" sz="1600" dirty="0" smtClean="0">
                <a:latin typeface="Helvetica" panose="020B0604020202030204" pitchFamily="34" charset="0"/>
              </a:rPr>
              <a:t> </a:t>
            </a:r>
            <a:r>
              <a:rPr lang="fr-FR" sz="1600" dirty="0">
                <a:latin typeface="Helvetica" panose="020B0604020202030204" pitchFamily="34" charset="0"/>
              </a:rPr>
              <a:t>Hard: Études faisabilité plateformes </a:t>
            </a:r>
            <a:r>
              <a:rPr lang="fr-FR" sz="1600" dirty="0" smtClean="0">
                <a:latin typeface="Helvetica" panose="020B0604020202030204" pitchFamily="34" charset="0"/>
              </a:rPr>
              <a:t>logistiques.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Helvetica" panose="020B0604020202030204" pitchFamily="34" charset="0"/>
              </a:rPr>
              <a:t>Logismed</a:t>
            </a:r>
            <a:r>
              <a:rPr lang="fr-FR" sz="1600" dirty="0" smtClean="0">
                <a:latin typeface="Helvetica" panose="020B0604020202030204" pitchFamily="34" charset="0"/>
              </a:rPr>
              <a:t> Soft – </a:t>
            </a:r>
            <a:r>
              <a:rPr lang="fr-FR" sz="1600" dirty="0">
                <a:latin typeface="Helvetica" panose="020B0604020202030204" pitchFamily="34" charset="0"/>
              </a:rPr>
              <a:t>Réseau: Réseau de connaissance en plateformes </a:t>
            </a:r>
            <a:r>
              <a:rPr lang="fr-FR" sz="1600" dirty="0" smtClean="0">
                <a:latin typeface="Helvetica" panose="020B0604020202030204" pitchFamily="34" charset="0"/>
              </a:rPr>
              <a:t>logistiques</a:t>
            </a:r>
          </a:p>
          <a:p>
            <a:pPr marL="355600" lvl="1" algn="ctr">
              <a:spcBef>
                <a:spcPts val="1000"/>
              </a:spcBef>
              <a:spcAft>
                <a:spcPts val="1200"/>
              </a:spcAft>
            </a:pPr>
            <a:r>
              <a:rPr lang="fr-FR" sz="1600" dirty="0" smtClean="0">
                <a:solidFill>
                  <a:srgbClr val="000099"/>
                </a:solidFill>
                <a:latin typeface="Helvetica" panose="020B0604020202030204" pitchFamily="34" charset="0"/>
              </a:rPr>
              <a:t>Guide: Conception et mise en œuvre de plateformes logistiques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Helvetica" panose="020B0604020202030204" pitchFamily="34" charset="0"/>
              </a:rPr>
              <a:t>Logismed</a:t>
            </a:r>
            <a:r>
              <a:rPr lang="fr-FR" sz="1600" dirty="0" smtClean="0">
                <a:latin typeface="Helvetica" panose="020B0604020202030204" pitchFamily="34" charset="0"/>
              </a:rPr>
              <a:t> Soft – </a:t>
            </a:r>
            <a:r>
              <a:rPr lang="fr-FR" sz="1600" dirty="0" err="1" smtClean="0">
                <a:latin typeface="Helvetica" panose="020B0604020202030204" pitchFamily="34" charset="0"/>
              </a:rPr>
              <a:t>Logismed</a:t>
            </a:r>
            <a:r>
              <a:rPr lang="fr-FR" sz="1600" dirty="0" smtClean="0">
                <a:latin typeface="Helvetica" panose="020B0604020202030204" pitchFamily="34" charset="0"/>
              </a:rPr>
              <a:t> TA</a:t>
            </a:r>
            <a:r>
              <a:rPr lang="fr-FR" sz="1600" dirty="0">
                <a:latin typeface="Helvetica" panose="020B0604020202030204" pitchFamily="34" charset="0"/>
              </a:rPr>
              <a:t>: Mise en place activités de formation</a:t>
            </a:r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Helvetica" panose="020B0604020202030204" pitchFamily="34" charset="0"/>
              </a:rPr>
              <a:t>Logismed</a:t>
            </a:r>
            <a:r>
              <a:rPr lang="fr-FR" sz="1600" dirty="0" smtClean="0">
                <a:latin typeface="Helvetica" panose="020B0604020202030204" pitchFamily="34" charset="0"/>
              </a:rPr>
              <a:t> Soft – </a:t>
            </a:r>
            <a:r>
              <a:rPr lang="fr-FR" sz="1600" dirty="0">
                <a:latin typeface="Helvetica" panose="020B0604020202030204" pitchFamily="34" charset="0"/>
              </a:rPr>
              <a:t>Observatoire: Observatoire logistique</a:t>
            </a:r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latin typeface="Helvetica" panose="020B0604020202030204" pitchFamily="34" charset="0"/>
            </a:endParaRPr>
          </a:p>
        </p:txBody>
      </p:sp>
      <p:sp>
        <p:nvSpPr>
          <p:cNvPr id="17" name="Rectangle arrodonit 16"/>
          <p:cNvSpPr/>
          <p:nvPr/>
        </p:nvSpPr>
        <p:spPr>
          <a:xfrm>
            <a:off x="1401431" y="2605897"/>
            <a:ext cx="2042556" cy="546265"/>
          </a:xfrm>
          <a:prstGeom prst="round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QuadreDeText 17"/>
          <p:cNvSpPr txBox="1"/>
          <p:nvPr/>
        </p:nvSpPr>
        <p:spPr>
          <a:xfrm>
            <a:off x="1508309" y="2617419"/>
            <a:ext cx="184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Initiative régionale </a:t>
            </a:r>
            <a:r>
              <a:rPr lang="fr-FR" sz="1400" b="1" dirty="0" err="1" smtClean="0">
                <a:solidFill>
                  <a:schemeClr val="bg1"/>
                </a:solidFill>
              </a:rPr>
              <a:t>Logismed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9" name="Rectangle arrodonit 18"/>
          <p:cNvSpPr/>
          <p:nvPr/>
        </p:nvSpPr>
        <p:spPr>
          <a:xfrm>
            <a:off x="800419" y="3570773"/>
            <a:ext cx="1415779" cy="510639"/>
          </a:xfrm>
          <a:prstGeom prst="roundRect">
            <a:avLst/>
          </a:prstGeom>
          <a:noFill/>
          <a:ln w="254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QuadreDeText 19"/>
          <p:cNvSpPr txBox="1"/>
          <p:nvPr/>
        </p:nvSpPr>
        <p:spPr>
          <a:xfrm>
            <a:off x="843290" y="3672203"/>
            <a:ext cx="133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 err="1" smtClean="0">
                <a:solidFill>
                  <a:srgbClr val="000099"/>
                </a:solidFill>
              </a:rPr>
              <a:t>Logismed</a:t>
            </a:r>
            <a:r>
              <a:rPr lang="ca-ES" sz="1400" dirty="0" smtClean="0">
                <a:solidFill>
                  <a:srgbClr val="000099"/>
                </a:solidFill>
              </a:rPr>
              <a:t> </a:t>
            </a:r>
            <a:r>
              <a:rPr lang="ca-ES" sz="1400" i="1" dirty="0" err="1" smtClean="0">
                <a:solidFill>
                  <a:srgbClr val="000099"/>
                </a:solidFill>
              </a:rPr>
              <a:t>Hard</a:t>
            </a:r>
            <a:endParaRPr lang="ca-ES" sz="1400" i="1" dirty="0">
              <a:solidFill>
                <a:srgbClr val="000099"/>
              </a:solidFill>
            </a:endParaRPr>
          </a:p>
        </p:txBody>
      </p:sp>
      <p:sp>
        <p:nvSpPr>
          <p:cNvPr id="21" name="Rectangle arrodonit 20"/>
          <p:cNvSpPr/>
          <p:nvPr/>
        </p:nvSpPr>
        <p:spPr>
          <a:xfrm>
            <a:off x="2641095" y="3569286"/>
            <a:ext cx="1415779" cy="510639"/>
          </a:xfrm>
          <a:prstGeom prst="roundRect">
            <a:avLst/>
          </a:prstGeom>
          <a:noFill/>
          <a:ln w="254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QuadreDeText 21"/>
          <p:cNvSpPr txBox="1"/>
          <p:nvPr/>
        </p:nvSpPr>
        <p:spPr>
          <a:xfrm>
            <a:off x="2683967" y="3646841"/>
            <a:ext cx="133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 err="1" smtClean="0">
                <a:solidFill>
                  <a:srgbClr val="000099"/>
                </a:solidFill>
              </a:rPr>
              <a:t>Logismed</a:t>
            </a:r>
            <a:r>
              <a:rPr lang="ca-ES" sz="1400" dirty="0" smtClean="0">
                <a:solidFill>
                  <a:srgbClr val="000099"/>
                </a:solidFill>
              </a:rPr>
              <a:t> </a:t>
            </a:r>
            <a:r>
              <a:rPr lang="ca-ES" sz="1400" i="1" dirty="0" err="1" smtClean="0">
                <a:solidFill>
                  <a:srgbClr val="000099"/>
                </a:solidFill>
              </a:rPr>
              <a:t>Soft</a:t>
            </a:r>
            <a:endParaRPr lang="ca-ES" sz="1400" i="1" dirty="0">
              <a:solidFill>
                <a:srgbClr val="000099"/>
              </a:solidFill>
            </a:endParaRPr>
          </a:p>
        </p:txBody>
      </p:sp>
      <p:sp>
        <p:nvSpPr>
          <p:cNvPr id="23" name="Rectangle arrodonit 22"/>
          <p:cNvSpPr/>
          <p:nvPr/>
        </p:nvSpPr>
        <p:spPr>
          <a:xfrm>
            <a:off x="2641094" y="4695463"/>
            <a:ext cx="1415779" cy="510639"/>
          </a:xfrm>
          <a:prstGeom prst="roundRect">
            <a:avLst/>
          </a:prstGeom>
          <a:noFill/>
          <a:ln w="254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QuadreDeText 23"/>
          <p:cNvSpPr txBox="1"/>
          <p:nvPr/>
        </p:nvSpPr>
        <p:spPr>
          <a:xfrm>
            <a:off x="2683966" y="4773018"/>
            <a:ext cx="133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 err="1" smtClean="0">
                <a:solidFill>
                  <a:srgbClr val="000099"/>
                </a:solidFill>
              </a:rPr>
              <a:t>Logismed</a:t>
            </a:r>
            <a:r>
              <a:rPr lang="ca-ES" sz="1400" dirty="0" smtClean="0">
                <a:solidFill>
                  <a:srgbClr val="000099"/>
                </a:solidFill>
              </a:rPr>
              <a:t> TA</a:t>
            </a:r>
            <a:endParaRPr lang="ca-ES" sz="1400" dirty="0">
              <a:solidFill>
                <a:srgbClr val="000099"/>
              </a:solidFill>
            </a:endParaRPr>
          </a:p>
        </p:txBody>
      </p:sp>
      <p:sp>
        <p:nvSpPr>
          <p:cNvPr id="25" name="Rectangle arrodonit 24"/>
          <p:cNvSpPr/>
          <p:nvPr/>
        </p:nvSpPr>
        <p:spPr>
          <a:xfrm>
            <a:off x="4239809" y="4695462"/>
            <a:ext cx="1415779" cy="510639"/>
          </a:xfrm>
          <a:prstGeom prst="roundRect">
            <a:avLst/>
          </a:prstGeom>
          <a:noFill/>
          <a:ln w="254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QuadreDeText 25"/>
          <p:cNvSpPr txBox="1"/>
          <p:nvPr/>
        </p:nvSpPr>
        <p:spPr>
          <a:xfrm>
            <a:off x="4282681" y="4773017"/>
            <a:ext cx="133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99"/>
                </a:solidFill>
              </a:rPr>
              <a:t>Observatoire</a:t>
            </a:r>
            <a:endParaRPr lang="fr-FR" sz="1400" dirty="0">
              <a:solidFill>
                <a:srgbClr val="000099"/>
              </a:solidFill>
            </a:endParaRPr>
          </a:p>
        </p:txBody>
      </p:sp>
      <p:sp>
        <p:nvSpPr>
          <p:cNvPr id="27" name="Rectangle arrodonit 26"/>
          <p:cNvSpPr/>
          <p:nvPr/>
        </p:nvSpPr>
        <p:spPr>
          <a:xfrm>
            <a:off x="1067789" y="4695461"/>
            <a:ext cx="1415779" cy="510639"/>
          </a:xfrm>
          <a:prstGeom prst="roundRect">
            <a:avLst/>
          </a:prstGeom>
          <a:noFill/>
          <a:ln w="254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QuadreDeText 27"/>
          <p:cNvSpPr txBox="1"/>
          <p:nvPr/>
        </p:nvSpPr>
        <p:spPr>
          <a:xfrm>
            <a:off x="1110661" y="4773016"/>
            <a:ext cx="133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99"/>
                </a:solidFill>
              </a:rPr>
              <a:t>Réseau</a:t>
            </a:r>
            <a:endParaRPr lang="fr-FR" sz="1400" dirty="0">
              <a:solidFill>
                <a:srgbClr val="000099"/>
              </a:solidFill>
            </a:endParaRPr>
          </a:p>
        </p:txBody>
      </p:sp>
      <p:cxnSp>
        <p:nvCxnSpPr>
          <p:cNvPr id="29" name="Connector de fletxa recta 28"/>
          <p:cNvCxnSpPr>
            <a:stCxn id="21" idx="2"/>
            <a:endCxn id="23" idx="0"/>
          </p:cNvCxnSpPr>
          <p:nvPr/>
        </p:nvCxnSpPr>
        <p:spPr>
          <a:xfrm flipH="1">
            <a:off x="3348984" y="4079925"/>
            <a:ext cx="1" cy="615538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de fletxa recta 29"/>
          <p:cNvCxnSpPr/>
          <p:nvPr/>
        </p:nvCxnSpPr>
        <p:spPr>
          <a:xfrm>
            <a:off x="4947697" y="4387694"/>
            <a:ext cx="1" cy="307769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de fletxa recta 30"/>
          <p:cNvCxnSpPr/>
          <p:nvPr/>
        </p:nvCxnSpPr>
        <p:spPr>
          <a:xfrm>
            <a:off x="1775679" y="4386209"/>
            <a:ext cx="1" cy="307769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recte 31"/>
          <p:cNvCxnSpPr/>
          <p:nvPr/>
        </p:nvCxnSpPr>
        <p:spPr>
          <a:xfrm>
            <a:off x="1775680" y="4387694"/>
            <a:ext cx="3172019" cy="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recte 32"/>
          <p:cNvCxnSpPr/>
          <p:nvPr/>
        </p:nvCxnSpPr>
        <p:spPr>
          <a:xfrm>
            <a:off x="1508308" y="3263004"/>
            <a:ext cx="1860680" cy="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de fletxa recta 33"/>
          <p:cNvCxnSpPr/>
          <p:nvPr/>
        </p:nvCxnSpPr>
        <p:spPr>
          <a:xfrm>
            <a:off x="1508309" y="3263004"/>
            <a:ext cx="1" cy="307769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de fletxa recta 34"/>
          <p:cNvCxnSpPr/>
          <p:nvPr/>
        </p:nvCxnSpPr>
        <p:spPr>
          <a:xfrm>
            <a:off x="3368987" y="3263004"/>
            <a:ext cx="1" cy="307769"/>
          </a:xfrm>
          <a:prstGeom prst="straightConnector1">
            <a:avLst/>
          </a:prstGeom>
          <a:ln w="190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recte 35"/>
          <p:cNvCxnSpPr>
            <a:stCxn id="17" idx="2"/>
          </p:cNvCxnSpPr>
          <p:nvPr/>
        </p:nvCxnSpPr>
        <p:spPr>
          <a:xfrm>
            <a:off x="2422709" y="3152162"/>
            <a:ext cx="0" cy="110842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arrodonit 4"/>
          <p:cNvSpPr/>
          <p:nvPr/>
        </p:nvSpPr>
        <p:spPr>
          <a:xfrm>
            <a:off x="6436961" y="3570773"/>
            <a:ext cx="5069239" cy="61312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50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8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95739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Guide sur la conception et mise en œuvre de plateformes logistiques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42257" y="1303274"/>
            <a:ext cx="599984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Helvetica" panose="020B0604020202030204" pitchFamily="34" charset="0"/>
                <a:ea typeface="Helvetica" charset="0"/>
                <a:cs typeface="Helvetica" charset="0"/>
              </a:rPr>
              <a:t>Contenu de la guide</a:t>
            </a:r>
          </a:p>
          <a:p>
            <a:endParaRPr lang="es-ES_tradnl" sz="1600" b="1" dirty="0" smtClean="0">
              <a:solidFill>
                <a:srgbClr val="00B050"/>
              </a:solidFill>
              <a:latin typeface="Helvetica" panose="020B0604020202030204" pitchFamily="34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État de l’art sur les plateformes logistiques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Feuille de route pour la mise en œuvre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Étape de démarrage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Étape de mise en œuvre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Étape d’opérations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Caractéristiques techniques des plateformes logistiques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Les services sur les plateformes logistiques</a:t>
            </a:r>
            <a:endParaRPr lang="fr-FR" sz="1600" dirty="0">
              <a:latin typeface="Helvetica" panose="020B0604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2" t="14041" r="34502" b="4469"/>
          <a:stretch/>
        </p:blipFill>
        <p:spPr bwMode="auto">
          <a:xfrm>
            <a:off x="6642100" y="1677317"/>
            <a:ext cx="2172063" cy="31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9" t="14175" r="43325" b="5212"/>
          <a:stretch/>
        </p:blipFill>
        <p:spPr bwMode="auto">
          <a:xfrm>
            <a:off x="9081226" y="1677317"/>
            <a:ext cx="2203164" cy="31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42257" y="2076451"/>
            <a:ext cx="4005943" cy="16804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65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00" y="1110920"/>
            <a:ext cx="7412799" cy="46361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43867" y="3861699"/>
            <a:ext cx="5132390" cy="1502228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Feuille de route pour la mise en œuvre</a:t>
            </a:r>
            <a:endParaRPr lang="fr-FR" sz="36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5"/>
          <a:stretch/>
        </p:blipFill>
        <p:spPr>
          <a:xfrm>
            <a:off x="2097415" y="1368597"/>
            <a:ext cx="2628980" cy="17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0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95739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Carte des intervenants dans un projet de plateforme logistique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8"/>
          <p:cNvSpPr txBox="1"/>
          <p:nvPr/>
        </p:nvSpPr>
        <p:spPr>
          <a:xfrm>
            <a:off x="8139112" y="2166923"/>
            <a:ext cx="266223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Helvetica" panose="020B0604020202030204" pitchFamily="34" charset="0"/>
              </a:rPr>
              <a:t>La plateforme logistique doit répondre aux besoins du marché</a:t>
            </a:r>
          </a:p>
          <a:p>
            <a:pPr>
              <a:spcAft>
                <a:spcPts val="600"/>
              </a:spcAft>
            </a:pPr>
            <a:endParaRPr lang="fr-FR" sz="1600" dirty="0" smtClean="0">
              <a:latin typeface="Helvetica" panose="020B0604020202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Helvetica" panose="020B0604020202030204" pitchFamily="34" charset="0"/>
              </a:rPr>
              <a:t>Frictions et divergences </a:t>
            </a:r>
            <a:r>
              <a:rPr lang="fr-FR" sz="1600" dirty="0" smtClean="0">
                <a:latin typeface="Helvetica" panose="020B0604020202030204" pitchFamily="34" charset="0"/>
              </a:rPr>
              <a:t>entre intervenants sont des raisons les plus habituelles pour les retards et même pour le déraillement des projets</a:t>
            </a:r>
            <a:endParaRPr lang="fr-FR" sz="1600" dirty="0">
              <a:latin typeface="Helvetica" panose="020B0604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7" t="17947" r="39828" b="5693"/>
          <a:stretch/>
        </p:blipFill>
        <p:spPr bwMode="auto">
          <a:xfrm>
            <a:off x="1734786" y="933203"/>
            <a:ext cx="5138056" cy="566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9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Considérations des intervenants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42257" y="1303274"/>
            <a:ext cx="1130209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Helvetica" panose="020B0604020202030204" pitchFamily="34" charset="0"/>
                <a:ea typeface="Helvetica" charset="0"/>
                <a:cs typeface="Helvetica" charset="0"/>
              </a:rPr>
              <a:t>Étape de démarrage </a:t>
            </a:r>
          </a:p>
          <a:p>
            <a:endParaRPr lang="fr-FR" sz="1600" b="1" dirty="0" smtClean="0">
              <a:solidFill>
                <a:srgbClr val="00B050"/>
              </a:solidFill>
              <a:latin typeface="Helvetica" panose="020B0604020202030204" pitchFamily="34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Il est souhaitable que l’idée de la plateforme logistique s’inscrive dans le cadre d’une </a:t>
            </a:r>
            <a:r>
              <a:rPr lang="fr-FR" sz="1600" b="1" dirty="0" smtClean="0">
                <a:latin typeface="Helvetica" panose="020B0604020202030204" pitchFamily="34" charset="0"/>
              </a:rPr>
              <a:t>stratégie logistique</a:t>
            </a:r>
            <a:r>
              <a:rPr lang="fr-FR" sz="1600" dirty="0" smtClean="0">
                <a:latin typeface="Helvetica" panose="020B0604020202030204" pitchFamily="34" charset="0"/>
              </a:rPr>
              <a:t> plus générale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La </a:t>
            </a:r>
            <a:r>
              <a:rPr lang="fr-FR" sz="1600" b="1" dirty="0" smtClean="0">
                <a:latin typeface="Helvetica" panose="020B0604020202030204" pitchFamily="34" charset="0"/>
              </a:rPr>
              <a:t>participation active des autorités ou opérateurs des infrastructures de transport </a:t>
            </a:r>
            <a:r>
              <a:rPr lang="fr-FR" sz="1600" dirty="0" smtClean="0">
                <a:latin typeface="Helvetica" panose="020B0604020202030204" pitchFamily="34" charset="0"/>
              </a:rPr>
              <a:t>dans le noyaux des institutions promotrices est souhaitable à condition que les projets envisagés concernent leur domaine.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La réussite de la stratégie et des plateforme logistiques exige un </a:t>
            </a:r>
            <a:r>
              <a:rPr lang="fr-FR" sz="1600" b="1" dirty="0" smtClean="0">
                <a:latin typeface="Helvetica" panose="020B0604020202030204" pitchFamily="34" charset="0"/>
              </a:rPr>
              <a:t>alignement des stratégies sectorielles </a:t>
            </a:r>
            <a:r>
              <a:rPr lang="fr-FR" sz="1600" dirty="0" smtClean="0">
                <a:latin typeface="Helvetica" panose="020B0604020202030204" pitchFamily="34" charset="0"/>
              </a:rPr>
              <a:t>de ces différents ministères.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Il est positif que les </a:t>
            </a:r>
            <a:r>
              <a:rPr lang="fr-FR" sz="1600" b="1" dirty="0" smtClean="0">
                <a:latin typeface="Helvetica" panose="020B0604020202030204" pitchFamily="34" charset="0"/>
              </a:rPr>
              <a:t>organisations professionnelles</a:t>
            </a:r>
            <a:r>
              <a:rPr lang="fr-FR" sz="1600" dirty="0" smtClean="0">
                <a:latin typeface="Helvetica" panose="020B0604020202030204" pitchFamily="34" charset="0"/>
              </a:rPr>
              <a:t> soient invitées à participer à l’élaboration de la stratégie logistique et à déterminer les projets de plateformes prioritaires en raison de leur capacité de création d’opinion et de qu’elles regroupent quelques-uns des futurs clients de la plateforme logistique.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Il est souhaitable d’aligner les </a:t>
            </a:r>
            <a:r>
              <a:rPr lang="fr-FR" sz="1600" b="1" dirty="0" smtClean="0">
                <a:latin typeface="Helvetica" panose="020B0604020202030204" pitchFamily="34" charset="0"/>
              </a:rPr>
              <a:t>stratégies nationales et infranationales </a:t>
            </a:r>
            <a:r>
              <a:rPr lang="fr-FR" sz="1600" dirty="0" smtClean="0">
                <a:latin typeface="Helvetica" panose="020B0604020202030204" pitchFamily="34" charset="0"/>
              </a:rPr>
              <a:t>pour éviter de possibles désaccords ainsi que le désintérêt des acteurs locaux par rapport au projet.</a:t>
            </a:r>
            <a:endParaRPr lang="fr-FR" sz="1600" dirty="0" smtClean="0">
              <a:solidFill>
                <a:srgbClr val="00B05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515" y="0"/>
            <a:ext cx="8964385" cy="783772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Considérations des intervenants</a:t>
            </a:r>
            <a:endParaRPr lang="en-US" sz="24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5902773"/>
            <a:ext cx="2472682" cy="8581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20942" y="0"/>
            <a:ext cx="1948543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err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www.cetmo.org</a:t>
            </a:r>
            <a:endParaRPr lang="en-US" sz="16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42257" y="838200"/>
            <a:ext cx="1094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42257" y="1303274"/>
            <a:ext cx="11302093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dirty="0" smtClean="0">
                <a:latin typeface="Helvetica" panose="020B0604020202030204" pitchFamily="34" charset="0"/>
                <a:ea typeface="Helvetica" charset="0"/>
                <a:cs typeface="Helvetica" charset="0"/>
              </a:rPr>
              <a:t>Étape </a:t>
            </a:r>
            <a:r>
              <a:rPr lang="fr-FR" sz="1600" b="1" dirty="0">
                <a:latin typeface="Helvetica" panose="020B0604020202030204" pitchFamily="34" charset="0"/>
                <a:ea typeface="Helvetica" charset="0"/>
                <a:cs typeface="Helvetica" charset="0"/>
              </a:rPr>
              <a:t>de </a:t>
            </a:r>
            <a:r>
              <a:rPr lang="fr-FR" sz="1600" b="1" dirty="0" smtClean="0">
                <a:latin typeface="Helvetica" panose="020B0604020202030204" pitchFamily="34" charset="0"/>
                <a:ea typeface="Helvetica" charset="0"/>
                <a:cs typeface="Helvetica" charset="0"/>
              </a:rPr>
              <a:t>mise en œuvre</a:t>
            </a:r>
            <a:r>
              <a:rPr lang="fr-FR" sz="1600" b="1" dirty="0" smtClean="0">
                <a:latin typeface="Helvetica" panose="020B060402020203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fr-FR" sz="1600" b="1" dirty="0" smtClean="0">
              <a:latin typeface="Helvetica" panose="020B0604020202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La coordination des processus retombe sur la </a:t>
            </a:r>
            <a:r>
              <a:rPr lang="fr-FR" sz="1600" b="1" dirty="0" smtClean="0">
                <a:latin typeface="Helvetica" panose="020B0604020202030204" pitchFamily="34" charset="0"/>
              </a:rPr>
              <a:t>structure</a:t>
            </a:r>
            <a:r>
              <a:rPr lang="fr-FR" sz="1600" dirty="0" smtClean="0">
                <a:latin typeface="Helvetica" panose="020B0604020202030204" pitchFamily="34" charset="0"/>
              </a:rPr>
              <a:t> crée pour le </a:t>
            </a:r>
            <a:r>
              <a:rPr lang="fr-FR" sz="1600" b="1" dirty="0" smtClean="0">
                <a:latin typeface="Helvetica" panose="020B0604020202030204" pitchFamily="34" charset="0"/>
              </a:rPr>
              <a:t>développement des plateformes logistiques</a:t>
            </a:r>
            <a:r>
              <a:rPr lang="fr-FR" sz="1600" dirty="0" smtClean="0">
                <a:latin typeface="Helvetica" panose="020B0604020202030204" pitchFamily="34" charset="0"/>
              </a:rPr>
              <a:t> (DPL). La participation dans la DPL reflète les contributions réalisées par les partenaires.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L’une des priorités du DPL est d’expliquer l’importance des </a:t>
            </a:r>
            <a:r>
              <a:rPr lang="fr-FR" sz="1600" b="1" dirty="0" smtClean="0">
                <a:latin typeface="Helvetica" panose="020B0604020202030204" pitchFamily="34" charset="0"/>
              </a:rPr>
              <a:t>aspects qualitatifs et de service </a:t>
            </a:r>
            <a:r>
              <a:rPr lang="fr-FR" sz="1600" dirty="0" smtClean="0">
                <a:latin typeface="Helvetica" panose="020B0604020202030204" pitchFamily="34" charset="0"/>
              </a:rPr>
              <a:t>et de traduire ces avantages en termes de rentabilité intelligibles pour les entreprises.</a:t>
            </a:r>
          </a:p>
          <a:p>
            <a:pPr>
              <a:spcAft>
                <a:spcPts val="600"/>
              </a:spcAft>
            </a:pPr>
            <a:endParaRPr lang="fr-FR" sz="1600" dirty="0">
              <a:latin typeface="Helvetica" panose="020B0604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600" b="1" dirty="0">
                <a:latin typeface="Helvetica" panose="020B0604020202030204" pitchFamily="34" charset="0"/>
                <a:ea typeface="Helvetica" charset="0"/>
                <a:cs typeface="Helvetica" charset="0"/>
              </a:rPr>
              <a:t>Étape </a:t>
            </a:r>
            <a:r>
              <a:rPr lang="fr-FR" sz="1600" b="1" dirty="0" smtClean="0">
                <a:latin typeface="Helvetica" panose="020B0604020202030204" pitchFamily="34" charset="0"/>
                <a:ea typeface="Helvetica" charset="0"/>
                <a:cs typeface="Helvetica" charset="0"/>
              </a:rPr>
              <a:t>des opérations</a:t>
            </a:r>
            <a:r>
              <a:rPr lang="fr-FR" sz="1600" b="1" dirty="0" smtClean="0">
                <a:latin typeface="Helvetica" panose="020B060402020203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30204" pitchFamily="34" charset="0"/>
              </a:rPr>
              <a:t>Le DPL doit assurer l’appuie aux </a:t>
            </a:r>
            <a:r>
              <a:rPr lang="fr-FR" sz="1600" b="1" dirty="0" smtClean="0">
                <a:latin typeface="Helvetica" panose="020B0604020202030204" pitchFamily="34" charset="0"/>
              </a:rPr>
              <a:t>stratégies sectorielles </a:t>
            </a:r>
            <a:r>
              <a:rPr lang="fr-FR" sz="1600" dirty="0" smtClean="0">
                <a:latin typeface="Helvetica" panose="020B0604020202030204" pitchFamily="34" charset="0"/>
              </a:rPr>
              <a:t>des acteurs les plus importants.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Le DPL </a:t>
            </a:r>
            <a:r>
              <a:rPr lang="fr-FR" sz="1600" dirty="0" smtClean="0">
                <a:latin typeface="Helvetica" panose="020B0604020202030204" pitchFamily="34" charset="0"/>
              </a:rPr>
              <a:t>doit </a:t>
            </a:r>
            <a:r>
              <a:rPr lang="fr-FR" sz="1600" dirty="0">
                <a:latin typeface="Helvetica" panose="020B0604020202030204" pitchFamily="34" charset="0"/>
              </a:rPr>
              <a:t>assurer</a:t>
            </a:r>
            <a:r>
              <a:rPr lang="fr-FR" sz="1600" dirty="0" smtClean="0">
                <a:latin typeface="Helvetica" panose="020B0604020202030204" pitchFamily="34" charset="0"/>
              </a:rPr>
              <a:t> le respecte aux engagements en termes de </a:t>
            </a:r>
            <a:r>
              <a:rPr lang="fr-FR" sz="1600" b="1" dirty="0" smtClean="0">
                <a:latin typeface="Helvetica" panose="020B0604020202030204" pitchFamily="34" charset="0"/>
              </a:rPr>
              <a:t>rentabilité et de service de la dette</a:t>
            </a:r>
            <a:r>
              <a:rPr lang="fr-FR" sz="1600" dirty="0" smtClean="0">
                <a:latin typeface="Helvetica" panose="020B060402020203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Le DPL doit assurer</a:t>
            </a:r>
            <a:r>
              <a:rPr lang="fr-FR" sz="1600" dirty="0" smtClean="0">
                <a:latin typeface="Helvetica" panose="020B0604020202030204" pitchFamily="34" charset="0"/>
              </a:rPr>
              <a:t> que la plateforme offre des </a:t>
            </a:r>
            <a:r>
              <a:rPr lang="fr-FR" sz="1600" b="1" dirty="0" smtClean="0">
                <a:latin typeface="Helvetica" panose="020B0604020202030204" pitchFamily="34" charset="0"/>
              </a:rPr>
              <a:t>espaces </a:t>
            </a:r>
            <a:r>
              <a:rPr lang="fr-FR" sz="1600" b="1" dirty="0" err="1" smtClean="0">
                <a:latin typeface="Helvetica" panose="020B0604020202030204" pitchFamily="34" charset="0"/>
              </a:rPr>
              <a:t>immologistiques</a:t>
            </a:r>
            <a:r>
              <a:rPr lang="fr-FR" sz="1600" b="1" dirty="0" smtClean="0">
                <a:latin typeface="Helvetica" panose="020B0604020202030204" pitchFamily="34" charset="0"/>
              </a:rPr>
              <a:t> et des services de qualité </a:t>
            </a:r>
            <a:r>
              <a:rPr lang="fr-FR" sz="1600" dirty="0" smtClean="0">
                <a:latin typeface="Helvetica" panose="020B0604020202030204" pitchFamily="34" charset="0"/>
              </a:rPr>
              <a:t>a un coût acceptable.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30204" pitchFamily="34" charset="0"/>
              </a:rPr>
              <a:t>Le DPL doit assurer</a:t>
            </a:r>
            <a:r>
              <a:rPr lang="fr-FR" sz="1600" dirty="0" smtClean="0">
                <a:latin typeface="Helvetica" panose="020B0604020202030204" pitchFamily="34" charset="0"/>
              </a:rPr>
              <a:t> que la plateforme crée des </a:t>
            </a:r>
            <a:r>
              <a:rPr lang="fr-FR" sz="1600" b="1" dirty="0" smtClean="0">
                <a:latin typeface="Helvetica" panose="020B0604020202030204" pitchFamily="34" charset="0"/>
              </a:rPr>
              <a:t>perspectives d’emploi</a:t>
            </a:r>
            <a:r>
              <a:rPr lang="fr-FR" sz="1600" dirty="0" smtClean="0">
                <a:latin typeface="Helvetica" panose="020B0604020202030204" pitchFamily="34" charset="0"/>
              </a:rPr>
              <a:t>.</a:t>
            </a:r>
            <a:endParaRPr lang="fr-FR" sz="1600" dirty="0">
              <a:latin typeface="Helvetica" panose="020B0604020202030204" pitchFamily="34" charset="0"/>
            </a:endParaRPr>
          </a:p>
          <a:p>
            <a:pPr>
              <a:spcAft>
                <a:spcPts val="600"/>
              </a:spcAft>
            </a:pPr>
            <a:endParaRPr lang="fr-FR" sz="1600" b="1" dirty="0">
              <a:latin typeface="Helvetica" panose="020B0604020202030204" pitchFamily="34" charset="0"/>
            </a:endParaRPr>
          </a:p>
          <a:p>
            <a:pPr>
              <a:spcAft>
                <a:spcPts val="600"/>
              </a:spcAft>
            </a:pPr>
            <a:endParaRPr lang="fr-FR" sz="16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1605</Words>
  <Application>Microsoft Office PowerPoint</Application>
  <PresentationFormat>Personalització</PresentationFormat>
  <Paragraphs>225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25</vt:i4>
      </vt:variant>
    </vt:vector>
  </HeadingPairs>
  <TitlesOfParts>
    <vt:vector size="26" baseType="lpstr">
      <vt:lpstr>Tema de Office</vt:lpstr>
      <vt:lpstr>Conception et mise en œuvre des plateformes logistiques  Transports intermodaux régionaux: difficultés pratiques et solutions novatrices  WP24, CTI, CEE-ONU  Genève, 20 novembre 2018</vt:lpstr>
      <vt:lpstr>Introduction</vt:lpstr>
      <vt:lpstr>Le CETMO et le GTMO 5+5</vt:lpstr>
      <vt:lpstr>L’initiative régionale Logismed</vt:lpstr>
      <vt:lpstr>Guide sur la conception et mise en œuvre de plateformes logistiques</vt:lpstr>
      <vt:lpstr>Feuille de route pour la mise en œuvre</vt:lpstr>
      <vt:lpstr>Carte des intervenants dans un projet de plateforme logistique</vt:lpstr>
      <vt:lpstr>Considérations des intervenants</vt:lpstr>
      <vt:lpstr>Considérations des intervenants</vt:lpstr>
      <vt:lpstr>Étape  de démarrage</vt:lpstr>
      <vt:lpstr>Cadre logique des démarches au cours de l’étape de démarrage</vt:lpstr>
      <vt:lpstr>Démarches au cours de l’étape de démarrage</vt:lpstr>
      <vt:lpstr>Étape  de mise en œuvre</vt:lpstr>
      <vt:lpstr>Cadre logique des démarches au cours de l’étape de mise en œuvre</vt:lpstr>
      <vt:lpstr>Opérationnalisation du DPL</vt:lpstr>
      <vt:lpstr>Structuration financière et études techniques</vt:lpstr>
      <vt:lpstr>Étape  d’opérations</vt:lpstr>
      <vt:lpstr>Cadre logique des démarches au cours de l’étape des opérations</vt:lpstr>
      <vt:lpstr>Démarches au cours de l’étape des opérations</vt:lpstr>
      <vt:lpstr>Défis concernant la mise en œuvre des plateformes logistiques</vt:lpstr>
      <vt:lpstr>Étape de démarrage</vt:lpstr>
      <vt:lpstr>Étape de mise en œuvre</vt:lpstr>
      <vt:lpstr>Étape d’opérations</vt:lpstr>
      <vt:lpstr>Conclusion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CETMO</cp:lastModifiedBy>
  <cp:revision>199</cp:revision>
  <dcterms:created xsi:type="dcterms:W3CDTF">2018-06-12T14:46:12Z</dcterms:created>
  <dcterms:modified xsi:type="dcterms:W3CDTF">2018-11-16T07:56:38Z</dcterms:modified>
</cp:coreProperties>
</file>