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60" r:id="rId2"/>
    <p:sldId id="258" r:id="rId3"/>
    <p:sldId id="261" r:id="rId4"/>
    <p:sldId id="263" r:id="rId5"/>
    <p:sldId id="265" r:id="rId6"/>
    <p:sldId id="267" r:id="rId7"/>
    <p:sldId id="269" r:id="rId8"/>
    <p:sldId id="289" r:id="rId9"/>
    <p:sldId id="290" r:id="rId10"/>
    <p:sldId id="291" r:id="rId11"/>
    <p:sldId id="272" r:id="rId12"/>
    <p:sldId id="292" r:id="rId13"/>
    <p:sldId id="293" r:id="rId14"/>
    <p:sldId id="274" r:id="rId15"/>
    <p:sldId id="276" r:id="rId16"/>
    <p:sldId id="277" r:id="rId17"/>
    <p:sldId id="279" r:id="rId18"/>
    <p:sldId id="280" r:id="rId19"/>
    <p:sldId id="281" r:id="rId20"/>
    <p:sldId id="282" r:id="rId21"/>
    <p:sldId id="294" r:id="rId22"/>
    <p:sldId id="283" r:id="rId23"/>
    <p:sldId id="295" r:id="rId24"/>
    <p:sldId id="296" r:id="rId25"/>
    <p:sldId id="288" r:id="rId26"/>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047D"/>
    <a:srgbClr val="007E39"/>
    <a:srgbClr val="00487E"/>
    <a:srgbClr val="006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633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1"/>
            <a:ext cx="2945659" cy="496331"/>
          </a:xfrm>
          <a:prstGeom prst="rect">
            <a:avLst/>
          </a:prstGeom>
        </p:spPr>
        <p:txBody>
          <a:bodyPr vert="horz" lIns="91440" tIns="45720" rIns="91440" bIns="45720" rtlCol="0"/>
          <a:lstStyle>
            <a:lvl1pPr algn="r">
              <a:defRPr sz="1200"/>
            </a:lvl1pPr>
          </a:lstStyle>
          <a:p>
            <a:fld id="{F9B383ED-C341-4863-B371-C2B68E9C31A8}" type="datetimeFigureOut">
              <a:rPr lang="fr-FR" smtClean="0"/>
              <a:pPr/>
              <a:t>22/11/2018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15153"/>
            <a:ext cx="5438140" cy="446698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28584"/>
            <a:ext cx="2945659" cy="496331"/>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28584"/>
            <a:ext cx="2945659" cy="496331"/>
          </a:xfrm>
          <a:prstGeom prst="rect">
            <a:avLst/>
          </a:prstGeom>
        </p:spPr>
        <p:txBody>
          <a:bodyPr vert="horz" lIns="91440" tIns="45720" rIns="91440" bIns="45720" rtlCol="0" anchor="b"/>
          <a:lstStyle>
            <a:lvl1pPr algn="r">
              <a:defRPr sz="1200"/>
            </a:lvl1pPr>
          </a:lstStyle>
          <a:p>
            <a:fld id="{8D8462EC-A1E0-41CB-B50B-B44EF786F3B7}" type="slidenum">
              <a:rPr lang="fr-FR" smtClean="0"/>
              <a:pPr/>
              <a:t>‹#›</a:t>
            </a:fld>
            <a:endParaRPr lang="fr-FR"/>
          </a:p>
        </p:txBody>
      </p:sp>
    </p:spTree>
    <p:extLst>
      <p:ext uri="{BB962C8B-B14F-4D97-AF65-F5344CB8AC3E}">
        <p14:creationId xmlns:p14="http://schemas.microsoft.com/office/powerpoint/2010/main" val="4033649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a:t>
            </a:fld>
            <a:endParaRPr lang="fr-FR"/>
          </a:p>
        </p:txBody>
      </p:sp>
    </p:spTree>
    <p:extLst>
      <p:ext uri="{BB962C8B-B14F-4D97-AF65-F5344CB8AC3E}">
        <p14:creationId xmlns:p14="http://schemas.microsoft.com/office/powerpoint/2010/main" val="16924979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13</a:t>
            </a:fld>
            <a:endParaRPr lang="fr-FR"/>
          </a:p>
        </p:txBody>
      </p:sp>
    </p:spTree>
    <p:extLst>
      <p:ext uri="{BB962C8B-B14F-4D97-AF65-F5344CB8AC3E}">
        <p14:creationId xmlns:p14="http://schemas.microsoft.com/office/powerpoint/2010/main" val="2754310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14</a:t>
            </a:fld>
            <a:endParaRPr lang="fr-FR"/>
          </a:p>
        </p:txBody>
      </p:sp>
    </p:spTree>
    <p:extLst>
      <p:ext uri="{BB962C8B-B14F-4D97-AF65-F5344CB8AC3E}">
        <p14:creationId xmlns:p14="http://schemas.microsoft.com/office/powerpoint/2010/main" val="727955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15</a:t>
            </a:fld>
            <a:endParaRPr lang="fr-FR"/>
          </a:p>
        </p:txBody>
      </p:sp>
    </p:spTree>
    <p:extLst>
      <p:ext uri="{BB962C8B-B14F-4D97-AF65-F5344CB8AC3E}">
        <p14:creationId xmlns:p14="http://schemas.microsoft.com/office/powerpoint/2010/main" val="34397171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16</a:t>
            </a:fld>
            <a:endParaRPr lang="fr-FR"/>
          </a:p>
        </p:txBody>
      </p:sp>
    </p:spTree>
    <p:extLst>
      <p:ext uri="{BB962C8B-B14F-4D97-AF65-F5344CB8AC3E}">
        <p14:creationId xmlns:p14="http://schemas.microsoft.com/office/powerpoint/2010/main" val="23211442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17</a:t>
            </a:fld>
            <a:endParaRPr lang="fr-FR"/>
          </a:p>
        </p:txBody>
      </p:sp>
    </p:spTree>
    <p:extLst>
      <p:ext uri="{BB962C8B-B14F-4D97-AF65-F5344CB8AC3E}">
        <p14:creationId xmlns:p14="http://schemas.microsoft.com/office/powerpoint/2010/main" val="2424603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18</a:t>
            </a:fld>
            <a:endParaRPr lang="fr-FR"/>
          </a:p>
        </p:txBody>
      </p:sp>
    </p:spTree>
    <p:extLst>
      <p:ext uri="{BB962C8B-B14F-4D97-AF65-F5344CB8AC3E}">
        <p14:creationId xmlns:p14="http://schemas.microsoft.com/office/powerpoint/2010/main" val="26143317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19</a:t>
            </a:fld>
            <a:endParaRPr lang="fr-FR"/>
          </a:p>
        </p:txBody>
      </p:sp>
    </p:spTree>
    <p:extLst>
      <p:ext uri="{BB962C8B-B14F-4D97-AF65-F5344CB8AC3E}">
        <p14:creationId xmlns:p14="http://schemas.microsoft.com/office/powerpoint/2010/main" val="1866745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20</a:t>
            </a:fld>
            <a:endParaRPr lang="fr-FR"/>
          </a:p>
        </p:txBody>
      </p:sp>
    </p:spTree>
    <p:extLst>
      <p:ext uri="{BB962C8B-B14F-4D97-AF65-F5344CB8AC3E}">
        <p14:creationId xmlns:p14="http://schemas.microsoft.com/office/powerpoint/2010/main" val="1218656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21</a:t>
            </a:fld>
            <a:endParaRPr lang="fr-FR"/>
          </a:p>
        </p:txBody>
      </p:sp>
    </p:spTree>
    <p:extLst>
      <p:ext uri="{BB962C8B-B14F-4D97-AF65-F5344CB8AC3E}">
        <p14:creationId xmlns:p14="http://schemas.microsoft.com/office/powerpoint/2010/main" val="1742631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22</a:t>
            </a:fld>
            <a:endParaRPr lang="fr-FR"/>
          </a:p>
        </p:txBody>
      </p:sp>
    </p:spTree>
    <p:extLst>
      <p:ext uri="{BB962C8B-B14F-4D97-AF65-F5344CB8AC3E}">
        <p14:creationId xmlns:p14="http://schemas.microsoft.com/office/powerpoint/2010/main" val="3643572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a:t>
            </a:fld>
            <a:endParaRPr lang="fr-FR"/>
          </a:p>
        </p:txBody>
      </p:sp>
    </p:spTree>
    <p:extLst>
      <p:ext uri="{BB962C8B-B14F-4D97-AF65-F5344CB8AC3E}">
        <p14:creationId xmlns:p14="http://schemas.microsoft.com/office/powerpoint/2010/main" val="578773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23</a:t>
            </a:fld>
            <a:endParaRPr lang="fr-FR"/>
          </a:p>
        </p:txBody>
      </p:sp>
    </p:spTree>
    <p:extLst>
      <p:ext uri="{BB962C8B-B14F-4D97-AF65-F5344CB8AC3E}">
        <p14:creationId xmlns:p14="http://schemas.microsoft.com/office/powerpoint/2010/main" val="1437435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24</a:t>
            </a:fld>
            <a:endParaRPr lang="fr-FR"/>
          </a:p>
        </p:txBody>
      </p:sp>
    </p:spTree>
    <p:extLst>
      <p:ext uri="{BB962C8B-B14F-4D97-AF65-F5344CB8AC3E}">
        <p14:creationId xmlns:p14="http://schemas.microsoft.com/office/powerpoint/2010/main" val="356783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6</a:t>
            </a:fld>
            <a:endParaRPr lang="fr-FR"/>
          </a:p>
        </p:txBody>
      </p:sp>
    </p:spTree>
    <p:extLst>
      <p:ext uri="{BB962C8B-B14F-4D97-AF65-F5344CB8AC3E}">
        <p14:creationId xmlns:p14="http://schemas.microsoft.com/office/powerpoint/2010/main" val="2693788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7</a:t>
            </a:fld>
            <a:endParaRPr lang="fr-FR"/>
          </a:p>
        </p:txBody>
      </p:sp>
    </p:spTree>
    <p:extLst>
      <p:ext uri="{BB962C8B-B14F-4D97-AF65-F5344CB8AC3E}">
        <p14:creationId xmlns:p14="http://schemas.microsoft.com/office/powerpoint/2010/main" val="3506664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8</a:t>
            </a:fld>
            <a:endParaRPr lang="fr-FR"/>
          </a:p>
        </p:txBody>
      </p:sp>
    </p:spTree>
    <p:extLst>
      <p:ext uri="{BB962C8B-B14F-4D97-AF65-F5344CB8AC3E}">
        <p14:creationId xmlns:p14="http://schemas.microsoft.com/office/powerpoint/2010/main" val="271283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9</a:t>
            </a:fld>
            <a:endParaRPr lang="fr-FR"/>
          </a:p>
        </p:txBody>
      </p:sp>
    </p:spTree>
    <p:extLst>
      <p:ext uri="{BB962C8B-B14F-4D97-AF65-F5344CB8AC3E}">
        <p14:creationId xmlns:p14="http://schemas.microsoft.com/office/powerpoint/2010/main" val="966402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10</a:t>
            </a:fld>
            <a:endParaRPr lang="fr-FR"/>
          </a:p>
        </p:txBody>
      </p:sp>
    </p:spTree>
    <p:extLst>
      <p:ext uri="{BB962C8B-B14F-4D97-AF65-F5344CB8AC3E}">
        <p14:creationId xmlns:p14="http://schemas.microsoft.com/office/powerpoint/2010/main" val="636772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11</a:t>
            </a:fld>
            <a:endParaRPr lang="fr-FR"/>
          </a:p>
        </p:txBody>
      </p:sp>
    </p:spTree>
    <p:extLst>
      <p:ext uri="{BB962C8B-B14F-4D97-AF65-F5344CB8AC3E}">
        <p14:creationId xmlns:p14="http://schemas.microsoft.com/office/powerpoint/2010/main" val="10090372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D8462EC-A1E0-41CB-B50B-B44EF786F3B7}" type="slidenum">
              <a:rPr lang="fr-FR" smtClean="0"/>
              <a:pPr/>
              <a:t>12</a:t>
            </a:fld>
            <a:endParaRPr lang="fr-FR"/>
          </a:p>
        </p:txBody>
      </p:sp>
    </p:spTree>
    <p:extLst>
      <p:ext uri="{BB962C8B-B14F-4D97-AF65-F5344CB8AC3E}">
        <p14:creationId xmlns:p14="http://schemas.microsoft.com/office/powerpoint/2010/main" val="728745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803DC10C-0DB2-4C98-8634-B347D80A51EE}" type="datetime1">
              <a:rPr lang="fr-FR" smtClean="0"/>
              <a:t>22/11/2018</a:t>
            </a:fld>
            <a:endParaRPr lang="fr-FR"/>
          </a:p>
        </p:txBody>
      </p:sp>
      <p:sp>
        <p:nvSpPr>
          <p:cNvPr id="5" name="Espace réservé du pied de page 4"/>
          <p:cNvSpPr>
            <a:spLocks noGrp="1"/>
          </p:cNvSpPr>
          <p:nvPr>
            <p:ph type="ftr" sz="quarter" idx="11"/>
          </p:nvPr>
        </p:nvSpPr>
        <p:spPr/>
        <p:txBody>
          <a:bodyPr/>
          <a:lstStyle/>
          <a:p>
            <a:r>
              <a:rPr lang="fr-FR"/>
              <a:t> Novembre 2018- Ref 2322                                                                                                                          Yves LAUFER</a:t>
            </a:r>
          </a:p>
        </p:txBody>
      </p:sp>
      <p:sp>
        <p:nvSpPr>
          <p:cNvPr id="6" name="Espace réservé du numéro de diapositive 5"/>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0310C05-81B0-478D-B135-9B2151949417}" type="datetime1">
              <a:rPr lang="fr-FR" smtClean="0"/>
              <a:t>22/11/2018</a:t>
            </a:fld>
            <a:endParaRPr lang="fr-FR"/>
          </a:p>
        </p:txBody>
      </p:sp>
      <p:sp>
        <p:nvSpPr>
          <p:cNvPr id="5" name="Espace réservé du pied de page 4"/>
          <p:cNvSpPr>
            <a:spLocks noGrp="1"/>
          </p:cNvSpPr>
          <p:nvPr>
            <p:ph type="ftr" sz="quarter" idx="11"/>
          </p:nvPr>
        </p:nvSpPr>
        <p:spPr/>
        <p:txBody>
          <a:bodyPr/>
          <a:lstStyle/>
          <a:p>
            <a:r>
              <a:rPr lang="fr-FR"/>
              <a:t> Novembre 2018- Ref 2322                                                                                                                          Yves LAUFER</a:t>
            </a:r>
          </a:p>
        </p:txBody>
      </p:sp>
      <p:sp>
        <p:nvSpPr>
          <p:cNvPr id="6" name="Espace réservé du numéro de diapositive 5"/>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1CC5A61-D5FB-42FF-A904-7EE424F6814B}" type="datetime1">
              <a:rPr lang="fr-FR" smtClean="0"/>
              <a:t>22/11/2018</a:t>
            </a:fld>
            <a:endParaRPr lang="fr-FR"/>
          </a:p>
        </p:txBody>
      </p:sp>
      <p:sp>
        <p:nvSpPr>
          <p:cNvPr id="5" name="Espace réservé du pied de page 4"/>
          <p:cNvSpPr>
            <a:spLocks noGrp="1"/>
          </p:cNvSpPr>
          <p:nvPr>
            <p:ph type="ftr" sz="quarter" idx="11"/>
          </p:nvPr>
        </p:nvSpPr>
        <p:spPr/>
        <p:txBody>
          <a:bodyPr/>
          <a:lstStyle/>
          <a:p>
            <a:r>
              <a:rPr lang="fr-FR"/>
              <a:t> Novembre 2018- Ref 2322                                                                                                                          Yves LAUFER</a:t>
            </a:r>
          </a:p>
        </p:txBody>
      </p:sp>
      <p:sp>
        <p:nvSpPr>
          <p:cNvPr id="6" name="Espace réservé du numéro de diapositive 5"/>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8A097B0-39B6-4345-AE97-BB3D35F361DC}" type="datetime1">
              <a:rPr lang="fr-FR" smtClean="0"/>
              <a:t>22/11/2018</a:t>
            </a:fld>
            <a:endParaRPr lang="fr-FR"/>
          </a:p>
        </p:txBody>
      </p:sp>
      <p:sp>
        <p:nvSpPr>
          <p:cNvPr id="5" name="Espace réservé du pied de page 4"/>
          <p:cNvSpPr>
            <a:spLocks noGrp="1"/>
          </p:cNvSpPr>
          <p:nvPr>
            <p:ph type="ftr" sz="quarter" idx="11"/>
          </p:nvPr>
        </p:nvSpPr>
        <p:spPr/>
        <p:txBody>
          <a:bodyPr/>
          <a:lstStyle/>
          <a:p>
            <a:r>
              <a:rPr lang="fr-FR"/>
              <a:t> Novembre 2018- Ref 2322                                                                                                                          Yves LAUFER</a:t>
            </a:r>
          </a:p>
        </p:txBody>
      </p:sp>
      <p:sp>
        <p:nvSpPr>
          <p:cNvPr id="6" name="Espace réservé du numéro de diapositive 5"/>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C4E152B-3190-4110-99C0-7940634615A4}" type="datetime1">
              <a:rPr lang="fr-FR" smtClean="0"/>
              <a:t>22/11/2018</a:t>
            </a:fld>
            <a:endParaRPr lang="fr-FR"/>
          </a:p>
        </p:txBody>
      </p:sp>
      <p:sp>
        <p:nvSpPr>
          <p:cNvPr id="5" name="Espace réservé du pied de page 4"/>
          <p:cNvSpPr>
            <a:spLocks noGrp="1"/>
          </p:cNvSpPr>
          <p:nvPr>
            <p:ph type="ftr" sz="quarter" idx="11"/>
          </p:nvPr>
        </p:nvSpPr>
        <p:spPr/>
        <p:txBody>
          <a:bodyPr/>
          <a:lstStyle/>
          <a:p>
            <a:r>
              <a:rPr lang="fr-FR"/>
              <a:t> Novembre 2018- Ref 2322                                                                                                                          Yves LAUFER</a:t>
            </a:r>
          </a:p>
        </p:txBody>
      </p:sp>
      <p:sp>
        <p:nvSpPr>
          <p:cNvPr id="6" name="Espace réservé du numéro de diapositive 5"/>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A55A00D-1B29-4C3C-8555-61D1F5508154}" type="datetime1">
              <a:rPr lang="fr-FR" smtClean="0"/>
              <a:t>22/11/2018</a:t>
            </a:fld>
            <a:endParaRPr lang="fr-FR"/>
          </a:p>
        </p:txBody>
      </p:sp>
      <p:sp>
        <p:nvSpPr>
          <p:cNvPr id="6" name="Espace réservé du pied de page 5"/>
          <p:cNvSpPr>
            <a:spLocks noGrp="1"/>
          </p:cNvSpPr>
          <p:nvPr>
            <p:ph type="ftr" sz="quarter" idx="11"/>
          </p:nvPr>
        </p:nvSpPr>
        <p:spPr/>
        <p:txBody>
          <a:bodyPr/>
          <a:lstStyle/>
          <a:p>
            <a:r>
              <a:rPr lang="fr-FR"/>
              <a:t> Novembre 2018- Ref 2322                                                                                                                          Yves LAUFER</a:t>
            </a:r>
          </a:p>
        </p:txBody>
      </p:sp>
      <p:sp>
        <p:nvSpPr>
          <p:cNvPr id="7" name="Espace réservé du numéro de diapositive 6"/>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2B49BC3-0725-4178-99EA-C00784C2AD1E}" type="datetime1">
              <a:rPr lang="fr-FR" smtClean="0"/>
              <a:t>22/11/2018</a:t>
            </a:fld>
            <a:endParaRPr lang="fr-FR"/>
          </a:p>
        </p:txBody>
      </p:sp>
      <p:sp>
        <p:nvSpPr>
          <p:cNvPr id="8" name="Espace réservé du pied de page 7"/>
          <p:cNvSpPr>
            <a:spLocks noGrp="1"/>
          </p:cNvSpPr>
          <p:nvPr>
            <p:ph type="ftr" sz="quarter" idx="11"/>
          </p:nvPr>
        </p:nvSpPr>
        <p:spPr/>
        <p:txBody>
          <a:bodyPr/>
          <a:lstStyle/>
          <a:p>
            <a:r>
              <a:rPr lang="fr-FR"/>
              <a:t> Novembre 2018- Ref 2322                                                                                                                          Yves LAUFER</a:t>
            </a:r>
          </a:p>
        </p:txBody>
      </p:sp>
      <p:sp>
        <p:nvSpPr>
          <p:cNvPr id="9" name="Espace réservé du numéro de diapositive 8"/>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8F5DE380-D27F-4CBE-8A91-B10CDA610CB6}" type="datetime1">
              <a:rPr lang="fr-FR" smtClean="0"/>
              <a:t>22/11/2018</a:t>
            </a:fld>
            <a:endParaRPr lang="fr-FR"/>
          </a:p>
        </p:txBody>
      </p:sp>
      <p:sp>
        <p:nvSpPr>
          <p:cNvPr id="4" name="Espace réservé du pied de page 3"/>
          <p:cNvSpPr>
            <a:spLocks noGrp="1"/>
          </p:cNvSpPr>
          <p:nvPr>
            <p:ph type="ftr" sz="quarter" idx="11"/>
          </p:nvPr>
        </p:nvSpPr>
        <p:spPr/>
        <p:txBody>
          <a:bodyPr/>
          <a:lstStyle/>
          <a:p>
            <a:r>
              <a:rPr lang="fr-FR"/>
              <a:t> Novembre 2018- Ref 2322                                                                                                                          Yves LAUFER</a:t>
            </a:r>
          </a:p>
        </p:txBody>
      </p:sp>
      <p:sp>
        <p:nvSpPr>
          <p:cNvPr id="5" name="Espace réservé du numéro de diapositive 4"/>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E3B7D5-C08D-46FE-85F1-EB937E044DE4}" type="datetime1">
              <a:rPr lang="fr-FR" smtClean="0"/>
              <a:t>22/11/2018</a:t>
            </a:fld>
            <a:endParaRPr lang="fr-FR"/>
          </a:p>
        </p:txBody>
      </p:sp>
      <p:sp>
        <p:nvSpPr>
          <p:cNvPr id="3" name="Espace réservé du pied de page 2"/>
          <p:cNvSpPr>
            <a:spLocks noGrp="1"/>
          </p:cNvSpPr>
          <p:nvPr>
            <p:ph type="ftr" sz="quarter" idx="11"/>
          </p:nvPr>
        </p:nvSpPr>
        <p:spPr/>
        <p:txBody>
          <a:bodyPr/>
          <a:lstStyle/>
          <a:p>
            <a:r>
              <a:rPr lang="fr-FR"/>
              <a:t> Novembre 2018- Ref 2322                                                                                                                          Yves LAUFER</a:t>
            </a:r>
          </a:p>
        </p:txBody>
      </p:sp>
      <p:sp>
        <p:nvSpPr>
          <p:cNvPr id="4" name="Espace réservé du numéro de diapositive 3"/>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A5B2A087-A751-49D8-8A2F-CEC1095503CC}" type="datetime1">
              <a:rPr lang="fr-FR" smtClean="0"/>
              <a:t>22/11/2018</a:t>
            </a:fld>
            <a:endParaRPr lang="fr-FR"/>
          </a:p>
        </p:txBody>
      </p:sp>
      <p:sp>
        <p:nvSpPr>
          <p:cNvPr id="6" name="Espace réservé du pied de page 5"/>
          <p:cNvSpPr>
            <a:spLocks noGrp="1"/>
          </p:cNvSpPr>
          <p:nvPr>
            <p:ph type="ftr" sz="quarter" idx="11"/>
          </p:nvPr>
        </p:nvSpPr>
        <p:spPr/>
        <p:txBody>
          <a:bodyPr/>
          <a:lstStyle/>
          <a:p>
            <a:r>
              <a:rPr lang="fr-FR"/>
              <a:t> Novembre 2018- Ref 2322                                                                                                                          Yves LAUFER</a:t>
            </a:r>
          </a:p>
        </p:txBody>
      </p:sp>
      <p:sp>
        <p:nvSpPr>
          <p:cNvPr id="7" name="Espace réservé du numéro de diapositive 6"/>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47DDDC7C-C502-48BE-A791-8EC9BB152F49}" type="datetime1">
              <a:rPr lang="fr-FR" smtClean="0"/>
              <a:t>22/11/2018</a:t>
            </a:fld>
            <a:endParaRPr lang="fr-FR"/>
          </a:p>
        </p:txBody>
      </p:sp>
      <p:sp>
        <p:nvSpPr>
          <p:cNvPr id="6" name="Espace réservé du pied de page 5"/>
          <p:cNvSpPr>
            <a:spLocks noGrp="1"/>
          </p:cNvSpPr>
          <p:nvPr>
            <p:ph type="ftr" sz="quarter" idx="11"/>
          </p:nvPr>
        </p:nvSpPr>
        <p:spPr/>
        <p:txBody>
          <a:bodyPr/>
          <a:lstStyle/>
          <a:p>
            <a:r>
              <a:rPr lang="fr-FR"/>
              <a:t> Novembre 2018- Ref 2322                                                                                                                          Yves LAUFER</a:t>
            </a:r>
          </a:p>
        </p:txBody>
      </p:sp>
      <p:sp>
        <p:nvSpPr>
          <p:cNvPr id="7" name="Espace réservé du numéro de diapositive 6"/>
          <p:cNvSpPr>
            <a:spLocks noGrp="1"/>
          </p:cNvSpPr>
          <p:nvPr>
            <p:ph type="sldNum" sz="quarter" idx="12"/>
          </p:nvPr>
        </p:nvSpPr>
        <p:spPr/>
        <p:txBody>
          <a:bodyPr/>
          <a:lstStyle/>
          <a:p>
            <a:fld id="{3487547A-EC83-426B-AF0A-B7F652133304}"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A64D3-7656-426D-BFE1-81EA8CF0B2E5}" type="datetime1">
              <a:rPr lang="fr-FR" smtClean="0"/>
              <a:t>22/11/2018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 Novembre 2018- Ref 2322                                                                                                                          Yves LAUFER</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87547A-EC83-426B-AF0A-B7F652133304}"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84784"/>
            <a:ext cx="8237510" cy="4968552"/>
          </a:xfrm>
          <a:ln w="38100">
            <a:solidFill>
              <a:srgbClr val="0070C0"/>
            </a:solidFill>
          </a:ln>
        </p:spPr>
        <p:txBody>
          <a:bodyPr>
            <a:normAutofit/>
          </a:bodyPr>
          <a:lstStyle/>
          <a:p>
            <a:pPr marL="457200" indent="-457200" algn="ctr">
              <a:spcBef>
                <a:spcPts val="0"/>
              </a:spcBef>
              <a:buNone/>
            </a:pPr>
            <a:r>
              <a:rPr lang="en-US" b="1" dirty="0">
                <a:solidFill>
                  <a:srgbClr val="00487E"/>
                </a:solidFill>
                <a:latin typeface="Calibri" pitchFamily="34" charset="0"/>
              </a:rPr>
              <a:t> </a:t>
            </a:r>
          </a:p>
          <a:p>
            <a:pPr marL="457200" indent="-457200" algn="ctr">
              <a:spcBef>
                <a:spcPts val="0"/>
              </a:spcBef>
              <a:buNone/>
            </a:pPr>
            <a:r>
              <a:rPr lang="en-US" b="1" dirty="0">
                <a:solidFill>
                  <a:srgbClr val="01047D"/>
                </a:solidFill>
                <a:latin typeface="Calibri" pitchFamily="34" charset="0"/>
              </a:rPr>
              <a:t>A Single Width of 2.60 m</a:t>
            </a:r>
          </a:p>
          <a:p>
            <a:pPr marL="457200" indent="-457200" algn="ctr">
              <a:spcBef>
                <a:spcPts val="0"/>
              </a:spcBef>
              <a:buNone/>
            </a:pPr>
            <a:endParaRPr lang="en-US" b="1" dirty="0">
              <a:solidFill>
                <a:srgbClr val="01047D"/>
              </a:solidFill>
              <a:latin typeface="Calibri" pitchFamily="34" charset="0"/>
            </a:endParaRPr>
          </a:p>
          <a:p>
            <a:pPr marL="514350" indent="-514350" algn="ctr">
              <a:buNone/>
            </a:pPr>
            <a:r>
              <a:rPr lang="en-US" b="1" dirty="0">
                <a:solidFill>
                  <a:srgbClr val="01047D"/>
                </a:solidFill>
                <a:latin typeface="Calibri" pitchFamily="34" charset="0"/>
              </a:rPr>
              <a:t>A Global Seamless Transport System</a:t>
            </a:r>
          </a:p>
          <a:p>
            <a:pPr marL="514350" indent="-514350" algn="ctr">
              <a:buNone/>
            </a:pPr>
            <a:endParaRPr lang="en-US" b="1" dirty="0">
              <a:solidFill>
                <a:srgbClr val="01047D"/>
              </a:solidFill>
              <a:latin typeface="Calibri" pitchFamily="34" charset="0"/>
            </a:endParaRPr>
          </a:p>
          <a:p>
            <a:pPr marL="0" indent="0" algn="ctr">
              <a:spcBef>
                <a:spcPts val="0"/>
              </a:spcBef>
              <a:buNone/>
              <a:tabLst>
                <a:tab pos="0" algn="l"/>
              </a:tabLst>
            </a:pPr>
            <a:r>
              <a:rPr lang="en-US" sz="3400" b="1" dirty="0">
                <a:solidFill>
                  <a:srgbClr val="01047D"/>
                </a:solidFill>
                <a:latin typeface="Calibri" pitchFamily="34" charset="0"/>
              </a:rPr>
              <a:t> For Industry, </a:t>
            </a:r>
            <a:r>
              <a:rPr lang="en-US" sz="3400" b="1" dirty="0">
                <a:solidFill>
                  <a:srgbClr val="007D39"/>
                </a:solidFill>
                <a:latin typeface="Calibri" pitchFamily="34" charset="0"/>
              </a:rPr>
              <a:t>Climate, </a:t>
            </a:r>
            <a:r>
              <a:rPr lang="en-US" sz="3400" b="1" dirty="0">
                <a:solidFill>
                  <a:srgbClr val="01047D"/>
                </a:solidFill>
                <a:latin typeface="Calibri" pitchFamily="34" charset="0"/>
              </a:rPr>
              <a:t>MANKIND</a:t>
            </a:r>
          </a:p>
          <a:p>
            <a:pPr marL="0" indent="0" algn="ctr">
              <a:spcBef>
                <a:spcPts val="0"/>
              </a:spcBef>
              <a:buNone/>
              <a:tabLst>
                <a:tab pos="0" algn="l"/>
              </a:tabLst>
            </a:pPr>
            <a:r>
              <a:rPr lang="fr-FR" sz="3400" b="1" dirty="0">
                <a:solidFill>
                  <a:srgbClr val="01047D"/>
                </a:solidFill>
                <a:latin typeface="Calibri" pitchFamily="34" charset="0"/>
              </a:rPr>
              <a:t>or</a:t>
            </a:r>
          </a:p>
          <a:p>
            <a:pPr marL="0" indent="0" algn="ctr">
              <a:spcBef>
                <a:spcPts val="0"/>
              </a:spcBef>
              <a:buNone/>
              <a:tabLst>
                <a:tab pos="0" algn="l"/>
              </a:tabLst>
            </a:pPr>
            <a:r>
              <a:rPr lang="fr-FR" sz="3400" b="1" dirty="0">
                <a:solidFill>
                  <a:srgbClr val="007E39"/>
                </a:solidFill>
                <a:latin typeface="Calibri" pitchFamily="34" charset="0"/>
              </a:rPr>
              <a:t>MAN,</a:t>
            </a:r>
            <a:r>
              <a:rPr lang="fr-FR" sz="3400" b="1" dirty="0">
                <a:solidFill>
                  <a:srgbClr val="01047D"/>
                </a:solidFill>
                <a:latin typeface="Calibri" pitchFamily="34" charset="0"/>
              </a:rPr>
              <a:t> </a:t>
            </a:r>
            <a:r>
              <a:rPr lang="fr-FR" sz="3400" b="1" dirty="0" err="1">
                <a:solidFill>
                  <a:srgbClr val="01047D"/>
                </a:solidFill>
                <a:latin typeface="Calibri" pitchFamily="34" charset="0"/>
              </a:rPr>
              <a:t>lives</a:t>
            </a:r>
            <a:r>
              <a:rPr lang="fr-FR" sz="3400" b="1" dirty="0">
                <a:solidFill>
                  <a:srgbClr val="01047D"/>
                </a:solidFill>
                <a:latin typeface="Calibri" pitchFamily="34" charset="0"/>
              </a:rPr>
              <a:t> by Blood, Air and Milk</a:t>
            </a:r>
          </a:p>
          <a:p>
            <a:pPr marL="514350" indent="-514350">
              <a:buNone/>
            </a:pPr>
            <a:endParaRPr lang="en-US" b="1" dirty="0">
              <a:solidFill>
                <a:srgbClr val="0065B0"/>
              </a:solidFill>
            </a:endParaRPr>
          </a:p>
          <a:p>
            <a:pPr marL="514350" indent="-514350">
              <a:buNone/>
            </a:pPr>
            <a:endParaRPr lang="en-US" b="1" dirty="0">
              <a:solidFill>
                <a:srgbClr val="0065B0"/>
              </a:solidFill>
            </a:endParaRPr>
          </a:p>
          <a:p>
            <a:pPr marL="514350" indent="-514350">
              <a:buNone/>
            </a:pPr>
            <a:endParaRPr lang="fr-FR" dirty="0">
              <a:solidFill>
                <a:srgbClr val="0065B0"/>
              </a:solidFill>
            </a:endParaRPr>
          </a:p>
          <a:p>
            <a:pPr>
              <a:buNone/>
            </a:pPr>
            <a:endParaRPr lang="fr-FR" dirty="0">
              <a:solidFill>
                <a:srgbClr val="0065B0"/>
              </a:solidFill>
            </a:endParaRPr>
          </a:p>
          <a:p>
            <a:pPr>
              <a:buNone/>
            </a:pPr>
            <a:endParaRPr lang="fr-FR" dirty="0">
              <a:solidFill>
                <a:srgbClr val="0065B0"/>
              </a:solidFill>
            </a:endParaRPr>
          </a:p>
          <a:p>
            <a:pPr>
              <a:buNone/>
            </a:pPr>
            <a:endParaRPr lang="fr-FR" dirty="0">
              <a:solidFill>
                <a:srgbClr val="0065B0"/>
              </a:solidFill>
            </a:endParaRPr>
          </a:p>
        </p:txBody>
      </p:sp>
      <p:sp>
        <p:nvSpPr>
          <p:cNvPr id="8" name="Oval 3"/>
          <p:cNvSpPr>
            <a:spLocks noChangeArrowheads="1"/>
          </p:cNvSpPr>
          <p:nvPr/>
        </p:nvSpPr>
        <p:spPr bwMode="auto">
          <a:xfrm>
            <a:off x="3419872" y="332656"/>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707904" y="404664"/>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597352"/>
            <a:ext cx="9144000" cy="260648"/>
          </a:xfrm>
        </p:spPr>
        <p:txBody>
          <a:bodyPr/>
          <a:lstStyle/>
          <a:p>
            <a:pPr algn="l"/>
            <a:endParaRPr lang="fr-FR" sz="900" b="1" dirty="0">
              <a:solidFill>
                <a:srgbClr val="01047D"/>
              </a:solidFill>
            </a:endParaRPr>
          </a:p>
          <a:p>
            <a:pPr algn="l"/>
            <a:r>
              <a:rPr lang="fr-FR" sz="900" b="1" dirty="0">
                <a:solidFill>
                  <a:srgbClr val="01047D"/>
                </a:solidFill>
              </a:rPr>
              <a:t>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1340768"/>
            <a:ext cx="8568952" cy="4785395"/>
          </a:xfrm>
        </p:spPr>
        <p:txBody>
          <a:bodyPr>
            <a:normAutofit/>
          </a:bodyPr>
          <a:lstStyle/>
          <a:p>
            <a:pPr marL="457200" lvl="1" indent="-457200" algn="just">
              <a:lnSpc>
                <a:spcPct val="150000"/>
              </a:lnSpc>
              <a:spcBef>
                <a:spcPts val="0"/>
              </a:spcBef>
              <a:buFont typeface="Wingdings" panose="05000000000000000000" pitchFamily="2" charset="2"/>
              <a:buChar char="ü"/>
            </a:pPr>
            <a:r>
              <a:rPr lang="en-GB" sz="2400" b="1" dirty="0">
                <a:solidFill>
                  <a:srgbClr val="01047D"/>
                </a:solidFill>
              </a:rPr>
              <a:t> Where the Euro-pallet of 1200 x 800 mm (ISO 3394) as well as the unit of 1200 x 1000 mm (49’’ x 40’’) are saturating the width of 2.60 m (8’6’’) of transport equipment, namely  road transport equipment (and swap body)</a:t>
            </a:r>
          </a:p>
          <a:p>
            <a:pPr marL="457200" lvl="1" indent="-457200" algn="just">
              <a:lnSpc>
                <a:spcPct val="150000"/>
              </a:lnSpc>
              <a:spcBef>
                <a:spcPts val="0"/>
              </a:spcBef>
              <a:buNone/>
            </a:pPr>
            <a:endParaRPr lang="en-GB" sz="2400" b="1" dirty="0">
              <a:solidFill>
                <a:srgbClr val="01047D"/>
              </a:solidFill>
            </a:endParaRPr>
          </a:p>
          <a:p>
            <a:pPr marL="457200" lvl="1" indent="-457200">
              <a:spcBef>
                <a:spcPts val="0"/>
              </a:spcBef>
              <a:buFont typeface="Wingdings" panose="05000000000000000000" pitchFamily="2" charset="2"/>
              <a:buChar char="ü"/>
            </a:pPr>
            <a:r>
              <a:rPr lang="en-GB" sz="2400" b="1" dirty="0">
                <a:solidFill>
                  <a:srgbClr val="01047D"/>
                </a:solidFill>
              </a:rPr>
              <a:t>A width, compatible with the infrastructure accommodating it</a:t>
            </a:r>
          </a:p>
        </p:txBody>
      </p:sp>
      <p:sp>
        <p:nvSpPr>
          <p:cNvPr id="8" name="Oval 3"/>
          <p:cNvSpPr>
            <a:spLocks noChangeArrowheads="1"/>
          </p:cNvSpPr>
          <p:nvPr/>
        </p:nvSpPr>
        <p:spPr bwMode="auto">
          <a:xfrm>
            <a:off x="3635896"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35496" y="6513986"/>
            <a:ext cx="9001000" cy="332656"/>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extLst>
      <p:ext uri="{BB962C8B-B14F-4D97-AF65-F5344CB8AC3E}">
        <p14:creationId xmlns:p14="http://schemas.microsoft.com/office/powerpoint/2010/main" val="27524834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3557" y="1556792"/>
            <a:ext cx="8229600" cy="4493096"/>
          </a:xfrm>
        </p:spPr>
        <p:txBody>
          <a:bodyPr>
            <a:normAutofit/>
          </a:bodyPr>
          <a:lstStyle/>
          <a:p>
            <a:pPr marL="588600" indent="-571500" algn="just">
              <a:lnSpc>
                <a:spcPct val="150000"/>
              </a:lnSpc>
              <a:spcBef>
                <a:spcPts val="0"/>
              </a:spcBef>
              <a:buFont typeface="Wingdings" panose="05000000000000000000" pitchFamily="2" charset="2"/>
              <a:buChar char="ü"/>
            </a:pPr>
            <a:r>
              <a:rPr lang="en-GB" sz="3600" b="1" dirty="0">
                <a:solidFill>
                  <a:srgbClr val="007E39"/>
                </a:solidFill>
              </a:rPr>
              <a:t>53’ x 8’6’’ x 9’6’’ loading 30 pallets of 40’’ x 49’’ or 39 europallets of 1200 x 800 mm (ISO 3394) vs 33 only in a 13.60 m semi-trailer</a:t>
            </a:r>
          </a:p>
        </p:txBody>
      </p:sp>
      <p:sp>
        <p:nvSpPr>
          <p:cNvPr id="8" name="Oval 3"/>
          <p:cNvSpPr>
            <a:spLocks noChangeArrowheads="1"/>
          </p:cNvSpPr>
          <p:nvPr/>
        </p:nvSpPr>
        <p:spPr bwMode="auto">
          <a:xfrm>
            <a:off x="3419872"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07904"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453336"/>
            <a:ext cx="9108504" cy="403853"/>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1268760"/>
            <a:ext cx="8229600" cy="4525963"/>
          </a:xfrm>
        </p:spPr>
        <p:txBody>
          <a:bodyPr/>
          <a:lstStyle/>
          <a:p>
            <a:pPr marL="0" indent="0" algn="ctr">
              <a:spcBef>
                <a:spcPts val="0"/>
              </a:spcBef>
              <a:buNone/>
            </a:pPr>
            <a:r>
              <a:rPr lang="en-GB" sz="3600" b="1" dirty="0">
                <a:solidFill>
                  <a:srgbClr val="01047D"/>
                </a:solidFill>
              </a:rPr>
              <a:t>39 euro-pallets</a:t>
            </a:r>
          </a:p>
          <a:p>
            <a:pPr marL="0" indent="0" algn="ctr">
              <a:spcBef>
                <a:spcPts val="0"/>
              </a:spcBef>
              <a:buNone/>
            </a:pPr>
            <a:endParaRPr lang="en-GB" sz="3600" b="1" dirty="0">
              <a:solidFill>
                <a:srgbClr val="01047D"/>
              </a:solidFill>
            </a:endParaRPr>
          </a:p>
          <a:p>
            <a:pPr marL="1028700" indent="-571500" algn="just">
              <a:lnSpc>
                <a:spcPct val="150000"/>
              </a:lnSpc>
              <a:spcBef>
                <a:spcPts val="0"/>
              </a:spcBef>
              <a:buFont typeface="Wingdings" panose="05000000000000000000" pitchFamily="2" charset="2"/>
              <a:buChar char="ü"/>
            </a:pPr>
            <a:r>
              <a:rPr lang="en-GB" sz="3600" b="1" dirty="0">
                <a:solidFill>
                  <a:srgbClr val="01047D"/>
                </a:solidFill>
              </a:rPr>
              <a:t>+ 18% vs a 16.15 m S/T (33 </a:t>
            </a:r>
            <a:r>
              <a:rPr lang="en-GB" sz="3600" b="1" dirty="0" err="1">
                <a:solidFill>
                  <a:srgbClr val="01047D"/>
                </a:solidFill>
              </a:rPr>
              <a:t>e.p</a:t>
            </a:r>
            <a:r>
              <a:rPr lang="en-GB" sz="3600" b="1" dirty="0">
                <a:solidFill>
                  <a:srgbClr val="01047D"/>
                </a:solidFill>
              </a:rPr>
              <a:t>)</a:t>
            </a:r>
          </a:p>
          <a:p>
            <a:pPr marL="1028700" indent="-571500" algn="just">
              <a:lnSpc>
                <a:spcPct val="150000"/>
              </a:lnSpc>
              <a:spcBef>
                <a:spcPts val="0"/>
              </a:spcBef>
              <a:buFont typeface="Wingdings" panose="05000000000000000000" pitchFamily="2" charset="2"/>
              <a:buChar char="ü"/>
            </a:pPr>
            <a:r>
              <a:rPr lang="en-GB" sz="3600" b="1" dirty="0">
                <a:solidFill>
                  <a:srgbClr val="01047D"/>
                </a:solidFill>
              </a:rPr>
              <a:t>+ 18 % vs a 45’ CT (33 </a:t>
            </a:r>
            <a:r>
              <a:rPr lang="en-GB" sz="3600" b="1" dirty="0" err="1">
                <a:solidFill>
                  <a:srgbClr val="01047D"/>
                </a:solidFill>
              </a:rPr>
              <a:t>e.p</a:t>
            </a:r>
            <a:r>
              <a:rPr lang="en-GB" sz="3600" b="1" dirty="0">
                <a:solidFill>
                  <a:srgbClr val="01047D"/>
                </a:solidFill>
              </a:rPr>
              <a:t>)</a:t>
            </a:r>
          </a:p>
          <a:p>
            <a:pPr marL="1028700" indent="-571500" algn="just">
              <a:lnSpc>
                <a:spcPct val="150000"/>
              </a:lnSpc>
              <a:spcBef>
                <a:spcPts val="0"/>
              </a:spcBef>
              <a:buFont typeface="Wingdings" panose="05000000000000000000" pitchFamily="2" charset="2"/>
              <a:buChar char="ü"/>
            </a:pPr>
            <a:r>
              <a:rPr lang="en-GB" sz="3600" b="1" dirty="0">
                <a:solidFill>
                  <a:srgbClr val="01047D"/>
                </a:solidFill>
              </a:rPr>
              <a:t>+ 65 % vs a 40’ CT (23 </a:t>
            </a:r>
            <a:r>
              <a:rPr lang="en-GB" sz="3600" b="1" dirty="0" err="1">
                <a:solidFill>
                  <a:srgbClr val="01047D"/>
                </a:solidFill>
              </a:rPr>
              <a:t>e.p</a:t>
            </a:r>
            <a:r>
              <a:rPr lang="en-GB" sz="3600" b="1" dirty="0">
                <a:solidFill>
                  <a:srgbClr val="01047D"/>
                </a:solidFill>
              </a:rPr>
              <a:t>)</a:t>
            </a:r>
          </a:p>
          <a:p>
            <a:pPr marL="741600" indent="-284400" algn="just">
              <a:lnSpc>
                <a:spcPct val="150000"/>
              </a:lnSpc>
              <a:spcBef>
                <a:spcPts val="0"/>
              </a:spcBef>
              <a:buFont typeface="Wingdings" panose="05000000000000000000" pitchFamily="2" charset="2"/>
              <a:buChar char="ü"/>
            </a:pPr>
            <a:endParaRPr lang="en-GB" sz="2400" b="1" dirty="0">
              <a:solidFill>
                <a:srgbClr val="002060"/>
              </a:solidFill>
            </a:endParaRPr>
          </a:p>
        </p:txBody>
      </p:sp>
      <p:sp>
        <p:nvSpPr>
          <p:cNvPr id="8" name="Oval 3"/>
          <p:cNvSpPr>
            <a:spLocks noChangeArrowheads="1"/>
          </p:cNvSpPr>
          <p:nvPr/>
        </p:nvSpPr>
        <p:spPr bwMode="auto">
          <a:xfrm>
            <a:off x="3491880"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779912"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23528" y="6479256"/>
            <a:ext cx="9120472" cy="378744"/>
          </a:xfrm>
        </p:spPr>
        <p:txBody>
          <a:bodyPr/>
          <a:lstStyle/>
          <a:p>
            <a:pPr algn="l"/>
            <a:endParaRPr lang="fr-FR" b="1" dirty="0">
              <a:solidFill>
                <a:srgbClr val="01047D"/>
              </a:solidFill>
            </a:endParaRPr>
          </a:p>
          <a:p>
            <a:pPr algn="l"/>
            <a:r>
              <a:rPr lang="fr-FR" sz="1000" b="1" dirty="0">
                <a:solidFill>
                  <a:srgbClr val="01047D"/>
                </a:solidFill>
              </a:rPr>
              <a:t>Novembre 2018- </a:t>
            </a:r>
            <a:r>
              <a:rPr lang="fr-FR" sz="1000" b="1" dirty="0" err="1">
                <a:solidFill>
                  <a:srgbClr val="01047D"/>
                </a:solidFill>
              </a:rPr>
              <a:t>Ref</a:t>
            </a:r>
            <a:r>
              <a:rPr lang="fr-FR" sz="1000" b="1" dirty="0">
                <a:solidFill>
                  <a:srgbClr val="01047D"/>
                </a:solidFill>
              </a:rPr>
              <a:t> 2322                                                                                                                     				 Yves LAUFER</a:t>
            </a:r>
          </a:p>
        </p:txBody>
      </p:sp>
    </p:spTree>
    <p:extLst>
      <p:ext uri="{BB962C8B-B14F-4D97-AF65-F5344CB8AC3E}">
        <p14:creationId xmlns:p14="http://schemas.microsoft.com/office/powerpoint/2010/main" val="19302479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a:spcBef>
                <a:spcPts val="0"/>
              </a:spcBef>
              <a:buFont typeface="Wingdings" pitchFamily="2" charset="2"/>
              <a:buChar char="Ø"/>
            </a:pPr>
            <a:endParaRPr lang="en-GB" sz="2200" b="1" dirty="0">
              <a:solidFill>
                <a:srgbClr val="002060"/>
              </a:solidFill>
            </a:endParaRPr>
          </a:p>
          <a:p>
            <a:pPr marL="741600" algn="just">
              <a:spcBef>
                <a:spcPts val="0"/>
              </a:spcBef>
              <a:buFont typeface="Wingdings" pitchFamily="2" charset="2"/>
              <a:buChar char="Ø"/>
            </a:pPr>
            <a:endParaRPr lang="en-GB" sz="2200" b="1" dirty="0">
              <a:solidFill>
                <a:srgbClr val="007E39"/>
              </a:solidFill>
            </a:endParaRPr>
          </a:p>
          <a:p>
            <a:pPr marL="855900" indent="-457200">
              <a:spcBef>
                <a:spcPts val="0"/>
              </a:spcBef>
              <a:buFont typeface="Wingdings" panose="05000000000000000000" pitchFamily="2" charset="2"/>
              <a:buChar char="ü"/>
            </a:pPr>
            <a:r>
              <a:rPr lang="en-GB" b="1" dirty="0">
                <a:solidFill>
                  <a:srgbClr val="007E39"/>
                </a:solidFill>
              </a:rPr>
              <a:t>Why this unit of 16.15 m (53’’) long and 2.60 m (8’6’’) wide ?</a:t>
            </a:r>
          </a:p>
        </p:txBody>
      </p:sp>
      <p:sp>
        <p:nvSpPr>
          <p:cNvPr id="8" name="Oval 3"/>
          <p:cNvSpPr>
            <a:spLocks noChangeArrowheads="1"/>
          </p:cNvSpPr>
          <p:nvPr/>
        </p:nvSpPr>
        <p:spPr bwMode="auto">
          <a:xfrm>
            <a:off x="3491880"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779912"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23528" y="6479256"/>
            <a:ext cx="9120472" cy="378744"/>
          </a:xfrm>
        </p:spPr>
        <p:txBody>
          <a:bodyPr/>
          <a:lstStyle/>
          <a:p>
            <a:pPr algn="l"/>
            <a:r>
              <a:rPr lang="fr-FR" dirty="0">
                <a:solidFill>
                  <a:srgbClr val="0065B0"/>
                </a:solidFill>
              </a:rPr>
              <a:t> </a:t>
            </a:r>
            <a:r>
              <a:rPr lang="fr-FR" sz="1000" b="1" dirty="0">
                <a:solidFill>
                  <a:srgbClr val="01047D"/>
                </a:solidFill>
              </a:rPr>
              <a:t>Novembre 2018- </a:t>
            </a:r>
            <a:r>
              <a:rPr lang="fr-FR" sz="1000" b="1" dirty="0" err="1">
                <a:solidFill>
                  <a:srgbClr val="01047D"/>
                </a:solidFill>
              </a:rPr>
              <a:t>Ref</a:t>
            </a:r>
            <a:r>
              <a:rPr lang="fr-FR" sz="1000" b="1" dirty="0">
                <a:solidFill>
                  <a:srgbClr val="01047D"/>
                </a:solidFill>
              </a:rPr>
              <a:t> 2322                                                                                                                          				Yves LAUFER</a:t>
            </a:r>
          </a:p>
        </p:txBody>
      </p:sp>
    </p:spTree>
    <p:extLst>
      <p:ext uri="{BB962C8B-B14F-4D97-AF65-F5344CB8AC3E}">
        <p14:creationId xmlns:p14="http://schemas.microsoft.com/office/powerpoint/2010/main" val="250860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908720"/>
            <a:ext cx="8229600" cy="5328592"/>
          </a:xfrm>
        </p:spPr>
        <p:txBody>
          <a:bodyPr>
            <a:normAutofit/>
          </a:bodyPr>
          <a:lstStyle/>
          <a:p>
            <a:pPr marL="457200" indent="-457200" algn="just">
              <a:lnSpc>
                <a:spcPct val="150000"/>
              </a:lnSpc>
              <a:spcBef>
                <a:spcPts val="0"/>
              </a:spcBef>
              <a:buFont typeface="Wingdings" panose="05000000000000000000" pitchFamily="2" charset="2"/>
              <a:buChar char="ü"/>
            </a:pPr>
            <a:r>
              <a:rPr lang="en-GB" sz="2200" b="1" dirty="0">
                <a:solidFill>
                  <a:srgbClr val="01047D"/>
                </a:solidFill>
              </a:rPr>
              <a:t>This unit of 53’ x 8’6’’ x 9’6’’ has been operated for many years in North America on both road and rail (piggy back transport).</a:t>
            </a:r>
          </a:p>
          <a:p>
            <a:pPr marL="457200" indent="-457200" algn="just">
              <a:lnSpc>
                <a:spcPct val="150000"/>
              </a:lnSpc>
              <a:spcBef>
                <a:spcPts val="0"/>
              </a:spcBef>
              <a:buFont typeface="Wingdings" pitchFamily="2" charset="2"/>
              <a:buChar char="Ø"/>
            </a:pPr>
            <a:endParaRPr lang="en-GB" sz="2200" b="1" dirty="0">
              <a:solidFill>
                <a:srgbClr val="01047D"/>
              </a:solidFill>
            </a:endParaRPr>
          </a:p>
          <a:p>
            <a:pPr marL="457200" indent="-457200" algn="just">
              <a:lnSpc>
                <a:spcPct val="150000"/>
              </a:lnSpc>
              <a:spcBef>
                <a:spcPts val="0"/>
              </a:spcBef>
              <a:buFont typeface="Wingdings" panose="05000000000000000000" pitchFamily="2" charset="2"/>
              <a:buChar char="ü"/>
            </a:pPr>
            <a:r>
              <a:rPr lang="en-GB" sz="2200" b="1" dirty="0">
                <a:solidFill>
                  <a:srgbClr val="01047D"/>
                </a:solidFill>
              </a:rPr>
              <a:t>It was also adopted by NOL (APL) between China and the USA showing that  an 8’6’’ wide unit, could be loaded on a cellular ship.</a:t>
            </a:r>
          </a:p>
          <a:p>
            <a:pPr marL="457200" indent="-457200" algn="just">
              <a:lnSpc>
                <a:spcPct val="150000"/>
              </a:lnSpc>
              <a:spcBef>
                <a:spcPts val="0"/>
              </a:spcBef>
              <a:buNone/>
            </a:pPr>
            <a:endParaRPr lang="en-GB" sz="2200" b="1" dirty="0">
              <a:solidFill>
                <a:srgbClr val="01047D"/>
              </a:solidFill>
            </a:endParaRPr>
          </a:p>
          <a:p>
            <a:pPr marL="457200" indent="-457200" algn="just">
              <a:lnSpc>
                <a:spcPct val="150000"/>
              </a:lnSpc>
              <a:spcBef>
                <a:spcPts val="0"/>
              </a:spcBef>
              <a:buFont typeface="Wingdings" panose="05000000000000000000" pitchFamily="2" charset="2"/>
              <a:buChar char="ü"/>
            </a:pPr>
            <a:r>
              <a:rPr lang="en-GB" sz="2200" b="1" dirty="0">
                <a:solidFill>
                  <a:srgbClr val="01047D"/>
                </a:solidFill>
              </a:rPr>
              <a:t>It will be perfect compromise on the European highway network between a 19.05 m long HGV and the 4.20 m european family car emitting 90 g of CO</a:t>
            </a:r>
            <a:r>
              <a:rPr lang="en-GB" sz="2200" b="1" baseline="-25000" dirty="0">
                <a:solidFill>
                  <a:srgbClr val="01047D"/>
                </a:solidFill>
              </a:rPr>
              <a:t>2</a:t>
            </a:r>
            <a:r>
              <a:rPr lang="en-GB" sz="2200" b="1" dirty="0">
                <a:solidFill>
                  <a:srgbClr val="01047D"/>
                </a:solidFill>
              </a:rPr>
              <a:t> per km.</a:t>
            </a:r>
          </a:p>
          <a:p>
            <a:pPr marL="398700" indent="0" algn="just">
              <a:lnSpc>
                <a:spcPct val="150000"/>
              </a:lnSpc>
              <a:spcBef>
                <a:spcPts val="0"/>
              </a:spcBef>
              <a:buNone/>
            </a:pPr>
            <a:endParaRPr lang="en-GB" sz="2200" b="1" dirty="0">
              <a:solidFill>
                <a:srgbClr val="01047D"/>
              </a:solidFill>
            </a:endParaRPr>
          </a:p>
          <a:p>
            <a:pPr marL="741600" algn="just">
              <a:lnSpc>
                <a:spcPct val="150000"/>
              </a:lnSpc>
              <a:spcBef>
                <a:spcPts val="0"/>
              </a:spcBef>
              <a:buFont typeface="Wingdings" pitchFamily="2" charset="2"/>
              <a:buChar char="Ø"/>
            </a:pPr>
            <a:endParaRPr lang="en-GB" sz="2200" b="1" dirty="0">
              <a:solidFill>
                <a:srgbClr val="01047D"/>
              </a:solidFill>
            </a:endParaRPr>
          </a:p>
        </p:txBody>
      </p:sp>
      <p:sp>
        <p:nvSpPr>
          <p:cNvPr id="8" name="Oval 3"/>
          <p:cNvSpPr>
            <a:spLocks noChangeArrowheads="1"/>
          </p:cNvSpPr>
          <p:nvPr/>
        </p:nvSpPr>
        <p:spPr bwMode="auto">
          <a:xfrm>
            <a:off x="3491880" y="28803"/>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79912" y="116632"/>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107504" y="6381328"/>
            <a:ext cx="9011548" cy="363517"/>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indent="-457200" algn="just">
              <a:lnSpc>
                <a:spcPct val="150000"/>
              </a:lnSpc>
              <a:spcBef>
                <a:spcPts val="0"/>
              </a:spcBef>
              <a:buFont typeface="Wingdings" panose="05000000000000000000" pitchFamily="2" charset="2"/>
              <a:buChar char="ü"/>
            </a:pPr>
            <a:r>
              <a:rPr lang="en-GB" sz="2200" b="1" dirty="0">
                <a:solidFill>
                  <a:srgbClr val="007E39"/>
                </a:solidFill>
              </a:rPr>
              <a:t>Last but not least, the 53’ unit is a perfect compromise effectively sustaining modal shift where rail is operating full trains loads over long distance and on high density corridors, overcoming natural barriers, mountainous areas and sea crossings with 50 to 60 km long base tunnels (Channel Tunnel, Lötschberg 2, Saint Gothard 2, Brenner, Marmaray, Frejus base tunnel) thanks to electric traction.</a:t>
            </a:r>
          </a:p>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Font typeface="Wingdings" pitchFamily="2" charset="2"/>
              <a:buChar char="Ø"/>
            </a:pPr>
            <a:endParaRPr lang="en-GB" sz="2200" b="1" dirty="0">
              <a:solidFill>
                <a:srgbClr val="002060"/>
              </a:solidFill>
            </a:endParaRPr>
          </a:p>
        </p:txBody>
      </p:sp>
      <p:sp>
        <p:nvSpPr>
          <p:cNvPr id="8" name="Oval 3"/>
          <p:cNvSpPr>
            <a:spLocks noChangeArrowheads="1"/>
          </p:cNvSpPr>
          <p:nvPr/>
        </p:nvSpPr>
        <p:spPr bwMode="auto">
          <a:xfrm>
            <a:off x="3635896"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144000"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None/>
            </a:pPr>
            <a:endParaRPr lang="en-GB" sz="2200" b="1" dirty="0">
              <a:solidFill>
                <a:srgbClr val="002060"/>
              </a:solidFill>
            </a:endParaRPr>
          </a:p>
          <a:p>
            <a:pPr marL="457200" indent="-457200" algn="ctr">
              <a:lnSpc>
                <a:spcPct val="150000"/>
              </a:lnSpc>
              <a:spcBef>
                <a:spcPts val="0"/>
              </a:spcBef>
              <a:buNone/>
            </a:pPr>
            <a:r>
              <a:rPr lang="en-US" sz="4800" b="1" dirty="0">
                <a:solidFill>
                  <a:srgbClr val="FF0000"/>
                </a:solidFill>
              </a:rPr>
              <a:t>Benefits…</a:t>
            </a:r>
            <a:endParaRPr lang="fr-FR" sz="4800" dirty="0">
              <a:solidFill>
                <a:srgbClr val="FF0000"/>
              </a:solidFill>
            </a:endParaRPr>
          </a:p>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None/>
            </a:pPr>
            <a:endParaRPr lang="en-GB" sz="2200" b="1" dirty="0">
              <a:solidFill>
                <a:srgbClr val="002060"/>
              </a:solidFill>
            </a:endParaRPr>
          </a:p>
        </p:txBody>
      </p:sp>
      <p:sp>
        <p:nvSpPr>
          <p:cNvPr id="8" name="Oval 3"/>
          <p:cNvSpPr>
            <a:spLocks noChangeArrowheads="1"/>
          </p:cNvSpPr>
          <p:nvPr/>
        </p:nvSpPr>
        <p:spPr bwMode="auto">
          <a:xfrm>
            <a:off x="3491880" y="260648"/>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779912" y="332656"/>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036496" cy="363517"/>
          </a:xfrm>
        </p:spPr>
        <p:txBody>
          <a:bodyPr/>
          <a:lstStyle/>
          <a:p>
            <a:pPr algn="l"/>
            <a:r>
              <a:rPr lang="fr-FR" sz="1000" dirty="0">
                <a:solidFill>
                  <a:srgbClr val="01047D"/>
                </a:solidFill>
              </a:rPr>
              <a:t> Novembre 2018- </a:t>
            </a:r>
            <a:r>
              <a:rPr lang="fr-FR" sz="1000" dirty="0" err="1">
                <a:solidFill>
                  <a:srgbClr val="01047D"/>
                </a:solidFill>
              </a:rPr>
              <a:t>Ref</a:t>
            </a:r>
            <a:r>
              <a:rPr lang="fr-FR" sz="1000" dirty="0">
                <a:solidFill>
                  <a:srgbClr val="01047D"/>
                </a:solidFill>
              </a:rPr>
              <a:t> 2322                                                                                                                         			 Yves LAUFER</a:t>
            </a:r>
            <a:endParaRPr lang="fr-FR" sz="1000" b="1" dirty="0">
              <a:solidFill>
                <a:srgbClr val="01047D"/>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741600" algn="just">
              <a:lnSpc>
                <a:spcPct val="150000"/>
              </a:lnSpc>
              <a:spcBef>
                <a:spcPts val="0"/>
              </a:spcBef>
              <a:buFont typeface="Wingdings" pitchFamily="2" charset="2"/>
              <a:buChar char="Ø"/>
            </a:pPr>
            <a:endParaRPr lang="en-GB" sz="2200" b="1" dirty="0">
              <a:solidFill>
                <a:srgbClr val="0065B0"/>
              </a:solidFill>
            </a:endParaRPr>
          </a:p>
          <a:p>
            <a:pPr marL="457200" indent="-457200" algn="just">
              <a:lnSpc>
                <a:spcPct val="150000"/>
              </a:lnSpc>
              <a:spcBef>
                <a:spcPts val="0"/>
              </a:spcBef>
              <a:buFont typeface="Wingdings" panose="05000000000000000000" pitchFamily="2" charset="2"/>
              <a:buChar char="ü"/>
            </a:pPr>
            <a:r>
              <a:rPr lang="en-GB" sz="2200" b="1" dirty="0">
                <a:solidFill>
                  <a:srgbClr val="007E39"/>
                </a:solidFill>
              </a:rPr>
              <a:t>Eliminate disruptions, transshipments, handling and repackaging of cargo in transit, empty running, risks of goods theft, drug trafficking and smuggling, down times at borders...</a:t>
            </a:r>
          </a:p>
          <a:p>
            <a:pPr marL="457200" indent="-457200" algn="just">
              <a:lnSpc>
                <a:spcPct val="150000"/>
              </a:lnSpc>
              <a:spcBef>
                <a:spcPts val="0"/>
              </a:spcBef>
              <a:buNone/>
            </a:pPr>
            <a:endParaRPr lang="en-GB" sz="2200" b="1" dirty="0">
              <a:solidFill>
                <a:srgbClr val="007E39"/>
              </a:solidFill>
            </a:endParaRPr>
          </a:p>
          <a:p>
            <a:pPr marL="457200" indent="-457200" algn="just">
              <a:lnSpc>
                <a:spcPct val="150000"/>
              </a:lnSpc>
              <a:spcBef>
                <a:spcPts val="0"/>
              </a:spcBef>
              <a:buFont typeface="Wingdings" panose="05000000000000000000" pitchFamily="2" charset="2"/>
              <a:buChar char="ü"/>
            </a:pPr>
            <a:r>
              <a:rPr lang="en-GB" sz="2200" b="1" dirty="0">
                <a:solidFill>
                  <a:srgbClr val="007E39"/>
                </a:solidFill>
              </a:rPr>
              <a:t>Reduce greenhouse gas and particle emissions</a:t>
            </a:r>
          </a:p>
          <a:p>
            <a:pPr marL="741600" algn="just">
              <a:lnSpc>
                <a:spcPct val="150000"/>
              </a:lnSpc>
              <a:spcBef>
                <a:spcPts val="0"/>
              </a:spcBef>
              <a:buNone/>
            </a:pPr>
            <a:endParaRPr lang="en-GB" sz="2200" b="1" dirty="0">
              <a:solidFill>
                <a:srgbClr val="002060"/>
              </a:solidFill>
            </a:endParaRPr>
          </a:p>
          <a:p>
            <a:pPr marL="398700" indent="0" algn="just">
              <a:lnSpc>
                <a:spcPct val="150000"/>
              </a:lnSpc>
              <a:spcBef>
                <a:spcPts val="0"/>
              </a:spcBef>
              <a:buNone/>
            </a:pPr>
            <a:endParaRPr lang="en-GB" sz="2200" b="1" dirty="0">
              <a:solidFill>
                <a:srgbClr val="002060"/>
              </a:solidFill>
            </a:endParaRPr>
          </a:p>
        </p:txBody>
      </p:sp>
      <p:sp>
        <p:nvSpPr>
          <p:cNvPr id="8" name="Oval 3"/>
          <p:cNvSpPr>
            <a:spLocks noChangeArrowheads="1"/>
          </p:cNvSpPr>
          <p:nvPr/>
        </p:nvSpPr>
        <p:spPr bwMode="auto">
          <a:xfrm>
            <a:off x="3347864"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635896"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108504"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628800"/>
            <a:ext cx="8229600" cy="4197352"/>
          </a:xfrm>
        </p:spPr>
        <p:txBody>
          <a:bodyPr>
            <a:normAutofit/>
          </a:bodyPr>
          <a:lstStyle/>
          <a:p>
            <a:pPr marL="457200" indent="-457200" algn="just">
              <a:lnSpc>
                <a:spcPct val="150000"/>
              </a:lnSpc>
              <a:spcBef>
                <a:spcPts val="0"/>
              </a:spcBef>
              <a:buFont typeface="Wingdings" panose="05000000000000000000" pitchFamily="2" charset="2"/>
              <a:buChar char="ü"/>
            </a:pPr>
            <a:r>
              <a:rPr lang="en-US" sz="2200" b="1" dirty="0">
                <a:solidFill>
                  <a:srgbClr val="01047D"/>
                </a:solidFill>
              </a:rPr>
              <a:t>Improve the loading capacity of the unit (39 ep vs 33), cost effectiveness of transport, connectivity (seamless transport), safety (NRBC risks) and security (Trojan horse), protection of cargo by an ultra-secure seal, customs controls at borders, location of warehouses.</a:t>
            </a:r>
          </a:p>
          <a:p>
            <a:pPr marL="457200" lvl="0" indent="-457200" algn="just">
              <a:lnSpc>
                <a:spcPct val="150000"/>
              </a:lnSpc>
              <a:spcBef>
                <a:spcPts val="0"/>
              </a:spcBef>
              <a:buFont typeface="Wingdings" pitchFamily="2" charset="2"/>
              <a:buChar char="Ø"/>
            </a:pPr>
            <a:endParaRPr lang="en-US" sz="2200" b="1" dirty="0">
              <a:solidFill>
                <a:srgbClr val="01047D"/>
              </a:solidFill>
            </a:endParaRPr>
          </a:p>
          <a:p>
            <a:pPr marL="457200" lvl="0" indent="-457200" algn="just">
              <a:lnSpc>
                <a:spcPct val="150000"/>
              </a:lnSpc>
              <a:spcBef>
                <a:spcPts val="0"/>
              </a:spcBef>
              <a:buFont typeface="Wingdings" panose="05000000000000000000" pitchFamily="2" charset="2"/>
              <a:buChar char="ü"/>
            </a:pPr>
            <a:r>
              <a:rPr lang="en-US" sz="2200" b="1" dirty="0">
                <a:solidFill>
                  <a:srgbClr val="01047D"/>
                </a:solidFill>
              </a:rPr>
              <a:t>Altogether improve significantly the performance level of transport</a:t>
            </a:r>
            <a:endParaRPr lang="fr-FR" sz="2200" dirty="0">
              <a:solidFill>
                <a:srgbClr val="01047D"/>
              </a:solidFill>
            </a:endParaRPr>
          </a:p>
        </p:txBody>
      </p:sp>
      <p:sp>
        <p:nvSpPr>
          <p:cNvPr id="8" name="Oval 3"/>
          <p:cNvSpPr>
            <a:spLocks noChangeArrowheads="1"/>
          </p:cNvSpPr>
          <p:nvPr/>
        </p:nvSpPr>
        <p:spPr bwMode="auto">
          <a:xfrm>
            <a:off x="3491880"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79912"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52331" y="6480488"/>
            <a:ext cx="9073008" cy="363517"/>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741600" algn="just">
              <a:lnSpc>
                <a:spcPct val="150000"/>
              </a:lnSpc>
              <a:spcBef>
                <a:spcPts val="0"/>
              </a:spcBef>
              <a:buFont typeface="Wingdings" pitchFamily="2" charset="2"/>
              <a:buChar char="Ø"/>
            </a:pPr>
            <a:endParaRPr lang="en-GB" sz="2200" b="1" dirty="0">
              <a:solidFill>
                <a:srgbClr val="002060"/>
              </a:solidFill>
            </a:endParaRPr>
          </a:p>
          <a:p>
            <a:pPr marL="741600" algn="just">
              <a:lnSpc>
                <a:spcPct val="150000"/>
              </a:lnSpc>
              <a:spcBef>
                <a:spcPts val="0"/>
              </a:spcBef>
              <a:buNone/>
            </a:pPr>
            <a:endParaRPr lang="en-GB" sz="2200" b="1" dirty="0">
              <a:solidFill>
                <a:srgbClr val="0065B0"/>
              </a:solidFill>
            </a:endParaRPr>
          </a:p>
          <a:p>
            <a:pPr marL="457200" lvl="0" indent="-457200" algn="just">
              <a:lnSpc>
                <a:spcPct val="150000"/>
              </a:lnSpc>
              <a:spcBef>
                <a:spcPts val="0"/>
              </a:spcBef>
              <a:buFont typeface="Wingdings" panose="05000000000000000000" pitchFamily="2" charset="2"/>
              <a:buChar char="ü"/>
            </a:pPr>
            <a:r>
              <a:rPr lang="en-GB" sz="2200" b="1" dirty="0">
                <a:solidFill>
                  <a:srgbClr val="007E39"/>
                </a:solidFill>
              </a:rPr>
              <a:t>Eliminate the missing link to achieve a global innovation capitalizing on a perfect modal shift between the four surface transport modes </a:t>
            </a:r>
            <a:endParaRPr lang="en-GB" sz="2200" dirty="0">
              <a:solidFill>
                <a:srgbClr val="007E39"/>
              </a:solidFill>
            </a:endParaRPr>
          </a:p>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Font typeface="Wingdings" pitchFamily="2" charset="2"/>
              <a:buChar char="Ø"/>
            </a:pPr>
            <a:endParaRPr lang="en-GB" sz="2200" b="1" dirty="0">
              <a:solidFill>
                <a:srgbClr val="002060"/>
              </a:solidFill>
            </a:endParaRPr>
          </a:p>
        </p:txBody>
      </p:sp>
      <p:sp>
        <p:nvSpPr>
          <p:cNvPr id="8" name="Oval 3"/>
          <p:cNvSpPr>
            <a:spLocks noChangeArrowheads="1"/>
          </p:cNvSpPr>
          <p:nvPr/>
        </p:nvSpPr>
        <p:spPr bwMode="auto">
          <a:xfrm>
            <a:off x="3419872"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07904"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2433" y="6402582"/>
            <a:ext cx="9144000" cy="455418"/>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628800"/>
            <a:ext cx="8784976" cy="3816424"/>
          </a:xfrm>
        </p:spPr>
        <p:txBody>
          <a:bodyPr>
            <a:normAutofit fontScale="62500" lnSpcReduction="20000"/>
          </a:bodyPr>
          <a:lstStyle/>
          <a:p>
            <a:pPr marL="457200" indent="-457200" algn="just">
              <a:lnSpc>
                <a:spcPct val="120000"/>
              </a:lnSpc>
              <a:spcBef>
                <a:spcPts val="0"/>
              </a:spcBef>
              <a:buFont typeface="Wingdings" panose="05000000000000000000" pitchFamily="2" charset="2"/>
              <a:buChar char="ü"/>
            </a:pPr>
            <a:r>
              <a:rPr lang="en-GB" sz="3400" b="1" dirty="0">
                <a:solidFill>
                  <a:srgbClr val="01047D"/>
                </a:solidFill>
                <a:latin typeface="Calibri" panose="020F0502020204030204" pitchFamily="34" charset="0"/>
              </a:rPr>
              <a:t>Mankind produce, consume and live on terra firma</a:t>
            </a:r>
          </a:p>
          <a:p>
            <a:pPr marL="457200" indent="-457200" algn="just">
              <a:lnSpc>
                <a:spcPct val="120000"/>
              </a:lnSpc>
              <a:spcBef>
                <a:spcPts val="0"/>
              </a:spcBef>
              <a:buNone/>
            </a:pPr>
            <a:endParaRPr lang="en-GB" sz="3400" b="1" dirty="0">
              <a:solidFill>
                <a:srgbClr val="01047D"/>
              </a:solidFill>
              <a:latin typeface="Calibri" panose="020F0502020204030204" pitchFamily="34" charset="0"/>
            </a:endParaRPr>
          </a:p>
          <a:p>
            <a:pPr marL="457200" indent="-457200">
              <a:lnSpc>
                <a:spcPct val="120000"/>
              </a:lnSpc>
              <a:spcBef>
                <a:spcPts val="0"/>
              </a:spcBef>
              <a:buFont typeface="Wingdings" panose="05000000000000000000" pitchFamily="2" charset="2"/>
              <a:buChar char="ü"/>
            </a:pPr>
            <a:r>
              <a:rPr lang="en-GB" sz="3400" b="1" dirty="0">
                <a:solidFill>
                  <a:srgbClr val="01047D"/>
                </a:solidFill>
                <a:latin typeface="Calibri" panose="020F0502020204030204" pitchFamily="34" charset="0"/>
              </a:rPr>
              <a:t>Production plants, Factories, Warehouses, Cultivated areas, Habitations… </a:t>
            </a:r>
          </a:p>
          <a:p>
            <a:pPr marL="457200" indent="-457200" algn="just">
              <a:lnSpc>
                <a:spcPct val="120000"/>
              </a:lnSpc>
              <a:spcBef>
                <a:spcPts val="0"/>
              </a:spcBef>
              <a:buNone/>
            </a:pPr>
            <a:endParaRPr lang="en-GB" sz="3400" b="1" dirty="0">
              <a:solidFill>
                <a:srgbClr val="01047D"/>
              </a:solidFill>
              <a:latin typeface="Calibri" panose="020F0502020204030204" pitchFamily="34" charset="0"/>
            </a:endParaRPr>
          </a:p>
          <a:p>
            <a:pPr marL="457200" indent="-457200" algn="just">
              <a:lnSpc>
                <a:spcPct val="120000"/>
              </a:lnSpc>
              <a:spcBef>
                <a:spcPts val="0"/>
              </a:spcBef>
              <a:buFont typeface="Wingdings" panose="05000000000000000000" pitchFamily="2" charset="2"/>
              <a:buChar char="ü"/>
            </a:pPr>
            <a:r>
              <a:rPr lang="en-GB" sz="3400" b="1" dirty="0">
                <a:solidFill>
                  <a:srgbClr val="01047D"/>
                </a:solidFill>
                <a:latin typeface="Calibri" panose="020F0502020204030204" pitchFamily="34" charset="0"/>
              </a:rPr>
              <a:t>All are located on dry land</a:t>
            </a:r>
          </a:p>
          <a:p>
            <a:pPr marL="457200" indent="-457200" algn="just">
              <a:lnSpc>
                <a:spcPct val="120000"/>
              </a:lnSpc>
              <a:spcBef>
                <a:spcPts val="0"/>
              </a:spcBef>
              <a:buNone/>
            </a:pPr>
            <a:endParaRPr lang="en-GB" sz="3400" b="1" dirty="0">
              <a:solidFill>
                <a:srgbClr val="01047D"/>
              </a:solidFill>
              <a:latin typeface="Calibri" panose="020F0502020204030204" pitchFamily="34" charset="0"/>
            </a:endParaRPr>
          </a:p>
          <a:p>
            <a:pPr marL="457200" indent="-457200" algn="just">
              <a:lnSpc>
                <a:spcPct val="120000"/>
              </a:lnSpc>
              <a:spcBef>
                <a:spcPts val="0"/>
              </a:spcBef>
              <a:buFont typeface="Wingdings" panose="05000000000000000000" pitchFamily="2" charset="2"/>
              <a:buChar char="ü"/>
            </a:pPr>
            <a:r>
              <a:rPr lang="en-GB" sz="3400" b="1" dirty="0">
                <a:solidFill>
                  <a:srgbClr val="01047D"/>
                </a:solidFill>
                <a:latin typeface="Calibri" panose="020F0502020204030204" pitchFamily="34" charset="0"/>
              </a:rPr>
              <a:t>With Transport as the unique link between production, distribution, consumption</a:t>
            </a:r>
          </a:p>
          <a:p>
            <a:pPr marL="457200" indent="-457200" algn="just">
              <a:lnSpc>
                <a:spcPct val="120000"/>
              </a:lnSpc>
              <a:spcBef>
                <a:spcPts val="0"/>
              </a:spcBef>
              <a:buNone/>
            </a:pPr>
            <a:endParaRPr lang="en-GB" sz="3400" b="1" dirty="0">
              <a:solidFill>
                <a:srgbClr val="01047D"/>
              </a:solidFill>
              <a:latin typeface="Calibri" panose="020F0502020204030204" pitchFamily="34" charset="0"/>
            </a:endParaRPr>
          </a:p>
          <a:p>
            <a:pPr marL="457200" indent="-457200" algn="just">
              <a:lnSpc>
                <a:spcPct val="120000"/>
              </a:lnSpc>
              <a:buFont typeface="Wingdings" panose="05000000000000000000" pitchFamily="2" charset="2"/>
              <a:buChar char="ü"/>
            </a:pPr>
            <a:r>
              <a:rPr lang="en-GB" sz="3400" b="1" dirty="0">
                <a:solidFill>
                  <a:srgbClr val="01047D"/>
                </a:solidFill>
                <a:latin typeface="Calibri" panose="020F0502020204030204" pitchFamily="34" charset="0"/>
              </a:rPr>
              <a:t>Goods having only a value when delivered at destination, at the right time, in the right quantity, in the right condition</a:t>
            </a:r>
          </a:p>
          <a:p>
            <a:pPr marL="457200" indent="-457200" algn="just">
              <a:lnSpc>
                <a:spcPct val="120000"/>
              </a:lnSpc>
              <a:buFont typeface="Wingdings" panose="05000000000000000000" pitchFamily="2" charset="2"/>
              <a:buChar char="ü"/>
            </a:pPr>
            <a:endParaRPr lang="en-GB" sz="3400" b="1" dirty="0">
              <a:solidFill>
                <a:srgbClr val="01047D"/>
              </a:solidFill>
              <a:latin typeface="Calibri" panose="020F0502020204030204" pitchFamily="34" charset="0"/>
            </a:endParaRPr>
          </a:p>
          <a:p>
            <a:pPr marL="457200" indent="-457200" algn="just">
              <a:lnSpc>
                <a:spcPct val="110000"/>
              </a:lnSpc>
              <a:spcBef>
                <a:spcPts val="0"/>
              </a:spcBef>
              <a:buNone/>
            </a:pPr>
            <a:endParaRPr lang="en-GB" sz="2200" b="1" dirty="0">
              <a:solidFill>
                <a:srgbClr val="01047D"/>
              </a:solidFill>
            </a:endParaRPr>
          </a:p>
          <a:p>
            <a:pPr>
              <a:buNone/>
            </a:pPr>
            <a:endParaRPr lang="fr-FR" sz="3400" b="1" dirty="0">
              <a:solidFill>
                <a:srgbClr val="00487E"/>
              </a:solidFill>
              <a:latin typeface="Calibri" panose="020F0502020204030204" pitchFamily="34" charset="0"/>
            </a:endParaRPr>
          </a:p>
        </p:txBody>
      </p:sp>
      <p:sp>
        <p:nvSpPr>
          <p:cNvPr id="8" name="Oval 3"/>
          <p:cNvSpPr>
            <a:spLocks noChangeArrowheads="1"/>
          </p:cNvSpPr>
          <p:nvPr/>
        </p:nvSpPr>
        <p:spPr bwMode="auto">
          <a:xfrm>
            <a:off x="3347864" y="332656"/>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635896" y="404664"/>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597352"/>
            <a:ext cx="9144000" cy="260648"/>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lvl="0" indent="-457200" algn="just">
              <a:lnSpc>
                <a:spcPct val="150000"/>
              </a:lnSpc>
              <a:buFont typeface="Wingdings" panose="05000000000000000000" pitchFamily="2" charset="2"/>
              <a:buChar char="ü"/>
            </a:pPr>
            <a:r>
              <a:rPr lang="fr-FR" sz="2200" b="1" dirty="0">
                <a:solidFill>
                  <a:srgbClr val="007E39"/>
                </a:solidFill>
              </a:rPr>
              <a:t>The PRC project : « The Road and Belt Initiative »</a:t>
            </a:r>
          </a:p>
          <a:p>
            <a:pPr marL="457200" lvl="0" indent="-457200" algn="just">
              <a:lnSpc>
                <a:spcPct val="150000"/>
              </a:lnSpc>
              <a:buFont typeface="Wingdings" panose="05000000000000000000" pitchFamily="2" charset="2"/>
              <a:buChar char="ü"/>
            </a:pPr>
            <a:r>
              <a:rPr lang="fr-FR" sz="2200" b="1" dirty="0">
                <a:solidFill>
                  <a:srgbClr val="007E39"/>
                </a:solidFill>
              </a:rPr>
              <a:t>GETC </a:t>
            </a:r>
            <a:r>
              <a:rPr lang="fr-FR" sz="2200" b="1" dirty="0" err="1">
                <a:solidFill>
                  <a:srgbClr val="007E39"/>
                </a:solidFill>
              </a:rPr>
              <a:t>Proposal</a:t>
            </a:r>
            <a:r>
              <a:rPr lang="fr-FR" sz="2200" b="1" dirty="0">
                <a:solidFill>
                  <a:srgbClr val="007E39"/>
                </a:solidFill>
              </a:rPr>
              <a:t> :</a:t>
            </a:r>
          </a:p>
          <a:p>
            <a:pPr marL="0" lvl="0" indent="0" algn="just" defTabSz="0">
              <a:spcBef>
                <a:spcPts val="0"/>
              </a:spcBef>
              <a:buNone/>
            </a:pPr>
            <a:r>
              <a:rPr lang="fr-FR" sz="2200" b="1" dirty="0">
                <a:solidFill>
                  <a:srgbClr val="007E39"/>
                </a:solidFill>
              </a:rPr>
              <a:t>			       </a:t>
            </a:r>
            <a:r>
              <a:rPr lang="fr-FR" sz="2200" b="1" dirty="0" err="1">
                <a:solidFill>
                  <a:srgbClr val="007E39"/>
                </a:solidFill>
              </a:rPr>
              <a:t>Integrate</a:t>
            </a:r>
            <a:r>
              <a:rPr lang="fr-FR" sz="2200" b="1" dirty="0">
                <a:solidFill>
                  <a:srgbClr val="007E39"/>
                </a:solidFill>
              </a:rPr>
              <a:t> the 16,15 x 2,60 x 2,90 m / 53’ x 8’6’’ x 9’6’’ as part 	of      	       </a:t>
            </a:r>
            <a:r>
              <a:rPr lang="fr-FR" sz="2200" b="1" dirty="0" err="1">
                <a:solidFill>
                  <a:srgbClr val="007E39"/>
                </a:solidFill>
              </a:rPr>
              <a:t>this</a:t>
            </a:r>
            <a:r>
              <a:rPr lang="fr-FR" sz="2200" b="1" dirty="0">
                <a:solidFill>
                  <a:srgbClr val="007E39"/>
                </a:solidFill>
              </a:rPr>
              <a:t> project</a:t>
            </a:r>
          </a:p>
          <a:p>
            <a:pPr lvl="0" algn="just" defTabSz="0">
              <a:lnSpc>
                <a:spcPct val="150000"/>
              </a:lnSpc>
              <a:spcBef>
                <a:spcPts val="0"/>
              </a:spcBef>
              <a:buFont typeface="Wingdings" panose="05000000000000000000" pitchFamily="2" charset="2"/>
              <a:buChar char="ü"/>
            </a:pPr>
            <a:r>
              <a:rPr lang="fr-FR" sz="2200" b="1" dirty="0">
                <a:solidFill>
                  <a:srgbClr val="007E39"/>
                </a:solidFill>
              </a:rPr>
              <a:t>Objective : </a:t>
            </a:r>
            <a:r>
              <a:rPr lang="fr-FR" sz="2200" b="1" dirty="0" err="1">
                <a:solidFill>
                  <a:srgbClr val="007E39"/>
                </a:solidFill>
              </a:rPr>
              <a:t>Establish</a:t>
            </a:r>
            <a:r>
              <a:rPr lang="fr-FR" sz="2200" b="1" dirty="0">
                <a:solidFill>
                  <a:srgbClr val="007E39"/>
                </a:solidFill>
              </a:rPr>
              <a:t> a </a:t>
            </a:r>
            <a:r>
              <a:rPr lang="fr-FR" sz="2200" b="1" dirty="0" err="1">
                <a:solidFill>
                  <a:srgbClr val="007E39"/>
                </a:solidFill>
              </a:rPr>
              <a:t>fully</a:t>
            </a:r>
            <a:r>
              <a:rPr lang="fr-FR" sz="2200" b="1" dirty="0">
                <a:solidFill>
                  <a:srgbClr val="007E39"/>
                </a:solidFill>
              </a:rPr>
              <a:t> </a:t>
            </a:r>
            <a:r>
              <a:rPr lang="fr-FR" sz="2200" b="1" dirty="0" err="1">
                <a:solidFill>
                  <a:srgbClr val="007E39"/>
                </a:solidFill>
              </a:rPr>
              <a:t>integrated</a:t>
            </a:r>
            <a:r>
              <a:rPr lang="fr-FR" sz="2200" b="1" dirty="0">
                <a:solidFill>
                  <a:srgbClr val="007E39"/>
                </a:solidFill>
              </a:rPr>
              <a:t> Silk Rail project in</a:t>
            </a:r>
          </a:p>
          <a:p>
            <a:pPr lvl="0" algn="just" defTabSz="0">
              <a:lnSpc>
                <a:spcPct val="150000"/>
              </a:lnSpc>
              <a:spcBef>
                <a:spcPts val="0"/>
              </a:spcBef>
              <a:buFont typeface="Wingdings" panose="05000000000000000000" pitchFamily="2" charset="2"/>
              <a:buChar char="ü"/>
            </a:pPr>
            <a:r>
              <a:rPr lang="fr-FR" sz="2200" b="1" dirty="0">
                <a:solidFill>
                  <a:srgbClr val="007E39"/>
                </a:solidFill>
              </a:rPr>
              <a:t>EuropAsia (</a:t>
            </a:r>
            <a:r>
              <a:rPr lang="fr-FR" sz="2200" b="1" dirty="0" err="1">
                <a:solidFill>
                  <a:srgbClr val="007E39"/>
                </a:solidFill>
              </a:rPr>
              <a:t>North</a:t>
            </a:r>
            <a:r>
              <a:rPr lang="fr-FR" sz="2200" b="1" dirty="0">
                <a:solidFill>
                  <a:srgbClr val="007E39"/>
                </a:solidFill>
              </a:rPr>
              <a:t> and South)</a:t>
            </a:r>
          </a:p>
          <a:p>
            <a:pPr lvl="0" algn="just" defTabSz="0">
              <a:lnSpc>
                <a:spcPct val="150000"/>
              </a:lnSpc>
              <a:spcBef>
                <a:spcPts val="0"/>
              </a:spcBef>
              <a:buFont typeface="Wingdings" panose="05000000000000000000" pitchFamily="2" charset="2"/>
              <a:buChar char="ü"/>
            </a:pPr>
            <a:r>
              <a:rPr lang="fr-FR" sz="2200" b="1" dirty="0" err="1">
                <a:solidFill>
                  <a:srgbClr val="007E39"/>
                </a:solidFill>
              </a:rPr>
              <a:t>Based</a:t>
            </a:r>
            <a:r>
              <a:rPr lang="fr-FR" sz="2200" b="1" dirty="0">
                <a:solidFill>
                  <a:srgbClr val="007E39"/>
                </a:solidFill>
              </a:rPr>
              <a:t> on a landbridge of ca 12 000 km </a:t>
            </a:r>
            <a:r>
              <a:rPr lang="fr-FR" sz="2200" b="1" dirty="0" err="1">
                <a:solidFill>
                  <a:srgbClr val="007E39"/>
                </a:solidFill>
              </a:rPr>
              <a:t>covered</a:t>
            </a:r>
            <a:r>
              <a:rPr lang="fr-FR" sz="2200" b="1" dirty="0">
                <a:solidFill>
                  <a:srgbClr val="007E39"/>
                </a:solidFill>
              </a:rPr>
              <a:t> in </a:t>
            </a:r>
            <a:r>
              <a:rPr lang="fr-FR" sz="2200" b="1" dirty="0" err="1">
                <a:solidFill>
                  <a:srgbClr val="007E39"/>
                </a:solidFill>
              </a:rPr>
              <a:t>less</a:t>
            </a:r>
            <a:r>
              <a:rPr lang="fr-FR" sz="2200" b="1" dirty="0">
                <a:solidFill>
                  <a:srgbClr val="007E39"/>
                </a:solidFill>
              </a:rPr>
              <a:t> </a:t>
            </a:r>
            <a:r>
              <a:rPr lang="fr-FR" sz="2200" b="1" dirty="0" err="1">
                <a:solidFill>
                  <a:srgbClr val="007E39"/>
                </a:solidFill>
              </a:rPr>
              <a:t>than</a:t>
            </a:r>
            <a:r>
              <a:rPr lang="fr-FR" sz="2200" b="1" dirty="0">
                <a:solidFill>
                  <a:srgbClr val="007E39"/>
                </a:solidFill>
              </a:rPr>
              <a:t> 15 </a:t>
            </a:r>
            <a:r>
              <a:rPr lang="fr-FR" sz="2200" b="1" dirty="0" err="1">
                <a:solidFill>
                  <a:srgbClr val="007E39"/>
                </a:solidFill>
              </a:rPr>
              <a:t>days</a:t>
            </a:r>
            <a:endParaRPr lang="fr-FR" sz="2200" b="1" dirty="0">
              <a:solidFill>
                <a:srgbClr val="007E39"/>
              </a:solidFill>
            </a:endParaRPr>
          </a:p>
          <a:p>
            <a:pPr marL="457200" lvl="0" indent="-457200" algn="just">
              <a:lnSpc>
                <a:spcPct val="150000"/>
              </a:lnSpc>
              <a:buFont typeface="Wingdings" panose="05000000000000000000" pitchFamily="2" charset="2"/>
              <a:buChar char="ü"/>
            </a:pPr>
            <a:endParaRPr lang="fr-FR" sz="2200" dirty="0">
              <a:solidFill>
                <a:srgbClr val="007E39"/>
              </a:solidFill>
            </a:endParaRPr>
          </a:p>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Font typeface="Wingdings" pitchFamily="2" charset="2"/>
              <a:buChar char="Ø"/>
            </a:pPr>
            <a:endParaRPr lang="en-GB" sz="2200" b="1" dirty="0">
              <a:solidFill>
                <a:srgbClr val="002060"/>
              </a:solidFill>
            </a:endParaRPr>
          </a:p>
        </p:txBody>
      </p:sp>
      <p:sp>
        <p:nvSpPr>
          <p:cNvPr id="8" name="Oval 3"/>
          <p:cNvSpPr>
            <a:spLocks noChangeArrowheads="1"/>
          </p:cNvSpPr>
          <p:nvPr/>
        </p:nvSpPr>
        <p:spPr bwMode="auto">
          <a:xfrm>
            <a:off x="3491880"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851920"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144000" cy="363517"/>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457200" lvl="0" indent="-457200" algn="just">
              <a:lnSpc>
                <a:spcPct val="150000"/>
              </a:lnSpc>
              <a:buFont typeface="Wingdings" panose="05000000000000000000" pitchFamily="2" charset="2"/>
              <a:buChar char="ü"/>
            </a:pPr>
            <a:r>
              <a:rPr lang="en-US" sz="2200" b="1" dirty="0">
                <a:solidFill>
                  <a:srgbClr val="007E39"/>
                </a:solidFill>
              </a:rPr>
              <a:t>To establish by 2050 a Unified, Greener and Seamless Transport System connecting nine billions people on Mother Earth, of which four billions living on the EuropAsia mega-continent will use the TransSiberian route and the Silk Rail via Kazakhstan, Iran and Turkey operating full Combined Transport train loads. A perfect Modal Shift achievement reducing CO</a:t>
            </a:r>
            <a:r>
              <a:rPr lang="en-US" sz="2200" b="1" baseline="-25000" dirty="0">
                <a:solidFill>
                  <a:srgbClr val="007E39"/>
                </a:solidFill>
              </a:rPr>
              <a:t>2</a:t>
            </a:r>
            <a:r>
              <a:rPr lang="en-US" sz="2200" b="1" dirty="0">
                <a:solidFill>
                  <a:srgbClr val="007E39"/>
                </a:solidFill>
              </a:rPr>
              <a:t> and particles emissions.</a:t>
            </a:r>
            <a:endParaRPr lang="fr-FR" sz="2200" dirty="0">
              <a:solidFill>
                <a:srgbClr val="007E39"/>
              </a:solidFill>
            </a:endParaRPr>
          </a:p>
          <a:p>
            <a:pPr marL="741600" algn="just">
              <a:lnSpc>
                <a:spcPct val="150000"/>
              </a:lnSpc>
              <a:spcBef>
                <a:spcPts val="0"/>
              </a:spcBef>
              <a:buNone/>
            </a:pPr>
            <a:endParaRPr lang="en-GB" sz="2200" b="1" dirty="0">
              <a:solidFill>
                <a:srgbClr val="002060"/>
              </a:solidFill>
            </a:endParaRPr>
          </a:p>
          <a:p>
            <a:pPr marL="741600" algn="just">
              <a:lnSpc>
                <a:spcPct val="150000"/>
              </a:lnSpc>
              <a:spcBef>
                <a:spcPts val="0"/>
              </a:spcBef>
              <a:buFont typeface="Wingdings" pitchFamily="2" charset="2"/>
              <a:buChar char="Ø"/>
            </a:pPr>
            <a:endParaRPr lang="en-GB" sz="2200" b="1" dirty="0">
              <a:solidFill>
                <a:srgbClr val="002060"/>
              </a:solidFill>
            </a:endParaRPr>
          </a:p>
        </p:txBody>
      </p:sp>
      <p:sp>
        <p:nvSpPr>
          <p:cNvPr id="8" name="Oval 3"/>
          <p:cNvSpPr>
            <a:spLocks noChangeArrowheads="1"/>
          </p:cNvSpPr>
          <p:nvPr/>
        </p:nvSpPr>
        <p:spPr bwMode="auto">
          <a:xfrm>
            <a:off x="3491880"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851920"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144000" cy="363517"/>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endParaRPr lang="fr-FR" sz="1000" b="1" dirty="0">
              <a:solidFill>
                <a:srgbClr val="01047D"/>
              </a:solidFill>
            </a:endParaRPr>
          </a:p>
        </p:txBody>
      </p:sp>
    </p:spTree>
    <p:extLst>
      <p:ext uri="{BB962C8B-B14F-4D97-AF65-F5344CB8AC3E}">
        <p14:creationId xmlns:p14="http://schemas.microsoft.com/office/powerpoint/2010/main" val="5678425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3600400"/>
          </a:xfrm>
        </p:spPr>
        <p:txBody>
          <a:bodyPr>
            <a:normAutofit fontScale="92500" lnSpcReduction="10000"/>
          </a:bodyPr>
          <a:lstStyle/>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Reduce CO</a:t>
            </a:r>
            <a:r>
              <a:rPr lang="en-GB" sz="2800" b="1" baseline="-25000" dirty="0">
                <a:solidFill>
                  <a:srgbClr val="007E39"/>
                </a:solidFill>
              </a:rPr>
              <a:t>2 </a:t>
            </a:r>
            <a:r>
              <a:rPr lang="en-GB" sz="2800" b="1" dirty="0">
                <a:solidFill>
                  <a:srgbClr val="007E39"/>
                </a:solidFill>
              </a:rPr>
              <a:t>emissions created by freight transport</a:t>
            </a:r>
          </a:p>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Reduce particle emissions</a:t>
            </a:r>
          </a:p>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Fighting air pollution, an extreme health urgency</a:t>
            </a:r>
          </a:p>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Eliminating the missing link, thanks to a four-mode global transport unit promoting a perfect intermodality together with Modal Shift for overland transport</a:t>
            </a:r>
          </a:p>
          <a:p>
            <a:pPr marL="457200" indent="-457200" algn="just">
              <a:lnSpc>
                <a:spcPct val="150000"/>
              </a:lnSpc>
              <a:spcBef>
                <a:spcPts val="0"/>
              </a:spcBef>
              <a:buFont typeface="Wingdings" panose="05000000000000000000" pitchFamily="2" charset="2"/>
              <a:buChar char="ü"/>
            </a:pPr>
            <a:endParaRPr lang="en-GB" sz="2800" b="1" dirty="0">
              <a:solidFill>
                <a:srgbClr val="007E39"/>
              </a:solidFill>
            </a:endParaRPr>
          </a:p>
          <a:p>
            <a:pPr marL="457200" indent="-457200" algn="just">
              <a:lnSpc>
                <a:spcPct val="150000"/>
              </a:lnSpc>
              <a:spcBef>
                <a:spcPts val="0"/>
              </a:spcBef>
              <a:buFont typeface="Wingdings" panose="05000000000000000000" pitchFamily="2" charset="2"/>
              <a:buChar char="ü"/>
            </a:pPr>
            <a:endParaRPr lang="en-GB" sz="2800" b="1" dirty="0">
              <a:solidFill>
                <a:srgbClr val="007E39"/>
              </a:solidFill>
            </a:endParaRPr>
          </a:p>
          <a:p>
            <a:pPr marL="457200" algn="just">
              <a:lnSpc>
                <a:spcPct val="150000"/>
              </a:lnSpc>
              <a:spcBef>
                <a:spcPts val="0"/>
              </a:spcBef>
              <a:buNone/>
            </a:pPr>
            <a:endParaRPr lang="en-GB" sz="2200" b="1" dirty="0">
              <a:solidFill>
                <a:srgbClr val="002060"/>
              </a:solidFill>
            </a:endParaRPr>
          </a:p>
        </p:txBody>
      </p:sp>
      <p:sp>
        <p:nvSpPr>
          <p:cNvPr id="8" name="Oval 3"/>
          <p:cNvSpPr>
            <a:spLocks noChangeArrowheads="1"/>
          </p:cNvSpPr>
          <p:nvPr/>
        </p:nvSpPr>
        <p:spPr bwMode="auto">
          <a:xfrm>
            <a:off x="3563888"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036496"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916832"/>
            <a:ext cx="8229600" cy="3744416"/>
          </a:xfrm>
        </p:spPr>
        <p:txBody>
          <a:bodyPr>
            <a:normAutofit lnSpcReduction="10000"/>
          </a:bodyPr>
          <a:lstStyle/>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Remember this : without transport, neither Industry, nor Agriculture nor Trade could exist as</a:t>
            </a:r>
          </a:p>
          <a:p>
            <a:pPr marL="457200" indent="-457200" algn="just">
              <a:lnSpc>
                <a:spcPct val="150000"/>
              </a:lnSpc>
              <a:spcBef>
                <a:spcPts val="0"/>
              </a:spcBef>
              <a:buFont typeface="Wingdings" panose="05000000000000000000" pitchFamily="2" charset="2"/>
              <a:buChar char="ü"/>
            </a:pPr>
            <a:endParaRPr lang="en-GB" sz="2800" b="1" dirty="0">
              <a:solidFill>
                <a:srgbClr val="007E39"/>
              </a:solidFill>
            </a:endParaRPr>
          </a:p>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A product has only a value when delivered at destination at the right time, in the right quantity, in the right condition…</a:t>
            </a:r>
          </a:p>
          <a:p>
            <a:pPr marL="457200" algn="just">
              <a:lnSpc>
                <a:spcPct val="150000"/>
              </a:lnSpc>
              <a:spcBef>
                <a:spcPts val="0"/>
              </a:spcBef>
              <a:buNone/>
            </a:pPr>
            <a:endParaRPr lang="en-GB" sz="2200" b="1" dirty="0">
              <a:solidFill>
                <a:srgbClr val="002060"/>
              </a:solidFill>
            </a:endParaRPr>
          </a:p>
        </p:txBody>
      </p:sp>
      <p:sp>
        <p:nvSpPr>
          <p:cNvPr id="8" name="Oval 3"/>
          <p:cNvSpPr>
            <a:spLocks noChangeArrowheads="1"/>
          </p:cNvSpPr>
          <p:nvPr/>
        </p:nvSpPr>
        <p:spPr bwMode="auto">
          <a:xfrm>
            <a:off x="3563888"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036496"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extLst>
      <p:ext uri="{BB962C8B-B14F-4D97-AF65-F5344CB8AC3E}">
        <p14:creationId xmlns:p14="http://schemas.microsoft.com/office/powerpoint/2010/main" val="9338780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132856"/>
            <a:ext cx="8229600" cy="2404864"/>
          </a:xfrm>
        </p:spPr>
        <p:txBody>
          <a:bodyPr>
            <a:normAutofit/>
          </a:bodyPr>
          <a:lstStyle/>
          <a:p>
            <a:pPr marL="457200" indent="-457200" algn="just">
              <a:lnSpc>
                <a:spcPct val="150000"/>
              </a:lnSpc>
              <a:spcBef>
                <a:spcPts val="0"/>
              </a:spcBef>
              <a:buFont typeface="Wingdings" panose="05000000000000000000" pitchFamily="2" charset="2"/>
              <a:buChar char="ü"/>
            </a:pPr>
            <a:r>
              <a:rPr lang="en-GB" sz="2800" b="1" dirty="0">
                <a:solidFill>
                  <a:srgbClr val="007E39"/>
                </a:solidFill>
              </a:rPr>
              <a:t>Let us respect Our Mother Earth and the Air ... which is her Milk for MANKIND</a:t>
            </a:r>
          </a:p>
          <a:p>
            <a:pPr marL="457200" algn="just">
              <a:lnSpc>
                <a:spcPct val="150000"/>
              </a:lnSpc>
              <a:spcBef>
                <a:spcPts val="0"/>
              </a:spcBef>
              <a:buNone/>
            </a:pPr>
            <a:endParaRPr lang="en-GB" sz="2200" b="1" dirty="0">
              <a:solidFill>
                <a:srgbClr val="002060"/>
              </a:solidFill>
            </a:endParaRPr>
          </a:p>
        </p:txBody>
      </p:sp>
      <p:sp>
        <p:nvSpPr>
          <p:cNvPr id="8" name="Oval 3"/>
          <p:cNvSpPr>
            <a:spLocks noChangeArrowheads="1"/>
          </p:cNvSpPr>
          <p:nvPr/>
        </p:nvSpPr>
        <p:spPr bwMode="auto">
          <a:xfrm>
            <a:off x="3563888"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036496"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extLst>
      <p:ext uri="{BB962C8B-B14F-4D97-AF65-F5344CB8AC3E}">
        <p14:creationId xmlns:p14="http://schemas.microsoft.com/office/powerpoint/2010/main" val="3761710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31640" y="1772816"/>
            <a:ext cx="6716312" cy="3672408"/>
          </a:xfrm>
          <a:ln w="38100">
            <a:solidFill>
              <a:srgbClr val="0070C0"/>
            </a:solidFill>
          </a:ln>
        </p:spPr>
        <p:txBody>
          <a:bodyPr>
            <a:normAutofit fontScale="92500"/>
          </a:bodyPr>
          <a:lstStyle/>
          <a:p>
            <a:pPr marL="514350" indent="-514350" algn="ctr">
              <a:buNone/>
            </a:pPr>
            <a:endParaRPr lang="en-US" sz="3000" b="1" dirty="0">
              <a:solidFill>
                <a:srgbClr val="0065B0"/>
              </a:solidFill>
              <a:latin typeface="Calibri" pitchFamily="34" charset="0"/>
              <a:sym typeface="Wingdings 3"/>
            </a:endParaRPr>
          </a:p>
          <a:p>
            <a:pPr marL="514350" indent="-514350">
              <a:buNone/>
            </a:pPr>
            <a:r>
              <a:rPr lang="en-US" b="1" dirty="0">
                <a:solidFill>
                  <a:srgbClr val="0065B0"/>
                </a:solidFill>
                <a:latin typeface="Calibri" pitchFamily="34" charset="0"/>
                <a:sym typeface="Wingdings 3"/>
              </a:rPr>
              <a:t>   </a:t>
            </a:r>
            <a:r>
              <a:rPr lang="en-US" b="1" dirty="0">
                <a:solidFill>
                  <a:srgbClr val="007E39"/>
                </a:solidFill>
                <a:latin typeface="Calibri" pitchFamily="34" charset="0"/>
                <a:sym typeface="Wingdings 3"/>
              </a:rPr>
              <a:t>1956   </a:t>
            </a:r>
            <a:r>
              <a:rPr lang="en-US" b="1" dirty="0">
                <a:solidFill>
                  <a:srgbClr val="007E39"/>
                </a:solidFill>
                <a:latin typeface="Calibri" pitchFamily="34" charset="0"/>
                <a:sym typeface="Wingdings"/>
              </a:rPr>
              <a:t> Malcolm </a:t>
            </a:r>
            <a:r>
              <a:rPr lang="en-US" b="1" dirty="0" err="1">
                <a:solidFill>
                  <a:srgbClr val="007E39"/>
                </a:solidFill>
                <a:latin typeface="Calibri" pitchFamily="34" charset="0"/>
                <a:sym typeface="Wingdings"/>
              </a:rPr>
              <a:t>McLEAN</a:t>
            </a:r>
            <a:r>
              <a:rPr lang="en-US" b="1" dirty="0">
                <a:solidFill>
                  <a:srgbClr val="007E39"/>
                </a:solidFill>
                <a:latin typeface="Calibri" pitchFamily="34" charset="0"/>
                <a:sym typeface="Wingdings"/>
              </a:rPr>
              <a:t> 	 35’</a:t>
            </a:r>
            <a:r>
              <a:rPr lang="en-US" b="1" dirty="0">
                <a:solidFill>
                  <a:srgbClr val="007E39"/>
                </a:solidFill>
                <a:latin typeface="Calibri" pitchFamily="34" charset="0"/>
              </a:rPr>
              <a:t>	</a:t>
            </a:r>
          </a:p>
          <a:p>
            <a:pPr marL="514350" indent="-514350">
              <a:buNone/>
            </a:pPr>
            <a:r>
              <a:rPr lang="en-US" b="1" dirty="0">
                <a:solidFill>
                  <a:srgbClr val="007E39"/>
                </a:solidFill>
                <a:latin typeface="Calibri" pitchFamily="34" charset="0"/>
                <a:sym typeface="Wingdings"/>
              </a:rPr>
              <a:t>  </a:t>
            </a:r>
          </a:p>
          <a:p>
            <a:pPr marL="514350" indent="-514350">
              <a:buNone/>
            </a:pPr>
            <a:r>
              <a:rPr lang="en-US" b="1" dirty="0">
                <a:solidFill>
                  <a:srgbClr val="007E39"/>
                </a:solidFill>
                <a:latin typeface="Calibri" pitchFamily="34" charset="0"/>
                <a:sym typeface="Wingdings"/>
              </a:rPr>
              <a:t>   </a:t>
            </a:r>
            <a:r>
              <a:rPr lang="en-US" b="1" dirty="0">
                <a:solidFill>
                  <a:srgbClr val="007E39"/>
                </a:solidFill>
                <a:latin typeface="Calibri" pitchFamily="34" charset="0"/>
              </a:rPr>
              <a:t>2018  </a:t>
            </a:r>
            <a:r>
              <a:rPr lang="en-US" b="1" dirty="0">
                <a:solidFill>
                  <a:srgbClr val="007E39"/>
                </a:solidFill>
                <a:latin typeface="Calibri" pitchFamily="34" charset="0"/>
                <a:sym typeface="Wingdings"/>
              </a:rPr>
              <a:t>  53’ x 8’6’’ x 9’6’’</a:t>
            </a:r>
          </a:p>
          <a:p>
            <a:pPr marL="514350" indent="-514350">
              <a:buNone/>
            </a:pPr>
            <a:endParaRPr lang="en-US" b="1" dirty="0">
              <a:solidFill>
                <a:srgbClr val="007E39"/>
              </a:solidFill>
              <a:latin typeface="Calibri" pitchFamily="34" charset="0"/>
            </a:endParaRPr>
          </a:p>
          <a:p>
            <a:pPr marL="514350" indent="-514350">
              <a:buNone/>
            </a:pPr>
            <a:r>
              <a:rPr lang="en-US" b="1" dirty="0">
                <a:solidFill>
                  <a:srgbClr val="007E39"/>
                </a:solidFill>
                <a:latin typeface="Calibri" pitchFamily="34" charset="0"/>
              </a:rPr>
              <a:t>   2050  </a:t>
            </a:r>
            <a:r>
              <a:rPr lang="en-US" b="1" dirty="0">
                <a:solidFill>
                  <a:srgbClr val="007E39"/>
                </a:solidFill>
                <a:latin typeface="Calibri" pitchFamily="34" charset="0"/>
                <a:sym typeface="Wingdings"/>
              </a:rPr>
              <a:t>  </a:t>
            </a:r>
            <a:r>
              <a:rPr lang="en-US" sz="3600" b="1" dirty="0">
                <a:solidFill>
                  <a:srgbClr val="007E39"/>
                </a:solidFill>
                <a:latin typeface="Calibri" pitchFamily="34" charset="0"/>
              </a:rPr>
              <a:t>CO</a:t>
            </a:r>
            <a:r>
              <a:rPr lang="en-US" sz="3600" b="1" baseline="-25000" dirty="0">
                <a:solidFill>
                  <a:srgbClr val="007E39"/>
                </a:solidFill>
                <a:latin typeface="Calibri" pitchFamily="34" charset="0"/>
              </a:rPr>
              <a:t>2 </a:t>
            </a:r>
            <a:r>
              <a:rPr lang="en-US" sz="3600" b="1" dirty="0">
                <a:solidFill>
                  <a:srgbClr val="007E39"/>
                </a:solidFill>
                <a:latin typeface="Calibri" pitchFamily="34" charset="0"/>
              </a:rPr>
              <a:t> </a:t>
            </a:r>
            <a:r>
              <a:rPr lang="en-US" b="1" dirty="0">
                <a:solidFill>
                  <a:srgbClr val="007E39"/>
                </a:solidFill>
                <a:latin typeface="Calibri" pitchFamily="34" charset="0"/>
                <a:sym typeface="Wingdings"/>
              </a:rPr>
              <a:t></a:t>
            </a:r>
            <a:r>
              <a:rPr lang="en-US" b="1" baseline="-25000" dirty="0">
                <a:solidFill>
                  <a:srgbClr val="007E39"/>
                </a:solidFill>
                <a:latin typeface="Calibri" pitchFamily="34" charset="0"/>
              </a:rPr>
              <a:t>   </a:t>
            </a:r>
            <a:r>
              <a:rPr lang="en-US" sz="2800" b="1" baseline="-25000" dirty="0">
                <a:solidFill>
                  <a:srgbClr val="007E39"/>
                </a:solidFill>
                <a:latin typeface="Calibri" pitchFamily="34" charset="0"/>
              </a:rPr>
              <a:t>   </a:t>
            </a:r>
            <a:r>
              <a:rPr lang="en-US" sz="2800" b="1" dirty="0">
                <a:solidFill>
                  <a:srgbClr val="007E39"/>
                </a:solidFill>
                <a:latin typeface="Calibri" pitchFamily="34" charset="0"/>
              </a:rPr>
              <a:t>CO</a:t>
            </a:r>
            <a:r>
              <a:rPr lang="en-US" sz="2800" b="1" baseline="-25000" dirty="0">
                <a:solidFill>
                  <a:srgbClr val="007E39"/>
                </a:solidFill>
                <a:latin typeface="Calibri" pitchFamily="34" charset="0"/>
              </a:rPr>
              <a:t>2</a:t>
            </a:r>
            <a:r>
              <a:rPr lang="en-US" b="1" baseline="-25000" dirty="0">
                <a:solidFill>
                  <a:srgbClr val="007E39"/>
                </a:solidFill>
                <a:latin typeface="Calibri" pitchFamily="34" charset="0"/>
              </a:rPr>
              <a:t> </a:t>
            </a:r>
            <a:r>
              <a:rPr lang="en-US" b="1" dirty="0">
                <a:solidFill>
                  <a:srgbClr val="007E39"/>
                </a:solidFill>
                <a:latin typeface="Calibri" pitchFamily="34" charset="0"/>
                <a:sym typeface="Wingdings"/>
              </a:rPr>
              <a:t>  </a:t>
            </a:r>
            <a:r>
              <a:rPr lang="en-US" b="1" baseline="-25000" dirty="0">
                <a:solidFill>
                  <a:srgbClr val="007E39"/>
                </a:solidFill>
                <a:latin typeface="Calibri" pitchFamily="34" charset="0"/>
              </a:rPr>
              <a:t>     </a:t>
            </a:r>
            <a:r>
              <a:rPr lang="en-US" sz="2200" b="1" dirty="0">
                <a:solidFill>
                  <a:srgbClr val="007E39"/>
                </a:solidFill>
                <a:latin typeface="Calibri" pitchFamily="34" charset="0"/>
              </a:rPr>
              <a:t>CO</a:t>
            </a:r>
            <a:r>
              <a:rPr lang="en-US" sz="2200" b="1" baseline="-25000" dirty="0">
                <a:solidFill>
                  <a:srgbClr val="007E39"/>
                </a:solidFill>
                <a:latin typeface="Calibri" pitchFamily="34" charset="0"/>
              </a:rPr>
              <a:t>2</a:t>
            </a:r>
          </a:p>
          <a:p>
            <a:pPr marL="514350" indent="-514350">
              <a:buNone/>
            </a:pPr>
            <a:endParaRPr lang="en-US" sz="2200" b="1" baseline="-25000" dirty="0">
              <a:solidFill>
                <a:srgbClr val="007E39"/>
              </a:solidFill>
              <a:latin typeface="Calibri" pitchFamily="34" charset="0"/>
            </a:endParaRPr>
          </a:p>
          <a:p>
            <a:pPr marL="514350" indent="-514350">
              <a:buNone/>
            </a:pPr>
            <a:endParaRPr lang="en-US" sz="2200" b="1" baseline="-25000" dirty="0">
              <a:solidFill>
                <a:srgbClr val="007E39"/>
              </a:solidFill>
              <a:latin typeface="Calibri" pitchFamily="34" charset="0"/>
            </a:endParaRPr>
          </a:p>
          <a:p>
            <a:pPr marL="514350" indent="-514350">
              <a:buNone/>
            </a:pPr>
            <a:endParaRPr lang="en-US" b="1" dirty="0">
              <a:solidFill>
                <a:srgbClr val="0065B0"/>
              </a:solidFill>
              <a:latin typeface="Calibri" pitchFamily="34" charset="0"/>
            </a:endParaRPr>
          </a:p>
          <a:p>
            <a:pPr marL="514350" indent="-514350" algn="ctr">
              <a:buNone/>
            </a:pPr>
            <a:endParaRPr lang="en-US" b="1" dirty="0">
              <a:solidFill>
                <a:srgbClr val="0065B0"/>
              </a:solidFill>
              <a:latin typeface="Calibri" pitchFamily="34" charset="0"/>
            </a:endParaRPr>
          </a:p>
          <a:p>
            <a:pPr marL="514350" indent="-514350">
              <a:buNone/>
              <a:tabLst>
                <a:tab pos="631825" algn="l"/>
              </a:tabLst>
            </a:pPr>
            <a:endParaRPr lang="en-US" b="1" dirty="0">
              <a:solidFill>
                <a:srgbClr val="0065B0"/>
              </a:solidFill>
              <a:latin typeface="Calibri" pitchFamily="34" charset="0"/>
            </a:endParaRPr>
          </a:p>
          <a:p>
            <a:pPr marL="514350" indent="-514350" algn="ctr">
              <a:buNone/>
              <a:tabLst>
                <a:tab pos="631825" algn="l"/>
              </a:tabLst>
            </a:pPr>
            <a:endParaRPr lang="en-US" sz="2200" b="1" baseline="-25000" dirty="0">
              <a:solidFill>
                <a:srgbClr val="0065B0"/>
              </a:solidFill>
              <a:latin typeface="Calibri" pitchFamily="34" charset="0"/>
            </a:endParaRPr>
          </a:p>
          <a:p>
            <a:pPr marL="514350" indent="-514350" algn="ctr">
              <a:buNone/>
              <a:tabLst>
                <a:tab pos="631825" algn="l"/>
              </a:tabLst>
            </a:pPr>
            <a:endParaRPr lang="en-US" b="1" baseline="-25000" dirty="0">
              <a:solidFill>
                <a:srgbClr val="0065B0"/>
              </a:solidFill>
              <a:latin typeface="Calibri" pitchFamily="34" charset="0"/>
            </a:endParaRPr>
          </a:p>
          <a:p>
            <a:pPr marL="514350" indent="-514350" algn="ctr">
              <a:buNone/>
              <a:tabLst>
                <a:tab pos="631825" algn="l"/>
              </a:tabLst>
            </a:pPr>
            <a:endParaRPr lang="en-US" sz="2200" b="1" baseline="-25000" dirty="0">
              <a:solidFill>
                <a:srgbClr val="0065B0"/>
              </a:solidFill>
              <a:latin typeface="Calibri" pitchFamily="34" charset="0"/>
            </a:endParaRPr>
          </a:p>
          <a:p>
            <a:pPr marL="514350" indent="-514350" algn="ctr">
              <a:buNone/>
              <a:tabLst>
                <a:tab pos="631825" algn="l"/>
              </a:tabLst>
            </a:pPr>
            <a:endParaRPr lang="en-US" sz="2200" b="1" baseline="-25000" dirty="0">
              <a:solidFill>
                <a:srgbClr val="0065B0"/>
              </a:solidFill>
              <a:latin typeface="Calibri" pitchFamily="34" charset="0"/>
            </a:endParaRPr>
          </a:p>
          <a:p>
            <a:pPr marL="514350" indent="-514350" algn="ctr">
              <a:buNone/>
              <a:tabLst>
                <a:tab pos="631825" algn="l"/>
              </a:tabLst>
            </a:pPr>
            <a:endParaRPr lang="en-US" sz="2200" b="1" baseline="-25000" dirty="0">
              <a:solidFill>
                <a:srgbClr val="0065B0"/>
              </a:solidFill>
              <a:latin typeface="Calibri" pitchFamily="34" charset="0"/>
            </a:endParaRPr>
          </a:p>
          <a:p>
            <a:pPr marL="514350" indent="-514350" algn="ctr">
              <a:buNone/>
              <a:tabLst>
                <a:tab pos="631825" algn="l"/>
              </a:tabLst>
            </a:pPr>
            <a:endParaRPr lang="en-US" sz="2200" b="1" baseline="-25000" dirty="0">
              <a:solidFill>
                <a:srgbClr val="0065B0"/>
              </a:solidFill>
              <a:latin typeface="Calibri" pitchFamily="34" charset="0"/>
            </a:endParaRPr>
          </a:p>
          <a:p>
            <a:pPr marL="514350" indent="-514350" algn="ctr">
              <a:buNone/>
              <a:tabLst>
                <a:tab pos="631825" algn="l"/>
              </a:tabLst>
            </a:pPr>
            <a:endParaRPr lang="fr-FR" sz="2200" dirty="0">
              <a:solidFill>
                <a:srgbClr val="0065B0"/>
              </a:solidFill>
              <a:latin typeface="Calibri" pitchFamily="34" charset="0"/>
            </a:endParaRPr>
          </a:p>
          <a:p>
            <a:pPr marL="514350" indent="-514350">
              <a:buNone/>
            </a:pPr>
            <a:endParaRPr lang="en-US" b="1" dirty="0">
              <a:solidFill>
                <a:srgbClr val="0065B0"/>
              </a:solidFill>
            </a:endParaRPr>
          </a:p>
          <a:p>
            <a:pPr marL="514350" indent="-514350">
              <a:buNone/>
            </a:pPr>
            <a:endParaRPr lang="en-US" b="1" dirty="0">
              <a:solidFill>
                <a:srgbClr val="0065B0"/>
              </a:solidFill>
            </a:endParaRPr>
          </a:p>
          <a:p>
            <a:pPr marL="514350" indent="-514350">
              <a:buNone/>
            </a:pPr>
            <a:endParaRPr lang="fr-FR" dirty="0">
              <a:solidFill>
                <a:srgbClr val="0065B0"/>
              </a:solidFill>
            </a:endParaRPr>
          </a:p>
          <a:p>
            <a:pPr>
              <a:buNone/>
            </a:pPr>
            <a:endParaRPr lang="fr-FR" dirty="0">
              <a:solidFill>
                <a:srgbClr val="0065B0"/>
              </a:solidFill>
            </a:endParaRPr>
          </a:p>
          <a:p>
            <a:pPr>
              <a:buNone/>
            </a:pPr>
            <a:endParaRPr lang="fr-FR" dirty="0">
              <a:solidFill>
                <a:srgbClr val="0065B0"/>
              </a:solidFill>
            </a:endParaRPr>
          </a:p>
        </p:txBody>
      </p:sp>
      <p:sp>
        <p:nvSpPr>
          <p:cNvPr id="8" name="Oval 3"/>
          <p:cNvSpPr>
            <a:spLocks noChangeArrowheads="1"/>
          </p:cNvSpPr>
          <p:nvPr/>
        </p:nvSpPr>
        <p:spPr bwMode="auto">
          <a:xfrm>
            <a:off x="3563888" y="260648"/>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851920" y="332656"/>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57958"/>
            <a:ext cx="9144000" cy="500042"/>
          </a:xfrm>
        </p:spPr>
        <p:txBody>
          <a:bodyPr/>
          <a:lstStyle/>
          <a:p>
            <a:pPr algn="l"/>
            <a:r>
              <a:rPr lang="fr-FR" sz="1000" b="1" dirty="0">
                <a:solidFill>
                  <a:srgbClr val="01047D"/>
                </a:solidFill>
              </a:rPr>
              <a:t> Novembre 2018- </a:t>
            </a:r>
            <a:r>
              <a:rPr lang="fr-FR" sz="1000" b="1" dirty="0" err="1">
                <a:solidFill>
                  <a:srgbClr val="01047D"/>
                </a:solidFill>
              </a:rPr>
              <a:t>Ref</a:t>
            </a:r>
            <a:r>
              <a:rPr lang="fr-FR" sz="1000" b="1" dirty="0">
                <a:solidFill>
                  <a:srgbClr val="01047D"/>
                </a:solidFill>
              </a:rPr>
              <a:t> 2322                                                                                                                       			   Yves LAUFER</a:t>
            </a:r>
          </a:p>
        </p:txBody>
      </p:sp>
    </p:spTree>
    <p:extLst>
      <p:ext uri="{BB962C8B-B14F-4D97-AF65-F5344CB8AC3E}">
        <p14:creationId xmlns:p14="http://schemas.microsoft.com/office/powerpoint/2010/main" val="72244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84451" y="1576873"/>
            <a:ext cx="8229600" cy="4012368"/>
          </a:xfrm>
        </p:spPr>
        <p:txBody>
          <a:bodyPr>
            <a:normAutofit/>
          </a:bodyPr>
          <a:lstStyle/>
          <a:p>
            <a:pPr marL="0" indent="0" algn="ctr">
              <a:spcBef>
                <a:spcPts val="0"/>
              </a:spcBef>
              <a:buNone/>
            </a:pPr>
            <a:r>
              <a:rPr lang="en-GB" sz="3600" b="1" dirty="0">
                <a:solidFill>
                  <a:srgbClr val="01047D"/>
                </a:solidFill>
                <a:latin typeface="Calibri" panose="020F0502020204030204" pitchFamily="34" charset="0"/>
              </a:rPr>
              <a:t>January 2015, </a:t>
            </a:r>
          </a:p>
          <a:p>
            <a:pPr marL="341100" indent="0" algn="ctr">
              <a:lnSpc>
                <a:spcPct val="150000"/>
              </a:lnSpc>
              <a:spcBef>
                <a:spcPts val="0"/>
              </a:spcBef>
              <a:buNone/>
            </a:pPr>
            <a:r>
              <a:rPr lang="en-GB" sz="3600" b="1" dirty="0">
                <a:solidFill>
                  <a:srgbClr val="01047D"/>
                </a:solidFill>
                <a:latin typeface="Calibri" panose="020F0502020204030204" pitchFamily="34" charset="0"/>
              </a:rPr>
              <a:t>The International Transport Forum by OECD delivers a remarkable survey...</a:t>
            </a:r>
          </a:p>
          <a:p>
            <a:pPr marL="341100" indent="0" algn="ctr">
              <a:lnSpc>
                <a:spcPct val="150000"/>
              </a:lnSpc>
              <a:spcBef>
                <a:spcPts val="0"/>
              </a:spcBef>
              <a:buNone/>
            </a:pPr>
            <a:r>
              <a:rPr lang="en-GB" sz="3600" b="1" dirty="0">
                <a:solidFill>
                  <a:srgbClr val="01047D"/>
                </a:solidFill>
                <a:latin typeface="Calibri" panose="020F0502020204030204" pitchFamily="34" charset="0"/>
              </a:rPr>
              <a:t>“ITF TRANSPORT OUTLOOK 2015”</a:t>
            </a:r>
            <a:r>
              <a:rPr lang="en-US" sz="3600" b="1" dirty="0">
                <a:solidFill>
                  <a:srgbClr val="01047D"/>
                </a:solidFill>
                <a:latin typeface="Calibri" pitchFamily="34" charset="0"/>
                <a:sym typeface="Wingdings"/>
              </a:rPr>
              <a:t> </a:t>
            </a:r>
            <a:endParaRPr lang="en-GB" sz="3600" b="1" dirty="0">
              <a:solidFill>
                <a:srgbClr val="01047D"/>
              </a:solidFill>
              <a:latin typeface="Calibri" pitchFamily="34" charset="0"/>
            </a:endParaRPr>
          </a:p>
          <a:p>
            <a:pPr marL="341100" indent="0" algn="just">
              <a:lnSpc>
                <a:spcPct val="150000"/>
              </a:lnSpc>
              <a:spcBef>
                <a:spcPts val="0"/>
              </a:spcBef>
              <a:buNone/>
            </a:pPr>
            <a:endParaRPr lang="en-GB" sz="3900" b="1" dirty="0">
              <a:solidFill>
                <a:srgbClr val="0065B0"/>
              </a:solidFill>
              <a:latin typeface="Calibri" pitchFamily="34" charset="0"/>
            </a:endParaRPr>
          </a:p>
        </p:txBody>
      </p:sp>
      <p:sp>
        <p:nvSpPr>
          <p:cNvPr id="8" name="Oval 3"/>
          <p:cNvSpPr>
            <a:spLocks noChangeArrowheads="1"/>
          </p:cNvSpPr>
          <p:nvPr/>
        </p:nvSpPr>
        <p:spPr bwMode="auto">
          <a:xfrm>
            <a:off x="3995936"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4283968" y="260648"/>
            <a:ext cx="944066" cy="49024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35496" y="6597352"/>
            <a:ext cx="9108504" cy="258620"/>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1700808"/>
            <a:ext cx="8229600" cy="2836912"/>
          </a:xfrm>
        </p:spPr>
        <p:txBody>
          <a:bodyPr>
            <a:normAutofit/>
          </a:bodyPr>
          <a:lstStyle/>
          <a:p>
            <a:pPr marL="457200" indent="-457200" algn="just">
              <a:spcBef>
                <a:spcPts val="0"/>
              </a:spcBef>
              <a:buNone/>
            </a:pPr>
            <a:endParaRPr lang="en-GB" sz="2400" b="1" dirty="0">
              <a:solidFill>
                <a:srgbClr val="01047D"/>
              </a:solidFill>
              <a:latin typeface="Calibri" panose="020F0502020204030204" pitchFamily="34" charset="0"/>
            </a:endParaRPr>
          </a:p>
          <a:p>
            <a:pPr marL="457200"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Forecasting that by 2050...</a:t>
            </a:r>
          </a:p>
          <a:p>
            <a:pPr marL="457200" indent="-457200" algn="just">
              <a:spcBef>
                <a:spcPts val="0"/>
              </a:spcBef>
              <a:buFont typeface="Wingdings" pitchFamily="2" charset="2"/>
              <a:buChar char="Ø"/>
            </a:pPr>
            <a:endParaRPr lang="en-GB" sz="2400" b="1" dirty="0">
              <a:solidFill>
                <a:srgbClr val="01047D"/>
              </a:solidFill>
              <a:latin typeface="Calibri" panose="020F0502020204030204" pitchFamily="34" charset="0"/>
            </a:endParaRPr>
          </a:p>
          <a:p>
            <a:pPr marL="457200"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International freight transport in billion t.km and </a:t>
            </a:r>
            <a:r>
              <a:rPr lang="en-GB" sz="2400" b="1" dirty="0">
                <a:solidFill>
                  <a:srgbClr val="007E39"/>
                </a:solidFill>
                <a:latin typeface="Calibri" panose="020F0502020204030204" pitchFamily="34" charset="0"/>
              </a:rPr>
              <a:t>related CO</a:t>
            </a:r>
            <a:r>
              <a:rPr lang="en-GB" sz="2400" b="1" baseline="-25000" dirty="0">
                <a:solidFill>
                  <a:srgbClr val="007E39"/>
                </a:solidFill>
                <a:latin typeface="Calibri" panose="020F0502020204030204" pitchFamily="34" charset="0"/>
              </a:rPr>
              <a:t>2</a:t>
            </a:r>
            <a:r>
              <a:rPr lang="en-GB" sz="2400" b="1" dirty="0">
                <a:solidFill>
                  <a:srgbClr val="007E39"/>
                </a:solidFill>
                <a:latin typeface="Calibri" panose="020F0502020204030204" pitchFamily="34" charset="0"/>
              </a:rPr>
              <a:t> emissions in billion t... </a:t>
            </a:r>
          </a:p>
          <a:p>
            <a:pPr marL="457200" indent="-457200" algn="just">
              <a:spcBef>
                <a:spcPts val="0"/>
              </a:spcBef>
              <a:buNone/>
            </a:pPr>
            <a:endParaRPr lang="en-GB" sz="2400" b="1" dirty="0">
              <a:solidFill>
                <a:srgbClr val="007E39"/>
              </a:solidFill>
              <a:latin typeface="Calibri" panose="020F0502020204030204" pitchFamily="34" charset="0"/>
            </a:endParaRPr>
          </a:p>
          <a:p>
            <a:pPr marL="457200" indent="-457200" algn="just">
              <a:spcBef>
                <a:spcPts val="0"/>
              </a:spcBef>
              <a:buFont typeface="Wingdings" panose="05000000000000000000" pitchFamily="2" charset="2"/>
              <a:buChar char="ü"/>
            </a:pPr>
            <a:r>
              <a:rPr lang="en-GB" sz="2400" b="1" dirty="0">
                <a:solidFill>
                  <a:srgbClr val="007E39"/>
                </a:solidFill>
                <a:latin typeface="Calibri" panose="020F0502020204030204" pitchFamily="34" charset="0"/>
              </a:rPr>
              <a:t>Will have quadrupled!!! </a:t>
            </a:r>
          </a:p>
        </p:txBody>
      </p:sp>
      <p:sp>
        <p:nvSpPr>
          <p:cNvPr id="8" name="Oval 3"/>
          <p:cNvSpPr>
            <a:spLocks noChangeArrowheads="1"/>
          </p:cNvSpPr>
          <p:nvPr/>
        </p:nvSpPr>
        <p:spPr bwMode="auto">
          <a:xfrm>
            <a:off x="3635896"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pPr algn="ctr"/>
            <a:endParaRPr lang="fr-FR" dirty="0"/>
          </a:p>
        </p:txBody>
      </p:sp>
      <p:sp>
        <p:nvSpPr>
          <p:cNvPr id="9" name="WordArt 4"/>
          <p:cNvSpPr>
            <a:spLocks noChangeArrowheads="1" noChangeShapeType="1" noTextEdit="1"/>
          </p:cNvSpPr>
          <p:nvPr/>
        </p:nvSpPr>
        <p:spPr bwMode="auto">
          <a:xfrm>
            <a:off x="3923928" y="260648"/>
            <a:ext cx="943558" cy="48030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669360"/>
            <a:ext cx="9145016" cy="144016"/>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12776"/>
            <a:ext cx="8640960" cy="4680520"/>
          </a:xfrm>
        </p:spPr>
        <p:txBody>
          <a:bodyPr>
            <a:noAutofit/>
          </a:bodyPr>
          <a:lstStyle/>
          <a:p>
            <a:pPr marL="457200" indent="-457200" algn="just">
              <a:spcBef>
                <a:spcPts val="0"/>
              </a:spcBef>
              <a:buNone/>
            </a:pPr>
            <a:endParaRPr lang="en-GB" sz="2400" b="1" dirty="0">
              <a:solidFill>
                <a:srgbClr val="002060"/>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As a consequence of the development of global trade,</a:t>
            </a:r>
          </a:p>
          <a:p>
            <a:pPr marL="457200" lvl="1" indent="-457200" algn="just">
              <a:spcBef>
                <a:spcPts val="0"/>
              </a:spcBef>
              <a:buNone/>
            </a:pPr>
            <a:endParaRPr lang="en-GB" sz="2400" b="1" dirty="0">
              <a:solidFill>
                <a:srgbClr val="01047D"/>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07E39"/>
                </a:solidFill>
                <a:latin typeface="Calibri" panose="020F0502020204030204" pitchFamily="34" charset="0"/>
              </a:rPr>
              <a:t>Freight transport being the main source of CO</a:t>
            </a:r>
            <a:r>
              <a:rPr lang="en-GB" sz="2400" b="1" baseline="-25000" dirty="0">
                <a:solidFill>
                  <a:srgbClr val="007E39"/>
                </a:solidFill>
                <a:latin typeface="Calibri" panose="020F0502020204030204" pitchFamily="34" charset="0"/>
              </a:rPr>
              <a:t>2</a:t>
            </a:r>
            <a:r>
              <a:rPr lang="en-GB" sz="2400" b="1" dirty="0">
                <a:solidFill>
                  <a:srgbClr val="007E39"/>
                </a:solidFill>
                <a:latin typeface="Calibri" panose="020F0502020204030204" pitchFamily="34" charset="0"/>
              </a:rPr>
              <a:t> emissions of surface transport </a:t>
            </a:r>
          </a:p>
          <a:p>
            <a:pPr marL="457200" lvl="1" indent="-457200" algn="just">
              <a:spcBef>
                <a:spcPts val="0"/>
              </a:spcBef>
              <a:buNone/>
            </a:pPr>
            <a:endParaRPr lang="en-GB" sz="2400" b="1" dirty="0">
              <a:solidFill>
                <a:srgbClr val="007E39"/>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Road, Rail, Maritime transport will be obliged to cooperate together on a large scale</a:t>
            </a:r>
          </a:p>
          <a:p>
            <a:pPr marL="457200" lvl="1" indent="-457200" algn="just">
              <a:spcBef>
                <a:spcPts val="0"/>
              </a:spcBef>
              <a:buNone/>
            </a:pPr>
            <a:endParaRPr lang="en-GB" sz="2400" b="1" dirty="0">
              <a:solidFill>
                <a:srgbClr val="01047D"/>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To establish a global, unified, and seamless transport system</a:t>
            </a:r>
          </a:p>
          <a:p>
            <a:pPr marL="0" lvl="1" indent="0" algn="just">
              <a:lnSpc>
                <a:spcPct val="120000"/>
              </a:lnSpc>
              <a:spcBef>
                <a:spcPts val="0"/>
              </a:spcBef>
              <a:buNone/>
            </a:pPr>
            <a:endParaRPr lang="en-GB" sz="2400" b="1" dirty="0">
              <a:solidFill>
                <a:srgbClr val="007E39"/>
              </a:solidFill>
              <a:latin typeface="Calibri" panose="020F0502020204030204" pitchFamily="34" charset="0"/>
            </a:endParaRPr>
          </a:p>
          <a:p>
            <a:pPr marL="572400" lvl="1" indent="-572400">
              <a:lnSpc>
                <a:spcPct val="120000"/>
              </a:lnSpc>
              <a:spcBef>
                <a:spcPts val="0"/>
              </a:spcBef>
              <a:buNone/>
            </a:pPr>
            <a:r>
              <a:rPr lang="en-GB" sz="2400" b="1" dirty="0">
                <a:solidFill>
                  <a:srgbClr val="0065B0"/>
                </a:solidFill>
                <a:latin typeface="Calibri" panose="020F0502020204030204" pitchFamily="34" charset="0"/>
              </a:rPr>
              <a:t>	</a:t>
            </a:r>
          </a:p>
        </p:txBody>
      </p:sp>
      <p:sp>
        <p:nvSpPr>
          <p:cNvPr id="8" name="Oval 3"/>
          <p:cNvSpPr>
            <a:spLocks noChangeArrowheads="1"/>
          </p:cNvSpPr>
          <p:nvPr/>
        </p:nvSpPr>
        <p:spPr bwMode="auto">
          <a:xfrm>
            <a:off x="3563888" y="332656"/>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851920" y="404664"/>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309320"/>
            <a:ext cx="9108504" cy="548680"/>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073427"/>
          </a:xfrm>
        </p:spPr>
        <p:txBody>
          <a:bodyPr>
            <a:normAutofit/>
          </a:bodyPr>
          <a:lstStyle/>
          <a:p>
            <a:pPr marL="457200" indent="-457200" algn="just">
              <a:spcBef>
                <a:spcPts val="0"/>
              </a:spcBef>
              <a:buFont typeface="Wingdings" panose="05000000000000000000" pitchFamily="2" charset="2"/>
              <a:buChar char="ü"/>
            </a:pPr>
            <a:endParaRPr lang="en-GB" sz="2400" b="1" dirty="0">
              <a:solidFill>
                <a:srgbClr val="01047D"/>
              </a:solidFill>
              <a:latin typeface="Calibri" panose="020F0502020204030204" pitchFamily="34" charset="0"/>
            </a:endParaRPr>
          </a:p>
          <a:p>
            <a:pPr marL="457200"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It follows Maritime transport, Inland navigation, Rail transport co-exist only through mutualisation of their respective equipments</a:t>
            </a:r>
          </a:p>
          <a:p>
            <a:pPr marL="457200" indent="-457200" algn="just">
              <a:spcBef>
                <a:spcPts val="0"/>
              </a:spcBef>
              <a:buNone/>
            </a:pPr>
            <a:endParaRPr lang="en-GB" sz="2400" b="1" dirty="0">
              <a:solidFill>
                <a:srgbClr val="002060"/>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u="sng" dirty="0">
                <a:solidFill>
                  <a:srgbClr val="01047D"/>
                </a:solidFill>
                <a:latin typeface="Calibri" panose="020F0502020204030204" pitchFamily="34" charset="0"/>
              </a:rPr>
              <a:t>Whereas Road transport with a semi-trailer coupled to a tractor unit and its driver is the only one to deliver a door-to-door service</a:t>
            </a:r>
          </a:p>
          <a:p>
            <a:pPr marL="457200" lvl="1" indent="-457200" algn="just">
              <a:spcBef>
                <a:spcPts val="0"/>
              </a:spcBef>
              <a:buFont typeface="Wingdings" panose="05000000000000000000" pitchFamily="2" charset="2"/>
              <a:buChar char="ü"/>
            </a:pPr>
            <a:endParaRPr lang="en-GB" sz="2400" b="1" dirty="0">
              <a:solidFill>
                <a:srgbClr val="01047D"/>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u="sng" dirty="0">
                <a:solidFill>
                  <a:srgbClr val="01047D"/>
                </a:solidFill>
                <a:latin typeface="Calibri" panose="020F0502020204030204" pitchFamily="34" charset="0"/>
              </a:rPr>
              <a:t>Therefore on both technical and economic basis, semi-trailer MUST be the reference in terms of transport equipment, the swap body and the sea container being its </a:t>
            </a:r>
            <a:r>
              <a:rPr lang="en-GB" sz="2400" b="1" u="sng" dirty="0">
                <a:solidFill>
                  <a:srgbClr val="007E39"/>
                </a:solidFill>
                <a:latin typeface="Calibri" panose="020F0502020204030204" pitchFamily="34" charset="0"/>
              </a:rPr>
              <a:t>perfect clones </a:t>
            </a:r>
          </a:p>
          <a:p>
            <a:pPr marL="0" lvl="1" indent="0" algn="just">
              <a:lnSpc>
                <a:spcPct val="120000"/>
              </a:lnSpc>
              <a:spcBef>
                <a:spcPts val="0"/>
              </a:spcBef>
              <a:buNone/>
            </a:pPr>
            <a:endParaRPr lang="en-GB" sz="2200" b="1" dirty="0">
              <a:solidFill>
                <a:srgbClr val="0065B0"/>
              </a:solidFill>
            </a:endParaRPr>
          </a:p>
          <a:p>
            <a:pPr lvl="1" algn="just">
              <a:lnSpc>
                <a:spcPct val="150000"/>
              </a:lnSpc>
              <a:spcBef>
                <a:spcPts val="0"/>
              </a:spcBef>
              <a:buNone/>
            </a:pPr>
            <a:endParaRPr lang="en-GB" sz="2200" b="1" dirty="0">
              <a:solidFill>
                <a:srgbClr val="0065B0"/>
              </a:solidFill>
            </a:endParaRPr>
          </a:p>
        </p:txBody>
      </p:sp>
      <p:sp>
        <p:nvSpPr>
          <p:cNvPr id="8" name="Oval 3"/>
          <p:cNvSpPr>
            <a:spLocks noChangeArrowheads="1"/>
          </p:cNvSpPr>
          <p:nvPr/>
        </p:nvSpPr>
        <p:spPr bwMode="auto">
          <a:xfrm>
            <a:off x="3419872" y="116632"/>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07904" y="188640"/>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597352"/>
            <a:ext cx="9144000" cy="260648"/>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40768"/>
            <a:ext cx="8229600" cy="4785395"/>
          </a:xfrm>
        </p:spPr>
        <p:txBody>
          <a:bodyPr>
            <a:normAutofit/>
          </a:bodyPr>
          <a:lstStyle/>
          <a:p>
            <a:pPr marL="457200" indent="-457200" algn="just">
              <a:spcBef>
                <a:spcPts val="0"/>
              </a:spcBef>
              <a:buNone/>
            </a:pPr>
            <a:endParaRPr lang="en-GB" sz="2400" b="1" dirty="0">
              <a:solidFill>
                <a:srgbClr val="01047D"/>
              </a:solidFill>
            </a:endParaRPr>
          </a:p>
          <a:p>
            <a:pPr marL="457200" indent="-457200" algn="just">
              <a:spcBef>
                <a:spcPts val="0"/>
              </a:spcBef>
              <a:buNone/>
            </a:pPr>
            <a:endParaRPr lang="en-GB" sz="2400" b="1" dirty="0">
              <a:solidFill>
                <a:srgbClr val="01047D"/>
              </a:solidFill>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ELIMINATING THE MISSING LINK !!!</a:t>
            </a:r>
          </a:p>
          <a:p>
            <a:pPr marL="457200" lvl="1" indent="-457200" algn="just">
              <a:spcBef>
                <a:spcPts val="0"/>
              </a:spcBef>
              <a:buFont typeface="Wingdings" panose="05000000000000000000" pitchFamily="2" charset="2"/>
              <a:buChar char="ü"/>
            </a:pPr>
            <a:endParaRPr lang="en-GB" sz="2400" b="1" dirty="0">
              <a:solidFill>
                <a:srgbClr val="01047D"/>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This questions the 8’ (2,435 m) wide ISO standard, </a:t>
            </a:r>
            <a:r>
              <a:rPr lang="en-GB" sz="2400" b="1" dirty="0">
                <a:solidFill>
                  <a:srgbClr val="007E39"/>
                </a:solidFill>
                <a:latin typeface="Calibri" panose="020F0502020204030204" pitchFamily="34" charset="0"/>
              </a:rPr>
              <a:t>responsible for harmful disruptions between maritime and overland transport</a:t>
            </a:r>
          </a:p>
          <a:p>
            <a:pPr marL="457200" lvl="1" indent="-457200" algn="just">
              <a:spcBef>
                <a:spcPts val="0"/>
              </a:spcBef>
              <a:buFont typeface="Wingdings" panose="05000000000000000000" pitchFamily="2" charset="2"/>
              <a:buChar char="ü"/>
            </a:pPr>
            <a:endParaRPr lang="en-GB" sz="2400" b="1" dirty="0">
              <a:solidFill>
                <a:srgbClr val="01047D"/>
              </a:solidFill>
              <a:latin typeface="Calibri" panose="020F0502020204030204" pitchFamily="34" charset="0"/>
            </a:endParaRPr>
          </a:p>
          <a:p>
            <a:pPr marL="457200" lvl="1" indent="-457200" algn="just">
              <a:spcBef>
                <a:spcPts val="0"/>
              </a:spcBef>
              <a:buFont typeface="Wingdings" panose="05000000000000000000" pitchFamily="2" charset="2"/>
              <a:buChar char="ü"/>
            </a:pPr>
            <a:r>
              <a:rPr lang="en-GB" sz="2400" b="1" dirty="0">
                <a:solidFill>
                  <a:srgbClr val="01047D"/>
                </a:solidFill>
                <a:latin typeface="Calibri" panose="020F0502020204030204" pitchFamily="34" charset="0"/>
              </a:rPr>
              <a:t>To the detriment of Economy, Trade, </a:t>
            </a:r>
            <a:r>
              <a:rPr lang="en-GB" sz="2400" b="1" dirty="0">
                <a:solidFill>
                  <a:srgbClr val="007E39"/>
                </a:solidFill>
                <a:latin typeface="Calibri" panose="020F0502020204030204" pitchFamily="34" charset="0"/>
              </a:rPr>
              <a:t>Modal Shift and </a:t>
            </a:r>
            <a:r>
              <a:rPr lang="en-GB" sz="2400" b="1" u="sng" dirty="0">
                <a:solidFill>
                  <a:srgbClr val="007E39"/>
                </a:solidFill>
                <a:latin typeface="Calibri" panose="020F0502020204030204" pitchFamily="34" charset="0"/>
              </a:rPr>
              <a:t>Climate</a:t>
            </a:r>
            <a:endParaRPr lang="en-GB" sz="2400" b="1" dirty="0">
              <a:solidFill>
                <a:srgbClr val="007E39"/>
              </a:solidFill>
              <a:latin typeface="Calibri" panose="020F0502020204030204" pitchFamily="34" charset="0"/>
            </a:endParaRPr>
          </a:p>
        </p:txBody>
      </p:sp>
      <p:sp>
        <p:nvSpPr>
          <p:cNvPr id="8" name="Oval 3"/>
          <p:cNvSpPr>
            <a:spLocks noChangeArrowheads="1"/>
          </p:cNvSpPr>
          <p:nvPr/>
        </p:nvSpPr>
        <p:spPr bwMode="auto">
          <a:xfrm>
            <a:off x="3419872"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707904"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669360"/>
            <a:ext cx="8998725" cy="188640"/>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700808"/>
            <a:ext cx="8229600" cy="3456384"/>
          </a:xfrm>
        </p:spPr>
        <p:txBody>
          <a:bodyPr>
            <a:normAutofit fontScale="92500"/>
          </a:bodyPr>
          <a:lstStyle/>
          <a:p>
            <a:pPr marL="457200" lvl="1" indent="-457200" algn="just">
              <a:lnSpc>
                <a:spcPct val="150000"/>
              </a:lnSpc>
              <a:spcBef>
                <a:spcPts val="0"/>
              </a:spcBef>
              <a:buFont typeface="Wingdings" panose="05000000000000000000" pitchFamily="2" charset="2"/>
              <a:buChar char="ü"/>
            </a:pPr>
            <a:r>
              <a:rPr lang="en-GB" sz="2600" b="1" dirty="0">
                <a:solidFill>
                  <a:srgbClr val="01047D"/>
                </a:solidFill>
                <a:latin typeface="Calibri" panose="020F0502020204030204" pitchFamily="34" charset="0"/>
              </a:rPr>
              <a:t>Everywhere on Earth</a:t>
            </a:r>
          </a:p>
          <a:p>
            <a:pPr marL="457200" lvl="1" indent="-457200" algn="just">
              <a:lnSpc>
                <a:spcPct val="110000"/>
              </a:lnSpc>
              <a:spcBef>
                <a:spcPts val="0"/>
              </a:spcBef>
              <a:buFont typeface="Wingdings" panose="05000000000000000000" pitchFamily="2" charset="2"/>
              <a:buChar char="ü"/>
            </a:pPr>
            <a:endParaRPr lang="en-GB" sz="2600" b="1" dirty="0">
              <a:solidFill>
                <a:srgbClr val="01047D"/>
              </a:solidFill>
              <a:latin typeface="Calibri" panose="020F0502020204030204" pitchFamily="34" charset="0"/>
            </a:endParaRPr>
          </a:p>
          <a:p>
            <a:pPr marL="457200" lvl="1" indent="-457200" algn="ctr">
              <a:lnSpc>
                <a:spcPct val="110000"/>
              </a:lnSpc>
              <a:spcBef>
                <a:spcPts val="0"/>
              </a:spcBef>
              <a:buNone/>
            </a:pPr>
            <a:r>
              <a:rPr lang="en-GB" sz="4000" b="1" dirty="0">
                <a:solidFill>
                  <a:srgbClr val="01047D"/>
                </a:solidFill>
                <a:latin typeface="Calibri" panose="020F0502020204030204" pitchFamily="34" charset="0"/>
              </a:rPr>
              <a:t>A MAN</a:t>
            </a:r>
            <a:endParaRPr lang="en-GB" sz="4000" dirty="0">
              <a:solidFill>
                <a:srgbClr val="01047D"/>
              </a:solidFill>
              <a:latin typeface="Calibri" panose="020F0502020204030204" pitchFamily="34" charset="0"/>
            </a:endParaRPr>
          </a:p>
          <a:p>
            <a:pPr marL="457200" lvl="1" indent="-457200" algn="just">
              <a:lnSpc>
                <a:spcPct val="110000"/>
              </a:lnSpc>
              <a:spcBef>
                <a:spcPts val="0"/>
              </a:spcBef>
              <a:buFont typeface="Wingdings" panose="05000000000000000000" pitchFamily="2" charset="2"/>
              <a:buChar char="ü"/>
            </a:pPr>
            <a:endParaRPr lang="en-GB" sz="2600" b="1" dirty="0">
              <a:solidFill>
                <a:srgbClr val="01047D"/>
              </a:solidFill>
              <a:latin typeface="Calibri" panose="020F0502020204030204" pitchFamily="34" charset="0"/>
            </a:endParaRPr>
          </a:p>
          <a:p>
            <a:pPr marL="457200" lvl="1" indent="-457200" algn="just">
              <a:lnSpc>
                <a:spcPct val="110000"/>
              </a:lnSpc>
              <a:spcBef>
                <a:spcPts val="0"/>
              </a:spcBef>
              <a:buFont typeface="Wingdings" panose="05000000000000000000" pitchFamily="2" charset="2"/>
              <a:buChar char="ü"/>
            </a:pPr>
            <a:r>
              <a:rPr lang="en-GB" sz="2600" b="1" dirty="0">
                <a:solidFill>
                  <a:srgbClr val="01047D"/>
                </a:solidFill>
                <a:latin typeface="Calibri" panose="020F0502020204030204" pitchFamily="34" charset="0"/>
              </a:rPr>
              <a:t>measures 1.75 m and weighs 75 kg</a:t>
            </a:r>
          </a:p>
          <a:p>
            <a:pPr marL="457200" lvl="1" indent="-457200" algn="just">
              <a:lnSpc>
                <a:spcPct val="110000"/>
              </a:lnSpc>
              <a:spcBef>
                <a:spcPts val="0"/>
              </a:spcBef>
              <a:buFont typeface="Wingdings" pitchFamily="2" charset="2"/>
              <a:buChar char="Ø"/>
            </a:pPr>
            <a:endParaRPr lang="en-GB" sz="2600" b="1" dirty="0">
              <a:solidFill>
                <a:srgbClr val="01047D"/>
              </a:solidFill>
              <a:latin typeface="Calibri" panose="020F0502020204030204" pitchFamily="34" charset="0"/>
            </a:endParaRPr>
          </a:p>
          <a:p>
            <a:pPr marL="457200" lvl="1" indent="-457200" algn="just">
              <a:lnSpc>
                <a:spcPct val="110000"/>
              </a:lnSpc>
              <a:spcBef>
                <a:spcPts val="0"/>
              </a:spcBef>
              <a:buFont typeface="Wingdings" panose="05000000000000000000" pitchFamily="2" charset="2"/>
              <a:buChar char="ü"/>
            </a:pPr>
            <a:r>
              <a:rPr lang="en-GB" sz="2600" b="1" dirty="0">
                <a:solidFill>
                  <a:srgbClr val="01047D"/>
                </a:solidFill>
                <a:latin typeface="Calibri" panose="020F0502020204030204" pitchFamily="34" charset="0"/>
              </a:rPr>
              <a:t>Seven billions of these units in 2018, nine billion in 2050</a:t>
            </a:r>
          </a:p>
        </p:txBody>
      </p:sp>
      <p:sp>
        <p:nvSpPr>
          <p:cNvPr id="8" name="Oval 3"/>
          <p:cNvSpPr>
            <a:spLocks noChangeArrowheads="1"/>
          </p:cNvSpPr>
          <p:nvPr/>
        </p:nvSpPr>
        <p:spPr bwMode="auto">
          <a:xfrm>
            <a:off x="3275856" y="260648"/>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563888" y="332656"/>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597352"/>
            <a:ext cx="8998725" cy="260648"/>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extLst>
      <p:ext uri="{BB962C8B-B14F-4D97-AF65-F5344CB8AC3E}">
        <p14:creationId xmlns:p14="http://schemas.microsoft.com/office/powerpoint/2010/main" val="3668097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001419"/>
          </a:xfrm>
        </p:spPr>
        <p:txBody>
          <a:bodyPr>
            <a:normAutofit lnSpcReduction="10000"/>
          </a:bodyPr>
          <a:lstStyle/>
          <a:p>
            <a:pPr marL="457200" indent="-457200" algn="ctr">
              <a:lnSpc>
                <a:spcPct val="110000"/>
              </a:lnSpc>
              <a:spcBef>
                <a:spcPts val="0"/>
              </a:spcBef>
              <a:buNone/>
            </a:pPr>
            <a:r>
              <a:rPr lang="en-GB" sz="4000" b="1" dirty="0">
                <a:solidFill>
                  <a:srgbClr val="01047D"/>
                </a:solidFill>
              </a:rPr>
              <a:t>A MAN</a:t>
            </a:r>
          </a:p>
          <a:p>
            <a:pPr marL="457200" indent="-457200" algn="just">
              <a:lnSpc>
                <a:spcPct val="110000"/>
              </a:lnSpc>
              <a:spcBef>
                <a:spcPts val="0"/>
              </a:spcBef>
              <a:buNone/>
            </a:pPr>
            <a:endParaRPr lang="en-GB" sz="2400" b="1" dirty="0">
              <a:solidFill>
                <a:srgbClr val="01047D"/>
              </a:solidFill>
            </a:endParaRPr>
          </a:p>
          <a:p>
            <a:pPr marL="457200" lvl="1" indent="-457200" algn="just">
              <a:lnSpc>
                <a:spcPct val="110000"/>
              </a:lnSpc>
              <a:spcBef>
                <a:spcPts val="0"/>
              </a:spcBef>
              <a:buFont typeface="Wingdings" panose="05000000000000000000" pitchFamily="2" charset="2"/>
              <a:buChar char="ü"/>
            </a:pPr>
            <a:r>
              <a:rPr lang="en-GB" sz="2400" b="1" dirty="0">
                <a:solidFill>
                  <a:srgbClr val="01047D"/>
                </a:solidFill>
              </a:rPr>
              <a:t>Who has been, who is and who will remain the only reference in 1956, 2018, 2050…</a:t>
            </a:r>
          </a:p>
          <a:p>
            <a:pPr marL="457200" lvl="1" indent="-457200" algn="just">
              <a:lnSpc>
                <a:spcPct val="110000"/>
              </a:lnSpc>
              <a:spcBef>
                <a:spcPts val="0"/>
              </a:spcBef>
              <a:buFont typeface="Wingdings" panose="05000000000000000000" pitchFamily="2" charset="2"/>
              <a:buChar char="ü"/>
            </a:pPr>
            <a:endParaRPr lang="en-GB" sz="2400" b="1" dirty="0">
              <a:solidFill>
                <a:srgbClr val="01047D"/>
              </a:solidFill>
            </a:endParaRPr>
          </a:p>
          <a:p>
            <a:pPr marL="457200" lvl="1" indent="-457200" algn="just">
              <a:lnSpc>
                <a:spcPct val="110000"/>
              </a:lnSpc>
              <a:spcBef>
                <a:spcPts val="0"/>
              </a:spcBef>
              <a:buFont typeface="Wingdings" panose="05000000000000000000" pitchFamily="2" charset="2"/>
              <a:buChar char="ü"/>
            </a:pPr>
            <a:r>
              <a:rPr lang="en-GB" sz="2400" b="1" u="sng" dirty="0">
                <a:solidFill>
                  <a:srgbClr val="01047D"/>
                </a:solidFill>
              </a:rPr>
              <a:t>Imposing a unified industrial system</a:t>
            </a:r>
          </a:p>
          <a:p>
            <a:pPr marL="457200" lvl="1" indent="-457200" algn="just">
              <a:lnSpc>
                <a:spcPct val="110000"/>
              </a:lnSpc>
              <a:spcBef>
                <a:spcPts val="0"/>
              </a:spcBef>
              <a:buFont typeface="Wingdings" panose="05000000000000000000" pitchFamily="2" charset="2"/>
              <a:buChar char="ü"/>
            </a:pPr>
            <a:endParaRPr lang="en-GB" sz="2400" b="1" dirty="0">
              <a:solidFill>
                <a:srgbClr val="01047D"/>
              </a:solidFill>
            </a:endParaRPr>
          </a:p>
          <a:p>
            <a:pPr marL="457200" lvl="1" indent="-457200" algn="just">
              <a:lnSpc>
                <a:spcPct val="110000"/>
              </a:lnSpc>
              <a:spcBef>
                <a:spcPts val="0"/>
              </a:spcBef>
              <a:buFont typeface="Wingdings" panose="05000000000000000000" pitchFamily="2" charset="2"/>
              <a:buChar char="ü"/>
            </a:pPr>
            <a:r>
              <a:rPr lang="en-GB" sz="2400" b="1" dirty="0">
                <a:solidFill>
                  <a:srgbClr val="01047D"/>
                </a:solidFill>
              </a:rPr>
              <a:t>Where a car, a metro, a tramway, Airbus as will as Boeing aircraft, a dish-washer, a chair, a bed, etc. are the same on the five continents</a:t>
            </a:r>
          </a:p>
          <a:p>
            <a:pPr marL="457200" lvl="1" indent="-457200" algn="just">
              <a:lnSpc>
                <a:spcPct val="110000"/>
              </a:lnSpc>
              <a:spcBef>
                <a:spcPts val="0"/>
              </a:spcBef>
              <a:buFont typeface="Wingdings" panose="05000000000000000000" pitchFamily="2" charset="2"/>
              <a:buChar char="ü"/>
            </a:pPr>
            <a:endParaRPr lang="en-GB" sz="2400" b="1" dirty="0">
              <a:solidFill>
                <a:srgbClr val="01047D"/>
              </a:solidFill>
            </a:endParaRPr>
          </a:p>
          <a:p>
            <a:pPr marL="457200" lvl="1" indent="-457200" algn="just">
              <a:lnSpc>
                <a:spcPct val="110000"/>
              </a:lnSpc>
              <a:spcBef>
                <a:spcPts val="0"/>
              </a:spcBef>
              <a:buFont typeface="Wingdings" panose="05000000000000000000" pitchFamily="2" charset="2"/>
              <a:buChar char="ü"/>
            </a:pPr>
            <a:r>
              <a:rPr lang="en-GB" sz="2400" b="1" dirty="0">
                <a:solidFill>
                  <a:srgbClr val="01047D"/>
                </a:solidFill>
              </a:rPr>
              <a:t>Imposing a seamless freight transport system worldwide</a:t>
            </a:r>
          </a:p>
        </p:txBody>
      </p:sp>
      <p:sp>
        <p:nvSpPr>
          <p:cNvPr id="7" name="WordArt 2"/>
          <p:cNvSpPr>
            <a:spLocks noChangeArrowheads="1" noChangeShapeType="1" noTextEdit="1"/>
          </p:cNvSpPr>
          <p:nvPr/>
        </p:nvSpPr>
        <p:spPr bwMode="auto">
          <a:xfrm>
            <a:off x="857250" y="274638"/>
            <a:ext cx="914400" cy="476250"/>
          </a:xfrm>
          <a:prstGeom prst="rect">
            <a:avLst/>
          </a:prstGeom>
        </p:spPr>
        <p:txBody>
          <a:bodyPr wrap="none" fromWordArt="1">
            <a:prstTxWarp prst="textPlain">
              <a:avLst>
                <a:gd name="adj" fmla="val 50000"/>
              </a:avLst>
            </a:prstTxWarp>
          </a:bodyPr>
          <a:lstStyle/>
          <a:p>
            <a:pPr algn="ctr" rtl="0"/>
            <a:endParaRPr lang="fr-FR" sz="3600" b="1" i="1" kern="10" spc="0" dirty="0">
              <a:ln w="0">
                <a:solidFill>
                  <a:srgbClr val="FFFFFF"/>
                </a:solidFill>
                <a:round/>
                <a:headEnd/>
                <a:tailEnd/>
              </a:ln>
              <a:solidFill>
                <a:srgbClr val="339966"/>
              </a:solidFill>
              <a:latin typeface="Arial Rounded MT Bold"/>
            </a:endParaRPr>
          </a:p>
        </p:txBody>
      </p:sp>
      <p:sp>
        <p:nvSpPr>
          <p:cNvPr id="8" name="Oval 3"/>
          <p:cNvSpPr>
            <a:spLocks noChangeArrowheads="1"/>
          </p:cNvSpPr>
          <p:nvPr/>
        </p:nvSpPr>
        <p:spPr bwMode="auto">
          <a:xfrm>
            <a:off x="3563888" y="188640"/>
            <a:ext cx="1549400" cy="677844"/>
          </a:xfrm>
          <a:prstGeom prst="ellipse">
            <a:avLst/>
          </a:prstGeom>
          <a:solidFill>
            <a:srgbClr val="FFFFFF"/>
          </a:solidFill>
          <a:ln w="222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a:p>
        </p:txBody>
      </p:sp>
      <p:sp>
        <p:nvSpPr>
          <p:cNvPr id="9" name="WordArt 4"/>
          <p:cNvSpPr>
            <a:spLocks noChangeArrowheads="1" noChangeShapeType="1" noTextEdit="1"/>
          </p:cNvSpPr>
          <p:nvPr/>
        </p:nvSpPr>
        <p:spPr bwMode="auto">
          <a:xfrm>
            <a:off x="3923928" y="260648"/>
            <a:ext cx="914400" cy="476250"/>
          </a:xfrm>
          <a:prstGeom prst="rect">
            <a:avLst/>
          </a:prstGeom>
        </p:spPr>
        <p:txBody>
          <a:bodyPr wrap="none" fromWordArt="1">
            <a:prstTxWarp prst="textPlain">
              <a:avLst>
                <a:gd name="adj" fmla="val 50000"/>
              </a:avLst>
            </a:prstTxWarp>
          </a:bodyPr>
          <a:lstStyle/>
          <a:p>
            <a:pPr algn="ctr" rtl="0"/>
            <a:r>
              <a:rPr lang="fr-FR" sz="3600" b="1" i="1" kern="10" spc="0" dirty="0" err="1">
                <a:ln w="0">
                  <a:solidFill>
                    <a:srgbClr val="FFFFFF"/>
                  </a:solidFill>
                  <a:round/>
                  <a:headEnd/>
                  <a:tailEnd/>
                </a:ln>
                <a:solidFill>
                  <a:srgbClr val="339966"/>
                </a:solidFill>
                <a:latin typeface="Arial Rounded MT Bold"/>
              </a:rPr>
              <a:t>getc</a:t>
            </a:r>
            <a:endParaRPr lang="fr-FR" sz="3600" b="1" i="1" kern="10" spc="0" dirty="0">
              <a:ln w="0">
                <a:solidFill>
                  <a:srgbClr val="FFFFFF"/>
                </a:solidFill>
                <a:round/>
                <a:headEnd/>
                <a:tailEnd/>
              </a:ln>
              <a:solidFill>
                <a:srgbClr val="339966"/>
              </a:solidFill>
              <a:latin typeface="Arial Rounded MT Bold"/>
            </a:endParaRPr>
          </a:p>
        </p:txBody>
      </p:sp>
      <p:sp>
        <p:nvSpPr>
          <p:cNvPr id="10" name="Espace réservé du pied de page 9"/>
          <p:cNvSpPr>
            <a:spLocks noGrp="1"/>
          </p:cNvSpPr>
          <p:nvPr>
            <p:ph type="ftr" sz="quarter" idx="11"/>
          </p:nvPr>
        </p:nvSpPr>
        <p:spPr>
          <a:xfrm>
            <a:off x="0" y="6525344"/>
            <a:ext cx="9144000" cy="332656"/>
          </a:xfrm>
        </p:spPr>
        <p:txBody>
          <a:bodyPr/>
          <a:lstStyle/>
          <a:p>
            <a:pPr algn="l"/>
            <a:r>
              <a:rPr lang="fr-FR" sz="900" b="1" dirty="0">
                <a:solidFill>
                  <a:srgbClr val="01047D"/>
                </a:solidFill>
              </a:rPr>
              <a:t> Novembre 2018- </a:t>
            </a:r>
            <a:r>
              <a:rPr lang="fr-FR" sz="900" b="1" dirty="0" err="1">
                <a:solidFill>
                  <a:srgbClr val="01047D"/>
                </a:solidFill>
              </a:rPr>
              <a:t>Ref</a:t>
            </a:r>
            <a:r>
              <a:rPr lang="fr-FR" sz="900" b="1" dirty="0">
                <a:solidFill>
                  <a:srgbClr val="01047D"/>
                </a:solidFill>
              </a:rPr>
              <a:t> 2322                                                                                                                        					  Yves LAUFER</a:t>
            </a:r>
          </a:p>
        </p:txBody>
      </p:sp>
    </p:spTree>
    <p:extLst>
      <p:ext uri="{BB962C8B-B14F-4D97-AF65-F5344CB8AC3E}">
        <p14:creationId xmlns:p14="http://schemas.microsoft.com/office/powerpoint/2010/main" val="30699499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1330</TotalTime>
  <Words>1174</Words>
  <Application>Microsoft Office PowerPoint</Application>
  <PresentationFormat>On-screen Show (4:3)</PresentationFormat>
  <Paragraphs>212</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Rounded MT Bold</vt:lpstr>
      <vt:lpstr>Calibri</vt:lpstr>
      <vt:lpstr>Wingdings</vt:lpstr>
      <vt:lpstr>Wingdings 3</vt:lpstr>
      <vt:lpstr>Thème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1956             2016            2050               35’     53’                         CO2         CO2    CO2</dc:title>
  <dc:creator>famille rose</dc:creator>
  <cp:lastModifiedBy>Carole Marilley</cp:lastModifiedBy>
  <cp:revision>129</cp:revision>
  <cp:lastPrinted>2018-11-19T08:09:25Z</cp:lastPrinted>
  <dcterms:created xsi:type="dcterms:W3CDTF">2016-02-11T10:28:22Z</dcterms:created>
  <dcterms:modified xsi:type="dcterms:W3CDTF">2018-11-22T08:37:55Z</dcterms:modified>
</cp:coreProperties>
</file>