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327" r:id="rId3"/>
    <p:sldId id="304" r:id="rId4"/>
    <p:sldId id="319" r:id="rId5"/>
    <p:sldId id="296" r:id="rId6"/>
    <p:sldId id="325" r:id="rId7"/>
    <p:sldId id="318" r:id="rId8"/>
    <p:sldId id="326" r:id="rId9"/>
    <p:sldId id="324" r:id="rId10"/>
    <p:sldId id="322" r:id="rId11"/>
    <p:sldId id="266" r:id="rId12"/>
  </p:sldIdLst>
  <p:sldSz cx="9144000" cy="6858000" type="screen4x3"/>
  <p:notesSz cx="6669088"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3E6FD2"/>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582" autoAdjust="0"/>
  </p:normalViewPr>
  <p:slideViewPr>
    <p:cSldViewPr>
      <p:cViewPr>
        <p:scale>
          <a:sx n="78" d="100"/>
          <a:sy n="78" d="100"/>
        </p:scale>
        <p:origin x="-2574" y="252"/>
      </p:cViewPr>
      <p:guideLst>
        <p:guide orient="horz" pos="2160"/>
        <p:guide pos="2880"/>
      </p:guideLst>
    </p:cSldViewPr>
  </p:slideViewPr>
  <p:notesTextViewPr>
    <p:cViewPr>
      <p:scale>
        <a:sx n="125" d="100"/>
        <a:sy n="125" d="100"/>
      </p:scale>
      <p:origin x="0" y="0"/>
    </p:cViewPr>
  </p:notesTextViewPr>
  <p:sorterViewPr>
    <p:cViewPr>
      <p:scale>
        <a:sx n="80" d="100"/>
        <a:sy n="80" d="100"/>
      </p:scale>
      <p:origin x="0" y="17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776867"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1" y="9428166"/>
            <a:ext cx="289066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776867" y="9428166"/>
            <a:ext cx="289066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b" anchorCtr="0" compatLnSpc="1">
            <a:prstTxWarp prst="textNoShape">
              <a:avLst/>
            </a:prstTxWarp>
          </a:bodyPr>
          <a:lstStyle>
            <a:lvl1pPr algn="r">
              <a:defRPr>
                <a:solidFill>
                  <a:schemeClr val="tx1"/>
                </a:solidFill>
                <a:latin typeface="Arial" charset="0"/>
              </a:defRPr>
            </a:lvl1pPr>
          </a:lstStyle>
          <a:p>
            <a:fld id="{84C6F121-9E34-4A63-8992-9E4233A9AF92}" type="slidenum">
              <a:rPr lang="en-GB" altLang="en-US"/>
              <a:pPr/>
              <a:t>‹#›</a:t>
            </a:fld>
            <a:endParaRPr lang="en-GB" altLang="en-US"/>
          </a:p>
        </p:txBody>
      </p:sp>
    </p:spTree>
    <p:extLst>
      <p:ext uri="{BB962C8B-B14F-4D97-AF65-F5344CB8AC3E}">
        <p14:creationId xmlns:p14="http://schemas.microsoft.com/office/powerpoint/2010/main" val="2598377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776867"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66598" y="4714877"/>
            <a:ext cx="5335894"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1" y="9428166"/>
            <a:ext cx="289066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776867" y="9428166"/>
            <a:ext cx="289066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04" tIns="45452" rIns="90904" bIns="45452" numCol="1" anchor="b" anchorCtr="0" compatLnSpc="1">
            <a:prstTxWarp prst="textNoShape">
              <a:avLst/>
            </a:prstTxWarp>
          </a:bodyPr>
          <a:lstStyle>
            <a:lvl1pPr algn="r">
              <a:defRPr>
                <a:solidFill>
                  <a:schemeClr val="tx1"/>
                </a:solidFill>
                <a:latin typeface="Arial" charset="0"/>
              </a:defRPr>
            </a:lvl1pPr>
          </a:lstStyle>
          <a:p>
            <a:fld id="{B4DF9CC9-7687-4C71-9531-E25D26A7E4D7}" type="slidenum">
              <a:rPr lang="en-GB" altLang="en-US"/>
              <a:pPr/>
              <a:t>‹#›</a:t>
            </a:fld>
            <a:endParaRPr lang="en-GB" altLang="en-US"/>
          </a:p>
        </p:txBody>
      </p:sp>
    </p:spTree>
    <p:extLst>
      <p:ext uri="{BB962C8B-B14F-4D97-AF65-F5344CB8AC3E}">
        <p14:creationId xmlns:p14="http://schemas.microsoft.com/office/powerpoint/2010/main" val="2529179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1D6BF-C96D-4314-B58A-2E95C532C8FD}" type="slidenum">
              <a:rPr lang="en-GB" altLang="fr-FR"/>
              <a:pPr/>
              <a:t>1</a:t>
            </a:fld>
            <a:endParaRPr lang="en-GB" altLang="fr-FR" dirty="0"/>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fr-FR" dirty="0"/>
          </a:p>
        </p:txBody>
      </p:sp>
    </p:spTree>
    <p:extLst>
      <p:ext uri="{BB962C8B-B14F-4D97-AF65-F5344CB8AC3E}">
        <p14:creationId xmlns:p14="http://schemas.microsoft.com/office/powerpoint/2010/main" val="2206830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1" dirty="0" err="1" smtClean="0"/>
              <a:t>Defensive</a:t>
            </a:r>
            <a:r>
              <a:rPr lang="et-EE" b="1" dirty="0" smtClean="0"/>
              <a:t> on </a:t>
            </a:r>
            <a:r>
              <a:rPr lang="et-EE" b="1" dirty="0" err="1" smtClean="0"/>
              <a:t>cabotage</a:t>
            </a:r>
            <a:r>
              <a:rPr lang="et-EE" b="1" dirty="0" smtClean="0"/>
              <a:t>:</a:t>
            </a:r>
          </a:p>
          <a:p>
            <a:pPr marL="169873" indent="-169873" defTabSz="915591">
              <a:buFont typeface="Arial" panose="020B0604020202020204" pitchFamily="34" charset="0"/>
              <a:buChar char="•"/>
              <a:defRPr/>
            </a:pPr>
            <a:r>
              <a:rPr lang="et-EE" dirty="0" err="1"/>
              <a:t>The</a:t>
            </a:r>
            <a:r>
              <a:rPr lang="et-EE" dirty="0"/>
              <a:t> CTD </a:t>
            </a:r>
            <a:r>
              <a:rPr lang="et-EE" dirty="0" err="1"/>
              <a:t>amendment</a:t>
            </a:r>
            <a:r>
              <a:rPr lang="et-EE" dirty="0"/>
              <a:t> </a:t>
            </a:r>
            <a:r>
              <a:rPr lang="et-EE" dirty="0" err="1"/>
              <a:t>is</a:t>
            </a:r>
            <a:r>
              <a:rPr lang="et-EE" dirty="0"/>
              <a:t> </a:t>
            </a:r>
            <a:r>
              <a:rPr lang="et-EE" dirty="0" err="1"/>
              <a:t>closely</a:t>
            </a:r>
            <a:r>
              <a:rPr lang="et-EE" dirty="0"/>
              <a:t> </a:t>
            </a:r>
            <a:r>
              <a:rPr lang="et-EE" dirty="0" err="1"/>
              <a:t>coordinated</a:t>
            </a:r>
            <a:r>
              <a:rPr lang="et-EE" dirty="0"/>
              <a:t> </a:t>
            </a:r>
            <a:r>
              <a:rPr lang="et-EE" dirty="0" err="1"/>
              <a:t>with</a:t>
            </a:r>
            <a:r>
              <a:rPr lang="et-EE" dirty="0"/>
              <a:t> </a:t>
            </a:r>
            <a:r>
              <a:rPr lang="et-EE" dirty="0" err="1"/>
              <a:t>other</a:t>
            </a:r>
            <a:r>
              <a:rPr lang="et-EE" dirty="0"/>
              <a:t> </a:t>
            </a:r>
            <a:r>
              <a:rPr lang="et-EE" dirty="0" err="1"/>
              <a:t>proposals</a:t>
            </a:r>
            <a:r>
              <a:rPr lang="et-EE" dirty="0"/>
              <a:t> </a:t>
            </a:r>
            <a:r>
              <a:rPr lang="et-EE" dirty="0" err="1"/>
              <a:t>including</a:t>
            </a:r>
            <a:r>
              <a:rPr lang="et-EE" dirty="0"/>
              <a:t> </a:t>
            </a:r>
            <a:r>
              <a:rPr lang="et-EE" dirty="0" err="1"/>
              <a:t>those</a:t>
            </a:r>
            <a:r>
              <a:rPr lang="et-EE" dirty="0"/>
              <a:t> on road transport </a:t>
            </a:r>
            <a:r>
              <a:rPr lang="et-EE" dirty="0" err="1"/>
              <a:t>in</a:t>
            </a:r>
            <a:r>
              <a:rPr lang="et-EE" dirty="0"/>
              <a:t> </a:t>
            </a:r>
            <a:r>
              <a:rPr lang="et-EE" dirty="0" err="1"/>
              <a:t>Mobility</a:t>
            </a:r>
            <a:r>
              <a:rPr lang="et-EE" dirty="0"/>
              <a:t> </a:t>
            </a:r>
            <a:r>
              <a:rPr lang="et-EE" dirty="0" err="1"/>
              <a:t>Package</a:t>
            </a:r>
            <a:r>
              <a:rPr lang="et-EE" dirty="0"/>
              <a:t> 1. </a:t>
            </a:r>
            <a:endParaRPr lang="et-EE" dirty="0" smtClean="0"/>
          </a:p>
          <a:p>
            <a:pPr marL="169873" indent="-169873" defTabSz="915591">
              <a:buFont typeface="Arial" panose="020B0604020202020204" pitchFamily="34" charset="0"/>
              <a:buChar char="•"/>
              <a:defRPr/>
            </a:pPr>
            <a:endParaRPr lang="et-EE" dirty="0" smtClean="0"/>
          </a:p>
          <a:p>
            <a:pPr marL="169873" indent="-169873" defTabSz="915591">
              <a:buFont typeface="Arial" panose="020B0604020202020204" pitchFamily="34" charset="0"/>
              <a:buChar char="•"/>
              <a:defRPr/>
            </a:pPr>
            <a:r>
              <a:rPr lang="et-EE" dirty="0" err="1" smtClean="0"/>
              <a:t>This</a:t>
            </a:r>
            <a:r>
              <a:rPr lang="et-EE" dirty="0" smtClean="0"/>
              <a:t> </a:t>
            </a:r>
            <a:r>
              <a:rPr lang="et-EE" dirty="0" err="1"/>
              <a:t>proposal</a:t>
            </a:r>
            <a:r>
              <a:rPr lang="et-EE" dirty="0"/>
              <a:t> </a:t>
            </a:r>
            <a:r>
              <a:rPr lang="et-EE" dirty="0" err="1"/>
              <a:t>does</a:t>
            </a:r>
            <a:r>
              <a:rPr lang="et-EE" dirty="0"/>
              <a:t> </a:t>
            </a:r>
            <a:r>
              <a:rPr lang="et-EE" dirty="0" err="1"/>
              <a:t>not</a:t>
            </a:r>
            <a:r>
              <a:rPr lang="et-EE" dirty="0"/>
              <a:t> </a:t>
            </a:r>
            <a:r>
              <a:rPr lang="et-EE" dirty="0" err="1"/>
              <a:t>amend</a:t>
            </a:r>
            <a:r>
              <a:rPr lang="et-EE" dirty="0"/>
              <a:t> </a:t>
            </a:r>
            <a:r>
              <a:rPr lang="et-EE" dirty="0" err="1"/>
              <a:t>the</a:t>
            </a:r>
            <a:r>
              <a:rPr lang="et-EE" dirty="0"/>
              <a:t> </a:t>
            </a:r>
            <a:r>
              <a:rPr lang="et-EE" dirty="0" err="1"/>
              <a:t>Article</a:t>
            </a:r>
            <a:r>
              <a:rPr lang="et-EE" dirty="0"/>
              <a:t> 4 </a:t>
            </a:r>
            <a:r>
              <a:rPr lang="et-EE" dirty="0" err="1"/>
              <a:t>of</a:t>
            </a:r>
            <a:r>
              <a:rPr lang="et-EE" dirty="0"/>
              <a:t> </a:t>
            </a:r>
            <a:r>
              <a:rPr lang="et-EE" dirty="0" err="1"/>
              <a:t>the</a:t>
            </a:r>
            <a:r>
              <a:rPr lang="et-EE" dirty="0"/>
              <a:t> CTD and </a:t>
            </a:r>
            <a:r>
              <a:rPr lang="et-EE" dirty="0" err="1"/>
              <a:t>thus</a:t>
            </a:r>
            <a:r>
              <a:rPr lang="et-EE" dirty="0"/>
              <a:t> </a:t>
            </a:r>
            <a:r>
              <a:rPr lang="et-EE" dirty="0" err="1"/>
              <a:t>the</a:t>
            </a:r>
            <a:r>
              <a:rPr lang="et-EE" dirty="0"/>
              <a:t> </a:t>
            </a:r>
            <a:r>
              <a:rPr lang="et-EE" dirty="0" err="1"/>
              <a:t>legal</a:t>
            </a:r>
            <a:r>
              <a:rPr lang="et-EE" dirty="0"/>
              <a:t> </a:t>
            </a:r>
            <a:r>
              <a:rPr lang="et-EE" dirty="0" err="1"/>
              <a:t>relation</a:t>
            </a:r>
            <a:r>
              <a:rPr lang="et-EE" dirty="0"/>
              <a:t> </a:t>
            </a:r>
            <a:r>
              <a:rPr lang="et-EE" dirty="0" err="1"/>
              <a:t>to</a:t>
            </a:r>
            <a:r>
              <a:rPr lang="et-EE" dirty="0"/>
              <a:t> </a:t>
            </a:r>
            <a:r>
              <a:rPr lang="et-EE" dirty="0" err="1"/>
              <a:t>cabotage</a:t>
            </a:r>
            <a:r>
              <a:rPr lang="et-EE" dirty="0"/>
              <a:t> </a:t>
            </a:r>
            <a:r>
              <a:rPr lang="et-EE" dirty="0" err="1"/>
              <a:t>remains</a:t>
            </a:r>
            <a:r>
              <a:rPr lang="et-EE" dirty="0"/>
              <a:t> </a:t>
            </a:r>
            <a:r>
              <a:rPr lang="et-EE" dirty="0" err="1"/>
              <a:t>the</a:t>
            </a:r>
            <a:r>
              <a:rPr lang="et-EE" dirty="0"/>
              <a:t> </a:t>
            </a:r>
            <a:r>
              <a:rPr lang="et-EE" dirty="0" err="1"/>
              <a:t>unchanged</a:t>
            </a:r>
            <a:r>
              <a:rPr lang="et-EE" dirty="0"/>
              <a:t>. </a:t>
            </a:r>
            <a:r>
              <a:rPr lang="et-EE" dirty="0" err="1" smtClean="0"/>
              <a:t>The</a:t>
            </a:r>
            <a:r>
              <a:rPr lang="et-EE" dirty="0" smtClean="0"/>
              <a:t> </a:t>
            </a:r>
            <a:r>
              <a:rPr lang="et-EE" dirty="0" err="1" smtClean="0"/>
              <a:t>extension</a:t>
            </a:r>
            <a:r>
              <a:rPr lang="et-EE" dirty="0" smtClean="0"/>
              <a:t> </a:t>
            </a:r>
            <a:r>
              <a:rPr lang="et-EE" dirty="0" err="1" smtClean="0"/>
              <a:t>of</a:t>
            </a:r>
            <a:r>
              <a:rPr lang="et-EE" dirty="0" smtClean="0"/>
              <a:t> </a:t>
            </a:r>
            <a:r>
              <a:rPr lang="et-EE" dirty="0" err="1" smtClean="0"/>
              <a:t>scope</a:t>
            </a:r>
            <a:r>
              <a:rPr lang="et-EE" dirty="0" smtClean="0"/>
              <a:t> </a:t>
            </a:r>
            <a:r>
              <a:rPr lang="et-EE" dirty="0" err="1" smtClean="0"/>
              <a:t>of</a:t>
            </a:r>
            <a:r>
              <a:rPr lang="et-EE" dirty="0" smtClean="0"/>
              <a:t> </a:t>
            </a:r>
            <a:r>
              <a:rPr lang="et-EE" dirty="0" err="1" smtClean="0"/>
              <a:t>Directive</a:t>
            </a:r>
            <a:r>
              <a:rPr lang="et-EE" dirty="0" smtClean="0"/>
              <a:t> </a:t>
            </a:r>
            <a:r>
              <a:rPr lang="et-EE" dirty="0" err="1" smtClean="0"/>
              <a:t>to</a:t>
            </a:r>
            <a:r>
              <a:rPr lang="et-EE" dirty="0" smtClean="0"/>
              <a:t> </a:t>
            </a:r>
            <a:r>
              <a:rPr lang="et-EE" dirty="0" err="1" smtClean="0"/>
              <a:t>national</a:t>
            </a:r>
            <a:r>
              <a:rPr lang="et-EE" dirty="0" smtClean="0"/>
              <a:t> CT </a:t>
            </a:r>
            <a:r>
              <a:rPr lang="et-EE" dirty="0" err="1" smtClean="0"/>
              <a:t>does</a:t>
            </a:r>
            <a:r>
              <a:rPr lang="et-EE" dirty="0" smtClean="0"/>
              <a:t> </a:t>
            </a:r>
            <a:r>
              <a:rPr lang="et-EE" dirty="0" err="1" smtClean="0"/>
              <a:t>not</a:t>
            </a:r>
            <a:r>
              <a:rPr lang="et-EE" dirty="0" smtClean="0"/>
              <a:t> </a:t>
            </a:r>
            <a:r>
              <a:rPr lang="et-EE" dirty="0" err="1" smtClean="0"/>
              <a:t>change</a:t>
            </a:r>
            <a:r>
              <a:rPr lang="et-EE" dirty="0" smtClean="0"/>
              <a:t> </a:t>
            </a:r>
            <a:r>
              <a:rPr lang="et-EE" dirty="0" err="1" smtClean="0"/>
              <a:t>the</a:t>
            </a:r>
            <a:r>
              <a:rPr lang="et-EE" dirty="0" smtClean="0"/>
              <a:t> </a:t>
            </a:r>
            <a:r>
              <a:rPr lang="et-EE" dirty="0" err="1" smtClean="0"/>
              <a:t>scope</a:t>
            </a:r>
            <a:r>
              <a:rPr lang="et-EE" baseline="0" dirty="0" smtClean="0"/>
              <a:t> </a:t>
            </a:r>
            <a:r>
              <a:rPr lang="et-EE" baseline="0" dirty="0" err="1" smtClean="0"/>
              <a:t>of</a:t>
            </a:r>
            <a:r>
              <a:rPr lang="et-EE" baseline="0" dirty="0" smtClean="0"/>
              <a:t> Art 4 </a:t>
            </a:r>
            <a:r>
              <a:rPr lang="et-EE" baseline="0" dirty="0" err="1" smtClean="0"/>
              <a:t>which</a:t>
            </a:r>
            <a:r>
              <a:rPr lang="et-EE" baseline="0" dirty="0" smtClean="0"/>
              <a:t> </a:t>
            </a:r>
            <a:r>
              <a:rPr lang="et-EE" baseline="0" dirty="0" err="1" smtClean="0"/>
              <a:t>itself</a:t>
            </a:r>
            <a:r>
              <a:rPr lang="et-EE" baseline="0" dirty="0" smtClean="0"/>
              <a:t> </a:t>
            </a:r>
            <a:r>
              <a:rPr lang="et-EE" baseline="0" dirty="0" err="1" smtClean="0"/>
              <a:t>is</a:t>
            </a:r>
            <a:r>
              <a:rPr lang="et-EE" baseline="0" dirty="0" smtClean="0"/>
              <a:t> </a:t>
            </a:r>
            <a:r>
              <a:rPr lang="et-EE" baseline="0" dirty="0" err="1" smtClean="0"/>
              <a:t>clearly</a:t>
            </a:r>
            <a:r>
              <a:rPr lang="et-EE" baseline="0" dirty="0" smtClean="0"/>
              <a:t> </a:t>
            </a:r>
            <a:r>
              <a:rPr lang="et-EE" baseline="0" dirty="0" err="1" smtClean="0"/>
              <a:t>limited</a:t>
            </a:r>
            <a:r>
              <a:rPr lang="et-EE" baseline="0" dirty="0" smtClean="0"/>
              <a:t> </a:t>
            </a:r>
            <a:r>
              <a:rPr lang="et-EE" baseline="0" dirty="0" err="1" smtClean="0"/>
              <a:t>to</a:t>
            </a:r>
            <a:r>
              <a:rPr lang="et-EE" baseline="0" dirty="0" smtClean="0"/>
              <a:t> on CT </a:t>
            </a:r>
            <a:r>
              <a:rPr lang="et-EE" baseline="0" dirty="0" err="1" smtClean="0"/>
              <a:t>between</a:t>
            </a:r>
            <a:r>
              <a:rPr lang="et-EE" baseline="0" dirty="0" smtClean="0"/>
              <a:t> MS. </a:t>
            </a:r>
            <a:r>
              <a:rPr lang="et-EE" baseline="0" dirty="0" err="1" smtClean="0"/>
              <a:t>Thus</a:t>
            </a:r>
            <a:r>
              <a:rPr lang="et-EE" baseline="0" dirty="0" smtClean="0"/>
              <a:t> road </a:t>
            </a:r>
            <a:r>
              <a:rPr lang="et-EE" baseline="0" dirty="0" err="1" smtClean="0"/>
              <a:t>legs</a:t>
            </a:r>
            <a:r>
              <a:rPr lang="et-EE" baseline="0" dirty="0" smtClean="0"/>
              <a:t> </a:t>
            </a:r>
            <a:r>
              <a:rPr lang="et-EE" baseline="0" dirty="0" err="1" smtClean="0"/>
              <a:t>of</a:t>
            </a:r>
            <a:r>
              <a:rPr lang="et-EE" baseline="0" dirty="0" smtClean="0"/>
              <a:t> </a:t>
            </a:r>
            <a:r>
              <a:rPr lang="et-EE" baseline="0" dirty="0" err="1" smtClean="0"/>
              <a:t>national</a:t>
            </a:r>
            <a:r>
              <a:rPr lang="et-EE" baseline="0" dirty="0" smtClean="0"/>
              <a:t> CT are </a:t>
            </a:r>
            <a:r>
              <a:rPr lang="et-EE" baseline="0" dirty="0" err="1" smtClean="0"/>
              <a:t>subject</a:t>
            </a:r>
            <a:r>
              <a:rPr lang="et-EE" baseline="0" dirty="0" smtClean="0"/>
              <a:t> </a:t>
            </a:r>
            <a:r>
              <a:rPr lang="et-EE" baseline="0" dirty="0" err="1" smtClean="0"/>
              <a:t>to</a:t>
            </a:r>
            <a:r>
              <a:rPr lang="et-EE" baseline="0" dirty="0" smtClean="0"/>
              <a:t> </a:t>
            </a:r>
            <a:r>
              <a:rPr lang="et-EE" baseline="0" dirty="0" err="1" smtClean="0"/>
              <a:t>cabotage</a:t>
            </a:r>
            <a:r>
              <a:rPr lang="et-EE" baseline="0" dirty="0" smtClean="0"/>
              <a:t> </a:t>
            </a:r>
            <a:r>
              <a:rPr lang="et-EE" baseline="0" dirty="0" err="1" smtClean="0"/>
              <a:t>rules</a:t>
            </a:r>
            <a:r>
              <a:rPr lang="et-EE" baseline="0" dirty="0" smtClean="0"/>
              <a:t>. </a:t>
            </a:r>
            <a:endParaRPr lang="et-EE" dirty="0"/>
          </a:p>
          <a:p>
            <a:pPr marL="169873" indent="-169873" defTabSz="915591">
              <a:buFont typeface="Arial" panose="020B0604020202020204" pitchFamily="34" charset="0"/>
              <a:buChar char="•"/>
              <a:defRPr/>
            </a:pPr>
            <a:endParaRPr lang="et-EE" dirty="0"/>
          </a:p>
          <a:p>
            <a:pPr marL="169873" indent="-169873" defTabSz="915591">
              <a:buFont typeface="Arial" panose="020B0604020202020204" pitchFamily="34" charset="0"/>
              <a:buChar char="•"/>
              <a:defRPr/>
            </a:pPr>
            <a:r>
              <a:rPr lang="et-EE" dirty="0" err="1"/>
              <a:t>However</a:t>
            </a:r>
            <a:r>
              <a:rPr lang="et-EE" dirty="0"/>
              <a:t>, </a:t>
            </a:r>
            <a:r>
              <a:rPr lang="et-EE" dirty="0" err="1"/>
              <a:t>in</a:t>
            </a:r>
            <a:r>
              <a:rPr lang="et-EE" dirty="0"/>
              <a:t> </a:t>
            </a:r>
            <a:r>
              <a:rPr lang="et-EE" dirty="0" err="1"/>
              <a:t>practical</a:t>
            </a:r>
            <a:r>
              <a:rPr lang="et-EE" dirty="0"/>
              <a:t> </a:t>
            </a:r>
            <a:r>
              <a:rPr lang="et-EE" dirty="0" err="1"/>
              <a:t>terms</a:t>
            </a:r>
            <a:r>
              <a:rPr lang="et-EE" dirty="0"/>
              <a:t>, </a:t>
            </a:r>
            <a:r>
              <a:rPr lang="et-EE" dirty="0" err="1"/>
              <a:t>the</a:t>
            </a:r>
            <a:r>
              <a:rPr lang="et-EE" dirty="0"/>
              <a:t> </a:t>
            </a:r>
            <a:r>
              <a:rPr lang="et-EE" dirty="0" err="1"/>
              <a:t>considerably</a:t>
            </a:r>
            <a:r>
              <a:rPr lang="et-EE" dirty="0"/>
              <a:t> </a:t>
            </a:r>
            <a:r>
              <a:rPr lang="et-EE" dirty="0" err="1"/>
              <a:t>improved</a:t>
            </a:r>
            <a:r>
              <a:rPr lang="et-EE" dirty="0"/>
              <a:t> </a:t>
            </a:r>
            <a:r>
              <a:rPr lang="et-EE" dirty="0" err="1"/>
              <a:t>enforcement</a:t>
            </a:r>
            <a:r>
              <a:rPr lang="et-EE" dirty="0"/>
              <a:t> </a:t>
            </a:r>
            <a:r>
              <a:rPr lang="et-EE" dirty="0" err="1"/>
              <a:t>conditions</a:t>
            </a:r>
            <a:r>
              <a:rPr lang="et-EE" dirty="0"/>
              <a:t> </a:t>
            </a:r>
            <a:r>
              <a:rPr lang="et-EE" dirty="0" err="1"/>
              <a:t>allow</a:t>
            </a:r>
            <a:r>
              <a:rPr lang="et-EE" dirty="0"/>
              <a:t> </a:t>
            </a:r>
            <a:r>
              <a:rPr lang="et-EE" dirty="0" err="1"/>
              <a:t>the</a:t>
            </a:r>
            <a:r>
              <a:rPr lang="et-EE" dirty="0"/>
              <a:t> </a:t>
            </a:r>
            <a:r>
              <a:rPr lang="et-EE" dirty="0" err="1"/>
              <a:t>authorities</a:t>
            </a:r>
            <a:r>
              <a:rPr lang="et-EE" dirty="0"/>
              <a:t> </a:t>
            </a:r>
            <a:r>
              <a:rPr lang="et-EE" dirty="0" err="1"/>
              <a:t>to</a:t>
            </a:r>
            <a:r>
              <a:rPr lang="et-EE" dirty="0"/>
              <a:t> </a:t>
            </a:r>
            <a:r>
              <a:rPr lang="et-EE" dirty="0" err="1"/>
              <a:t>control</a:t>
            </a:r>
            <a:r>
              <a:rPr lang="et-EE" dirty="0"/>
              <a:t> </a:t>
            </a:r>
            <a:r>
              <a:rPr lang="et-EE" dirty="0" err="1"/>
              <a:t>that</a:t>
            </a:r>
            <a:r>
              <a:rPr lang="et-EE" dirty="0"/>
              <a:t> </a:t>
            </a:r>
            <a:r>
              <a:rPr lang="et-EE" dirty="0" err="1"/>
              <a:t>indeed</a:t>
            </a:r>
            <a:r>
              <a:rPr lang="et-EE" dirty="0"/>
              <a:t> a </a:t>
            </a:r>
            <a:r>
              <a:rPr lang="et-EE" dirty="0" err="1"/>
              <a:t>truck</a:t>
            </a:r>
            <a:r>
              <a:rPr lang="et-EE" dirty="0"/>
              <a:t> </a:t>
            </a:r>
            <a:r>
              <a:rPr lang="et-EE" dirty="0" err="1"/>
              <a:t>is</a:t>
            </a:r>
            <a:r>
              <a:rPr lang="et-EE" dirty="0"/>
              <a:t> </a:t>
            </a:r>
            <a:r>
              <a:rPr lang="et-EE" dirty="0" err="1"/>
              <a:t>doing</a:t>
            </a:r>
            <a:r>
              <a:rPr lang="et-EE" dirty="0"/>
              <a:t> a </a:t>
            </a:r>
            <a:r>
              <a:rPr lang="et-EE" dirty="0" err="1"/>
              <a:t>pre-established</a:t>
            </a:r>
            <a:r>
              <a:rPr lang="et-EE" dirty="0"/>
              <a:t> </a:t>
            </a:r>
            <a:r>
              <a:rPr lang="et-EE" dirty="0" err="1"/>
              <a:t>combined</a:t>
            </a:r>
            <a:r>
              <a:rPr lang="et-EE" dirty="0"/>
              <a:t> transport </a:t>
            </a:r>
            <a:r>
              <a:rPr lang="et-EE" dirty="0" err="1"/>
              <a:t>operation</a:t>
            </a:r>
            <a:r>
              <a:rPr lang="et-EE" dirty="0"/>
              <a:t> </a:t>
            </a:r>
            <a:r>
              <a:rPr lang="et-EE" dirty="0" err="1"/>
              <a:t>falling</a:t>
            </a:r>
            <a:r>
              <a:rPr lang="et-EE" dirty="0"/>
              <a:t> </a:t>
            </a:r>
            <a:r>
              <a:rPr lang="et-EE" dirty="0" err="1"/>
              <a:t>under</a:t>
            </a:r>
            <a:r>
              <a:rPr lang="et-EE" dirty="0"/>
              <a:t> </a:t>
            </a:r>
            <a:r>
              <a:rPr lang="et-EE" dirty="0" err="1"/>
              <a:t>this</a:t>
            </a:r>
            <a:r>
              <a:rPr lang="et-EE" dirty="0"/>
              <a:t> </a:t>
            </a:r>
            <a:r>
              <a:rPr lang="et-EE" dirty="0" err="1"/>
              <a:t>directive</a:t>
            </a:r>
            <a:r>
              <a:rPr lang="et-EE" dirty="0"/>
              <a:t> and </a:t>
            </a:r>
            <a:r>
              <a:rPr lang="et-EE" dirty="0" err="1"/>
              <a:t>not</a:t>
            </a:r>
            <a:r>
              <a:rPr lang="et-EE" dirty="0"/>
              <a:t> </a:t>
            </a:r>
            <a:r>
              <a:rPr lang="et-EE" dirty="0" err="1"/>
              <a:t>trying</a:t>
            </a:r>
            <a:r>
              <a:rPr lang="et-EE" dirty="0"/>
              <a:t> </a:t>
            </a:r>
            <a:r>
              <a:rPr lang="et-EE" dirty="0" err="1"/>
              <a:t>to</a:t>
            </a:r>
            <a:r>
              <a:rPr lang="et-EE" dirty="0"/>
              <a:t> </a:t>
            </a:r>
            <a:r>
              <a:rPr lang="et-EE" dirty="0" err="1"/>
              <a:t>circumvent</a:t>
            </a:r>
            <a:r>
              <a:rPr lang="et-EE" dirty="0"/>
              <a:t> </a:t>
            </a:r>
            <a:r>
              <a:rPr lang="et-EE" dirty="0" err="1"/>
              <a:t>cabotage</a:t>
            </a:r>
            <a:r>
              <a:rPr lang="et-EE" dirty="0"/>
              <a:t> </a:t>
            </a:r>
            <a:r>
              <a:rPr lang="et-EE" dirty="0" err="1"/>
              <a:t>rules</a:t>
            </a:r>
            <a:r>
              <a:rPr lang="et-EE" dirty="0"/>
              <a:t>. </a:t>
            </a:r>
            <a:r>
              <a:rPr lang="et-EE" dirty="0" err="1"/>
              <a:t>Most</a:t>
            </a:r>
            <a:r>
              <a:rPr lang="et-EE" dirty="0"/>
              <a:t> </a:t>
            </a:r>
            <a:r>
              <a:rPr lang="et-EE" dirty="0" err="1"/>
              <a:t>complains</a:t>
            </a:r>
            <a:r>
              <a:rPr lang="et-EE" dirty="0"/>
              <a:t> </a:t>
            </a:r>
            <a:r>
              <a:rPr lang="et-EE" dirty="0" err="1"/>
              <a:t>as</a:t>
            </a:r>
            <a:r>
              <a:rPr lang="et-EE" dirty="0"/>
              <a:t> </a:t>
            </a:r>
            <a:r>
              <a:rPr lang="et-EE" dirty="0" err="1"/>
              <a:t>regards</a:t>
            </a:r>
            <a:r>
              <a:rPr lang="et-EE" dirty="0"/>
              <a:t> </a:t>
            </a:r>
            <a:r>
              <a:rPr lang="et-EE" dirty="0" err="1"/>
              <a:t>received</a:t>
            </a:r>
            <a:r>
              <a:rPr lang="et-EE" dirty="0"/>
              <a:t> </a:t>
            </a:r>
            <a:r>
              <a:rPr lang="et-EE" dirty="0" err="1"/>
              <a:t>relate</a:t>
            </a:r>
            <a:r>
              <a:rPr lang="et-EE" dirty="0"/>
              <a:t> </a:t>
            </a:r>
            <a:r>
              <a:rPr lang="et-EE" dirty="0" err="1"/>
              <a:t>to</a:t>
            </a:r>
            <a:r>
              <a:rPr lang="et-EE" dirty="0"/>
              <a:t> </a:t>
            </a:r>
            <a:r>
              <a:rPr lang="et-EE" dirty="0" err="1"/>
              <a:t>circumvention</a:t>
            </a:r>
            <a:r>
              <a:rPr lang="et-EE" dirty="0"/>
              <a:t> and </a:t>
            </a:r>
            <a:r>
              <a:rPr lang="et-EE" dirty="0" err="1"/>
              <a:t>not</a:t>
            </a:r>
            <a:r>
              <a:rPr lang="et-EE" dirty="0"/>
              <a:t> </a:t>
            </a:r>
            <a:r>
              <a:rPr lang="et-EE" dirty="0" err="1"/>
              <a:t>to</a:t>
            </a:r>
            <a:r>
              <a:rPr lang="et-EE" dirty="0"/>
              <a:t> </a:t>
            </a:r>
            <a:r>
              <a:rPr lang="et-EE" dirty="0" err="1"/>
              <a:t>legal</a:t>
            </a:r>
            <a:r>
              <a:rPr lang="et-EE" dirty="0"/>
              <a:t> CT </a:t>
            </a:r>
            <a:r>
              <a:rPr lang="et-EE" dirty="0" err="1"/>
              <a:t>operations</a:t>
            </a:r>
            <a:r>
              <a:rPr lang="et-EE" dirty="0"/>
              <a:t>. </a:t>
            </a:r>
          </a:p>
          <a:p>
            <a:pPr marL="169873" indent="-169873" defTabSz="915591">
              <a:buFont typeface="Arial" panose="020B0604020202020204" pitchFamily="34" charset="0"/>
              <a:buChar char="•"/>
              <a:defRPr/>
            </a:pPr>
            <a:endParaRPr lang="et-EE" dirty="0"/>
          </a:p>
          <a:p>
            <a:pPr marL="169873" indent="-169873" defTabSz="915591">
              <a:buFont typeface="Arial" panose="020B0604020202020204" pitchFamily="34" charset="0"/>
              <a:buChar char="•"/>
              <a:defRPr/>
            </a:pPr>
            <a:r>
              <a:rPr lang="et-EE" dirty="0" err="1"/>
              <a:t>As</a:t>
            </a:r>
            <a:r>
              <a:rPr lang="et-EE" dirty="0"/>
              <a:t> road </a:t>
            </a:r>
            <a:r>
              <a:rPr lang="et-EE" dirty="0" err="1"/>
              <a:t>legs</a:t>
            </a:r>
            <a:r>
              <a:rPr lang="et-EE" dirty="0"/>
              <a:t> </a:t>
            </a:r>
            <a:r>
              <a:rPr lang="et-EE" dirty="0" err="1"/>
              <a:t>of</a:t>
            </a:r>
            <a:r>
              <a:rPr lang="et-EE" dirty="0"/>
              <a:t> CT are </a:t>
            </a:r>
            <a:r>
              <a:rPr lang="et-EE" dirty="0" err="1"/>
              <a:t>by</a:t>
            </a:r>
            <a:r>
              <a:rPr lang="et-EE" dirty="0"/>
              <a:t> </a:t>
            </a:r>
            <a:r>
              <a:rPr lang="et-EE" dirty="0" err="1"/>
              <a:t>definition</a:t>
            </a:r>
            <a:r>
              <a:rPr lang="et-EE" dirty="0"/>
              <a:t> </a:t>
            </a:r>
            <a:r>
              <a:rPr lang="et-EE" dirty="0" err="1"/>
              <a:t>short</a:t>
            </a:r>
            <a:r>
              <a:rPr lang="et-EE" dirty="0"/>
              <a:t>, and </a:t>
            </a:r>
            <a:r>
              <a:rPr lang="et-EE" dirty="0" err="1"/>
              <a:t>the</a:t>
            </a:r>
            <a:r>
              <a:rPr lang="et-EE" dirty="0"/>
              <a:t> </a:t>
            </a:r>
            <a:r>
              <a:rPr lang="et-EE" dirty="0" err="1"/>
              <a:t>cabotage</a:t>
            </a:r>
            <a:r>
              <a:rPr lang="et-EE" dirty="0"/>
              <a:t> </a:t>
            </a:r>
            <a:r>
              <a:rPr lang="et-EE" dirty="0" err="1"/>
              <a:t>exemption</a:t>
            </a:r>
            <a:r>
              <a:rPr lang="et-EE" dirty="0"/>
              <a:t> </a:t>
            </a:r>
            <a:r>
              <a:rPr lang="et-EE" dirty="0" err="1"/>
              <a:t>applies</a:t>
            </a:r>
            <a:r>
              <a:rPr lang="et-EE" dirty="0"/>
              <a:t> on </a:t>
            </a:r>
            <a:r>
              <a:rPr lang="et-EE" dirty="0" err="1"/>
              <a:t>to</a:t>
            </a:r>
            <a:r>
              <a:rPr lang="et-EE" dirty="0"/>
              <a:t> </a:t>
            </a:r>
            <a:r>
              <a:rPr lang="et-EE" dirty="0" err="1"/>
              <a:t>international</a:t>
            </a:r>
            <a:r>
              <a:rPr lang="et-EE" dirty="0"/>
              <a:t> </a:t>
            </a:r>
            <a:r>
              <a:rPr lang="et-EE" dirty="0" err="1"/>
              <a:t>operations</a:t>
            </a:r>
            <a:r>
              <a:rPr lang="et-EE" dirty="0"/>
              <a:t>, </a:t>
            </a:r>
            <a:r>
              <a:rPr lang="et-EE" dirty="0" err="1"/>
              <a:t>the</a:t>
            </a:r>
            <a:r>
              <a:rPr lang="et-EE" dirty="0"/>
              <a:t> </a:t>
            </a:r>
            <a:r>
              <a:rPr lang="et-EE" dirty="0" err="1"/>
              <a:t>share</a:t>
            </a:r>
            <a:r>
              <a:rPr lang="et-EE" dirty="0"/>
              <a:t> </a:t>
            </a:r>
            <a:r>
              <a:rPr lang="et-EE" dirty="0" err="1"/>
              <a:t>of</a:t>
            </a:r>
            <a:r>
              <a:rPr lang="et-EE" dirty="0"/>
              <a:t> road </a:t>
            </a:r>
            <a:r>
              <a:rPr lang="et-EE" dirty="0" err="1"/>
              <a:t>legs</a:t>
            </a:r>
            <a:r>
              <a:rPr lang="et-EE" dirty="0"/>
              <a:t> </a:t>
            </a:r>
            <a:r>
              <a:rPr lang="et-EE" dirty="0" err="1"/>
              <a:t>possibily</a:t>
            </a:r>
            <a:r>
              <a:rPr lang="et-EE" dirty="0"/>
              <a:t> </a:t>
            </a:r>
            <a:r>
              <a:rPr lang="et-EE" dirty="0" err="1"/>
              <a:t>benefiting</a:t>
            </a:r>
            <a:r>
              <a:rPr lang="et-EE" dirty="0"/>
              <a:t> </a:t>
            </a:r>
            <a:r>
              <a:rPr lang="et-EE" dirty="0" err="1"/>
              <a:t>from</a:t>
            </a:r>
            <a:r>
              <a:rPr lang="et-EE" dirty="0"/>
              <a:t> </a:t>
            </a:r>
            <a:r>
              <a:rPr lang="et-EE" dirty="0" err="1"/>
              <a:t>the</a:t>
            </a:r>
            <a:r>
              <a:rPr lang="et-EE" dirty="0"/>
              <a:t> "</a:t>
            </a:r>
            <a:r>
              <a:rPr lang="et-EE" dirty="0" err="1"/>
              <a:t>cabotage</a:t>
            </a:r>
            <a:r>
              <a:rPr lang="et-EE" dirty="0"/>
              <a:t> </a:t>
            </a:r>
            <a:r>
              <a:rPr lang="et-EE" dirty="0" err="1"/>
              <a:t>exemption</a:t>
            </a:r>
            <a:r>
              <a:rPr lang="et-EE" dirty="0"/>
              <a:t>" </a:t>
            </a:r>
            <a:r>
              <a:rPr lang="et-EE" dirty="0" err="1"/>
              <a:t>is</a:t>
            </a:r>
            <a:r>
              <a:rPr lang="et-EE" dirty="0"/>
              <a:t> </a:t>
            </a:r>
            <a:r>
              <a:rPr lang="et-EE" dirty="0" err="1"/>
              <a:t>minor</a:t>
            </a:r>
            <a:r>
              <a:rPr lang="et-EE" dirty="0"/>
              <a:t>, </a:t>
            </a:r>
            <a:r>
              <a:rPr lang="et-EE" dirty="0" err="1"/>
              <a:t>estimated</a:t>
            </a:r>
            <a:r>
              <a:rPr lang="et-EE" dirty="0"/>
              <a:t> at 0,3% </a:t>
            </a:r>
            <a:r>
              <a:rPr lang="et-EE" dirty="0" err="1"/>
              <a:t>of</a:t>
            </a:r>
            <a:r>
              <a:rPr lang="et-EE" dirty="0"/>
              <a:t> road transport (1/3 of CT </a:t>
            </a:r>
            <a:r>
              <a:rPr lang="et-EE" dirty="0" err="1"/>
              <a:t>operations</a:t>
            </a:r>
            <a:r>
              <a:rPr lang="et-EE" dirty="0"/>
              <a:t> </a:t>
            </a:r>
            <a:r>
              <a:rPr lang="et-EE" dirty="0" err="1"/>
              <a:t>consider</a:t>
            </a:r>
            <a:r>
              <a:rPr lang="et-EE" dirty="0"/>
              <a:t> </a:t>
            </a:r>
            <a:r>
              <a:rPr lang="et-EE" dirty="0" err="1"/>
              <a:t>using</a:t>
            </a:r>
            <a:r>
              <a:rPr lang="et-EE" dirty="0"/>
              <a:t> Art 4 </a:t>
            </a:r>
            <a:r>
              <a:rPr lang="et-EE" dirty="0" err="1"/>
              <a:t>in</a:t>
            </a:r>
            <a:r>
              <a:rPr lang="et-EE" dirty="0"/>
              <a:t> 1/3 </a:t>
            </a:r>
            <a:r>
              <a:rPr lang="et-EE" dirty="0" err="1"/>
              <a:t>of</a:t>
            </a:r>
            <a:r>
              <a:rPr lang="et-EE" dirty="0"/>
              <a:t> </a:t>
            </a:r>
            <a:r>
              <a:rPr lang="et-EE" dirty="0" err="1"/>
              <a:t>cases</a:t>
            </a:r>
            <a:r>
              <a:rPr lang="et-EE" dirty="0"/>
              <a:t>)</a:t>
            </a:r>
          </a:p>
          <a:p>
            <a:pPr defTabSz="915591">
              <a:defRPr/>
            </a:pPr>
            <a:endParaRPr lang="et-EE" dirty="0"/>
          </a:p>
          <a:p>
            <a:pPr defTabSz="915591">
              <a:defRPr/>
            </a:pPr>
            <a:r>
              <a:rPr lang="et-EE" b="1" dirty="0" err="1"/>
              <a:t>Defencive</a:t>
            </a:r>
            <a:r>
              <a:rPr lang="et-EE" b="1" dirty="0"/>
              <a:t> on </a:t>
            </a:r>
            <a:r>
              <a:rPr lang="et-EE" b="1" dirty="0" err="1"/>
              <a:t>social</a:t>
            </a:r>
            <a:r>
              <a:rPr lang="et-EE" b="1" dirty="0"/>
              <a:t> </a:t>
            </a:r>
            <a:r>
              <a:rPr lang="et-EE" b="1" dirty="0" err="1"/>
              <a:t>rules</a:t>
            </a:r>
            <a:r>
              <a:rPr lang="et-EE" b="1" dirty="0"/>
              <a:t>:</a:t>
            </a:r>
          </a:p>
          <a:p>
            <a:pPr defTabSz="915591">
              <a:defRPr/>
            </a:pPr>
            <a:r>
              <a:rPr lang="et-EE" b="1" u="sng" dirty="0" err="1"/>
              <a:t>The</a:t>
            </a:r>
            <a:r>
              <a:rPr lang="et-EE" b="1" u="sng" dirty="0"/>
              <a:t> </a:t>
            </a:r>
            <a:r>
              <a:rPr lang="et-EE" b="1" u="sng" dirty="0" err="1"/>
              <a:t>social</a:t>
            </a:r>
            <a:r>
              <a:rPr lang="et-EE" b="1" u="sng" dirty="0"/>
              <a:t> </a:t>
            </a:r>
            <a:r>
              <a:rPr lang="et-EE" b="1" u="sng" dirty="0" err="1"/>
              <a:t>rules</a:t>
            </a:r>
            <a:r>
              <a:rPr lang="et-EE" b="1" u="sng" dirty="0"/>
              <a:t> </a:t>
            </a:r>
            <a:r>
              <a:rPr lang="et-EE" b="1" u="sng" dirty="0" err="1"/>
              <a:t>applying</a:t>
            </a:r>
            <a:r>
              <a:rPr lang="et-EE" b="1" u="sng" dirty="0"/>
              <a:t> </a:t>
            </a:r>
            <a:r>
              <a:rPr lang="et-EE" b="1" u="sng" dirty="0" err="1"/>
              <a:t>to</a:t>
            </a:r>
            <a:r>
              <a:rPr lang="et-EE" b="1" u="sng" dirty="0"/>
              <a:t> transport </a:t>
            </a:r>
            <a:r>
              <a:rPr lang="et-EE" b="1" u="sng" dirty="0" err="1"/>
              <a:t>apply</a:t>
            </a:r>
            <a:r>
              <a:rPr lang="et-EE" b="1" u="sng" dirty="0"/>
              <a:t> </a:t>
            </a:r>
            <a:r>
              <a:rPr lang="et-EE" b="1" u="sng" dirty="0" err="1"/>
              <a:t>to</a:t>
            </a:r>
            <a:r>
              <a:rPr lang="et-EE" b="1" u="sng" dirty="0"/>
              <a:t> </a:t>
            </a:r>
            <a:r>
              <a:rPr lang="et-EE" b="1" u="sng" dirty="0" err="1"/>
              <a:t>the</a:t>
            </a:r>
            <a:r>
              <a:rPr lang="et-EE" b="1" u="sng" dirty="0"/>
              <a:t> </a:t>
            </a:r>
            <a:r>
              <a:rPr lang="et-EE" b="1" u="sng" dirty="0" err="1"/>
              <a:t>combined</a:t>
            </a:r>
            <a:r>
              <a:rPr lang="et-EE" b="1" u="sng" dirty="0"/>
              <a:t> transport</a:t>
            </a:r>
            <a:r>
              <a:rPr lang="et-EE" dirty="0"/>
              <a:t>. </a:t>
            </a:r>
            <a:r>
              <a:rPr lang="et-EE" dirty="0" err="1" smtClean="0"/>
              <a:t>The</a:t>
            </a:r>
            <a:r>
              <a:rPr lang="et-EE" dirty="0" smtClean="0"/>
              <a:t> </a:t>
            </a:r>
            <a:r>
              <a:rPr lang="et-EE" i="1" dirty="0" err="1" smtClean="0"/>
              <a:t>lex</a:t>
            </a:r>
            <a:r>
              <a:rPr lang="et-EE" i="1" dirty="0" smtClean="0"/>
              <a:t> </a:t>
            </a:r>
            <a:r>
              <a:rPr lang="et-EE" i="1" dirty="0" err="1" smtClean="0"/>
              <a:t>specialis</a:t>
            </a:r>
            <a:r>
              <a:rPr lang="et-EE" i="1" dirty="0" smtClean="0"/>
              <a:t> </a:t>
            </a:r>
            <a:r>
              <a:rPr lang="et-EE" dirty="0" err="1" smtClean="0"/>
              <a:t>for</a:t>
            </a:r>
            <a:r>
              <a:rPr lang="et-EE" dirty="0" smtClean="0"/>
              <a:t> </a:t>
            </a:r>
            <a:r>
              <a:rPr lang="et-EE" dirty="0" err="1" smtClean="0"/>
              <a:t>social</a:t>
            </a:r>
            <a:r>
              <a:rPr lang="et-EE" dirty="0" smtClean="0"/>
              <a:t> </a:t>
            </a:r>
            <a:r>
              <a:rPr lang="et-EE" dirty="0" err="1" smtClean="0"/>
              <a:t>rules</a:t>
            </a:r>
            <a:r>
              <a:rPr lang="et-EE" dirty="0" smtClean="0"/>
              <a:t> </a:t>
            </a:r>
            <a:r>
              <a:rPr lang="et-EE" dirty="0" err="1" smtClean="0"/>
              <a:t>including</a:t>
            </a:r>
            <a:r>
              <a:rPr lang="et-EE" baseline="0" dirty="0" smtClean="0"/>
              <a:t> </a:t>
            </a:r>
            <a:r>
              <a:rPr lang="et-EE" baseline="0" dirty="0" err="1" smtClean="0"/>
              <a:t>rules</a:t>
            </a:r>
            <a:r>
              <a:rPr lang="et-EE" baseline="0" dirty="0" smtClean="0"/>
              <a:t> on </a:t>
            </a:r>
            <a:r>
              <a:rPr lang="et-EE" baseline="0" dirty="0" err="1" smtClean="0"/>
              <a:t>posted</a:t>
            </a:r>
            <a:r>
              <a:rPr lang="et-EE" baseline="0" dirty="0" smtClean="0"/>
              <a:t> </a:t>
            </a:r>
            <a:r>
              <a:rPr lang="et-EE" baseline="0" dirty="0" err="1" smtClean="0"/>
              <a:t>workers</a:t>
            </a:r>
            <a:r>
              <a:rPr lang="et-EE" baseline="0" dirty="0" smtClean="0"/>
              <a:t> are </a:t>
            </a:r>
            <a:r>
              <a:rPr lang="et-EE" baseline="0" dirty="0" err="1" smtClean="0"/>
              <a:t>currently</a:t>
            </a:r>
            <a:r>
              <a:rPr lang="et-EE" baseline="0" dirty="0" smtClean="0"/>
              <a:t> </a:t>
            </a:r>
            <a:r>
              <a:rPr lang="et-EE" baseline="0" dirty="0" err="1" smtClean="0"/>
              <a:t>separately</a:t>
            </a:r>
            <a:r>
              <a:rPr lang="et-EE" baseline="0" dirty="0" smtClean="0"/>
              <a:t> </a:t>
            </a:r>
            <a:r>
              <a:rPr lang="et-EE" baseline="0" dirty="0" err="1" smtClean="0"/>
              <a:t>amended</a:t>
            </a:r>
            <a:r>
              <a:rPr lang="et-EE" baseline="0" dirty="0" smtClean="0"/>
              <a:t> (2006/22/EC).</a:t>
            </a:r>
          </a:p>
          <a:p>
            <a:pPr defTabSz="915591">
              <a:defRPr/>
            </a:pPr>
            <a:endParaRPr lang="et-EE" baseline="0" dirty="0" smtClean="0"/>
          </a:p>
          <a:p>
            <a:pPr defTabSz="915591">
              <a:defRPr/>
            </a:pPr>
            <a:r>
              <a:rPr lang="et-EE" baseline="0" dirty="0" err="1" smtClean="0"/>
              <a:t>For</a:t>
            </a:r>
            <a:r>
              <a:rPr lang="et-EE" baseline="0" dirty="0" smtClean="0"/>
              <a:t> </a:t>
            </a:r>
            <a:r>
              <a:rPr lang="et-EE" baseline="0" dirty="0" err="1" smtClean="0"/>
              <a:t>purely</a:t>
            </a:r>
            <a:r>
              <a:rPr lang="et-EE" baseline="0" dirty="0" smtClean="0"/>
              <a:t> </a:t>
            </a:r>
            <a:r>
              <a:rPr lang="et-EE" baseline="0" dirty="0" err="1" smtClean="0"/>
              <a:t>national</a:t>
            </a:r>
            <a:r>
              <a:rPr lang="et-EE" baseline="0" dirty="0" smtClean="0"/>
              <a:t> CT all </a:t>
            </a:r>
            <a:r>
              <a:rPr lang="et-EE" baseline="0" dirty="0" err="1" smtClean="0"/>
              <a:t>rules</a:t>
            </a:r>
            <a:r>
              <a:rPr lang="et-EE" baseline="0" dirty="0" smtClean="0"/>
              <a:t> </a:t>
            </a:r>
            <a:r>
              <a:rPr lang="et-EE" baseline="0" dirty="0" err="1" smtClean="0"/>
              <a:t>applicable</a:t>
            </a:r>
            <a:r>
              <a:rPr lang="et-EE" baseline="0" dirty="0" smtClean="0"/>
              <a:t> </a:t>
            </a:r>
            <a:r>
              <a:rPr lang="et-EE" baseline="0" dirty="0" err="1" smtClean="0"/>
              <a:t>to</a:t>
            </a:r>
            <a:r>
              <a:rPr lang="et-EE" baseline="0" dirty="0" smtClean="0"/>
              <a:t> </a:t>
            </a:r>
            <a:r>
              <a:rPr lang="et-EE" baseline="0" dirty="0" err="1" smtClean="0"/>
              <a:t>cabotage</a:t>
            </a:r>
            <a:r>
              <a:rPr lang="et-EE" baseline="0" dirty="0" smtClean="0"/>
              <a:t> </a:t>
            </a:r>
            <a:r>
              <a:rPr lang="et-EE" baseline="0" dirty="0" err="1" smtClean="0"/>
              <a:t>apply</a:t>
            </a:r>
            <a:r>
              <a:rPr lang="et-EE" baseline="0" dirty="0" smtClean="0"/>
              <a:t>. </a:t>
            </a:r>
            <a:endParaRPr lang="et-EE" dirty="0" smtClean="0"/>
          </a:p>
          <a:p>
            <a:pPr defTabSz="915591">
              <a:defRPr/>
            </a:pPr>
            <a:endParaRPr lang="et-EE" dirty="0" smtClean="0"/>
          </a:p>
          <a:p>
            <a:pPr defTabSz="915591">
              <a:defRPr/>
            </a:pPr>
            <a:r>
              <a:rPr lang="et-EE" dirty="0" err="1" smtClean="0"/>
              <a:t>For</a:t>
            </a:r>
            <a:r>
              <a:rPr lang="et-EE" dirty="0" smtClean="0"/>
              <a:t> </a:t>
            </a:r>
            <a:r>
              <a:rPr lang="et-EE" dirty="0" err="1" smtClean="0"/>
              <a:t>international</a:t>
            </a:r>
            <a:r>
              <a:rPr lang="et-EE" dirty="0" smtClean="0"/>
              <a:t> CT</a:t>
            </a:r>
            <a:r>
              <a:rPr lang="et-EE" baseline="0" dirty="0" smtClean="0"/>
              <a:t> </a:t>
            </a:r>
            <a:r>
              <a:rPr lang="et-EE" baseline="0" dirty="0" err="1" smtClean="0"/>
              <a:t>rules</a:t>
            </a:r>
            <a:r>
              <a:rPr lang="et-EE" baseline="0" dirty="0" smtClean="0"/>
              <a:t> </a:t>
            </a:r>
            <a:r>
              <a:rPr lang="et-EE" baseline="0" dirty="0" err="1" smtClean="0"/>
              <a:t>applying</a:t>
            </a:r>
            <a:r>
              <a:rPr lang="et-EE" baseline="0" dirty="0" smtClean="0"/>
              <a:t> </a:t>
            </a:r>
            <a:r>
              <a:rPr lang="et-EE" baseline="0" dirty="0" err="1" smtClean="0"/>
              <a:t>to</a:t>
            </a:r>
            <a:r>
              <a:rPr lang="et-EE" baseline="0" dirty="0" smtClean="0"/>
              <a:t> </a:t>
            </a:r>
            <a:r>
              <a:rPr lang="et-EE" baseline="0" dirty="0" err="1" smtClean="0"/>
              <a:t>international</a:t>
            </a:r>
            <a:r>
              <a:rPr lang="et-EE" baseline="0" dirty="0" smtClean="0"/>
              <a:t> road transport </a:t>
            </a:r>
            <a:r>
              <a:rPr lang="et-EE" baseline="0" dirty="0" err="1" smtClean="0"/>
              <a:t>apply</a:t>
            </a:r>
            <a:r>
              <a:rPr lang="et-EE" baseline="0" dirty="0" smtClean="0"/>
              <a:t> </a:t>
            </a:r>
            <a:r>
              <a:rPr lang="et-EE" baseline="0" dirty="0" err="1" smtClean="0"/>
              <a:t>even</a:t>
            </a:r>
            <a:r>
              <a:rPr lang="et-EE" baseline="0" dirty="0" smtClean="0"/>
              <a:t> </a:t>
            </a:r>
            <a:r>
              <a:rPr lang="et-EE" baseline="0" dirty="0" err="1" smtClean="0"/>
              <a:t>if</a:t>
            </a:r>
            <a:r>
              <a:rPr lang="et-EE" baseline="0" dirty="0" smtClean="0"/>
              <a:t> road </a:t>
            </a:r>
            <a:r>
              <a:rPr lang="et-EE" baseline="0" dirty="0" err="1" smtClean="0"/>
              <a:t>leg</a:t>
            </a:r>
            <a:r>
              <a:rPr lang="et-EE" baseline="0" dirty="0" smtClean="0"/>
              <a:t> </a:t>
            </a:r>
            <a:r>
              <a:rPr lang="et-EE" baseline="0" dirty="0" err="1" smtClean="0"/>
              <a:t>does</a:t>
            </a:r>
            <a:r>
              <a:rPr lang="et-EE" baseline="0" dirty="0" smtClean="0"/>
              <a:t> </a:t>
            </a:r>
            <a:r>
              <a:rPr lang="et-EE" baseline="0" dirty="0" err="1" smtClean="0"/>
              <a:t>not</a:t>
            </a:r>
            <a:r>
              <a:rPr lang="et-EE" baseline="0" dirty="0" smtClean="0"/>
              <a:t> </a:t>
            </a:r>
            <a:r>
              <a:rPr lang="et-EE" baseline="0" dirty="0" err="1" smtClean="0"/>
              <a:t>cross</a:t>
            </a:r>
            <a:r>
              <a:rPr lang="et-EE" baseline="0" dirty="0" smtClean="0"/>
              <a:t> </a:t>
            </a:r>
            <a:r>
              <a:rPr lang="et-EE" baseline="0" dirty="0" err="1" smtClean="0"/>
              <a:t>border</a:t>
            </a:r>
            <a:r>
              <a:rPr lang="et-EE" baseline="0" dirty="0" smtClean="0"/>
              <a:t>. </a:t>
            </a:r>
            <a:r>
              <a:rPr lang="et-EE" baseline="0" dirty="0" err="1" smtClean="0"/>
              <a:t>This</a:t>
            </a:r>
            <a:r>
              <a:rPr lang="et-EE" baseline="0" dirty="0" smtClean="0"/>
              <a:t> </a:t>
            </a:r>
            <a:r>
              <a:rPr lang="et-EE" baseline="0" dirty="0" err="1" smtClean="0"/>
              <a:t>is</a:t>
            </a:r>
            <a:r>
              <a:rPr lang="et-EE" baseline="0" dirty="0" smtClean="0"/>
              <a:t> </a:t>
            </a:r>
            <a:r>
              <a:rPr lang="et-EE" dirty="0" err="1" smtClean="0"/>
              <a:t>because</a:t>
            </a:r>
            <a:r>
              <a:rPr lang="et-EE" baseline="0" dirty="0" smtClean="0"/>
              <a:t> </a:t>
            </a:r>
            <a:r>
              <a:rPr lang="et-EE" dirty="0" err="1" smtClean="0"/>
              <a:t>according</a:t>
            </a:r>
            <a:r>
              <a:rPr lang="et-EE" dirty="0" smtClean="0"/>
              <a:t> </a:t>
            </a:r>
            <a:r>
              <a:rPr lang="et-EE" dirty="0" err="1"/>
              <a:t>to</a:t>
            </a:r>
            <a:r>
              <a:rPr lang="et-EE" dirty="0"/>
              <a:t> </a:t>
            </a:r>
            <a:r>
              <a:rPr lang="et-EE" dirty="0" err="1"/>
              <a:t>the</a:t>
            </a:r>
            <a:r>
              <a:rPr lang="et-EE" dirty="0"/>
              <a:t> EUCJ, </a:t>
            </a:r>
            <a:r>
              <a:rPr lang="et-EE" dirty="0" err="1"/>
              <a:t>the</a:t>
            </a:r>
            <a:r>
              <a:rPr lang="et-EE" dirty="0"/>
              <a:t> road </a:t>
            </a:r>
            <a:r>
              <a:rPr lang="et-EE" dirty="0" err="1"/>
              <a:t>legs</a:t>
            </a:r>
            <a:r>
              <a:rPr lang="et-EE" dirty="0"/>
              <a:t> </a:t>
            </a:r>
            <a:r>
              <a:rPr lang="et-EE" dirty="0" err="1"/>
              <a:t>of</a:t>
            </a:r>
            <a:r>
              <a:rPr lang="et-EE" dirty="0"/>
              <a:t> a CT </a:t>
            </a:r>
            <a:r>
              <a:rPr lang="et-EE" dirty="0" err="1"/>
              <a:t>operation</a:t>
            </a:r>
            <a:r>
              <a:rPr lang="et-EE" dirty="0"/>
              <a:t> </a:t>
            </a:r>
            <a:r>
              <a:rPr lang="et-EE" dirty="0" err="1"/>
              <a:t>cannot</a:t>
            </a:r>
            <a:r>
              <a:rPr lang="et-EE" dirty="0"/>
              <a:t> </a:t>
            </a:r>
            <a:r>
              <a:rPr lang="et-EE" dirty="0" err="1"/>
              <a:t>be</a:t>
            </a:r>
            <a:r>
              <a:rPr lang="et-EE" dirty="0"/>
              <a:t> </a:t>
            </a:r>
            <a:r>
              <a:rPr lang="et-EE" dirty="0" err="1"/>
              <a:t>considered</a:t>
            </a:r>
            <a:r>
              <a:rPr lang="et-EE" dirty="0"/>
              <a:t> </a:t>
            </a:r>
            <a:r>
              <a:rPr lang="et-EE" dirty="0" err="1"/>
              <a:t>separate</a:t>
            </a:r>
            <a:r>
              <a:rPr lang="et-EE" dirty="0"/>
              <a:t> </a:t>
            </a:r>
            <a:r>
              <a:rPr lang="et-EE" dirty="0" err="1" smtClean="0"/>
              <a:t>operations</a:t>
            </a:r>
            <a:r>
              <a:rPr lang="et-EE" dirty="0" smtClean="0"/>
              <a:t>.</a:t>
            </a:r>
            <a:r>
              <a:rPr lang="et-EE" baseline="0"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10</a:t>
            </a:fld>
            <a:endParaRPr lang="en-GB" altLang="en-US"/>
          </a:p>
        </p:txBody>
      </p:sp>
    </p:spTree>
    <p:extLst>
      <p:ext uri="{BB962C8B-B14F-4D97-AF65-F5344CB8AC3E}">
        <p14:creationId xmlns:p14="http://schemas.microsoft.com/office/powerpoint/2010/main" val="123745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54" indent="-169854" defTabSz="905885">
              <a:buFont typeface="Arial" panose="020B0604020202020204" pitchFamily="34" charset="0"/>
              <a:buChar char="•"/>
              <a:defRPr/>
            </a:pPr>
            <a:endParaRPr lang="fr-BE" sz="1000" dirty="0"/>
          </a:p>
          <a:p>
            <a:pPr marL="169854" indent="-169854" defTabSz="905885">
              <a:buFont typeface="Arial" panose="020B0604020202020204" pitchFamily="34" charset="0"/>
              <a:buChar char="•"/>
              <a:defRPr/>
            </a:pPr>
            <a:r>
              <a:rPr lang="fr-BE" sz="1000" dirty="0"/>
              <a:t>W</a:t>
            </a:r>
            <a:r>
              <a:rPr lang="et-EE" sz="1000" dirty="0"/>
              <a:t>hile there has been c</a:t>
            </a:r>
            <a:r>
              <a:rPr lang="en-GB" sz="1000" dirty="0" err="1"/>
              <a:t>onsiderable</a:t>
            </a:r>
            <a:r>
              <a:rPr lang="en-GB" sz="1000" dirty="0"/>
              <a:t> CT growth since 1992</a:t>
            </a:r>
            <a:r>
              <a:rPr lang="et-EE" sz="1000" dirty="0"/>
              <a:t> at 3,5% </a:t>
            </a:r>
            <a:r>
              <a:rPr lang="et-EE" sz="1000" dirty="0" err="1"/>
              <a:t>per</a:t>
            </a:r>
            <a:r>
              <a:rPr lang="et-EE" sz="1000" dirty="0"/>
              <a:t> </a:t>
            </a:r>
            <a:r>
              <a:rPr lang="et-EE" sz="1000" dirty="0" err="1"/>
              <a:t>annum</a:t>
            </a:r>
            <a:r>
              <a:rPr lang="et-EE" sz="1000" dirty="0"/>
              <a:t>,</a:t>
            </a:r>
            <a:r>
              <a:rPr lang="en-GB" sz="1000" dirty="0"/>
              <a:t> </a:t>
            </a:r>
            <a:r>
              <a:rPr lang="et-EE" sz="1000" b="1" dirty="0"/>
              <a:t>road </a:t>
            </a:r>
            <a:r>
              <a:rPr lang="et-EE" sz="1000" b="1" dirty="0" err="1"/>
              <a:t>still</a:t>
            </a:r>
            <a:r>
              <a:rPr lang="et-EE" sz="1000" b="1" dirty="0"/>
              <a:t> </a:t>
            </a:r>
            <a:r>
              <a:rPr lang="et-EE" sz="1000" b="1" dirty="0" err="1"/>
              <a:t>makes</a:t>
            </a:r>
            <a:r>
              <a:rPr lang="et-EE" sz="1000" b="1" dirty="0"/>
              <a:t> </a:t>
            </a:r>
            <a:r>
              <a:rPr lang="et-EE" sz="1000" b="1" dirty="0" err="1"/>
              <a:t>up</a:t>
            </a:r>
            <a:r>
              <a:rPr lang="et-EE" sz="1000" b="1" dirty="0"/>
              <a:t> </a:t>
            </a:r>
            <a:r>
              <a:rPr lang="et-EE" sz="1000" b="1" dirty="0" err="1"/>
              <a:t>half</a:t>
            </a:r>
            <a:r>
              <a:rPr lang="et-EE" sz="1000" b="1" dirty="0"/>
              <a:t> </a:t>
            </a:r>
            <a:r>
              <a:rPr lang="et-EE" sz="1000" b="1" dirty="0" err="1"/>
              <a:t>of</a:t>
            </a:r>
            <a:r>
              <a:rPr lang="et-EE" sz="1000" b="1" dirty="0"/>
              <a:t> </a:t>
            </a:r>
            <a:r>
              <a:rPr lang="et-EE" sz="1000" b="1" dirty="0" err="1"/>
              <a:t>intra-EU</a:t>
            </a:r>
            <a:r>
              <a:rPr lang="et-EE" sz="1000" b="1" dirty="0"/>
              <a:t> </a:t>
            </a:r>
            <a:r>
              <a:rPr lang="et-EE" sz="1000" b="1" dirty="0" err="1"/>
              <a:t>freight</a:t>
            </a:r>
            <a:r>
              <a:rPr lang="et-EE" sz="1000" b="1" dirty="0"/>
              <a:t> transport, </a:t>
            </a:r>
            <a:r>
              <a:rPr lang="et-EE" sz="1000" b="1" dirty="0" err="1"/>
              <a:t>because</a:t>
            </a:r>
            <a:r>
              <a:rPr lang="et-EE" sz="1000" b="1" dirty="0"/>
              <a:t> </a:t>
            </a:r>
            <a:r>
              <a:rPr lang="et-EE" sz="1000" b="1" dirty="0" err="1"/>
              <a:t>the</a:t>
            </a:r>
            <a:r>
              <a:rPr lang="et-EE" sz="1000" b="1" dirty="0"/>
              <a:t> </a:t>
            </a:r>
            <a:r>
              <a:rPr lang="et-EE" sz="1000" b="1" dirty="0" err="1"/>
              <a:t>total</a:t>
            </a:r>
            <a:r>
              <a:rPr lang="et-EE" sz="1000" b="1" dirty="0"/>
              <a:t> need </a:t>
            </a:r>
            <a:r>
              <a:rPr lang="et-EE" sz="1000" b="1" dirty="0" err="1"/>
              <a:t>for</a:t>
            </a:r>
            <a:r>
              <a:rPr lang="et-EE" sz="1000" b="1" dirty="0"/>
              <a:t> transport </a:t>
            </a:r>
            <a:r>
              <a:rPr lang="et-EE" sz="1000" b="1" dirty="0" err="1"/>
              <a:t>has</a:t>
            </a:r>
            <a:r>
              <a:rPr lang="et-EE" sz="1000" b="1" dirty="0"/>
              <a:t> </a:t>
            </a:r>
            <a:r>
              <a:rPr lang="et-EE" sz="1000" b="1" dirty="0" err="1"/>
              <a:t>grown</a:t>
            </a:r>
            <a:r>
              <a:rPr lang="et-EE" sz="1000" b="1" dirty="0"/>
              <a:t> </a:t>
            </a:r>
            <a:r>
              <a:rPr lang="et-EE" sz="1000" b="1" dirty="0" err="1"/>
              <a:t>faster</a:t>
            </a:r>
            <a:r>
              <a:rPr lang="et-EE" sz="1000" b="1" dirty="0"/>
              <a:t> </a:t>
            </a:r>
            <a:r>
              <a:rPr lang="et-EE" sz="1000" b="1" dirty="0" err="1"/>
              <a:t>than</a:t>
            </a:r>
            <a:r>
              <a:rPr lang="et-EE" sz="1000" b="1" dirty="0"/>
              <a:t> </a:t>
            </a:r>
            <a:r>
              <a:rPr lang="et-EE" sz="1000" b="1" dirty="0" err="1"/>
              <a:t>intermodal</a:t>
            </a:r>
            <a:r>
              <a:rPr lang="et-EE" sz="1000" b="1" dirty="0"/>
              <a:t> transport</a:t>
            </a:r>
            <a:r>
              <a:rPr lang="et-EE" sz="1000" dirty="0"/>
              <a:t>. </a:t>
            </a:r>
          </a:p>
          <a:p>
            <a:pPr marL="169854" indent="-169854" defTabSz="905885">
              <a:buFont typeface="Arial" panose="020B0604020202020204" pitchFamily="34" charset="0"/>
              <a:buChar char="•"/>
              <a:defRPr/>
            </a:pPr>
            <a:endParaRPr lang="et-EE" sz="1000" dirty="0"/>
          </a:p>
          <a:p>
            <a:pPr marL="169854" indent="-169854" defTabSz="905885">
              <a:buFont typeface="Arial" panose="020B0604020202020204" pitchFamily="34" charset="0"/>
              <a:buChar char="•"/>
              <a:defRPr/>
            </a:pPr>
            <a:endParaRPr lang="et-EE" sz="1000" dirty="0"/>
          </a:p>
          <a:p>
            <a:pPr marL="169854" indent="-169854" defTabSz="905885">
              <a:buFont typeface="Arial" panose="020B0604020202020204" pitchFamily="34" charset="0"/>
              <a:buChar char="•"/>
              <a:defRPr/>
            </a:pPr>
            <a:r>
              <a:rPr lang="et-EE" sz="1000" dirty="0"/>
              <a:t>Road transport </a:t>
            </a:r>
            <a:r>
              <a:rPr lang="et-EE" sz="1000" dirty="0" err="1"/>
              <a:t>makes</a:t>
            </a:r>
            <a:r>
              <a:rPr lang="et-EE" sz="1000" dirty="0"/>
              <a:t> </a:t>
            </a:r>
            <a:r>
              <a:rPr lang="et-EE" sz="1000" dirty="0" err="1"/>
              <a:t>up</a:t>
            </a:r>
            <a:r>
              <a:rPr lang="et-EE" sz="1000" dirty="0"/>
              <a:t> ca </a:t>
            </a:r>
            <a:r>
              <a:rPr lang="et-EE" sz="1000" b="1" dirty="0">
                <a:solidFill>
                  <a:srgbClr val="FF0000"/>
                </a:solidFill>
              </a:rPr>
              <a:t>20% </a:t>
            </a:r>
            <a:r>
              <a:rPr lang="et-EE" sz="1000" b="1" dirty="0" err="1">
                <a:solidFill>
                  <a:srgbClr val="FF0000"/>
                </a:solidFill>
              </a:rPr>
              <a:t>of</a:t>
            </a:r>
            <a:r>
              <a:rPr lang="et-EE" sz="1000" b="1" dirty="0">
                <a:solidFill>
                  <a:srgbClr val="FF0000"/>
                </a:solidFill>
              </a:rPr>
              <a:t> </a:t>
            </a:r>
            <a:r>
              <a:rPr lang="et-EE" sz="1000" b="1" dirty="0" err="1">
                <a:solidFill>
                  <a:srgbClr val="FF0000"/>
                </a:solidFill>
              </a:rPr>
              <a:t>total</a:t>
            </a:r>
            <a:r>
              <a:rPr lang="et-EE" sz="1000" b="1" dirty="0">
                <a:solidFill>
                  <a:srgbClr val="FF0000"/>
                </a:solidFill>
              </a:rPr>
              <a:t> CO2 </a:t>
            </a:r>
            <a:r>
              <a:rPr lang="et-EE" sz="1000" b="1" dirty="0" err="1">
                <a:solidFill>
                  <a:srgbClr val="FF0000"/>
                </a:solidFill>
              </a:rPr>
              <a:t>emissions</a:t>
            </a:r>
            <a:r>
              <a:rPr lang="et-EE" sz="1000" b="1" dirty="0">
                <a:solidFill>
                  <a:srgbClr val="FF0000"/>
                </a:solidFill>
              </a:rPr>
              <a:t> </a:t>
            </a:r>
            <a:r>
              <a:rPr lang="et-EE" sz="1000" b="1" dirty="0" err="1">
                <a:solidFill>
                  <a:srgbClr val="FF0000"/>
                </a:solidFill>
              </a:rPr>
              <a:t>in</a:t>
            </a:r>
            <a:r>
              <a:rPr lang="et-EE" sz="1000" b="1" dirty="0">
                <a:solidFill>
                  <a:srgbClr val="FF0000"/>
                </a:solidFill>
              </a:rPr>
              <a:t> EU and 73% </a:t>
            </a:r>
            <a:r>
              <a:rPr lang="et-EE" sz="1000" b="1" dirty="0" err="1">
                <a:solidFill>
                  <a:srgbClr val="FF0000"/>
                </a:solidFill>
              </a:rPr>
              <a:t>of</a:t>
            </a:r>
            <a:r>
              <a:rPr lang="et-EE" sz="1000" b="1" dirty="0">
                <a:solidFill>
                  <a:srgbClr val="FF0000"/>
                </a:solidFill>
              </a:rPr>
              <a:t> </a:t>
            </a:r>
            <a:r>
              <a:rPr lang="et-EE" sz="1000" b="1" dirty="0" err="1">
                <a:solidFill>
                  <a:srgbClr val="FF0000"/>
                </a:solidFill>
              </a:rPr>
              <a:t>total</a:t>
            </a:r>
            <a:r>
              <a:rPr lang="et-EE" sz="1000" b="1" dirty="0">
                <a:solidFill>
                  <a:srgbClr val="FF0000"/>
                </a:solidFill>
              </a:rPr>
              <a:t> CO2 </a:t>
            </a:r>
            <a:r>
              <a:rPr lang="et-EE" sz="1000" b="1" dirty="0" err="1">
                <a:solidFill>
                  <a:srgbClr val="FF0000"/>
                </a:solidFill>
              </a:rPr>
              <a:t>emissions</a:t>
            </a:r>
            <a:r>
              <a:rPr lang="et-EE" sz="1000" b="1" dirty="0">
                <a:solidFill>
                  <a:srgbClr val="FF0000"/>
                </a:solidFill>
              </a:rPr>
              <a:t> </a:t>
            </a:r>
            <a:r>
              <a:rPr lang="et-EE" sz="1000" b="1" dirty="0" err="1">
                <a:solidFill>
                  <a:srgbClr val="FF0000"/>
                </a:solidFill>
              </a:rPr>
              <a:t>from</a:t>
            </a:r>
            <a:r>
              <a:rPr lang="et-EE" sz="1000" b="1" dirty="0">
                <a:solidFill>
                  <a:srgbClr val="FF0000"/>
                </a:solidFill>
              </a:rPr>
              <a:t> transport. </a:t>
            </a:r>
          </a:p>
          <a:p>
            <a:pPr marL="169854" indent="-169854" defTabSz="905885">
              <a:buFont typeface="Arial" panose="020B0604020202020204" pitchFamily="34" charset="0"/>
              <a:buChar char="•"/>
              <a:defRPr/>
            </a:pPr>
            <a:r>
              <a:rPr lang="et-EE" sz="1000" b="1" dirty="0" err="1">
                <a:solidFill>
                  <a:srgbClr val="FF0000"/>
                </a:solidFill>
              </a:rPr>
              <a:t>Every</a:t>
            </a:r>
            <a:r>
              <a:rPr lang="et-EE" sz="1000" b="1" dirty="0">
                <a:solidFill>
                  <a:srgbClr val="FF0000"/>
                </a:solidFill>
              </a:rPr>
              <a:t> </a:t>
            </a:r>
            <a:r>
              <a:rPr lang="et-EE" sz="1000" b="1" dirty="0" err="1">
                <a:solidFill>
                  <a:srgbClr val="FF0000"/>
                </a:solidFill>
              </a:rPr>
              <a:t>day</a:t>
            </a:r>
            <a:r>
              <a:rPr lang="et-EE" sz="1000" b="1" dirty="0">
                <a:solidFill>
                  <a:srgbClr val="FF0000"/>
                </a:solidFill>
              </a:rPr>
              <a:t> 70 </a:t>
            </a:r>
            <a:r>
              <a:rPr lang="et-EE" sz="1000" b="1" dirty="0" err="1">
                <a:solidFill>
                  <a:srgbClr val="FF0000"/>
                </a:solidFill>
              </a:rPr>
              <a:t>people</a:t>
            </a:r>
            <a:r>
              <a:rPr lang="et-EE" sz="1000" b="1" dirty="0">
                <a:solidFill>
                  <a:srgbClr val="FF0000"/>
                </a:solidFill>
              </a:rPr>
              <a:t> </a:t>
            </a:r>
            <a:r>
              <a:rPr lang="et-EE" sz="1000" b="1" dirty="0" err="1">
                <a:solidFill>
                  <a:srgbClr val="FF0000"/>
                </a:solidFill>
              </a:rPr>
              <a:t>die</a:t>
            </a:r>
            <a:r>
              <a:rPr lang="et-EE" sz="1000" b="1" dirty="0">
                <a:solidFill>
                  <a:srgbClr val="FF0000"/>
                </a:solidFill>
              </a:rPr>
              <a:t> </a:t>
            </a:r>
            <a:r>
              <a:rPr lang="et-EE" sz="1000" b="1" dirty="0" err="1">
                <a:solidFill>
                  <a:srgbClr val="FF0000"/>
                </a:solidFill>
              </a:rPr>
              <a:t>of</a:t>
            </a:r>
            <a:r>
              <a:rPr lang="et-EE" sz="1000" b="1" dirty="0">
                <a:solidFill>
                  <a:srgbClr val="FF0000"/>
                </a:solidFill>
              </a:rPr>
              <a:t> road </a:t>
            </a:r>
            <a:r>
              <a:rPr lang="et-EE" sz="1000" b="1" dirty="0" err="1">
                <a:solidFill>
                  <a:srgbClr val="FF0000"/>
                </a:solidFill>
              </a:rPr>
              <a:t>accidents</a:t>
            </a:r>
            <a:r>
              <a:rPr lang="et-EE" sz="1000" b="1" dirty="0">
                <a:solidFill>
                  <a:srgbClr val="FF0000"/>
                </a:solidFill>
              </a:rPr>
              <a:t> and 370 are </a:t>
            </a:r>
            <a:r>
              <a:rPr lang="et-EE" sz="1000" b="1" dirty="0" err="1">
                <a:solidFill>
                  <a:srgbClr val="FF0000"/>
                </a:solidFill>
              </a:rPr>
              <a:t>injured</a:t>
            </a:r>
            <a:r>
              <a:rPr lang="et-EE" sz="1000" b="1" dirty="0">
                <a:solidFill>
                  <a:srgbClr val="FF0000"/>
                </a:solidFill>
              </a:rPr>
              <a:t> (</a:t>
            </a:r>
            <a:r>
              <a:rPr lang="et-EE" sz="1000" dirty="0">
                <a:solidFill>
                  <a:srgbClr val="FF0000"/>
                </a:solidFill>
              </a:rPr>
              <a:t>26000 and 135000 </a:t>
            </a:r>
            <a:r>
              <a:rPr lang="et-EE" sz="1000" dirty="0" err="1">
                <a:solidFill>
                  <a:srgbClr val="FF0000"/>
                </a:solidFill>
              </a:rPr>
              <a:t>respectivly</a:t>
            </a:r>
            <a:r>
              <a:rPr lang="et-EE" sz="1000" dirty="0">
                <a:solidFill>
                  <a:srgbClr val="FF0000"/>
                </a:solidFill>
              </a:rPr>
              <a:t> a </a:t>
            </a:r>
            <a:r>
              <a:rPr lang="et-EE" sz="1000" dirty="0" err="1">
                <a:solidFill>
                  <a:srgbClr val="FF0000"/>
                </a:solidFill>
              </a:rPr>
              <a:t>year</a:t>
            </a:r>
            <a:r>
              <a:rPr lang="et-EE" sz="1000" dirty="0">
                <a:solidFill>
                  <a:srgbClr val="FF0000"/>
                </a:solidFill>
              </a:rPr>
              <a:t>, </a:t>
            </a:r>
            <a:r>
              <a:rPr lang="et-EE" sz="1000" dirty="0" err="1">
                <a:solidFill>
                  <a:srgbClr val="FF0000"/>
                </a:solidFill>
              </a:rPr>
              <a:t>covers</a:t>
            </a:r>
            <a:r>
              <a:rPr lang="et-EE" sz="1000" dirty="0">
                <a:solidFill>
                  <a:srgbClr val="FF0000"/>
                </a:solidFill>
              </a:rPr>
              <a:t> all road transport)</a:t>
            </a:r>
          </a:p>
          <a:p>
            <a:pPr marL="169854" indent="-169854" defTabSz="905885">
              <a:buFont typeface="Arial" panose="020B0604020202020204" pitchFamily="34" charset="0"/>
              <a:buChar char="•"/>
              <a:defRPr/>
            </a:pPr>
            <a:r>
              <a:rPr lang="et-EE" sz="1000" dirty="0" err="1">
                <a:solidFill>
                  <a:srgbClr val="FF0000"/>
                </a:solidFill>
              </a:rPr>
              <a:t>While</a:t>
            </a:r>
            <a:r>
              <a:rPr lang="et-EE" sz="1000" dirty="0">
                <a:solidFill>
                  <a:srgbClr val="FF0000"/>
                </a:solidFill>
              </a:rPr>
              <a:t> </a:t>
            </a:r>
            <a:r>
              <a:rPr lang="et-EE" sz="1000" dirty="0" err="1">
                <a:solidFill>
                  <a:srgbClr val="FF0000"/>
                </a:solidFill>
              </a:rPr>
              <a:t>emissions</a:t>
            </a:r>
            <a:r>
              <a:rPr lang="et-EE" sz="1000" dirty="0">
                <a:solidFill>
                  <a:srgbClr val="FF0000"/>
                </a:solidFill>
              </a:rPr>
              <a:t> </a:t>
            </a:r>
            <a:r>
              <a:rPr lang="et-EE" sz="1000" dirty="0" err="1">
                <a:solidFill>
                  <a:srgbClr val="FF0000"/>
                </a:solidFill>
              </a:rPr>
              <a:t>can</a:t>
            </a:r>
            <a:r>
              <a:rPr lang="et-EE" sz="1000" dirty="0">
                <a:solidFill>
                  <a:srgbClr val="FF0000"/>
                </a:solidFill>
              </a:rPr>
              <a:t> </a:t>
            </a:r>
            <a:r>
              <a:rPr lang="et-EE" sz="1000" dirty="0" err="1">
                <a:solidFill>
                  <a:srgbClr val="FF0000"/>
                </a:solidFill>
              </a:rPr>
              <a:t>be</a:t>
            </a:r>
            <a:r>
              <a:rPr lang="et-EE" sz="1000" dirty="0">
                <a:solidFill>
                  <a:srgbClr val="FF0000"/>
                </a:solidFill>
              </a:rPr>
              <a:t> </a:t>
            </a:r>
            <a:r>
              <a:rPr lang="et-EE" sz="1000" dirty="0" err="1">
                <a:solidFill>
                  <a:srgbClr val="FF0000"/>
                </a:solidFill>
              </a:rPr>
              <a:t>reduces</a:t>
            </a:r>
            <a:r>
              <a:rPr lang="et-EE" sz="1000" dirty="0">
                <a:solidFill>
                  <a:srgbClr val="FF0000"/>
                </a:solidFill>
              </a:rPr>
              <a:t> </a:t>
            </a:r>
            <a:r>
              <a:rPr lang="et-EE" sz="1000" dirty="0" err="1">
                <a:solidFill>
                  <a:srgbClr val="FF0000"/>
                </a:solidFill>
              </a:rPr>
              <a:t>also</a:t>
            </a:r>
            <a:r>
              <a:rPr lang="et-EE" sz="1000" dirty="0">
                <a:solidFill>
                  <a:srgbClr val="FF0000"/>
                </a:solidFill>
              </a:rPr>
              <a:t> </a:t>
            </a:r>
            <a:r>
              <a:rPr lang="et-EE" sz="1000" dirty="0" err="1">
                <a:solidFill>
                  <a:srgbClr val="FF0000"/>
                </a:solidFill>
              </a:rPr>
              <a:t>by</a:t>
            </a:r>
            <a:r>
              <a:rPr lang="et-EE" sz="1000" dirty="0">
                <a:solidFill>
                  <a:srgbClr val="FF0000"/>
                </a:solidFill>
              </a:rPr>
              <a:t> </a:t>
            </a:r>
            <a:r>
              <a:rPr lang="et-EE" sz="1000" dirty="0" err="1">
                <a:solidFill>
                  <a:srgbClr val="FF0000"/>
                </a:solidFill>
              </a:rPr>
              <a:t>other</a:t>
            </a:r>
            <a:r>
              <a:rPr lang="et-EE" sz="1000" dirty="0">
                <a:solidFill>
                  <a:srgbClr val="FF0000"/>
                </a:solidFill>
              </a:rPr>
              <a:t> </a:t>
            </a:r>
            <a:r>
              <a:rPr lang="et-EE" sz="1000" dirty="0" err="1">
                <a:solidFill>
                  <a:srgbClr val="FF0000"/>
                </a:solidFill>
              </a:rPr>
              <a:t>means</a:t>
            </a:r>
            <a:r>
              <a:rPr lang="et-EE" sz="1000" dirty="0">
                <a:solidFill>
                  <a:srgbClr val="FF0000"/>
                </a:solidFill>
              </a:rPr>
              <a:t>, </a:t>
            </a:r>
            <a:r>
              <a:rPr lang="et-EE" sz="1000" dirty="0" err="1">
                <a:solidFill>
                  <a:srgbClr val="FF0000"/>
                </a:solidFill>
              </a:rPr>
              <a:t>accidents</a:t>
            </a:r>
            <a:r>
              <a:rPr lang="et-EE" sz="1000" dirty="0">
                <a:solidFill>
                  <a:srgbClr val="FF0000"/>
                </a:solidFill>
              </a:rPr>
              <a:t> and road </a:t>
            </a:r>
            <a:r>
              <a:rPr lang="et-EE" sz="1000" dirty="0" err="1">
                <a:solidFill>
                  <a:srgbClr val="FF0000"/>
                </a:solidFill>
              </a:rPr>
              <a:t>congestion</a:t>
            </a:r>
            <a:r>
              <a:rPr lang="et-EE" sz="1000" dirty="0">
                <a:solidFill>
                  <a:srgbClr val="FF0000"/>
                </a:solidFill>
              </a:rPr>
              <a:t> (and </a:t>
            </a:r>
            <a:r>
              <a:rPr lang="et-EE" sz="1000" dirty="0" err="1">
                <a:solidFill>
                  <a:srgbClr val="FF0000"/>
                </a:solidFill>
              </a:rPr>
              <a:t>related</a:t>
            </a:r>
            <a:r>
              <a:rPr lang="et-EE" sz="1000" dirty="0">
                <a:solidFill>
                  <a:srgbClr val="FF0000"/>
                </a:solidFill>
              </a:rPr>
              <a:t> </a:t>
            </a:r>
            <a:r>
              <a:rPr lang="et-EE" sz="1000" dirty="0" err="1">
                <a:solidFill>
                  <a:srgbClr val="FF0000"/>
                </a:solidFill>
              </a:rPr>
              <a:t>air</a:t>
            </a:r>
            <a:r>
              <a:rPr lang="et-EE" sz="1000" dirty="0">
                <a:solidFill>
                  <a:srgbClr val="FF0000"/>
                </a:solidFill>
              </a:rPr>
              <a:t> </a:t>
            </a:r>
            <a:r>
              <a:rPr lang="et-EE" sz="1000" dirty="0" err="1">
                <a:solidFill>
                  <a:srgbClr val="FF0000"/>
                </a:solidFill>
              </a:rPr>
              <a:t>problems</a:t>
            </a:r>
            <a:r>
              <a:rPr lang="et-EE" sz="1000" dirty="0">
                <a:solidFill>
                  <a:srgbClr val="FF0000"/>
                </a:solidFill>
              </a:rPr>
              <a:t>) </a:t>
            </a:r>
            <a:r>
              <a:rPr lang="et-EE" sz="1000" dirty="0" err="1">
                <a:solidFill>
                  <a:srgbClr val="FF0000"/>
                </a:solidFill>
              </a:rPr>
              <a:t>can</a:t>
            </a:r>
            <a:r>
              <a:rPr lang="et-EE" sz="1000" dirty="0">
                <a:solidFill>
                  <a:srgbClr val="FF0000"/>
                </a:solidFill>
              </a:rPr>
              <a:t> </a:t>
            </a:r>
            <a:r>
              <a:rPr lang="et-EE" sz="1000" dirty="0" err="1">
                <a:solidFill>
                  <a:srgbClr val="FF0000"/>
                </a:solidFill>
              </a:rPr>
              <a:t>only</a:t>
            </a:r>
            <a:r>
              <a:rPr lang="et-EE" sz="1000" dirty="0">
                <a:solidFill>
                  <a:srgbClr val="FF0000"/>
                </a:solidFill>
              </a:rPr>
              <a:t> </a:t>
            </a:r>
            <a:r>
              <a:rPr lang="et-EE" sz="1000" dirty="0" err="1">
                <a:solidFill>
                  <a:srgbClr val="FF0000"/>
                </a:solidFill>
              </a:rPr>
              <a:t>be</a:t>
            </a:r>
            <a:r>
              <a:rPr lang="et-EE" sz="1000" dirty="0">
                <a:solidFill>
                  <a:srgbClr val="FF0000"/>
                </a:solidFill>
              </a:rPr>
              <a:t> </a:t>
            </a:r>
            <a:r>
              <a:rPr lang="et-EE" sz="1000" dirty="0" err="1">
                <a:solidFill>
                  <a:srgbClr val="FF0000"/>
                </a:solidFill>
              </a:rPr>
              <a:t>reduced</a:t>
            </a:r>
            <a:r>
              <a:rPr lang="et-EE" sz="1000" dirty="0">
                <a:solidFill>
                  <a:srgbClr val="FF0000"/>
                </a:solidFill>
              </a:rPr>
              <a:t> </a:t>
            </a:r>
            <a:r>
              <a:rPr lang="et-EE" sz="1000" dirty="0" err="1">
                <a:solidFill>
                  <a:srgbClr val="FF0000"/>
                </a:solidFill>
              </a:rPr>
              <a:t>by</a:t>
            </a:r>
            <a:r>
              <a:rPr lang="et-EE" sz="1000" dirty="0">
                <a:solidFill>
                  <a:srgbClr val="FF0000"/>
                </a:solidFill>
              </a:rPr>
              <a:t> </a:t>
            </a:r>
            <a:r>
              <a:rPr lang="et-EE" sz="1000" dirty="0" err="1">
                <a:solidFill>
                  <a:srgbClr val="FF0000"/>
                </a:solidFill>
              </a:rPr>
              <a:t>reducing</a:t>
            </a:r>
            <a:r>
              <a:rPr lang="et-EE" sz="1000" dirty="0">
                <a:solidFill>
                  <a:srgbClr val="FF0000"/>
                </a:solidFill>
              </a:rPr>
              <a:t> </a:t>
            </a:r>
            <a:r>
              <a:rPr lang="et-EE" sz="1000" dirty="0" err="1">
                <a:solidFill>
                  <a:srgbClr val="FF0000"/>
                </a:solidFill>
              </a:rPr>
              <a:t>the</a:t>
            </a:r>
            <a:r>
              <a:rPr lang="et-EE" sz="1000" dirty="0">
                <a:solidFill>
                  <a:srgbClr val="FF0000"/>
                </a:solidFill>
              </a:rPr>
              <a:t> road transport. </a:t>
            </a:r>
          </a:p>
          <a:p>
            <a:pPr marL="169854" indent="-169854" defTabSz="905885">
              <a:buFont typeface="Arial" panose="020B0604020202020204" pitchFamily="34" charset="0"/>
              <a:buChar char="•"/>
              <a:defRPr/>
            </a:pPr>
            <a:endParaRPr lang="et-EE" sz="1000" dirty="0">
              <a:solidFill>
                <a:srgbClr val="FF0000"/>
              </a:solidFill>
            </a:endParaRPr>
          </a:p>
          <a:p>
            <a:pPr marL="169854" indent="-169854" defTabSz="905885">
              <a:buFont typeface="Arial" panose="020B0604020202020204" pitchFamily="34" charset="0"/>
              <a:buChar char="•"/>
              <a:defRPr/>
            </a:pPr>
            <a:endParaRPr lang="et-EE" sz="1000" dirty="0"/>
          </a:p>
          <a:p>
            <a:pPr marL="169854" indent="-169854" defTabSz="905885">
              <a:buFont typeface="Arial" panose="020B0604020202020204" pitchFamily="34" charset="0"/>
              <a:buChar char="•"/>
              <a:defRPr/>
            </a:pPr>
            <a:r>
              <a:rPr lang="et-EE" sz="1000" dirty="0" err="1"/>
              <a:t>But</a:t>
            </a:r>
            <a:r>
              <a:rPr lang="et-EE" sz="1000" dirty="0"/>
              <a:t> </a:t>
            </a:r>
            <a:r>
              <a:rPr lang="et-EE" sz="1000" dirty="0" err="1"/>
              <a:t>as</a:t>
            </a:r>
            <a:r>
              <a:rPr lang="et-EE" sz="1000" dirty="0"/>
              <a:t> </a:t>
            </a:r>
            <a:r>
              <a:rPr lang="et-EE" sz="1000" dirty="0" err="1"/>
              <a:t>intermodal</a:t>
            </a:r>
            <a:r>
              <a:rPr lang="et-EE" sz="1000" dirty="0"/>
              <a:t> transport </a:t>
            </a:r>
            <a:r>
              <a:rPr lang="et-EE" sz="1000" dirty="0" err="1"/>
              <a:t>grows</a:t>
            </a:r>
            <a:r>
              <a:rPr lang="et-EE" sz="1000" dirty="0"/>
              <a:t> </a:t>
            </a:r>
            <a:r>
              <a:rPr lang="et-EE" sz="1000" dirty="0" err="1"/>
              <a:t>faster</a:t>
            </a:r>
            <a:r>
              <a:rPr lang="et-EE" sz="1000" dirty="0"/>
              <a:t> </a:t>
            </a:r>
            <a:r>
              <a:rPr lang="et-EE" sz="1000" dirty="0" err="1"/>
              <a:t>than</a:t>
            </a:r>
            <a:r>
              <a:rPr lang="et-EE" sz="1000" dirty="0"/>
              <a:t> road, </a:t>
            </a:r>
            <a:r>
              <a:rPr lang="et-EE" sz="1000" dirty="0" err="1"/>
              <a:t>there</a:t>
            </a:r>
            <a:r>
              <a:rPr lang="et-EE" sz="1000" dirty="0"/>
              <a:t> </a:t>
            </a:r>
            <a:r>
              <a:rPr lang="et-EE" sz="1000" dirty="0" err="1"/>
              <a:t>still</a:t>
            </a:r>
            <a:r>
              <a:rPr lang="et-EE" sz="1000" dirty="0"/>
              <a:t> </a:t>
            </a:r>
            <a:r>
              <a:rPr lang="et-EE" sz="1000" dirty="0" err="1"/>
              <a:t>has</a:t>
            </a:r>
            <a:r>
              <a:rPr lang="et-EE" sz="1000" dirty="0"/>
              <a:t> </a:t>
            </a:r>
            <a:r>
              <a:rPr lang="et-EE" sz="1000" dirty="0" err="1"/>
              <a:t>been</a:t>
            </a:r>
            <a:r>
              <a:rPr lang="et-EE" sz="1000" dirty="0"/>
              <a:t> </a:t>
            </a:r>
            <a:r>
              <a:rPr lang="et-EE" sz="1000" dirty="0" err="1"/>
              <a:t>shift</a:t>
            </a:r>
            <a:r>
              <a:rPr lang="et-EE" sz="1000" dirty="0"/>
              <a:t> </a:t>
            </a:r>
            <a:r>
              <a:rPr lang="et-EE" sz="1000" dirty="0" err="1"/>
              <a:t>away</a:t>
            </a:r>
            <a:r>
              <a:rPr lang="et-EE" sz="1000" dirty="0"/>
              <a:t> </a:t>
            </a:r>
            <a:r>
              <a:rPr lang="et-EE" sz="1000" dirty="0" err="1"/>
              <a:t>from</a:t>
            </a:r>
            <a:r>
              <a:rPr lang="et-EE" sz="1000" dirty="0"/>
              <a:t> road </a:t>
            </a:r>
            <a:r>
              <a:rPr lang="et-EE" sz="1000" dirty="0" err="1"/>
              <a:t>saving</a:t>
            </a:r>
            <a:r>
              <a:rPr lang="et-EE" sz="1000" dirty="0"/>
              <a:t> </a:t>
            </a:r>
            <a:r>
              <a:rPr lang="et-EE" sz="1000" dirty="0" err="1"/>
              <a:t>in</a:t>
            </a:r>
            <a:r>
              <a:rPr lang="et-EE" sz="1000" dirty="0"/>
              <a:t> </a:t>
            </a:r>
            <a:r>
              <a:rPr lang="et-EE" sz="1000" dirty="0" err="1"/>
              <a:t>one</a:t>
            </a:r>
            <a:r>
              <a:rPr lang="et-EE" sz="1000" dirty="0"/>
              <a:t> </a:t>
            </a:r>
            <a:r>
              <a:rPr lang="et-EE" sz="1000" dirty="0" err="1"/>
              <a:t>year</a:t>
            </a:r>
            <a:r>
              <a:rPr lang="et-EE" sz="1000" dirty="0"/>
              <a:t> on </a:t>
            </a:r>
            <a:r>
              <a:rPr lang="en-GB" sz="1000" dirty="0"/>
              <a:t>"external cost" €2.1 billion</a:t>
            </a:r>
            <a:r>
              <a:rPr lang="et-EE" sz="1000" dirty="0"/>
              <a:t> (2011</a:t>
            </a:r>
            <a:r>
              <a:rPr lang="en-GB" sz="1000" dirty="0"/>
              <a:t>)</a:t>
            </a:r>
            <a:r>
              <a:rPr lang="et-EE" sz="1000" dirty="0"/>
              <a:t> </a:t>
            </a:r>
          </a:p>
          <a:p>
            <a:pPr marL="169854" indent="-169854" defTabSz="905885">
              <a:buFont typeface="Arial" panose="020B0604020202020204" pitchFamily="34" charset="0"/>
              <a:buChar char="•"/>
              <a:defRPr/>
            </a:pPr>
            <a:r>
              <a:rPr lang="et-EE" sz="1000" dirty="0" err="1"/>
              <a:t>This</a:t>
            </a:r>
            <a:r>
              <a:rPr lang="et-EE" sz="1000" dirty="0"/>
              <a:t> </a:t>
            </a:r>
            <a:r>
              <a:rPr lang="et-EE" sz="1000" dirty="0" err="1"/>
              <a:t>means</a:t>
            </a:r>
            <a:r>
              <a:rPr lang="et-EE" sz="1000" dirty="0"/>
              <a:t> </a:t>
            </a:r>
            <a:r>
              <a:rPr lang="et-EE" sz="1000" dirty="0" err="1"/>
              <a:t>that</a:t>
            </a:r>
            <a:r>
              <a:rPr lang="et-EE" sz="1000" dirty="0"/>
              <a:t> </a:t>
            </a:r>
            <a:r>
              <a:rPr lang="et-EE" sz="1000" dirty="0" err="1"/>
              <a:t>by</a:t>
            </a:r>
            <a:r>
              <a:rPr lang="et-EE" sz="1000" dirty="0"/>
              <a:t> </a:t>
            </a:r>
            <a:r>
              <a:rPr lang="et-EE" sz="1000" dirty="0" err="1"/>
              <a:t>using</a:t>
            </a:r>
            <a:r>
              <a:rPr lang="et-EE" sz="1000" dirty="0"/>
              <a:t> </a:t>
            </a:r>
            <a:r>
              <a:rPr lang="et-EE" sz="1000" dirty="0" err="1"/>
              <a:t>intermodal</a:t>
            </a:r>
            <a:r>
              <a:rPr lang="et-EE" sz="1000" dirty="0"/>
              <a:t> transport </a:t>
            </a:r>
            <a:r>
              <a:rPr lang="et-EE" sz="1000" dirty="0" err="1"/>
              <a:t>instead</a:t>
            </a:r>
            <a:r>
              <a:rPr lang="et-EE" sz="1000" dirty="0"/>
              <a:t> </a:t>
            </a:r>
            <a:r>
              <a:rPr lang="et-EE" sz="1000" dirty="0" err="1"/>
              <a:t>of</a:t>
            </a:r>
            <a:r>
              <a:rPr lang="et-EE" sz="1000" dirty="0"/>
              <a:t> </a:t>
            </a:r>
            <a:r>
              <a:rPr lang="et-EE" sz="1000" dirty="0" err="1"/>
              <a:t>long</a:t>
            </a:r>
            <a:r>
              <a:rPr lang="et-EE" sz="1000" dirty="0"/>
              <a:t> </a:t>
            </a:r>
            <a:r>
              <a:rPr lang="et-EE" sz="1000" dirty="0" err="1"/>
              <a:t>distance</a:t>
            </a:r>
            <a:r>
              <a:rPr lang="et-EE" sz="1000" dirty="0"/>
              <a:t> road </a:t>
            </a:r>
            <a:r>
              <a:rPr lang="et-EE" sz="1000" dirty="0" err="1"/>
              <a:t>only</a:t>
            </a:r>
            <a:r>
              <a:rPr lang="et-EE" sz="1000" dirty="0"/>
              <a:t> transport, </a:t>
            </a:r>
            <a:r>
              <a:rPr lang="et-EE" sz="1000" b="1" dirty="0" err="1">
                <a:solidFill>
                  <a:srgbClr val="FF0000"/>
                </a:solidFill>
              </a:rPr>
              <a:t>we</a:t>
            </a:r>
            <a:r>
              <a:rPr lang="et-EE" sz="1000" b="1" dirty="0">
                <a:solidFill>
                  <a:srgbClr val="FF0000"/>
                </a:solidFill>
              </a:rPr>
              <a:t> </a:t>
            </a:r>
            <a:r>
              <a:rPr lang="et-EE" sz="1000" b="1" dirty="0" err="1">
                <a:solidFill>
                  <a:srgbClr val="FF0000"/>
                </a:solidFill>
              </a:rPr>
              <a:t>can</a:t>
            </a:r>
            <a:r>
              <a:rPr lang="et-EE" sz="1000" b="1" dirty="0">
                <a:solidFill>
                  <a:srgbClr val="FF0000"/>
                </a:solidFill>
              </a:rPr>
              <a:t> </a:t>
            </a:r>
            <a:r>
              <a:rPr lang="et-EE" sz="1000" b="1" dirty="0" err="1">
                <a:solidFill>
                  <a:srgbClr val="FF0000"/>
                </a:solidFill>
              </a:rPr>
              <a:t>save</a:t>
            </a:r>
            <a:r>
              <a:rPr lang="et-EE" sz="1000" b="1" dirty="0">
                <a:solidFill>
                  <a:srgbClr val="FF0000"/>
                </a:solidFill>
              </a:rPr>
              <a:t> on </a:t>
            </a:r>
            <a:r>
              <a:rPr lang="et-EE" sz="1000" b="1" dirty="0" err="1">
                <a:solidFill>
                  <a:srgbClr val="FF0000"/>
                </a:solidFill>
              </a:rPr>
              <a:t>each</a:t>
            </a:r>
            <a:r>
              <a:rPr lang="et-EE" sz="1000" b="1" dirty="0">
                <a:solidFill>
                  <a:srgbClr val="FF0000"/>
                </a:solidFill>
              </a:rPr>
              <a:t> </a:t>
            </a:r>
            <a:r>
              <a:rPr lang="et-EE" sz="1000" b="1" dirty="0" err="1">
                <a:solidFill>
                  <a:srgbClr val="FF0000"/>
                </a:solidFill>
              </a:rPr>
              <a:t>container</a:t>
            </a:r>
            <a:r>
              <a:rPr lang="et-EE" sz="1000" b="1" dirty="0">
                <a:solidFill>
                  <a:srgbClr val="FF0000"/>
                </a:solidFill>
              </a:rPr>
              <a:t> ca 225€ </a:t>
            </a:r>
            <a:r>
              <a:rPr lang="et-EE" sz="1000" b="1" dirty="0" err="1">
                <a:solidFill>
                  <a:srgbClr val="FF0000"/>
                </a:solidFill>
              </a:rPr>
              <a:t>of</a:t>
            </a:r>
            <a:r>
              <a:rPr lang="et-EE" sz="1000" b="1" dirty="0">
                <a:solidFill>
                  <a:srgbClr val="FF0000"/>
                </a:solidFill>
              </a:rPr>
              <a:t> </a:t>
            </a:r>
            <a:r>
              <a:rPr lang="et-EE" sz="1000" b="1" dirty="0" err="1">
                <a:solidFill>
                  <a:srgbClr val="FF0000"/>
                </a:solidFill>
              </a:rPr>
              <a:t>external</a:t>
            </a:r>
            <a:r>
              <a:rPr lang="et-EE" sz="1000" b="1" dirty="0">
                <a:solidFill>
                  <a:srgbClr val="FF0000"/>
                </a:solidFill>
              </a:rPr>
              <a:t> </a:t>
            </a:r>
            <a:r>
              <a:rPr lang="et-EE" sz="1000" b="1" dirty="0" err="1">
                <a:solidFill>
                  <a:srgbClr val="FF0000"/>
                </a:solidFill>
              </a:rPr>
              <a:t>costs</a:t>
            </a:r>
            <a:r>
              <a:rPr lang="et-EE" sz="1000" b="1" dirty="0">
                <a:solidFill>
                  <a:srgbClr val="FF0000"/>
                </a:solidFill>
              </a:rPr>
              <a:t> </a:t>
            </a:r>
            <a:r>
              <a:rPr lang="et-EE" sz="1000" dirty="0"/>
              <a:t>on </a:t>
            </a:r>
            <a:r>
              <a:rPr lang="et-EE" sz="1000" dirty="0" err="1"/>
              <a:t>average</a:t>
            </a:r>
            <a:r>
              <a:rPr lang="et-EE" sz="1000" dirty="0"/>
              <a:t> (</a:t>
            </a:r>
            <a:r>
              <a:rPr lang="et-EE" sz="1000" dirty="0" err="1"/>
              <a:t>average</a:t>
            </a:r>
            <a:r>
              <a:rPr lang="et-EE" sz="1000" dirty="0"/>
              <a:t> </a:t>
            </a:r>
            <a:r>
              <a:rPr lang="et-EE" sz="1000" dirty="0" err="1"/>
              <a:t>full</a:t>
            </a:r>
            <a:r>
              <a:rPr lang="et-EE" sz="1000" dirty="0"/>
              <a:t> – 25t, </a:t>
            </a:r>
            <a:r>
              <a:rPr lang="et-EE" sz="1000" dirty="0" err="1"/>
              <a:t>length</a:t>
            </a:r>
            <a:r>
              <a:rPr lang="et-EE" sz="1000" dirty="0"/>
              <a:t> </a:t>
            </a:r>
            <a:r>
              <a:rPr lang="et-EE" sz="1000" dirty="0" err="1"/>
              <a:t>average</a:t>
            </a:r>
            <a:r>
              <a:rPr lang="et-EE" sz="1000" dirty="0"/>
              <a:t> </a:t>
            </a:r>
            <a:r>
              <a:rPr lang="et-EE" sz="1000" dirty="0" err="1"/>
              <a:t>intermodal</a:t>
            </a:r>
            <a:r>
              <a:rPr lang="et-EE" sz="1000" dirty="0"/>
              <a:t> </a:t>
            </a:r>
            <a:r>
              <a:rPr lang="et-EE" sz="1000" dirty="0" err="1"/>
              <a:t>operation</a:t>
            </a:r>
            <a:r>
              <a:rPr lang="et-EE" sz="1000" dirty="0"/>
              <a:t> </a:t>
            </a:r>
            <a:r>
              <a:rPr lang="et-EE" sz="1000" dirty="0" err="1"/>
              <a:t>length</a:t>
            </a:r>
            <a:r>
              <a:rPr lang="et-EE" sz="1000" dirty="0"/>
              <a:t> - 640km; 35€ </a:t>
            </a:r>
            <a:r>
              <a:rPr lang="et-EE" sz="1000" dirty="0" err="1"/>
              <a:t>per</a:t>
            </a:r>
            <a:r>
              <a:rPr lang="et-EE" sz="1000" dirty="0"/>
              <a:t> 100 km). </a:t>
            </a:r>
            <a:endParaRPr lang="et-EE" sz="1000" dirty="0"/>
          </a:p>
          <a:p>
            <a:pPr marL="169854" indent="-169854" defTabSz="905885">
              <a:buFont typeface="Arial" panose="020B0604020202020204" pitchFamily="34" charset="0"/>
              <a:buChar char="•"/>
              <a:defRPr/>
            </a:pPr>
            <a:endParaRPr lang="et-EE" sz="1000" dirty="0"/>
          </a:p>
          <a:p>
            <a:pPr marL="169854" indent="-169854" defTabSz="905885">
              <a:buFont typeface="Arial" panose="020B0604020202020204" pitchFamily="34" charset="0"/>
              <a:buChar char="•"/>
              <a:defRPr/>
            </a:pPr>
            <a:r>
              <a:rPr lang="en-GB" sz="1000" dirty="0"/>
              <a:t>Reduction of negative externalities – major policy aim</a:t>
            </a:r>
            <a:r>
              <a:rPr lang="et-EE" sz="1000" dirty="0"/>
              <a:t> </a:t>
            </a:r>
            <a:r>
              <a:rPr lang="et-EE" sz="1000" dirty="0" err="1"/>
              <a:t>for</a:t>
            </a:r>
            <a:r>
              <a:rPr lang="et-EE" sz="1000" dirty="0"/>
              <a:t> </a:t>
            </a:r>
            <a:r>
              <a:rPr lang="et-EE" sz="1000" dirty="0" err="1"/>
              <a:t>Commission</a:t>
            </a:r>
            <a:endParaRPr lang="et-EE" sz="1000" dirty="0"/>
          </a:p>
          <a:p>
            <a:pPr>
              <a:spcBef>
                <a:spcPts val="594"/>
              </a:spcBef>
              <a:spcAft>
                <a:spcPts val="0"/>
              </a:spcAft>
            </a:pPr>
            <a:r>
              <a:rPr lang="en-GB" sz="2000" dirty="0"/>
              <a:t>Mix of policy measures</a:t>
            </a:r>
          </a:p>
          <a:p>
            <a:pPr lvl="1">
              <a:spcBef>
                <a:spcPts val="594"/>
              </a:spcBef>
              <a:spcAft>
                <a:spcPts val="0"/>
              </a:spcAft>
            </a:pPr>
            <a:r>
              <a:rPr lang="en-GB" sz="1800" dirty="0"/>
              <a:t>Low-emission vehicles and low emission alternative energy for transport</a:t>
            </a:r>
            <a:r>
              <a:rPr lang="et-EE" sz="1800" dirty="0"/>
              <a:t> </a:t>
            </a:r>
          </a:p>
          <a:p>
            <a:pPr lvl="1">
              <a:spcBef>
                <a:spcPts val="594"/>
              </a:spcBef>
              <a:spcAft>
                <a:spcPts val="0"/>
              </a:spcAft>
            </a:pPr>
            <a:r>
              <a:rPr lang="en-GB" sz="1800" dirty="0"/>
              <a:t>Increase efficiency of each transport mode and of systems (</a:t>
            </a:r>
            <a:r>
              <a:rPr lang="en-GB" sz="1800" dirty="0" err="1"/>
              <a:t>incl</a:t>
            </a:r>
            <a:r>
              <a:rPr lang="en-GB" sz="1800" dirty="0"/>
              <a:t> through digitalisation)</a:t>
            </a:r>
            <a:endParaRPr lang="et-EE" sz="1800" dirty="0"/>
          </a:p>
          <a:p>
            <a:pPr lvl="1">
              <a:spcBef>
                <a:spcPts val="594"/>
              </a:spcBef>
              <a:spcAft>
                <a:spcPts val="0"/>
              </a:spcAft>
            </a:pPr>
            <a:r>
              <a:rPr lang="en-GB" sz="1800" dirty="0"/>
              <a:t>Support the modal shift from road to other modes of transport</a:t>
            </a:r>
          </a:p>
          <a:p>
            <a:pPr lvl="3">
              <a:spcBef>
                <a:spcPts val="594"/>
              </a:spcBef>
              <a:spcAft>
                <a:spcPts val="0"/>
              </a:spcAft>
              <a:buFont typeface="Wingdings" panose="05000000000000000000" pitchFamily="2" charset="2"/>
              <a:buChar char="Ø"/>
            </a:pPr>
            <a:r>
              <a:rPr lang="en-GB" b="1" u="sng" dirty="0" smtClean="0">
                <a:solidFill>
                  <a:srgbClr val="0F5494"/>
                </a:solidFill>
              </a:rPr>
              <a:t> Combined Transport Directive is the only dedicated legal instrument to support modal shift in freight transport</a:t>
            </a:r>
            <a:endParaRPr lang="et-EE" b="1" u="sng" dirty="0" smtClean="0">
              <a:solidFill>
                <a:srgbClr val="0F5494"/>
              </a:solidFill>
            </a:endParaRPr>
          </a:p>
          <a:p>
            <a:pPr marL="169854" indent="-169854" defTabSz="905885">
              <a:buFont typeface="Arial" panose="020B0604020202020204" pitchFamily="34" charset="0"/>
              <a:buChar char="•"/>
              <a:defRPr/>
            </a:pPr>
            <a:endParaRPr lang="et-EE" b="1" u="sng" dirty="0" smtClean="0">
              <a:solidFill>
                <a:srgbClr val="0F5494"/>
              </a:solidFill>
            </a:endParaRPr>
          </a:p>
          <a:p>
            <a:pPr>
              <a:spcBef>
                <a:spcPts val="600"/>
              </a:spcBef>
              <a:spcAft>
                <a:spcPts val="0"/>
              </a:spcAft>
            </a:pPr>
            <a:r>
              <a:rPr lang="et-EE" dirty="0" err="1"/>
              <a:t>Policy</a:t>
            </a:r>
            <a:r>
              <a:rPr lang="et-EE" dirty="0"/>
              <a:t> </a:t>
            </a:r>
            <a:r>
              <a:rPr lang="et-EE" dirty="0" err="1"/>
              <a:t>objective</a:t>
            </a:r>
            <a:r>
              <a:rPr lang="et-EE" dirty="0"/>
              <a:t> </a:t>
            </a:r>
            <a:r>
              <a:rPr lang="et-EE" dirty="0" err="1"/>
              <a:t>of</a:t>
            </a:r>
            <a:r>
              <a:rPr lang="et-EE" dirty="0"/>
              <a:t> </a:t>
            </a:r>
            <a:r>
              <a:rPr lang="et-EE" dirty="0" err="1"/>
              <a:t>reducing</a:t>
            </a:r>
            <a:r>
              <a:rPr lang="et-EE" dirty="0"/>
              <a:t> </a:t>
            </a:r>
            <a:r>
              <a:rPr lang="et-EE" dirty="0" err="1"/>
              <a:t>negative</a:t>
            </a:r>
            <a:r>
              <a:rPr lang="et-EE" dirty="0"/>
              <a:t> </a:t>
            </a:r>
            <a:r>
              <a:rPr lang="et-EE" dirty="0" err="1"/>
              <a:t>externalities</a:t>
            </a:r>
            <a:r>
              <a:rPr lang="et-EE" dirty="0"/>
              <a:t> and inter </a:t>
            </a:r>
            <a:r>
              <a:rPr lang="et-EE" dirty="0" err="1"/>
              <a:t>alia</a:t>
            </a:r>
            <a:r>
              <a:rPr lang="et-EE" dirty="0"/>
              <a:t> </a:t>
            </a:r>
            <a:r>
              <a:rPr lang="et-EE" dirty="0" err="1"/>
              <a:t>making</a:t>
            </a:r>
            <a:r>
              <a:rPr lang="et-EE" dirty="0"/>
              <a:t> transport </a:t>
            </a:r>
            <a:r>
              <a:rPr lang="et-EE" dirty="0" err="1"/>
              <a:t>more</a:t>
            </a:r>
            <a:r>
              <a:rPr lang="et-EE" dirty="0"/>
              <a:t> </a:t>
            </a:r>
            <a:r>
              <a:rPr lang="et-EE" dirty="0" err="1"/>
              <a:t>sustainable</a:t>
            </a:r>
            <a:r>
              <a:rPr lang="et-EE" dirty="0"/>
              <a:t> </a:t>
            </a:r>
            <a:r>
              <a:rPr lang="et-EE" dirty="0" err="1"/>
              <a:t>have</a:t>
            </a:r>
            <a:r>
              <a:rPr lang="et-EE" dirty="0"/>
              <a:t> </a:t>
            </a:r>
            <a:r>
              <a:rPr lang="et-EE" dirty="0" err="1"/>
              <a:t>been</a:t>
            </a:r>
            <a:r>
              <a:rPr lang="et-EE" dirty="0"/>
              <a:t> </a:t>
            </a:r>
            <a:r>
              <a:rPr lang="et-EE" dirty="0" err="1"/>
              <a:t>highlighted</a:t>
            </a:r>
            <a:r>
              <a:rPr lang="et-EE" dirty="0"/>
              <a:t> </a:t>
            </a:r>
            <a:r>
              <a:rPr lang="et-EE" dirty="0" err="1"/>
              <a:t>in</a:t>
            </a:r>
            <a:r>
              <a:rPr lang="et-EE" dirty="0"/>
              <a:t> </a:t>
            </a:r>
            <a:r>
              <a:rPr lang="et-EE" dirty="0" err="1"/>
              <a:t>series</a:t>
            </a:r>
            <a:r>
              <a:rPr lang="et-EE" dirty="0"/>
              <a:t> </a:t>
            </a:r>
            <a:r>
              <a:rPr lang="et-EE" dirty="0" err="1"/>
              <a:t>of</a:t>
            </a:r>
            <a:r>
              <a:rPr lang="et-EE" dirty="0"/>
              <a:t> </a:t>
            </a:r>
            <a:r>
              <a:rPr lang="et-EE" dirty="0" err="1"/>
              <a:t>policy</a:t>
            </a:r>
            <a:r>
              <a:rPr lang="et-EE" dirty="0"/>
              <a:t> </a:t>
            </a:r>
            <a:r>
              <a:rPr lang="et-EE" dirty="0" err="1"/>
              <a:t>documents</a:t>
            </a:r>
            <a:r>
              <a:rPr lang="et-EE" dirty="0"/>
              <a:t>, </a:t>
            </a:r>
            <a:r>
              <a:rPr lang="et-EE" dirty="0" err="1"/>
              <a:t>e.g</a:t>
            </a:r>
            <a:r>
              <a:rPr lang="et-EE" dirty="0"/>
              <a:t>. </a:t>
            </a:r>
            <a:r>
              <a:rPr lang="en-GB" dirty="0"/>
              <a:t>2011 White Paper</a:t>
            </a:r>
            <a:r>
              <a:rPr lang="et-EE" dirty="0"/>
              <a:t>, </a:t>
            </a:r>
            <a:r>
              <a:rPr lang="en-GB" dirty="0"/>
              <a:t>2015 Paris Agreement on Climate Change</a:t>
            </a:r>
            <a:r>
              <a:rPr lang="et-EE" dirty="0"/>
              <a:t>, </a:t>
            </a:r>
            <a:r>
              <a:rPr lang="en-GB" dirty="0"/>
              <a:t>2016 Low Emission Mobility Strategy</a:t>
            </a:r>
            <a:r>
              <a:rPr lang="et-EE" dirty="0"/>
              <a:t>. </a:t>
            </a:r>
            <a:r>
              <a:rPr lang="et-EE" dirty="0" err="1"/>
              <a:t>The</a:t>
            </a:r>
            <a:r>
              <a:rPr lang="et-EE" dirty="0"/>
              <a:t> </a:t>
            </a:r>
            <a:r>
              <a:rPr lang="et-EE" dirty="0" err="1"/>
              <a:t>Clean</a:t>
            </a:r>
            <a:r>
              <a:rPr lang="et-EE" dirty="0"/>
              <a:t> </a:t>
            </a:r>
            <a:r>
              <a:rPr lang="et-EE" dirty="0" err="1"/>
              <a:t>Mobility</a:t>
            </a:r>
            <a:r>
              <a:rPr lang="et-EE" dirty="0"/>
              <a:t> </a:t>
            </a:r>
            <a:r>
              <a:rPr lang="et-EE" dirty="0" err="1"/>
              <a:t>Package</a:t>
            </a:r>
            <a:r>
              <a:rPr lang="et-EE" dirty="0"/>
              <a:t> </a:t>
            </a:r>
            <a:r>
              <a:rPr lang="et-EE" dirty="0" err="1"/>
              <a:t>of</a:t>
            </a:r>
            <a:r>
              <a:rPr lang="et-EE" dirty="0"/>
              <a:t> 2017 </a:t>
            </a:r>
            <a:r>
              <a:rPr lang="et-EE" dirty="0" err="1"/>
              <a:t>proposes</a:t>
            </a:r>
            <a:r>
              <a:rPr lang="et-EE" dirty="0"/>
              <a:t> </a:t>
            </a:r>
            <a:r>
              <a:rPr lang="et-EE" dirty="0" err="1"/>
              <a:t>several</a:t>
            </a:r>
            <a:r>
              <a:rPr lang="et-EE" dirty="0"/>
              <a:t> </a:t>
            </a:r>
            <a:r>
              <a:rPr lang="et-EE" dirty="0" err="1"/>
              <a:t>measures</a:t>
            </a:r>
            <a:r>
              <a:rPr lang="et-EE" dirty="0"/>
              <a:t> </a:t>
            </a:r>
            <a:r>
              <a:rPr lang="et-EE" dirty="0" err="1"/>
              <a:t>to</a:t>
            </a:r>
            <a:r>
              <a:rPr lang="et-EE" dirty="0"/>
              <a:t> </a:t>
            </a:r>
            <a:r>
              <a:rPr lang="et-EE" dirty="0" err="1"/>
              <a:t>support</a:t>
            </a:r>
            <a:r>
              <a:rPr lang="et-EE" dirty="0"/>
              <a:t> </a:t>
            </a:r>
            <a:r>
              <a:rPr lang="et-EE" dirty="0" err="1"/>
              <a:t>this</a:t>
            </a:r>
            <a:r>
              <a:rPr lang="et-EE" dirty="0"/>
              <a:t> </a:t>
            </a:r>
            <a:r>
              <a:rPr lang="et-EE" dirty="0" err="1"/>
              <a:t>goal</a:t>
            </a:r>
            <a:r>
              <a:rPr lang="et-EE" dirty="0"/>
              <a:t>. </a:t>
            </a:r>
            <a:r>
              <a:rPr lang="et-EE" dirty="0" err="1"/>
              <a:t>These</a:t>
            </a:r>
            <a:r>
              <a:rPr lang="et-EE" dirty="0"/>
              <a:t> </a:t>
            </a:r>
            <a:r>
              <a:rPr lang="et-EE" dirty="0" err="1"/>
              <a:t>measures</a:t>
            </a:r>
            <a:r>
              <a:rPr lang="et-EE" dirty="0"/>
              <a:t> </a:t>
            </a:r>
            <a:r>
              <a:rPr lang="et-EE" dirty="0" err="1"/>
              <a:t>supplement</a:t>
            </a:r>
            <a:r>
              <a:rPr lang="et-EE" dirty="0"/>
              <a:t> </a:t>
            </a:r>
            <a:r>
              <a:rPr lang="et-EE" dirty="0" err="1"/>
              <a:t>the</a:t>
            </a:r>
            <a:r>
              <a:rPr lang="et-EE" dirty="0"/>
              <a:t> </a:t>
            </a:r>
            <a:r>
              <a:rPr lang="et-EE" dirty="0" err="1"/>
              <a:t>already</a:t>
            </a:r>
            <a:r>
              <a:rPr lang="et-EE" dirty="0"/>
              <a:t> </a:t>
            </a:r>
            <a:r>
              <a:rPr lang="et-EE" dirty="0" err="1"/>
              <a:t>existing</a:t>
            </a:r>
            <a:r>
              <a:rPr lang="et-EE" dirty="0"/>
              <a:t> </a:t>
            </a:r>
            <a:r>
              <a:rPr lang="et-EE" dirty="0" err="1"/>
              <a:t>measures</a:t>
            </a:r>
            <a:r>
              <a:rPr lang="et-EE" dirty="0"/>
              <a:t> </a:t>
            </a:r>
            <a:r>
              <a:rPr lang="et-EE" dirty="0" err="1"/>
              <a:t>as</a:t>
            </a:r>
            <a:r>
              <a:rPr lang="et-EE" dirty="0"/>
              <a:t> </a:t>
            </a:r>
            <a:r>
              <a:rPr lang="et-EE" dirty="0" err="1"/>
              <a:t>the</a:t>
            </a:r>
            <a:r>
              <a:rPr lang="et-EE" dirty="0"/>
              <a:t> </a:t>
            </a:r>
            <a:r>
              <a:rPr lang="et-EE" dirty="0" err="1"/>
              <a:t>evaluations</a:t>
            </a:r>
            <a:r>
              <a:rPr lang="et-EE" dirty="0"/>
              <a:t> </a:t>
            </a:r>
            <a:r>
              <a:rPr lang="et-EE" dirty="0" err="1"/>
              <a:t>carried</a:t>
            </a:r>
            <a:r>
              <a:rPr lang="et-EE" dirty="0"/>
              <a:t> </a:t>
            </a:r>
            <a:r>
              <a:rPr lang="et-EE" dirty="0" err="1"/>
              <a:t>out</a:t>
            </a:r>
            <a:r>
              <a:rPr lang="et-EE" dirty="0"/>
              <a:t> </a:t>
            </a:r>
            <a:r>
              <a:rPr lang="et-EE" dirty="0" err="1"/>
              <a:t>by</a:t>
            </a:r>
            <a:r>
              <a:rPr lang="et-EE" dirty="0"/>
              <a:t> </a:t>
            </a:r>
            <a:r>
              <a:rPr lang="et-EE" dirty="0" err="1"/>
              <a:t>the</a:t>
            </a:r>
            <a:r>
              <a:rPr lang="et-EE" dirty="0"/>
              <a:t> COM show </a:t>
            </a:r>
            <a:r>
              <a:rPr lang="et-EE" dirty="0" err="1"/>
              <a:t>that</a:t>
            </a:r>
            <a:r>
              <a:rPr lang="et-EE" dirty="0"/>
              <a:t> EU </a:t>
            </a:r>
            <a:r>
              <a:rPr lang="et-EE" dirty="0" err="1"/>
              <a:t>will</a:t>
            </a:r>
            <a:r>
              <a:rPr lang="et-EE" dirty="0"/>
              <a:t> need </a:t>
            </a:r>
            <a:r>
              <a:rPr lang="et-EE" dirty="0" err="1"/>
              <a:t>to</a:t>
            </a:r>
            <a:r>
              <a:rPr lang="et-EE" dirty="0"/>
              <a:t> </a:t>
            </a:r>
            <a:r>
              <a:rPr lang="et-EE" dirty="0" err="1"/>
              <a:t>do</a:t>
            </a:r>
            <a:r>
              <a:rPr lang="et-EE" dirty="0"/>
              <a:t> </a:t>
            </a:r>
            <a:r>
              <a:rPr lang="et-EE" dirty="0" err="1"/>
              <a:t>more</a:t>
            </a:r>
            <a:r>
              <a:rPr lang="et-EE" dirty="0"/>
              <a:t> </a:t>
            </a:r>
            <a:r>
              <a:rPr lang="et-EE" dirty="0" err="1"/>
              <a:t>to</a:t>
            </a:r>
            <a:r>
              <a:rPr lang="et-EE" dirty="0"/>
              <a:t> </a:t>
            </a:r>
            <a:r>
              <a:rPr lang="et-EE" dirty="0" err="1"/>
              <a:t>achieve</a:t>
            </a:r>
            <a:r>
              <a:rPr lang="et-EE" dirty="0"/>
              <a:t> </a:t>
            </a:r>
            <a:r>
              <a:rPr lang="et-EE" dirty="0" err="1"/>
              <a:t>the</a:t>
            </a:r>
            <a:r>
              <a:rPr lang="et-EE" dirty="0"/>
              <a:t> </a:t>
            </a:r>
            <a:r>
              <a:rPr lang="et-EE" dirty="0" err="1"/>
              <a:t>desired</a:t>
            </a:r>
            <a:r>
              <a:rPr lang="et-EE" dirty="0"/>
              <a:t> </a:t>
            </a:r>
            <a:r>
              <a:rPr lang="et-EE" dirty="0" err="1"/>
              <a:t>results</a:t>
            </a:r>
            <a:r>
              <a:rPr lang="et-EE" dirty="0"/>
              <a:t>. </a:t>
            </a:r>
          </a:p>
          <a:p>
            <a:pPr>
              <a:spcBef>
                <a:spcPts val="600"/>
              </a:spcBef>
              <a:spcAft>
                <a:spcPts val="0"/>
              </a:spcAft>
            </a:pPr>
            <a:endParaRPr lang="et-EE" dirty="0"/>
          </a:p>
          <a:p>
            <a:pPr marL="171673" indent="-171673">
              <a:spcBef>
                <a:spcPts val="600"/>
              </a:spcBef>
              <a:spcAft>
                <a:spcPts val="0"/>
              </a:spcAft>
              <a:buFont typeface="Arial" panose="020B0604020202020204" pitchFamily="34" charset="0"/>
              <a:buChar char="•"/>
            </a:pPr>
            <a:r>
              <a:rPr lang="et-EE" dirty="0" err="1"/>
              <a:t>As</a:t>
            </a:r>
            <a:r>
              <a:rPr lang="et-EE" dirty="0"/>
              <a:t> </a:t>
            </a:r>
            <a:r>
              <a:rPr lang="et-EE" dirty="0" err="1"/>
              <a:t>regards</a:t>
            </a:r>
            <a:r>
              <a:rPr lang="et-EE" dirty="0"/>
              <a:t> </a:t>
            </a:r>
            <a:r>
              <a:rPr lang="et-EE" dirty="0" err="1"/>
              <a:t>the</a:t>
            </a:r>
            <a:r>
              <a:rPr lang="et-EE" dirty="0"/>
              <a:t> </a:t>
            </a:r>
            <a:r>
              <a:rPr lang="et-EE" dirty="0" err="1"/>
              <a:t>modal</a:t>
            </a:r>
            <a:r>
              <a:rPr lang="et-EE" dirty="0"/>
              <a:t> </a:t>
            </a:r>
            <a:r>
              <a:rPr lang="et-EE" dirty="0" err="1"/>
              <a:t>shift</a:t>
            </a:r>
            <a:r>
              <a:rPr lang="et-EE" dirty="0"/>
              <a:t>, </a:t>
            </a:r>
            <a:r>
              <a:rPr lang="et-EE" dirty="0" err="1"/>
              <a:t>the</a:t>
            </a:r>
            <a:r>
              <a:rPr lang="et-EE" dirty="0"/>
              <a:t> </a:t>
            </a:r>
            <a:r>
              <a:rPr lang="et-EE" dirty="0" err="1"/>
              <a:t>evaluation</a:t>
            </a:r>
            <a:r>
              <a:rPr lang="et-EE" dirty="0"/>
              <a:t> shows </a:t>
            </a:r>
            <a:r>
              <a:rPr lang="et-EE" dirty="0" err="1"/>
              <a:t>that</a:t>
            </a:r>
            <a:r>
              <a:rPr lang="et-EE" dirty="0"/>
              <a:t> </a:t>
            </a:r>
            <a:r>
              <a:rPr lang="et-EE" b="1" dirty="0"/>
              <a:t>EU </a:t>
            </a:r>
            <a:r>
              <a:rPr lang="et-EE" b="1" dirty="0" err="1"/>
              <a:t>will</a:t>
            </a:r>
            <a:r>
              <a:rPr lang="et-EE" b="1" dirty="0"/>
              <a:t> </a:t>
            </a:r>
            <a:r>
              <a:rPr lang="et-EE" b="1" dirty="0" err="1"/>
              <a:t>not</a:t>
            </a:r>
            <a:r>
              <a:rPr lang="et-EE" b="1" dirty="0"/>
              <a:t> </a:t>
            </a:r>
            <a:r>
              <a:rPr lang="et-EE" b="1" dirty="0" err="1"/>
              <a:t>reach</a:t>
            </a:r>
            <a:r>
              <a:rPr lang="et-EE" b="1" dirty="0"/>
              <a:t> </a:t>
            </a:r>
            <a:r>
              <a:rPr lang="et-EE" b="1" dirty="0" err="1"/>
              <a:t>its</a:t>
            </a:r>
            <a:r>
              <a:rPr lang="et-EE" b="1" dirty="0"/>
              <a:t> </a:t>
            </a:r>
            <a:r>
              <a:rPr lang="et-EE" b="1" dirty="0" err="1"/>
              <a:t>target</a:t>
            </a:r>
            <a:r>
              <a:rPr lang="et-EE" b="1" dirty="0"/>
              <a:t> </a:t>
            </a:r>
            <a:r>
              <a:rPr lang="et-EE" b="1" dirty="0" err="1"/>
              <a:t>of</a:t>
            </a:r>
            <a:r>
              <a:rPr lang="et-EE" b="1" dirty="0"/>
              <a:t> </a:t>
            </a:r>
            <a:r>
              <a:rPr lang="et-EE" b="1" dirty="0" err="1"/>
              <a:t>shifting</a:t>
            </a:r>
            <a:r>
              <a:rPr lang="et-EE" b="1" dirty="0"/>
              <a:t> 30% </a:t>
            </a:r>
            <a:r>
              <a:rPr lang="et-EE" b="1" dirty="0" err="1"/>
              <a:t>of</a:t>
            </a:r>
            <a:r>
              <a:rPr lang="et-EE" b="1" dirty="0"/>
              <a:t> </a:t>
            </a:r>
            <a:r>
              <a:rPr lang="et-EE" b="1" dirty="0" err="1"/>
              <a:t>long</a:t>
            </a:r>
            <a:r>
              <a:rPr lang="et-EE" b="1" dirty="0"/>
              <a:t> </a:t>
            </a:r>
            <a:r>
              <a:rPr lang="et-EE" b="1" dirty="0" err="1"/>
              <a:t>distance</a:t>
            </a:r>
            <a:r>
              <a:rPr lang="et-EE" b="1" dirty="0"/>
              <a:t> road transport </a:t>
            </a:r>
            <a:r>
              <a:rPr lang="et-EE" b="1" dirty="0" err="1"/>
              <a:t>to</a:t>
            </a:r>
            <a:r>
              <a:rPr lang="et-EE" b="1" dirty="0"/>
              <a:t> </a:t>
            </a:r>
            <a:r>
              <a:rPr lang="et-EE" b="1" dirty="0" err="1"/>
              <a:t>non-road</a:t>
            </a:r>
            <a:r>
              <a:rPr lang="et-EE" b="1" dirty="0"/>
              <a:t> </a:t>
            </a:r>
            <a:r>
              <a:rPr lang="et-EE" b="1" dirty="0" err="1"/>
              <a:t>by</a:t>
            </a:r>
            <a:r>
              <a:rPr lang="et-EE" b="1" dirty="0"/>
              <a:t> 2030 </a:t>
            </a:r>
            <a:r>
              <a:rPr lang="et-EE" dirty="0" err="1"/>
              <a:t>unless</a:t>
            </a:r>
            <a:r>
              <a:rPr lang="et-EE" dirty="0"/>
              <a:t> </a:t>
            </a:r>
            <a:r>
              <a:rPr lang="et-EE" dirty="0" err="1"/>
              <a:t>more</a:t>
            </a:r>
            <a:r>
              <a:rPr lang="et-EE" dirty="0"/>
              <a:t> </a:t>
            </a:r>
            <a:r>
              <a:rPr lang="et-EE" dirty="0" err="1"/>
              <a:t>is</a:t>
            </a:r>
            <a:r>
              <a:rPr lang="et-EE" dirty="0"/>
              <a:t> </a:t>
            </a:r>
            <a:r>
              <a:rPr lang="et-EE" dirty="0" err="1"/>
              <a:t>done</a:t>
            </a:r>
            <a:r>
              <a:rPr lang="et-EE" dirty="0"/>
              <a:t> and </a:t>
            </a:r>
            <a:r>
              <a:rPr lang="et-EE" dirty="0" err="1"/>
              <a:t>thus</a:t>
            </a:r>
            <a:r>
              <a:rPr lang="et-EE" dirty="0"/>
              <a:t> </a:t>
            </a:r>
            <a:r>
              <a:rPr lang="et-EE" dirty="0" err="1"/>
              <a:t>will</a:t>
            </a:r>
            <a:r>
              <a:rPr lang="et-EE" dirty="0"/>
              <a:t> </a:t>
            </a:r>
            <a:r>
              <a:rPr lang="et-EE" dirty="0" err="1"/>
              <a:t>not</a:t>
            </a:r>
            <a:r>
              <a:rPr lang="et-EE" dirty="0"/>
              <a:t> </a:t>
            </a:r>
            <a:r>
              <a:rPr lang="et-EE" dirty="0" err="1"/>
              <a:t>achieve</a:t>
            </a:r>
            <a:r>
              <a:rPr lang="et-EE" dirty="0"/>
              <a:t> </a:t>
            </a:r>
            <a:r>
              <a:rPr lang="et-EE" dirty="0" err="1"/>
              <a:t>the</a:t>
            </a:r>
            <a:r>
              <a:rPr lang="et-EE" dirty="0"/>
              <a:t> </a:t>
            </a:r>
            <a:r>
              <a:rPr lang="et-EE" dirty="0" err="1"/>
              <a:t>targets</a:t>
            </a:r>
            <a:r>
              <a:rPr lang="et-EE" dirty="0"/>
              <a:t> </a:t>
            </a:r>
            <a:r>
              <a:rPr lang="et-EE" dirty="0" err="1"/>
              <a:t>of</a:t>
            </a:r>
            <a:r>
              <a:rPr lang="et-EE" dirty="0"/>
              <a:t> </a:t>
            </a:r>
            <a:r>
              <a:rPr lang="et-EE" dirty="0" err="1"/>
              <a:t>reducing</a:t>
            </a:r>
            <a:r>
              <a:rPr lang="et-EE" dirty="0"/>
              <a:t> </a:t>
            </a:r>
            <a:r>
              <a:rPr lang="et-EE" dirty="0" err="1"/>
              <a:t>negative</a:t>
            </a:r>
            <a:r>
              <a:rPr lang="et-EE" dirty="0"/>
              <a:t> </a:t>
            </a:r>
            <a:r>
              <a:rPr lang="et-EE" dirty="0" err="1"/>
              <a:t>externalities</a:t>
            </a:r>
            <a:r>
              <a:rPr lang="et-EE" dirty="0"/>
              <a:t> </a:t>
            </a:r>
            <a:r>
              <a:rPr lang="et-EE" dirty="0" err="1"/>
              <a:t>related</a:t>
            </a:r>
            <a:r>
              <a:rPr lang="et-EE" dirty="0"/>
              <a:t> </a:t>
            </a:r>
            <a:r>
              <a:rPr lang="et-EE" dirty="0" err="1"/>
              <a:t>to</a:t>
            </a:r>
            <a:r>
              <a:rPr lang="et-EE" dirty="0"/>
              <a:t> </a:t>
            </a:r>
            <a:r>
              <a:rPr lang="et-EE" dirty="0" err="1"/>
              <a:t>modal</a:t>
            </a:r>
            <a:r>
              <a:rPr lang="et-EE" dirty="0"/>
              <a:t> </a:t>
            </a:r>
            <a:r>
              <a:rPr lang="et-EE" dirty="0" err="1"/>
              <a:t>shift</a:t>
            </a:r>
            <a:r>
              <a:rPr lang="et-EE" dirty="0"/>
              <a:t>. A </a:t>
            </a:r>
            <a:r>
              <a:rPr lang="et-EE" dirty="0" err="1"/>
              <a:t>gap</a:t>
            </a:r>
            <a:r>
              <a:rPr lang="et-EE" dirty="0"/>
              <a:t> </a:t>
            </a:r>
            <a:r>
              <a:rPr lang="et-EE" dirty="0" err="1"/>
              <a:t>of</a:t>
            </a:r>
            <a:r>
              <a:rPr lang="et-EE" dirty="0"/>
              <a:t> 52 </a:t>
            </a:r>
            <a:r>
              <a:rPr lang="et-EE" dirty="0" err="1"/>
              <a:t>bn</a:t>
            </a:r>
            <a:r>
              <a:rPr lang="et-EE" dirty="0"/>
              <a:t> </a:t>
            </a:r>
            <a:r>
              <a:rPr lang="et-EE" dirty="0" err="1"/>
              <a:t>tkm</a:t>
            </a:r>
            <a:r>
              <a:rPr lang="et-EE" dirty="0"/>
              <a:t> </a:t>
            </a:r>
            <a:r>
              <a:rPr lang="et-EE" dirty="0" err="1"/>
              <a:t>is</a:t>
            </a:r>
            <a:r>
              <a:rPr lang="et-EE" dirty="0"/>
              <a:t> </a:t>
            </a:r>
            <a:r>
              <a:rPr lang="et-EE" dirty="0" err="1"/>
              <a:t>predicted</a:t>
            </a:r>
            <a:r>
              <a:rPr lang="et-EE" dirty="0"/>
              <a:t>. </a:t>
            </a:r>
            <a:r>
              <a:rPr lang="et-EE" dirty="0" err="1"/>
              <a:t>This</a:t>
            </a:r>
            <a:r>
              <a:rPr lang="et-EE" dirty="0"/>
              <a:t> </a:t>
            </a:r>
            <a:r>
              <a:rPr lang="et-EE" dirty="0" err="1"/>
              <a:t>is</a:t>
            </a:r>
            <a:r>
              <a:rPr lang="et-EE" dirty="0"/>
              <a:t> </a:t>
            </a:r>
            <a:r>
              <a:rPr lang="et-EE" dirty="0" err="1"/>
              <a:t>the</a:t>
            </a:r>
            <a:r>
              <a:rPr lang="et-EE" dirty="0"/>
              <a:t> </a:t>
            </a:r>
            <a:r>
              <a:rPr lang="et-EE" dirty="0" err="1"/>
              <a:t>main</a:t>
            </a:r>
            <a:r>
              <a:rPr lang="et-EE" dirty="0"/>
              <a:t> </a:t>
            </a:r>
            <a:r>
              <a:rPr lang="et-EE" dirty="0" err="1"/>
              <a:t>objecitve</a:t>
            </a:r>
            <a:r>
              <a:rPr lang="et-EE" dirty="0"/>
              <a:t> </a:t>
            </a:r>
            <a:r>
              <a:rPr lang="et-EE" dirty="0" err="1"/>
              <a:t>of</a:t>
            </a:r>
            <a:r>
              <a:rPr lang="et-EE" dirty="0"/>
              <a:t> </a:t>
            </a:r>
            <a:r>
              <a:rPr lang="et-EE" dirty="0" err="1"/>
              <a:t>the</a:t>
            </a:r>
            <a:r>
              <a:rPr lang="et-EE" dirty="0"/>
              <a:t> </a:t>
            </a:r>
            <a:r>
              <a:rPr lang="et-EE" dirty="0" err="1"/>
              <a:t>amendment</a:t>
            </a:r>
            <a:r>
              <a:rPr lang="et-EE" dirty="0"/>
              <a:t> </a:t>
            </a:r>
            <a:r>
              <a:rPr lang="et-EE" dirty="0" err="1"/>
              <a:t>of</a:t>
            </a:r>
            <a:r>
              <a:rPr lang="et-EE" dirty="0"/>
              <a:t> </a:t>
            </a:r>
            <a:r>
              <a:rPr lang="et-EE" dirty="0" err="1"/>
              <a:t>the</a:t>
            </a:r>
            <a:r>
              <a:rPr lang="et-EE" dirty="0"/>
              <a:t> </a:t>
            </a:r>
            <a:r>
              <a:rPr lang="et-EE" dirty="0" err="1"/>
              <a:t>combined</a:t>
            </a:r>
            <a:r>
              <a:rPr lang="et-EE" dirty="0"/>
              <a:t> transport </a:t>
            </a:r>
            <a:r>
              <a:rPr lang="et-EE" dirty="0" err="1"/>
              <a:t>directive</a:t>
            </a:r>
            <a:r>
              <a:rPr lang="et-EE" dirty="0"/>
              <a:t>. </a:t>
            </a:r>
          </a:p>
          <a:p>
            <a:pPr defTabSz="905885">
              <a:defRPr/>
            </a:pPr>
            <a:endParaRPr lang="et-EE" dirty="0"/>
          </a:p>
          <a:p>
            <a:pPr marL="171673" indent="-171673">
              <a:buFont typeface="Arial" panose="020B0604020202020204" pitchFamily="34" charset="0"/>
              <a:buChar char="•"/>
            </a:pPr>
            <a:r>
              <a:rPr lang="et-EE" b="1" dirty="0"/>
              <a:t>T</a:t>
            </a:r>
            <a:r>
              <a:rPr lang="en-GB" b="1" dirty="0"/>
              <a:t>he </a:t>
            </a:r>
            <a:r>
              <a:rPr lang="et-EE" b="1" dirty="0"/>
              <a:t>EP </a:t>
            </a:r>
            <a:r>
              <a:rPr lang="en-GB" b="1" dirty="0"/>
              <a:t>acknowledged </a:t>
            </a:r>
            <a:r>
              <a:rPr lang="et-EE" b="1" dirty="0" err="1"/>
              <a:t>already</a:t>
            </a:r>
            <a:r>
              <a:rPr lang="et-EE" b="1" dirty="0"/>
              <a:t> i</a:t>
            </a:r>
            <a:r>
              <a:rPr lang="en-GB" b="1" dirty="0"/>
              <a:t>n 2015 that the </a:t>
            </a:r>
            <a:r>
              <a:rPr lang="et-EE" b="1" dirty="0"/>
              <a:t>EU </a:t>
            </a:r>
            <a:r>
              <a:rPr lang="en-GB" b="1" dirty="0"/>
              <a:t>modal shift policy did not yet deliver satisfactory results </a:t>
            </a:r>
            <a:r>
              <a:rPr lang="en-GB" dirty="0"/>
              <a:t>and reminded that a European sustainable mobility policy needs to build on a broad range of policy tools to shift towards the least polluting and most energy-efficient modes of transport in a cost-efficient manner.  </a:t>
            </a:r>
          </a:p>
          <a:p>
            <a:pPr marL="171673" indent="-171673">
              <a:buFont typeface="Arial" panose="020B0604020202020204" pitchFamily="34" charset="0"/>
              <a:buChar char="•"/>
            </a:pPr>
            <a:endParaRPr lang="et-EE" dirty="0"/>
          </a:p>
          <a:p>
            <a:pPr marL="171673" indent="-171673">
              <a:buFont typeface="Arial" panose="020B0604020202020204" pitchFamily="34" charset="0"/>
              <a:buChar char="•"/>
            </a:pPr>
            <a:r>
              <a:rPr lang="et-EE" b="1" dirty="0" err="1"/>
              <a:t>The</a:t>
            </a:r>
            <a:r>
              <a:rPr lang="et-EE" b="1" dirty="0"/>
              <a:t> </a:t>
            </a:r>
            <a:r>
              <a:rPr lang="en-GB" b="1" dirty="0"/>
              <a:t>Parliament </a:t>
            </a:r>
            <a:r>
              <a:rPr lang="et-EE" b="1" dirty="0" err="1"/>
              <a:t>also</a:t>
            </a:r>
            <a:r>
              <a:rPr lang="et-EE" b="1" dirty="0"/>
              <a:t> </a:t>
            </a:r>
            <a:r>
              <a:rPr lang="en-GB" b="1" dirty="0"/>
              <a:t>pointed out </a:t>
            </a:r>
            <a:r>
              <a:rPr lang="et-EE" b="1" dirty="0" err="1"/>
              <a:t>in</a:t>
            </a:r>
            <a:r>
              <a:rPr lang="et-EE" b="1" dirty="0"/>
              <a:t> 2017 </a:t>
            </a:r>
            <a:r>
              <a:rPr lang="en-GB" b="1" dirty="0"/>
              <a:t>that combined transport needs to be strengthened and asked the Commission </a:t>
            </a:r>
            <a:r>
              <a:rPr lang="en-GB" dirty="0"/>
              <a:t>for clear, modern and comprehensible rules that can be implemented by the authorities. In the context of reducing interoperability constraints, the Parliament highlighted the need to incentivise the availability of soft, multi-operable infrastructure and rolling stock solutions to support multimodal and combined transport.</a:t>
            </a:r>
            <a:endParaRPr lang="et-EE" dirty="0"/>
          </a:p>
          <a:p>
            <a:pPr marL="171673" indent="-171673">
              <a:buFont typeface="Arial" panose="020B0604020202020204" pitchFamily="34" charset="0"/>
              <a:buChar char="•"/>
            </a:pPr>
            <a:endParaRPr lang="en-GB" dirty="0"/>
          </a:p>
          <a:p>
            <a:pPr marL="171673" indent="-171673">
              <a:buFont typeface="Arial" panose="020B0604020202020204" pitchFamily="34" charset="0"/>
              <a:buChar char="•"/>
            </a:pPr>
            <a:r>
              <a:rPr lang="en-GB" b="1" dirty="0"/>
              <a:t>Parliament specifically called on the Commission to revise the Combined Transport Directive</a:t>
            </a:r>
            <a:r>
              <a:rPr lang="en-GB" dirty="0"/>
              <a:t> to increase multimodal transport, eliminate unfair practices and ensure compliance with the social legislation relating to combined transport.</a:t>
            </a:r>
            <a:endParaRPr lang="et-EE" dirty="0" smtClean="0"/>
          </a:p>
          <a:p>
            <a:pPr marL="169854" indent="-169854" defTabSz="905885">
              <a:buFont typeface="Arial" panose="020B0604020202020204" pitchFamily="34" charset="0"/>
              <a:buChar char="•"/>
              <a:defRPr/>
            </a:pPr>
            <a:endParaRPr lang="et-EE" dirty="0"/>
          </a:p>
          <a:p>
            <a:pPr defTabSz="905885">
              <a:defRPr/>
            </a:pPr>
            <a:endParaRPr lang="et-EE" dirty="0"/>
          </a:p>
          <a:p>
            <a:pPr marL="169854" indent="-169854" defTabSz="905885">
              <a:buFont typeface="Arial" panose="020B0604020202020204" pitchFamily="34" charset="0"/>
              <a:buChar char="•"/>
              <a:defRPr/>
            </a:pPr>
            <a:endParaRPr lang="en-GB" dirty="0"/>
          </a:p>
          <a:p>
            <a:pPr defTabSz="905885">
              <a:defRPr/>
            </a:pPr>
            <a:endParaRPr lang="en-GB" b="1" dirty="0"/>
          </a:p>
          <a:p>
            <a:pPr defTabSz="905885">
              <a:defRPr/>
            </a:pPr>
            <a:endParaRPr lang="et-EE" dirty="0"/>
          </a:p>
          <a:p>
            <a:endParaRPr lang="en-GB"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2</a:t>
            </a:fld>
            <a:endParaRPr lang="en-GB" altLang="en-US"/>
          </a:p>
        </p:txBody>
      </p:sp>
    </p:spTree>
    <p:extLst>
      <p:ext uri="{BB962C8B-B14F-4D97-AF65-F5344CB8AC3E}">
        <p14:creationId xmlns:p14="http://schemas.microsoft.com/office/powerpoint/2010/main" val="67221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591">
              <a:defRPr/>
            </a:pPr>
            <a:r>
              <a:rPr lang="et-EE" i="0" dirty="0" err="1" smtClean="0"/>
              <a:t>Combined</a:t>
            </a:r>
            <a:r>
              <a:rPr lang="et-EE" i="0" dirty="0" smtClean="0"/>
              <a:t> transport </a:t>
            </a:r>
            <a:r>
              <a:rPr lang="et-EE" i="0" dirty="0" err="1" smtClean="0"/>
              <a:t>is</a:t>
            </a:r>
            <a:r>
              <a:rPr lang="et-EE" i="0" dirty="0" smtClean="0"/>
              <a:t> a </a:t>
            </a:r>
            <a:r>
              <a:rPr lang="et-EE" b="1" i="0" u="sng" dirty="0" err="1" smtClean="0"/>
              <a:t>type</a:t>
            </a:r>
            <a:r>
              <a:rPr lang="et-EE" b="1" i="0" u="sng" dirty="0" smtClean="0"/>
              <a:t> </a:t>
            </a:r>
            <a:r>
              <a:rPr lang="et-EE" b="1" i="0" u="sng" dirty="0" err="1" smtClean="0"/>
              <a:t>of</a:t>
            </a:r>
            <a:r>
              <a:rPr lang="et-EE" b="1" i="0" u="sng" dirty="0" smtClean="0"/>
              <a:t> </a:t>
            </a:r>
            <a:r>
              <a:rPr lang="et-EE" b="1" i="0" u="sng" dirty="0" err="1" smtClean="0"/>
              <a:t>multimodal</a:t>
            </a:r>
            <a:r>
              <a:rPr lang="et-EE" b="1" i="0" u="sng" dirty="0" smtClean="0"/>
              <a:t> transport </a:t>
            </a:r>
            <a:r>
              <a:rPr lang="et-EE" b="1" i="0" u="sng" dirty="0" err="1" smtClean="0"/>
              <a:t>of</a:t>
            </a:r>
            <a:r>
              <a:rPr lang="et-EE" b="1" i="0" u="sng" dirty="0" smtClean="0"/>
              <a:t> </a:t>
            </a:r>
            <a:r>
              <a:rPr lang="et-EE" b="1" i="0" u="sng" dirty="0" err="1" smtClean="0"/>
              <a:t>goods</a:t>
            </a:r>
            <a:r>
              <a:rPr lang="et-EE" b="1" i="0" u="sng" dirty="0" smtClean="0"/>
              <a:t> </a:t>
            </a:r>
            <a:r>
              <a:rPr lang="et-EE" i="0" dirty="0" err="1" smtClean="0"/>
              <a:t>where</a:t>
            </a:r>
            <a:r>
              <a:rPr lang="et-EE" i="0" dirty="0" smtClean="0"/>
              <a:t> </a:t>
            </a:r>
          </a:p>
          <a:p>
            <a:pPr defTabSz="915591">
              <a:defRPr/>
            </a:pPr>
            <a:endParaRPr lang="et-EE" i="0" dirty="0" smtClean="0"/>
          </a:p>
          <a:p>
            <a:pPr defTabSz="915591">
              <a:defRPr/>
            </a:pPr>
            <a:r>
              <a:rPr lang="et-EE" i="0" dirty="0" err="1" smtClean="0"/>
              <a:t>the</a:t>
            </a:r>
            <a:r>
              <a:rPr lang="et-EE" i="0" dirty="0" smtClean="0"/>
              <a:t> </a:t>
            </a:r>
            <a:r>
              <a:rPr lang="et-EE" b="1" i="0" u="sng" dirty="0" smtClean="0"/>
              <a:t>major part </a:t>
            </a:r>
            <a:r>
              <a:rPr lang="et-EE" i="0" dirty="0" err="1" smtClean="0"/>
              <a:t>of</a:t>
            </a:r>
            <a:r>
              <a:rPr lang="et-EE" i="0" dirty="0" smtClean="0"/>
              <a:t> transport </a:t>
            </a:r>
            <a:r>
              <a:rPr lang="et-EE" i="0" dirty="0" err="1" smtClean="0"/>
              <a:t>is</a:t>
            </a:r>
            <a:r>
              <a:rPr lang="et-EE" i="0" dirty="0" smtClean="0"/>
              <a:t> </a:t>
            </a:r>
            <a:r>
              <a:rPr lang="et-EE" i="0" dirty="0" err="1" smtClean="0"/>
              <a:t>carried</a:t>
            </a:r>
            <a:r>
              <a:rPr lang="et-EE" i="0" dirty="0" smtClean="0"/>
              <a:t> </a:t>
            </a:r>
            <a:r>
              <a:rPr lang="et-EE" i="0" dirty="0" err="1" smtClean="0"/>
              <a:t>out</a:t>
            </a:r>
            <a:r>
              <a:rPr lang="et-EE" i="0" dirty="0" smtClean="0"/>
              <a:t> </a:t>
            </a:r>
            <a:r>
              <a:rPr lang="et-EE" i="0" dirty="0" err="1" smtClean="0"/>
              <a:t>by</a:t>
            </a:r>
            <a:r>
              <a:rPr lang="et-EE" i="0" dirty="0" smtClean="0"/>
              <a:t> </a:t>
            </a:r>
            <a:r>
              <a:rPr lang="et-EE" b="1" i="0" dirty="0" smtClean="0"/>
              <a:t>rail, </a:t>
            </a:r>
            <a:r>
              <a:rPr lang="et-EE" b="1" i="0" dirty="0" err="1" smtClean="0"/>
              <a:t>inland</a:t>
            </a:r>
            <a:r>
              <a:rPr lang="et-EE" b="1" i="0" dirty="0" smtClean="0"/>
              <a:t> </a:t>
            </a:r>
            <a:r>
              <a:rPr lang="et-EE" b="1" i="0" dirty="0" err="1" smtClean="0"/>
              <a:t>waterways</a:t>
            </a:r>
            <a:r>
              <a:rPr lang="et-EE" b="1" i="0" dirty="0" smtClean="0"/>
              <a:t> </a:t>
            </a:r>
            <a:r>
              <a:rPr lang="et-EE" b="1" i="0" dirty="0" err="1" smtClean="0"/>
              <a:t>or</a:t>
            </a:r>
            <a:r>
              <a:rPr lang="et-EE" b="1" i="0" dirty="0" smtClean="0"/>
              <a:t> </a:t>
            </a:r>
            <a:r>
              <a:rPr lang="et-EE" b="1" i="0" dirty="0" err="1" smtClean="0"/>
              <a:t>short</a:t>
            </a:r>
            <a:r>
              <a:rPr lang="et-EE" b="1" i="0" dirty="0" smtClean="0"/>
              <a:t> sea </a:t>
            </a:r>
            <a:r>
              <a:rPr lang="et-EE" b="1" i="0" dirty="0" err="1" smtClean="0"/>
              <a:t>shipping</a:t>
            </a:r>
            <a:r>
              <a:rPr lang="et-EE" b="1" i="0" dirty="0" smtClean="0"/>
              <a:t> </a:t>
            </a:r>
            <a:r>
              <a:rPr lang="et-EE" i="0" dirty="0" err="1" smtClean="0"/>
              <a:t>which</a:t>
            </a:r>
            <a:r>
              <a:rPr lang="et-EE" i="0" baseline="0" dirty="0" smtClean="0"/>
              <a:t> </a:t>
            </a:r>
          </a:p>
          <a:p>
            <a:pPr defTabSz="915591">
              <a:defRPr/>
            </a:pPr>
            <a:endParaRPr lang="et-EE" i="0" baseline="0" dirty="0" smtClean="0"/>
          </a:p>
          <a:p>
            <a:pPr defTabSz="915591">
              <a:defRPr/>
            </a:pPr>
            <a:r>
              <a:rPr lang="et-EE" i="0" baseline="0" dirty="0" err="1" smtClean="0"/>
              <a:t>is</a:t>
            </a:r>
            <a:r>
              <a:rPr lang="et-EE" i="0" baseline="0" dirty="0" smtClean="0"/>
              <a:t> </a:t>
            </a:r>
            <a:r>
              <a:rPr lang="et-EE" b="1" i="0" baseline="0" dirty="0" err="1" smtClean="0"/>
              <a:t>served</a:t>
            </a:r>
            <a:r>
              <a:rPr lang="et-EE" b="1" i="0" baseline="0" dirty="0" smtClean="0"/>
              <a:t> </a:t>
            </a:r>
            <a:r>
              <a:rPr lang="et-EE" b="1" i="0" u="sng" baseline="0" dirty="0" smtClean="0"/>
              <a:t>(</a:t>
            </a:r>
            <a:r>
              <a:rPr lang="et-EE" b="1" i="0" u="sng" baseline="0" dirty="0" err="1" smtClean="0"/>
              <a:t>fed</a:t>
            </a:r>
            <a:r>
              <a:rPr lang="et-EE" b="1" i="0" u="sng" baseline="0" dirty="0" smtClean="0"/>
              <a:t>) </a:t>
            </a:r>
            <a:r>
              <a:rPr lang="et-EE" b="1" i="0" u="sng" baseline="0" dirty="0" err="1" smtClean="0"/>
              <a:t>by</a:t>
            </a:r>
            <a:r>
              <a:rPr lang="et-EE" b="1" i="0" u="sng" baseline="0" dirty="0" smtClean="0"/>
              <a:t> a </a:t>
            </a:r>
            <a:r>
              <a:rPr lang="et-EE" b="1" i="0" u="sng" baseline="0" dirty="0" err="1" smtClean="0"/>
              <a:t>short</a:t>
            </a:r>
            <a:r>
              <a:rPr lang="et-EE" b="1" i="0" baseline="0" dirty="0" smtClean="0"/>
              <a:t> road </a:t>
            </a:r>
            <a:r>
              <a:rPr lang="et-EE" b="1" i="0" baseline="0" dirty="0" err="1" smtClean="0"/>
              <a:t>leg</a:t>
            </a:r>
            <a:r>
              <a:rPr lang="et-EE" b="1" i="0" baseline="0" dirty="0" smtClean="0"/>
              <a:t> </a:t>
            </a:r>
            <a:r>
              <a:rPr lang="et-EE" b="1" i="0" baseline="0" dirty="0" err="1" smtClean="0"/>
              <a:t>or</a:t>
            </a:r>
            <a:r>
              <a:rPr lang="et-EE" b="1" i="0" baseline="0" dirty="0" smtClean="0"/>
              <a:t> </a:t>
            </a:r>
            <a:r>
              <a:rPr lang="et-EE" b="1" i="0" baseline="0" dirty="0" err="1" smtClean="0"/>
              <a:t>legs</a:t>
            </a:r>
            <a:r>
              <a:rPr lang="et-EE" b="1" i="0" baseline="0" dirty="0" smtClean="0"/>
              <a:t> </a:t>
            </a:r>
            <a:r>
              <a:rPr lang="et-EE" i="0" baseline="0" dirty="0" err="1" smtClean="0"/>
              <a:t>in</a:t>
            </a:r>
            <a:r>
              <a:rPr lang="et-EE" i="0" baseline="0" dirty="0" smtClean="0"/>
              <a:t> </a:t>
            </a:r>
            <a:r>
              <a:rPr lang="et-EE" i="0" baseline="0" dirty="0" err="1" smtClean="0"/>
              <a:t>the</a:t>
            </a:r>
            <a:r>
              <a:rPr lang="et-EE" i="0" baseline="0" dirty="0" smtClean="0"/>
              <a:t> </a:t>
            </a:r>
            <a:r>
              <a:rPr lang="et-EE" i="0" baseline="0" dirty="0" err="1" smtClean="0"/>
              <a:t>beginning</a:t>
            </a:r>
            <a:r>
              <a:rPr lang="et-EE" i="0" baseline="0" dirty="0" smtClean="0"/>
              <a:t> </a:t>
            </a:r>
            <a:r>
              <a:rPr lang="et-EE" i="0" baseline="0" dirty="0" err="1" smtClean="0"/>
              <a:t>and/or</a:t>
            </a:r>
            <a:r>
              <a:rPr lang="et-EE" i="0" baseline="0" dirty="0" smtClean="0"/>
              <a:t> end </a:t>
            </a:r>
            <a:r>
              <a:rPr lang="et-EE" i="0" baseline="0" dirty="0" err="1" smtClean="0"/>
              <a:t>of</a:t>
            </a:r>
            <a:r>
              <a:rPr lang="et-EE" i="0" baseline="0" dirty="0" smtClean="0"/>
              <a:t> </a:t>
            </a:r>
            <a:r>
              <a:rPr lang="et-EE" i="0" baseline="0" dirty="0" err="1" smtClean="0"/>
              <a:t>the</a:t>
            </a:r>
            <a:r>
              <a:rPr lang="et-EE" i="0" baseline="0" dirty="0" smtClean="0"/>
              <a:t> transport </a:t>
            </a:r>
            <a:r>
              <a:rPr lang="et-EE" i="0" baseline="0" dirty="0" err="1" smtClean="0"/>
              <a:t>chain</a:t>
            </a:r>
            <a:endParaRPr lang="en-GB" i="0" dirty="0" smtClean="0"/>
          </a:p>
          <a:p>
            <a:endParaRPr lang="en-GB"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3</a:t>
            </a:fld>
            <a:endParaRPr lang="en-GB" altLang="en-US"/>
          </a:p>
        </p:txBody>
      </p:sp>
    </p:spTree>
    <p:extLst>
      <p:ext uri="{BB962C8B-B14F-4D97-AF65-F5344CB8AC3E}">
        <p14:creationId xmlns:p14="http://schemas.microsoft.com/office/powerpoint/2010/main" val="163809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54" indent="-169854" defTabSz="905988">
              <a:buFont typeface="Arial" panose="020B0604020202020204" pitchFamily="34" charset="0"/>
              <a:buChar char="•"/>
              <a:defRPr/>
            </a:pPr>
            <a:r>
              <a:rPr lang="et-EE" sz="1100" dirty="0"/>
              <a:t>(</a:t>
            </a:r>
            <a:r>
              <a:rPr lang="en-GB" sz="1100" dirty="0"/>
              <a:t>based on medium to long rail-road transport</a:t>
            </a:r>
            <a:r>
              <a:rPr lang="et-EE" sz="1100" dirty="0"/>
              <a:t>)</a:t>
            </a:r>
          </a:p>
          <a:p>
            <a:pPr marL="169854" indent="-169854">
              <a:buFont typeface="Arial" panose="020B0604020202020204" pitchFamily="34" charset="0"/>
              <a:buChar char="•"/>
            </a:pPr>
            <a:endParaRPr lang="et-EE" sz="1100" dirty="0"/>
          </a:p>
          <a:p>
            <a:pPr marL="169854" indent="-169854">
              <a:buFont typeface="Arial" panose="020B0604020202020204" pitchFamily="34" charset="0"/>
              <a:buChar char="•"/>
            </a:pPr>
            <a:r>
              <a:rPr lang="et-EE" sz="1100" dirty="0"/>
              <a:t>Road </a:t>
            </a:r>
            <a:r>
              <a:rPr lang="et-EE" sz="1100" dirty="0"/>
              <a:t>transport </a:t>
            </a:r>
            <a:r>
              <a:rPr lang="et-EE" sz="1100" dirty="0" err="1"/>
              <a:t>is</a:t>
            </a:r>
            <a:r>
              <a:rPr lang="et-EE" sz="1100" dirty="0"/>
              <a:t> </a:t>
            </a:r>
            <a:r>
              <a:rPr lang="et-EE" sz="1100" dirty="0" err="1"/>
              <a:t>simply</a:t>
            </a:r>
            <a:r>
              <a:rPr lang="et-EE" sz="1100" dirty="0"/>
              <a:t> </a:t>
            </a:r>
            <a:r>
              <a:rPr lang="et-EE" sz="1100" dirty="0" err="1"/>
              <a:t>cheaper</a:t>
            </a:r>
            <a:r>
              <a:rPr lang="et-EE" sz="1100" dirty="0"/>
              <a:t>, </a:t>
            </a:r>
            <a:r>
              <a:rPr lang="et-EE" sz="1100" dirty="0" err="1"/>
              <a:t>quicker</a:t>
            </a:r>
            <a:r>
              <a:rPr lang="et-EE" sz="1100" dirty="0"/>
              <a:t>, </a:t>
            </a:r>
            <a:r>
              <a:rPr lang="et-EE" sz="1100" dirty="0" err="1"/>
              <a:t>more</a:t>
            </a:r>
            <a:r>
              <a:rPr lang="et-EE" sz="1100" dirty="0"/>
              <a:t> </a:t>
            </a:r>
            <a:r>
              <a:rPr lang="et-EE" sz="1100" dirty="0" err="1"/>
              <a:t>flexible</a:t>
            </a:r>
            <a:r>
              <a:rPr lang="et-EE" sz="1100" dirty="0"/>
              <a:t> and so </a:t>
            </a:r>
            <a:r>
              <a:rPr lang="et-EE" sz="1100" dirty="0" err="1"/>
              <a:t>much</a:t>
            </a:r>
            <a:r>
              <a:rPr lang="et-EE" sz="1100" dirty="0"/>
              <a:t> </a:t>
            </a:r>
            <a:r>
              <a:rPr lang="et-EE" sz="1100" dirty="0" err="1"/>
              <a:t>easier</a:t>
            </a:r>
            <a:r>
              <a:rPr lang="et-EE" sz="1100" dirty="0"/>
              <a:t> </a:t>
            </a:r>
            <a:r>
              <a:rPr lang="et-EE" sz="1100" dirty="0" err="1"/>
              <a:t>to</a:t>
            </a:r>
            <a:r>
              <a:rPr lang="et-EE" sz="1100" dirty="0"/>
              <a:t> </a:t>
            </a:r>
            <a:r>
              <a:rPr lang="et-EE" sz="1100" dirty="0" err="1"/>
              <a:t>arrange</a:t>
            </a:r>
            <a:r>
              <a:rPr lang="et-EE" sz="1100" dirty="0"/>
              <a:t>. </a:t>
            </a:r>
            <a:r>
              <a:rPr lang="et-EE" sz="1100" dirty="0" err="1"/>
              <a:t>Shifting</a:t>
            </a:r>
            <a:r>
              <a:rPr lang="et-EE" sz="1100" dirty="0"/>
              <a:t> </a:t>
            </a:r>
            <a:r>
              <a:rPr lang="et-EE" sz="1100" dirty="0" err="1"/>
              <a:t>to</a:t>
            </a:r>
            <a:r>
              <a:rPr lang="et-EE" sz="1100" dirty="0"/>
              <a:t> </a:t>
            </a:r>
            <a:r>
              <a:rPr lang="et-EE" sz="1100" dirty="0" err="1"/>
              <a:t>intermodal</a:t>
            </a:r>
            <a:r>
              <a:rPr lang="et-EE" sz="1100" dirty="0"/>
              <a:t> </a:t>
            </a:r>
            <a:r>
              <a:rPr lang="et-EE" sz="1100" dirty="0" err="1"/>
              <a:t>makes</a:t>
            </a:r>
            <a:r>
              <a:rPr lang="et-EE" sz="1100" dirty="0"/>
              <a:t> </a:t>
            </a:r>
            <a:r>
              <a:rPr lang="et-EE" sz="1100" dirty="0" err="1"/>
              <a:t>today</a:t>
            </a:r>
            <a:r>
              <a:rPr lang="et-EE" sz="1100" dirty="0"/>
              <a:t> </a:t>
            </a:r>
            <a:r>
              <a:rPr lang="et-EE" sz="1100" dirty="0" err="1"/>
              <a:t>only</a:t>
            </a:r>
            <a:r>
              <a:rPr lang="et-EE" sz="1100" dirty="0"/>
              <a:t> </a:t>
            </a:r>
            <a:r>
              <a:rPr lang="et-EE" sz="1100" dirty="0" err="1"/>
              <a:t>sense</a:t>
            </a:r>
            <a:r>
              <a:rPr lang="et-EE" sz="1100" dirty="0"/>
              <a:t> on </a:t>
            </a:r>
            <a:r>
              <a:rPr lang="et-EE" sz="1100" dirty="0" err="1"/>
              <a:t>very</a:t>
            </a:r>
            <a:r>
              <a:rPr lang="et-EE" sz="1100" dirty="0"/>
              <a:t> </a:t>
            </a:r>
            <a:r>
              <a:rPr lang="et-EE" sz="1100" dirty="0" err="1"/>
              <a:t>long</a:t>
            </a:r>
            <a:r>
              <a:rPr lang="et-EE" sz="1100" dirty="0"/>
              <a:t> </a:t>
            </a:r>
            <a:r>
              <a:rPr lang="et-EE" sz="1100" dirty="0" err="1"/>
              <a:t>distances</a:t>
            </a:r>
            <a:r>
              <a:rPr lang="et-EE" sz="1100" dirty="0"/>
              <a:t> </a:t>
            </a:r>
            <a:r>
              <a:rPr lang="et-EE" sz="1100" dirty="0" err="1"/>
              <a:t>or</a:t>
            </a:r>
            <a:r>
              <a:rPr lang="et-EE" sz="1100" dirty="0"/>
              <a:t> </a:t>
            </a:r>
            <a:r>
              <a:rPr lang="et-EE" sz="1100" dirty="0" err="1"/>
              <a:t>countries</a:t>
            </a:r>
            <a:r>
              <a:rPr lang="et-EE" sz="1100" dirty="0"/>
              <a:t> </a:t>
            </a:r>
            <a:r>
              <a:rPr lang="et-EE" sz="1100" dirty="0" err="1"/>
              <a:t>with</a:t>
            </a:r>
            <a:r>
              <a:rPr lang="et-EE" sz="1100" dirty="0"/>
              <a:t> </a:t>
            </a:r>
            <a:r>
              <a:rPr lang="et-EE" sz="1100" dirty="0" err="1"/>
              <a:t>support</a:t>
            </a:r>
            <a:r>
              <a:rPr lang="et-EE" sz="1100" dirty="0"/>
              <a:t> </a:t>
            </a:r>
            <a:r>
              <a:rPr lang="et-EE" sz="1100" dirty="0" err="1"/>
              <a:t>measures</a:t>
            </a:r>
            <a:r>
              <a:rPr lang="et-EE" sz="1100" dirty="0"/>
              <a:t>. </a:t>
            </a:r>
            <a:r>
              <a:rPr lang="et-EE" sz="1100" dirty="0" err="1"/>
              <a:t>It</a:t>
            </a:r>
            <a:r>
              <a:rPr lang="et-EE" sz="1100" dirty="0"/>
              <a:t> </a:t>
            </a:r>
            <a:r>
              <a:rPr lang="et-EE" sz="1100" dirty="0" err="1"/>
              <a:t>takes</a:t>
            </a:r>
            <a:r>
              <a:rPr lang="et-EE" sz="1100" dirty="0"/>
              <a:t> </a:t>
            </a:r>
            <a:r>
              <a:rPr lang="et-EE" sz="1100" dirty="0" err="1"/>
              <a:t>time</a:t>
            </a:r>
            <a:r>
              <a:rPr lang="et-EE" sz="1100" dirty="0"/>
              <a:t> and </a:t>
            </a:r>
            <a:r>
              <a:rPr lang="et-EE" sz="1100" dirty="0" err="1"/>
              <a:t>effort</a:t>
            </a:r>
            <a:r>
              <a:rPr lang="et-EE" sz="1100" dirty="0"/>
              <a:t> </a:t>
            </a:r>
            <a:r>
              <a:rPr lang="et-EE" sz="1100" dirty="0" err="1"/>
              <a:t>to</a:t>
            </a:r>
            <a:r>
              <a:rPr lang="et-EE" sz="1100" dirty="0"/>
              <a:t> </a:t>
            </a:r>
            <a:r>
              <a:rPr lang="et-EE" sz="1100" dirty="0" err="1"/>
              <a:t>arrange</a:t>
            </a:r>
            <a:r>
              <a:rPr lang="et-EE" sz="1100" dirty="0"/>
              <a:t> </a:t>
            </a:r>
            <a:r>
              <a:rPr lang="et-EE" sz="1100" dirty="0" err="1"/>
              <a:t>the</a:t>
            </a:r>
            <a:r>
              <a:rPr lang="et-EE" sz="1100" dirty="0"/>
              <a:t> </a:t>
            </a:r>
            <a:r>
              <a:rPr lang="et-EE" sz="1100" dirty="0" err="1"/>
              <a:t>shift</a:t>
            </a:r>
            <a:r>
              <a:rPr lang="et-EE" sz="1100" dirty="0"/>
              <a:t> </a:t>
            </a:r>
            <a:r>
              <a:rPr lang="et-EE" sz="1100" dirty="0" err="1"/>
              <a:t>to</a:t>
            </a:r>
            <a:r>
              <a:rPr lang="et-EE" sz="1100" dirty="0"/>
              <a:t> CT. </a:t>
            </a:r>
            <a:r>
              <a:rPr lang="et-EE" sz="1100" dirty="0" err="1"/>
              <a:t>However</a:t>
            </a:r>
            <a:r>
              <a:rPr lang="et-EE" sz="1100" dirty="0"/>
              <a:t>, </a:t>
            </a:r>
            <a:r>
              <a:rPr lang="et-EE" sz="1100" dirty="0" err="1"/>
              <a:t>any</a:t>
            </a:r>
            <a:r>
              <a:rPr lang="et-EE" sz="1100" dirty="0"/>
              <a:t> </a:t>
            </a:r>
            <a:r>
              <a:rPr lang="et-EE" sz="1100" dirty="0" err="1"/>
              <a:t>small</a:t>
            </a:r>
            <a:r>
              <a:rPr lang="et-EE" sz="1100" dirty="0"/>
              <a:t> </a:t>
            </a:r>
            <a:r>
              <a:rPr lang="et-EE" sz="1100" dirty="0" err="1"/>
              <a:t>negative</a:t>
            </a:r>
            <a:r>
              <a:rPr lang="et-EE" sz="1100" dirty="0"/>
              <a:t> </a:t>
            </a:r>
            <a:r>
              <a:rPr lang="et-EE" sz="1100" dirty="0" err="1"/>
              <a:t>developemt</a:t>
            </a:r>
            <a:r>
              <a:rPr lang="et-EE" sz="1100" dirty="0"/>
              <a:t> </a:t>
            </a:r>
            <a:r>
              <a:rPr lang="et-EE" sz="1100" dirty="0" err="1"/>
              <a:t>affecting</a:t>
            </a:r>
            <a:r>
              <a:rPr lang="et-EE" sz="1100" dirty="0"/>
              <a:t> CT </a:t>
            </a:r>
            <a:r>
              <a:rPr lang="et-EE" sz="1100" dirty="0" err="1"/>
              <a:t>means</a:t>
            </a:r>
            <a:r>
              <a:rPr lang="et-EE" sz="1100" dirty="0"/>
              <a:t> reverse </a:t>
            </a:r>
            <a:r>
              <a:rPr lang="et-EE" sz="1100" dirty="0" err="1"/>
              <a:t>shift</a:t>
            </a:r>
            <a:r>
              <a:rPr lang="et-EE" sz="1100" dirty="0"/>
              <a:t> </a:t>
            </a:r>
            <a:r>
              <a:rPr lang="et-EE" sz="1100" dirty="0" err="1"/>
              <a:t>back</a:t>
            </a:r>
            <a:r>
              <a:rPr lang="et-EE" sz="1100" dirty="0"/>
              <a:t> </a:t>
            </a:r>
            <a:r>
              <a:rPr lang="et-EE" sz="1100" dirty="0" err="1"/>
              <a:t>to</a:t>
            </a:r>
            <a:r>
              <a:rPr lang="et-EE" sz="1100" dirty="0"/>
              <a:t> road </a:t>
            </a:r>
            <a:r>
              <a:rPr lang="et-EE" sz="1100" dirty="0" err="1"/>
              <a:t>over</a:t>
            </a:r>
            <a:r>
              <a:rPr lang="et-EE" sz="1100" dirty="0"/>
              <a:t> </a:t>
            </a:r>
            <a:r>
              <a:rPr lang="et-EE" sz="1100" dirty="0" err="1"/>
              <a:t>night</a:t>
            </a:r>
            <a:r>
              <a:rPr lang="et-EE" sz="1100" dirty="0"/>
              <a:t>. </a:t>
            </a:r>
          </a:p>
          <a:p>
            <a:pPr marL="169854" indent="-169854">
              <a:buFont typeface="Arial" panose="020B0604020202020204" pitchFamily="34" charset="0"/>
              <a:buChar char="•"/>
            </a:pPr>
            <a:endParaRPr lang="et-EE" sz="1100" dirty="0"/>
          </a:p>
          <a:p>
            <a:pPr marL="169854" indent="-169854">
              <a:buFont typeface="Arial" panose="020B0604020202020204" pitchFamily="34" charset="0"/>
              <a:buChar char="•"/>
            </a:pPr>
            <a:r>
              <a:rPr lang="et-EE" sz="1100" dirty="0"/>
              <a:t>W</a:t>
            </a:r>
            <a:r>
              <a:rPr lang="en-GB" sz="1100" dirty="0" err="1"/>
              <a:t>ithout</a:t>
            </a:r>
            <a:r>
              <a:rPr lang="en-GB" sz="1100" dirty="0"/>
              <a:t> </a:t>
            </a:r>
            <a:r>
              <a:rPr lang="et-EE" sz="1100" dirty="0"/>
              <a:t>EU </a:t>
            </a:r>
            <a:r>
              <a:rPr lang="et-EE" sz="1100" dirty="0" err="1"/>
              <a:t>law</a:t>
            </a:r>
            <a:r>
              <a:rPr lang="en-GB" sz="1100" dirty="0"/>
              <a:t>,</a:t>
            </a:r>
            <a:r>
              <a:rPr lang="et-EE" sz="1100" dirty="0"/>
              <a:t> </a:t>
            </a:r>
            <a:r>
              <a:rPr lang="et-EE" sz="1100" dirty="0" err="1"/>
              <a:t>the</a:t>
            </a:r>
            <a:r>
              <a:rPr lang="et-EE" sz="1100" dirty="0"/>
              <a:t> </a:t>
            </a:r>
            <a:r>
              <a:rPr lang="et-EE" sz="1100" dirty="0" err="1"/>
              <a:t>cost</a:t>
            </a:r>
            <a:r>
              <a:rPr lang="et-EE" sz="1100" dirty="0"/>
              <a:t> </a:t>
            </a:r>
            <a:r>
              <a:rPr lang="et-EE" sz="1100" dirty="0" err="1"/>
              <a:t>difference</a:t>
            </a:r>
            <a:r>
              <a:rPr lang="et-EE" sz="1100" dirty="0"/>
              <a:t> </a:t>
            </a:r>
            <a:r>
              <a:rPr lang="et-EE" sz="1100" dirty="0" err="1"/>
              <a:t>between</a:t>
            </a:r>
            <a:r>
              <a:rPr lang="et-EE" sz="1100" dirty="0"/>
              <a:t> road </a:t>
            </a:r>
            <a:r>
              <a:rPr lang="et-EE" sz="1100" dirty="0" err="1"/>
              <a:t>only</a:t>
            </a:r>
            <a:r>
              <a:rPr lang="et-EE" sz="1100" dirty="0"/>
              <a:t> and </a:t>
            </a:r>
            <a:r>
              <a:rPr lang="et-EE" sz="1100" dirty="0" err="1"/>
              <a:t>intermodal</a:t>
            </a:r>
            <a:r>
              <a:rPr lang="et-EE" sz="1100" dirty="0"/>
              <a:t> transport </a:t>
            </a:r>
            <a:r>
              <a:rPr lang="et-EE" sz="1100" dirty="0" err="1"/>
              <a:t>is</a:t>
            </a:r>
            <a:r>
              <a:rPr lang="et-EE" sz="1100" dirty="0"/>
              <a:t> 23%</a:t>
            </a:r>
            <a:endParaRPr lang="fr-BE" sz="1100" dirty="0"/>
          </a:p>
          <a:p>
            <a:endParaRPr lang="et-EE" sz="1100" dirty="0"/>
          </a:p>
          <a:p>
            <a:pPr marL="169854" indent="-169854">
              <a:buFont typeface="Arial" panose="020B0604020202020204" pitchFamily="34" charset="0"/>
              <a:buChar char="•"/>
            </a:pPr>
            <a:r>
              <a:rPr lang="et-EE" sz="1100" dirty="0" err="1"/>
              <a:t>With</a:t>
            </a:r>
            <a:r>
              <a:rPr lang="et-EE" sz="1100" dirty="0"/>
              <a:t> EU </a:t>
            </a:r>
            <a:r>
              <a:rPr lang="et-EE" sz="1100" dirty="0" err="1"/>
              <a:t>law</a:t>
            </a:r>
            <a:r>
              <a:rPr lang="et-EE" sz="1100" dirty="0"/>
              <a:t> (CTD, W&amp;D), </a:t>
            </a:r>
            <a:r>
              <a:rPr lang="et-EE" sz="1100" dirty="0" err="1"/>
              <a:t>cost</a:t>
            </a:r>
            <a:r>
              <a:rPr lang="et-EE" sz="1100" dirty="0"/>
              <a:t> </a:t>
            </a:r>
            <a:r>
              <a:rPr lang="et-EE" sz="1100" dirty="0" err="1"/>
              <a:t>difference</a:t>
            </a:r>
            <a:r>
              <a:rPr lang="et-EE" sz="1100" dirty="0"/>
              <a:t> </a:t>
            </a:r>
            <a:r>
              <a:rPr lang="et-EE" sz="1100" dirty="0" err="1"/>
              <a:t>is</a:t>
            </a:r>
            <a:r>
              <a:rPr lang="et-EE" sz="1100" dirty="0"/>
              <a:t> 13% (5-6% </a:t>
            </a:r>
            <a:r>
              <a:rPr lang="et-EE" sz="1100" dirty="0" err="1"/>
              <a:t>benenfit</a:t>
            </a:r>
            <a:r>
              <a:rPr lang="et-EE" sz="1100" dirty="0"/>
              <a:t> </a:t>
            </a:r>
            <a:r>
              <a:rPr lang="et-EE" sz="1100" dirty="0" err="1"/>
              <a:t>from</a:t>
            </a:r>
            <a:r>
              <a:rPr lang="et-EE" sz="1100" dirty="0"/>
              <a:t> W&amp;D and 4-5 </a:t>
            </a:r>
            <a:r>
              <a:rPr lang="et-EE" sz="1100" dirty="0" err="1"/>
              <a:t>from</a:t>
            </a:r>
            <a:r>
              <a:rPr lang="et-EE" sz="1100" dirty="0"/>
              <a:t> CTD (3-4% </a:t>
            </a:r>
            <a:r>
              <a:rPr lang="et-EE" sz="1100" dirty="0" err="1"/>
              <a:t>cabotage</a:t>
            </a:r>
            <a:r>
              <a:rPr lang="et-EE" sz="1100" dirty="0"/>
              <a:t> and </a:t>
            </a:r>
            <a:r>
              <a:rPr lang="et-EE" sz="1100" dirty="0" err="1"/>
              <a:t>up</a:t>
            </a:r>
            <a:r>
              <a:rPr lang="et-EE" sz="1100" dirty="0"/>
              <a:t> </a:t>
            </a:r>
            <a:r>
              <a:rPr lang="et-EE" sz="1100" dirty="0" err="1"/>
              <a:t>to</a:t>
            </a:r>
            <a:r>
              <a:rPr lang="et-EE" sz="1100" dirty="0"/>
              <a:t> 1% </a:t>
            </a:r>
            <a:r>
              <a:rPr lang="et-EE" sz="1100" dirty="0" err="1"/>
              <a:t>from</a:t>
            </a:r>
            <a:r>
              <a:rPr lang="et-EE" sz="1100" dirty="0"/>
              <a:t> </a:t>
            </a:r>
            <a:r>
              <a:rPr lang="et-EE" sz="1100" dirty="0" err="1"/>
              <a:t>economic</a:t>
            </a:r>
            <a:r>
              <a:rPr lang="et-EE" sz="1100" dirty="0"/>
              <a:t> </a:t>
            </a:r>
            <a:r>
              <a:rPr lang="et-EE" sz="1100" dirty="0" err="1"/>
              <a:t>support</a:t>
            </a:r>
            <a:r>
              <a:rPr lang="et-EE" sz="1100" dirty="0"/>
              <a:t>)</a:t>
            </a:r>
          </a:p>
          <a:p>
            <a:endParaRPr lang="et-EE" sz="1100" dirty="0"/>
          </a:p>
          <a:p>
            <a:pPr marL="169854" indent="-169854">
              <a:buFont typeface="Arial" panose="020B0604020202020204" pitchFamily="34" charset="0"/>
              <a:buChar char="•"/>
            </a:pPr>
            <a:r>
              <a:rPr lang="et-EE" sz="1100" dirty="0" err="1"/>
              <a:t>It's</a:t>
            </a:r>
            <a:r>
              <a:rPr lang="et-EE" sz="1100" dirty="0"/>
              <a:t> a </a:t>
            </a:r>
            <a:r>
              <a:rPr lang="et-EE" sz="1100" dirty="0" err="1"/>
              <a:t>miracle</a:t>
            </a:r>
            <a:r>
              <a:rPr lang="et-EE" sz="1100" dirty="0"/>
              <a:t> </a:t>
            </a:r>
            <a:r>
              <a:rPr lang="et-EE" sz="1100" dirty="0" err="1"/>
              <a:t>it</a:t>
            </a:r>
            <a:r>
              <a:rPr lang="et-EE" sz="1100" dirty="0"/>
              <a:t> </a:t>
            </a:r>
            <a:r>
              <a:rPr lang="et-EE" sz="1100" dirty="0" err="1"/>
              <a:t>has</a:t>
            </a:r>
            <a:r>
              <a:rPr lang="et-EE" sz="1100" dirty="0"/>
              <a:t> </a:t>
            </a:r>
            <a:r>
              <a:rPr lang="et-EE" sz="1100" dirty="0" err="1"/>
              <a:t>shifted</a:t>
            </a:r>
            <a:r>
              <a:rPr lang="et-EE" sz="1100" dirty="0"/>
              <a:t> at all – </a:t>
            </a:r>
            <a:r>
              <a:rPr lang="et-EE" sz="1100" dirty="0" err="1"/>
              <a:t>actually</a:t>
            </a:r>
            <a:r>
              <a:rPr lang="et-EE" sz="1100" dirty="0"/>
              <a:t>, </a:t>
            </a:r>
            <a:r>
              <a:rPr lang="et-EE" sz="1100" dirty="0" err="1"/>
              <a:t>it</a:t>
            </a:r>
            <a:r>
              <a:rPr lang="et-EE" sz="1100" dirty="0"/>
              <a:t> </a:t>
            </a:r>
            <a:r>
              <a:rPr lang="et-EE" sz="1100" dirty="0" err="1"/>
              <a:t>only</a:t>
            </a:r>
            <a:r>
              <a:rPr lang="et-EE" sz="1100" dirty="0"/>
              <a:t> </a:t>
            </a:r>
            <a:r>
              <a:rPr lang="et-EE" sz="1100" dirty="0" err="1"/>
              <a:t>shifts</a:t>
            </a:r>
            <a:r>
              <a:rPr lang="et-EE" sz="1100" dirty="0"/>
              <a:t> </a:t>
            </a:r>
            <a:r>
              <a:rPr lang="et-EE" sz="1100" dirty="0" err="1"/>
              <a:t>only</a:t>
            </a:r>
            <a:r>
              <a:rPr lang="et-EE" sz="1100" dirty="0"/>
              <a:t> on </a:t>
            </a:r>
            <a:r>
              <a:rPr lang="et-EE" sz="1100" dirty="0" err="1"/>
              <a:t>long</a:t>
            </a:r>
            <a:r>
              <a:rPr lang="et-EE" sz="1100" dirty="0"/>
              <a:t> </a:t>
            </a:r>
            <a:r>
              <a:rPr lang="et-EE" sz="1100" dirty="0" err="1"/>
              <a:t>distances</a:t>
            </a:r>
            <a:r>
              <a:rPr lang="et-EE" sz="1100" dirty="0"/>
              <a:t>, </a:t>
            </a:r>
            <a:r>
              <a:rPr lang="et-EE" sz="1100" dirty="0" err="1"/>
              <a:t>where</a:t>
            </a:r>
            <a:r>
              <a:rPr lang="et-EE" sz="1100" dirty="0"/>
              <a:t> </a:t>
            </a:r>
            <a:r>
              <a:rPr lang="et-EE" sz="1100" dirty="0" err="1"/>
              <a:t>the</a:t>
            </a:r>
            <a:r>
              <a:rPr lang="et-EE" sz="1100" dirty="0"/>
              <a:t> </a:t>
            </a:r>
            <a:r>
              <a:rPr lang="et-EE" sz="1100" dirty="0" err="1"/>
              <a:t>cheaper</a:t>
            </a:r>
            <a:r>
              <a:rPr lang="et-EE" sz="1100" dirty="0"/>
              <a:t> </a:t>
            </a:r>
            <a:r>
              <a:rPr lang="et-EE" sz="1100" dirty="0" err="1"/>
              <a:t>ton-km</a:t>
            </a:r>
            <a:r>
              <a:rPr lang="et-EE" sz="1100" dirty="0"/>
              <a:t> </a:t>
            </a:r>
            <a:r>
              <a:rPr lang="et-EE" sz="1100" dirty="0" err="1"/>
              <a:t>price</a:t>
            </a:r>
            <a:r>
              <a:rPr lang="et-EE" sz="1100" dirty="0"/>
              <a:t> </a:t>
            </a:r>
            <a:r>
              <a:rPr lang="et-EE" sz="1100" dirty="0" err="1"/>
              <a:t>of</a:t>
            </a:r>
            <a:r>
              <a:rPr lang="et-EE" sz="1100" dirty="0"/>
              <a:t> </a:t>
            </a:r>
            <a:r>
              <a:rPr lang="et-EE" sz="1100" dirty="0" err="1"/>
              <a:t>non-road</a:t>
            </a:r>
            <a:r>
              <a:rPr lang="et-EE" sz="1100" dirty="0"/>
              <a:t> </a:t>
            </a:r>
            <a:r>
              <a:rPr lang="et-EE" sz="1100" dirty="0" err="1"/>
              <a:t>leg</a:t>
            </a:r>
            <a:r>
              <a:rPr lang="et-EE" sz="1100" dirty="0"/>
              <a:t> </a:t>
            </a:r>
            <a:r>
              <a:rPr lang="et-EE" sz="1100" dirty="0" err="1"/>
              <a:t>weight</a:t>
            </a:r>
            <a:r>
              <a:rPr lang="et-EE" sz="1100" dirty="0"/>
              <a:t> </a:t>
            </a:r>
            <a:r>
              <a:rPr lang="et-EE" sz="1100" dirty="0" err="1"/>
              <a:t>out</a:t>
            </a:r>
            <a:r>
              <a:rPr lang="et-EE" sz="1100" dirty="0"/>
              <a:t> </a:t>
            </a:r>
            <a:r>
              <a:rPr lang="et-EE" sz="1100" dirty="0" err="1"/>
              <a:t>the</a:t>
            </a:r>
            <a:r>
              <a:rPr lang="et-EE" sz="1100" dirty="0"/>
              <a:t> </a:t>
            </a:r>
            <a:r>
              <a:rPr lang="et-EE" sz="1100" dirty="0" err="1"/>
              <a:t>cost</a:t>
            </a:r>
            <a:r>
              <a:rPr lang="et-EE" sz="1100" dirty="0"/>
              <a:t> </a:t>
            </a:r>
            <a:r>
              <a:rPr lang="et-EE" sz="1100" dirty="0" err="1"/>
              <a:t>of</a:t>
            </a:r>
            <a:r>
              <a:rPr lang="et-EE" sz="1100" dirty="0"/>
              <a:t> </a:t>
            </a:r>
            <a:r>
              <a:rPr lang="et-EE" sz="1100" dirty="0" err="1"/>
              <a:t>transhipments</a:t>
            </a:r>
            <a:r>
              <a:rPr lang="et-EE" sz="1100" dirty="0"/>
              <a:t> and </a:t>
            </a:r>
            <a:r>
              <a:rPr lang="et-EE" sz="1100" dirty="0" err="1"/>
              <a:t>delays</a:t>
            </a:r>
            <a:r>
              <a:rPr lang="et-EE" sz="1100" dirty="0"/>
              <a:t> and </a:t>
            </a:r>
            <a:r>
              <a:rPr lang="et-EE" sz="1100" dirty="0" err="1"/>
              <a:t>additional</a:t>
            </a:r>
            <a:r>
              <a:rPr lang="et-EE" sz="1100" dirty="0"/>
              <a:t> </a:t>
            </a:r>
            <a:r>
              <a:rPr lang="et-EE" sz="1100" dirty="0" err="1"/>
              <a:t>administrative</a:t>
            </a:r>
            <a:r>
              <a:rPr lang="et-EE" sz="1100" dirty="0"/>
              <a:t> </a:t>
            </a:r>
            <a:r>
              <a:rPr lang="et-EE" sz="1100" dirty="0" err="1"/>
              <a:t>costs</a:t>
            </a:r>
            <a:endParaRPr lang="et-EE" sz="1100" dirty="0"/>
          </a:p>
          <a:p>
            <a:endParaRPr lang="en-GB"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4</a:t>
            </a:fld>
            <a:endParaRPr lang="en-GB" altLang="en-US"/>
          </a:p>
        </p:txBody>
      </p:sp>
    </p:spTree>
    <p:extLst>
      <p:ext uri="{BB962C8B-B14F-4D97-AF65-F5344CB8AC3E}">
        <p14:creationId xmlns:p14="http://schemas.microsoft.com/office/powerpoint/2010/main" val="53032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5</a:t>
            </a:fld>
            <a:endParaRPr lang="en-GB" altLang="en-US"/>
          </a:p>
        </p:txBody>
      </p:sp>
    </p:spTree>
    <p:extLst>
      <p:ext uri="{BB962C8B-B14F-4D97-AF65-F5344CB8AC3E}">
        <p14:creationId xmlns:p14="http://schemas.microsoft.com/office/powerpoint/2010/main" val="1399681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sz="1000" dirty="0"/>
          </a:p>
          <a:p>
            <a:endParaRPr lang="et-EE" sz="1000" dirty="0"/>
          </a:p>
          <a:p>
            <a:pPr marL="171673" indent="-171673">
              <a:buFont typeface="Arial" panose="020B0604020202020204" pitchFamily="34" charset="0"/>
              <a:buChar char="•"/>
            </a:pPr>
            <a:r>
              <a:rPr lang="et-EE" sz="1000" dirty="0" err="1"/>
              <a:t>The</a:t>
            </a:r>
            <a:r>
              <a:rPr lang="et-EE" sz="1000" dirty="0"/>
              <a:t> </a:t>
            </a:r>
            <a:r>
              <a:rPr lang="et-EE" sz="1000" dirty="0" err="1"/>
              <a:t>definition</a:t>
            </a:r>
            <a:r>
              <a:rPr lang="et-EE" sz="1000" dirty="0"/>
              <a:t> </a:t>
            </a:r>
            <a:r>
              <a:rPr lang="et-EE" sz="1000" dirty="0" err="1"/>
              <a:t>used</a:t>
            </a:r>
            <a:r>
              <a:rPr lang="et-EE" sz="1000" dirty="0"/>
              <a:t> </a:t>
            </a:r>
            <a:r>
              <a:rPr lang="et-EE" sz="1000" dirty="0" err="1"/>
              <a:t>in</a:t>
            </a:r>
            <a:r>
              <a:rPr lang="et-EE" sz="1000" dirty="0"/>
              <a:t> </a:t>
            </a:r>
            <a:r>
              <a:rPr lang="et-EE" sz="1000" dirty="0" err="1"/>
              <a:t>current</a:t>
            </a:r>
            <a:r>
              <a:rPr lang="et-EE" sz="1000" dirty="0"/>
              <a:t> </a:t>
            </a:r>
            <a:r>
              <a:rPr lang="et-EE" sz="1000" dirty="0" err="1"/>
              <a:t>Directive</a:t>
            </a:r>
            <a:r>
              <a:rPr lang="et-EE" sz="1000" dirty="0"/>
              <a:t> </a:t>
            </a:r>
            <a:r>
              <a:rPr lang="et-EE" sz="1000" dirty="0" err="1"/>
              <a:t>has</a:t>
            </a:r>
            <a:r>
              <a:rPr lang="et-EE" sz="1000" dirty="0"/>
              <a:t> </a:t>
            </a:r>
            <a:r>
              <a:rPr lang="et-EE" sz="1000" dirty="0" err="1"/>
              <a:t>caused</a:t>
            </a:r>
            <a:r>
              <a:rPr lang="et-EE" sz="1000" dirty="0"/>
              <a:t> a </a:t>
            </a:r>
            <a:r>
              <a:rPr lang="et-EE" sz="1000" dirty="0" err="1"/>
              <a:t>lot</a:t>
            </a:r>
            <a:r>
              <a:rPr lang="et-EE" sz="1000" dirty="0"/>
              <a:t> </a:t>
            </a:r>
            <a:r>
              <a:rPr lang="et-EE" sz="1000" dirty="0" err="1"/>
              <a:t>of</a:t>
            </a:r>
            <a:r>
              <a:rPr lang="et-EE" sz="1000" dirty="0"/>
              <a:t> </a:t>
            </a:r>
            <a:r>
              <a:rPr lang="et-EE" sz="1000" dirty="0" err="1"/>
              <a:t>troubles</a:t>
            </a:r>
            <a:r>
              <a:rPr lang="et-EE" sz="1000" dirty="0"/>
              <a:t> </a:t>
            </a:r>
            <a:r>
              <a:rPr lang="et-EE" sz="1000" dirty="0" err="1"/>
              <a:t>both</a:t>
            </a:r>
            <a:r>
              <a:rPr lang="et-EE" sz="1000" dirty="0"/>
              <a:t> </a:t>
            </a:r>
            <a:r>
              <a:rPr lang="et-EE" sz="1000" dirty="0" err="1"/>
              <a:t>for</a:t>
            </a:r>
            <a:r>
              <a:rPr lang="et-EE" sz="1000" dirty="0"/>
              <a:t> </a:t>
            </a:r>
            <a:r>
              <a:rPr lang="et-EE" sz="1000" dirty="0" err="1"/>
              <a:t>authorities</a:t>
            </a:r>
            <a:r>
              <a:rPr lang="et-EE" sz="1000" dirty="0"/>
              <a:t> </a:t>
            </a:r>
            <a:r>
              <a:rPr lang="et-EE" sz="1000" dirty="0" err="1"/>
              <a:t>as</a:t>
            </a:r>
            <a:r>
              <a:rPr lang="et-EE" sz="1000" dirty="0"/>
              <a:t> </a:t>
            </a:r>
            <a:r>
              <a:rPr lang="et-EE" sz="1000" dirty="0" err="1"/>
              <a:t>well</a:t>
            </a:r>
            <a:r>
              <a:rPr lang="et-EE" sz="1000" dirty="0"/>
              <a:t> </a:t>
            </a:r>
            <a:r>
              <a:rPr lang="et-EE" sz="1000" dirty="0" err="1"/>
              <a:t>for</a:t>
            </a:r>
            <a:r>
              <a:rPr lang="et-EE" sz="1000" dirty="0"/>
              <a:t> </a:t>
            </a:r>
            <a:r>
              <a:rPr lang="et-EE" sz="1000" dirty="0" err="1"/>
              <a:t>industry</a:t>
            </a:r>
            <a:r>
              <a:rPr lang="et-EE" sz="1000" dirty="0"/>
              <a:t> </a:t>
            </a:r>
            <a:r>
              <a:rPr lang="et-EE" sz="1000" dirty="0" err="1"/>
              <a:t>due</a:t>
            </a:r>
            <a:r>
              <a:rPr lang="et-EE" sz="1000" dirty="0"/>
              <a:t> </a:t>
            </a:r>
            <a:r>
              <a:rPr lang="et-EE" sz="1000" dirty="0" err="1"/>
              <a:t>to</a:t>
            </a:r>
            <a:r>
              <a:rPr lang="et-EE" sz="1000" dirty="0"/>
              <a:t> </a:t>
            </a:r>
            <a:r>
              <a:rPr lang="et-EE" sz="1000" dirty="0" err="1"/>
              <a:t>its</a:t>
            </a:r>
            <a:r>
              <a:rPr lang="et-EE" sz="1000" dirty="0"/>
              <a:t> </a:t>
            </a:r>
            <a:r>
              <a:rPr lang="et-EE" sz="1000" dirty="0" err="1"/>
              <a:t>ambiguity</a:t>
            </a:r>
            <a:r>
              <a:rPr lang="et-EE" sz="1000" dirty="0"/>
              <a:t>. </a:t>
            </a:r>
            <a:r>
              <a:rPr lang="et-EE" sz="1000" dirty="0" err="1"/>
              <a:t>The</a:t>
            </a:r>
            <a:r>
              <a:rPr lang="et-EE" sz="1000" dirty="0"/>
              <a:t> aim </a:t>
            </a:r>
            <a:r>
              <a:rPr lang="et-EE" sz="1000" dirty="0" err="1"/>
              <a:t>is</a:t>
            </a:r>
            <a:r>
              <a:rPr lang="et-EE" sz="1000" dirty="0"/>
              <a:t> </a:t>
            </a:r>
            <a:r>
              <a:rPr lang="et-EE" sz="1000" dirty="0" err="1"/>
              <a:t>to</a:t>
            </a:r>
            <a:r>
              <a:rPr lang="et-EE" sz="1000" dirty="0"/>
              <a:t> </a:t>
            </a:r>
            <a:r>
              <a:rPr lang="et-EE" sz="1000" b="1" dirty="0" err="1"/>
              <a:t>clarify</a:t>
            </a:r>
            <a:r>
              <a:rPr lang="et-EE" sz="1000" b="1" dirty="0"/>
              <a:t> </a:t>
            </a:r>
            <a:r>
              <a:rPr lang="et-EE" sz="1000" b="1" dirty="0" err="1"/>
              <a:t>the</a:t>
            </a:r>
            <a:r>
              <a:rPr lang="et-EE" sz="1000" b="1" dirty="0"/>
              <a:t> </a:t>
            </a:r>
            <a:r>
              <a:rPr lang="et-EE" sz="1000" b="1" dirty="0" err="1"/>
              <a:t>definition</a:t>
            </a:r>
            <a:r>
              <a:rPr lang="et-EE" sz="1000" dirty="0"/>
              <a:t>. </a:t>
            </a:r>
            <a:endParaRPr lang="et-EE" sz="1000" dirty="0"/>
          </a:p>
          <a:p>
            <a:pPr marL="171673" indent="-171673">
              <a:buFont typeface="Arial" panose="020B0604020202020204" pitchFamily="34" charset="0"/>
              <a:buChar char="•"/>
            </a:pPr>
            <a:endParaRPr lang="et-EE" sz="1000" dirty="0"/>
          </a:p>
          <a:p>
            <a:pPr marL="171673" indent="-171673">
              <a:buFont typeface="Arial" panose="020B0604020202020204" pitchFamily="34" charset="0"/>
              <a:buChar char="•"/>
            </a:pPr>
            <a:r>
              <a:rPr lang="et-EE" sz="1000" dirty="0" err="1"/>
              <a:t>Problematic</a:t>
            </a:r>
            <a:r>
              <a:rPr lang="et-EE" sz="1000" dirty="0"/>
              <a:t> </a:t>
            </a:r>
            <a:r>
              <a:rPr lang="et-EE" sz="1000" dirty="0" err="1"/>
              <a:t>were</a:t>
            </a:r>
            <a:r>
              <a:rPr lang="et-EE" sz="1000" dirty="0"/>
              <a:t> "</a:t>
            </a:r>
            <a:r>
              <a:rPr lang="et-EE" sz="1000" dirty="0" err="1"/>
              <a:t>nearest</a:t>
            </a:r>
            <a:r>
              <a:rPr lang="et-EE" sz="1000" dirty="0"/>
              <a:t> </a:t>
            </a:r>
            <a:r>
              <a:rPr lang="et-EE" sz="1000" dirty="0" err="1"/>
              <a:t>suitable</a:t>
            </a:r>
            <a:r>
              <a:rPr lang="et-EE" sz="1000" dirty="0"/>
              <a:t>" and number </a:t>
            </a:r>
            <a:r>
              <a:rPr lang="et-EE" sz="1000" dirty="0" err="1"/>
              <a:t>of</a:t>
            </a:r>
            <a:r>
              <a:rPr lang="et-EE" sz="1000" dirty="0"/>
              <a:t> road </a:t>
            </a:r>
            <a:r>
              <a:rPr lang="et-EE" sz="1000" dirty="0" err="1"/>
              <a:t>legs</a:t>
            </a:r>
            <a:r>
              <a:rPr lang="et-EE" sz="1000" dirty="0"/>
              <a:t> (1 </a:t>
            </a:r>
            <a:r>
              <a:rPr lang="et-EE" sz="1000" dirty="0" err="1"/>
              <a:t>or</a:t>
            </a:r>
            <a:r>
              <a:rPr lang="et-EE" sz="1000" dirty="0"/>
              <a:t> 2), </a:t>
            </a:r>
            <a:r>
              <a:rPr lang="et-EE" sz="1000" dirty="0" err="1"/>
              <a:t>as</a:t>
            </a:r>
            <a:r>
              <a:rPr lang="et-EE" sz="1000" dirty="0"/>
              <a:t> </a:t>
            </a:r>
            <a:r>
              <a:rPr lang="et-EE" sz="1000" dirty="0" err="1"/>
              <a:t>well</a:t>
            </a:r>
            <a:r>
              <a:rPr lang="et-EE" sz="1000" dirty="0"/>
              <a:t> </a:t>
            </a:r>
            <a:r>
              <a:rPr lang="et-EE" sz="1000" dirty="0" err="1"/>
              <a:t>as</a:t>
            </a:r>
            <a:r>
              <a:rPr lang="et-EE" sz="1000" dirty="0"/>
              <a:t> </a:t>
            </a:r>
            <a:r>
              <a:rPr lang="et-EE" sz="1000" dirty="0" err="1"/>
              <a:t>different</a:t>
            </a:r>
            <a:r>
              <a:rPr lang="et-EE" sz="1000" dirty="0"/>
              <a:t> </a:t>
            </a:r>
            <a:r>
              <a:rPr lang="et-EE" sz="1000" dirty="0" err="1"/>
              <a:t>rules</a:t>
            </a:r>
            <a:r>
              <a:rPr lang="et-EE" sz="1000" dirty="0"/>
              <a:t> </a:t>
            </a:r>
            <a:r>
              <a:rPr lang="et-EE" sz="1000" dirty="0" err="1"/>
              <a:t>for</a:t>
            </a:r>
            <a:r>
              <a:rPr lang="et-EE" sz="1000" dirty="0"/>
              <a:t> rail and </a:t>
            </a:r>
            <a:r>
              <a:rPr lang="et-EE" sz="1000" dirty="0" err="1"/>
              <a:t>waterborne</a:t>
            </a:r>
            <a:r>
              <a:rPr lang="et-EE" sz="1000" dirty="0"/>
              <a:t> CT</a:t>
            </a:r>
            <a:endParaRPr lang="et-EE" sz="1000" dirty="0"/>
          </a:p>
          <a:p>
            <a:pPr marL="171673" indent="-171673">
              <a:buFont typeface="Arial" panose="020B0604020202020204" pitchFamily="34" charset="0"/>
              <a:buChar char="•"/>
            </a:pPr>
            <a:endParaRPr lang="et-EE" sz="1000" dirty="0"/>
          </a:p>
          <a:p>
            <a:pPr marL="171673" indent="-171673">
              <a:buFont typeface="Arial" panose="020B0604020202020204" pitchFamily="34" charset="0"/>
              <a:buChar char="•"/>
            </a:pPr>
            <a:r>
              <a:rPr lang="et-EE" sz="1000" dirty="0" err="1"/>
              <a:t>Current</a:t>
            </a:r>
            <a:r>
              <a:rPr lang="et-EE" sz="1000" dirty="0"/>
              <a:t> </a:t>
            </a:r>
            <a:r>
              <a:rPr lang="et-EE" sz="1000" dirty="0" err="1"/>
              <a:t>Directive</a:t>
            </a:r>
            <a:r>
              <a:rPr lang="et-EE" sz="1000" dirty="0"/>
              <a:t> </a:t>
            </a:r>
            <a:r>
              <a:rPr lang="et-EE" sz="1000" dirty="0" err="1"/>
              <a:t>does</a:t>
            </a:r>
            <a:r>
              <a:rPr lang="et-EE" sz="1000" dirty="0"/>
              <a:t> </a:t>
            </a:r>
            <a:r>
              <a:rPr lang="et-EE" sz="1000" dirty="0" err="1"/>
              <a:t>not</a:t>
            </a:r>
            <a:r>
              <a:rPr lang="et-EE" sz="1000" dirty="0"/>
              <a:t> </a:t>
            </a:r>
            <a:r>
              <a:rPr lang="et-EE" sz="1000" dirty="0" err="1"/>
              <a:t>foresee</a:t>
            </a:r>
            <a:r>
              <a:rPr lang="et-EE" sz="1000" dirty="0"/>
              <a:t> </a:t>
            </a:r>
            <a:r>
              <a:rPr lang="et-EE" sz="1000" dirty="0" err="1"/>
              <a:t>any</a:t>
            </a:r>
            <a:r>
              <a:rPr lang="et-EE" sz="1000" dirty="0"/>
              <a:t> </a:t>
            </a:r>
            <a:r>
              <a:rPr lang="et-EE" sz="1000" dirty="0" err="1"/>
              <a:t>effective</a:t>
            </a:r>
            <a:r>
              <a:rPr lang="et-EE" sz="1000" dirty="0"/>
              <a:t> </a:t>
            </a:r>
            <a:r>
              <a:rPr lang="et-EE" sz="1000" dirty="0" err="1"/>
              <a:t>measures</a:t>
            </a:r>
            <a:r>
              <a:rPr lang="et-EE" sz="1000" dirty="0"/>
              <a:t> </a:t>
            </a:r>
            <a:r>
              <a:rPr lang="et-EE" sz="1000" dirty="0" err="1"/>
              <a:t>for</a:t>
            </a:r>
            <a:r>
              <a:rPr lang="et-EE" sz="1000" dirty="0"/>
              <a:t> </a:t>
            </a:r>
            <a:r>
              <a:rPr lang="et-EE" sz="1000" dirty="0" err="1"/>
              <a:t>proving</a:t>
            </a:r>
            <a:r>
              <a:rPr lang="et-EE" sz="1000" dirty="0"/>
              <a:t> </a:t>
            </a:r>
            <a:r>
              <a:rPr lang="et-EE" sz="1000" dirty="0" err="1"/>
              <a:t>the</a:t>
            </a:r>
            <a:r>
              <a:rPr lang="et-EE" sz="1000" dirty="0"/>
              <a:t> </a:t>
            </a:r>
            <a:r>
              <a:rPr lang="et-EE" sz="1000" dirty="0" err="1"/>
              <a:t>eligibility</a:t>
            </a:r>
            <a:r>
              <a:rPr lang="et-EE" sz="1000" dirty="0"/>
              <a:t> </a:t>
            </a:r>
            <a:r>
              <a:rPr lang="et-EE" sz="1000" dirty="0" err="1"/>
              <a:t>of</a:t>
            </a:r>
            <a:r>
              <a:rPr lang="et-EE" sz="1000" dirty="0"/>
              <a:t> </a:t>
            </a:r>
            <a:r>
              <a:rPr lang="et-EE" sz="1000" dirty="0" err="1"/>
              <a:t>the</a:t>
            </a:r>
            <a:r>
              <a:rPr lang="et-EE" sz="1000" dirty="0"/>
              <a:t> </a:t>
            </a:r>
            <a:r>
              <a:rPr lang="et-EE" sz="1000" dirty="0" err="1"/>
              <a:t>special</a:t>
            </a:r>
            <a:r>
              <a:rPr lang="et-EE" sz="1000" dirty="0"/>
              <a:t> </a:t>
            </a:r>
            <a:r>
              <a:rPr lang="et-EE" sz="1000" dirty="0" err="1"/>
              <a:t>regime</a:t>
            </a:r>
            <a:r>
              <a:rPr lang="et-EE" sz="1000" dirty="0"/>
              <a:t> </a:t>
            </a:r>
            <a:r>
              <a:rPr lang="et-EE" sz="1000" dirty="0" err="1"/>
              <a:t>applicable</a:t>
            </a:r>
            <a:r>
              <a:rPr lang="et-EE" sz="1000" dirty="0"/>
              <a:t> </a:t>
            </a:r>
            <a:r>
              <a:rPr lang="et-EE" sz="1000" dirty="0" err="1"/>
              <a:t>for</a:t>
            </a:r>
            <a:r>
              <a:rPr lang="et-EE" sz="1000" dirty="0"/>
              <a:t> </a:t>
            </a:r>
            <a:r>
              <a:rPr lang="et-EE" sz="1000" dirty="0" err="1"/>
              <a:t>the</a:t>
            </a:r>
            <a:r>
              <a:rPr lang="et-EE" sz="1000" dirty="0"/>
              <a:t> road </a:t>
            </a:r>
            <a:r>
              <a:rPr lang="et-EE" sz="1000" dirty="0" err="1"/>
              <a:t>legs</a:t>
            </a:r>
            <a:r>
              <a:rPr lang="et-EE" sz="1000" dirty="0"/>
              <a:t> </a:t>
            </a:r>
            <a:r>
              <a:rPr lang="et-EE" sz="1000" dirty="0" err="1"/>
              <a:t>which</a:t>
            </a:r>
            <a:r>
              <a:rPr lang="et-EE" sz="1000" dirty="0"/>
              <a:t> </a:t>
            </a:r>
            <a:r>
              <a:rPr lang="et-EE" sz="1000" dirty="0" err="1"/>
              <a:t>creates</a:t>
            </a:r>
            <a:r>
              <a:rPr lang="et-EE" sz="1000" dirty="0"/>
              <a:t> a </a:t>
            </a:r>
            <a:r>
              <a:rPr lang="et-EE" sz="1000" dirty="0" err="1"/>
              <a:t>loophole</a:t>
            </a:r>
            <a:r>
              <a:rPr lang="et-EE" sz="1000" dirty="0"/>
              <a:t> </a:t>
            </a:r>
            <a:r>
              <a:rPr lang="et-EE" sz="1000" dirty="0" err="1"/>
              <a:t>for</a:t>
            </a:r>
            <a:r>
              <a:rPr lang="et-EE" sz="1000" dirty="0"/>
              <a:t> </a:t>
            </a:r>
            <a:r>
              <a:rPr lang="et-EE" sz="1000" dirty="0" err="1"/>
              <a:t>circumvention</a:t>
            </a:r>
            <a:r>
              <a:rPr lang="et-EE" sz="1000" dirty="0"/>
              <a:t> </a:t>
            </a:r>
            <a:r>
              <a:rPr lang="et-EE" sz="1000" dirty="0" err="1"/>
              <a:t>of</a:t>
            </a:r>
            <a:r>
              <a:rPr lang="et-EE" sz="1000" dirty="0"/>
              <a:t> </a:t>
            </a:r>
            <a:r>
              <a:rPr lang="et-EE" sz="1000" dirty="0" err="1"/>
              <a:t>cabotage</a:t>
            </a:r>
            <a:r>
              <a:rPr lang="et-EE" sz="1000" dirty="0"/>
              <a:t> and </a:t>
            </a:r>
            <a:r>
              <a:rPr lang="et-EE" sz="1000" dirty="0" err="1"/>
              <a:t>social</a:t>
            </a:r>
            <a:r>
              <a:rPr lang="et-EE" sz="1000" dirty="0"/>
              <a:t> </a:t>
            </a:r>
            <a:r>
              <a:rPr lang="et-EE" sz="1000" dirty="0" err="1"/>
              <a:t>rules</a:t>
            </a:r>
            <a:r>
              <a:rPr lang="et-EE" sz="1000" dirty="0"/>
              <a:t> </a:t>
            </a:r>
            <a:r>
              <a:rPr lang="et-EE" sz="1000" dirty="0" err="1"/>
              <a:t>of</a:t>
            </a:r>
            <a:r>
              <a:rPr lang="et-EE" sz="1000" dirty="0"/>
              <a:t> road transport. </a:t>
            </a:r>
            <a:r>
              <a:rPr lang="et-EE" sz="1000" dirty="0" err="1"/>
              <a:t>The</a:t>
            </a:r>
            <a:r>
              <a:rPr lang="et-EE" sz="1000" dirty="0"/>
              <a:t> </a:t>
            </a:r>
            <a:r>
              <a:rPr lang="et-EE" sz="1000" dirty="0" err="1"/>
              <a:t>proposal</a:t>
            </a:r>
            <a:r>
              <a:rPr lang="et-EE" sz="1000" dirty="0"/>
              <a:t> </a:t>
            </a:r>
            <a:r>
              <a:rPr lang="et-EE" sz="1000" dirty="0" err="1"/>
              <a:t>establishes</a:t>
            </a:r>
            <a:r>
              <a:rPr lang="et-EE" sz="1000" dirty="0"/>
              <a:t> </a:t>
            </a:r>
            <a:r>
              <a:rPr lang="et-EE" sz="1000" b="1" dirty="0" err="1"/>
              <a:t>very</a:t>
            </a:r>
            <a:r>
              <a:rPr lang="et-EE" sz="1000" b="1" dirty="0"/>
              <a:t> </a:t>
            </a:r>
            <a:r>
              <a:rPr lang="et-EE" sz="1000" b="1" dirty="0" err="1"/>
              <a:t>detailed</a:t>
            </a:r>
            <a:r>
              <a:rPr lang="et-EE" sz="1000" b="1" dirty="0"/>
              <a:t> </a:t>
            </a:r>
            <a:r>
              <a:rPr lang="et-EE" sz="1000" b="1" dirty="0" err="1"/>
              <a:t>conditions</a:t>
            </a:r>
            <a:r>
              <a:rPr lang="et-EE" sz="1000" b="1" dirty="0"/>
              <a:t> </a:t>
            </a:r>
            <a:r>
              <a:rPr lang="et-EE" sz="1000" b="1" dirty="0" err="1"/>
              <a:t>proving</a:t>
            </a:r>
            <a:r>
              <a:rPr lang="et-EE" sz="1000" b="1" dirty="0"/>
              <a:t> </a:t>
            </a:r>
            <a:r>
              <a:rPr lang="et-EE" sz="1000" b="1" dirty="0" err="1"/>
              <a:t>the</a:t>
            </a:r>
            <a:r>
              <a:rPr lang="et-EE" sz="1000" b="1" dirty="0"/>
              <a:t> </a:t>
            </a:r>
            <a:r>
              <a:rPr lang="et-EE" sz="1000" b="1" dirty="0" err="1"/>
              <a:t>eligibility</a:t>
            </a:r>
            <a:r>
              <a:rPr lang="et-EE" sz="1000" b="1" dirty="0"/>
              <a:t> </a:t>
            </a:r>
            <a:r>
              <a:rPr lang="et-EE" sz="1000" dirty="0" err="1"/>
              <a:t>of</a:t>
            </a:r>
            <a:r>
              <a:rPr lang="et-EE" sz="1000" dirty="0"/>
              <a:t> </a:t>
            </a:r>
            <a:r>
              <a:rPr lang="et-EE" sz="1000" dirty="0" err="1"/>
              <a:t>operations</a:t>
            </a:r>
            <a:r>
              <a:rPr lang="et-EE" sz="1000" dirty="0"/>
              <a:t> </a:t>
            </a:r>
            <a:r>
              <a:rPr lang="et-EE" sz="1000" dirty="0" err="1"/>
              <a:t>in</a:t>
            </a:r>
            <a:r>
              <a:rPr lang="et-EE" sz="1000" dirty="0"/>
              <a:t> </a:t>
            </a:r>
            <a:r>
              <a:rPr lang="et-EE" sz="1000" dirty="0" err="1"/>
              <a:t>form</a:t>
            </a:r>
            <a:r>
              <a:rPr lang="et-EE" sz="1000" dirty="0"/>
              <a:t> </a:t>
            </a:r>
            <a:r>
              <a:rPr lang="et-EE" sz="1000" dirty="0" err="1"/>
              <a:t>of</a:t>
            </a:r>
            <a:r>
              <a:rPr lang="et-EE" sz="1000" dirty="0"/>
              <a:t> </a:t>
            </a:r>
            <a:r>
              <a:rPr lang="et-EE" sz="1000" dirty="0" err="1"/>
              <a:t>for</a:t>
            </a:r>
            <a:r>
              <a:rPr lang="et-EE" sz="1000" dirty="0"/>
              <a:t> </a:t>
            </a:r>
            <a:r>
              <a:rPr lang="et-EE" sz="1000" dirty="0" err="1"/>
              <a:t>pre-established</a:t>
            </a:r>
            <a:r>
              <a:rPr lang="et-EE" sz="1000" dirty="0"/>
              <a:t> </a:t>
            </a:r>
            <a:r>
              <a:rPr lang="et-EE" sz="1000" dirty="0" err="1"/>
              <a:t>documents</a:t>
            </a:r>
            <a:r>
              <a:rPr lang="et-EE" sz="1000" dirty="0"/>
              <a:t> </a:t>
            </a:r>
            <a:r>
              <a:rPr lang="et-EE" sz="1000" dirty="0" err="1"/>
              <a:t>to</a:t>
            </a:r>
            <a:r>
              <a:rPr lang="et-EE" sz="1000" dirty="0"/>
              <a:t> </a:t>
            </a:r>
            <a:r>
              <a:rPr lang="et-EE" sz="1000" dirty="0" err="1"/>
              <a:t>be</a:t>
            </a:r>
            <a:r>
              <a:rPr lang="et-EE" sz="1000" dirty="0"/>
              <a:t> </a:t>
            </a:r>
            <a:r>
              <a:rPr lang="et-EE" sz="1000" dirty="0" err="1"/>
              <a:t>checked</a:t>
            </a:r>
            <a:r>
              <a:rPr lang="et-EE" sz="1000" dirty="0"/>
              <a:t> at road side on </a:t>
            </a:r>
            <a:r>
              <a:rPr lang="et-EE" sz="1000" dirty="0" err="1"/>
              <a:t>paper</a:t>
            </a:r>
            <a:r>
              <a:rPr lang="et-EE" sz="1000" dirty="0"/>
              <a:t> </a:t>
            </a:r>
            <a:r>
              <a:rPr lang="et-EE" sz="1000" dirty="0" err="1"/>
              <a:t>or</a:t>
            </a:r>
            <a:r>
              <a:rPr lang="et-EE" sz="1000" dirty="0"/>
              <a:t> </a:t>
            </a:r>
            <a:r>
              <a:rPr lang="et-EE" sz="1000" dirty="0" err="1"/>
              <a:t>electronically</a:t>
            </a:r>
            <a:r>
              <a:rPr lang="et-EE" sz="1000" dirty="0"/>
              <a:t>, </a:t>
            </a:r>
            <a:r>
              <a:rPr lang="et-EE" sz="1000" dirty="0" err="1"/>
              <a:t>thus</a:t>
            </a:r>
            <a:r>
              <a:rPr lang="et-EE" sz="1000" dirty="0"/>
              <a:t> </a:t>
            </a:r>
            <a:r>
              <a:rPr lang="et-EE" sz="1000" dirty="0" err="1"/>
              <a:t>helping</a:t>
            </a:r>
            <a:r>
              <a:rPr lang="et-EE" sz="1000" dirty="0"/>
              <a:t> </a:t>
            </a:r>
            <a:r>
              <a:rPr lang="et-EE" sz="1000" dirty="0" err="1"/>
              <a:t>to</a:t>
            </a:r>
            <a:r>
              <a:rPr lang="et-EE" sz="1000" dirty="0"/>
              <a:t> solve </a:t>
            </a:r>
            <a:r>
              <a:rPr lang="et-EE" sz="1000" dirty="0" err="1"/>
              <a:t>the</a:t>
            </a:r>
            <a:r>
              <a:rPr lang="et-EE" sz="1000" dirty="0"/>
              <a:t> </a:t>
            </a:r>
            <a:r>
              <a:rPr lang="et-EE" sz="1000" dirty="0" err="1"/>
              <a:t>problem</a:t>
            </a:r>
            <a:r>
              <a:rPr lang="et-EE" sz="1000" dirty="0"/>
              <a:t> </a:t>
            </a:r>
            <a:r>
              <a:rPr lang="et-EE" sz="1000" dirty="0" err="1"/>
              <a:t>of</a:t>
            </a:r>
            <a:r>
              <a:rPr lang="et-EE" sz="1000" dirty="0"/>
              <a:t> </a:t>
            </a:r>
            <a:r>
              <a:rPr lang="et-EE" sz="1000" dirty="0" err="1"/>
              <a:t>circumvention</a:t>
            </a:r>
            <a:r>
              <a:rPr lang="et-EE" sz="1000" dirty="0"/>
              <a:t>. </a:t>
            </a:r>
          </a:p>
          <a:p>
            <a:pPr marL="171673" indent="-171673">
              <a:buFont typeface="Arial" panose="020B0604020202020204" pitchFamily="34" charset="0"/>
              <a:buChar char="•"/>
            </a:pPr>
            <a:endParaRPr lang="et-EE" sz="1000"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6</a:t>
            </a:fld>
            <a:endParaRPr lang="en-GB" altLang="en-US"/>
          </a:p>
        </p:txBody>
      </p:sp>
    </p:spTree>
    <p:extLst>
      <p:ext uri="{BB962C8B-B14F-4D97-AF65-F5344CB8AC3E}">
        <p14:creationId xmlns:p14="http://schemas.microsoft.com/office/powerpoint/2010/main" val="1165033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sz="1000" dirty="0"/>
          </a:p>
          <a:p>
            <a:endParaRPr lang="et-EE" sz="1000" dirty="0"/>
          </a:p>
          <a:p>
            <a:pPr marL="171673" indent="-171673">
              <a:buFont typeface="Arial" panose="020B0604020202020204" pitchFamily="34" charset="0"/>
              <a:buChar char="•"/>
            </a:pPr>
            <a:endParaRPr lang="et-EE" sz="1000" dirty="0"/>
          </a:p>
          <a:p>
            <a:r>
              <a:rPr lang="et-EE" sz="1000" dirty="0" err="1"/>
              <a:t>Current</a:t>
            </a:r>
            <a:r>
              <a:rPr lang="et-EE" sz="1000" dirty="0"/>
              <a:t> </a:t>
            </a:r>
            <a:r>
              <a:rPr lang="et-EE" sz="1000" dirty="0" err="1"/>
              <a:t>Directive</a:t>
            </a:r>
            <a:r>
              <a:rPr lang="et-EE" sz="1000" dirty="0"/>
              <a:t> </a:t>
            </a:r>
            <a:r>
              <a:rPr lang="et-EE" sz="1000" dirty="0" err="1"/>
              <a:t>does</a:t>
            </a:r>
            <a:r>
              <a:rPr lang="et-EE" sz="1000" dirty="0"/>
              <a:t> </a:t>
            </a:r>
            <a:r>
              <a:rPr lang="et-EE" sz="1000" dirty="0" err="1"/>
              <a:t>not</a:t>
            </a:r>
            <a:r>
              <a:rPr lang="et-EE" sz="1000" dirty="0"/>
              <a:t> </a:t>
            </a:r>
            <a:r>
              <a:rPr lang="et-EE" sz="1000" dirty="0" err="1"/>
              <a:t>foresee</a:t>
            </a:r>
            <a:r>
              <a:rPr lang="et-EE" sz="1000" dirty="0"/>
              <a:t> </a:t>
            </a:r>
            <a:r>
              <a:rPr lang="et-EE" sz="1000" dirty="0" err="1"/>
              <a:t>any</a:t>
            </a:r>
            <a:r>
              <a:rPr lang="et-EE" sz="1000" dirty="0"/>
              <a:t> </a:t>
            </a:r>
            <a:r>
              <a:rPr lang="et-EE" sz="1000" dirty="0" err="1"/>
              <a:t>effective</a:t>
            </a:r>
            <a:r>
              <a:rPr lang="et-EE" sz="1000" dirty="0"/>
              <a:t> </a:t>
            </a:r>
            <a:r>
              <a:rPr lang="et-EE" sz="1000" dirty="0" err="1"/>
              <a:t>measures</a:t>
            </a:r>
            <a:r>
              <a:rPr lang="et-EE" sz="1000" dirty="0"/>
              <a:t> </a:t>
            </a:r>
            <a:r>
              <a:rPr lang="et-EE" sz="1000" dirty="0" err="1"/>
              <a:t>for</a:t>
            </a:r>
            <a:r>
              <a:rPr lang="et-EE" sz="1000" dirty="0"/>
              <a:t> </a:t>
            </a:r>
            <a:r>
              <a:rPr lang="et-EE" sz="1000" dirty="0" err="1"/>
              <a:t>proving</a:t>
            </a:r>
            <a:r>
              <a:rPr lang="et-EE" sz="1000" dirty="0"/>
              <a:t> </a:t>
            </a:r>
            <a:r>
              <a:rPr lang="et-EE" sz="1000" dirty="0" err="1"/>
              <a:t>the</a:t>
            </a:r>
            <a:r>
              <a:rPr lang="et-EE" sz="1000" dirty="0"/>
              <a:t> </a:t>
            </a:r>
            <a:r>
              <a:rPr lang="et-EE" sz="1000" dirty="0" err="1"/>
              <a:t>eligibility</a:t>
            </a:r>
            <a:r>
              <a:rPr lang="et-EE" sz="1000" dirty="0"/>
              <a:t> </a:t>
            </a:r>
            <a:r>
              <a:rPr lang="et-EE" sz="1000" dirty="0" err="1"/>
              <a:t>of</a:t>
            </a:r>
            <a:r>
              <a:rPr lang="et-EE" sz="1000" dirty="0"/>
              <a:t> </a:t>
            </a:r>
            <a:r>
              <a:rPr lang="et-EE" sz="1000" dirty="0" err="1"/>
              <a:t>the</a:t>
            </a:r>
            <a:r>
              <a:rPr lang="et-EE" sz="1000" dirty="0"/>
              <a:t> </a:t>
            </a:r>
            <a:r>
              <a:rPr lang="et-EE" sz="1000" dirty="0" err="1"/>
              <a:t>special</a:t>
            </a:r>
            <a:r>
              <a:rPr lang="et-EE" sz="1000" dirty="0"/>
              <a:t> </a:t>
            </a:r>
            <a:r>
              <a:rPr lang="et-EE" sz="1000" dirty="0" err="1"/>
              <a:t>regime</a:t>
            </a:r>
            <a:r>
              <a:rPr lang="et-EE" sz="1000" dirty="0"/>
              <a:t> </a:t>
            </a:r>
            <a:r>
              <a:rPr lang="et-EE" sz="1000" dirty="0" err="1"/>
              <a:t>applicable</a:t>
            </a:r>
            <a:r>
              <a:rPr lang="et-EE" sz="1000" dirty="0"/>
              <a:t> </a:t>
            </a:r>
            <a:r>
              <a:rPr lang="et-EE" sz="1000" dirty="0" err="1"/>
              <a:t>for</a:t>
            </a:r>
            <a:r>
              <a:rPr lang="et-EE" sz="1000" dirty="0"/>
              <a:t> </a:t>
            </a:r>
            <a:r>
              <a:rPr lang="et-EE" sz="1000" dirty="0" err="1"/>
              <a:t>the</a:t>
            </a:r>
            <a:r>
              <a:rPr lang="et-EE" sz="1000" dirty="0"/>
              <a:t> road </a:t>
            </a:r>
            <a:r>
              <a:rPr lang="et-EE" sz="1000" dirty="0" err="1"/>
              <a:t>legs</a:t>
            </a:r>
            <a:r>
              <a:rPr lang="et-EE" sz="1000" dirty="0"/>
              <a:t> </a:t>
            </a:r>
            <a:r>
              <a:rPr lang="et-EE" sz="1000" dirty="0" err="1"/>
              <a:t>which</a:t>
            </a:r>
            <a:r>
              <a:rPr lang="et-EE" sz="1000" dirty="0"/>
              <a:t> </a:t>
            </a:r>
            <a:r>
              <a:rPr lang="et-EE" sz="1000" dirty="0" err="1"/>
              <a:t>creates</a:t>
            </a:r>
            <a:r>
              <a:rPr lang="et-EE" sz="1000" dirty="0"/>
              <a:t> a </a:t>
            </a:r>
            <a:r>
              <a:rPr lang="et-EE" sz="1000" dirty="0" err="1"/>
              <a:t>loophole</a:t>
            </a:r>
            <a:r>
              <a:rPr lang="et-EE" sz="1000" dirty="0"/>
              <a:t> </a:t>
            </a:r>
            <a:r>
              <a:rPr lang="et-EE" sz="1000" dirty="0" err="1"/>
              <a:t>for</a:t>
            </a:r>
            <a:r>
              <a:rPr lang="et-EE" sz="1000" dirty="0"/>
              <a:t> </a:t>
            </a:r>
            <a:r>
              <a:rPr lang="et-EE" sz="1000" dirty="0" err="1"/>
              <a:t>circumvention</a:t>
            </a:r>
            <a:r>
              <a:rPr lang="et-EE" sz="1000" dirty="0"/>
              <a:t> </a:t>
            </a:r>
            <a:r>
              <a:rPr lang="et-EE" sz="1000" dirty="0" err="1"/>
              <a:t>of</a:t>
            </a:r>
            <a:r>
              <a:rPr lang="et-EE" sz="1000" dirty="0"/>
              <a:t> </a:t>
            </a:r>
            <a:r>
              <a:rPr lang="et-EE" sz="1000" dirty="0" err="1"/>
              <a:t>cabotage</a:t>
            </a:r>
            <a:r>
              <a:rPr lang="et-EE" sz="1000" dirty="0"/>
              <a:t> and </a:t>
            </a:r>
            <a:r>
              <a:rPr lang="et-EE" sz="1000" dirty="0" err="1"/>
              <a:t>social</a:t>
            </a:r>
            <a:r>
              <a:rPr lang="et-EE" sz="1000" dirty="0"/>
              <a:t> </a:t>
            </a:r>
            <a:r>
              <a:rPr lang="et-EE" sz="1000" dirty="0" err="1"/>
              <a:t>rules</a:t>
            </a:r>
            <a:r>
              <a:rPr lang="et-EE" sz="1000" dirty="0"/>
              <a:t> </a:t>
            </a:r>
            <a:r>
              <a:rPr lang="et-EE" sz="1000" dirty="0" err="1"/>
              <a:t>of</a:t>
            </a:r>
            <a:r>
              <a:rPr lang="et-EE" sz="1000" dirty="0"/>
              <a:t> road transport. </a:t>
            </a:r>
            <a:r>
              <a:rPr lang="et-EE" sz="1000" dirty="0" err="1"/>
              <a:t>The</a:t>
            </a:r>
            <a:r>
              <a:rPr lang="et-EE" sz="1000" dirty="0"/>
              <a:t> </a:t>
            </a:r>
            <a:r>
              <a:rPr lang="et-EE" sz="1000" dirty="0" err="1"/>
              <a:t>proposal</a:t>
            </a:r>
            <a:r>
              <a:rPr lang="et-EE" sz="1000" dirty="0"/>
              <a:t> </a:t>
            </a:r>
            <a:r>
              <a:rPr lang="et-EE" sz="1000" dirty="0" err="1"/>
              <a:t>establishes</a:t>
            </a:r>
            <a:r>
              <a:rPr lang="et-EE" sz="1000" dirty="0"/>
              <a:t> </a:t>
            </a:r>
            <a:r>
              <a:rPr lang="et-EE" sz="1000" b="1" dirty="0" err="1"/>
              <a:t>very</a:t>
            </a:r>
            <a:r>
              <a:rPr lang="et-EE" sz="1000" b="1" dirty="0"/>
              <a:t> </a:t>
            </a:r>
            <a:r>
              <a:rPr lang="et-EE" sz="1000" b="1" dirty="0" err="1"/>
              <a:t>detailed</a:t>
            </a:r>
            <a:r>
              <a:rPr lang="et-EE" sz="1000" b="1" dirty="0"/>
              <a:t> </a:t>
            </a:r>
            <a:r>
              <a:rPr lang="et-EE" sz="1000" b="1" dirty="0" err="1"/>
              <a:t>conditions</a:t>
            </a:r>
            <a:r>
              <a:rPr lang="et-EE" sz="1000" b="1" dirty="0"/>
              <a:t> </a:t>
            </a:r>
            <a:r>
              <a:rPr lang="et-EE" sz="1000" b="1" dirty="0" err="1"/>
              <a:t>proving</a:t>
            </a:r>
            <a:r>
              <a:rPr lang="et-EE" sz="1000" b="1" dirty="0"/>
              <a:t> </a:t>
            </a:r>
            <a:r>
              <a:rPr lang="et-EE" sz="1000" b="1" dirty="0" err="1"/>
              <a:t>the</a:t>
            </a:r>
            <a:r>
              <a:rPr lang="et-EE" sz="1000" b="1" dirty="0"/>
              <a:t> </a:t>
            </a:r>
            <a:r>
              <a:rPr lang="et-EE" sz="1000" b="1" dirty="0" err="1"/>
              <a:t>eligibility</a:t>
            </a:r>
            <a:r>
              <a:rPr lang="et-EE" sz="1000" b="1" dirty="0"/>
              <a:t> </a:t>
            </a:r>
            <a:r>
              <a:rPr lang="et-EE" sz="1000" dirty="0" err="1"/>
              <a:t>of</a:t>
            </a:r>
            <a:r>
              <a:rPr lang="et-EE" sz="1000" dirty="0"/>
              <a:t> </a:t>
            </a:r>
            <a:r>
              <a:rPr lang="et-EE" sz="1000" dirty="0" err="1"/>
              <a:t>operations</a:t>
            </a:r>
            <a:r>
              <a:rPr lang="et-EE" sz="1000" dirty="0"/>
              <a:t> </a:t>
            </a:r>
            <a:r>
              <a:rPr lang="et-EE" sz="1000" dirty="0" err="1"/>
              <a:t>in</a:t>
            </a:r>
            <a:r>
              <a:rPr lang="et-EE" sz="1000" dirty="0"/>
              <a:t> </a:t>
            </a:r>
            <a:r>
              <a:rPr lang="et-EE" sz="1000" dirty="0" err="1"/>
              <a:t>form</a:t>
            </a:r>
            <a:r>
              <a:rPr lang="et-EE" sz="1000" dirty="0"/>
              <a:t> </a:t>
            </a:r>
            <a:r>
              <a:rPr lang="et-EE" sz="1000" dirty="0" err="1"/>
              <a:t>of</a:t>
            </a:r>
            <a:r>
              <a:rPr lang="et-EE" sz="1000" dirty="0"/>
              <a:t> </a:t>
            </a:r>
            <a:r>
              <a:rPr lang="et-EE" sz="1000" dirty="0" err="1"/>
              <a:t>for</a:t>
            </a:r>
            <a:r>
              <a:rPr lang="et-EE" sz="1000" dirty="0"/>
              <a:t> </a:t>
            </a:r>
            <a:r>
              <a:rPr lang="et-EE" sz="1000" dirty="0" err="1"/>
              <a:t>pre-established</a:t>
            </a:r>
            <a:r>
              <a:rPr lang="et-EE" sz="1000" dirty="0"/>
              <a:t> </a:t>
            </a:r>
            <a:r>
              <a:rPr lang="et-EE" sz="1000" dirty="0" err="1"/>
              <a:t>documents</a:t>
            </a:r>
            <a:r>
              <a:rPr lang="et-EE" sz="1000" dirty="0"/>
              <a:t> </a:t>
            </a:r>
            <a:r>
              <a:rPr lang="et-EE" sz="1000" dirty="0" err="1"/>
              <a:t>to</a:t>
            </a:r>
            <a:r>
              <a:rPr lang="et-EE" sz="1000" dirty="0"/>
              <a:t> </a:t>
            </a:r>
            <a:r>
              <a:rPr lang="et-EE" sz="1000" dirty="0" err="1"/>
              <a:t>be</a:t>
            </a:r>
            <a:r>
              <a:rPr lang="et-EE" sz="1000" dirty="0"/>
              <a:t> </a:t>
            </a:r>
            <a:r>
              <a:rPr lang="et-EE" sz="1000" dirty="0" err="1"/>
              <a:t>checked</a:t>
            </a:r>
            <a:r>
              <a:rPr lang="et-EE" sz="1000" dirty="0"/>
              <a:t> at road side on </a:t>
            </a:r>
            <a:r>
              <a:rPr lang="et-EE" sz="1000" dirty="0" err="1"/>
              <a:t>paper</a:t>
            </a:r>
            <a:r>
              <a:rPr lang="et-EE" sz="1000" dirty="0"/>
              <a:t> </a:t>
            </a:r>
            <a:r>
              <a:rPr lang="et-EE" sz="1000" dirty="0" err="1"/>
              <a:t>or</a:t>
            </a:r>
            <a:r>
              <a:rPr lang="et-EE" sz="1000" dirty="0"/>
              <a:t> </a:t>
            </a:r>
            <a:r>
              <a:rPr lang="et-EE" sz="1000" dirty="0" err="1"/>
              <a:t>electronically</a:t>
            </a:r>
            <a:r>
              <a:rPr lang="et-EE" sz="1000" dirty="0"/>
              <a:t>, </a:t>
            </a:r>
            <a:r>
              <a:rPr lang="et-EE" sz="1000" dirty="0" err="1"/>
              <a:t>thus</a:t>
            </a:r>
            <a:r>
              <a:rPr lang="et-EE" sz="1000" dirty="0"/>
              <a:t> </a:t>
            </a:r>
            <a:r>
              <a:rPr lang="et-EE" sz="1000" dirty="0" err="1"/>
              <a:t>helping</a:t>
            </a:r>
            <a:r>
              <a:rPr lang="et-EE" sz="1000" dirty="0"/>
              <a:t> </a:t>
            </a:r>
            <a:r>
              <a:rPr lang="et-EE" sz="1000" dirty="0" err="1"/>
              <a:t>to</a:t>
            </a:r>
            <a:r>
              <a:rPr lang="et-EE" sz="1000" dirty="0"/>
              <a:t> solve </a:t>
            </a:r>
            <a:r>
              <a:rPr lang="et-EE" sz="1000" dirty="0" err="1"/>
              <a:t>the</a:t>
            </a:r>
            <a:r>
              <a:rPr lang="et-EE" sz="1000" dirty="0"/>
              <a:t> </a:t>
            </a:r>
            <a:r>
              <a:rPr lang="et-EE" sz="1000" dirty="0" err="1"/>
              <a:t>problem</a:t>
            </a:r>
            <a:r>
              <a:rPr lang="et-EE" sz="1000" dirty="0"/>
              <a:t> </a:t>
            </a:r>
            <a:r>
              <a:rPr lang="et-EE" sz="1000" dirty="0" err="1"/>
              <a:t>of</a:t>
            </a:r>
            <a:r>
              <a:rPr lang="et-EE" sz="1000" dirty="0"/>
              <a:t> </a:t>
            </a:r>
            <a:r>
              <a:rPr lang="et-EE" sz="1000" dirty="0" err="1"/>
              <a:t>circumvention</a:t>
            </a:r>
            <a:r>
              <a:rPr lang="et-EE" sz="1000" dirty="0"/>
              <a:t>. </a:t>
            </a:r>
            <a:endParaRPr lang="et-EE" sz="1000" dirty="0"/>
          </a:p>
          <a:p>
            <a:endParaRPr lang="et-EE" sz="1000" dirty="0"/>
          </a:p>
          <a:p>
            <a:r>
              <a:rPr lang="et-EE" sz="1000" dirty="0"/>
              <a:t>General </a:t>
            </a:r>
            <a:r>
              <a:rPr lang="et-EE" sz="1000" dirty="0" err="1"/>
              <a:t>rules</a:t>
            </a:r>
            <a:r>
              <a:rPr lang="et-EE" sz="1000" dirty="0"/>
              <a:t> on </a:t>
            </a:r>
            <a:r>
              <a:rPr lang="et-EE" sz="1000" dirty="0" err="1"/>
              <a:t>providing</a:t>
            </a:r>
            <a:r>
              <a:rPr lang="et-EE" sz="1000" dirty="0"/>
              <a:t> transport </a:t>
            </a:r>
            <a:r>
              <a:rPr lang="et-EE" sz="1000" dirty="0" err="1"/>
              <a:t>data</a:t>
            </a:r>
            <a:r>
              <a:rPr lang="et-EE" sz="1000" dirty="0"/>
              <a:t> </a:t>
            </a:r>
            <a:r>
              <a:rPr lang="et-EE" sz="1000" dirty="0" err="1"/>
              <a:t>digitally</a:t>
            </a:r>
            <a:r>
              <a:rPr lang="et-EE" sz="1000" dirty="0"/>
              <a:t> </a:t>
            </a:r>
            <a:r>
              <a:rPr lang="et-EE" sz="1000" dirty="0" err="1"/>
              <a:t>will</a:t>
            </a:r>
            <a:r>
              <a:rPr lang="et-EE" sz="1000" dirty="0"/>
              <a:t> </a:t>
            </a:r>
            <a:r>
              <a:rPr lang="et-EE" sz="1000" dirty="0" err="1"/>
              <a:t>be</a:t>
            </a:r>
            <a:r>
              <a:rPr lang="et-EE" sz="1000" dirty="0"/>
              <a:t> </a:t>
            </a:r>
            <a:r>
              <a:rPr lang="et-EE" sz="1000" dirty="0" err="1"/>
              <a:t>established</a:t>
            </a:r>
            <a:r>
              <a:rPr lang="et-EE" sz="1000" dirty="0"/>
              <a:t> </a:t>
            </a:r>
            <a:r>
              <a:rPr lang="et-EE" sz="1000" dirty="0" err="1"/>
              <a:t>in</a:t>
            </a:r>
            <a:r>
              <a:rPr lang="et-EE" sz="1000" dirty="0"/>
              <a:t> a </a:t>
            </a:r>
            <a:r>
              <a:rPr lang="et-EE" sz="1000" dirty="0" err="1"/>
              <a:t>proposal</a:t>
            </a:r>
            <a:r>
              <a:rPr lang="et-EE" sz="1000" dirty="0"/>
              <a:t> </a:t>
            </a:r>
            <a:r>
              <a:rPr lang="et-EE" sz="1000" dirty="0" err="1"/>
              <a:t>to</a:t>
            </a:r>
            <a:r>
              <a:rPr lang="et-EE" sz="1000" dirty="0"/>
              <a:t> </a:t>
            </a:r>
            <a:r>
              <a:rPr lang="et-EE" sz="1000" dirty="0" err="1"/>
              <a:t>be</a:t>
            </a:r>
            <a:r>
              <a:rPr lang="et-EE" sz="1000" dirty="0"/>
              <a:t> </a:t>
            </a:r>
            <a:r>
              <a:rPr lang="et-EE" sz="1000" dirty="0" err="1"/>
              <a:t>adopted</a:t>
            </a:r>
            <a:r>
              <a:rPr lang="et-EE" sz="1000" dirty="0"/>
              <a:t> </a:t>
            </a:r>
            <a:r>
              <a:rPr lang="et-EE" sz="1000" dirty="0" err="1"/>
              <a:t>in</a:t>
            </a:r>
            <a:r>
              <a:rPr lang="et-EE" sz="1000" dirty="0"/>
              <a:t> </a:t>
            </a:r>
            <a:r>
              <a:rPr lang="et-EE" sz="1000" dirty="0" err="1"/>
              <a:t>May</a:t>
            </a:r>
            <a:r>
              <a:rPr lang="et-EE" sz="1000" dirty="0"/>
              <a:t> 2018.</a:t>
            </a:r>
            <a:endParaRPr lang="et-EE" sz="1000" dirty="0"/>
          </a:p>
          <a:p>
            <a:pPr marL="171673" indent="-171673">
              <a:buFont typeface="Arial" panose="020B0604020202020204" pitchFamily="34" charset="0"/>
              <a:buChar char="•"/>
            </a:pPr>
            <a:endParaRPr lang="et-EE" sz="1000"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7</a:t>
            </a:fld>
            <a:endParaRPr lang="en-GB" altLang="en-US"/>
          </a:p>
        </p:txBody>
      </p:sp>
    </p:spTree>
    <p:extLst>
      <p:ext uri="{BB962C8B-B14F-4D97-AF65-F5344CB8AC3E}">
        <p14:creationId xmlns:p14="http://schemas.microsoft.com/office/powerpoint/2010/main" val="1165033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673" indent="-171673">
              <a:buFont typeface="Arial" panose="020B0604020202020204" pitchFamily="34" charset="0"/>
              <a:buChar char="•"/>
            </a:pPr>
            <a:r>
              <a:rPr lang="et-EE" sz="1000" dirty="0" err="1"/>
              <a:t>An</a:t>
            </a:r>
            <a:r>
              <a:rPr lang="et-EE" sz="1000" dirty="0"/>
              <a:t> </a:t>
            </a:r>
            <a:r>
              <a:rPr lang="et-EE" sz="1000" b="1" dirty="0" err="1"/>
              <a:t>obligation</a:t>
            </a:r>
            <a:r>
              <a:rPr lang="et-EE" sz="1000" b="1" dirty="0"/>
              <a:t> </a:t>
            </a:r>
            <a:r>
              <a:rPr lang="et-EE" sz="1000" b="1" dirty="0" err="1"/>
              <a:t>is</a:t>
            </a:r>
            <a:r>
              <a:rPr lang="et-EE" sz="1000" b="1" dirty="0"/>
              <a:t> </a:t>
            </a:r>
            <a:r>
              <a:rPr lang="et-EE" sz="1000" b="1" dirty="0" err="1"/>
              <a:t>foreseen</a:t>
            </a:r>
            <a:r>
              <a:rPr lang="et-EE" sz="1000" b="1" dirty="0"/>
              <a:t> </a:t>
            </a:r>
            <a:r>
              <a:rPr lang="et-EE" sz="1000" b="1" dirty="0" err="1"/>
              <a:t>for</a:t>
            </a:r>
            <a:r>
              <a:rPr lang="et-EE" sz="1000" b="1" dirty="0"/>
              <a:t> MS </a:t>
            </a:r>
            <a:r>
              <a:rPr lang="et-EE" sz="1000" b="1" dirty="0" err="1"/>
              <a:t>to</a:t>
            </a:r>
            <a:r>
              <a:rPr lang="et-EE" sz="1000" b="1" dirty="0"/>
              <a:t> </a:t>
            </a:r>
            <a:r>
              <a:rPr lang="et-EE" sz="1000" b="1" dirty="0" err="1"/>
              <a:t>take</a:t>
            </a:r>
            <a:r>
              <a:rPr lang="et-EE" sz="1000" b="1" dirty="0"/>
              <a:t> </a:t>
            </a:r>
            <a:r>
              <a:rPr lang="et-EE" sz="1000" b="1" dirty="0" err="1"/>
              <a:t>measures</a:t>
            </a:r>
            <a:r>
              <a:rPr lang="et-EE" sz="1000" b="1" dirty="0"/>
              <a:t> </a:t>
            </a:r>
            <a:r>
              <a:rPr lang="et-EE" sz="1000" b="1" dirty="0" err="1"/>
              <a:t>to</a:t>
            </a:r>
            <a:r>
              <a:rPr lang="et-EE" sz="1000" b="1" dirty="0"/>
              <a:t> </a:t>
            </a:r>
            <a:r>
              <a:rPr lang="et-EE" sz="1000" b="1" dirty="0" err="1"/>
              <a:t>support</a:t>
            </a:r>
            <a:r>
              <a:rPr lang="et-EE" sz="1000" b="1" dirty="0"/>
              <a:t> terminal </a:t>
            </a:r>
            <a:r>
              <a:rPr lang="et-EE" sz="1000" b="1" dirty="0" err="1"/>
              <a:t>building</a:t>
            </a:r>
            <a:r>
              <a:rPr lang="et-EE" sz="1000" b="1" dirty="0"/>
              <a:t> </a:t>
            </a:r>
            <a:r>
              <a:rPr lang="et-EE" sz="1000" dirty="0"/>
              <a:t>and </a:t>
            </a:r>
            <a:r>
              <a:rPr lang="et-EE" sz="1000" dirty="0" err="1"/>
              <a:t>capacity</a:t>
            </a:r>
            <a:r>
              <a:rPr lang="et-EE" sz="1000" dirty="0"/>
              <a:t> </a:t>
            </a:r>
            <a:r>
              <a:rPr lang="et-EE" sz="1000" dirty="0" err="1"/>
              <a:t>increasing</a:t>
            </a:r>
            <a:r>
              <a:rPr lang="et-EE" sz="1000" dirty="0"/>
              <a:t> </a:t>
            </a:r>
            <a:r>
              <a:rPr lang="et-EE" sz="1000" dirty="0" err="1"/>
              <a:t>where</a:t>
            </a:r>
            <a:r>
              <a:rPr lang="et-EE" sz="1000" dirty="0"/>
              <a:t> </a:t>
            </a:r>
            <a:r>
              <a:rPr lang="et-EE" sz="1000" dirty="0" err="1"/>
              <a:t>necessary</a:t>
            </a:r>
            <a:r>
              <a:rPr lang="et-EE" sz="1000" dirty="0"/>
              <a:t>. </a:t>
            </a:r>
            <a:r>
              <a:rPr lang="et-EE" sz="1000" dirty="0" err="1"/>
              <a:t>The</a:t>
            </a:r>
            <a:r>
              <a:rPr lang="et-EE" sz="1000" dirty="0"/>
              <a:t> </a:t>
            </a:r>
            <a:r>
              <a:rPr lang="et-EE" sz="1000" dirty="0" err="1"/>
              <a:t>long</a:t>
            </a:r>
            <a:r>
              <a:rPr lang="et-EE" sz="1000" dirty="0"/>
              <a:t> term aim </a:t>
            </a:r>
            <a:r>
              <a:rPr lang="et-EE" sz="1000" dirty="0" err="1"/>
              <a:t>is</a:t>
            </a:r>
            <a:r>
              <a:rPr lang="et-EE" sz="1000" dirty="0"/>
              <a:t> </a:t>
            </a:r>
            <a:r>
              <a:rPr lang="et-EE" sz="1000" dirty="0" err="1"/>
              <a:t>to</a:t>
            </a:r>
            <a:r>
              <a:rPr lang="et-EE" sz="1000" dirty="0"/>
              <a:t> </a:t>
            </a:r>
            <a:r>
              <a:rPr lang="et-EE" sz="1000" dirty="0" err="1"/>
              <a:t>have</a:t>
            </a:r>
            <a:r>
              <a:rPr lang="et-EE" sz="1000" dirty="0"/>
              <a:t> </a:t>
            </a:r>
            <a:r>
              <a:rPr lang="et-EE" sz="1000" dirty="0" err="1"/>
              <a:t>everywhere</a:t>
            </a:r>
            <a:r>
              <a:rPr lang="et-EE" sz="1000" dirty="0"/>
              <a:t> </a:t>
            </a:r>
            <a:r>
              <a:rPr lang="et-EE" sz="1000" dirty="0" err="1"/>
              <a:t>in</a:t>
            </a:r>
            <a:r>
              <a:rPr lang="et-EE" sz="1000" dirty="0"/>
              <a:t> EU (</a:t>
            </a:r>
            <a:r>
              <a:rPr lang="et-EE" sz="1000" dirty="0" err="1"/>
              <a:t>where</a:t>
            </a:r>
            <a:r>
              <a:rPr lang="et-EE" sz="1000" dirty="0"/>
              <a:t> transport </a:t>
            </a:r>
            <a:r>
              <a:rPr lang="et-EE" sz="1000" dirty="0" err="1"/>
              <a:t>demand</a:t>
            </a:r>
            <a:r>
              <a:rPr lang="et-EE" sz="1000" dirty="0"/>
              <a:t> </a:t>
            </a:r>
            <a:r>
              <a:rPr lang="et-EE" sz="1000" dirty="0" err="1"/>
              <a:t>exists</a:t>
            </a:r>
            <a:r>
              <a:rPr lang="et-EE" sz="1000" dirty="0"/>
              <a:t>) </a:t>
            </a:r>
            <a:r>
              <a:rPr lang="et-EE" sz="1000" dirty="0" err="1"/>
              <a:t>the</a:t>
            </a:r>
            <a:r>
              <a:rPr lang="et-EE" sz="1000" dirty="0"/>
              <a:t> </a:t>
            </a:r>
            <a:r>
              <a:rPr lang="et-EE" sz="1000" dirty="0" err="1"/>
              <a:t>possibility</a:t>
            </a:r>
            <a:r>
              <a:rPr lang="et-EE" sz="1000" dirty="0"/>
              <a:t> </a:t>
            </a:r>
            <a:r>
              <a:rPr lang="et-EE" sz="1000" dirty="0" err="1"/>
              <a:t>to</a:t>
            </a:r>
            <a:r>
              <a:rPr lang="et-EE" sz="1000" dirty="0"/>
              <a:t> </a:t>
            </a:r>
            <a:r>
              <a:rPr lang="et-EE" sz="1000" dirty="0" err="1"/>
              <a:t>carry</a:t>
            </a:r>
            <a:r>
              <a:rPr lang="et-EE" sz="1000" dirty="0"/>
              <a:t> </a:t>
            </a:r>
            <a:r>
              <a:rPr lang="et-EE" sz="1000" dirty="0" err="1"/>
              <a:t>out</a:t>
            </a:r>
            <a:r>
              <a:rPr lang="et-EE" sz="1000" dirty="0"/>
              <a:t> </a:t>
            </a:r>
            <a:r>
              <a:rPr lang="et-EE" sz="1000" dirty="0" err="1"/>
              <a:t>short</a:t>
            </a:r>
            <a:r>
              <a:rPr lang="et-EE" sz="1000" dirty="0"/>
              <a:t> road </a:t>
            </a:r>
            <a:r>
              <a:rPr lang="et-EE" sz="1000" dirty="0" err="1"/>
              <a:t>leg</a:t>
            </a:r>
            <a:r>
              <a:rPr lang="et-EE" sz="1000" dirty="0"/>
              <a:t> (</a:t>
            </a:r>
            <a:r>
              <a:rPr lang="et-EE" sz="1000" dirty="0" err="1"/>
              <a:t>max</a:t>
            </a:r>
            <a:r>
              <a:rPr lang="et-EE" sz="1000" dirty="0"/>
              <a:t> 150km) CT </a:t>
            </a:r>
            <a:r>
              <a:rPr lang="et-EE" sz="1000" dirty="0" err="1"/>
              <a:t>operations</a:t>
            </a:r>
            <a:r>
              <a:rPr lang="et-EE" sz="1000" dirty="0"/>
              <a:t>. </a:t>
            </a:r>
          </a:p>
          <a:p>
            <a:pPr marL="171673" indent="-171673">
              <a:buFont typeface="Arial" panose="020B0604020202020204" pitchFamily="34" charset="0"/>
              <a:buChar char="•"/>
            </a:pPr>
            <a:endParaRPr lang="et-EE" sz="1000" dirty="0"/>
          </a:p>
          <a:p>
            <a:pPr marL="171673" indent="-171673">
              <a:buFont typeface="Arial" panose="020B0604020202020204" pitchFamily="34" charset="0"/>
              <a:buChar char="•"/>
            </a:pPr>
            <a:r>
              <a:rPr lang="et-EE" sz="1000" dirty="0"/>
              <a:t>MS </a:t>
            </a:r>
            <a:r>
              <a:rPr lang="et-EE" sz="1000" b="1" dirty="0" err="1"/>
              <a:t>may</a:t>
            </a:r>
            <a:r>
              <a:rPr lang="et-EE" sz="1000" b="1" dirty="0"/>
              <a:t> </a:t>
            </a:r>
            <a:r>
              <a:rPr lang="et-EE" sz="1000" b="1" dirty="0" err="1"/>
              <a:t>also</a:t>
            </a:r>
            <a:r>
              <a:rPr lang="et-EE" sz="1000" b="1" dirty="0"/>
              <a:t> </a:t>
            </a:r>
            <a:r>
              <a:rPr lang="et-EE" sz="1000" b="1" dirty="0" err="1"/>
              <a:t>use</a:t>
            </a:r>
            <a:r>
              <a:rPr lang="et-EE" sz="1000" b="1" dirty="0"/>
              <a:t> </a:t>
            </a:r>
            <a:r>
              <a:rPr lang="et-EE" sz="1000" b="1" dirty="0" err="1"/>
              <a:t>other</a:t>
            </a:r>
            <a:r>
              <a:rPr lang="et-EE" sz="1000" b="1" dirty="0"/>
              <a:t> </a:t>
            </a:r>
            <a:r>
              <a:rPr lang="et-EE" sz="1000" b="1" dirty="0" err="1"/>
              <a:t>support</a:t>
            </a:r>
            <a:r>
              <a:rPr lang="et-EE" sz="1000" b="1" dirty="0"/>
              <a:t> </a:t>
            </a:r>
            <a:r>
              <a:rPr lang="et-EE" sz="1000" b="1" dirty="0" err="1"/>
              <a:t>measures</a:t>
            </a:r>
            <a:r>
              <a:rPr lang="et-EE" sz="1000" b="1" dirty="0"/>
              <a:t> </a:t>
            </a:r>
            <a:r>
              <a:rPr lang="et-EE" sz="1000" b="1" dirty="0" err="1"/>
              <a:t>for</a:t>
            </a:r>
            <a:r>
              <a:rPr lang="et-EE" sz="1000" b="1" dirty="0"/>
              <a:t> CT</a:t>
            </a:r>
            <a:r>
              <a:rPr lang="et-EE" sz="1000" dirty="0"/>
              <a:t>, </a:t>
            </a:r>
            <a:r>
              <a:rPr lang="et-EE" sz="1000" dirty="0" err="1"/>
              <a:t>but</a:t>
            </a:r>
            <a:r>
              <a:rPr lang="et-EE" sz="1000" dirty="0"/>
              <a:t> </a:t>
            </a:r>
            <a:r>
              <a:rPr lang="et-EE" sz="1000" dirty="0" err="1"/>
              <a:t>should</a:t>
            </a:r>
            <a:r>
              <a:rPr lang="et-EE" sz="1000" dirty="0"/>
              <a:t> </a:t>
            </a:r>
            <a:r>
              <a:rPr lang="et-EE" sz="1000" dirty="0" err="1"/>
              <a:t>review</a:t>
            </a:r>
            <a:r>
              <a:rPr lang="et-EE" sz="1000" dirty="0"/>
              <a:t> </a:t>
            </a:r>
            <a:r>
              <a:rPr lang="et-EE" sz="1000" dirty="0" err="1"/>
              <a:t>these</a:t>
            </a:r>
            <a:r>
              <a:rPr lang="et-EE" sz="1000" dirty="0"/>
              <a:t> </a:t>
            </a:r>
            <a:r>
              <a:rPr lang="et-EE" sz="1000" dirty="0" err="1"/>
              <a:t>every</a:t>
            </a:r>
            <a:r>
              <a:rPr lang="et-EE" sz="1000" dirty="0"/>
              <a:t> 4 </a:t>
            </a:r>
            <a:r>
              <a:rPr lang="et-EE" sz="1000" dirty="0" err="1"/>
              <a:t>years</a:t>
            </a:r>
            <a:r>
              <a:rPr lang="et-EE" sz="1000" dirty="0"/>
              <a:t> and </a:t>
            </a:r>
            <a:r>
              <a:rPr lang="et-EE" sz="1000" dirty="0" err="1"/>
              <a:t>amend</a:t>
            </a:r>
            <a:r>
              <a:rPr lang="et-EE" sz="1000" dirty="0"/>
              <a:t> </a:t>
            </a:r>
            <a:r>
              <a:rPr lang="et-EE" sz="1000" dirty="0" err="1"/>
              <a:t>as</a:t>
            </a:r>
            <a:r>
              <a:rPr lang="et-EE" sz="1000" dirty="0"/>
              <a:t> </a:t>
            </a:r>
            <a:r>
              <a:rPr lang="et-EE" sz="1000" dirty="0" err="1"/>
              <a:t>appropirate</a:t>
            </a:r>
            <a:r>
              <a:rPr lang="et-EE" sz="1000" dirty="0"/>
              <a:t>. </a:t>
            </a:r>
          </a:p>
          <a:p>
            <a:pPr marL="171673" indent="-171673">
              <a:buFont typeface="Arial" panose="020B0604020202020204" pitchFamily="34" charset="0"/>
              <a:buChar char="•"/>
            </a:pPr>
            <a:endParaRPr lang="et-EE" sz="1000" dirty="0"/>
          </a:p>
          <a:p>
            <a:pPr marL="171673" indent="-171673">
              <a:buFont typeface="Arial" panose="020B0604020202020204" pitchFamily="34" charset="0"/>
              <a:buChar char="•"/>
            </a:pPr>
            <a:r>
              <a:rPr lang="et-EE" sz="1000" dirty="0" err="1"/>
              <a:t>An</a:t>
            </a:r>
            <a:r>
              <a:rPr lang="et-EE" sz="1000" dirty="0"/>
              <a:t> </a:t>
            </a:r>
            <a:r>
              <a:rPr lang="et-EE" sz="1000" dirty="0" err="1"/>
              <a:t>improved</a:t>
            </a:r>
            <a:r>
              <a:rPr lang="et-EE" sz="1000" dirty="0"/>
              <a:t> </a:t>
            </a:r>
            <a:r>
              <a:rPr lang="et-EE" sz="1000" dirty="0" err="1"/>
              <a:t>reporting</a:t>
            </a:r>
            <a:r>
              <a:rPr lang="et-EE" sz="1000" dirty="0"/>
              <a:t> and </a:t>
            </a:r>
            <a:r>
              <a:rPr lang="et-EE" sz="1000" dirty="0" err="1"/>
              <a:t>cooperation</a:t>
            </a:r>
            <a:r>
              <a:rPr lang="et-EE" sz="1000" dirty="0"/>
              <a:t> </a:t>
            </a:r>
            <a:r>
              <a:rPr lang="et-EE" sz="1000" dirty="0" err="1"/>
              <a:t>is</a:t>
            </a:r>
            <a:r>
              <a:rPr lang="et-EE" sz="1000" dirty="0"/>
              <a:t> </a:t>
            </a:r>
            <a:r>
              <a:rPr lang="et-EE" sz="1000" dirty="0" err="1"/>
              <a:t>also</a:t>
            </a:r>
            <a:r>
              <a:rPr lang="et-EE" sz="1000" dirty="0"/>
              <a:t> </a:t>
            </a:r>
            <a:r>
              <a:rPr lang="et-EE" sz="1000" dirty="0" err="1"/>
              <a:t>foreseen</a:t>
            </a:r>
            <a:r>
              <a:rPr lang="et-EE" sz="1000" dirty="0"/>
              <a:t> </a:t>
            </a:r>
            <a:r>
              <a:rPr lang="et-EE" sz="1000" dirty="0" err="1"/>
              <a:t>to</a:t>
            </a:r>
            <a:r>
              <a:rPr lang="et-EE" sz="1000" dirty="0"/>
              <a:t> </a:t>
            </a:r>
            <a:r>
              <a:rPr lang="et-EE" sz="1000" dirty="0" err="1"/>
              <a:t>allow</a:t>
            </a:r>
            <a:r>
              <a:rPr lang="et-EE" sz="1000" dirty="0"/>
              <a:t> </a:t>
            </a:r>
            <a:r>
              <a:rPr lang="et-EE" sz="1000" dirty="0" err="1"/>
              <a:t>for</a:t>
            </a:r>
            <a:r>
              <a:rPr lang="et-EE" sz="1000" dirty="0"/>
              <a:t> </a:t>
            </a:r>
            <a:r>
              <a:rPr lang="et-EE" sz="1000" dirty="0" err="1"/>
              <a:t>better</a:t>
            </a:r>
            <a:r>
              <a:rPr lang="et-EE" sz="1000" dirty="0"/>
              <a:t> </a:t>
            </a:r>
            <a:r>
              <a:rPr lang="et-EE" sz="1000" dirty="0" err="1"/>
              <a:t>assessment</a:t>
            </a:r>
            <a:r>
              <a:rPr lang="et-EE" sz="1000" dirty="0"/>
              <a:t> </a:t>
            </a:r>
            <a:r>
              <a:rPr lang="et-EE" sz="1000" dirty="0" err="1"/>
              <a:t>of</a:t>
            </a:r>
            <a:r>
              <a:rPr lang="et-EE" sz="1000" dirty="0"/>
              <a:t> </a:t>
            </a:r>
            <a:r>
              <a:rPr lang="et-EE" sz="1000" dirty="0" err="1"/>
              <a:t>success</a:t>
            </a:r>
            <a:r>
              <a:rPr lang="et-EE" sz="1000" dirty="0"/>
              <a:t> (</a:t>
            </a:r>
            <a:r>
              <a:rPr lang="et-EE" sz="1000" dirty="0" err="1"/>
              <a:t>or</a:t>
            </a:r>
            <a:r>
              <a:rPr lang="et-EE" sz="1000" dirty="0"/>
              <a:t> </a:t>
            </a:r>
            <a:r>
              <a:rPr lang="et-EE" sz="1000" dirty="0" err="1"/>
              <a:t>lack</a:t>
            </a:r>
            <a:r>
              <a:rPr lang="et-EE" sz="1000" dirty="0"/>
              <a:t> </a:t>
            </a:r>
            <a:r>
              <a:rPr lang="et-EE" sz="1000" dirty="0" err="1"/>
              <a:t>thereof</a:t>
            </a:r>
            <a:r>
              <a:rPr lang="et-EE" sz="1000" dirty="0"/>
              <a:t>).</a:t>
            </a:r>
          </a:p>
          <a:p>
            <a:pPr marL="171673" indent="-171673">
              <a:buFont typeface="Arial" panose="020B0604020202020204" pitchFamily="34" charset="0"/>
              <a:buChar char="•"/>
            </a:pPr>
            <a:endParaRPr lang="et-EE" sz="1000" dirty="0"/>
          </a:p>
          <a:p>
            <a:endParaRPr lang="et-EE" sz="1000" dirty="0"/>
          </a:p>
          <a:p>
            <a:endParaRPr lang="en-GB" sz="1000"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8</a:t>
            </a:fld>
            <a:endParaRPr lang="en-GB" altLang="en-US"/>
          </a:p>
        </p:txBody>
      </p:sp>
    </p:spTree>
    <p:extLst>
      <p:ext uri="{BB962C8B-B14F-4D97-AF65-F5344CB8AC3E}">
        <p14:creationId xmlns:p14="http://schemas.microsoft.com/office/powerpoint/2010/main" val="1165033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73" indent="-169873">
              <a:buFont typeface="Arial" panose="020B0604020202020204" pitchFamily="34" charset="0"/>
              <a:buChar char="•"/>
            </a:pPr>
            <a:r>
              <a:rPr lang="en-GB" noProof="0" dirty="0" smtClean="0"/>
              <a:t>Current Directive covers only 42% of intermodal operations. Main increase comes from</a:t>
            </a:r>
            <a:r>
              <a:rPr lang="en-GB" baseline="0" noProof="0" dirty="0" smtClean="0"/>
              <a:t> </a:t>
            </a:r>
            <a:r>
              <a:rPr lang="en-GB" noProof="0" dirty="0" smtClean="0"/>
              <a:t>covering national CT as well as some from shorter IWW and SSS with longer road legs</a:t>
            </a:r>
            <a:r>
              <a:rPr lang="en-GB" baseline="0" noProof="0" dirty="0" smtClean="0"/>
              <a:t> than 150 km </a:t>
            </a:r>
            <a:r>
              <a:rPr lang="en-GB" baseline="0" noProof="0" dirty="0" err="1" smtClean="0"/>
              <a:t>acf</a:t>
            </a:r>
            <a:r>
              <a:rPr lang="en-GB" baseline="0" noProof="0" dirty="0" smtClean="0"/>
              <a:t> (up to 20%). </a:t>
            </a:r>
          </a:p>
          <a:p>
            <a:pPr marL="169873" indent="-169873">
              <a:buFont typeface="Arial" panose="020B0604020202020204" pitchFamily="34" charset="0"/>
              <a:buChar char="•"/>
            </a:pPr>
            <a:r>
              <a:rPr lang="en-GB" baseline="0" noProof="0" dirty="0" smtClean="0"/>
              <a:t>The 16,6% increase in price competitiveness as compared for intermodal operations that currently do not benefit from CTD or are new means that the price difference is instead of 23% now 6,36%</a:t>
            </a:r>
          </a:p>
          <a:p>
            <a:pPr marL="169873" indent="-169873">
              <a:buFont typeface="Arial" panose="020B0604020202020204" pitchFamily="34" charset="0"/>
              <a:buChar char="•"/>
            </a:pPr>
            <a:r>
              <a:rPr lang="en-GB" baseline="0" noProof="0" dirty="0" smtClean="0"/>
              <a:t>Benefit to industry derives from reduced costs (97,8%) and direct subsidies 2,23%</a:t>
            </a:r>
          </a:p>
          <a:p>
            <a:pPr marL="169873" indent="-169873">
              <a:buFont typeface="Arial" panose="020B0604020202020204" pitchFamily="34" charset="0"/>
              <a:buChar char="•"/>
            </a:pPr>
            <a:r>
              <a:rPr lang="en-GB" baseline="0" noProof="0" dirty="0" smtClean="0"/>
              <a:t>Budgetary implications come from direct operational support (59,5%) and some direct investment support 40%. These costs are not distributed evenly between years as investment takes time. Some reduction of budgetary costs is also counted in from use of electronic proof. </a:t>
            </a:r>
          </a:p>
          <a:p>
            <a:pPr marL="169873" indent="-169873">
              <a:buFont typeface="Arial" panose="020B0604020202020204" pitchFamily="34" charset="0"/>
              <a:buChar char="•"/>
            </a:pPr>
            <a:r>
              <a:rPr lang="en-GB" baseline="0" noProof="0" dirty="0" smtClean="0"/>
              <a:t>For modal shift from combined transport in 2030 is expected to be 319 </a:t>
            </a:r>
            <a:r>
              <a:rPr lang="en-GB" baseline="0" noProof="0" dirty="0" err="1" smtClean="0"/>
              <a:t>bn</a:t>
            </a:r>
            <a:r>
              <a:rPr lang="en-GB" baseline="0" noProof="0" dirty="0" smtClean="0"/>
              <a:t> </a:t>
            </a:r>
            <a:r>
              <a:rPr lang="en-GB" baseline="0" noProof="0" dirty="0" err="1" smtClean="0"/>
              <a:t>tkm</a:t>
            </a:r>
            <a:r>
              <a:rPr lang="en-GB" baseline="0" noProof="0" dirty="0" smtClean="0"/>
              <a:t> (total CT is bigger as road legs are not counted into modal shift). Based on 2005 data (as 2011 White Paper was based on that data), the modal shift target is considered to be by our economists 301 </a:t>
            </a:r>
            <a:r>
              <a:rPr lang="en-GB" baseline="0" noProof="0" dirty="0" err="1" smtClean="0"/>
              <a:t>bn</a:t>
            </a:r>
            <a:r>
              <a:rPr lang="en-GB" baseline="0" noProof="0" dirty="0" smtClean="0"/>
              <a:t> </a:t>
            </a:r>
            <a:r>
              <a:rPr lang="en-GB" baseline="0" noProof="0" dirty="0" err="1" smtClean="0"/>
              <a:t>tkm</a:t>
            </a:r>
            <a:endParaRPr lang="en-GB" baseline="0" noProof="0" dirty="0" smtClean="0"/>
          </a:p>
          <a:p>
            <a:pPr marL="169873" indent="-169873">
              <a:buFont typeface="Arial" panose="020B0604020202020204" pitchFamily="34" charset="0"/>
              <a:buChar char="•"/>
            </a:pPr>
            <a:endParaRPr lang="et-EE" baseline="0" dirty="0" smtClean="0"/>
          </a:p>
          <a:p>
            <a:pPr marL="169873" indent="-169873">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B4DF9CC9-7687-4C71-9531-E25D26A7E4D7}" type="slidenum">
              <a:rPr lang="en-GB" altLang="en-US" smtClean="0"/>
              <a:pPr/>
              <a:t>9</a:t>
            </a:fld>
            <a:endParaRPr lang="en-GB" altLang="en-US"/>
          </a:p>
        </p:txBody>
      </p:sp>
    </p:spTree>
    <p:extLst>
      <p:ext uri="{BB962C8B-B14F-4D97-AF65-F5344CB8AC3E}">
        <p14:creationId xmlns:p14="http://schemas.microsoft.com/office/powerpoint/2010/main" val="300401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a:t>Click to edit Master title style</a:t>
            </a:r>
            <a:endParaRPr lang="en-GB" altLang="en-US"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EAB485CA-7610-4D56-B6FD-1E114107A65A}"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EB8E6F4-DDCD-4AE1-903C-5F323439F848}" type="slidenum">
              <a:rPr lang="en-GB" altLang="en-US"/>
              <a:pPr/>
              <a:t>‹#›</a:t>
            </a:fld>
            <a:endParaRPr lang="en-GB" altLang="en-US"/>
          </a:p>
        </p:txBody>
      </p:sp>
    </p:spTree>
    <p:extLst>
      <p:ext uri="{BB962C8B-B14F-4D97-AF65-F5344CB8AC3E}">
        <p14:creationId xmlns:p14="http://schemas.microsoft.com/office/powerpoint/2010/main" val="242815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2D25CDC-9193-4424-8A1B-03EFB32D8A3F}" type="slidenum">
              <a:rPr lang="en-GB" altLang="en-US"/>
              <a:pPr/>
              <a:t>‹#›</a:t>
            </a:fld>
            <a:endParaRPr lang="en-GB" altLang="en-US"/>
          </a:p>
        </p:txBody>
      </p:sp>
    </p:spTree>
    <p:extLst>
      <p:ext uri="{BB962C8B-B14F-4D97-AF65-F5344CB8AC3E}">
        <p14:creationId xmlns:p14="http://schemas.microsoft.com/office/powerpoint/2010/main" val="236613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Master 01">
    <p:bg bwMode="gray">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0" y="4908550"/>
            <a:ext cx="9144000" cy="1949449"/>
          </a:xfrm>
          <a:prstGeom prst="rect">
            <a:avLst/>
          </a:prstGeom>
          <a:solidFill>
            <a:srgbClr val="192F7B"/>
          </a:solidFill>
          <a:ln>
            <a:noFill/>
          </a:ln>
          <a:effectLst/>
        </p:spPr>
        <p:txBody>
          <a:bodyPr vert="horz" wrap="square" lIns="91440" tIns="45720" rIns="91440" bIns="45720" numCol="1" rtlCol="0" anchor="ctr" anchorCtr="0" compatLnSpc="1">
            <a:prstTxWarp prst="textNoShape">
              <a:avLst/>
            </a:prstTxWarp>
          </a:bodyPr>
          <a:lstStyle/>
          <a:p>
            <a:pPr marL="3175"/>
            <a:endParaRPr lang="fr-BE" sz="7000" b="1" dirty="0" smtClean="0">
              <a:solidFill>
                <a:srgbClr val="FFD624"/>
              </a:solidFill>
            </a:endParaRPr>
          </a:p>
        </p:txBody>
      </p:sp>
      <p:sp>
        <p:nvSpPr>
          <p:cNvPr id="26" name="Freeform 294"/>
          <p:cNvSpPr>
            <a:spLocks noEditPoints="1"/>
          </p:cNvSpPr>
          <p:nvPr userDrawn="1"/>
        </p:nvSpPr>
        <p:spPr bwMode="gray">
          <a:xfrm>
            <a:off x="1176337" y="4908551"/>
            <a:ext cx="7967663" cy="1574800"/>
          </a:xfrm>
          <a:custGeom>
            <a:avLst/>
            <a:gdLst>
              <a:gd name="T0" fmla="*/ 0 w 2522"/>
              <a:gd name="T1" fmla="*/ 0 h 498"/>
              <a:gd name="T2" fmla="*/ 2522 w 2522"/>
              <a:gd name="T3" fmla="*/ 498 h 498"/>
              <a:gd name="T4" fmla="*/ 370 w 2522"/>
              <a:gd name="T5" fmla="*/ 167 h 498"/>
              <a:gd name="T6" fmla="*/ 254 w 2522"/>
              <a:gd name="T7" fmla="*/ 0 h 498"/>
              <a:gd name="T8" fmla="*/ 434 w 2522"/>
              <a:gd name="T9" fmla="*/ 166 h 498"/>
              <a:gd name="T10" fmla="*/ 2522 w 2522"/>
              <a:gd name="T11" fmla="*/ 484 h 498"/>
              <a:gd name="T12" fmla="*/ 254 w 2522"/>
              <a:gd name="T13" fmla="*/ 0 h 498"/>
              <a:gd name="T14" fmla="*/ 330 w 2522"/>
              <a:gd name="T15" fmla="*/ 0 h 498"/>
              <a:gd name="T16" fmla="*/ 2522 w 2522"/>
              <a:gd name="T17" fmla="*/ 475 h 498"/>
              <a:gd name="T18" fmla="*/ 628 w 2522"/>
              <a:gd name="T19" fmla="*/ 163 h 498"/>
              <a:gd name="T20" fmla="*/ 552 w 2522"/>
              <a:gd name="T21" fmla="*/ 0 h 498"/>
              <a:gd name="T22" fmla="*/ 685 w 2522"/>
              <a:gd name="T23" fmla="*/ 162 h 498"/>
              <a:gd name="T24" fmla="*/ 2522 w 2522"/>
              <a:gd name="T25" fmla="*/ 461 h 498"/>
              <a:gd name="T26" fmla="*/ 552 w 2522"/>
              <a:gd name="T27" fmla="*/ 0 h 498"/>
              <a:gd name="T28" fmla="*/ 620 w 2522"/>
              <a:gd name="T29" fmla="*/ 0 h 498"/>
              <a:gd name="T30" fmla="*/ 2522 w 2522"/>
              <a:gd name="T31" fmla="*/ 452 h 498"/>
              <a:gd name="T32" fmla="*/ 855 w 2522"/>
              <a:gd name="T33" fmla="*/ 159 h 498"/>
              <a:gd name="T34" fmla="*/ 815 w 2522"/>
              <a:gd name="T35" fmla="*/ 0 h 498"/>
              <a:gd name="T36" fmla="*/ 905 w 2522"/>
              <a:gd name="T37" fmla="*/ 159 h 498"/>
              <a:gd name="T38" fmla="*/ 2522 w 2522"/>
              <a:gd name="T39" fmla="*/ 438 h 498"/>
              <a:gd name="T40" fmla="*/ 815 w 2522"/>
              <a:gd name="T41" fmla="*/ 0 h 498"/>
              <a:gd name="T42" fmla="*/ 875 w 2522"/>
              <a:gd name="T43" fmla="*/ 0 h 498"/>
              <a:gd name="T44" fmla="*/ 2522 w 2522"/>
              <a:gd name="T45" fmla="*/ 429 h 498"/>
              <a:gd name="T46" fmla="*/ 1056 w 2522"/>
              <a:gd name="T47" fmla="*/ 156 h 498"/>
              <a:gd name="T48" fmla="*/ 1047 w 2522"/>
              <a:gd name="T49" fmla="*/ 0 h 498"/>
              <a:gd name="T50" fmla="*/ 1099 w 2522"/>
              <a:gd name="T51" fmla="*/ 155 h 498"/>
              <a:gd name="T52" fmla="*/ 2522 w 2522"/>
              <a:gd name="T53" fmla="*/ 416 h 498"/>
              <a:gd name="T54" fmla="*/ 1047 w 2522"/>
              <a:gd name="T55" fmla="*/ 0 h 498"/>
              <a:gd name="T56" fmla="*/ 1101 w 2522"/>
              <a:gd name="T57" fmla="*/ 0 h 498"/>
              <a:gd name="T58" fmla="*/ 2522 w 2522"/>
              <a:gd name="T59" fmla="*/ 408 h 498"/>
              <a:gd name="T60" fmla="*/ 1232 w 2522"/>
              <a:gd name="T61" fmla="*/ 153 h 498"/>
              <a:gd name="T62" fmla="*/ 1253 w 2522"/>
              <a:gd name="T63" fmla="*/ 0 h 498"/>
              <a:gd name="T64" fmla="*/ 1271 w 2522"/>
              <a:gd name="T65" fmla="*/ 152 h 498"/>
              <a:gd name="T66" fmla="*/ 2522 w 2522"/>
              <a:gd name="T67" fmla="*/ 395 h 498"/>
              <a:gd name="T68" fmla="*/ 1253 w 2522"/>
              <a:gd name="T69" fmla="*/ 0 h 498"/>
              <a:gd name="T70" fmla="*/ 1302 w 2522"/>
              <a:gd name="T71" fmla="*/ 0 h 498"/>
              <a:gd name="T72" fmla="*/ 2522 w 2522"/>
              <a:gd name="T73" fmla="*/ 387 h 498"/>
              <a:gd name="T74" fmla="*/ 1389 w 2522"/>
              <a:gd name="T75" fmla="*/ 150 h 498"/>
              <a:gd name="T76" fmla="*/ 1436 w 2522"/>
              <a:gd name="T77" fmla="*/ 0 h 498"/>
              <a:gd name="T78" fmla="*/ 1423 w 2522"/>
              <a:gd name="T79" fmla="*/ 150 h 498"/>
              <a:gd name="T80" fmla="*/ 2522 w 2522"/>
              <a:gd name="T81" fmla="*/ 375 h 498"/>
              <a:gd name="T82" fmla="*/ 1436 w 2522"/>
              <a:gd name="T83" fmla="*/ 0 h 498"/>
              <a:gd name="T84" fmla="*/ 1481 w 2522"/>
              <a:gd name="T85" fmla="*/ 0 h 498"/>
              <a:gd name="T86" fmla="*/ 2522 w 2522"/>
              <a:gd name="T87" fmla="*/ 367 h 498"/>
              <a:gd name="T88" fmla="*/ 1528 w 2522"/>
              <a:gd name="T89" fmla="*/ 148 h 498"/>
              <a:gd name="T90" fmla="*/ 1591 w 2522"/>
              <a:gd name="T91" fmla="*/ 147 h 498"/>
              <a:gd name="T92" fmla="*/ 1564 w 2522"/>
              <a:gd name="T93" fmla="*/ 0 h 498"/>
              <a:gd name="T94" fmla="*/ 2522 w 2522"/>
              <a:gd name="T95" fmla="*/ 358 h 498"/>
              <a:gd name="T96" fmla="*/ 1591 w 2522"/>
              <a:gd name="T97" fmla="*/ 147 h 498"/>
              <a:gd name="T98" fmla="*/ 1678 w 2522"/>
              <a:gd name="T99" fmla="*/ 0 h 498"/>
              <a:gd name="T100" fmla="*/ 1620 w 2522"/>
              <a:gd name="T101" fmla="*/ 147 h 498"/>
              <a:gd name="T102" fmla="*/ 2522 w 2522"/>
              <a:gd name="T103" fmla="*/ 346 h 498"/>
              <a:gd name="T104" fmla="*/ 1707 w 2522"/>
              <a:gd name="T105" fmla="*/ 145 h 498"/>
              <a:gd name="T106" fmla="*/ 1717 w 2522"/>
              <a:gd name="T107" fmla="*/ 0 h 498"/>
              <a:gd name="T108" fmla="*/ 2522 w 2522"/>
              <a:gd name="T109" fmla="*/ 339 h 498"/>
              <a:gd name="T110" fmla="*/ 1707 w 2522"/>
              <a:gd name="T111" fmla="*/ 145 h 498"/>
              <a:gd name="T112" fmla="*/ 1819 w 2522"/>
              <a:gd name="T113" fmla="*/ 0 h 498"/>
              <a:gd name="T114" fmla="*/ 1733 w 2522"/>
              <a:gd name="T115" fmla="*/ 145 h 498"/>
              <a:gd name="T116" fmla="*/ 2522 w 2522"/>
              <a:gd name="T117" fmla="*/ 328 h 498"/>
              <a:gd name="T118" fmla="*/ 1811 w 2522"/>
              <a:gd name="T119" fmla="*/ 143 h 498"/>
              <a:gd name="T120" fmla="*/ 1856 w 2522"/>
              <a:gd name="T121" fmla="*/ 0 h 498"/>
              <a:gd name="T122" fmla="*/ 2522 w 2522"/>
              <a:gd name="T123" fmla="*/ 322 h 498"/>
              <a:gd name="T124" fmla="*/ 1811 w 2522"/>
              <a:gd name="T125" fmla="*/ 143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2" h="498">
                <a:moveTo>
                  <a:pt x="90" y="0"/>
                </a:moveTo>
                <a:cubicBezTo>
                  <a:pt x="0" y="0"/>
                  <a:pt x="0" y="0"/>
                  <a:pt x="0" y="0"/>
                </a:cubicBezTo>
                <a:cubicBezTo>
                  <a:pt x="76" y="60"/>
                  <a:pt x="174" y="117"/>
                  <a:pt x="296" y="169"/>
                </a:cubicBezTo>
                <a:cubicBezTo>
                  <a:pt x="779" y="375"/>
                  <a:pt x="1634" y="474"/>
                  <a:pt x="2522" y="498"/>
                </a:cubicBezTo>
                <a:cubicBezTo>
                  <a:pt x="2522" y="496"/>
                  <a:pt x="2522" y="496"/>
                  <a:pt x="2522" y="496"/>
                </a:cubicBezTo>
                <a:cubicBezTo>
                  <a:pt x="1655" y="470"/>
                  <a:pt x="829" y="370"/>
                  <a:pt x="370" y="167"/>
                </a:cubicBezTo>
                <a:cubicBezTo>
                  <a:pt x="253" y="116"/>
                  <a:pt x="160" y="60"/>
                  <a:pt x="90" y="0"/>
                </a:cubicBezTo>
                <a:close/>
                <a:moveTo>
                  <a:pt x="254" y="0"/>
                </a:moveTo>
                <a:cubicBezTo>
                  <a:pt x="171" y="0"/>
                  <a:pt x="171" y="0"/>
                  <a:pt x="171" y="0"/>
                </a:cubicBezTo>
                <a:cubicBezTo>
                  <a:pt x="234" y="59"/>
                  <a:pt x="321" y="115"/>
                  <a:pt x="434" y="166"/>
                </a:cubicBezTo>
                <a:cubicBezTo>
                  <a:pt x="866" y="364"/>
                  <a:pt x="1671" y="462"/>
                  <a:pt x="2522" y="486"/>
                </a:cubicBezTo>
                <a:cubicBezTo>
                  <a:pt x="2522" y="484"/>
                  <a:pt x="2522" y="484"/>
                  <a:pt x="2522" y="484"/>
                </a:cubicBezTo>
                <a:cubicBezTo>
                  <a:pt x="1692" y="457"/>
                  <a:pt x="914" y="359"/>
                  <a:pt x="503" y="165"/>
                </a:cubicBezTo>
                <a:cubicBezTo>
                  <a:pt x="395" y="114"/>
                  <a:pt x="313" y="58"/>
                  <a:pt x="254" y="0"/>
                </a:cubicBezTo>
                <a:close/>
                <a:moveTo>
                  <a:pt x="408" y="0"/>
                </a:moveTo>
                <a:cubicBezTo>
                  <a:pt x="330" y="0"/>
                  <a:pt x="330" y="0"/>
                  <a:pt x="330" y="0"/>
                </a:cubicBezTo>
                <a:cubicBezTo>
                  <a:pt x="381" y="58"/>
                  <a:pt x="459" y="113"/>
                  <a:pt x="563" y="164"/>
                </a:cubicBezTo>
                <a:cubicBezTo>
                  <a:pt x="950" y="353"/>
                  <a:pt x="1708" y="449"/>
                  <a:pt x="2522" y="475"/>
                </a:cubicBezTo>
                <a:cubicBezTo>
                  <a:pt x="2522" y="472"/>
                  <a:pt x="2522" y="472"/>
                  <a:pt x="2522" y="472"/>
                </a:cubicBezTo>
                <a:cubicBezTo>
                  <a:pt x="1728" y="445"/>
                  <a:pt x="996" y="349"/>
                  <a:pt x="628" y="163"/>
                </a:cubicBezTo>
                <a:cubicBezTo>
                  <a:pt x="528" y="112"/>
                  <a:pt x="455" y="57"/>
                  <a:pt x="408" y="0"/>
                </a:cubicBezTo>
                <a:close/>
                <a:moveTo>
                  <a:pt x="552" y="0"/>
                </a:moveTo>
                <a:cubicBezTo>
                  <a:pt x="480" y="0"/>
                  <a:pt x="480" y="0"/>
                  <a:pt x="480" y="0"/>
                </a:cubicBezTo>
                <a:cubicBezTo>
                  <a:pt x="520" y="57"/>
                  <a:pt x="588" y="112"/>
                  <a:pt x="685" y="162"/>
                </a:cubicBezTo>
                <a:cubicBezTo>
                  <a:pt x="1030" y="343"/>
                  <a:pt x="1744" y="437"/>
                  <a:pt x="2522" y="463"/>
                </a:cubicBezTo>
                <a:cubicBezTo>
                  <a:pt x="2522" y="461"/>
                  <a:pt x="2522" y="461"/>
                  <a:pt x="2522" y="461"/>
                </a:cubicBezTo>
                <a:cubicBezTo>
                  <a:pt x="1763" y="433"/>
                  <a:pt x="1074" y="339"/>
                  <a:pt x="746" y="161"/>
                </a:cubicBezTo>
                <a:cubicBezTo>
                  <a:pt x="653" y="111"/>
                  <a:pt x="589" y="57"/>
                  <a:pt x="552" y="0"/>
                </a:cubicBezTo>
                <a:close/>
                <a:moveTo>
                  <a:pt x="688" y="0"/>
                </a:moveTo>
                <a:cubicBezTo>
                  <a:pt x="620" y="0"/>
                  <a:pt x="620" y="0"/>
                  <a:pt x="620" y="0"/>
                </a:cubicBezTo>
                <a:cubicBezTo>
                  <a:pt x="649" y="56"/>
                  <a:pt x="708" y="110"/>
                  <a:pt x="798" y="160"/>
                </a:cubicBezTo>
                <a:cubicBezTo>
                  <a:pt x="1106" y="333"/>
                  <a:pt x="1778" y="425"/>
                  <a:pt x="2522" y="452"/>
                </a:cubicBezTo>
                <a:cubicBezTo>
                  <a:pt x="2522" y="449"/>
                  <a:pt x="2522" y="449"/>
                  <a:pt x="2522" y="449"/>
                </a:cubicBezTo>
                <a:cubicBezTo>
                  <a:pt x="1797" y="421"/>
                  <a:pt x="1148" y="329"/>
                  <a:pt x="855" y="159"/>
                </a:cubicBezTo>
                <a:cubicBezTo>
                  <a:pt x="769" y="109"/>
                  <a:pt x="714" y="56"/>
                  <a:pt x="688" y="0"/>
                </a:cubicBezTo>
                <a:close/>
                <a:moveTo>
                  <a:pt x="815" y="0"/>
                </a:moveTo>
                <a:cubicBezTo>
                  <a:pt x="752" y="0"/>
                  <a:pt x="752" y="0"/>
                  <a:pt x="752" y="0"/>
                </a:cubicBezTo>
                <a:cubicBezTo>
                  <a:pt x="771" y="55"/>
                  <a:pt x="822" y="109"/>
                  <a:pt x="905" y="159"/>
                </a:cubicBezTo>
                <a:cubicBezTo>
                  <a:pt x="1180" y="323"/>
                  <a:pt x="1812" y="413"/>
                  <a:pt x="2522" y="440"/>
                </a:cubicBezTo>
                <a:cubicBezTo>
                  <a:pt x="2522" y="438"/>
                  <a:pt x="2522" y="438"/>
                  <a:pt x="2522" y="438"/>
                </a:cubicBezTo>
                <a:cubicBezTo>
                  <a:pt x="1830" y="409"/>
                  <a:pt x="1220" y="320"/>
                  <a:pt x="959" y="157"/>
                </a:cubicBezTo>
                <a:cubicBezTo>
                  <a:pt x="879" y="108"/>
                  <a:pt x="831" y="55"/>
                  <a:pt x="815" y="0"/>
                </a:cubicBezTo>
                <a:close/>
                <a:moveTo>
                  <a:pt x="934" y="0"/>
                </a:moveTo>
                <a:cubicBezTo>
                  <a:pt x="875" y="0"/>
                  <a:pt x="875" y="0"/>
                  <a:pt x="875" y="0"/>
                </a:cubicBezTo>
                <a:cubicBezTo>
                  <a:pt x="885" y="54"/>
                  <a:pt x="928" y="107"/>
                  <a:pt x="1005" y="157"/>
                </a:cubicBezTo>
                <a:cubicBezTo>
                  <a:pt x="1250" y="314"/>
                  <a:pt x="1845" y="402"/>
                  <a:pt x="2522" y="429"/>
                </a:cubicBezTo>
                <a:cubicBezTo>
                  <a:pt x="2522" y="427"/>
                  <a:pt x="2522" y="427"/>
                  <a:pt x="2522" y="427"/>
                </a:cubicBezTo>
                <a:cubicBezTo>
                  <a:pt x="1862" y="398"/>
                  <a:pt x="1289" y="311"/>
                  <a:pt x="1056" y="156"/>
                </a:cubicBezTo>
                <a:cubicBezTo>
                  <a:pt x="982" y="107"/>
                  <a:pt x="942" y="54"/>
                  <a:pt x="934" y="0"/>
                </a:cubicBezTo>
                <a:close/>
                <a:moveTo>
                  <a:pt x="1047" y="0"/>
                </a:moveTo>
                <a:cubicBezTo>
                  <a:pt x="991" y="0"/>
                  <a:pt x="991" y="0"/>
                  <a:pt x="991" y="0"/>
                </a:cubicBezTo>
                <a:cubicBezTo>
                  <a:pt x="992" y="54"/>
                  <a:pt x="1027" y="106"/>
                  <a:pt x="1099" y="155"/>
                </a:cubicBezTo>
                <a:cubicBezTo>
                  <a:pt x="1318" y="305"/>
                  <a:pt x="1876" y="390"/>
                  <a:pt x="2522" y="419"/>
                </a:cubicBezTo>
                <a:cubicBezTo>
                  <a:pt x="2522" y="416"/>
                  <a:pt x="2522" y="416"/>
                  <a:pt x="2522" y="416"/>
                </a:cubicBezTo>
                <a:cubicBezTo>
                  <a:pt x="1893" y="387"/>
                  <a:pt x="1354" y="302"/>
                  <a:pt x="1147" y="154"/>
                </a:cubicBezTo>
                <a:cubicBezTo>
                  <a:pt x="1078" y="105"/>
                  <a:pt x="1045" y="53"/>
                  <a:pt x="1047" y="0"/>
                </a:cubicBezTo>
                <a:close/>
                <a:moveTo>
                  <a:pt x="1153" y="0"/>
                </a:moveTo>
                <a:cubicBezTo>
                  <a:pt x="1101" y="0"/>
                  <a:pt x="1101" y="0"/>
                  <a:pt x="1101" y="0"/>
                </a:cubicBezTo>
                <a:cubicBezTo>
                  <a:pt x="1093" y="53"/>
                  <a:pt x="1121" y="105"/>
                  <a:pt x="1188" y="154"/>
                </a:cubicBezTo>
                <a:cubicBezTo>
                  <a:pt x="1382" y="297"/>
                  <a:pt x="1907" y="380"/>
                  <a:pt x="2522" y="408"/>
                </a:cubicBezTo>
                <a:cubicBezTo>
                  <a:pt x="2522" y="406"/>
                  <a:pt x="2522" y="406"/>
                  <a:pt x="2522" y="406"/>
                </a:cubicBezTo>
                <a:cubicBezTo>
                  <a:pt x="1923" y="376"/>
                  <a:pt x="1417" y="294"/>
                  <a:pt x="1232" y="153"/>
                </a:cubicBezTo>
                <a:cubicBezTo>
                  <a:pt x="1169" y="104"/>
                  <a:pt x="1143" y="53"/>
                  <a:pt x="1153" y="0"/>
                </a:cubicBezTo>
                <a:close/>
                <a:moveTo>
                  <a:pt x="1253" y="0"/>
                </a:moveTo>
                <a:cubicBezTo>
                  <a:pt x="1204" y="0"/>
                  <a:pt x="1204" y="0"/>
                  <a:pt x="1204" y="0"/>
                </a:cubicBezTo>
                <a:cubicBezTo>
                  <a:pt x="1188" y="52"/>
                  <a:pt x="1209" y="104"/>
                  <a:pt x="1271" y="152"/>
                </a:cubicBezTo>
                <a:cubicBezTo>
                  <a:pt x="1444" y="289"/>
                  <a:pt x="1937" y="369"/>
                  <a:pt x="2522" y="397"/>
                </a:cubicBezTo>
                <a:cubicBezTo>
                  <a:pt x="2522" y="395"/>
                  <a:pt x="2522" y="395"/>
                  <a:pt x="2522" y="395"/>
                </a:cubicBezTo>
                <a:cubicBezTo>
                  <a:pt x="1952" y="366"/>
                  <a:pt x="1477" y="286"/>
                  <a:pt x="1313" y="152"/>
                </a:cubicBezTo>
                <a:cubicBezTo>
                  <a:pt x="1254" y="103"/>
                  <a:pt x="1235" y="52"/>
                  <a:pt x="1253" y="0"/>
                </a:cubicBezTo>
                <a:close/>
                <a:moveTo>
                  <a:pt x="1347" y="0"/>
                </a:moveTo>
                <a:cubicBezTo>
                  <a:pt x="1302" y="0"/>
                  <a:pt x="1302" y="0"/>
                  <a:pt x="1302" y="0"/>
                </a:cubicBezTo>
                <a:cubicBezTo>
                  <a:pt x="1277" y="52"/>
                  <a:pt x="1292" y="103"/>
                  <a:pt x="1349" y="151"/>
                </a:cubicBezTo>
                <a:cubicBezTo>
                  <a:pt x="1503" y="281"/>
                  <a:pt x="1965" y="359"/>
                  <a:pt x="2522" y="387"/>
                </a:cubicBezTo>
                <a:cubicBezTo>
                  <a:pt x="2522" y="385"/>
                  <a:pt x="2522" y="385"/>
                  <a:pt x="2522" y="385"/>
                </a:cubicBezTo>
                <a:cubicBezTo>
                  <a:pt x="1980" y="355"/>
                  <a:pt x="1535" y="278"/>
                  <a:pt x="1389" y="150"/>
                </a:cubicBezTo>
                <a:cubicBezTo>
                  <a:pt x="1334" y="102"/>
                  <a:pt x="1321" y="51"/>
                  <a:pt x="1347" y="0"/>
                </a:cubicBezTo>
                <a:close/>
                <a:moveTo>
                  <a:pt x="1436" y="0"/>
                </a:moveTo>
                <a:cubicBezTo>
                  <a:pt x="1394" y="0"/>
                  <a:pt x="1394" y="0"/>
                  <a:pt x="1394" y="0"/>
                </a:cubicBezTo>
                <a:cubicBezTo>
                  <a:pt x="1361" y="51"/>
                  <a:pt x="1370" y="102"/>
                  <a:pt x="1423" y="150"/>
                </a:cubicBezTo>
                <a:cubicBezTo>
                  <a:pt x="1559" y="273"/>
                  <a:pt x="1993" y="349"/>
                  <a:pt x="2522" y="377"/>
                </a:cubicBezTo>
                <a:cubicBezTo>
                  <a:pt x="2522" y="375"/>
                  <a:pt x="2522" y="375"/>
                  <a:pt x="2522" y="375"/>
                </a:cubicBezTo>
                <a:cubicBezTo>
                  <a:pt x="2007" y="345"/>
                  <a:pt x="1590" y="271"/>
                  <a:pt x="1460" y="149"/>
                </a:cubicBezTo>
                <a:cubicBezTo>
                  <a:pt x="1409" y="101"/>
                  <a:pt x="1403" y="51"/>
                  <a:pt x="1436" y="0"/>
                </a:cubicBezTo>
                <a:close/>
                <a:moveTo>
                  <a:pt x="1521" y="0"/>
                </a:moveTo>
                <a:cubicBezTo>
                  <a:pt x="1481" y="0"/>
                  <a:pt x="1481" y="0"/>
                  <a:pt x="1481" y="0"/>
                </a:cubicBezTo>
                <a:cubicBezTo>
                  <a:pt x="1441" y="50"/>
                  <a:pt x="1443" y="101"/>
                  <a:pt x="1492" y="149"/>
                </a:cubicBezTo>
                <a:cubicBezTo>
                  <a:pt x="1613" y="266"/>
                  <a:pt x="2020" y="339"/>
                  <a:pt x="2522" y="367"/>
                </a:cubicBezTo>
                <a:cubicBezTo>
                  <a:pt x="2522" y="365"/>
                  <a:pt x="2522" y="365"/>
                  <a:pt x="2522" y="365"/>
                </a:cubicBezTo>
                <a:cubicBezTo>
                  <a:pt x="2034" y="336"/>
                  <a:pt x="1642" y="264"/>
                  <a:pt x="1528" y="148"/>
                </a:cubicBezTo>
                <a:cubicBezTo>
                  <a:pt x="1480" y="100"/>
                  <a:pt x="1480" y="50"/>
                  <a:pt x="1521" y="0"/>
                </a:cubicBezTo>
                <a:close/>
                <a:moveTo>
                  <a:pt x="1591" y="147"/>
                </a:moveTo>
                <a:cubicBezTo>
                  <a:pt x="1547" y="99"/>
                  <a:pt x="1553" y="49"/>
                  <a:pt x="1601" y="0"/>
                </a:cubicBezTo>
                <a:cubicBezTo>
                  <a:pt x="1564" y="0"/>
                  <a:pt x="1564" y="0"/>
                  <a:pt x="1564" y="0"/>
                </a:cubicBezTo>
                <a:cubicBezTo>
                  <a:pt x="1516" y="50"/>
                  <a:pt x="1512" y="100"/>
                  <a:pt x="1558" y="148"/>
                </a:cubicBezTo>
                <a:cubicBezTo>
                  <a:pt x="1665" y="259"/>
                  <a:pt x="2046" y="330"/>
                  <a:pt x="2522" y="358"/>
                </a:cubicBezTo>
                <a:cubicBezTo>
                  <a:pt x="2522" y="356"/>
                  <a:pt x="2522" y="356"/>
                  <a:pt x="2522" y="356"/>
                </a:cubicBezTo>
                <a:cubicBezTo>
                  <a:pt x="2059" y="327"/>
                  <a:pt x="1692" y="257"/>
                  <a:pt x="1591" y="147"/>
                </a:cubicBezTo>
                <a:close/>
                <a:moveTo>
                  <a:pt x="1651" y="146"/>
                </a:moveTo>
                <a:cubicBezTo>
                  <a:pt x="1610" y="99"/>
                  <a:pt x="1621" y="49"/>
                  <a:pt x="1678" y="0"/>
                </a:cubicBezTo>
                <a:cubicBezTo>
                  <a:pt x="1642" y="0"/>
                  <a:pt x="1642" y="0"/>
                  <a:pt x="1642" y="0"/>
                </a:cubicBezTo>
                <a:cubicBezTo>
                  <a:pt x="1587" y="49"/>
                  <a:pt x="1577" y="99"/>
                  <a:pt x="1620" y="147"/>
                </a:cubicBezTo>
                <a:cubicBezTo>
                  <a:pt x="1714" y="253"/>
                  <a:pt x="2071" y="320"/>
                  <a:pt x="2522" y="348"/>
                </a:cubicBezTo>
                <a:cubicBezTo>
                  <a:pt x="2522" y="346"/>
                  <a:pt x="2522" y="346"/>
                  <a:pt x="2522" y="346"/>
                </a:cubicBezTo>
                <a:cubicBezTo>
                  <a:pt x="2084" y="317"/>
                  <a:pt x="1741" y="250"/>
                  <a:pt x="1651" y="146"/>
                </a:cubicBezTo>
                <a:close/>
                <a:moveTo>
                  <a:pt x="1707" y="145"/>
                </a:moveTo>
                <a:cubicBezTo>
                  <a:pt x="1670" y="98"/>
                  <a:pt x="1687" y="48"/>
                  <a:pt x="1750" y="0"/>
                </a:cubicBezTo>
                <a:cubicBezTo>
                  <a:pt x="1717" y="0"/>
                  <a:pt x="1717" y="0"/>
                  <a:pt x="1717" y="0"/>
                </a:cubicBezTo>
                <a:cubicBezTo>
                  <a:pt x="1654" y="49"/>
                  <a:pt x="1638" y="98"/>
                  <a:pt x="1678" y="146"/>
                </a:cubicBezTo>
                <a:cubicBezTo>
                  <a:pt x="1761" y="246"/>
                  <a:pt x="2095" y="312"/>
                  <a:pt x="2522" y="339"/>
                </a:cubicBezTo>
                <a:cubicBezTo>
                  <a:pt x="2522" y="337"/>
                  <a:pt x="2522" y="337"/>
                  <a:pt x="2522" y="337"/>
                </a:cubicBezTo>
                <a:cubicBezTo>
                  <a:pt x="2107" y="309"/>
                  <a:pt x="1786" y="244"/>
                  <a:pt x="1707" y="145"/>
                </a:cubicBezTo>
                <a:close/>
                <a:moveTo>
                  <a:pt x="1761" y="144"/>
                </a:moveTo>
                <a:cubicBezTo>
                  <a:pt x="1726" y="97"/>
                  <a:pt x="1748" y="48"/>
                  <a:pt x="1819" y="0"/>
                </a:cubicBezTo>
                <a:cubicBezTo>
                  <a:pt x="1788" y="0"/>
                  <a:pt x="1788" y="0"/>
                  <a:pt x="1788" y="0"/>
                </a:cubicBezTo>
                <a:cubicBezTo>
                  <a:pt x="1718" y="48"/>
                  <a:pt x="1696" y="97"/>
                  <a:pt x="1733" y="145"/>
                </a:cubicBezTo>
                <a:cubicBezTo>
                  <a:pt x="1806" y="240"/>
                  <a:pt x="2118" y="303"/>
                  <a:pt x="2522" y="330"/>
                </a:cubicBezTo>
                <a:cubicBezTo>
                  <a:pt x="2522" y="328"/>
                  <a:pt x="2522" y="328"/>
                  <a:pt x="2522" y="328"/>
                </a:cubicBezTo>
                <a:cubicBezTo>
                  <a:pt x="2130" y="300"/>
                  <a:pt x="1830" y="238"/>
                  <a:pt x="1761" y="144"/>
                </a:cubicBezTo>
                <a:close/>
                <a:moveTo>
                  <a:pt x="1811" y="143"/>
                </a:moveTo>
                <a:cubicBezTo>
                  <a:pt x="1779" y="96"/>
                  <a:pt x="1807" y="47"/>
                  <a:pt x="1886" y="0"/>
                </a:cubicBezTo>
                <a:cubicBezTo>
                  <a:pt x="1856" y="0"/>
                  <a:pt x="1856" y="0"/>
                  <a:pt x="1856" y="0"/>
                </a:cubicBezTo>
                <a:cubicBezTo>
                  <a:pt x="1778" y="47"/>
                  <a:pt x="1751" y="97"/>
                  <a:pt x="1785" y="144"/>
                </a:cubicBezTo>
                <a:cubicBezTo>
                  <a:pt x="1849" y="234"/>
                  <a:pt x="2140" y="295"/>
                  <a:pt x="2522" y="322"/>
                </a:cubicBezTo>
                <a:cubicBezTo>
                  <a:pt x="2522" y="320"/>
                  <a:pt x="2522" y="320"/>
                  <a:pt x="2522" y="320"/>
                </a:cubicBezTo>
                <a:cubicBezTo>
                  <a:pt x="2152" y="292"/>
                  <a:pt x="1872" y="232"/>
                  <a:pt x="1811" y="143"/>
                </a:cubicBezTo>
                <a:close/>
              </a:path>
            </a:pathLst>
          </a:custGeom>
          <a:solidFill>
            <a:srgbClr val="3464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7" name="Freeform 295"/>
          <p:cNvSpPr>
            <a:spLocks noEditPoints="1"/>
          </p:cNvSpPr>
          <p:nvPr userDrawn="1"/>
        </p:nvSpPr>
        <p:spPr bwMode="gray">
          <a:xfrm>
            <a:off x="-188913" y="1011238"/>
            <a:ext cx="9332913" cy="3897313"/>
          </a:xfrm>
          <a:custGeom>
            <a:avLst/>
            <a:gdLst>
              <a:gd name="T0" fmla="*/ 2954 w 2954"/>
              <a:gd name="T1" fmla="*/ 1044 h 1233"/>
              <a:gd name="T2" fmla="*/ 2288 w 2954"/>
              <a:gd name="T3" fmla="*/ 1233 h 1233"/>
              <a:gd name="T4" fmla="*/ 2251 w 2954"/>
              <a:gd name="T5" fmla="*/ 1233 h 1233"/>
              <a:gd name="T6" fmla="*/ 2954 w 2954"/>
              <a:gd name="T7" fmla="*/ 1012 h 1233"/>
              <a:gd name="T8" fmla="*/ 2251 w 2954"/>
              <a:gd name="T9" fmla="*/ 1233 h 1233"/>
              <a:gd name="T10" fmla="*/ 2954 w 2954"/>
              <a:gd name="T11" fmla="*/ 989 h 1233"/>
              <a:gd name="T12" fmla="*/ 2149 w 2954"/>
              <a:gd name="T13" fmla="*/ 1233 h 1233"/>
              <a:gd name="T14" fmla="*/ 2110 w 2954"/>
              <a:gd name="T15" fmla="*/ 1233 h 1233"/>
              <a:gd name="T16" fmla="*/ 2954 w 2954"/>
              <a:gd name="T17" fmla="*/ 951 h 1233"/>
              <a:gd name="T18" fmla="*/ 2110 w 2954"/>
              <a:gd name="T19" fmla="*/ 1233 h 1233"/>
              <a:gd name="T20" fmla="*/ 2033 w 2954"/>
              <a:gd name="T21" fmla="*/ 1233 h 1233"/>
              <a:gd name="T22" fmla="*/ 2954 w 2954"/>
              <a:gd name="T23" fmla="*/ 916 h 1233"/>
              <a:gd name="T24" fmla="*/ 1913 w 2954"/>
              <a:gd name="T25" fmla="*/ 1233 h 1233"/>
              <a:gd name="T26" fmla="*/ 2954 w 2954"/>
              <a:gd name="T27" fmla="*/ 886 h 1233"/>
              <a:gd name="T28" fmla="*/ 1913 w 2954"/>
              <a:gd name="T29" fmla="*/ 1233 h 1233"/>
              <a:gd name="T30" fmla="*/ 1868 w 2954"/>
              <a:gd name="T31" fmla="*/ 1233 h 1233"/>
              <a:gd name="T32" fmla="*/ 2954 w 2954"/>
              <a:gd name="T33" fmla="*/ 834 h 1233"/>
              <a:gd name="T34" fmla="*/ 1734 w 2954"/>
              <a:gd name="T35" fmla="*/ 1233 h 1233"/>
              <a:gd name="T36" fmla="*/ 2954 w 2954"/>
              <a:gd name="T37" fmla="*/ 795 h 1233"/>
              <a:gd name="T38" fmla="*/ 1734 w 2954"/>
              <a:gd name="T39" fmla="*/ 1233 h 1233"/>
              <a:gd name="T40" fmla="*/ 1685 w 2954"/>
              <a:gd name="T41" fmla="*/ 1233 h 1233"/>
              <a:gd name="T42" fmla="*/ 2954 w 2954"/>
              <a:gd name="T43" fmla="*/ 730 h 1233"/>
              <a:gd name="T44" fmla="*/ 1533 w 2954"/>
              <a:gd name="T45" fmla="*/ 1233 h 1233"/>
              <a:gd name="T46" fmla="*/ 2954 w 2954"/>
              <a:gd name="T47" fmla="*/ 681 h 1233"/>
              <a:gd name="T48" fmla="*/ 1533 w 2954"/>
              <a:gd name="T49" fmla="*/ 1233 h 1233"/>
              <a:gd name="T50" fmla="*/ 1479 w 2954"/>
              <a:gd name="T51" fmla="*/ 1233 h 1233"/>
              <a:gd name="T52" fmla="*/ 2954 w 2954"/>
              <a:gd name="T53" fmla="*/ 596 h 1233"/>
              <a:gd name="T54" fmla="*/ 1307 w 2954"/>
              <a:gd name="T55" fmla="*/ 1233 h 1233"/>
              <a:gd name="T56" fmla="*/ 2954 w 2954"/>
              <a:gd name="T57" fmla="*/ 531 h 1233"/>
              <a:gd name="T58" fmla="*/ 1307 w 2954"/>
              <a:gd name="T59" fmla="*/ 1233 h 1233"/>
              <a:gd name="T60" fmla="*/ 1247 w 2954"/>
              <a:gd name="T61" fmla="*/ 1233 h 1233"/>
              <a:gd name="T62" fmla="*/ 2954 w 2954"/>
              <a:gd name="T63" fmla="*/ 418 h 1233"/>
              <a:gd name="T64" fmla="*/ 1052 w 2954"/>
              <a:gd name="T65" fmla="*/ 1233 h 1233"/>
              <a:gd name="T66" fmla="*/ 2954 w 2954"/>
              <a:gd name="T67" fmla="*/ 329 h 1233"/>
              <a:gd name="T68" fmla="*/ 1052 w 2954"/>
              <a:gd name="T69" fmla="*/ 1233 h 1233"/>
              <a:gd name="T70" fmla="*/ 984 w 2954"/>
              <a:gd name="T71" fmla="*/ 1233 h 1233"/>
              <a:gd name="T72" fmla="*/ 2954 w 2954"/>
              <a:gd name="T73" fmla="*/ 171 h 1233"/>
              <a:gd name="T74" fmla="*/ 762 w 2954"/>
              <a:gd name="T75" fmla="*/ 1233 h 1233"/>
              <a:gd name="T76" fmla="*/ 2954 w 2954"/>
              <a:gd name="T77" fmla="*/ 41 h 1233"/>
              <a:gd name="T78" fmla="*/ 762 w 2954"/>
              <a:gd name="T79" fmla="*/ 1233 h 1233"/>
              <a:gd name="T80" fmla="*/ 2124 w 2954"/>
              <a:gd name="T81" fmla="*/ 0 h 1233"/>
              <a:gd name="T82" fmla="*/ 686 w 2954"/>
              <a:gd name="T83" fmla="*/ 1233 h 1233"/>
              <a:gd name="T84" fmla="*/ 1554 w 2954"/>
              <a:gd name="T85" fmla="*/ 0 h 1233"/>
              <a:gd name="T86" fmla="*/ 432 w 2954"/>
              <a:gd name="T87" fmla="*/ 1233 h 1233"/>
              <a:gd name="T88" fmla="*/ 1554 w 2954"/>
              <a:gd name="T89" fmla="*/ 0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4" h="1233">
                <a:moveTo>
                  <a:pt x="2318" y="1233"/>
                </a:moveTo>
                <a:cubicBezTo>
                  <a:pt x="2433" y="1163"/>
                  <a:pt x="2656" y="1097"/>
                  <a:pt x="2954" y="1044"/>
                </a:cubicBezTo>
                <a:cubicBezTo>
                  <a:pt x="2954" y="1038"/>
                  <a:pt x="2954" y="1038"/>
                  <a:pt x="2954" y="1038"/>
                </a:cubicBezTo>
                <a:cubicBezTo>
                  <a:pt x="2640" y="1092"/>
                  <a:pt x="2406" y="1161"/>
                  <a:pt x="2288" y="1233"/>
                </a:cubicBezTo>
                <a:lnTo>
                  <a:pt x="2318" y="1233"/>
                </a:lnTo>
                <a:close/>
                <a:moveTo>
                  <a:pt x="2251" y="1233"/>
                </a:moveTo>
                <a:cubicBezTo>
                  <a:pt x="2368" y="1154"/>
                  <a:pt x="2616" y="1077"/>
                  <a:pt x="2954" y="1018"/>
                </a:cubicBezTo>
                <a:cubicBezTo>
                  <a:pt x="2954" y="1012"/>
                  <a:pt x="2954" y="1012"/>
                  <a:pt x="2954" y="1012"/>
                </a:cubicBezTo>
                <a:cubicBezTo>
                  <a:pt x="2599" y="1072"/>
                  <a:pt x="2339" y="1151"/>
                  <a:pt x="2220" y="1233"/>
                </a:cubicBezTo>
                <a:lnTo>
                  <a:pt x="2251" y="1233"/>
                </a:lnTo>
                <a:close/>
                <a:moveTo>
                  <a:pt x="2182" y="1233"/>
                </a:moveTo>
                <a:cubicBezTo>
                  <a:pt x="2299" y="1143"/>
                  <a:pt x="2573" y="1057"/>
                  <a:pt x="2954" y="989"/>
                </a:cubicBezTo>
                <a:cubicBezTo>
                  <a:pt x="2954" y="983"/>
                  <a:pt x="2954" y="983"/>
                  <a:pt x="2954" y="983"/>
                </a:cubicBezTo>
                <a:cubicBezTo>
                  <a:pt x="2554" y="1051"/>
                  <a:pt x="2268" y="1140"/>
                  <a:pt x="2149" y="1233"/>
                </a:cubicBezTo>
                <a:lnTo>
                  <a:pt x="2182" y="1233"/>
                </a:lnTo>
                <a:close/>
                <a:moveTo>
                  <a:pt x="2110" y="1233"/>
                </a:moveTo>
                <a:cubicBezTo>
                  <a:pt x="2224" y="1132"/>
                  <a:pt x="2525" y="1034"/>
                  <a:pt x="2954" y="958"/>
                </a:cubicBezTo>
                <a:cubicBezTo>
                  <a:pt x="2954" y="951"/>
                  <a:pt x="2954" y="951"/>
                  <a:pt x="2954" y="951"/>
                </a:cubicBezTo>
                <a:cubicBezTo>
                  <a:pt x="2505" y="1027"/>
                  <a:pt x="2190" y="1129"/>
                  <a:pt x="2074" y="1233"/>
                </a:cubicBezTo>
                <a:lnTo>
                  <a:pt x="2110" y="1233"/>
                </a:lnTo>
                <a:close/>
                <a:moveTo>
                  <a:pt x="1996" y="1233"/>
                </a:moveTo>
                <a:cubicBezTo>
                  <a:pt x="2033" y="1233"/>
                  <a:pt x="2033" y="1233"/>
                  <a:pt x="2033" y="1233"/>
                </a:cubicBezTo>
                <a:cubicBezTo>
                  <a:pt x="2143" y="1120"/>
                  <a:pt x="2474" y="1008"/>
                  <a:pt x="2954" y="924"/>
                </a:cubicBezTo>
                <a:cubicBezTo>
                  <a:pt x="2954" y="916"/>
                  <a:pt x="2954" y="916"/>
                  <a:pt x="2954" y="916"/>
                </a:cubicBezTo>
                <a:cubicBezTo>
                  <a:pt x="2451" y="1001"/>
                  <a:pt x="2106" y="1117"/>
                  <a:pt x="1996" y="1233"/>
                </a:cubicBezTo>
                <a:close/>
                <a:moveTo>
                  <a:pt x="1913" y="1233"/>
                </a:moveTo>
                <a:cubicBezTo>
                  <a:pt x="1953" y="1233"/>
                  <a:pt x="1953" y="1233"/>
                  <a:pt x="1953" y="1233"/>
                </a:cubicBezTo>
                <a:cubicBezTo>
                  <a:pt x="2056" y="1107"/>
                  <a:pt x="2417" y="980"/>
                  <a:pt x="2954" y="886"/>
                </a:cubicBezTo>
                <a:cubicBezTo>
                  <a:pt x="2954" y="877"/>
                  <a:pt x="2954" y="877"/>
                  <a:pt x="2954" y="877"/>
                </a:cubicBezTo>
                <a:cubicBezTo>
                  <a:pt x="2392" y="972"/>
                  <a:pt x="2015" y="1103"/>
                  <a:pt x="1913" y="1233"/>
                </a:cubicBezTo>
                <a:close/>
                <a:moveTo>
                  <a:pt x="1826" y="1233"/>
                </a:moveTo>
                <a:cubicBezTo>
                  <a:pt x="1868" y="1233"/>
                  <a:pt x="1868" y="1233"/>
                  <a:pt x="1868" y="1233"/>
                </a:cubicBezTo>
                <a:cubicBezTo>
                  <a:pt x="1961" y="1093"/>
                  <a:pt x="2355" y="949"/>
                  <a:pt x="2954" y="843"/>
                </a:cubicBezTo>
                <a:cubicBezTo>
                  <a:pt x="2954" y="834"/>
                  <a:pt x="2954" y="834"/>
                  <a:pt x="2954" y="834"/>
                </a:cubicBezTo>
                <a:cubicBezTo>
                  <a:pt x="2327" y="940"/>
                  <a:pt x="1917" y="1088"/>
                  <a:pt x="1826" y="1233"/>
                </a:cubicBezTo>
                <a:close/>
                <a:moveTo>
                  <a:pt x="1734" y="1233"/>
                </a:moveTo>
                <a:cubicBezTo>
                  <a:pt x="1779" y="1233"/>
                  <a:pt x="1779" y="1233"/>
                  <a:pt x="1779" y="1233"/>
                </a:cubicBezTo>
                <a:cubicBezTo>
                  <a:pt x="1857" y="1077"/>
                  <a:pt x="2286" y="914"/>
                  <a:pt x="2954" y="795"/>
                </a:cubicBezTo>
                <a:cubicBezTo>
                  <a:pt x="2954" y="785"/>
                  <a:pt x="2954" y="785"/>
                  <a:pt x="2954" y="785"/>
                </a:cubicBezTo>
                <a:cubicBezTo>
                  <a:pt x="2256" y="904"/>
                  <a:pt x="1809" y="1072"/>
                  <a:pt x="1734" y="1233"/>
                </a:cubicBezTo>
                <a:close/>
                <a:moveTo>
                  <a:pt x="1636" y="1233"/>
                </a:moveTo>
                <a:cubicBezTo>
                  <a:pt x="1685" y="1233"/>
                  <a:pt x="1685" y="1233"/>
                  <a:pt x="1685" y="1233"/>
                </a:cubicBezTo>
                <a:cubicBezTo>
                  <a:pt x="1744" y="1059"/>
                  <a:pt x="2209" y="874"/>
                  <a:pt x="2954" y="742"/>
                </a:cubicBezTo>
                <a:cubicBezTo>
                  <a:pt x="2954" y="730"/>
                  <a:pt x="2954" y="730"/>
                  <a:pt x="2954" y="730"/>
                </a:cubicBezTo>
                <a:cubicBezTo>
                  <a:pt x="2176" y="863"/>
                  <a:pt x="1691" y="1054"/>
                  <a:pt x="1636" y="1233"/>
                </a:cubicBezTo>
                <a:close/>
                <a:moveTo>
                  <a:pt x="1533" y="1233"/>
                </a:moveTo>
                <a:cubicBezTo>
                  <a:pt x="1585" y="1233"/>
                  <a:pt x="1585" y="1233"/>
                  <a:pt x="1585" y="1233"/>
                </a:cubicBezTo>
                <a:cubicBezTo>
                  <a:pt x="1620" y="1040"/>
                  <a:pt x="2124" y="830"/>
                  <a:pt x="2954" y="681"/>
                </a:cubicBezTo>
                <a:cubicBezTo>
                  <a:pt x="2954" y="667"/>
                  <a:pt x="2954" y="667"/>
                  <a:pt x="2954" y="667"/>
                </a:cubicBezTo>
                <a:cubicBezTo>
                  <a:pt x="2086" y="817"/>
                  <a:pt x="1562" y="1034"/>
                  <a:pt x="1533" y="1233"/>
                </a:cubicBezTo>
                <a:close/>
                <a:moveTo>
                  <a:pt x="1423" y="1233"/>
                </a:moveTo>
                <a:cubicBezTo>
                  <a:pt x="1479" y="1233"/>
                  <a:pt x="1479" y="1233"/>
                  <a:pt x="1479" y="1233"/>
                </a:cubicBezTo>
                <a:cubicBezTo>
                  <a:pt x="1484" y="1018"/>
                  <a:pt x="2028" y="779"/>
                  <a:pt x="2954" y="611"/>
                </a:cubicBezTo>
                <a:cubicBezTo>
                  <a:pt x="2954" y="596"/>
                  <a:pt x="2954" y="596"/>
                  <a:pt x="2954" y="596"/>
                </a:cubicBezTo>
                <a:cubicBezTo>
                  <a:pt x="1986" y="765"/>
                  <a:pt x="1420" y="1012"/>
                  <a:pt x="1423" y="1233"/>
                </a:cubicBezTo>
                <a:close/>
                <a:moveTo>
                  <a:pt x="1307" y="1233"/>
                </a:moveTo>
                <a:cubicBezTo>
                  <a:pt x="1366" y="1233"/>
                  <a:pt x="1366" y="1233"/>
                  <a:pt x="1366" y="1233"/>
                </a:cubicBezTo>
                <a:cubicBezTo>
                  <a:pt x="1333" y="994"/>
                  <a:pt x="1920" y="721"/>
                  <a:pt x="2954" y="531"/>
                </a:cubicBezTo>
                <a:cubicBezTo>
                  <a:pt x="2954" y="514"/>
                  <a:pt x="2954" y="514"/>
                  <a:pt x="2954" y="514"/>
                </a:cubicBezTo>
                <a:cubicBezTo>
                  <a:pt x="1873" y="705"/>
                  <a:pt x="1262" y="987"/>
                  <a:pt x="1307" y="1233"/>
                </a:cubicBezTo>
                <a:close/>
                <a:moveTo>
                  <a:pt x="1184" y="1233"/>
                </a:moveTo>
                <a:cubicBezTo>
                  <a:pt x="1247" y="1233"/>
                  <a:pt x="1247" y="1233"/>
                  <a:pt x="1247" y="1233"/>
                </a:cubicBezTo>
                <a:cubicBezTo>
                  <a:pt x="1167" y="968"/>
                  <a:pt x="1797" y="654"/>
                  <a:pt x="2954" y="438"/>
                </a:cubicBezTo>
                <a:cubicBezTo>
                  <a:pt x="2954" y="418"/>
                  <a:pt x="2954" y="418"/>
                  <a:pt x="2954" y="418"/>
                </a:cubicBezTo>
                <a:cubicBezTo>
                  <a:pt x="1743" y="635"/>
                  <a:pt x="1088" y="960"/>
                  <a:pt x="1184" y="1233"/>
                </a:cubicBezTo>
                <a:close/>
                <a:moveTo>
                  <a:pt x="1052" y="1233"/>
                </a:moveTo>
                <a:cubicBezTo>
                  <a:pt x="1120" y="1233"/>
                  <a:pt x="1120" y="1233"/>
                  <a:pt x="1120" y="1233"/>
                </a:cubicBezTo>
                <a:cubicBezTo>
                  <a:pt x="981" y="937"/>
                  <a:pt x="1657" y="576"/>
                  <a:pt x="2954" y="329"/>
                </a:cubicBezTo>
                <a:cubicBezTo>
                  <a:pt x="2954" y="306"/>
                  <a:pt x="2954" y="306"/>
                  <a:pt x="2954" y="306"/>
                </a:cubicBezTo>
                <a:cubicBezTo>
                  <a:pt x="1595" y="553"/>
                  <a:pt x="893" y="928"/>
                  <a:pt x="1052" y="1233"/>
                </a:cubicBezTo>
                <a:close/>
                <a:moveTo>
                  <a:pt x="912" y="1233"/>
                </a:moveTo>
                <a:cubicBezTo>
                  <a:pt x="984" y="1233"/>
                  <a:pt x="984" y="1233"/>
                  <a:pt x="984" y="1233"/>
                </a:cubicBezTo>
                <a:cubicBezTo>
                  <a:pt x="774" y="903"/>
                  <a:pt x="1494" y="483"/>
                  <a:pt x="2954" y="198"/>
                </a:cubicBezTo>
                <a:cubicBezTo>
                  <a:pt x="2954" y="171"/>
                  <a:pt x="2954" y="171"/>
                  <a:pt x="2954" y="171"/>
                </a:cubicBezTo>
                <a:cubicBezTo>
                  <a:pt x="1422" y="457"/>
                  <a:pt x="675" y="893"/>
                  <a:pt x="912" y="1233"/>
                </a:cubicBezTo>
                <a:close/>
                <a:moveTo>
                  <a:pt x="762" y="1233"/>
                </a:moveTo>
                <a:cubicBezTo>
                  <a:pt x="840" y="1233"/>
                  <a:pt x="840" y="1233"/>
                  <a:pt x="840" y="1233"/>
                </a:cubicBezTo>
                <a:cubicBezTo>
                  <a:pt x="540" y="864"/>
                  <a:pt x="1303" y="372"/>
                  <a:pt x="2954" y="41"/>
                </a:cubicBezTo>
                <a:cubicBezTo>
                  <a:pt x="2954" y="8"/>
                  <a:pt x="2954" y="8"/>
                  <a:pt x="2954" y="8"/>
                </a:cubicBezTo>
                <a:cubicBezTo>
                  <a:pt x="1219" y="340"/>
                  <a:pt x="429" y="852"/>
                  <a:pt x="762" y="1233"/>
                </a:cubicBezTo>
                <a:close/>
                <a:moveTo>
                  <a:pt x="2303" y="0"/>
                </a:moveTo>
                <a:cubicBezTo>
                  <a:pt x="2124" y="0"/>
                  <a:pt x="2124" y="0"/>
                  <a:pt x="2124" y="0"/>
                </a:cubicBezTo>
                <a:cubicBezTo>
                  <a:pt x="752" y="380"/>
                  <a:pt x="219" y="871"/>
                  <a:pt x="603" y="1233"/>
                </a:cubicBezTo>
                <a:cubicBezTo>
                  <a:pt x="686" y="1233"/>
                  <a:pt x="686" y="1233"/>
                  <a:pt x="686" y="1233"/>
                </a:cubicBezTo>
                <a:cubicBezTo>
                  <a:pt x="325" y="870"/>
                  <a:pt x="895" y="379"/>
                  <a:pt x="2303" y="0"/>
                </a:cubicBezTo>
                <a:close/>
                <a:moveTo>
                  <a:pt x="1554" y="0"/>
                </a:moveTo>
                <a:cubicBezTo>
                  <a:pt x="1364" y="0"/>
                  <a:pt x="1364" y="0"/>
                  <a:pt x="1364" y="0"/>
                </a:cubicBezTo>
                <a:cubicBezTo>
                  <a:pt x="314" y="413"/>
                  <a:pt x="0" y="886"/>
                  <a:pt x="432" y="1233"/>
                </a:cubicBezTo>
                <a:cubicBezTo>
                  <a:pt x="522" y="1233"/>
                  <a:pt x="522" y="1233"/>
                  <a:pt x="522" y="1233"/>
                </a:cubicBezTo>
                <a:cubicBezTo>
                  <a:pt x="113" y="886"/>
                  <a:pt x="464" y="412"/>
                  <a:pt x="1554" y="0"/>
                </a:cubicBezTo>
                <a:close/>
              </a:path>
            </a:pathLst>
          </a:custGeom>
          <a:gradFill flip="none" rotWithShape="1">
            <a:gsLst>
              <a:gs pos="0">
                <a:schemeClr val="accent1">
                  <a:lumMod val="100000"/>
                  <a:alpha val="75000"/>
                </a:schemeClr>
              </a:gs>
              <a:gs pos="100000">
                <a:schemeClr val="accent1">
                  <a:lumMod val="75000"/>
                  <a:alpha val="75000"/>
                </a:schemeClr>
              </a:gs>
            </a:gsLst>
            <a:lin ang="16200000" scaled="1"/>
            <a:tileRect/>
          </a:gradFill>
          <a:ln>
            <a:noFill/>
          </a:ln>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grpSp>
        <p:nvGrpSpPr>
          <p:cNvPr id="31" name="Group 290"/>
          <p:cNvGrpSpPr>
            <a:grpSpLocks noChangeAspect="1"/>
          </p:cNvGrpSpPr>
          <p:nvPr userDrawn="1"/>
        </p:nvGrpSpPr>
        <p:grpSpPr bwMode="gray">
          <a:xfrm>
            <a:off x="3957638" y="289375"/>
            <a:ext cx="1465262" cy="1017587"/>
            <a:chOff x="2414" y="272"/>
            <a:chExt cx="1162" cy="807"/>
          </a:xfrm>
        </p:grpSpPr>
        <p:sp>
          <p:nvSpPr>
            <p:cNvPr id="32"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3"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4"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5"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6"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7"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8"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9"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0"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1"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2"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3"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4"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5"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6"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7"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8"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9"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0"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1"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2"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3"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4"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5"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6"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7"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8"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9"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0"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1"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2"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3"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4"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5"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6"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7"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8"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9"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0"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1"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2"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3"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4"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5"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6"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7"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8"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9"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0"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1"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2"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3"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4"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5"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6"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7"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8"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9"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90"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grpSp>
      <p:sp>
        <p:nvSpPr>
          <p:cNvPr id="3" name="Title 2"/>
          <p:cNvSpPr>
            <a:spLocks noGrp="1"/>
          </p:cNvSpPr>
          <p:nvPr>
            <p:ph type="title"/>
          </p:nvPr>
        </p:nvSpPr>
        <p:spPr bwMode="gray">
          <a:xfrm>
            <a:off x="395288" y="2021113"/>
            <a:ext cx="8353425" cy="431800"/>
          </a:xfrm>
        </p:spPr>
        <p:txBody>
          <a:bodyPr/>
          <a:lstStyle>
            <a:lvl1pPr algn="ctr">
              <a:defRPr sz="1800" b="0">
                <a:solidFill>
                  <a:schemeClr val="bg2"/>
                </a:solidFill>
              </a:defRPr>
            </a:lvl1pPr>
          </a:lstStyle>
          <a:p>
            <a:endParaRPr lang="fr-BE" dirty="0"/>
          </a:p>
        </p:txBody>
      </p:sp>
      <p:sp>
        <p:nvSpPr>
          <p:cNvPr id="5" name="Text Placeholder 4"/>
          <p:cNvSpPr>
            <a:spLocks noGrp="1"/>
          </p:cNvSpPr>
          <p:nvPr>
            <p:ph type="body" sz="quarter" idx="10"/>
          </p:nvPr>
        </p:nvSpPr>
        <p:spPr bwMode="gray">
          <a:xfrm>
            <a:off x="395287" y="2514600"/>
            <a:ext cx="8353425" cy="914400"/>
          </a:xfrm>
        </p:spPr>
        <p:txBody>
          <a:bodyPr/>
          <a:lstStyle>
            <a:lvl1pPr marL="0" indent="0" algn="ctr">
              <a:spcBef>
                <a:spcPts val="600"/>
              </a:spcBef>
              <a:buFontTx/>
              <a:buNone/>
              <a:defRPr sz="3600" b="1">
                <a:solidFill>
                  <a:schemeClr val="accent6"/>
                </a:solidFill>
              </a:defRPr>
            </a:lvl1pPr>
            <a:lvl2pPr marL="0" indent="0" algn="ctr">
              <a:buFontTx/>
              <a:buNone/>
              <a:defRPr sz="3200" b="1">
                <a:solidFill>
                  <a:schemeClr val="accent6"/>
                </a:solidFill>
              </a:defRPr>
            </a:lvl2pPr>
            <a:lvl3pPr marL="0" indent="0" algn="ctr">
              <a:buFontTx/>
              <a:buNone/>
              <a:defRPr sz="3200" b="1">
                <a:solidFill>
                  <a:schemeClr val="accent6"/>
                </a:solidFill>
              </a:defRPr>
            </a:lvl3pPr>
            <a:lvl4pPr marL="0" indent="0" algn="ctr">
              <a:buFontTx/>
              <a:buNone/>
              <a:defRPr sz="3200" b="1">
                <a:solidFill>
                  <a:schemeClr val="accent6"/>
                </a:solidFill>
              </a:defRPr>
            </a:lvl4pPr>
            <a:lvl5pPr marL="0" indent="0" algn="ctr">
              <a:buFontTx/>
              <a:buNone/>
              <a:defRPr sz="3200" b="1">
                <a:solidFill>
                  <a:schemeClr val="accent6"/>
                </a:solidFill>
              </a:defRPr>
            </a:lvl5pPr>
          </a:lstStyle>
          <a:p>
            <a:pPr lvl="0"/>
            <a:endParaRPr lang="fr-BE" dirty="0"/>
          </a:p>
        </p:txBody>
      </p:sp>
      <p:grpSp>
        <p:nvGrpSpPr>
          <p:cNvPr id="91" name="Group 90"/>
          <p:cNvGrpSpPr/>
          <p:nvPr userDrawn="1"/>
        </p:nvGrpSpPr>
        <p:grpSpPr>
          <a:xfrm>
            <a:off x="467544" y="6317551"/>
            <a:ext cx="7789651" cy="540449"/>
            <a:chOff x="467544" y="6317551"/>
            <a:chExt cx="7789651" cy="540449"/>
          </a:xfrm>
        </p:grpSpPr>
        <p:grpSp>
          <p:nvGrpSpPr>
            <p:cNvPr id="11" name="Group 10"/>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12"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3"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4"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5"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6"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7"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8"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9"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0"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1"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2"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3"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4"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5"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gr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9"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sz="7000" b="1">
                <a:solidFill>
                  <a:srgbClr val="FFD624"/>
                </a:solidFill>
              </a:endParaRPr>
            </a:p>
          </p:txBody>
        </p:sp>
        <p:sp>
          <p:nvSpPr>
            <p:cNvPr id="30" name="TextBox 29"/>
            <p:cNvSpPr txBox="1"/>
            <p:nvPr userDrawn="1"/>
          </p:nvSpPr>
          <p:spPr bwMode="gray">
            <a:xfrm>
              <a:off x="4208088" y="6433591"/>
              <a:ext cx="729687" cy="307777"/>
            </a:xfrm>
            <a:prstGeom prst="rect">
              <a:avLst/>
            </a:prstGeom>
            <a:noFill/>
          </p:spPr>
          <p:txBody>
            <a:bodyPr wrap="none" rtlCol="0">
              <a:spAutoFit/>
            </a:bodyPr>
            <a:lstStyle/>
            <a:p>
              <a:r>
                <a:rPr lang="fr-BE" sz="700" i="1" dirty="0" err="1" smtClean="0">
                  <a:solidFill>
                    <a:prstClr val="white"/>
                  </a:solidFill>
                </a:rPr>
                <a:t>Mobility</a:t>
              </a:r>
              <a:r>
                <a:rPr lang="fr-BE" sz="700" i="1" dirty="0" smtClean="0">
                  <a:solidFill>
                    <a:prstClr val="white"/>
                  </a:solidFill>
                </a:rPr>
                <a:t> and</a:t>
              </a:r>
            </a:p>
            <a:p>
              <a:r>
                <a:rPr lang="fr-BE" sz="700" i="1" dirty="0" smtClean="0">
                  <a:solidFill>
                    <a:prstClr val="white"/>
                  </a:solidFill>
                </a:rPr>
                <a:t>Transport</a:t>
              </a:r>
              <a:endParaRPr lang="fr-BE" sz="700" i="1" dirty="0">
                <a:solidFill>
                  <a:prstClr val="white"/>
                </a:solidFill>
              </a:endParaRPr>
            </a:p>
          </p:txBody>
        </p:sp>
      </p:grpSp>
      <p:sp>
        <p:nvSpPr>
          <p:cNvPr id="92" name="Text Placeholder 9"/>
          <p:cNvSpPr>
            <a:spLocks noGrp="1"/>
          </p:cNvSpPr>
          <p:nvPr>
            <p:ph type="body" sz="quarter" idx="11" hasCustomPrompt="1"/>
          </p:nvPr>
        </p:nvSpPr>
        <p:spPr>
          <a:xfrm>
            <a:off x="395288" y="3824858"/>
            <a:ext cx="8353424" cy="324222"/>
          </a:xfrm>
          <a:prstGeom prst="rect">
            <a:avLst/>
          </a:prstGeom>
        </p:spPr>
        <p:txBody>
          <a:bodyPr rIns="0"/>
          <a:lstStyle>
            <a:lvl1pPr marL="0" indent="0" algn="ctr">
              <a:buNone/>
              <a:defRPr lang="nl-BE" sz="1400" b="1" kern="1200" dirty="0">
                <a:solidFill>
                  <a:schemeClr val="bg1"/>
                </a:solidFill>
                <a:latin typeface="+mj-lt"/>
                <a:ea typeface="+mj-ea"/>
                <a:cs typeface="+mj-cs"/>
              </a:defRPr>
            </a:lvl1pPr>
          </a:lstStyle>
          <a:p>
            <a:pPr lvl="0"/>
            <a:r>
              <a:rPr lang="en-US" dirty="0"/>
              <a:t>Click to add text</a:t>
            </a:r>
            <a:endParaRPr lang="nl-BE" dirty="0"/>
          </a:p>
        </p:txBody>
      </p:sp>
    </p:spTree>
    <p:extLst>
      <p:ext uri="{BB962C8B-B14F-4D97-AF65-F5344CB8AC3E}">
        <p14:creationId xmlns:p14="http://schemas.microsoft.com/office/powerpoint/2010/main" val="4158778084"/>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01">
    <p:spTree>
      <p:nvGrpSpPr>
        <p:cNvPr id="1" name=""/>
        <p:cNvGrpSpPr/>
        <p:nvPr/>
      </p:nvGrpSpPr>
      <p:grpSpPr>
        <a:xfrm>
          <a:off x="0" y="0"/>
          <a:ext cx="0" cy="0"/>
          <a:chOff x="0" y="0"/>
          <a:chExt cx="0" cy="0"/>
        </a:xfrm>
      </p:grpSpPr>
      <p:sp>
        <p:nvSpPr>
          <p:cNvPr id="2" name="Title 1"/>
          <p:cNvSpPr>
            <a:spLocks noGrp="1"/>
          </p:cNvSpPr>
          <p:nvPr>
            <p:ph type="title"/>
          </p:nvPr>
        </p:nvSpPr>
        <p:spPr bwMode="gray">
          <a:xfrm>
            <a:off x="971551" y="1897672"/>
            <a:ext cx="7200900" cy="431800"/>
          </a:xfrm>
        </p:spPr>
        <p:txBody>
          <a:bodyPr/>
          <a:lstStyle/>
          <a:p>
            <a:r>
              <a:rPr lang="en-US" dirty="0" smtClean="0"/>
              <a:t>Click to edit Master title style</a:t>
            </a:r>
            <a:endParaRPr lang="fr-BE" dirty="0"/>
          </a:p>
        </p:txBody>
      </p:sp>
      <p:sp>
        <p:nvSpPr>
          <p:cNvPr id="3" name="Content Placeholder 2"/>
          <p:cNvSpPr>
            <a:spLocks noGrp="1"/>
          </p:cNvSpPr>
          <p:nvPr>
            <p:ph idx="1" hasCustomPrompt="1"/>
          </p:nvPr>
        </p:nvSpPr>
        <p:spPr bwMode="gray">
          <a:xfrm>
            <a:off x="1276829" y="2647937"/>
            <a:ext cx="6895622" cy="3373350"/>
          </a:xfrm>
        </p:spPr>
        <p:txBody>
          <a:bodyPr/>
          <a:lstStyle>
            <a:lvl1pPr marL="182563" indent="-182563">
              <a:spcBef>
                <a:spcPts val="600"/>
              </a:spcBef>
              <a:spcAft>
                <a:spcPts val="1200"/>
              </a:spcAft>
              <a:buClr>
                <a:schemeClr val="bg1"/>
              </a:buClr>
              <a:defRPr sz="1400">
                <a:solidFill>
                  <a:schemeClr val="bg1"/>
                </a:solidFill>
              </a:defRPr>
            </a:lvl1pPr>
            <a:lvl2pPr marL="623888" indent="-166688">
              <a:spcBef>
                <a:spcPts val="600"/>
              </a:spcBef>
              <a:spcAft>
                <a:spcPts val="1200"/>
              </a:spcAft>
              <a:buClr>
                <a:schemeClr val="bg1"/>
              </a:buClr>
              <a:defRPr sz="1400">
                <a:solidFill>
                  <a:schemeClr val="bg1"/>
                </a:solidFill>
              </a:defRPr>
            </a:lvl2pPr>
            <a:lvl3pPr>
              <a:buClr>
                <a:schemeClr val="bg1"/>
              </a:buClr>
              <a:defRPr sz="1000">
                <a:solidFill>
                  <a:schemeClr val="bg1"/>
                </a:solidFill>
              </a:defRPr>
            </a:lvl3pPr>
            <a:lvl4pPr>
              <a:buClr>
                <a:schemeClr val="bg1"/>
              </a:buClr>
              <a:defRPr sz="1050">
                <a:solidFill>
                  <a:schemeClr val="bg1"/>
                </a:solidFill>
              </a:defRPr>
            </a:lvl4pPr>
            <a:lvl5pPr>
              <a:buClr>
                <a:schemeClr val="bg1"/>
              </a:buClr>
              <a:defRPr sz="1050">
                <a:solidFill>
                  <a:schemeClr val="bg1"/>
                </a:solidFill>
              </a:defRPr>
            </a:lvl5pPr>
          </a:lstStyle>
          <a:p>
            <a:pPr marL="180000" indent="-180000">
              <a:spcBef>
                <a:spcPts val="0"/>
              </a:spcBef>
            </a:pPr>
            <a:r>
              <a:rPr lang="en-GB" altLang="fr-FR" dirty="0" smtClean="0"/>
              <a:t>First level</a:t>
            </a:r>
          </a:p>
          <a:p>
            <a:pPr lvl="1"/>
            <a:r>
              <a:rPr lang="en-US" dirty="0" smtClean="0"/>
              <a:t>Second level</a:t>
            </a:r>
            <a:endParaRPr lang="fr-BE" dirty="0"/>
          </a:p>
        </p:txBody>
      </p:sp>
      <p:grpSp>
        <p:nvGrpSpPr>
          <p:cNvPr id="26" name="Group 290"/>
          <p:cNvGrpSpPr>
            <a:grpSpLocks noChangeAspect="1"/>
          </p:cNvGrpSpPr>
          <p:nvPr userDrawn="1"/>
        </p:nvGrpSpPr>
        <p:grpSpPr bwMode="gray">
          <a:xfrm>
            <a:off x="3957638" y="289375"/>
            <a:ext cx="1465262" cy="1017587"/>
            <a:chOff x="2414" y="272"/>
            <a:chExt cx="1162" cy="807"/>
          </a:xfrm>
        </p:grpSpPr>
        <p:sp>
          <p:nvSpPr>
            <p:cNvPr id="27"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28"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29"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0"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1"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2"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3"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4"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5"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6"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7"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8"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9"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0"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1"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2"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3"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4"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5"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6"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7"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8"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9"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0"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1"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2"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3"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4"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5"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6"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7"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8"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9"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0"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1"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2"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3"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4"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5"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6"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7"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8"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9"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0"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1"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2"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3"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4"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5"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6"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7"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8"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9"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0"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1"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2"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3"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4"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5"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grpSp>
      <p:sp>
        <p:nvSpPr>
          <p:cNvPr id="86" name="Rectangle 85"/>
          <p:cNvSpPr/>
          <p:nvPr userDrawn="1"/>
        </p:nvSpPr>
        <p:spPr bwMode="gray">
          <a:xfrm>
            <a:off x="0" y="6021288"/>
            <a:ext cx="9144000" cy="836711"/>
          </a:xfrm>
          <a:prstGeom prst="rect">
            <a:avLst/>
          </a:prstGeom>
          <a:solidFill>
            <a:srgbClr val="192F7B"/>
          </a:solidFill>
          <a:ln>
            <a:noFill/>
          </a:ln>
          <a:effectLst/>
        </p:spPr>
        <p:txBody>
          <a:bodyPr vert="horz" wrap="square" lIns="91440" tIns="45720" rIns="91440" bIns="45720" numCol="1" rtlCol="0" anchor="ctr" anchorCtr="0" compatLnSpc="1">
            <a:prstTxWarp prst="textNoShape">
              <a:avLst/>
            </a:prstTxWarp>
          </a:bodyPr>
          <a:lstStyle/>
          <a:p>
            <a:pPr marL="3175"/>
            <a:endParaRPr lang="fr-BE" sz="7000" b="1" dirty="0" smtClean="0">
              <a:solidFill>
                <a:srgbClr val="FFD624"/>
              </a:solidFill>
            </a:endParaRPr>
          </a:p>
        </p:txBody>
      </p:sp>
      <p:pic>
        <p:nvPicPr>
          <p:cNvPr id="88" name="Picture 87"/>
          <p:cNvPicPr>
            <a:picLocks noChangeAspect="1"/>
          </p:cNvPicPr>
          <p:nvPr userDrawn="1"/>
        </p:nvPicPr>
        <p:blipFill>
          <a:blip r:embed="rId2"/>
          <a:stretch>
            <a:fillRect/>
          </a:stretch>
        </p:blipFill>
        <p:spPr bwMode="gray">
          <a:xfrm>
            <a:off x="0" y="4640984"/>
            <a:ext cx="9144000" cy="2217015"/>
          </a:xfrm>
          <a:prstGeom prst="rect">
            <a:avLst/>
          </a:prstGeom>
        </p:spPr>
      </p:pic>
      <p:grpSp>
        <p:nvGrpSpPr>
          <p:cNvPr id="90" name="Group 89"/>
          <p:cNvGrpSpPr/>
          <p:nvPr userDrawn="1"/>
        </p:nvGrpSpPr>
        <p:grpSpPr bwMode="gray">
          <a:xfrm>
            <a:off x="467544" y="6317551"/>
            <a:ext cx="7789651" cy="540449"/>
            <a:chOff x="467544" y="6317551"/>
            <a:chExt cx="7789651" cy="540449"/>
          </a:xfrm>
        </p:grpSpPr>
        <p:grpSp>
          <p:nvGrpSpPr>
            <p:cNvPr id="8" name="Group 7"/>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9"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0"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1"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2"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3"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4"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5"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6"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7"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8"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9"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0"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1"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2"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4"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sz="7000" b="1">
                <a:solidFill>
                  <a:srgbClr val="FFD624"/>
                </a:solidFill>
              </a:endParaRPr>
            </a:p>
          </p:txBody>
        </p:sp>
        <p:sp>
          <p:nvSpPr>
            <p:cNvPr id="25" name="TextBox 24"/>
            <p:cNvSpPr txBox="1"/>
            <p:nvPr userDrawn="1"/>
          </p:nvSpPr>
          <p:spPr bwMode="gray">
            <a:xfrm>
              <a:off x="4208088" y="6433591"/>
              <a:ext cx="729687" cy="307777"/>
            </a:xfrm>
            <a:prstGeom prst="rect">
              <a:avLst/>
            </a:prstGeom>
            <a:noFill/>
          </p:spPr>
          <p:txBody>
            <a:bodyPr wrap="none" rtlCol="0">
              <a:spAutoFit/>
            </a:bodyPr>
            <a:lstStyle/>
            <a:p>
              <a:r>
                <a:rPr lang="fr-BE" sz="700" i="1" dirty="0" err="1" smtClean="0">
                  <a:solidFill>
                    <a:prstClr val="white"/>
                  </a:solidFill>
                </a:rPr>
                <a:t>Mobility</a:t>
              </a:r>
              <a:r>
                <a:rPr lang="fr-BE" sz="700" i="1" dirty="0" smtClean="0">
                  <a:solidFill>
                    <a:prstClr val="white"/>
                  </a:solidFill>
                </a:rPr>
                <a:t> and</a:t>
              </a:r>
            </a:p>
            <a:p>
              <a:r>
                <a:rPr lang="fr-BE" sz="700" i="1" dirty="0" smtClean="0">
                  <a:solidFill>
                    <a:prstClr val="white"/>
                  </a:solidFill>
                </a:rPr>
                <a:t>Transport</a:t>
              </a:r>
              <a:endParaRPr lang="fr-BE" sz="700" i="1" dirty="0">
                <a:solidFill>
                  <a:prstClr val="white"/>
                </a:solidFill>
              </a:endParaRPr>
            </a:p>
          </p:txBody>
        </p:sp>
      </p:grpSp>
      <p:sp>
        <p:nvSpPr>
          <p:cNvPr id="89" name="Text Placeholder 9"/>
          <p:cNvSpPr>
            <a:spLocks noGrp="1"/>
          </p:cNvSpPr>
          <p:nvPr>
            <p:ph type="body" sz="quarter" idx="11"/>
          </p:nvPr>
        </p:nvSpPr>
        <p:spPr>
          <a:xfrm>
            <a:off x="395288" y="1484784"/>
            <a:ext cx="8353424" cy="32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0" indent="0" algn="ctr">
              <a:buNone/>
              <a:defRPr lang="nl-BE" sz="1400" b="0" dirty="0">
                <a:solidFill>
                  <a:schemeClr val="bg2"/>
                </a:solidFill>
                <a:latin typeface="+mj-lt"/>
                <a:ea typeface="+mj-ea"/>
                <a:cs typeface="+mj-cs"/>
              </a:defRPr>
            </a:lvl1pPr>
          </a:lstStyle>
          <a:p>
            <a:pPr lvl="0" algn="ctr">
              <a:spcBef>
                <a:spcPct val="50000"/>
              </a:spcBef>
            </a:pPr>
            <a:endParaRPr lang="nl-BE" dirty="0"/>
          </a:p>
        </p:txBody>
      </p:sp>
    </p:spTree>
    <p:extLst>
      <p:ext uri="{BB962C8B-B14F-4D97-AF65-F5344CB8AC3E}">
        <p14:creationId xmlns:p14="http://schemas.microsoft.com/office/powerpoint/2010/main" val="2126470385"/>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p:cNvSpPr>
            <a:spLocks noGrp="1"/>
          </p:cNvSpPr>
          <p:nvPr>
            <p:ph type="title"/>
          </p:nvPr>
        </p:nvSpPr>
        <p:spPr bwMode="gray">
          <a:xfrm>
            <a:off x="971551" y="1897672"/>
            <a:ext cx="7200900" cy="431800"/>
          </a:xfrm>
        </p:spPr>
        <p:txBody>
          <a:bodyPr/>
          <a:lstStyle/>
          <a:p>
            <a:r>
              <a:rPr lang="en-US" dirty="0" smtClean="0"/>
              <a:t>Click to edit Master title style</a:t>
            </a:r>
            <a:endParaRPr lang="fr-BE" dirty="0"/>
          </a:p>
        </p:txBody>
      </p:sp>
      <p:sp>
        <p:nvSpPr>
          <p:cNvPr id="3" name="Content Placeholder 2"/>
          <p:cNvSpPr>
            <a:spLocks noGrp="1"/>
          </p:cNvSpPr>
          <p:nvPr>
            <p:ph idx="1" hasCustomPrompt="1"/>
          </p:nvPr>
        </p:nvSpPr>
        <p:spPr bwMode="gray">
          <a:xfrm>
            <a:off x="1276829" y="2647937"/>
            <a:ext cx="6895622" cy="3373350"/>
          </a:xfrm>
        </p:spPr>
        <p:txBody>
          <a:bodyPr/>
          <a:lstStyle>
            <a:lvl1pPr marL="182563" indent="-182563">
              <a:spcBef>
                <a:spcPts val="600"/>
              </a:spcBef>
              <a:spcAft>
                <a:spcPts val="1200"/>
              </a:spcAft>
              <a:buClr>
                <a:schemeClr val="bg1"/>
              </a:buClr>
              <a:defRPr sz="1400">
                <a:solidFill>
                  <a:schemeClr val="bg1"/>
                </a:solidFill>
              </a:defRPr>
            </a:lvl1pPr>
            <a:lvl2pPr marL="623888" indent="-166688">
              <a:spcBef>
                <a:spcPts val="600"/>
              </a:spcBef>
              <a:spcAft>
                <a:spcPts val="1200"/>
              </a:spcAft>
              <a:buClr>
                <a:schemeClr val="bg1"/>
              </a:buClr>
              <a:defRPr sz="1400">
                <a:solidFill>
                  <a:schemeClr val="bg1"/>
                </a:solidFill>
              </a:defRPr>
            </a:lvl2pPr>
            <a:lvl3pPr>
              <a:buClr>
                <a:schemeClr val="bg1"/>
              </a:buClr>
              <a:defRPr sz="1000">
                <a:solidFill>
                  <a:schemeClr val="bg1"/>
                </a:solidFill>
              </a:defRPr>
            </a:lvl3pPr>
            <a:lvl4pPr>
              <a:buClr>
                <a:schemeClr val="bg1"/>
              </a:buClr>
              <a:defRPr sz="1050">
                <a:solidFill>
                  <a:schemeClr val="bg1"/>
                </a:solidFill>
              </a:defRPr>
            </a:lvl4pPr>
            <a:lvl5pPr>
              <a:buClr>
                <a:schemeClr val="bg1"/>
              </a:buClr>
              <a:defRPr sz="1050">
                <a:solidFill>
                  <a:schemeClr val="bg1"/>
                </a:solidFill>
              </a:defRPr>
            </a:lvl5pPr>
          </a:lstStyle>
          <a:p>
            <a:pPr marL="180000" indent="-180000">
              <a:spcBef>
                <a:spcPts val="0"/>
              </a:spcBef>
            </a:pPr>
            <a:r>
              <a:rPr lang="en-GB" altLang="fr-FR" dirty="0" smtClean="0"/>
              <a:t>First level</a:t>
            </a:r>
          </a:p>
          <a:p>
            <a:pPr lvl="1"/>
            <a:r>
              <a:rPr lang="en-US" dirty="0" smtClean="0"/>
              <a:t>Second level</a:t>
            </a:r>
            <a:endParaRPr lang="fr-BE" dirty="0"/>
          </a:p>
        </p:txBody>
      </p:sp>
      <p:grpSp>
        <p:nvGrpSpPr>
          <p:cNvPr id="26" name="Group 290"/>
          <p:cNvGrpSpPr>
            <a:grpSpLocks noChangeAspect="1"/>
          </p:cNvGrpSpPr>
          <p:nvPr userDrawn="1"/>
        </p:nvGrpSpPr>
        <p:grpSpPr bwMode="gray">
          <a:xfrm>
            <a:off x="3957638" y="289375"/>
            <a:ext cx="1465262" cy="1017587"/>
            <a:chOff x="2414" y="272"/>
            <a:chExt cx="1162" cy="807"/>
          </a:xfrm>
        </p:grpSpPr>
        <p:sp>
          <p:nvSpPr>
            <p:cNvPr id="27"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28"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29"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0"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1"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2"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3"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4"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5"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6"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7"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8"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39"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0"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1"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2"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3"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4"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5"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6"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7"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8"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49"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0"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1"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2"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3"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4"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5"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6"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7"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8"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59"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0"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1"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2"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3"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4"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5"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6"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7"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8"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69"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0"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1"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2"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3"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4"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5"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6"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7"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8"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79"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0"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1"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2"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3"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4"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sp>
          <p:nvSpPr>
            <p:cNvPr id="85"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sz="7000" b="1">
                <a:solidFill>
                  <a:srgbClr val="FFD624"/>
                </a:solidFill>
              </a:endParaRPr>
            </a:p>
          </p:txBody>
        </p:sp>
      </p:grpSp>
      <p:grpSp>
        <p:nvGrpSpPr>
          <p:cNvPr id="90" name="Group 89"/>
          <p:cNvGrpSpPr/>
          <p:nvPr userDrawn="1"/>
        </p:nvGrpSpPr>
        <p:grpSpPr bwMode="gray">
          <a:xfrm>
            <a:off x="467544" y="6317551"/>
            <a:ext cx="7789651" cy="540449"/>
            <a:chOff x="467544" y="6317551"/>
            <a:chExt cx="7789651" cy="540449"/>
          </a:xfrm>
        </p:grpSpPr>
        <p:grpSp>
          <p:nvGrpSpPr>
            <p:cNvPr id="8" name="Group 7"/>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9"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0"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1"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2"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3"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4"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5"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6"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7"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8"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19"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0"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1"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sp>
            <p:nvSpPr>
              <p:cNvPr id="22"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sz="7000" b="1">
                  <a:solidFill>
                    <a:srgbClr val="FFD624"/>
                  </a:solidFill>
                </a:endParaRPr>
              </a:p>
            </p:txBody>
          </p:sp>
        </p:gr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4"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sz="7000" b="1">
                <a:solidFill>
                  <a:srgbClr val="FFD624"/>
                </a:solidFill>
              </a:endParaRPr>
            </a:p>
          </p:txBody>
        </p:sp>
        <p:sp>
          <p:nvSpPr>
            <p:cNvPr id="25" name="TextBox 24"/>
            <p:cNvSpPr txBox="1"/>
            <p:nvPr userDrawn="1"/>
          </p:nvSpPr>
          <p:spPr bwMode="gray">
            <a:xfrm>
              <a:off x="4208088" y="6433591"/>
              <a:ext cx="729687" cy="307777"/>
            </a:xfrm>
            <a:prstGeom prst="rect">
              <a:avLst/>
            </a:prstGeom>
            <a:noFill/>
          </p:spPr>
          <p:txBody>
            <a:bodyPr wrap="none" rtlCol="0">
              <a:spAutoFit/>
            </a:bodyPr>
            <a:lstStyle/>
            <a:p>
              <a:r>
                <a:rPr lang="fr-BE" sz="700" i="1" dirty="0" err="1" smtClean="0">
                  <a:solidFill>
                    <a:prstClr val="white"/>
                  </a:solidFill>
                </a:rPr>
                <a:t>Mobility</a:t>
              </a:r>
              <a:r>
                <a:rPr lang="fr-BE" sz="700" i="1" dirty="0" smtClean="0">
                  <a:solidFill>
                    <a:prstClr val="white"/>
                  </a:solidFill>
                </a:rPr>
                <a:t> and</a:t>
              </a:r>
            </a:p>
            <a:p>
              <a:r>
                <a:rPr lang="fr-BE" sz="700" i="1" dirty="0" smtClean="0">
                  <a:solidFill>
                    <a:prstClr val="white"/>
                  </a:solidFill>
                </a:rPr>
                <a:t>Transport</a:t>
              </a:r>
              <a:endParaRPr lang="fr-BE" sz="700" i="1" dirty="0">
                <a:solidFill>
                  <a:prstClr val="white"/>
                </a:solidFill>
              </a:endParaRPr>
            </a:p>
          </p:txBody>
        </p:sp>
      </p:grpSp>
      <p:pic>
        <p:nvPicPr>
          <p:cNvPr id="4" name="Picture 3"/>
          <p:cNvPicPr>
            <a:picLocks noChangeAspect="1"/>
          </p:cNvPicPr>
          <p:nvPr userDrawn="1"/>
        </p:nvPicPr>
        <p:blipFill>
          <a:blip r:embed="rId3"/>
          <a:stretch>
            <a:fillRect/>
          </a:stretch>
        </p:blipFill>
        <p:spPr bwMode="gray">
          <a:xfrm>
            <a:off x="0" y="3212976"/>
            <a:ext cx="9144000" cy="2940162"/>
          </a:xfrm>
          <a:prstGeom prst="rect">
            <a:avLst/>
          </a:prstGeom>
        </p:spPr>
      </p:pic>
      <p:sp>
        <p:nvSpPr>
          <p:cNvPr id="86" name="Text Placeholder 9"/>
          <p:cNvSpPr>
            <a:spLocks noGrp="1"/>
          </p:cNvSpPr>
          <p:nvPr>
            <p:ph type="body" sz="quarter" idx="11"/>
          </p:nvPr>
        </p:nvSpPr>
        <p:spPr>
          <a:xfrm>
            <a:off x="395288" y="1484784"/>
            <a:ext cx="8353424" cy="32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0" indent="0" algn="ctr">
              <a:buNone/>
              <a:defRPr lang="nl-BE" sz="1400" b="0" dirty="0">
                <a:solidFill>
                  <a:schemeClr val="bg2"/>
                </a:solidFill>
                <a:latin typeface="+mj-lt"/>
                <a:ea typeface="+mj-ea"/>
                <a:cs typeface="+mj-cs"/>
              </a:defRPr>
            </a:lvl1pPr>
          </a:lstStyle>
          <a:p>
            <a:pPr lvl="0" algn="ctr">
              <a:spcBef>
                <a:spcPct val="50000"/>
              </a:spcBef>
            </a:pPr>
            <a:endParaRPr lang="nl-BE" dirty="0"/>
          </a:p>
        </p:txBody>
      </p:sp>
    </p:spTree>
    <p:extLst>
      <p:ext uri="{BB962C8B-B14F-4D97-AF65-F5344CB8AC3E}">
        <p14:creationId xmlns:p14="http://schemas.microsoft.com/office/powerpoint/2010/main" val="2600534119"/>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84D5AC5-F231-48E1-8BB2-B7ADF2595200}" type="slidenum">
              <a:rPr lang="en-GB" altLang="en-US"/>
              <a:pPr/>
              <a:t>‹#›</a:t>
            </a:fld>
            <a:endParaRPr lang="en-GB" altLang="en-US"/>
          </a:p>
        </p:txBody>
      </p:sp>
    </p:spTree>
    <p:extLst>
      <p:ext uri="{BB962C8B-B14F-4D97-AF65-F5344CB8AC3E}">
        <p14:creationId xmlns:p14="http://schemas.microsoft.com/office/powerpoint/2010/main" val="151668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910A672-8D97-4795-845F-86E925999E21}" type="slidenum">
              <a:rPr lang="en-GB" altLang="en-US"/>
              <a:pPr/>
              <a:t>‹#›</a:t>
            </a:fld>
            <a:endParaRPr lang="en-GB" altLang="en-US"/>
          </a:p>
        </p:txBody>
      </p:sp>
    </p:spTree>
    <p:extLst>
      <p:ext uri="{BB962C8B-B14F-4D97-AF65-F5344CB8AC3E}">
        <p14:creationId xmlns:p14="http://schemas.microsoft.com/office/powerpoint/2010/main" val="10559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818956D-8899-409A-8B0B-8A4C86949F5D}" type="slidenum">
              <a:rPr lang="en-GB" altLang="en-US"/>
              <a:pPr/>
              <a:t>‹#›</a:t>
            </a:fld>
            <a:endParaRPr lang="en-GB" altLang="en-US"/>
          </a:p>
        </p:txBody>
      </p:sp>
    </p:spTree>
    <p:extLst>
      <p:ext uri="{BB962C8B-B14F-4D97-AF65-F5344CB8AC3E}">
        <p14:creationId xmlns:p14="http://schemas.microsoft.com/office/powerpoint/2010/main" val="85224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E6AD87F0-4D27-4A73-A5FE-EF6E1D979912}" type="slidenum">
              <a:rPr lang="en-GB" altLang="en-US"/>
              <a:pPr/>
              <a:t>‹#›</a:t>
            </a:fld>
            <a:endParaRPr lang="en-GB" altLang="en-US"/>
          </a:p>
        </p:txBody>
      </p:sp>
    </p:spTree>
    <p:extLst>
      <p:ext uri="{BB962C8B-B14F-4D97-AF65-F5344CB8AC3E}">
        <p14:creationId xmlns:p14="http://schemas.microsoft.com/office/powerpoint/2010/main" val="233725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E1F5ABF-4E3B-4A02-9A79-FF49A2DFD416}" type="slidenum">
              <a:rPr lang="en-GB" altLang="en-US"/>
              <a:pPr/>
              <a:t>‹#›</a:t>
            </a:fld>
            <a:endParaRPr lang="en-GB" altLang="en-US"/>
          </a:p>
        </p:txBody>
      </p:sp>
    </p:spTree>
    <p:extLst>
      <p:ext uri="{BB962C8B-B14F-4D97-AF65-F5344CB8AC3E}">
        <p14:creationId xmlns:p14="http://schemas.microsoft.com/office/powerpoint/2010/main" val="421022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7596BFD5-54AE-4DBA-939B-D9ED2F09563C}" type="slidenum">
              <a:rPr lang="en-GB" altLang="en-US"/>
              <a:pPr/>
              <a:t>‹#›</a:t>
            </a:fld>
            <a:endParaRPr lang="en-GB" altLang="en-US"/>
          </a:p>
        </p:txBody>
      </p:sp>
    </p:spTree>
    <p:extLst>
      <p:ext uri="{BB962C8B-B14F-4D97-AF65-F5344CB8AC3E}">
        <p14:creationId xmlns:p14="http://schemas.microsoft.com/office/powerpoint/2010/main" val="261156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3D7D0F9-F336-4DBA-965C-B1C6930D4492}" type="slidenum">
              <a:rPr lang="en-GB" altLang="en-US"/>
              <a:pPr/>
              <a:t>‹#›</a:t>
            </a:fld>
            <a:endParaRPr lang="en-GB" altLang="en-US"/>
          </a:p>
        </p:txBody>
      </p:sp>
    </p:spTree>
    <p:extLst>
      <p:ext uri="{BB962C8B-B14F-4D97-AF65-F5344CB8AC3E}">
        <p14:creationId xmlns:p14="http://schemas.microsoft.com/office/powerpoint/2010/main" val="117553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29A7AAD-7ABB-4332-9333-060BD38BF03C}" type="slidenum">
              <a:rPr lang="en-GB" altLang="en-US"/>
              <a:pPr/>
              <a:t>‹#›</a:t>
            </a:fld>
            <a:endParaRPr lang="en-GB" altLang="en-US"/>
          </a:p>
        </p:txBody>
      </p:sp>
    </p:spTree>
    <p:extLst>
      <p:ext uri="{BB962C8B-B14F-4D97-AF65-F5344CB8AC3E}">
        <p14:creationId xmlns:p14="http://schemas.microsoft.com/office/powerpoint/2010/main" val="224497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37A6AA96-0B0D-4207-B888-4AE7364DF4F3}"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70" name="Rectangle 289"/>
          <p:cNvSpPr>
            <a:spLocks noChangeArrowheads="1"/>
          </p:cNvSpPr>
          <p:nvPr userDrawn="1"/>
        </p:nvSpPr>
        <p:spPr bwMode="gray">
          <a:xfrm flipV="1">
            <a:off x="0" y="1011238"/>
            <a:ext cx="9144000" cy="8394426"/>
          </a:xfrm>
          <a:prstGeom prst="rect">
            <a:avLst/>
          </a:prstGeom>
          <a:gradFill flip="none" rotWithShape="1">
            <a:gsLst>
              <a:gs pos="0">
                <a:schemeClr val="bg2"/>
              </a:gs>
              <a:gs pos="25000">
                <a:schemeClr val="accent1"/>
              </a:gs>
              <a:gs pos="75000">
                <a:schemeClr val="tx2"/>
              </a:gs>
              <a:gs pos="100000">
                <a:schemeClr val="tx2">
                  <a:lumMod val="75000"/>
                </a:schemeClr>
              </a:gs>
            </a:gsLst>
            <a:path path="circle">
              <a:fillToRect l="50000" t="50000" r="50000" b="50000"/>
            </a:path>
            <a:tileRect/>
          </a:gradFill>
          <a:ln>
            <a:noFill/>
          </a:ln>
          <a:effectLst/>
        </p:spPr>
        <p:txBody>
          <a:bodyPr wrap="none" anchor="ctr"/>
          <a:lstStyle/>
          <a:p>
            <a:endParaRPr lang="fr-BE" sz="7000" b="1">
              <a:solidFill>
                <a:srgbClr val="FFD624"/>
              </a:solidFill>
            </a:endParaRPr>
          </a:p>
        </p:txBody>
      </p:sp>
      <p:sp>
        <p:nvSpPr>
          <p:cNvPr id="1026" name="Rectangle 2"/>
          <p:cNvSpPr>
            <a:spLocks noGrp="1" noChangeArrowheads="1"/>
          </p:cNvSpPr>
          <p:nvPr>
            <p:ph type="title"/>
          </p:nvPr>
        </p:nvSpPr>
        <p:spPr bwMode="gray">
          <a:xfrm>
            <a:off x="395288" y="1628775"/>
            <a:ext cx="83534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fr-BE" altLang="fr-FR" dirty="0" smtClean="0"/>
              <a:t>Second </a:t>
            </a:r>
            <a:r>
              <a:rPr lang="fr-BE" altLang="fr-FR" dirty="0" err="1" smtClean="0"/>
              <a:t>level</a:t>
            </a:r>
            <a:r>
              <a:rPr lang="en-GB" altLang="fr-FR" dirty="0" smtClean="0"/>
              <a:t> </a:t>
            </a:r>
            <a:r>
              <a:rPr lang="en-GB" altLang="fr-FR" dirty="0" err="1" smtClean="0"/>
              <a:t>hird</a:t>
            </a:r>
            <a:r>
              <a:rPr lang="en-GB" altLang="fr-FR" dirty="0" smtClean="0"/>
              <a:t> level Fourth level</a:t>
            </a:r>
          </a:p>
        </p:txBody>
      </p:sp>
      <p:sp>
        <p:nvSpPr>
          <p:cNvPr id="1027" name="Rectangle 3"/>
          <p:cNvSpPr>
            <a:spLocks noGrp="1" noChangeArrowheads="1"/>
          </p:cNvSpPr>
          <p:nvPr>
            <p:ph type="body" idx="1"/>
          </p:nvPr>
        </p:nvSpPr>
        <p:spPr bwMode="gray">
          <a:xfrm>
            <a:off x="287338" y="2172300"/>
            <a:ext cx="84613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fr-FR" smtClean="0"/>
              <a:t>Et dolor fragum</a:t>
            </a:r>
            <a:endParaRPr lang="en-GB" altLang="fr-FR" smtClean="0"/>
          </a:p>
        </p:txBody>
      </p:sp>
      <p:sp>
        <p:nvSpPr>
          <p:cNvPr id="28" name="Rectangle 27"/>
          <p:cNvSpPr/>
          <p:nvPr userDrawn="1"/>
        </p:nvSpPr>
        <p:spPr bwMode="gray">
          <a:xfrm>
            <a:off x="-188913" y="6862657"/>
            <a:ext cx="9585449" cy="2625772"/>
          </a:xfrm>
          <a:prstGeom prst="rect">
            <a:avLst/>
          </a:prstGeom>
          <a:solidFill>
            <a:srgbClr val="C0C0C0"/>
          </a:solidFill>
          <a:ln>
            <a:noFill/>
          </a:ln>
          <a:effectLst/>
        </p:spPr>
        <p:txBody>
          <a:bodyPr vert="horz" wrap="square" lIns="91440" tIns="45720" rIns="91440" bIns="45720" numCol="1" rtlCol="0" anchor="ctr" anchorCtr="0" compatLnSpc="1">
            <a:prstTxWarp prst="textNoShape">
              <a:avLst/>
            </a:prstTxWarp>
          </a:bodyPr>
          <a:lstStyle/>
          <a:p>
            <a:pPr marL="3175"/>
            <a:endParaRPr lang="fr-BE" sz="7000" b="1" smtClean="0">
              <a:solidFill>
                <a:srgbClr val="FFD624"/>
              </a:solidFill>
            </a:endParaRPr>
          </a:p>
        </p:txBody>
      </p:sp>
      <p:sp>
        <p:nvSpPr>
          <p:cNvPr id="225" name="Rectangle 224"/>
          <p:cNvSpPr/>
          <p:nvPr userDrawn="1"/>
        </p:nvSpPr>
        <p:spPr bwMode="gray">
          <a:xfrm>
            <a:off x="-285731" y="-2653156"/>
            <a:ext cx="9585449" cy="2625772"/>
          </a:xfrm>
          <a:prstGeom prst="rect">
            <a:avLst/>
          </a:prstGeom>
          <a:solidFill>
            <a:srgbClr val="E2E2E2"/>
          </a:solidFill>
          <a:ln>
            <a:noFill/>
          </a:ln>
          <a:effectLst/>
        </p:spPr>
        <p:txBody>
          <a:bodyPr vert="horz" wrap="square" lIns="91440" tIns="45720" rIns="91440" bIns="45720" numCol="1" rtlCol="0" anchor="ctr" anchorCtr="0" compatLnSpc="1">
            <a:prstTxWarp prst="textNoShape">
              <a:avLst/>
            </a:prstTxWarp>
          </a:bodyPr>
          <a:lstStyle/>
          <a:p>
            <a:pPr marL="3175"/>
            <a:endParaRPr lang="fr-BE" sz="7000" b="1" smtClean="0">
              <a:solidFill>
                <a:srgbClr val="FFD624"/>
              </a:solidFill>
            </a:endParaRPr>
          </a:p>
        </p:txBody>
      </p:sp>
    </p:spTree>
    <p:extLst>
      <p:ext uri="{BB962C8B-B14F-4D97-AF65-F5344CB8AC3E}">
        <p14:creationId xmlns:p14="http://schemas.microsoft.com/office/powerpoint/2010/main" val="1918597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wipe dir="d"/>
  </p:transition>
  <p:timing>
    <p:tnLst>
      <p:par>
        <p:cTn id="1" dur="indefinite" restart="never" nodeType="tmRoot"/>
      </p:par>
    </p:tnLst>
  </p:timing>
  <p:txStyles>
    <p:titleStyle>
      <a:lvl1pPr algn="l" rtl="0" fontAlgn="base">
        <a:spcBef>
          <a:spcPct val="50000"/>
        </a:spcBef>
        <a:spcAft>
          <a:spcPct val="0"/>
        </a:spcAft>
        <a:defRPr sz="2400" b="1" kern="1200">
          <a:solidFill>
            <a:schemeClr val="accent6"/>
          </a:solidFill>
          <a:latin typeface="+mj-lt"/>
          <a:ea typeface="+mj-ea"/>
          <a:cs typeface="+mj-cs"/>
        </a:defRPr>
      </a:lvl1pPr>
      <a:lvl2pPr algn="l" rtl="0" fontAlgn="base">
        <a:spcBef>
          <a:spcPct val="50000"/>
        </a:spcBef>
        <a:spcAft>
          <a:spcPct val="0"/>
        </a:spcAft>
        <a:defRPr sz="2400" b="1">
          <a:solidFill>
            <a:schemeClr val="tx2"/>
          </a:solidFill>
          <a:latin typeface="Verdana" panose="020B0604030504040204" pitchFamily="34" charset="0"/>
        </a:defRPr>
      </a:lvl2pPr>
      <a:lvl3pPr algn="l" rtl="0" fontAlgn="base">
        <a:spcBef>
          <a:spcPct val="50000"/>
        </a:spcBef>
        <a:spcAft>
          <a:spcPct val="0"/>
        </a:spcAft>
        <a:defRPr sz="2400" b="1">
          <a:solidFill>
            <a:schemeClr val="tx2"/>
          </a:solidFill>
          <a:latin typeface="Verdana" panose="020B0604030504040204" pitchFamily="34" charset="0"/>
        </a:defRPr>
      </a:lvl3pPr>
      <a:lvl4pPr algn="l" rtl="0" fontAlgn="base">
        <a:spcBef>
          <a:spcPct val="50000"/>
        </a:spcBef>
        <a:spcAft>
          <a:spcPct val="0"/>
        </a:spcAft>
        <a:defRPr sz="2400" b="1">
          <a:solidFill>
            <a:schemeClr val="tx2"/>
          </a:solidFill>
          <a:latin typeface="Verdana" panose="020B0604030504040204" pitchFamily="34" charset="0"/>
        </a:defRPr>
      </a:lvl4pPr>
      <a:lvl5pPr algn="l" rtl="0" fontAlgn="base">
        <a:spcBef>
          <a:spcPct val="50000"/>
        </a:spcBef>
        <a:spcAft>
          <a:spcPct val="0"/>
        </a:spcAft>
        <a:defRPr sz="2400" b="1">
          <a:solidFill>
            <a:schemeClr val="tx2"/>
          </a:solidFill>
          <a:latin typeface="Verdana" panose="020B0604030504040204" pitchFamily="34" charset="0"/>
        </a:defRPr>
      </a:lvl5pPr>
      <a:lvl6pPr marL="457200" algn="l" rtl="0" fontAlgn="base">
        <a:spcBef>
          <a:spcPct val="50000"/>
        </a:spcBef>
        <a:spcAft>
          <a:spcPct val="0"/>
        </a:spcAft>
        <a:defRPr sz="2400" b="1">
          <a:solidFill>
            <a:schemeClr val="tx2"/>
          </a:solidFill>
          <a:latin typeface="Verdana" panose="020B0604030504040204" pitchFamily="34" charset="0"/>
        </a:defRPr>
      </a:lvl6pPr>
      <a:lvl7pPr marL="914400" algn="l" rtl="0" fontAlgn="base">
        <a:spcBef>
          <a:spcPct val="50000"/>
        </a:spcBef>
        <a:spcAft>
          <a:spcPct val="0"/>
        </a:spcAft>
        <a:defRPr sz="2400" b="1">
          <a:solidFill>
            <a:schemeClr val="tx2"/>
          </a:solidFill>
          <a:latin typeface="Verdana" panose="020B0604030504040204" pitchFamily="34" charset="0"/>
        </a:defRPr>
      </a:lvl7pPr>
      <a:lvl8pPr marL="1371600" algn="l" rtl="0" fontAlgn="base">
        <a:spcBef>
          <a:spcPct val="50000"/>
        </a:spcBef>
        <a:spcAft>
          <a:spcPct val="0"/>
        </a:spcAft>
        <a:defRPr sz="2400" b="1">
          <a:solidFill>
            <a:schemeClr val="tx2"/>
          </a:solidFill>
          <a:latin typeface="Verdana" panose="020B0604030504040204" pitchFamily="34" charset="0"/>
        </a:defRPr>
      </a:lvl8pPr>
      <a:lvl9pPr marL="1828800" algn="l" rtl="0" fontAlgn="base">
        <a:spcBef>
          <a:spcPct val="50000"/>
        </a:spcBef>
        <a:spcAft>
          <a:spcPct val="0"/>
        </a:spcAft>
        <a:defRPr sz="2400" b="1">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tx2"/>
        </a:buClr>
        <a:buChar char="•"/>
        <a:defRPr sz="2400" kern="1200">
          <a:solidFill>
            <a:schemeClr val="bg1"/>
          </a:solidFill>
          <a:latin typeface="+mn-lt"/>
          <a:ea typeface="+mn-ea"/>
          <a:cs typeface="+mn-cs"/>
        </a:defRPr>
      </a:lvl1pPr>
      <a:lvl2pPr marL="873125" indent="-415925" algn="l" rtl="0" eaLnBrk="0" fontAlgn="base" hangingPunct="0">
        <a:spcBef>
          <a:spcPct val="20000"/>
        </a:spcBef>
        <a:spcAft>
          <a:spcPct val="0"/>
        </a:spcAft>
        <a:buClr>
          <a:schemeClr val="tx2"/>
        </a:buClr>
        <a:buChar char="•"/>
        <a:defRPr sz="2400" kern="1200">
          <a:solidFill>
            <a:schemeClr val="tx2"/>
          </a:solidFill>
          <a:latin typeface="+mn-lt"/>
          <a:ea typeface="+mn-ea"/>
          <a:cs typeface="+mn-cs"/>
        </a:defRPr>
      </a:lvl2pPr>
      <a:lvl3pPr marL="1301750" indent="-228600" algn="l" rtl="0" eaLnBrk="0" fontAlgn="base" hangingPunct="0">
        <a:spcBef>
          <a:spcPct val="20000"/>
        </a:spcBef>
        <a:spcAft>
          <a:spcPct val="0"/>
        </a:spcAft>
        <a:defRPr sz="1400" kern="1200">
          <a:solidFill>
            <a:schemeClr val="tx2"/>
          </a:solidFill>
          <a:latin typeface="+mn-lt"/>
          <a:ea typeface="+mn-ea"/>
          <a:cs typeface="+mn-cs"/>
        </a:defRPr>
      </a:lvl3pPr>
      <a:lvl4pPr marL="1654175" indent="-173038" algn="l" rtl="0" fontAlgn="base">
        <a:spcBef>
          <a:spcPct val="20000"/>
        </a:spcBef>
        <a:spcAft>
          <a:spcPct val="0"/>
        </a:spcAft>
        <a:buClr>
          <a:schemeClr val="hlink"/>
        </a:buClr>
        <a:buFont typeface="Arial" panose="020B0604020202020204" pitchFamily="34" charset="0"/>
        <a:buChar char="–"/>
        <a:defRPr sz="1600" kern="1200">
          <a:solidFill>
            <a:schemeClr val="tx1"/>
          </a:solidFill>
          <a:latin typeface="+mn-lt"/>
          <a:ea typeface="+mn-ea"/>
          <a:cs typeface="Arial" panose="020B0604020202020204" pitchFamily="34" charset="0"/>
        </a:defRPr>
      </a:lvl4pPr>
      <a:lvl5pPr marL="2016125" indent="-182563" algn="l" rtl="0" fontAlgn="base">
        <a:spcBef>
          <a:spcPct val="20000"/>
        </a:spcBef>
        <a:spcAft>
          <a:spcPct val="0"/>
        </a:spcAft>
        <a:buClr>
          <a:schemeClr val="hlink"/>
        </a:buClr>
        <a:buFont typeface="Arial" panose="020B0604020202020204" pitchFamily="34" charset="0"/>
        <a:buChar char="»"/>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8" name="Rectangle 10"/>
          <p:cNvSpPr>
            <a:spLocks noGrp="1" noChangeArrowheads="1"/>
          </p:cNvSpPr>
          <p:nvPr>
            <p:ph type="body" sz="quarter" idx="10"/>
          </p:nvPr>
        </p:nvSpPr>
        <p:spPr>
          <a:xfrm>
            <a:off x="611560" y="2564904"/>
            <a:ext cx="8353425" cy="1800200"/>
          </a:xfrm>
        </p:spPr>
        <p:txBody>
          <a:bodyPr/>
          <a:lstStyle/>
          <a:p>
            <a:r>
              <a:rPr lang="en-GB" altLang="en-US" sz="2400" dirty="0"/>
              <a:t>Proposal for amendment of </a:t>
            </a:r>
            <a:endParaRPr lang="et-EE" altLang="en-US" sz="2400" dirty="0" smtClean="0"/>
          </a:p>
          <a:p>
            <a:r>
              <a:rPr lang="en-GB" altLang="en-US" sz="2800" dirty="0" smtClean="0"/>
              <a:t>Combined </a:t>
            </a:r>
            <a:r>
              <a:rPr lang="en-GB" altLang="en-US" sz="2800" dirty="0"/>
              <a:t>Transport </a:t>
            </a:r>
            <a:r>
              <a:rPr lang="en-GB" altLang="en-US" sz="2800" dirty="0" smtClean="0"/>
              <a:t>Directive</a:t>
            </a:r>
            <a:endParaRPr lang="et-EE" altLang="en-US" sz="2800" dirty="0" smtClean="0"/>
          </a:p>
          <a:p>
            <a:r>
              <a:rPr lang="et-EE" altLang="en-US" sz="2400" b="0" dirty="0" smtClean="0"/>
              <a:t>COM(2017)648 </a:t>
            </a:r>
            <a:r>
              <a:rPr lang="et-EE" altLang="en-US" sz="2400" b="0" dirty="0" err="1" smtClean="0"/>
              <a:t>final</a:t>
            </a:r>
            <a:r>
              <a:rPr lang="en-GB" altLang="en-US" sz="2400" dirty="0"/>
              <a:t/>
            </a:r>
            <a:br>
              <a:rPr lang="en-GB" altLang="en-US" sz="2400" dirty="0"/>
            </a:br>
            <a:r>
              <a:rPr lang="en-GB" sz="1600" dirty="0"/>
              <a:t/>
            </a:r>
            <a:br>
              <a:rPr lang="en-GB" sz="1600" dirty="0"/>
            </a:br>
            <a:endParaRPr lang="en-GB" altLang="fr-FR" sz="2400" dirty="0" smtClean="0"/>
          </a:p>
        </p:txBody>
      </p:sp>
      <p:sp>
        <p:nvSpPr>
          <p:cNvPr id="3" name="Rectangle 9"/>
          <p:cNvSpPr>
            <a:spLocks noGrp="1" noChangeArrowheads="1"/>
          </p:cNvSpPr>
          <p:nvPr>
            <p:ph type="title"/>
          </p:nvPr>
        </p:nvSpPr>
        <p:spPr>
          <a:xfrm>
            <a:off x="539552" y="5013176"/>
            <a:ext cx="8353425" cy="720080"/>
          </a:xfrm>
        </p:spPr>
        <p:txBody>
          <a:bodyPr/>
          <a:lstStyle/>
          <a:p>
            <a:r>
              <a:rPr lang="en-GB" sz="2800" dirty="0" smtClean="0"/>
              <a:t>WP24 Intermodal Transport and Logistics</a:t>
            </a:r>
            <a:r>
              <a:rPr lang="et-EE" sz="2800" dirty="0"/>
              <a:t/>
            </a:r>
            <a:br>
              <a:rPr lang="et-EE" sz="2800" dirty="0"/>
            </a:br>
            <a:r>
              <a:rPr lang="en-GB" sz="2800" dirty="0" smtClean="0"/>
              <a:t>21 November</a:t>
            </a:r>
            <a:r>
              <a:rPr lang="et-EE" sz="2800" dirty="0" smtClean="0"/>
              <a:t> </a:t>
            </a:r>
            <a:r>
              <a:rPr lang="et-EE" sz="2800" dirty="0" smtClean="0"/>
              <a:t>2018</a:t>
            </a:r>
            <a:endParaRPr lang="it-IT" altLang="fr-FR" sz="2800" dirty="0"/>
          </a:p>
        </p:txBody>
      </p:sp>
    </p:spTree>
    <p:extLst>
      <p:ext uri="{BB962C8B-B14F-4D97-AF65-F5344CB8AC3E}">
        <p14:creationId xmlns:p14="http://schemas.microsoft.com/office/powerpoint/2010/main" val="4067629514"/>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140968"/>
            <a:ext cx="8229600" cy="774700"/>
          </a:xfrm>
        </p:spPr>
        <p:txBody>
          <a:bodyPr/>
          <a:lstStyle/>
          <a:p>
            <a:r>
              <a:rPr lang="en-GB" sz="2800" dirty="0"/>
              <a:t>Thank you for your attention</a:t>
            </a:r>
          </a:p>
        </p:txBody>
      </p:sp>
      <p:sp>
        <p:nvSpPr>
          <p:cNvPr id="6" name="Slide Number Placeholder 4"/>
          <p:cNvSpPr>
            <a:spLocks noGrp="1"/>
          </p:cNvSpPr>
          <p:nvPr>
            <p:ph type="sldNum" sz="quarter" idx="11"/>
          </p:nvPr>
        </p:nvSpPr>
        <p:spPr>
          <a:xfrm>
            <a:off x="8388424" y="6453336"/>
            <a:ext cx="755576" cy="404664"/>
          </a:xfrm>
        </p:spPr>
        <p:txBody>
          <a:bodyPr/>
          <a:lstStyle/>
          <a:p>
            <a:fld id="{8F698D96-A790-405A-9388-53C26A541AF2}" type="slidenum">
              <a:rPr lang="en-GB" smtClean="0"/>
              <a:pPr/>
              <a:t>10</a:t>
            </a:fld>
            <a:endParaRPr lang="en-GB" dirty="0"/>
          </a:p>
        </p:txBody>
      </p:sp>
    </p:spTree>
    <p:extLst>
      <p:ext uri="{BB962C8B-B14F-4D97-AF65-F5344CB8AC3E}">
        <p14:creationId xmlns:p14="http://schemas.microsoft.com/office/powerpoint/2010/main" val="4051593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39851"/>
            <a:ext cx="8373368" cy="665022"/>
          </a:xfrm>
        </p:spPr>
        <p:txBody>
          <a:bodyPr/>
          <a:lstStyle/>
          <a:p>
            <a:r>
              <a:rPr lang="en-GB" dirty="0" smtClean="0"/>
              <a:t>Importance of multimodal transport</a:t>
            </a:r>
            <a:endParaRPr lang="en-GB" dirty="0"/>
          </a:p>
        </p:txBody>
      </p:sp>
      <p:pic>
        <p:nvPicPr>
          <p:cNvPr id="4" name="Picture 3"/>
          <p:cNvPicPr/>
          <p:nvPr/>
        </p:nvPicPr>
        <p:blipFill rotWithShape="1">
          <a:blip r:embed="rId3">
            <a:extLst>
              <a:ext uri="{28A0092B-C50C-407E-A947-70E740481C1C}">
                <a14:useLocalDpi xmlns:a14="http://schemas.microsoft.com/office/drawing/2010/main" val="0"/>
              </a:ext>
            </a:extLst>
          </a:blip>
          <a:srcRect l="45546" t="10818" r="12888" b="23221"/>
          <a:stretch/>
        </p:blipFill>
        <p:spPr bwMode="auto">
          <a:xfrm>
            <a:off x="-334150" y="2438890"/>
            <a:ext cx="5364088" cy="4664488"/>
          </a:xfrm>
          <a:prstGeom prst="rect">
            <a:avLst/>
          </a:prstGeom>
          <a:noFill/>
          <a:ln>
            <a:noFill/>
          </a:ln>
        </p:spPr>
      </p:pic>
      <p:sp>
        <p:nvSpPr>
          <p:cNvPr id="7" name="Content Placeholder 2"/>
          <p:cNvSpPr>
            <a:spLocks noGrp="1"/>
          </p:cNvSpPr>
          <p:nvPr>
            <p:ph idx="1"/>
          </p:nvPr>
        </p:nvSpPr>
        <p:spPr>
          <a:xfrm>
            <a:off x="4211960" y="2204864"/>
            <a:ext cx="4484365" cy="4248472"/>
          </a:xfrm>
        </p:spPr>
        <p:txBody>
          <a:bodyPr>
            <a:normAutofit lnSpcReduction="10000"/>
          </a:bodyPr>
          <a:lstStyle/>
          <a:p>
            <a:pPr>
              <a:spcBef>
                <a:spcPts val="600"/>
              </a:spcBef>
              <a:spcAft>
                <a:spcPts val="0"/>
              </a:spcAft>
              <a:buClrTx/>
            </a:pPr>
            <a:r>
              <a:rPr lang="en-GB" sz="2000" i="0" dirty="0" smtClean="0"/>
              <a:t>Reduce GHG emissions</a:t>
            </a:r>
          </a:p>
          <a:p>
            <a:pPr lvl="1">
              <a:spcBef>
                <a:spcPts val="600"/>
              </a:spcBef>
              <a:spcAft>
                <a:spcPts val="0"/>
              </a:spcAft>
              <a:buClrTx/>
            </a:pPr>
            <a:r>
              <a:rPr lang="en-GB" sz="1600" dirty="0" smtClean="0"/>
              <a:t>20</a:t>
            </a:r>
            <a:r>
              <a:rPr lang="en-GB" sz="1600" dirty="0"/>
              <a:t>% of all EU CO</a:t>
            </a:r>
            <a:r>
              <a:rPr lang="en-GB" sz="1600" baseline="-25000" dirty="0"/>
              <a:t>2</a:t>
            </a:r>
            <a:r>
              <a:rPr lang="en-GB" sz="1600" dirty="0"/>
              <a:t> emissions </a:t>
            </a:r>
            <a:r>
              <a:rPr lang="en-GB" sz="1600" dirty="0" smtClean="0"/>
              <a:t>and </a:t>
            </a:r>
            <a:r>
              <a:rPr lang="en-GB" sz="1600" dirty="0"/>
              <a:t>73% of </a:t>
            </a:r>
            <a:r>
              <a:rPr lang="en-GB" sz="1600" dirty="0" smtClean="0"/>
              <a:t>all transport </a:t>
            </a:r>
            <a:r>
              <a:rPr lang="en-GB" sz="1600" dirty="0"/>
              <a:t>CO</a:t>
            </a:r>
            <a:r>
              <a:rPr lang="en-GB" sz="1600" baseline="-25000" dirty="0"/>
              <a:t>2</a:t>
            </a:r>
            <a:r>
              <a:rPr lang="en-GB" sz="1600" dirty="0"/>
              <a:t> emissions </a:t>
            </a:r>
            <a:r>
              <a:rPr lang="en-GB" sz="1600" dirty="0" smtClean="0"/>
              <a:t>are from road </a:t>
            </a:r>
            <a:endParaRPr lang="en-GB" sz="1600" i="0" dirty="0" smtClean="0"/>
          </a:p>
          <a:p>
            <a:pPr>
              <a:spcBef>
                <a:spcPts val="600"/>
              </a:spcBef>
              <a:spcAft>
                <a:spcPts val="0"/>
              </a:spcAft>
              <a:buClrTx/>
            </a:pPr>
            <a:r>
              <a:rPr lang="en-GB" sz="2000" i="0" dirty="0" smtClean="0"/>
              <a:t>Improve safety</a:t>
            </a:r>
          </a:p>
          <a:p>
            <a:pPr lvl="1">
              <a:spcBef>
                <a:spcPts val="600"/>
              </a:spcBef>
              <a:spcAft>
                <a:spcPts val="0"/>
              </a:spcAft>
              <a:buClrTx/>
            </a:pPr>
            <a:r>
              <a:rPr lang="en-GB" sz="1600" i="0" dirty="0" smtClean="0"/>
              <a:t>Every day, 70 people die and 370 are injured in road accidents</a:t>
            </a:r>
          </a:p>
          <a:p>
            <a:pPr>
              <a:spcBef>
                <a:spcPts val="600"/>
              </a:spcBef>
              <a:spcAft>
                <a:spcPts val="0"/>
              </a:spcAft>
              <a:buClrTx/>
            </a:pPr>
            <a:r>
              <a:rPr lang="en-GB" sz="2000" i="0" dirty="0" smtClean="0"/>
              <a:t>Better air quality</a:t>
            </a:r>
          </a:p>
          <a:p>
            <a:pPr lvl="1">
              <a:spcBef>
                <a:spcPts val="600"/>
              </a:spcBef>
              <a:spcAft>
                <a:spcPts val="0"/>
              </a:spcAft>
              <a:buClrTx/>
            </a:pPr>
            <a:r>
              <a:rPr lang="en-GB" sz="1600" i="0" dirty="0" smtClean="0"/>
              <a:t>430.000 premature death each year from air pollution</a:t>
            </a:r>
          </a:p>
          <a:p>
            <a:pPr>
              <a:spcBef>
                <a:spcPts val="600"/>
              </a:spcBef>
              <a:spcAft>
                <a:spcPts val="0"/>
              </a:spcAft>
              <a:buClrTx/>
            </a:pPr>
            <a:r>
              <a:rPr lang="en-GB" sz="2000" i="0" dirty="0" smtClean="0"/>
              <a:t>Effective use of the whole transport network</a:t>
            </a:r>
          </a:p>
          <a:p>
            <a:pPr lvl="1">
              <a:spcBef>
                <a:spcPts val="600"/>
              </a:spcBef>
              <a:spcAft>
                <a:spcPts val="0"/>
              </a:spcAft>
              <a:buClrTx/>
            </a:pPr>
            <a:r>
              <a:rPr lang="en-GB" sz="1600" i="0" dirty="0" smtClean="0"/>
              <a:t>Congestion cost 1,1% of GDP</a:t>
            </a:r>
          </a:p>
        </p:txBody>
      </p:sp>
      <p:sp>
        <p:nvSpPr>
          <p:cNvPr id="5" name="Content Placeholder 2"/>
          <p:cNvSpPr txBox="1">
            <a:spLocks/>
          </p:cNvSpPr>
          <p:nvPr/>
        </p:nvSpPr>
        <p:spPr bwMode="auto">
          <a:xfrm>
            <a:off x="519683" y="2276872"/>
            <a:ext cx="3764285" cy="324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ctr">
              <a:spcBef>
                <a:spcPts val="600"/>
              </a:spcBef>
              <a:spcAft>
                <a:spcPts val="0"/>
              </a:spcAft>
              <a:buClrTx/>
              <a:buFontTx/>
              <a:buNone/>
            </a:pPr>
            <a:r>
              <a:rPr lang="en-GB" sz="1400" b="1" i="0" kern="0" dirty="0" smtClean="0">
                <a:solidFill>
                  <a:schemeClr val="tx1"/>
                </a:solidFill>
              </a:rPr>
              <a:t>Intra-EU freight transport</a:t>
            </a:r>
          </a:p>
        </p:txBody>
      </p:sp>
    </p:spTree>
    <p:extLst>
      <p:ext uri="{BB962C8B-B14F-4D97-AF65-F5344CB8AC3E}">
        <p14:creationId xmlns:p14="http://schemas.microsoft.com/office/powerpoint/2010/main" val="378688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combined transport?</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674" y="2204864"/>
            <a:ext cx="8712968" cy="2934621"/>
          </a:xfrm>
          <a:prstGeom prst="rect">
            <a:avLst/>
          </a:prstGeom>
        </p:spPr>
      </p:pic>
      <p:sp>
        <p:nvSpPr>
          <p:cNvPr id="4" name="Content Placeholder 2"/>
          <p:cNvSpPr>
            <a:spLocks noGrp="1"/>
          </p:cNvSpPr>
          <p:nvPr>
            <p:ph idx="1"/>
          </p:nvPr>
        </p:nvSpPr>
        <p:spPr>
          <a:xfrm>
            <a:off x="224674" y="5139484"/>
            <a:ext cx="8712968" cy="1313851"/>
          </a:xfrm>
        </p:spPr>
        <p:txBody>
          <a:bodyPr>
            <a:normAutofit/>
          </a:bodyPr>
          <a:lstStyle/>
          <a:p>
            <a:pPr algn="just" defTabSz="924093">
              <a:defRPr/>
            </a:pPr>
            <a:r>
              <a:rPr lang="en-GB" sz="2000" i="0" dirty="0" smtClean="0"/>
              <a:t>A type of </a:t>
            </a:r>
            <a:r>
              <a:rPr lang="en-GB" sz="2000" b="1" i="0" u="sng" dirty="0" smtClean="0"/>
              <a:t>intermodal transport</a:t>
            </a:r>
            <a:r>
              <a:rPr lang="en-GB" sz="2000" i="0" dirty="0" smtClean="0"/>
              <a:t> of goods with </a:t>
            </a:r>
            <a:r>
              <a:rPr lang="en-GB" sz="2000" b="1" i="0" u="sng" dirty="0" smtClean="0"/>
              <a:t>short road leg(s)</a:t>
            </a:r>
            <a:r>
              <a:rPr lang="en-GB" sz="2000" i="0" dirty="0" smtClean="0"/>
              <a:t> and the </a:t>
            </a:r>
            <a:r>
              <a:rPr lang="en-GB" sz="2000" b="1" i="0" u="sng" dirty="0" smtClean="0"/>
              <a:t>main part</a:t>
            </a:r>
            <a:r>
              <a:rPr lang="en-GB" sz="2000" b="1" i="0" dirty="0" smtClean="0"/>
              <a:t> </a:t>
            </a:r>
            <a:r>
              <a:rPr lang="en-GB" sz="2000" i="0" dirty="0" smtClean="0"/>
              <a:t>by </a:t>
            </a:r>
            <a:r>
              <a:rPr lang="en-GB" sz="2000" b="1" i="0" dirty="0" smtClean="0"/>
              <a:t>rail, inland waterways or short sea shipping</a:t>
            </a:r>
            <a:endParaRPr lang="en-GB" sz="2000" i="0" dirty="0"/>
          </a:p>
        </p:txBody>
      </p:sp>
    </p:spTree>
    <p:extLst>
      <p:ext uri="{BB962C8B-B14F-4D97-AF65-F5344CB8AC3E}">
        <p14:creationId xmlns:p14="http://schemas.microsoft.com/office/powerpoint/2010/main" val="338665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008112"/>
          </a:xfrm>
        </p:spPr>
        <p:txBody>
          <a:bodyPr/>
          <a:lstStyle/>
          <a:p>
            <a:r>
              <a:rPr lang="en-GB" sz="2800" dirty="0" smtClean="0"/>
              <a:t>Why has Combined Transport not flourished?</a:t>
            </a:r>
            <a:r>
              <a:rPr lang="et-EE" sz="2800" dirty="0"/>
              <a:t/>
            </a:r>
            <a:br>
              <a:rPr lang="et-EE" sz="2800" dirty="0"/>
            </a:br>
            <a:endParaRPr lang="en-GB" sz="1800" b="0" dirty="0"/>
          </a:p>
        </p:txBody>
      </p:sp>
      <p:sp>
        <p:nvSpPr>
          <p:cNvPr id="6" name="Slide Number Placeholder 4"/>
          <p:cNvSpPr>
            <a:spLocks noGrp="1"/>
          </p:cNvSpPr>
          <p:nvPr>
            <p:ph type="sldNum" sz="quarter" idx="11"/>
          </p:nvPr>
        </p:nvSpPr>
        <p:spPr>
          <a:xfrm>
            <a:off x="8388424" y="6453336"/>
            <a:ext cx="755576" cy="404664"/>
          </a:xfrm>
        </p:spPr>
        <p:txBody>
          <a:bodyPr/>
          <a:lstStyle/>
          <a:p>
            <a:fld id="{8F698D96-A790-405A-9388-53C26A541AF2}" type="slidenum">
              <a:rPr lang="en-GB" smtClean="0"/>
              <a:pPr/>
              <a:t>4</a:t>
            </a:fld>
            <a:endParaRPr lang="en-GB" dirty="0"/>
          </a:p>
        </p:txBody>
      </p:sp>
      <p:sp>
        <p:nvSpPr>
          <p:cNvPr id="5" name="Content Placeholder 2"/>
          <p:cNvSpPr>
            <a:spLocks noGrp="1"/>
          </p:cNvSpPr>
          <p:nvPr>
            <p:ph idx="1"/>
          </p:nvPr>
        </p:nvSpPr>
        <p:spPr>
          <a:xfrm>
            <a:off x="755576" y="5301208"/>
            <a:ext cx="7796733" cy="936104"/>
          </a:xfrm>
        </p:spPr>
        <p:txBody>
          <a:bodyPr>
            <a:normAutofit/>
          </a:bodyPr>
          <a:lstStyle/>
          <a:p>
            <a:pPr algn="just">
              <a:spcBef>
                <a:spcPts val="600"/>
              </a:spcBef>
              <a:spcAft>
                <a:spcPts val="0"/>
              </a:spcAft>
              <a:buClrTx/>
            </a:pPr>
            <a:r>
              <a:rPr lang="en-GB" b="1" i="0" dirty="0" smtClean="0"/>
              <a:t>But there cannot be any intermodal transport if no terminals are available!</a:t>
            </a:r>
          </a:p>
          <a:p>
            <a:pPr lvl="1">
              <a:spcBef>
                <a:spcPts val="600"/>
              </a:spcBef>
              <a:spcAft>
                <a:spcPts val="0"/>
              </a:spcAft>
              <a:buClrTx/>
            </a:pPr>
            <a:endParaRPr lang="et-EE" b="0" i="0" dirty="0" smtClean="0"/>
          </a:p>
          <a:p>
            <a:pPr>
              <a:spcBef>
                <a:spcPts val="600"/>
              </a:spcBef>
              <a:spcAft>
                <a:spcPts val="0"/>
              </a:spcAft>
              <a:buClrTx/>
            </a:pPr>
            <a:endParaRPr lang="en-GB" sz="2200" b="0" i="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2348880"/>
            <a:ext cx="7344816" cy="3009207"/>
          </a:xfrm>
          <a:prstGeom prst="rect">
            <a:avLst/>
          </a:prstGeom>
        </p:spPr>
      </p:pic>
    </p:spTree>
    <p:extLst>
      <p:ext uri="{BB962C8B-B14F-4D97-AF65-F5344CB8AC3E}">
        <p14:creationId xmlns:p14="http://schemas.microsoft.com/office/powerpoint/2010/main" val="4154637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Main goals of the amendment</a:t>
            </a:r>
            <a:endParaRPr lang="en-GB" sz="2800" dirty="0"/>
          </a:p>
        </p:txBody>
      </p:sp>
      <p:sp>
        <p:nvSpPr>
          <p:cNvPr id="4" name="Content Placeholder 2"/>
          <p:cNvSpPr>
            <a:spLocks noGrp="1"/>
          </p:cNvSpPr>
          <p:nvPr>
            <p:ph idx="1"/>
          </p:nvPr>
        </p:nvSpPr>
        <p:spPr>
          <a:xfrm>
            <a:off x="755576" y="2276872"/>
            <a:ext cx="7796733" cy="3960440"/>
          </a:xfrm>
        </p:spPr>
        <p:txBody>
          <a:bodyPr>
            <a:normAutofit/>
          </a:bodyPr>
          <a:lstStyle/>
          <a:p>
            <a:pPr>
              <a:spcBef>
                <a:spcPts val="0"/>
              </a:spcBef>
              <a:spcAft>
                <a:spcPts val="1200"/>
              </a:spcAft>
              <a:buClrTx/>
            </a:pPr>
            <a:r>
              <a:rPr lang="en-GB" sz="2200" i="0" dirty="0" smtClean="0"/>
              <a:t>Maintain the main benefits</a:t>
            </a:r>
            <a:endParaRPr lang="en-GB" sz="2200" b="0" i="0" dirty="0" smtClean="0"/>
          </a:p>
          <a:p>
            <a:pPr lvl="1" algn="just">
              <a:spcBef>
                <a:spcPts val="0"/>
              </a:spcBef>
              <a:spcAft>
                <a:spcPts val="1200"/>
              </a:spcAft>
              <a:buClrTx/>
            </a:pPr>
            <a:r>
              <a:rPr lang="en-GB" i="0" dirty="0" smtClean="0"/>
              <a:t>Any removal of benefits may result in </a:t>
            </a:r>
            <a:r>
              <a:rPr lang="en-GB" b="1" i="0" dirty="0" smtClean="0"/>
              <a:t>reverse modal shift</a:t>
            </a:r>
            <a:r>
              <a:rPr lang="en-GB" i="0" dirty="0" smtClean="0"/>
              <a:t>, i.e. shift back to long distance road transport </a:t>
            </a:r>
          </a:p>
          <a:p>
            <a:pPr>
              <a:spcBef>
                <a:spcPts val="0"/>
              </a:spcBef>
              <a:spcAft>
                <a:spcPts val="1200"/>
              </a:spcAft>
              <a:buClrTx/>
            </a:pPr>
            <a:r>
              <a:rPr lang="en-GB" sz="2200" b="0" i="0" dirty="0" smtClean="0"/>
              <a:t>Clarify the definition</a:t>
            </a:r>
          </a:p>
          <a:p>
            <a:pPr>
              <a:spcBef>
                <a:spcPts val="0"/>
              </a:spcBef>
              <a:spcAft>
                <a:spcPts val="1200"/>
              </a:spcAft>
              <a:buClrTx/>
            </a:pPr>
            <a:r>
              <a:rPr lang="en-GB" sz="2200" b="0" i="0" dirty="0" smtClean="0"/>
              <a:t>Facilitate enforcement</a:t>
            </a:r>
          </a:p>
          <a:p>
            <a:pPr>
              <a:spcBef>
                <a:spcPts val="0"/>
              </a:spcBef>
              <a:spcAft>
                <a:spcPts val="1200"/>
              </a:spcAft>
              <a:buClrTx/>
            </a:pPr>
            <a:r>
              <a:rPr lang="en-GB" sz="2200" b="0" i="0" dirty="0" smtClean="0"/>
              <a:t>Enable digitalisation</a:t>
            </a:r>
          </a:p>
          <a:p>
            <a:pPr>
              <a:spcBef>
                <a:spcPts val="0"/>
              </a:spcBef>
              <a:spcAft>
                <a:spcPts val="1200"/>
              </a:spcAft>
              <a:buClrTx/>
            </a:pPr>
            <a:r>
              <a:rPr lang="en-GB" sz="2200" i="0" dirty="0" smtClean="0"/>
              <a:t>Update </a:t>
            </a:r>
            <a:r>
              <a:rPr lang="en-GB" sz="2200" i="0" dirty="0"/>
              <a:t>incentives</a:t>
            </a:r>
          </a:p>
          <a:p>
            <a:pPr>
              <a:spcBef>
                <a:spcPts val="0"/>
              </a:spcBef>
              <a:spcAft>
                <a:spcPts val="1200"/>
              </a:spcAft>
              <a:buClrTx/>
            </a:pPr>
            <a:endParaRPr lang="en-GB" sz="2200" b="0" i="0" dirty="0" smtClean="0"/>
          </a:p>
        </p:txBody>
      </p:sp>
    </p:spTree>
    <p:extLst>
      <p:ext uri="{BB962C8B-B14F-4D97-AF65-F5344CB8AC3E}">
        <p14:creationId xmlns:p14="http://schemas.microsoft.com/office/powerpoint/2010/main" val="2169381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774700"/>
          </a:xfrm>
        </p:spPr>
        <p:txBody>
          <a:bodyPr/>
          <a:lstStyle/>
          <a:p>
            <a:r>
              <a:rPr lang="en-GB" sz="2800" dirty="0" smtClean="0"/>
              <a:t>Clarify the </a:t>
            </a:r>
            <a:r>
              <a:rPr lang="en-GB" sz="2800" dirty="0" smtClean="0">
                <a:solidFill>
                  <a:srgbClr val="FF0000"/>
                </a:solidFill>
              </a:rPr>
              <a:t>definition</a:t>
            </a:r>
            <a:endParaRPr lang="en-GB" sz="2800" dirty="0">
              <a:solidFill>
                <a:srgbClr val="FF0000"/>
              </a:solidFill>
            </a:endParaRPr>
          </a:p>
        </p:txBody>
      </p:sp>
      <p:sp>
        <p:nvSpPr>
          <p:cNvPr id="6" name="Slide Number Placeholder 4"/>
          <p:cNvSpPr>
            <a:spLocks noGrp="1"/>
          </p:cNvSpPr>
          <p:nvPr>
            <p:ph type="sldNum" sz="quarter" idx="11"/>
          </p:nvPr>
        </p:nvSpPr>
        <p:spPr>
          <a:xfrm>
            <a:off x="8388424" y="6453336"/>
            <a:ext cx="755576" cy="404664"/>
          </a:xfrm>
        </p:spPr>
        <p:txBody>
          <a:bodyPr/>
          <a:lstStyle/>
          <a:p>
            <a:fld id="{8F698D96-A790-405A-9388-53C26A541AF2}" type="slidenum">
              <a:rPr lang="en-GB" smtClean="0"/>
              <a:pPr/>
              <a:t>6</a:t>
            </a:fld>
            <a:endParaRPr lang="en-GB" dirty="0"/>
          </a:p>
        </p:txBody>
      </p:sp>
      <p:sp>
        <p:nvSpPr>
          <p:cNvPr id="7" name="Content Placeholder 2"/>
          <p:cNvSpPr>
            <a:spLocks noGrp="1"/>
          </p:cNvSpPr>
          <p:nvPr>
            <p:ph idx="1"/>
          </p:nvPr>
        </p:nvSpPr>
        <p:spPr>
          <a:xfrm>
            <a:off x="539552" y="1916832"/>
            <a:ext cx="8012757" cy="4536504"/>
          </a:xfrm>
        </p:spPr>
        <p:txBody>
          <a:bodyPr>
            <a:normAutofit fontScale="25000" lnSpcReduction="20000"/>
          </a:bodyPr>
          <a:lstStyle/>
          <a:p>
            <a:pPr marL="0" indent="0">
              <a:spcBef>
                <a:spcPts val="600"/>
              </a:spcBef>
              <a:spcAft>
                <a:spcPts val="0"/>
              </a:spcAft>
              <a:buClrTx/>
              <a:buNone/>
            </a:pPr>
            <a:r>
              <a:rPr lang="en-GB" sz="8800" b="0" i="0" dirty="0" smtClean="0"/>
              <a:t>A major aim for amendment was to provide a </a:t>
            </a:r>
            <a:r>
              <a:rPr lang="en-GB" sz="8800" i="0" dirty="0" smtClean="0"/>
              <a:t>definition</a:t>
            </a:r>
            <a:r>
              <a:rPr lang="en-GB" sz="8800" b="0" i="0" dirty="0" smtClean="0"/>
              <a:t> that easier to implement</a:t>
            </a:r>
            <a:endParaRPr lang="en-GB" sz="3200" b="0" i="0" dirty="0" smtClean="0"/>
          </a:p>
          <a:p>
            <a:pPr lvl="1">
              <a:lnSpc>
                <a:spcPct val="130000"/>
              </a:lnSpc>
              <a:spcBef>
                <a:spcPts val="600"/>
              </a:spcBef>
              <a:spcAft>
                <a:spcPts val="0"/>
              </a:spcAft>
              <a:buClrTx/>
            </a:pPr>
            <a:r>
              <a:rPr lang="en-GB" sz="7200" b="0" dirty="0" smtClean="0"/>
              <a:t>Current definition causes problems to industry and authorities due to ambiguous language</a:t>
            </a:r>
          </a:p>
          <a:p>
            <a:pPr lvl="1">
              <a:lnSpc>
                <a:spcPct val="130000"/>
              </a:lnSpc>
              <a:spcBef>
                <a:spcPts val="600"/>
              </a:spcBef>
              <a:spcAft>
                <a:spcPts val="0"/>
              </a:spcAft>
              <a:buClrTx/>
            </a:pPr>
            <a:r>
              <a:rPr lang="en-GB" sz="7200" b="0" dirty="0" smtClean="0"/>
              <a:t>New definition applies to all combinations same way</a:t>
            </a:r>
          </a:p>
          <a:p>
            <a:pPr lvl="1">
              <a:lnSpc>
                <a:spcPct val="130000"/>
              </a:lnSpc>
              <a:spcBef>
                <a:spcPts val="600"/>
              </a:spcBef>
              <a:spcAft>
                <a:spcPts val="0"/>
              </a:spcAft>
              <a:buClrTx/>
            </a:pPr>
            <a:r>
              <a:rPr lang="en-GB" sz="7200" b="0" dirty="0" smtClean="0"/>
              <a:t>New definition covers also </a:t>
            </a:r>
            <a:r>
              <a:rPr lang="en-GB" sz="7200" dirty="0" smtClean="0"/>
              <a:t>national CT</a:t>
            </a:r>
          </a:p>
          <a:p>
            <a:pPr lvl="1">
              <a:lnSpc>
                <a:spcPct val="130000"/>
              </a:lnSpc>
              <a:spcBef>
                <a:spcPts val="600"/>
              </a:spcBef>
              <a:spcAft>
                <a:spcPts val="0"/>
              </a:spcAft>
              <a:buClrTx/>
            </a:pPr>
            <a:r>
              <a:rPr lang="en-GB" sz="7200" dirty="0" smtClean="0"/>
              <a:t>No limit for non-road leg</a:t>
            </a:r>
            <a:r>
              <a:rPr lang="en-GB" sz="7200" b="0" dirty="0" smtClean="0"/>
              <a:t>, but connections that do not bring along modal shift are excluded</a:t>
            </a:r>
          </a:p>
          <a:p>
            <a:pPr lvl="1">
              <a:lnSpc>
                <a:spcPct val="130000"/>
              </a:lnSpc>
              <a:spcBef>
                <a:spcPts val="600"/>
              </a:spcBef>
              <a:spcAft>
                <a:spcPts val="0"/>
              </a:spcAft>
              <a:buClrTx/>
            </a:pPr>
            <a:r>
              <a:rPr lang="en-GB" sz="7200" b="0" dirty="0" smtClean="0"/>
              <a:t>Road leg is limited to a </a:t>
            </a:r>
            <a:r>
              <a:rPr lang="en-GB" sz="7200" dirty="0" smtClean="0"/>
              <a:t>radius of 150km</a:t>
            </a:r>
            <a:r>
              <a:rPr lang="en-GB" sz="7200" b="0" dirty="0" smtClean="0"/>
              <a:t>, </a:t>
            </a:r>
            <a:r>
              <a:rPr lang="en-GB" sz="7200" dirty="0" smtClean="0"/>
              <a:t>or</a:t>
            </a:r>
            <a:r>
              <a:rPr lang="en-GB" sz="7200" b="0" dirty="0" smtClean="0"/>
              <a:t> where no terminal exists in this distance and the non-road leg is more than 450 km, to </a:t>
            </a:r>
            <a:r>
              <a:rPr lang="en-GB" sz="7200" dirty="0" smtClean="0"/>
              <a:t>20% of total operation distance in EU</a:t>
            </a:r>
          </a:p>
          <a:p>
            <a:pPr lvl="1">
              <a:lnSpc>
                <a:spcPct val="130000"/>
              </a:lnSpc>
              <a:spcBef>
                <a:spcPts val="600"/>
              </a:spcBef>
              <a:spcAft>
                <a:spcPts val="0"/>
              </a:spcAft>
              <a:buClrTx/>
            </a:pPr>
            <a:r>
              <a:rPr lang="en-GB" sz="7200" b="0" dirty="0" smtClean="0"/>
              <a:t>In certain areas MS may authorise to do longer road legs if no terminals are available in above distances</a:t>
            </a:r>
          </a:p>
          <a:p>
            <a:pPr lvl="1">
              <a:spcBef>
                <a:spcPts val="600"/>
              </a:spcBef>
              <a:spcAft>
                <a:spcPts val="0"/>
              </a:spcAft>
              <a:buClrTx/>
            </a:pPr>
            <a:endParaRPr lang="en-GB" b="0" i="0" dirty="0" smtClean="0"/>
          </a:p>
        </p:txBody>
      </p:sp>
    </p:spTree>
    <p:extLst>
      <p:ext uri="{BB962C8B-B14F-4D97-AF65-F5344CB8AC3E}">
        <p14:creationId xmlns:p14="http://schemas.microsoft.com/office/powerpoint/2010/main" val="21028655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74700"/>
          </a:xfrm>
        </p:spPr>
        <p:txBody>
          <a:bodyPr/>
          <a:lstStyle/>
          <a:p>
            <a:r>
              <a:rPr lang="en-GB" sz="2800" dirty="0" smtClean="0"/>
              <a:t>Ensure </a:t>
            </a:r>
            <a:r>
              <a:rPr lang="en-GB" sz="2800" dirty="0" smtClean="0">
                <a:solidFill>
                  <a:srgbClr val="FF0000"/>
                </a:solidFill>
              </a:rPr>
              <a:t>effective control </a:t>
            </a:r>
            <a:r>
              <a:rPr lang="en-GB" sz="2800" dirty="0" smtClean="0"/>
              <a:t>of eligibility</a:t>
            </a:r>
            <a:endParaRPr lang="en-GB" sz="2800" dirty="0"/>
          </a:p>
        </p:txBody>
      </p:sp>
      <p:sp>
        <p:nvSpPr>
          <p:cNvPr id="6" name="Slide Number Placeholder 4"/>
          <p:cNvSpPr>
            <a:spLocks noGrp="1"/>
          </p:cNvSpPr>
          <p:nvPr>
            <p:ph type="sldNum" sz="quarter" idx="11"/>
          </p:nvPr>
        </p:nvSpPr>
        <p:spPr>
          <a:xfrm>
            <a:off x="8388424" y="6453336"/>
            <a:ext cx="755576" cy="404664"/>
          </a:xfrm>
        </p:spPr>
        <p:txBody>
          <a:bodyPr/>
          <a:lstStyle/>
          <a:p>
            <a:fld id="{8F698D96-A790-405A-9388-53C26A541AF2}" type="slidenum">
              <a:rPr lang="en-GB" smtClean="0"/>
              <a:pPr/>
              <a:t>7</a:t>
            </a:fld>
            <a:endParaRPr lang="en-GB" dirty="0"/>
          </a:p>
        </p:txBody>
      </p:sp>
      <p:sp>
        <p:nvSpPr>
          <p:cNvPr id="7" name="Content Placeholder 2"/>
          <p:cNvSpPr>
            <a:spLocks noGrp="1"/>
          </p:cNvSpPr>
          <p:nvPr>
            <p:ph idx="1"/>
          </p:nvPr>
        </p:nvSpPr>
        <p:spPr>
          <a:xfrm>
            <a:off x="755576" y="2204864"/>
            <a:ext cx="7796733" cy="3960440"/>
          </a:xfrm>
        </p:spPr>
        <p:txBody>
          <a:bodyPr>
            <a:normAutofit lnSpcReduction="10000"/>
          </a:bodyPr>
          <a:lstStyle/>
          <a:p>
            <a:pPr>
              <a:spcBef>
                <a:spcPts val="600"/>
              </a:spcBef>
              <a:spcAft>
                <a:spcPts val="0"/>
              </a:spcAft>
              <a:buClrTx/>
            </a:pPr>
            <a:r>
              <a:rPr lang="en-GB" sz="2200" b="0" i="0" dirty="0" smtClean="0"/>
              <a:t>Establish effective requirements that allow </a:t>
            </a:r>
            <a:r>
              <a:rPr lang="en-GB" sz="2200" i="0" dirty="0" smtClean="0"/>
              <a:t>proof of eligibility</a:t>
            </a:r>
            <a:r>
              <a:rPr lang="en-GB" sz="2200" i="0" dirty="0" smtClean="0">
                <a:solidFill>
                  <a:srgbClr val="FF0000"/>
                </a:solidFill>
              </a:rPr>
              <a:t> </a:t>
            </a:r>
            <a:r>
              <a:rPr lang="en-GB" sz="2200" i="0" dirty="0" smtClean="0"/>
              <a:t>in order to</a:t>
            </a:r>
            <a:r>
              <a:rPr lang="en-GB" sz="2200" b="0" i="0" dirty="0" smtClean="0"/>
              <a:t> avoid circumvention</a:t>
            </a:r>
          </a:p>
          <a:p>
            <a:pPr lvl="1">
              <a:spcBef>
                <a:spcPts val="600"/>
              </a:spcBef>
              <a:spcAft>
                <a:spcPts val="0"/>
              </a:spcAft>
              <a:buClrTx/>
            </a:pPr>
            <a:r>
              <a:rPr lang="en-GB" b="0" dirty="0" smtClean="0"/>
              <a:t>Information required currently does not allow to establish eligibility</a:t>
            </a:r>
          </a:p>
          <a:p>
            <a:pPr lvl="1">
              <a:spcBef>
                <a:spcPts val="600"/>
              </a:spcBef>
              <a:spcAft>
                <a:spcPts val="0"/>
              </a:spcAft>
              <a:buClrTx/>
            </a:pPr>
            <a:r>
              <a:rPr lang="en-GB" b="0" i="0" dirty="0" smtClean="0"/>
              <a:t>Proposal establishes detailed list of data that proves that an operation is a CT operation</a:t>
            </a:r>
            <a:r>
              <a:rPr lang="en-GB" b="0" dirty="0" smtClean="0"/>
              <a:t>. This data </a:t>
            </a:r>
            <a:r>
              <a:rPr lang="en-GB" b="0" i="0" dirty="0" smtClean="0"/>
              <a:t>can be checked at roadside checks to distinguish CT from other road operations</a:t>
            </a:r>
          </a:p>
          <a:p>
            <a:pPr>
              <a:spcBef>
                <a:spcPts val="600"/>
              </a:spcBef>
              <a:spcAft>
                <a:spcPts val="0"/>
              </a:spcAft>
              <a:buClrTx/>
            </a:pPr>
            <a:r>
              <a:rPr lang="en-GB" sz="2200" b="0" i="0" dirty="0" smtClean="0"/>
              <a:t>Makes is mandatory for Member States to accept </a:t>
            </a:r>
            <a:r>
              <a:rPr lang="en-GB" sz="2200" i="0" dirty="0" smtClean="0"/>
              <a:t>digital </a:t>
            </a:r>
            <a:r>
              <a:rPr lang="en-GB" sz="2200" b="0" i="0" dirty="0" smtClean="0"/>
              <a:t>proof</a:t>
            </a:r>
          </a:p>
          <a:p>
            <a:pPr>
              <a:spcBef>
                <a:spcPts val="600"/>
              </a:spcBef>
              <a:spcAft>
                <a:spcPts val="0"/>
              </a:spcAft>
              <a:buClrTx/>
            </a:pPr>
            <a:r>
              <a:rPr lang="en-GB" sz="2200" i="0" dirty="0" smtClean="0"/>
              <a:t>ISO/ILU identification ensures that load unit on a truck is the same as in transport documents</a:t>
            </a:r>
            <a:endParaRPr lang="en-GB" sz="2200" b="0" i="0" dirty="0" smtClean="0"/>
          </a:p>
          <a:p>
            <a:pPr lvl="1">
              <a:spcBef>
                <a:spcPts val="600"/>
              </a:spcBef>
              <a:spcAft>
                <a:spcPts val="0"/>
              </a:spcAft>
              <a:buClrTx/>
            </a:pPr>
            <a:endParaRPr lang="en-GB" b="0" i="0" dirty="0" smtClean="0"/>
          </a:p>
        </p:txBody>
      </p:sp>
    </p:spTree>
    <p:extLst>
      <p:ext uri="{BB962C8B-B14F-4D97-AF65-F5344CB8AC3E}">
        <p14:creationId xmlns:p14="http://schemas.microsoft.com/office/powerpoint/2010/main" val="20906127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74700"/>
          </a:xfrm>
        </p:spPr>
        <p:txBody>
          <a:bodyPr/>
          <a:lstStyle/>
          <a:p>
            <a:r>
              <a:rPr lang="en-GB" sz="2800" dirty="0" smtClean="0"/>
              <a:t>Provide adequate incentives</a:t>
            </a:r>
            <a:endParaRPr lang="en-GB" sz="2800" dirty="0"/>
          </a:p>
        </p:txBody>
      </p:sp>
      <p:sp>
        <p:nvSpPr>
          <p:cNvPr id="3" name="Content Placeholder 2"/>
          <p:cNvSpPr>
            <a:spLocks noGrp="1"/>
          </p:cNvSpPr>
          <p:nvPr>
            <p:ph idx="1"/>
          </p:nvPr>
        </p:nvSpPr>
        <p:spPr>
          <a:xfrm>
            <a:off x="755576" y="2348880"/>
            <a:ext cx="7796733" cy="3672408"/>
          </a:xfrm>
        </p:spPr>
        <p:txBody>
          <a:bodyPr>
            <a:normAutofit/>
          </a:bodyPr>
          <a:lstStyle/>
          <a:p>
            <a:pPr>
              <a:spcBef>
                <a:spcPts val="600"/>
              </a:spcBef>
              <a:spcAft>
                <a:spcPts val="0"/>
              </a:spcAft>
              <a:buClrTx/>
            </a:pPr>
            <a:r>
              <a:rPr lang="en-GB" i="0" dirty="0" smtClean="0">
                <a:solidFill>
                  <a:srgbClr val="FF0000"/>
                </a:solidFill>
              </a:rPr>
              <a:t>Investment support </a:t>
            </a:r>
            <a:r>
              <a:rPr lang="en-GB" b="0" i="0" dirty="0" smtClean="0"/>
              <a:t>for transhipment terminals </a:t>
            </a:r>
          </a:p>
          <a:p>
            <a:pPr lvl="1">
              <a:spcBef>
                <a:spcPts val="600"/>
              </a:spcBef>
              <a:spcAft>
                <a:spcPts val="0"/>
              </a:spcAft>
              <a:buClrTx/>
            </a:pPr>
            <a:r>
              <a:rPr lang="en-GB" b="0" dirty="0" smtClean="0"/>
              <a:t>Obligation for MS to take measures</a:t>
            </a:r>
          </a:p>
          <a:p>
            <a:pPr lvl="1">
              <a:spcBef>
                <a:spcPts val="600"/>
              </a:spcBef>
              <a:spcAft>
                <a:spcPts val="0"/>
              </a:spcAft>
              <a:buClrTx/>
            </a:pPr>
            <a:r>
              <a:rPr lang="en-GB" b="0" i="0" dirty="0" smtClean="0"/>
              <a:t>Goal for terminal density </a:t>
            </a:r>
          </a:p>
          <a:p>
            <a:pPr>
              <a:spcBef>
                <a:spcPts val="600"/>
              </a:spcBef>
              <a:spcAft>
                <a:spcPts val="0"/>
              </a:spcAft>
              <a:buClrTx/>
            </a:pPr>
            <a:r>
              <a:rPr lang="en-GB" b="0" i="0" dirty="0" smtClean="0"/>
              <a:t>Allows additional </a:t>
            </a:r>
            <a:r>
              <a:rPr lang="en-GB" i="0" dirty="0" smtClean="0">
                <a:solidFill>
                  <a:srgbClr val="FF0000"/>
                </a:solidFill>
              </a:rPr>
              <a:t>economic support</a:t>
            </a:r>
          </a:p>
          <a:p>
            <a:pPr lvl="1">
              <a:spcBef>
                <a:spcPts val="600"/>
              </a:spcBef>
              <a:spcAft>
                <a:spcPts val="0"/>
              </a:spcAft>
              <a:buClrTx/>
            </a:pPr>
            <a:r>
              <a:rPr lang="en-GB" b="0" dirty="0" smtClean="0"/>
              <a:t>MS may provide suitable operational support</a:t>
            </a:r>
          </a:p>
          <a:p>
            <a:pPr lvl="1">
              <a:spcBef>
                <a:spcPts val="600"/>
              </a:spcBef>
              <a:spcAft>
                <a:spcPts val="0"/>
              </a:spcAft>
              <a:buClrTx/>
            </a:pPr>
            <a:r>
              <a:rPr lang="en-GB" b="0" dirty="0" smtClean="0"/>
              <a:t>MS have to review the support given every 4 years and amend as needed </a:t>
            </a:r>
            <a:endParaRPr lang="en-GB" i="0" dirty="0" smtClean="0">
              <a:solidFill>
                <a:srgbClr val="FF0000"/>
              </a:solidFill>
            </a:endParaRPr>
          </a:p>
          <a:p>
            <a:pPr>
              <a:spcBef>
                <a:spcPts val="600"/>
              </a:spcBef>
              <a:spcAft>
                <a:spcPts val="0"/>
              </a:spcAft>
              <a:buClrTx/>
            </a:pPr>
            <a:r>
              <a:rPr lang="en-GB" b="0" i="0" dirty="0" smtClean="0"/>
              <a:t>Improves monitoring and review</a:t>
            </a:r>
            <a:endParaRPr lang="en-GB" b="0" i="0" dirty="0"/>
          </a:p>
        </p:txBody>
      </p:sp>
      <p:sp>
        <p:nvSpPr>
          <p:cNvPr id="6" name="Slide Number Placeholder 4"/>
          <p:cNvSpPr>
            <a:spLocks noGrp="1"/>
          </p:cNvSpPr>
          <p:nvPr>
            <p:ph type="sldNum" sz="quarter" idx="11"/>
          </p:nvPr>
        </p:nvSpPr>
        <p:spPr>
          <a:xfrm>
            <a:off x="8388424" y="6453336"/>
            <a:ext cx="755576" cy="404664"/>
          </a:xfrm>
        </p:spPr>
        <p:txBody>
          <a:bodyPr/>
          <a:lstStyle/>
          <a:p>
            <a:fld id="{8F698D96-A790-405A-9388-53C26A541AF2}" type="slidenum">
              <a:rPr lang="en-GB" smtClean="0"/>
              <a:pPr/>
              <a:t>8</a:t>
            </a:fld>
            <a:endParaRPr lang="en-GB" dirty="0"/>
          </a:p>
        </p:txBody>
      </p:sp>
    </p:spTree>
    <p:extLst>
      <p:ext uri="{BB962C8B-B14F-4D97-AF65-F5344CB8AC3E}">
        <p14:creationId xmlns:p14="http://schemas.microsoft.com/office/powerpoint/2010/main" val="40057947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Assessed impact of the proposal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99229"/>
              </p:ext>
            </p:extLst>
          </p:nvPr>
        </p:nvGraphicFramePr>
        <p:xfrm>
          <a:off x="755576" y="2348879"/>
          <a:ext cx="7632848" cy="3789041"/>
        </p:xfrm>
        <a:graphic>
          <a:graphicData uri="http://schemas.openxmlformats.org/drawingml/2006/table">
            <a:tbl>
              <a:tblPr>
                <a:tableStyleId>{C4B1156A-380E-4F78-BDF5-A606A8083BF9}</a:tableStyleId>
              </a:tblPr>
              <a:tblGrid>
                <a:gridCol w="5832648">
                  <a:extLst>
                    <a:ext uri="{9D8B030D-6E8A-4147-A177-3AD203B41FA5}">
                      <a16:colId xmlns:a16="http://schemas.microsoft.com/office/drawing/2014/main" xmlns="" val="20000"/>
                    </a:ext>
                  </a:extLst>
                </a:gridCol>
                <a:gridCol w="1800200">
                  <a:extLst>
                    <a:ext uri="{9D8B030D-6E8A-4147-A177-3AD203B41FA5}">
                      <a16:colId xmlns:a16="http://schemas.microsoft.com/office/drawing/2014/main" xmlns="" val="20001"/>
                    </a:ext>
                  </a:extLst>
                </a:gridCol>
              </a:tblGrid>
              <a:tr h="347329">
                <a:tc>
                  <a:txBody>
                    <a:bodyPr/>
                    <a:lstStyle/>
                    <a:p>
                      <a:pPr algn="l" fontAlgn="b"/>
                      <a:r>
                        <a:rPr lang="en-GB" sz="2000" u="none" strike="noStrike" noProof="0" dirty="0">
                          <a:effectLst/>
                          <a:latin typeface="Calibri" panose="020F0502020204030204" pitchFamily="34" charset="0"/>
                        </a:rPr>
                        <a:t>Intermodal operations in EU covered</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u="none" strike="noStrike" noProof="0" dirty="0">
                          <a:effectLst/>
                          <a:latin typeface="Calibri" panose="020F0502020204030204" pitchFamily="34" charset="0"/>
                        </a:rPr>
                        <a:t>72.7%</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0"/>
                  </a:ext>
                </a:extLst>
              </a:tr>
              <a:tr h="684132">
                <a:tc>
                  <a:txBody>
                    <a:bodyPr/>
                    <a:lstStyle/>
                    <a:p>
                      <a:pPr algn="l" fontAlgn="b"/>
                      <a:r>
                        <a:rPr lang="en-GB" sz="2000" u="none" strike="noStrike" noProof="0" dirty="0" smtClean="0">
                          <a:effectLst/>
                          <a:latin typeface="Calibri" panose="020F0502020204030204" pitchFamily="34" charset="0"/>
                        </a:rPr>
                        <a:t>Increase of price competitiveness vis-a-vis road transport (cost reduction)</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u="none" strike="noStrike" noProof="0" dirty="0" smtClean="0">
                          <a:effectLst/>
                          <a:latin typeface="Calibri" panose="020F0502020204030204" pitchFamily="34" charset="0"/>
                        </a:rPr>
                        <a:t>16.6%</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1"/>
                  </a:ext>
                </a:extLst>
              </a:tr>
              <a:tr h="347329">
                <a:tc>
                  <a:txBody>
                    <a:bodyPr/>
                    <a:lstStyle/>
                    <a:p>
                      <a:pPr algn="l" fontAlgn="b"/>
                      <a:r>
                        <a:rPr lang="en-GB" sz="2000" u="none" strike="noStrike" noProof="0" dirty="0">
                          <a:effectLst/>
                          <a:latin typeface="Calibri" panose="020F0502020204030204" pitchFamily="34" charset="0"/>
                        </a:rPr>
                        <a:t>Benefit to industry (annual) in EU</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u="none" strike="noStrike" noProof="0" dirty="0">
                          <a:effectLst/>
                          <a:latin typeface="Calibri" panose="020F0502020204030204" pitchFamily="34" charset="0"/>
                        </a:rPr>
                        <a:t>7.18 </a:t>
                      </a:r>
                      <a:r>
                        <a:rPr lang="en-GB" sz="2000" u="none" strike="noStrike" noProof="0" dirty="0" err="1">
                          <a:effectLst/>
                          <a:latin typeface="Calibri" panose="020F0502020204030204" pitchFamily="34" charset="0"/>
                        </a:rPr>
                        <a:t>bn</a:t>
                      </a:r>
                      <a:r>
                        <a:rPr lang="en-GB" sz="2000" u="none" strike="noStrike" noProof="0" dirty="0">
                          <a:effectLst/>
                          <a:latin typeface="Calibri" panose="020F0502020204030204" pitchFamily="34" charset="0"/>
                        </a:rPr>
                        <a:t> euros</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2"/>
                  </a:ext>
                </a:extLst>
              </a:tr>
              <a:tr h="347329">
                <a:tc>
                  <a:txBody>
                    <a:bodyPr/>
                    <a:lstStyle/>
                    <a:p>
                      <a:pPr algn="l" fontAlgn="b"/>
                      <a:r>
                        <a:rPr lang="en-GB" sz="2000" u="none" strike="noStrike" noProof="0" dirty="0">
                          <a:effectLst/>
                          <a:latin typeface="Calibri" panose="020F0502020204030204" pitchFamily="34" charset="0"/>
                        </a:rPr>
                        <a:t>Budgetary implications (annual, all MS combined)</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u="none" strike="noStrike" noProof="0" dirty="0">
                          <a:effectLst/>
                          <a:latin typeface="Calibri" panose="020F0502020204030204" pitchFamily="34" charset="0"/>
                        </a:rPr>
                        <a:t>0.33 </a:t>
                      </a:r>
                      <a:r>
                        <a:rPr lang="en-GB" sz="2000" u="none" strike="noStrike" noProof="0" dirty="0" err="1">
                          <a:effectLst/>
                          <a:latin typeface="Calibri" panose="020F0502020204030204" pitchFamily="34" charset="0"/>
                        </a:rPr>
                        <a:t>bn</a:t>
                      </a:r>
                      <a:r>
                        <a:rPr lang="en-GB" sz="2000" u="none" strike="noStrike" noProof="0" dirty="0">
                          <a:effectLst/>
                          <a:latin typeface="Calibri" panose="020F0502020204030204" pitchFamily="34" charset="0"/>
                        </a:rPr>
                        <a:t> euros</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3"/>
                  </a:ext>
                </a:extLst>
              </a:tr>
              <a:tr h="347329">
                <a:tc row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000" u="none" strike="noStrike" noProof="0" dirty="0" smtClean="0">
                          <a:effectLst/>
                          <a:latin typeface="Calibri" panose="020F0502020204030204" pitchFamily="34" charset="0"/>
                        </a:rPr>
                        <a:t>Increase of modal shift due to CTD amendment (on top of baseline growth)</a:t>
                      </a:r>
                      <a:r>
                        <a:rPr lang="en-GB" sz="2000" b="0" i="0" u="none" strike="noStrike" baseline="0" noProof="0" dirty="0" smtClean="0">
                          <a:solidFill>
                            <a:srgbClr val="000000"/>
                          </a:solidFill>
                          <a:effectLst/>
                          <a:latin typeface="Calibri" panose="020F0502020204030204" pitchFamily="34" charset="0"/>
                        </a:rPr>
                        <a:t> by 2030</a:t>
                      </a:r>
                      <a:endParaRPr lang="en-GB" sz="2000" b="0" i="0" u="none" strike="noStrike" noProof="0" dirty="0" smtClean="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GB" sz="2000" u="none" strike="noStrike" noProof="0" dirty="0">
                          <a:effectLst/>
                          <a:latin typeface="Calibri" panose="020F0502020204030204" pitchFamily="34" charset="0"/>
                        </a:rPr>
                        <a:t>69.6 </a:t>
                      </a:r>
                      <a:r>
                        <a:rPr lang="en-GB" sz="2000" u="none" strike="noStrike" noProof="0" dirty="0" err="1">
                          <a:effectLst/>
                          <a:latin typeface="Calibri" panose="020F0502020204030204" pitchFamily="34" charset="0"/>
                        </a:rPr>
                        <a:t>bn</a:t>
                      </a:r>
                      <a:r>
                        <a:rPr lang="en-GB" sz="2000" u="none" strike="noStrike" noProof="0" dirty="0">
                          <a:effectLst/>
                          <a:latin typeface="Calibri" panose="020F0502020204030204" pitchFamily="34" charset="0"/>
                        </a:rPr>
                        <a:t> </a:t>
                      </a:r>
                      <a:r>
                        <a:rPr lang="en-GB" sz="2000" u="none" strike="noStrike" noProof="0" dirty="0" err="1">
                          <a:effectLst/>
                          <a:latin typeface="Calibri" panose="020F0502020204030204" pitchFamily="34" charset="0"/>
                        </a:rPr>
                        <a:t>tkm</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4"/>
                  </a:ext>
                </a:extLst>
              </a:tr>
              <a:tr h="684132">
                <a:tc vMerge="1">
                  <a:txBody>
                    <a:bodyPr/>
                    <a:lstStyle/>
                    <a:p>
                      <a:pPr algn="l" fontAlgn="b"/>
                      <a:endParaRPr lang="en-GB"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u="none" strike="noStrike" noProof="0" dirty="0">
                          <a:effectLst/>
                          <a:latin typeface="Calibri" panose="020F0502020204030204" pitchFamily="34" charset="0"/>
                        </a:rPr>
                        <a:t>8.55 percentage points</a:t>
                      </a:r>
                      <a:endParaRPr lang="en-GB" sz="2000" b="0"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5"/>
                  </a:ext>
                </a:extLst>
              </a:tr>
              <a:tr h="347329">
                <a:tc>
                  <a:txBody>
                    <a:bodyPr/>
                    <a:lstStyle/>
                    <a:p>
                      <a:pPr algn="l" fontAlgn="b"/>
                      <a:r>
                        <a:rPr lang="en-GB" sz="2000" b="1" u="none" strike="noStrike" noProof="0" dirty="0">
                          <a:effectLst/>
                          <a:latin typeface="Calibri" panose="020F0502020204030204" pitchFamily="34" charset="0"/>
                        </a:rPr>
                        <a:t>2030 modal shift target of 30% achieved</a:t>
                      </a:r>
                      <a:endParaRPr lang="en-GB" sz="2000" b="1"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GB" sz="2000" b="1" u="none" strike="noStrike" noProof="0" dirty="0">
                          <a:effectLst/>
                          <a:latin typeface="Calibri" panose="020F0502020204030204" pitchFamily="34" charset="0"/>
                        </a:rPr>
                        <a:t>YES</a:t>
                      </a:r>
                      <a:endParaRPr lang="en-GB" sz="2000" b="1"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6"/>
                  </a:ext>
                </a:extLst>
              </a:tr>
              <a:tr h="684132">
                <a:tc>
                  <a:txBody>
                    <a:bodyPr/>
                    <a:lstStyle/>
                    <a:p>
                      <a:pPr algn="just" rtl="0" fontAlgn="ctr"/>
                      <a:r>
                        <a:rPr lang="en-GB" sz="2000" b="1" u="none" strike="noStrike" noProof="0" dirty="0">
                          <a:effectLst/>
                          <a:latin typeface="Calibri" panose="020F0502020204030204" pitchFamily="34" charset="0"/>
                        </a:rPr>
                        <a:t>External cost saving through additional modal shift (2022-2030)</a:t>
                      </a:r>
                      <a:endParaRPr lang="en-GB" sz="2000" b="1" i="0" u="none" strike="noStrike" noProof="0"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GB" sz="2000" b="1" u="none" strike="noStrike" noProof="0" dirty="0">
                          <a:effectLst/>
                          <a:latin typeface="Calibri" panose="020F0502020204030204" pitchFamily="34" charset="0"/>
                        </a:rPr>
                        <a:t>1.63 billion euros</a:t>
                      </a:r>
                      <a:endParaRPr lang="en-GB" sz="2000" b="1" i="0" u="none" strike="noStrike" noProof="0"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486905699"/>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Custom 3">
      <a:dk1>
        <a:sysClr val="windowText" lastClr="000000"/>
      </a:dk1>
      <a:lt1>
        <a:sysClr val="window" lastClr="FFFFFF"/>
      </a:lt1>
      <a:dk2>
        <a:srgbClr val="164392"/>
      </a:dk2>
      <a:lt2>
        <a:srgbClr val="ABE1FB"/>
      </a:lt2>
      <a:accent1>
        <a:srgbClr val="00A5E5"/>
      </a:accent1>
      <a:accent2>
        <a:srgbClr val="025188"/>
      </a:accent2>
      <a:accent3>
        <a:srgbClr val="F39200"/>
      </a:accent3>
      <a:accent4>
        <a:srgbClr val="FBB937"/>
      </a:accent4>
      <a:accent5>
        <a:srgbClr val="00A19A"/>
      </a:accent5>
      <a:accent6>
        <a:srgbClr val="9DCB43"/>
      </a:accent6>
      <a:hlink>
        <a:srgbClr val="662383"/>
      </a:hlink>
      <a:folHlink>
        <a:srgbClr val="A21A5B"/>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fr-FR" sz="7000" b="1" i="0" u="none" strike="noStrike" cap="none" normalizeH="0" baseline="0" smtClean="0">
            <a:ln>
              <a:noFill/>
            </a:ln>
            <a:solidFill>
              <a:srgbClr val="FFD624"/>
            </a:solidFill>
            <a:effectLst/>
            <a:latin typeface="Verdan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fr-FR" sz="7000" b="1" i="0" u="none" strike="noStrike" cap="none" normalizeH="0" baseline="0" smtClean="0">
            <a:ln>
              <a:noFill/>
            </a:ln>
            <a:solidFill>
              <a:srgbClr val="FFD624"/>
            </a:solidFill>
            <a:effectLst/>
            <a:latin typeface="Verdana" panose="020B0604030504040204" pitchFamily="34" charset="0"/>
          </a:defRPr>
        </a:defPPr>
      </a:lstStyle>
    </a:lnDef>
  </a:objectDefaults>
  <a:extraClrSchemeLst>
    <a:extraClrScheme>
      <a:clrScheme name="Default Design 1">
        <a:dk1>
          <a:srgbClr val="004494"/>
        </a:dk1>
        <a:lt1>
          <a:srgbClr val="FFFFFF"/>
        </a:lt1>
        <a:dk2>
          <a:srgbClr val="006FB4"/>
        </a:dk2>
        <a:lt2>
          <a:srgbClr val="FFED00"/>
        </a:lt2>
        <a:accent1>
          <a:srgbClr val="FABB21"/>
        </a:accent1>
        <a:accent2>
          <a:srgbClr val="5090C8"/>
        </a:accent2>
        <a:accent3>
          <a:srgbClr val="FFFFFF"/>
        </a:accent3>
        <a:accent4>
          <a:srgbClr val="00397E"/>
        </a:accent4>
        <a:accent5>
          <a:srgbClr val="FCDAAB"/>
        </a:accent5>
        <a:accent6>
          <a:srgbClr val="4882B5"/>
        </a:accent6>
        <a:hlink>
          <a:srgbClr val="525B65"/>
        </a:hlink>
        <a:folHlink>
          <a:srgbClr val="88787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2328</TotalTime>
  <Words>2008</Words>
  <Application>Microsoft Office PowerPoint</Application>
  <PresentationFormat>On-screen Show (4:3)</PresentationFormat>
  <Paragraphs>164</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vt:lpstr>
      <vt:lpstr>Default Design</vt:lpstr>
      <vt:lpstr>WP24 Intermodal Transport and Logistics 21 November 2018</vt:lpstr>
      <vt:lpstr>Importance of multimodal transport</vt:lpstr>
      <vt:lpstr>What is combined transport?</vt:lpstr>
      <vt:lpstr>Why has Combined Transport not flourished? </vt:lpstr>
      <vt:lpstr>Main goals of the amendment</vt:lpstr>
      <vt:lpstr>Clarify the definition</vt:lpstr>
      <vt:lpstr>Ensure effective control of eligibility</vt:lpstr>
      <vt:lpstr>Provide adequate incentives</vt:lpstr>
      <vt:lpstr>Assessed impact of the proposal</vt:lpstr>
      <vt:lpstr>Thank you for your attention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Combined Transport Directive (92/106/EEC)</dc:title>
  <dc:creator>OCAKOGLU Gzim (MOVE)</dc:creator>
  <cp:lastModifiedBy>BERGER Lucie (EEAS-GENEVA)</cp:lastModifiedBy>
  <cp:revision>106</cp:revision>
  <cp:lastPrinted>2018-11-21T08:06:37Z</cp:lastPrinted>
  <dcterms:created xsi:type="dcterms:W3CDTF">2017-10-25T10:48:36Z</dcterms:created>
  <dcterms:modified xsi:type="dcterms:W3CDTF">2018-11-21T08:10:53Z</dcterms:modified>
</cp:coreProperties>
</file>