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58" r:id="rId4"/>
    <p:sldId id="259" r:id="rId5"/>
    <p:sldId id="281" r:id="rId6"/>
    <p:sldId id="275" r:id="rId7"/>
    <p:sldId id="276" r:id="rId8"/>
    <p:sldId id="277" r:id="rId9"/>
    <p:sldId id="278" r:id="rId10"/>
    <p:sldId id="279" r:id="rId11"/>
    <p:sldId id="280" r:id="rId12"/>
    <p:sldId id="282"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3C50BC-1204-44EE-9D28-6BFCF0B07A8D}" type="doc">
      <dgm:prSet loTypeId="urn:microsoft.com/office/officeart/2005/8/layout/target3" loCatId="list" qsTypeId="urn:microsoft.com/office/officeart/2005/8/quickstyle/simple2" qsCatId="simple" csTypeId="urn:microsoft.com/office/officeart/2005/8/colors/accent1_3" csCatId="accent1" phldr="1"/>
      <dgm:spPr/>
      <dgm:t>
        <a:bodyPr/>
        <a:lstStyle/>
        <a:p>
          <a:endParaRPr lang="it-IT"/>
        </a:p>
      </dgm:t>
    </dgm:pt>
    <dgm:pt modelId="{8707463D-8BF9-4648-818D-EC27160936D6}">
      <dgm:prSet phldrT="[Testo]"/>
      <dgm:spPr/>
      <dgm:t>
        <a:bodyPr/>
        <a:lstStyle/>
        <a:p>
          <a:r>
            <a:rPr lang="it-IT" dirty="0" smtClean="0"/>
            <a:t>1.1 Bill. in </a:t>
          </a:r>
          <a:r>
            <a:rPr lang="it-IT" dirty="0" err="1" smtClean="0"/>
            <a:t>terms</a:t>
          </a:r>
          <a:r>
            <a:rPr lang="it-IT" dirty="0" smtClean="0"/>
            <a:t> of</a:t>
          </a:r>
          <a:endParaRPr lang="en-US" dirty="0" smtClean="0"/>
        </a:p>
        <a:p>
          <a:r>
            <a:rPr lang="en-US" dirty="0" smtClean="0"/>
            <a:t>potentially subtracted Km from road</a:t>
          </a:r>
          <a:endParaRPr lang="it-IT" dirty="0"/>
        </a:p>
      </dgm:t>
    </dgm:pt>
    <dgm:pt modelId="{8D163ADD-6117-4321-98B4-E6502D08DCB3}" type="parTrans" cxnId="{7F854C11-C326-4A4F-9AF4-2C4576D172CF}">
      <dgm:prSet/>
      <dgm:spPr/>
      <dgm:t>
        <a:bodyPr/>
        <a:lstStyle/>
        <a:p>
          <a:endParaRPr lang="it-IT"/>
        </a:p>
      </dgm:t>
    </dgm:pt>
    <dgm:pt modelId="{880BBF94-823B-404B-A58D-CC2718E310D9}" type="sibTrans" cxnId="{7F854C11-C326-4A4F-9AF4-2C4576D172CF}">
      <dgm:prSet/>
      <dgm:spPr/>
      <dgm:t>
        <a:bodyPr/>
        <a:lstStyle/>
        <a:p>
          <a:endParaRPr lang="it-IT"/>
        </a:p>
      </dgm:t>
    </dgm:pt>
    <dgm:pt modelId="{7988F20A-4BC5-48D4-A9CD-A486EFEB8CCD}">
      <dgm:prSet phldrT="[Testo]"/>
      <dgm:spPr/>
      <dgm:t>
        <a:bodyPr/>
        <a:lstStyle/>
        <a:p>
          <a:r>
            <a:rPr lang="it-IT" dirty="0" smtClean="0"/>
            <a:t>9% from new </a:t>
          </a:r>
          <a:r>
            <a:rPr lang="it-IT" dirty="0" err="1" smtClean="0"/>
            <a:t>maritime</a:t>
          </a:r>
          <a:r>
            <a:rPr lang="it-IT" dirty="0" smtClean="0"/>
            <a:t> </a:t>
          </a:r>
          <a:r>
            <a:rPr lang="it-IT" dirty="0" err="1" smtClean="0"/>
            <a:t>services</a:t>
          </a:r>
          <a:endParaRPr lang="it-IT" dirty="0"/>
        </a:p>
      </dgm:t>
    </dgm:pt>
    <dgm:pt modelId="{7517F4EA-FB12-4F28-AE65-B22F1FBEB9F9}" type="parTrans" cxnId="{531396DA-34FC-418B-9573-B3195B824B1C}">
      <dgm:prSet/>
      <dgm:spPr/>
      <dgm:t>
        <a:bodyPr/>
        <a:lstStyle/>
        <a:p>
          <a:endParaRPr lang="it-IT"/>
        </a:p>
      </dgm:t>
    </dgm:pt>
    <dgm:pt modelId="{E88AC11E-F505-4F8C-A23E-9C346080C14B}" type="sibTrans" cxnId="{531396DA-34FC-418B-9573-B3195B824B1C}">
      <dgm:prSet/>
      <dgm:spPr/>
      <dgm:t>
        <a:bodyPr/>
        <a:lstStyle/>
        <a:p>
          <a:endParaRPr lang="it-IT"/>
        </a:p>
      </dgm:t>
    </dgm:pt>
    <dgm:pt modelId="{512F74FD-1EBD-491F-B11F-5EECD9940104}">
      <dgm:prSet phldrT="[Testo]"/>
      <dgm:spPr/>
      <dgm:t>
        <a:bodyPr/>
        <a:lstStyle/>
        <a:p>
          <a:r>
            <a:rPr lang="it-IT" dirty="0" smtClean="0"/>
            <a:t>5% in </a:t>
          </a:r>
          <a:r>
            <a:rPr lang="it-IT" dirty="0" err="1" smtClean="0"/>
            <a:t>terms</a:t>
          </a:r>
          <a:r>
            <a:rPr lang="it-IT" dirty="0" smtClean="0"/>
            <a:t> of </a:t>
          </a:r>
          <a:r>
            <a:rPr lang="en-US" b="0" i="0" dirty="0" smtClean="0"/>
            <a:t>increase that can be generated by the improvement of existing services</a:t>
          </a:r>
          <a:endParaRPr lang="it-IT" dirty="0"/>
        </a:p>
      </dgm:t>
    </dgm:pt>
    <dgm:pt modelId="{FCDAEADA-8D5E-463D-BB71-7DBD73BC24AB}" type="parTrans" cxnId="{4B0BA9DE-59CD-4ADB-9878-B93C29B7E684}">
      <dgm:prSet/>
      <dgm:spPr/>
      <dgm:t>
        <a:bodyPr/>
        <a:lstStyle/>
        <a:p>
          <a:endParaRPr lang="it-IT"/>
        </a:p>
      </dgm:t>
    </dgm:pt>
    <dgm:pt modelId="{C34039B5-63BF-45B8-A65F-397D08F74EA2}" type="sibTrans" cxnId="{4B0BA9DE-59CD-4ADB-9878-B93C29B7E684}">
      <dgm:prSet/>
      <dgm:spPr/>
      <dgm:t>
        <a:bodyPr/>
        <a:lstStyle/>
        <a:p>
          <a:endParaRPr lang="it-IT"/>
        </a:p>
      </dgm:t>
    </dgm:pt>
    <dgm:pt modelId="{E34D791D-6BD1-405B-AC1D-9EB2DD296384}">
      <dgm:prSet phldrT="[Testo]"/>
      <dgm:spPr/>
      <dgm:t>
        <a:bodyPr/>
        <a:lstStyle/>
        <a:p>
          <a:r>
            <a:rPr lang="it-IT" dirty="0" smtClean="0"/>
            <a:t>1.6 Mil. in </a:t>
          </a:r>
          <a:r>
            <a:rPr lang="it-IT" dirty="0" err="1" smtClean="0"/>
            <a:t>terms</a:t>
          </a:r>
          <a:r>
            <a:rPr lang="it-IT" dirty="0" smtClean="0"/>
            <a:t> of </a:t>
          </a:r>
          <a:r>
            <a:rPr lang="it-IT" dirty="0" err="1" smtClean="0"/>
            <a:t>loaded</a:t>
          </a:r>
          <a:r>
            <a:rPr lang="it-IT" dirty="0" smtClean="0"/>
            <a:t> </a:t>
          </a:r>
          <a:r>
            <a:rPr lang="it-IT" dirty="0" err="1" smtClean="0"/>
            <a:t>units</a:t>
          </a:r>
          <a:endParaRPr lang="it-IT" dirty="0"/>
        </a:p>
      </dgm:t>
    </dgm:pt>
    <dgm:pt modelId="{A4395226-76DF-448D-981B-6206A142D82E}" type="parTrans" cxnId="{1036FCC7-2C19-497C-80FD-B1F95C3E4683}">
      <dgm:prSet/>
      <dgm:spPr/>
      <dgm:t>
        <a:bodyPr/>
        <a:lstStyle/>
        <a:p>
          <a:endParaRPr lang="it-IT"/>
        </a:p>
      </dgm:t>
    </dgm:pt>
    <dgm:pt modelId="{7E54012B-3D34-4002-A36D-01A8618246A4}" type="sibTrans" cxnId="{1036FCC7-2C19-497C-80FD-B1F95C3E4683}">
      <dgm:prSet/>
      <dgm:spPr/>
      <dgm:t>
        <a:bodyPr/>
        <a:lstStyle/>
        <a:p>
          <a:endParaRPr lang="it-IT"/>
        </a:p>
      </dgm:t>
    </dgm:pt>
    <dgm:pt modelId="{D734A832-6BC5-4F22-8191-7E64F83CCE70}">
      <dgm:prSet phldrT="[Testo]"/>
      <dgm:spPr/>
      <dgm:t>
        <a:bodyPr/>
        <a:lstStyle/>
        <a:p>
          <a:r>
            <a:rPr lang="it-IT" dirty="0" smtClean="0"/>
            <a:t>11% from new </a:t>
          </a:r>
          <a:r>
            <a:rPr lang="it-IT" dirty="0" err="1" smtClean="0"/>
            <a:t>maritime</a:t>
          </a:r>
          <a:r>
            <a:rPr lang="it-IT" dirty="0" smtClean="0"/>
            <a:t> </a:t>
          </a:r>
          <a:r>
            <a:rPr lang="it-IT" dirty="0" err="1" smtClean="0"/>
            <a:t>services</a:t>
          </a:r>
          <a:endParaRPr lang="it-IT" dirty="0"/>
        </a:p>
      </dgm:t>
    </dgm:pt>
    <dgm:pt modelId="{75DB2BAC-ACD6-408B-8B51-08E36BF55DEE}" type="parTrans" cxnId="{EDD2C207-C783-43F3-9D86-B95C5B7570A8}">
      <dgm:prSet/>
      <dgm:spPr/>
      <dgm:t>
        <a:bodyPr/>
        <a:lstStyle/>
        <a:p>
          <a:endParaRPr lang="it-IT"/>
        </a:p>
      </dgm:t>
    </dgm:pt>
    <dgm:pt modelId="{469BD964-014C-4AA9-9E69-4398FF383F8A}" type="sibTrans" cxnId="{EDD2C207-C783-43F3-9D86-B95C5B7570A8}">
      <dgm:prSet/>
      <dgm:spPr/>
      <dgm:t>
        <a:bodyPr/>
        <a:lstStyle/>
        <a:p>
          <a:endParaRPr lang="it-IT"/>
        </a:p>
      </dgm:t>
    </dgm:pt>
    <dgm:pt modelId="{85803536-8C2A-422F-928D-689FC714E678}">
      <dgm:prSet phldrT="[Testo]"/>
      <dgm:spPr/>
      <dgm:t>
        <a:bodyPr/>
        <a:lstStyle/>
        <a:p>
          <a:r>
            <a:rPr lang="it-IT" dirty="0" smtClean="0"/>
            <a:t>5% in </a:t>
          </a:r>
          <a:r>
            <a:rPr lang="it-IT" dirty="0" err="1" smtClean="0"/>
            <a:t>terms</a:t>
          </a:r>
          <a:r>
            <a:rPr lang="it-IT" dirty="0" smtClean="0"/>
            <a:t> of </a:t>
          </a:r>
          <a:r>
            <a:rPr lang="en-US" b="0" i="0" dirty="0" smtClean="0"/>
            <a:t>increase that can be generated by the improvement of existing services</a:t>
          </a:r>
          <a:endParaRPr lang="it-IT" dirty="0"/>
        </a:p>
      </dgm:t>
    </dgm:pt>
    <dgm:pt modelId="{8EACC22A-6220-46FF-9F7D-0CF65AD5133D}" type="parTrans" cxnId="{94005281-7868-4E5B-A458-FE037696D2DE}">
      <dgm:prSet/>
      <dgm:spPr/>
      <dgm:t>
        <a:bodyPr/>
        <a:lstStyle/>
        <a:p>
          <a:endParaRPr lang="it-IT"/>
        </a:p>
      </dgm:t>
    </dgm:pt>
    <dgm:pt modelId="{101A8C34-F8FB-4EB9-BCD1-8D96137E14B3}" type="sibTrans" cxnId="{94005281-7868-4E5B-A458-FE037696D2DE}">
      <dgm:prSet/>
      <dgm:spPr/>
      <dgm:t>
        <a:bodyPr/>
        <a:lstStyle/>
        <a:p>
          <a:endParaRPr lang="it-IT"/>
        </a:p>
      </dgm:t>
    </dgm:pt>
    <dgm:pt modelId="{9BD57AB5-1D4A-4BB1-AAD0-07CAB6EF1280}">
      <dgm:prSet phldrT="[Testo]"/>
      <dgm:spPr/>
      <dgm:t>
        <a:bodyPr/>
        <a:lstStyle/>
        <a:p>
          <a:r>
            <a:rPr lang="it-IT" dirty="0" smtClean="0"/>
            <a:t>52 </a:t>
          </a:r>
          <a:r>
            <a:rPr lang="it-IT" dirty="0" err="1" smtClean="0"/>
            <a:t>projects</a:t>
          </a:r>
          <a:endParaRPr lang="it-IT" dirty="0"/>
        </a:p>
      </dgm:t>
    </dgm:pt>
    <dgm:pt modelId="{5A1C99BC-4F7C-43AE-BBDE-86ABB1664D24}" type="parTrans" cxnId="{EC426563-C047-4233-9FD4-28BCAE40E5DC}">
      <dgm:prSet/>
      <dgm:spPr/>
      <dgm:t>
        <a:bodyPr/>
        <a:lstStyle/>
        <a:p>
          <a:endParaRPr lang="it-IT"/>
        </a:p>
      </dgm:t>
    </dgm:pt>
    <dgm:pt modelId="{B85EFD89-5E59-44F1-96CC-6ACE6607640D}" type="sibTrans" cxnId="{EC426563-C047-4233-9FD4-28BCAE40E5DC}">
      <dgm:prSet/>
      <dgm:spPr/>
      <dgm:t>
        <a:bodyPr/>
        <a:lstStyle/>
        <a:p>
          <a:endParaRPr lang="it-IT"/>
        </a:p>
      </dgm:t>
    </dgm:pt>
    <dgm:pt modelId="{05DE0545-1B08-42B5-83CF-80F1BCB7E811}">
      <dgm:prSet phldrT="[Testo]"/>
      <dgm:spPr/>
      <dgm:t>
        <a:bodyPr/>
        <a:lstStyle/>
        <a:p>
          <a:r>
            <a:rPr lang="it-IT" dirty="0" smtClean="0"/>
            <a:t>11 new </a:t>
          </a:r>
          <a:r>
            <a:rPr lang="it-IT" dirty="0" err="1" smtClean="0"/>
            <a:t>maritime</a:t>
          </a:r>
          <a:r>
            <a:rPr lang="it-IT" dirty="0" smtClean="0"/>
            <a:t> </a:t>
          </a:r>
          <a:r>
            <a:rPr lang="it-IT" dirty="0" err="1" smtClean="0"/>
            <a:t>services</a:t>
          </a:r>
          <a:endParaRPr lang="it-IT" dirty="0"/>
        </a:p>
      </dgm:t>
    </dgm:pt>
    <dgm:pt modelId="{DE7E50EF-1C81-45D6-84EC-8A708D2CABBC}" type="parTrans" cxnId="{3FDA86F8-BF66-4D2A-BAFD-4A6162042C5A}">
      <dgm:prSet/>
      <dgm:spPr/>
      <dgm:t>
        <a:bodyPr/>
        <a:lstStyle/>
        <a:p>
          <a:endParaRPr lang="it-IT"/>
        </a:p>
      </dgm:t>
    </dgm:pt>
    <dgm:pt modelId="{D6F2B446-56F1-4401-A064-1C7A82494637}" type="sibTrans" cxnId="{3FDA86F8-BF66-4D2A-BAFD-4A6162042C5A}">
      <dgm:prSet/>
      <dgm:spPr/>
      <dgm:t>
        <a:bodyPr/>
        <a:lstStyle/>
        <a:p>
          <a:endParaRPr lang="it-IT"/>
        </a:p>
      </dgm:t>
    </dgm:pt>
    <dgm:pt modelId="{23A7BA76-0157-4C25-B3EB-394ED6DE0A74}">
      <dgm:prSet phldrT="[Testo]"/>
      <dgm:spPr/>
      <dgm:t>
        <a:bodyPr/>
        <a:lstStyle/>
        <a:p>
          <a:r>
            <a:rPr lang="it-IT" dirty="0" smtClean="0"/>
            <a:t>41 </a:t>
          </a:r>
          <a:r>
            <a:rPr lang="en-US" b="0" i="0" dirty="0" smtClean="0"/>
            <a:t>improvement of existing services</a:t>
          </a:r>
          <a:endParaRPr lang="it-IT" dirty="0"/>
        </a:p>
      </dgm:t>
    </dgm:pt>
    <dgm:pt modelId="{B4FE7178-2D44-47F4-A9AA-A06933193A53}" type="parTrans" cxnId="{534470BC-D786-4353-AD0F-4E7A23F5413A}">
      <dgm:prSet/>
      <dgm:spPr/>
      <dgm:t>
        <a:bodyPr/>
        <a:lstStyle/>
        <a:p>
          <a:endParaRPr lang="it-IT"/>
        </a:p>
      </dgm:t>
    </dgm:pt>
    <dgm:pt modelId="{ECA3DDD5-5820-46C5-9B4B-389492BDD19F}" type="sibTrans" cxnId="{534470BC-D786-4353-AD0F-4E7A23F5413A}">
      <dgm:prSet/>
      <dgm:spPr/>
      <dgm:t>
        <a:bodyPr/>
        <a:lstStyle/>
        <a:p>
          <a:endParaRPr lang="it-IT"/>
        </a:p>
      </dgm:t>
    </dgm:pt>
    <dgm:pt modelId="{B36C3882-970A-4476-8685-017C43DAD7FB}" type="pres">
      <dgm:prSet presAssocID="{373C50BC-1204-44EE-9D28-6BFCF0B07A8D}" presName="Name0" presStyleCnt="0">
        <dgm:presLayoutVars>
          <dgm:chMax val="7"/>
          <dgm:dir/>
          <dgm:animLvl val="lvl"/>
          <dgm:resizeHandles val="exact"/>
        </dgm:presLayoutVars>
      </dgm:prSet>
      <dgm:spPr/>
      <dgm:t>
        <a:bodyPr/>
        <a:lstStyle/>
        <a:p>
          <a:endParaRPr lang="it-IT"/>
        </a:p>
      </dgm:t>
    </dgm:pt>
    <dgm:pt modelId="{89B81233-8E95-4C61-8DD1-87A15623ADDE}" type="pres">
      <dgm:prSet presAssocID="{8707463D-8BF9-4648-818D-EC27160936D6}" presName="circle1" presStyleLbl="node1" presStyleIdx="0" presStyleCnt="3"/>
      <dgm:spPr>
        <a:solidFill>
          <a:srgbClr val="00B050"/>
        </a:solidFill>
      </dgm:spPr>
    </dgm:pt>
    <dgm:pt modelId="{D0E55C7D-FDAB-4A5B-BBF4-BF86040DC6B1}" type="pres">
      <dgm:prSet presAssocID="{8707463D-8BF9-4648-818D-EC27160936D6}" presName="space" presStyleCnt="0"/>
      <dgm:spPr/>
    </dgm:pt>
    <dgm:pt modelId="{782F1C7E-C35A-4EDA-94D2-4DF257A88D7D}" type="pres">
      <dgm:prSet presAssocID="{8707463D-8BF9-4648-818D-EC27160936D6}" presName="rect1" presStyleLbl="alignAcc1" presStyleIdx="0" presStyleCnt="3"/>
      <dgm:spPr/>
      <dgm:t>
        <a:bodyPr/>
        <a:lstStyle/>
        <a:p>
          <a:endParaRPr lang="it-IT"/>
        </a:p>
      </dgm:t>
    </dgm:pt>
    <dgm:pt modelId="{87BC775F-8EC4-41D7-9647-2C14C04DACCF}" type="pres">
      <dgm:prSet presAssocID="{E34D791D-6BD1-405B-AC1D-9EB2DD296384}" presName="vertSpace2" presStyleLbl="node1" presStyleIdx="0" presStyleCnt="3"/>
      <dgm:spPr/>
    </dgm:pt>
    <dgm:pt modelId="{4E03BB92-8127-4725-A694-3D47A2222340}" type="pres">
      <dgm:prSet presAssocID="{E34D791D-6BD1-405B-AC1D-9EB2DD296384}" presName="circle2" presStyleLbl="node1" presStyleIdx="1" presStyleCnt="3"/>
      <dgm:spPr>
        <a:solidFill>
          <a:srgbClr val="92D050"/>
        </a:solidFill>
      </dgm:spPr>
    </dgm:pt>
    <dgm:pt modelId="{7E39C665-3804-49CC-84DF-421EACBA63E2}" type="pres">
      <dgm:prSet presAssocID="{E34D791D-6BD1-405B-AC1D-9EB2DD296384}" presName="rect2" presStyleLbl="alignAcc1" presStyleIdx="1" presStyleCnt="3"/>
      <dgm:spPr/>
      <dgm:t>
        <a:bodyPr/>
        <a:lstStyle/>
        <a:p>
          <a:endParaRPr lang="it-IT"/>
        </a:p>
      </dgm:t>
    </dgm:pt>
    <dgm:pt modelId="{18D72CB5-CC91-4A0F-9911-4671372B8604}" type="pres">
      <dgm:prSet presAssocID="{9BD57AB5-1D4A-4BB1-AAD0-07CAB6EF1280}" presName="vertSpace3" presStyleLbl="node1" presStyleIdx="1" presStyleCnt="3"/>
      <dgm:spPr/>
    </dgm:pt>
    <dgm:pt modelId="{D55891B7-40C7-4C63-8E05-EF3AF2178BDD}" type="pres">
      <dgm:prSet presAssocID="{9BD57AB5-1D4A-4BB1-AAD0-07CAB6EF1280}" presName="circle3" presStyleLbl="node1" presStyleIdx="2" presStyleCnt="3"/>
      <dgm:spPr>
        <a:solidFill>
          <a:schemeClr val="accent1">
            <a:lumMod val="75000"/>
          </a:schemeClr>
        </a:solidFill>
      </dgm:spPr>
    </dgm:pt>
    <dgm:pt modelId="{B217DE18-252C-4C91-9B99-CE8D815571C9}" type="pres">
      <dgm:prSet presAssocID="{9BD57AB5-1D4A-4BB1-AAD0-07CAB6EF1280}" presName="rect3" presStyleLbl="alignAcc1" presStyleIdx="2" presStyleCnt="3"/>
      <dgm:spPr/>
      <dgm:t>
        <a:bodyPr/>
        <a:lstStyle/>
        <a:p>
          <a:endParaRPr lang="it-IT"/>
        </a:p>
      </dgm:t>
    </dgm:pt>
    <dgm:pt modelId="{5C793FA0-934B-4ADE-BB81-039C3A8873BF}" type="pres">
      <dgm:prSet presAssocID="{8707463D-8BF9-4648-818D-EC27160936D6}" presName="rect1ParTx" presStyleLbl="alignAcc1" presStyleIdx="2" presStyleCnt="3">
        <dgm:presLayoutVars>
          <dgm:chMax val="1"/>
          <dgm:bulletEnabled val="1"/>
        </dgm:presLayoutVars>
      </dgm:prSet>
      <dgm:spPr/>
      <dgm:t>
        <a:bodyPr/>
        <a:lstStyle/>
        <a:p>
          <a:endParaRPr lang="it-IT"/>
        </a:p>
      </dgm:t>
    </dgm:pt>
    <dgm:pt modelId="{82DC8933-8784-4EAC-8BC0-C138EFB2582A}" type="pres">
      <dgm:prSet presAssocID="{8707463D-8BF9-4648-818D-EC27160936D6}" presName="rect1ChTx" presStyleLbl="alignAcc1" presStyleIdx="2" presStyleCnt="3">
        <dgm:presLayoutVars>
          <dgm:bulletEnabled val="1"/>
        </dgm:presLayoutVars>
      </dgm:prSet>
      <dgm:spPr/>
      <dgm:t>
        <a:bodyPr/>
        <a:lstStyle/>
        <a:p>
          <a:endParaRPr lang="it-IT"/>
        </a:p>
      </dgm:t>
    </dgm:pt>
    <dgm:pt modelId="{0628D402-51BA-4DA1-AD3F-C8F09A147F47}" type="pres">
      <dgm:prSet presAssocID="{E34D791D-6BD1-405B-AC1D-9EB2DD296384}" presName="rect2ParTx" presStyleLbl="alignAcc1" presStyleIdx="2" presStyleCnt="3">
        <dgm:presLayoutVars>
          <dgm:chMax val="1"/>
          <dgm:bulletEnabled val="1"/>
        </dgm:presLayoutVars>
      </dgm:prSet>
      <dgm:spPr/>
      <dgm:t>
        <a:bodyPr/>
        <a:lstStyle/>
        <a:p>
          <a:endParaRPr lang="it-IT"/>
        </a:p>
      </dgm:t>
    </dgm:pt>
    <dgm:pt modelId="{C237309B-9622-49CA-9A09-FCBA74ACAB65}" type="pres">
      <dgm:prSet presAssocID="{E34D791D-6BD1-405B-AC1D-9EB2DD296384}" presName="rect2ChTx" presStyleLbl="alignAcc1" presStyleIdx="2" presStyleCnt="3">
        <dgm:presLayoutVars>
          <dgm:bulletEnabled val="1"/>
        </dgm:presLayoutVars>
      </dgm:prSet>
      <dgm:spPr/>
      <dgm:t>
        <a:bodyPr/>
        <a:lstStyle/>
        <a:p>
          <a:endParaRPr lang="it-IT"/>
        </a:p>
      </dgm:t>
    </dgm:pt>
    <dgm:pt modelId="{AECD5A4C-EC07-419F-9B59-61417F043B90}" type="pres">
      <dgm:prSet presAssocID="{9BD57AB5-1D4A-4BB1-AAD0-07CAB6EF1280}" presName="rect3ParTx" presStyleLbl="alignAcc1" presStyleIdx="2" presStyleCnt="3">
        <dgm:presLayoutVars>
          <dgm:chMax val="1"/>
          <dgm:bulletEnabled val="1"/>
        </dgm:presLayoutVars>
      </dgm:prSet>
      <dgm:spPr/>
      <dgm:t>
        <a:bodyPr/>
        <a:lstStyle/>
        <a:p>
          <a:endParaRPr lang="it-IT"/>
        </a:p>
      </dgm:t>
    </dgm:pt>
    <dgm:pt modelId="{11429882-6AB3-48C1-B337-B306692403C1}" type="pres">
      <dgm:prSet presAssocID="{9BD57AB5-1D4A-4BB1-AAD0-07CAB6EF1280}" presName="rect3ChTx" presStyleLbl="alignAcc1" presStyleIdx="2" presStyleCnt="3">
        <dgm:presLayoutVars>
          <dgm:bulletEnabled val="1"/>
        </dgm:presLayoutVars>
      </dgm:prSet>
      <dgm:spPr/>
      <dgm:t>
        <a:bodyPr/>
        <a:lstStyle/>
        <a:p>
          <a:endParaRPr lang="it-IT"/>
        </a:p>
      </dgm:t>
    </dgm:pt>
  </dgm:ptLst>
  <dgm:cxnLst>
    <dgm:cxn modelId="{534470BC-D786-4353-AD0F-4E7A23F5413A}" srcId="{9BD57AB5-1D4A-4BB1-AAD0-07CAB6EF1280}" destId="{23A7BA76-0157-4C25-B3EB-394ED6DE0A74}" srcOrd="1" destOrd="0" parTransId="{B4FE7178-2D44-47F4-A9AA-A06933193A53}" sibTransId="{ECA3DDD5-5820-46C5-9B4B-389492BDD19F}"/>
    <dgm:cxn modelId="{3FDA86F8-BF66-4D2A-BAFD-4A6162042C5A}" srcId="{9BD57AB5-1D4A-4BB1-AAD0-07CAB6EF1280}" destId="{05DE0545-1B08-42B5-83CF-80F1BCB7E811}" srcOrd="0" destOrd="0" parTransId="{DE7E50EF-1C81-45D6-84EC-8A708D2CABBC}" sibTransId="{D6F2B446-56F1-4401-A064-1C7A82494637}"/>
    <dgm:cxn modelId="{8836D713-4DF4-4EEA-B7B0-8F3611075919}" type="presOf" srcId="{373C50BC-1204-44EE-9D28-6BFCF0B07A8D}" destId="{B36C3882-970A-4476-8685-017C43DAD7FB}" srcOrd="0" destOrd="0" presId="urn:microsoft.com/office/officeart/2005/8/layout/target3"/>
    <dgm:cxn modelId="{54C6B7D4-FF6A-442C-9B81-1B024D14D7FC}" type="presOf" srcId="{9BD57AB5-1D4A-4BB1-AAD0-07CAB6EF1280}" destId="{B217DE18-252C-4C91-9B99-CE8D815571C9}" srcOrd="0" destOrd="0" presId="urn:microsoft.com/office/officeart/2005/8/layout/target3"/>
    <dgm:cxn modelId="{444C6FAD-BC83-4555-9D95-5D84361F627E}" type="presOf" srcId="{E34D791D-6BD1-405B-AC1D-9EB2DD296384}" destId="{7E39C665-3804-49CC-84DF-421EACBA63E2}" srcOrd="0" destOrd="0" presId="urn:microsoft.com/office/officeart/2005/8/layout/target3"/>
    <dgm:cxn modelId="{4A9E8ACF-7652-4A88-9645-3C8F8F78BBF2}" type="presOf" srcId="{512F74FD-1EBD-491F-B11F-5EECD9940104}" destId="{82DC8933-8784-4EAC-8BC0-C138EFB2582A}" srcOrd="0" destOrd="1" presId="urn:microsoft.com/office/officeart/2005/8/layout/target3"/>
    <dgm:cxn modelId="{C63DDE24-F32C-4EFF-845E-C35055BD6B0A}" type="presOf" srcId="{D734A832-6BC5-4F22-8191-7E64F83CCE70}" destId="{C237309B-9622-49CA-9A09-FCBA74ACAB65}" srcOrd="0" destOrd="0" presId="urn:microsoft.com/office/officeart/2005/8/layout/target3"/>
    <dgm:cxn modelId="{42821DD2-5D5E-4C00-A013-ECEEEF45618D}" type="presOf" srcId="{E34D791D-6BD1-405B-AC1D-9EB2DD296384}" destId="{0628D402-51BA-4DA1-AD3F-C8F09A147F47}" srcOrd="1" destOrd="0" presId="urn:microsoft.com/office/officeart/2005/8/layout/target3"/>
    <dgm:cxn modelId="{46B39FDC-4F51-4D01-941A-E9B43A4CBEBA}" type="presOf" srcId="{05DE0545-1B08-42B5-83CF-80F1BCB7E811}" destId="{11429882-6AB3-48C1-B337-B306692403C1}" srcOrd="0" destOrd="0" presId="urn:microsoft.com/office/officeart/2005/8/layout/target3"/>
    <dgm:cxn modelId="{4D0FD080-9369-4602-BE22-E150142E8980}" type="presOf" srcId="{23A7BA76-0157-4C25-B3EB-394ED6DE0A74}" destId="{11429882-6AB3-48C1-B337-B306692403C1}" srcOrd="0" destOrd="1" presId="urn:microsoft.com/office/officeart/2005/8/layout/target3"/>
    <dgm:cxn modelId="{4B0BA9DE-59CD-4ADB-9878-B93C29B7E684}" srcId="{8707463D-8BF9-4648-818D-EC27160936D6}" destId="{512F74FD-1EBD-491F-B11F-5EECD9940104}" srcOrd="1" destOrd="0" parTransId="{FCDAEADA-8D5E-463D-BB71-7DBD73BC24AB}" sibTransId="{C34039B5-63BF-45B8-A65F-397D08F74EA2}"/>
    <dgm:cxn modelId="{50CE25A5-7681-490F-81C7-E1FFD2926ACB}" type="presOf" srcId="{9BD57AB5-1D4A-4BB1-AAD0-07CAB6EF1280}" destId="{AECD5A4C-EC07-419F-9B59-61417F043B90}" srcOrd="1" destOrd="0" presId="urn:microsoft.com/office/officeart/2005/8/layout/target3"/>
    <dgm:cxn modelId="{531396DA-34FC-418B-9573-B3195B824B1C}" srcId="{8707463D-8BF9-4648-818D-EC27160936D6}" destId="{7988F20A-4BC5-48D4-A9CD-A486EFEB8CCD}" srcOrd="0" destOrd="0" parTransId="{7517F4EA-FB12-4F28-AE65-B22F1FBEB9F9}" sibTransId="{E88AC11E-F505-4F8C-A23E-9C346080C14B}"/>
    <dgm:cxn modelId="{F1C3B396-0F75-457B-AA79-5FFB043A5D0B}" type="presOf" srcId="{7988F20A-4BC5-48D4-A9CD-A486EFEB8CCD}" destId="{82DC8933-8784-4EAC-8BC0-C138EFB2582A}" srcOrd="0" destOrd="0" presId="urn:microsoft.com/office/officeart/2005/8/layout/target3"/>
    <dgm:cxn modelId="{CE55B690-5E7C-4613-BA67-2A66B24990E9}" type="presOf" srcId="{85803536-8C2A-422F-928D-689FC714E678}" destId="{C237309B-9622-49CA-9A09-FCBA74ACAB65}" srcOrd="0" destOrd="1" presId="urn:microsoft.com/office/officeart/2005/8/layout/target3"/>
    <dgm:cxn modelId="{EDD2C207-C783-43F3-9D86-B95C5B7570A8}" srcId="{E34D791D-6BD1-405B-AC1D-9EB2DD296384}" destId="{D734A832-6BC5-4F22-8191-7E64F83CCE70}" srcOrd="0" destOrd="0" parTransId="{75DB2BAC-ACD6-408B-8B51-08E36BF55DEE}" sibTransId="{469BD964-014C-4AA9-9E69-4398FF383F8A}"/>
    <dgm:cxn modelId="{7F854C11-C326-4A4F-9AF4-2C4576D172CF}" srcId="{373C50BC-1204-44EE-9D28-6BFCF0B07A8D}" destId="{8707463D-8BF9-4648-818D-EC27160936D6}" srcOrd="0" destOrd="0" parTransId="{8D163ADD-6117-4321-98B4-E6502D08DCB3}" sibTransId="{880BBF94-823B-404B-A58D-CC2718E310D9}"/>
    <dgm:cxn modelId="{86B9A603-1D51-443A-8210-045A6AEA1656}" type="presOf" srcId="{8707463D-8BF9-4648-818D-EC27160936D6}" destId="{782F1C7E-C35A-4EDA-94D2-4DF257A88D7D}" srcOrd="0" destOrd="0" presId="urn:microsoft.com/office/officeart/2005/8/layout/target3"/>
    <dgm:cxn modelId="{94005281-7868-4E5B-A458-FE037696D2DE}" srcId="{E34D791D-6BD1-405B-AC1D-9EB2DD296384}" destId="{85803536-8C2A-422F-928D-689FC714E678}" srcOrd="1" destOrd="0" parTransId="{8EACC22A-6220-46FF-9F7D-0CF65AD5133D}" sibTransId="{101A8C34-F8FB-4EB9-BCD1-8D96137E14B3}"/>
    <dgm:cxn modelId="{CE0BA118-55DC-4011-90E6-DC9B5F5F21F2}" type="presOf" srcId="{8707463D-8BF9-4648-818D-EC27160936D6}" destId="{5C793FA0-934B-4ADE-BB81-039C3A8873BF}" srcOrd="1" destOrd="0" presId="urn:microsoft.com/office/officeart/2005/8/layout/target3"/>
    <dgm:cxn modelId="{EC426563-C047-4233-9FD4-28BCAE40E5DC}" srcId="{373C50BC-1204-44EE-9D28-6BFCF0B07A8D}" destId="{9BD57AB5-1D4A-4BB1-AAD0-07CAB6EF1280}" srcOrd="2" destOrd="0" parTransId="{5A1C99BC-4F7C-43AE-BBDE-86ABB1664D24}" sibTransId="{B85EFD89-5E59-44F1-96CC-6ACE6607640D}"/>
    <dgm:cxn modelId="{1036FCC7-2C19-497C-80FD-B1F95C3E4683}" srcId="{373C50BC-1204-44EE-9D28-6BFCF0B07A8D}" destId="{E34D791D-6BD1-405B-AC1D-9EB2DD296384}" srcOrd="1" destOrd="0" parTransId="{A4395226-76DF-448D-981B-6206A142D82E}" sibTransId="{7E54012B-3D34-4002-A36D-01A8618246A4}"/>
    <dgm:cxn modelId="{04B8DE8F-5D67-4FB6-9DA1-08AE31A81120}" type="presParOf" srcId="{B36C3882-970A-4476-8685-017C43DAD7FB}" destId="{89B81233-8E95-4C61-8DD1-87A15623ADDE}" srcOrd="0" destOrd="0" presId="urn:microsoft.com/office/officeart/2005/8/layout/target3"/>
    <dgm:cxn modelId="{399875CE-93E5-4D50-BDBC-AAB0F784F4BE}" type="presParOf" srcId="{B36C3882-970A-4476-8685-017C43DAD7FB}" destId="{D0E55C7D-FDAB-4A5B-BBF4-BF86040DC6B1}" srcOrd="1" destOrd="0" presId="urn:microsoft.com/office/officeart/2005/8/layout/target3"/>
    <dgm:cxn modelId="{20DE76B3-F939-42E9-9C30-559BCF0B7BC4}" type="presParOf" srcId="{B36C3882-970A-4476-8685-017C43DAD7FB}" destId="{782F1C7E-C35A-4EDA-94D2-4DF257A88D7D}" srcOrd="2" destOrd="0" presId="urn:microsoft.com/office/officeart/2005/8/layout/target3"/>
    <dgm:cxn modelId="{C1E0807F-6AF3-4DBE-A37D-4BE716CEAABB}" type="presParOf" srcId="{B36C3882-970A-4476-8685-017C43DAD7FB}" destId="{87BC775F-8EC4-41D7-9647-2C14C04DACCF}" srcOrd="3" destOrd="0" presId="urn:microsoft.com/office/officeart/2005/8/layout/target3"/>
    <dgm:cxn modelId="{E8FF52DA-13AC-46AE-9041-0093C1CC1D50}" type="presParOf" srcId="{B36C3882-970A-4476-8685-017C43DAD7FB}" destId="{4E03BB92-8127-4725-A694-3D47A2222340}" srcOrd="4" destOrd="0" presId="urn:microsoft.com/office/officeart/2005/8/layout/target3"/>
    <dgm:cxn modelId="{3AE02FBF-BE5A-4282-8188-ADD9BE222AF5}" type="presParOf" srcId="{B36C3882-970A-4476-8685-017C43DAD7FB}" destId="{7E39C665-3804-49CC-84DF-421EACBA63E2}" srcOrd="5" destOrd="0" presId="urn:microsoft.com/office/officeart/2005/8/layout/target3"/>
    <dgm:cxn modelId="{A4DE1204-6561-4A6C-8A7A-44C78761E4C0}" type="presParOf" srcId="{B36C3882-970A-4476-8685-017C43DAD7FB}" destId="{18D72CB5-CC91-4A0F-9911-4671372B8604}" srcOrd="6" destOrd="0" presId="urn:microsoft.com/office/officeart/2005/8/layout/target3"/>
    <dgm:cxn modelId="{E0D06548-8EBB-4C86-AED2-94FF59813CE2}" type="presParOf" srcId="{B36C3882-970A-4476-8685-017C43DAD7FB}" destId="{D55891B7-40C7-4C63-8E05-EF3AF2178BDD}" srcOrd="7" destOrd="0" presId="urn:microsoft.com/office/officeart/2005/8/layout/target3"/>
    <dgm:cxn modelId="{E27EC6BF-083E-494C-8545-AAF2D7143AD4}" type="presParOf" srcId="{B36C3882-970A-4476-8685-017C43DAD7FB}" destId="{B217DE18-252C-4C91-9B99-CE8D815571C9}" srcOrd="8" destOrd="0" presId="urn:microsoft.com/office/officeart/2005/8/layout/target3"/>
    <dgm:cxn modelId="{C2569EEF-AF53-47F2-AA73-9CF03337AF13}" type="presParOf" srcId="{B36C3882-970A-4476-8685-017C43DAD7FB}" destId="{5C793FA0-934B-4ADE-BB81-039C3A8873BF}" srcOrd="9" destOrd="0" presId="urn:microsoft.com/office/officeart/2005/8/layout/target3"/>
    <dgm:cxn modelId="{590F499B-A1CC-4749-9C08-3CCC045CD3D9}" type="presParOf" srcId="{B36C3882-970A-4476-8685-017C43DAD7FB}" destId="{82DC8933-8784-4EAC-8BC0-C138EFB2582A}" srcOrd="10" destOrd="0" presId="urn:microsoft.com/office/officeart/2005/8/layout/target3"/>
    <dgm:cxn modelId="{A961B227-D49C-4203-B515-C80AB6F6E977}" type="presParOf" srcId="{B36C3882-970A-4476-8685-017C43DAD7FB}" destId="{0628D402-51BA-4DA1-AD3F-C8F09A147F47}" srcOrd="11" destOrd="0" presId="urn:microsoft.com/office/officeart/2005/8/layout/target3"/>
    <dgm:cxn modelId="{238B36A0-7124-4F03-8D0B-6B4FCB071C8E}" type="presParOf" srcId="{B36C3882-970A-4476-8685-017C43DAD7FB}" destId="{C237309B-9622-49CA-9A09-FCBA74ACAB65}" srcOrd="12" destOrd="0" presId="urn:microsoft.com/office/officeart/2005/8/layout/target3"/>
    <dgm:cxn modelId="{D9D64D3F-459F-4E1F-9001-82D687D0A5D3}" type="presParOf" srcId="{B36C3882-970A-4476-8685-017C43DAD7FB}" destId="{AECD5A4C-EC07-419F-9B59-61417F043B90}" srcOrd="13" destOrd="0" presId="urn:microsoft.com/office/officeart/2005/8/layout/target3"/>
    <dgm:cxn modelId="{4380922F-45A6-4975-87FF-D4EBC72D7DEF}" type="presParOf" srcId="{B36C3882-970A-4476-8685-017C43DAD7FB}" destId="{11429882-6AB3-48C1-B337-B306692403C1}" srcOrd="14"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B81233-8E95-4C61-8DD1-87A15623ADDE}">
      <dsp:nvSpPr>
        <dsp:cNvPr id="0" name=""/>
        <dsp:cNvSpPr/>
      </dsp:nvSpPr>
      <dsp:spPr>
        <a:xfrm>
          <a:off x="0" y="0"/>
          <a:ext cx="2448272" cy="2448272"/>
        </a:xfrm>
        <a:prstGeom prst="pie">
          <a:avLst>
            <a:gd name="adj1" fmla="val 5400000"/>
            <a:gd name="adj2" fmla="val 16200000"/>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82F1C7E-C35A-4EDA-94D2-4DF257A88D7D}">
      <dsp:nvSpPr>
        <dsp:cNvPr id="0" name=""/>
        <dsp:cNvSpPr/>
      </dsp:nvSpPr>
      <dsp:spPr>
        <a:xfrm>
          <a:off x="1224136" y="0"/>
          <a:ext cx="6984776" cy="2448272"/>
        </a:xfrm>
        <a:prstGeom prst="rect">
          <a:avLst/>
        </a:prstGeom>
        <a:solidFill>
          <a:schemeClr val="lt1">
            <a:alpha val="9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t-IT" sz="1700" kern="1200" dirty="0" smtClean="0"/>
            <a:t>1.1 Bill. in </a:t>
          </a:r>
          <a:r>
            <a:rPr lang="it-IT" sz="1700" kern="1200" dirty="0" err="1" smtClean="0"/>
            <a:t>terms</a:t>
          </a:r>
          <a:r>
            <a:rPr lang="it-IT" sz="1700" kern="1200" dirty="0" smtClean="0"/>
            <a:t> of</a:t>
          </a:r>
          <a:endParaRPr lang="en-US" sz="1700" kern="1200" dirty="0" smtClean="0"/>
        </a:p>
        <a:p>
          <a:pPr lvl="0" algn="ctr" defTabSz="755650">
            <a:lnSpc>
              <a:spcPct val="90000"/>
            </a:lnSpc>
            <a:spcBef>
              <a:spcPct val="0"/>
            </a:spcBef>
            <a:spcAft>
              <a:spcPct val="35000"/>
            </a:spcAft>
          </a:pPr>
          <a:r>
            <a:rPr lang="en-US" sz="1700" kern="1200" dirty="0" smtClean="0"/>
            <a:t>potentially subtracted Km from road</a:t>
          </a:r>
          <a:endParaRPr lang="it-IT" sz="1700" kern="1200" dirty="0"/>
        </a:p>
      </dsp:txBody>
      <dsp:txXfrm>
        <a:off x="1224136" y="0"/>
        <a:ext cx="3492388" cy="734483"/>
      </dsp:txXfrm>
    </dsp:sp>
    <dsp:sp modelId="{4E03BB92-8127-4725-A694-3D47A2222340}">
      <dsp:nvSpPr>
        <dsp:cNvPr id="0" name=""/>
        <dsp:cNvSpPr/>
      </dsp:nvSpPr>
      <dsp:spPr>
        <a:xfrm>
          <a:off x="428448" y="734483"/>
          <a:ext cx="1591375" cy="1591375"/>
        </a:xfrm>
        <a:prstGeom prst="pie">
          <a:avLst>
            <a:gd name="adj1" fmla="val 5400000"/>
            <a:gd name="adj2" fmla="val 16200000"/>
          </a:avLst>
        </a:prstGeom>
        <a:solidFill>
          <a:srgbClr val="92D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E39C665-3804-49CC-84DF-421EACBA63E2}">
      <dsp:nvSpPr>
        <dsp:cNvPr id="0" name=""/>
        <dsp:cNvSpPr/>
      </dsp:nvSpPr>
      <dsp:spPr>
        <a:xfrm>
          <a:off x="1224136" y="734483"/>
          <a:ext cx="6984776" cy="1591375"/>
        </a:xfrm>
        <a:prstGeom prst="rect">
          <a:avLst/>
        </a:prstGeom>
        <a:solidFill>
          <a:schemeClr val="lt1">
            <a:alpha val="90000"/>
            <a:hueOff val="0"/>
            <a:satOff val="0"/>
            <a:lumOff val="0"/>
            <a:alphaOff val="0"/>
          </a:schemeClr>
        </a:solidFill>
        <a:ln w="25400" cap="flat" cmpd="sng" algn="ctr">
          <a:solidFill>
            <a:schemeClr val="accent1">
              <a:shade val="80000"/>
              <a:hueOff val="153123"/>
              <a:satOff val="-2196"/>
              <a:lumOff val="1280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t-IT" sz="1700" kern="1200" dirty="0" smtClean="0"/>
            <a:t>1.6 Mil. in </a:t>
          </a:r>
          <a:r>
            <a:rPr lang="it-IT" sz="1700" kern="1200" dirty="0" err="1" smtClean="0"/>
            <a:t>terms</a:t>
          </a:r>
          <a:r>
            <a:rPr lang="it-IT" sz="1700" kern="1200" dirty="0" smtClean="0"/>
            <a:t> of </a:t>
          </a:r>
          <a:r>
            <a:rPr lang="it-IT" sz="1700" kern="1200" dirty="0" err="1" smtClean="0"/>
            <a:t>loaded</a:t>
          </a:r>
          <a:r>
            <a:rPr lang="it-IT" sz="1700" kern="1200" dirty="0" smtClean="0"/>
            <a:t> </a:t>
          </a:r>
          <a:r>
            <a:rPr lang="it-IT" sz="1700" kern="1200" dirty="0" err="1" smtClean="0"/>
            <a:t>units</a:t>
          </a:r>
          <a:endParaRPr lang="it-IT" sz="1700" kern="1200" dirty="0"/>
        </a:p>
      </dsp:txBody>
      <dsp:txXfrm>
        <a:off x="1224136" y="734483"/>
        <a:ext cx="3492388" cy="734480"/>
      </dsp:txXfrm>
    </dsp:sp>
    <dsp:sp modelId="{D55891B7-40C7-4C63-8E05-EF3AF2178BDD}">
      <dsp:nvSpPr>
        <dsp:cNvPr id="0" name=""/>
        <dsp:cNvSpPr/>
      </dsp:nvSpPr>
      <dsp:spPr>
        <a:xfrm>
          <a:off x="856895" y="1468963"/>
          <a:ext cx="734480" cy="734480"/>
        </a:xfrm>
        <a:prstGeom prst="pie">
          <a:avLst>
            <a:gd name="adj1" fmla="val 5400000"/>
            <a:gd name="adj2" fmla="val 16200000"/>
          </a:avLst>
        </a:prstGeom>
        <a:solidFill>
          <a:schemeClr val="accent1">
            <a:lumMod val="7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217DE18-252C-4C91-9B99-CE8D815571C9}">
      <dsp:nvSpPr>
        <dsp:cNvPr id="0" name=""/>
        <dsp:cNvSpPr/>
      </dsp:nvSpPr>
      <dsp:spPr>
        <a:xfrm>
          <a:off x="1224136" y="1468963"/>
          <a:ext cx="6984776" cy="734480"/>
        </a:xfrm>
        <a:prstGeom prst="rect">
          <a:avLst/>
        </a:prstGeom>
        <a:solidFill>
          <a:schemeClr val="lt1">
            <a:alpha val="90000"/>
            <a:hueOff val="0"/>
            <a:satOff val="0"/>
            <a:lumOff val="0"/>
            <a:alphaOff val="0"/>
          </a:schemeClr>
        </a:solidFill>
        <a:ln w="25400" cap="flat" cmpd="sng" algn="ctr">
          <a:solidFill>
            <a:schemeClr val="accent1">
              <a:shade val="80000"/>
              <a:hueOff val="306246"/>
              <a:satOff val="-4392"/>
              <a:lumOff val="256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t-IT" sz="1700" kern="1200" dirty="0" smtClean="0"/>
            <a:t>52 </a:t>
          </a:r>
          <a:r>
            <a:rPr lang="it-IT" sz="1700" kern="1200" dirty="0" err="1" smtClean="0"/>
            <a:t>projects</a:t>
          </a:r>
          <a:endParaRPr lang="it-IT" sz="1700" kern="1200" dirty="0"/>
        </a:p>
      </dsp:txBody>
      <dsp:txXfrm>
        <a:off x="1224136" y="1468963"/>
        <a:ext cx="3492388" cy="734480"/>
      </dsp:txXfrm>
    </dsp:sp>
    <dsp:sp modelId="{82DC8933-8784-4EAC-8BC0-C138EFB2582A}">
      <dsp:nvSpPr>
        <dsp:cNvPr id="0" name=""/>
        <dsp:cNvSpPr/>
      </dsp:nvSpPr>
      <dsp:spPr>
        <a:xfrm>
          <a:off x="4716524" y="0"/>
          <a:ext cx="3492388" cy="73448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r>
            <a:rPr lang="it-IT" sz="1300" kern="1200" dirty="0" smtClean="0"/>
            <a:t>9% from new </a:t>
          </a:r>
          <a:r>
            <a:rPr lang="it-IT" sz="1300" kern="1200" dirty="0" err="1" smtClean="0"/>
            <a:t>maritime</a:t>
          </a:r>
          <a:r>
            <a:rPr lang="it-IT" sz="1300" kern="1200" dirty="0" smtClean="0"/>
            <a:t> </a:t>
          </a:r>
          <a:r>
            <a:rPr lang="it-IT" sz="1300" kern="1200" dirty="0" err="1" smtClean="0"/>
            <a:t>services</a:t>
          </a:r>
          <a:endParaRPr lang="it-IT" sz="1300" kern="1200" dirty="0"/>
        </a:p>
        <a:p>
          <a:pPr marL="114300" lvl="1" indent="-114300" algn="l" defTabSz="577850">
            <a:lnSpc>
              <a:spcPct val="90000"/>
            </a:lnSpc>
            <a:spcBef>
              <a:spcPct val="0"/>
            </a:spcBef>
            <a:spcAft>
              <a:spcPct val="15000"/>
            </a:spcAft>
            <a:buChar char="••"/>
          </a:pPr>
          <a:r>
            <a:rPr lang="it-IT" sz="1300" kern="1200" dirty="0" smtClean="0"/>
            <a:t>5% in </a:t>
          </a:r>
          <a:r>
            <a:rPr lang="it-IT" sz="1300" kern="1200" dirty="0" err="1" smtClean="0"/>
            <a:t>terms</a:t>
          </a:r>
          <a:r>
            <a:rPr lang="it-IT" sz="1300" kern="1200" dirty="0" smtClean="0"/>
            <a:t> of </a:t>
          </a:r>
          <a:r>
            <a:rPr lang="en-US" sz="1300" b="0" i="0" kern="1200" dirty="0" smtClean="0"/>
            <a:t>increase that can be generated by the improvement of existing services</a:t>
          </a:r>
          <a:endParaRPr lang="it-IT" sz="1300" kern="1200" dirty="0"/>
        </a:p>
      </dsp:txBody>
      <dsp:txXfrm>
        <a:off x="4716524" y="0"/>
        <a:ext cx="3492388" cy="734483"/>
      </dsp:txXfrm>
    </dsp:sp>
    <dsp:sp modelId="{C237309B-9622-49CA-9A09-FCBA74ACAB65}">
      <dsp:nvSpPr>
        <dsp:cNvPr id="0" name=""/>
        <dsp:cNvSpPr/>
      </dsp:nvSpPr>
      <dsp:spPr>
        <a:xfrm>
          <a:off x="4716524" y="734483"/>
          <a:ext cx="3492388" cy="73448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r>
            <a:rPr lang="it-IT" sz="1300" kern="1200" dirty="0" smtClean="0"/>
            <a:t>11% from new </a:t>
          </a:r>
          <a:r>
            <a:rPr lang="it-IT" sz="1300" kern="1200" dirty="0" err="1" smtClean="0"/>
            <a:t>maritime</a:t>
          </a:r>
          <a:r>
            <a:rPr lang="it-IT" sz="1300" kern="1200" dirty="0" smtClean="0"/>
            <a:t> </a:t>
          </a:r>
          <a:r>
            <a:rPr lang="it-IT" sz="1300" kern="1200" dirty="0" err="1" smtClean="0"/>
            <a:t>services</a:t>
          </a:r>
          <a:endParaRPr lang="it-IT" sz="1300" kern="1200" dirty="0"/>
        </a:p>
        <a:p>
          <a:pPr marL="114300" lvl="1" indent="-114300" algn="l" defTabSz="577850">
            <a:lnSpc>
              <a:spcPct val="90000"/>
            </a:lnSpc>
            <a:spcBef>
              <a:spcPct val="0"/>
            </a:spcBef>
            <a:spcAft>
              <a:spcPct val="15000"/>
            </a:spcAft>
            <a:buChar char="••"/>
          </a:pPr>
          <a:r>
            <a:rPr lang="it-IT" sz="1300" kern="1200" dirty="0" smtClean="0"/>
            <a:t>5% in </a:t>
          </a:r>
          <a:r>
            <a:rPr lang="it-IT" sz="1300" kern="1200" dirty="0" err="1" smtClean="0"/>
            <a:t>terms</a:t>
          </a:r>
          <a:r>
            <a:rPr lang="it-IT" sz="1300" kern="1200" dirty="0" smtClean="0"/>
            <a:t> of </a:t>
          </a:r>
          <a:r>
            <a:rPr lang="en-US" sz="1300" b="0" i="0" kern="1200" dirty="0" smtClean="0"/>
            <a:t>increase that can be generated by the improvement of existing services</a:t>
          </a:r>
          <a:endParaRPr lang="it-IT" sz="1300" kern="1200" dirty="0"/>
        </a:p>
      </dsp:txBody>
      <dsp:txXfrm>
        <a:off x="4716524" y="734483"/>
        <a:ext cx="3492388" cy="734480"/>
      </dsp:txXfrm>
    </dsp:sp>
    <dsp:sp modelId="{11429882-6AB3-48C1-B337-B306692403C1}">
      <dsp:nvSpPr>
        <dsp:cNvPr id="0" name=""/>
        <dsp:cNvSpPr/>
      </dsp:nvSpPr>
      <dsp:spPr>
        <a:xfrm>
          <a:off x="4716524" y="1468963"/>
          <a:ext cx="3492388" cy="73448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r>
            <a:rPr lang="it-IT" sz="1300" kern="1200" dirty="0" smtClean="0"/>
            <a:t>11 new </a:t>
          </a:r>
          <a:r>
            <a:rPr lang="it-IT" sz="1300" kern="1200" dirty="0" err="1" smtClean="0"/>
            <a:t>maritime</a:t>
          </a:r>
          <a:r>
            <a:rPr lang="it-IT" sz="1300" kern="1200" dirty="0" smtClean="0"/>
            <a:t> </a:t>
          </a:r>
          <a:r>
            <a:rPr lang="it-IT" sz="1300" kern="1200" dirty="0" err="1" smtClean="0"/>
            <a:t>services</a:t>
          </a:r>
          <a:endParaRPr lang="it-IT" sz="1300" kern="1200" dirty="0"/>
        </a:p>
        <a:p>
          <a:pPr marL="114300" lvl="1" indent="-114300" algn="l" defTabSz="577850">
            <a:lnSpc>
              <a:spcPct val="90000"/>
            </a:lnSpc>
            <a:spcBef>
              <a:spcPct val="0"/>
            </a:spcBef>
            <a:spcAft>
              <a:spcPct val="15000"/>
            </a:spcAft>
            <a:buChar char="••"/>
          </a:pPr>
          <a:r>
            <a:rPr lang="it-IT" sz="1300" kern="1200" dirty="0" smtClean="0"/>
            <a:t>41 </a:t>
          </a:r>
          <a:r>
            <a:rPr lang="en-US" sz="1300" b="0" i="0" kern="1200" dirty="0" smtClean="0"/>
            <a:t>improvement of existing services</a:t>
          </a:r>
          <a:endParaRPr lang="it-IT" sz="1300" kern="1200" dirty="0"/>
        </a:p>
      </dsp:txBody>
      <dsp:txXfrm>
        <a:off x="4716524" y="1468963"/>
        <a:ext cx="3492388" cy="73448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010E6A-A98E-400B-ADBF-16ADF2C7B507}" type="datetimeFigureOut">
              <a:rPr lang="it-IT" smtClean="0"/>
              <a:t>20/11/2018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B6134F-C471-4071-B19D-4E52803C966C}" type="slidenum">
              <a:rPr lang="it-IT" smtClean="0"/>
              <a:t>‹N›</a:t>
            </a:fld>
            <a:endParaRPr lang="it-IT"/>
          </a:p>
        </p:txBody>
      </p:sp>
    </p:spTree>
    <p:extLst>
      <p:ext uri="{BB962C8B-B14F-4D97-AF65-F5344CB8AC3E}">
        <p14:creationId xmlns:p14="http://schemas.microsoft.com/office/powerpoint/2010/main" val="2463047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C6596EE-FC8E-4BF0-BBC2-60E861FE8578}" type="datetimeFigureOut">
              <a:rPr lang="it-IT" smtClean="0"/>
              <a:t>20/11/2018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542D97A-9632-44C5-9D2F-089F279E482F}" type="slidenum">
              <a:rPr lang="it-IT" smtClean="0"/>
              <a:t>‹N›</a:t>
            </a:fld>
            <a:endParaRPr lang="it-IT"/>
          </a:p>
        </p:txBody>
      </p:sp>
    </p:spTree>
    <p:extLst>
      <p:ext uri="{BB962C8B-B14F-4D97-AF65-F5344CB8AC3E}">
        <p14:creationId xmlns:p14="http://schemas.microsoft.com/office/powerpoint/2010/main" val="3687213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6596EE-FC8E-4BF0-BBC2-60E861FE8578}" type="datetimeFigureOut">
              <a:rPr lang="it-IT" smtClean="0"/>
              <a:t>20/11/2018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542D97A-9632-44C5-9D2F-089F279E482F}" type="slidenum">
              <a:rPr lang="it-IT" smtClean="0"/>
              <a:t>‹N›</a:t>
            </a:fld>
            <a:endParaRPr lang="it-IT"/>
          </a:p>
        </p:txBody>
      </p:sp>
    </p:spTree>
    <p:extLst>
      <p:ext uri="{BB962C8B-B14F-4D97-AF65-F5344CB8AC3E}">
        <p14:creationId xmlns:p14="http://schemas.microsoft.com/office/powerpoint/2010/main" val="1849314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6596EE-FC8E-4BF0-BBC2-60E861FE8578}" type="datetimeFigureOut">
              <a:rPr lang="it-IT" smtClean="0"/>
              <a:t>20/11/2018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542D97A-9632-44C5-9D2F-089F279E482F}" type="slidenum">
              <a:rPr lang="it-IT" smtClean="0"/>
              <a:t>‹N›</a:t>
            </a:fld>
            <a:endParaRPr lang="it-IT"/>
          </a:p>
        </p:txBody>
      </p:sp>
    </p:spTree>
    <p:extLst>
      <p:ext uri="{BB962C8B-B14F-4D97-AF65-F5344CB8AC3E}">
        <p14:creationId xmlns:p14="http://schemas.microsoft.com/office/powerpoint/2010/main" val="2482683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6596EE-FC8E-4BF0-BBC2-60E861FE8578}" type="datetimeFigureOut">
              <a:rPr lang="it-IT" smtClean="0"/>
              <a:t>20/11/2018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542D97A-9632-44C5-9D2F-089F279E482F}" type="slidenum">
              <a:rPr lang="it-IT" smtClean="0"/>
              <a:t>‹N›</a:t>
            </a:fld>
            <a:endParaRPr lang="it-IT"/>
          </a:p>
        </p:txBody>
      </p:sp>
    </p:spTree>
    <p:extLst>
      <p:ext uri="{BB962C8B-B14F-4D97-AF65-F5344CB8AC3E}">
        <p14:creationId xmlns:p14="http://schemas.microsoft.com/office/powerpoint/2010/main" val="4282656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C6596EE-FC8E-4BF0-BBC2-60E861FE8578}" type="datetimeFigureOut">
              <a:rPr lang="it-IT" smtClean="0"/>
              <a:t>20/11/2018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542D97A-9632-44C5-9D2F-089F279E482F}" type="slidenum">
              <a:rPr lang="it-IT" smtClean="0"/>
              <a:t>‹N›</a:t>
            </a:fld>
            <a:endParaRPr lang="it-IT"/>
          </a:p>
        </p:txBody>
      </p:sp>
    </p:spTree>
    <p:extLst>
      <p:ext uri="{BB962C8B-B14F-4D97-AF65-F5344CB8AC3E}">
        <p14:creationId xmlns:p14="http://schemas.microsoft.com/office/powerpoint/2010/main" val="3298805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C6596EE-FC8E-4BF0-BBC2-60E861FE8578}" type="datetimeFigureOut">
              <a:rPr lang="it-IT" smtClean="0"/>
              <a:t>20/11/2018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542D97A-9632-44C5-9D2F-089F279E482F}" type="slidenum">
              <a:rPr lang="it-IT" smtClean="0"/>
              <a:t>‹N›</a:t>
            </a:fld>
            <a:endParaRPr lang="it-IT"/>
          </a:p>
        </p:txBody>
      </p:sp>
    </p:spTree>
    <p:extLst>
      <p:ext uri="{BB962C8B-B14F-4D97-AF65-F5344CB8AC3E}">
        <p14:creationId xmlns:p14="http://schemas.microsoft.com/office/powerpoint/2010/main" val="1947624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C6596EE-FC8E-4BF0-BBC2-60E861FE8578}" type="datetimeFigureOut">
              <a:rPr lang="it-IT" smtClean="0"/>
              <a:t>20/11/2018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542D97A-9632-44C5-9D2F-089F279E482F}" type="slidenum">
              <a:rPr lang="it-IT" smtClean="0"/>
              <a:t>‹N›</a:t>
            </a:fld>
            <a:endParaRPr lang="it-IT"/>
          </a:p>
        </p:txBody>
      </p:sp>
    </p:spTree>
    <p:extLst>
      <p:ext uri="{BB962C8B-B14F-4D97-AF65-F5344CB8AC3E}">
        <p14:creationId xmlns:p14="http://schemas.microsoft.com/office/powerpoint/2010/main" val="2165853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C6596EE-FC8E-4BF0-BBC2-60E861FE8578}" type="datetimeFigureOut">
              <a:rPr lang="it-IT" smtClean="0"/>
              <a:t>20/11/2018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542D97A-9632-44C5-9D2F-089F279E482F}" type="slidenum">
              <a:rPr lang="it-IT" smtClean="0"/>
              <a:t>‹N›</a:t>
            </a:fld>
            <a:endParaRPr lang="it-IT"/>
          </a:p>
        </p:txBody>
      </p:sp>
    </p:spTree>
    <p:extLst>
      <p:ext uri="{BB962C8B-B14F-4D97-AF65-F5344CB8AC3E}">
        <p14:creationId xmlns:p14="http://schemas.microsoft.com/office/powerpoint/2010/main" val="3040811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C6596EE-FC8E-4BF0-BBC2-60E861FE8578}" type="datetimeFigureOut">
              <a:rPr lang="it-IT" smtClean="0"/>
              <a:t>20/11/2018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542D97A-9632-44C5-9D2F-089F279E482F}" type="slidenum">
              <a:rPr lang="it-IT" smtClean="0"/>
              <a:t>‹N›</a:t>
            </a:fld>
            <a:endParaRPr lang="it-IT"/>
          </a:p>
        </p:txBody>
      </p:sp>
    </p:spTree>
    <p:extLst>
      <p:ext uri="{BB962C8B-B14F-4D97-AF65-F5344CB8AC3E}">
        <p14:creationId xmlns:p14="http://schemas.microsoft.com/office/powerpoint/2010/main" val="3362928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6596EE-FC8E-4BF0-BBC2-60E861FE8578}" type="datetimeFigureOut">
              <a:rPr lang="it-IT" smtClean="0"/>
              <a:t>20/11/2018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542D97A-9632-44C5-9D2F-089F279E482F}" type="slidenum">
              <a:rPr lang="it-IT" smtClean="0"/>
              <a:t>‹N›</a:t>
            </a:fld>
            <a:endParaRPr lang="it-IT"/>
          </a:p>
        </p:txBody>
      </p:sp>
    </p:spTree>
    <p:extLst>
      <p:ext uri="{BB962C8B-B14F-4D97-AF65-F5344CB8AC3E}">
        <p14:creationId xmlns:p14="http://schemas.microsoft.com/office/powerpoint/2010/main" val="216707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6596EE-FC8E-4BF0-BBC2-60E861FE8578}" type="datetimeFigureOut">
              <a:rPr lang="it-IT" smtClean="0"/>
              <a:t>20/11/2018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542D97A-9632-44C5-9D2F-089F279E482F}" type="slidenum">
              <a:rPr lang="it-IT" smtClean="0"/>
              <a:t>‹N›</a:t>
            </a:fld>
            <a:endParaRPr lang="it-IT"/>
          </a:p>
        </p:txBody>
      </p:sp>
    </p:spTree>
    <p:extLst>
      <p:ext uri="{BB962C8B-B14F-4D97-AF65-F5344CB8AC3E}">
        <p14:creationId xmlns:p14="http://schemas.microsoft.com/office/powerpoint/2010/main" val="4189575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6596EE-FC8E-4BF0-BBC2-60E861FE8578}" type="datetimeFigureOut">
              <a:rPr lang="it-IT" smtClean="0"/>
              <a:t>20/11/2018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42D97A-9632-44C5-9D2F-089F279E482F}" type="slidenum">
              <a:rPr lang="it-IT" smtClean="0"/>
              <a:t>‹N›</a:t>
            </a:fld>
            <a:endParaRPr lang="it-IT"/>
          </a:p>
        </p:txBody>
      </p:sp>
    </p:spTree>
    <p:extLst>
      <p:ext uri="{BB962C8B-B14F-4D97-AF65-F5344CB8AC3E}">
        <p14:creationId xmlns:p14="http://schemas.microsoft.com/office/powerpoint/2010/main" val="31294626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p:cNvSpPr txBox="1">
            <a:spLocks noChangeArrowheads="1"/>
          </p:cNvSpPr>
          <p:nvPr/>
        </p:nvSpPr>
        <p:spPr bwMode="auto">
          <a:xfrm>
            <a:off x="508000" y="6216650"/>
            <a:ext cx="5902325" cy="40005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hangingPunct="0">
              <a:defRPr sz="2400">
                <a:solidFill>
                  <a:schemeClr val="tx1"/>
                </a:solidFill>
                <a:latin typeface="Tahoma" pitchFamily="34" charset="0"/>
              </a:defRPr>
            </a:lvl6pPr>
            <a:lvl7pPr marL="2971800" indent="-228600" eaLnBrk="0" hangingPunct="0">
              <a:defRPr sz="2400">
                <a:solidFill>
                  <a:schemeClr val="tx1"/>
                </a:solidFill>
                <a:latin typeface="Tahoma" pitchFamily="34" charset="0"/>
              </a:defRPr>
            </a:lvl7pPr>
            <a:lvl8pPr marL="3429000" indent="-228600" eaLnBrk="0" hangingPunct="0">
              <a:defRPr sz="2400">
                <a:solidFill>
                  <a:schemeClr val="tx1"/>
                </a:solidFill>
                <a:latin typeface="Tahoma" pitchFamily="34" charset="0"/>
              </a:defRPr>
            </a:lvl8pPr>
            <a:lvl9pPr marL="3886200" indent="-228600" eaLnBrk="0" hangingPunct="0">
              <a:defRPr sz="2400">
                <a:solidFill>
                  <a:schemeClr val="tx1"/>
                </a:solidFill>
                <a:latin typeface="Tahoma" pitchFamily="34" charset="0"/>
              </a:defRPr>
            </a:lvl9pPr>
          </a:lstStyle>
          <a:p>
            <a:pPr algn="l">
              <a:spcBef>
                <a:spcPct val="50000"/>
              </a:spcBef>
            </a:pPr>
            <a:r>
              <a:rPr lang="en-US" altLang="it-IT" sz="2000" dirty="0">
                <a:latin typeface="Times New Roman" pitchFamily="18" charset="0"/>
                <a:cs typeface="Times New Roman" pitchFamily="18" charset="0"/>
              </a:rPr>
              <a:t>Geneva  </a:t>
            </a:r>
            <a:r>
              <a:rPr lang="en-US" altLang="it-IT" sz="2000" dirty="0" smtClean="0">
                <a:latin typeface="Times New Roman" pitchFamily="18" charset="0"/>
                <a:cs typeface="Times New Roman" pitchFamily="18" charset="0"/>
              </a:rPr>
              <a:t>20 </a:t>
            </a:r>
            <a:r>
              <a:rPr lang="en-US" altLang="it-IT" sz="2000" dirty="0">
                <a:latin typeface="Times New Roman" pitchFamily="18" charset="0"/>
                <a:cs typeface="Times New Roman" pitchFamily="18" charset="0"/>
              </a:rPr>
              <a:t>November </a:t>
            </a:r>
            <a:r>
              <a:rPr lang="en-US" altLang="it-IT" sz="2000" dirty="0" smtClean="0">
                <a:latin typeface="Times New Roman" pitchFamily="18" charset="0"/>
                <a:cs typeface="Times New Roman" pitchFamily="18" charset="0"/>
              </a:rPr>
              <a:t>2018</a:t>
            </a:r>
            <a:endParaRPr lang="en-US" altLang="it-IT" sz="2000" dirty="0">
              <a:latin typeface="Times New Roman" pitchFamily="18" charset="0"/>
              <a:cs typeface="Times New Roman" pitchFamily="18" charset="0"/>
            </a:endParaRPr>
          </a:p>
        </p:txBody>
      </p:sp>
      <p:pic>
        <p:nvPicPr>
          <p:cNvPr id="9" name="Picture 5"/>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60800" y="654050"/>
            <a:ext cx="1135063"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7"/>
          <p:cNvSpPr>
            <a:spLocks noChangeArrowheads="1"/>
          </p:cNvSpPr>
          <p:nvPr/>
        </p:nvSpPr>
        <p:spPr bwMode="auto">
          <a:xfrm>
            <a:off x="0" y="1844675"/>
            <a:ext cx="9144000" cy="193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tabLst>
                <a:tab pos="-114300" algn="l"/>
              </a:tabLst>
            </a:pPr>
            <a:r>
              <a:rPr lang="it-IT" altLang="it-IT" sz="4400" i="1" dirty="0">
                <a:solidFill>
                  <a:srgbClr val="000000"/>
                </a:solidFill>
                <a:latin typeface="Times New Roman" pitchFamily="18" charset="0"/>
                <a:cs typeface="Times New Roman" pitchFamily="18" charset="0"/>
              </a:rPr>
              <a:t>Ministero delle Infrastrutture e dei Trasporti</a:t>
            </a:r>
            <a:endParaRPr lang="it-IT" altLang="it-IT" sz="4400" dirty="0">
              <a:latin typeface="Times New Roman" pitchFamily="18" charset="0"/>
              <a:cs typeface="Times New Roman" pitchFamily="18" charset="0"/>
            </a:endParaRPr>
          </a:p>
          <a:p>
            <a:pPr eaLnBrk="0" hangingPunct="0">
              <a:tabLst>
                <a:tab pos="-114300" algn="l"/>
              </a:tabLst>
            </a:pPr>
            <a:r>
              <a:rPr lang="it-IT" altLang="it-IT" sz="1600" i="1" dirty="0">
                <a:solidFill>
                  <a:schemeClr val="tx1"/>
                </a:solidFill>
                <a:latin typeface="Times New Roman" pitchFamily="18" charset="0"/>
                <a:cs typeface="Times New Roman" pitchFamily="18" charset="0"/>
              </a:rPr>
              <a:t>   </a:t>
            </a:r>
          </a:p>
          <a:p>
            <a:pPr algn="ctr" eaLnBrk="0" hangingPunct="0">
              <a:tabLst>
                <a:tab pos="-114300" algn="l"/>
              </a:tabLst>
            </a:pPr>
            <a:r>
              <a:rPr lang="it-IT" altLang="it-IT" sz="1600" dirty="0">
                <a:solidFill>
                  <a:schemeClr val="tx1"/>
                </a:solidFill>
                <a:latin typeface="Times New Roman" pitchFamily="18" charset="0"/>
                <a:cs typeface="Times New Roman" pitchFamily="18" charset="0"/>
              </a:rPr>
              <a:t>DIREZIONE GENERALE PER IL TRASPORTO STRADALE E L’INTERMODALITA</a:t>
            </a:r>
            <a:r>
              <a:rPr lang="it-IT" altLang="it-IT" sz="1600" dirty="0">
                <a:solidFill>
                  <a:schemeClr val="tx1"/>
                </a:solidFill>
                <a:ea typeface="Times New Roman" pitchFamily="18" charset="0"/>
                <a:cs typeface="Arial" charset="0"/>
              </a:rPr>
              <a:t>’       </a:t>
            </a:r>
            <a:endParaRPr lang="it-IT" altLang="it-IT" sz="1600" b="0" dirty="0">
              <a:solidFill>
                <a:schemeClr val="tx1"/>
              </a:solidFill>
              <a:ea typeface="Times New Roman" pitchFamily="18" charset="0"/>
              <a:cs typeface="Arial" charset="0"/>
            </a:endParaRPr>
          </a:p>
        </p:txBody>
      </p:sp>
      <p:sp>
        <p:nvSpPr>
          <p:cNvPr id="11" name="Text Box 9"/>
          <p:cNvSpPr txBox="1">
            <a:spLocks noChangeArrowheads="1"/>
          </p:cNvSpPr>
          <p:nvPr/>
        </p:nvSpPr>
        <p:spPr bwMode="auto">
          <a:xfrm>
            <a:off x="2038081" y="3871458"/>
            <a:ext cx="4908983" cy="215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hangingPunct="0">
              <a:defRPr sz="2400">
                <a:solidFill>
                  <a:schemeClr val="tx1"/>
                </a:solidFill>
                <a:latin typeface="Tahoma" pitchFamily="34" charset="0"/>
              </a:defRPr>
            </a:lvl6pPr>
            <a:lvl7pPr marL="2971800" indent="-228600" eaLnBrk="0" hangingPunct="0">
              <a:defRPr sz="2400">
                <a:solidFill>
                  <a:schemeClr val="tx1"/>
                </a:solidFill>
                <a:latin typeface="Tahoma" pitchFamily="34" charset="0"/>
              </a:defRPr>
            </a:lvl7pPr>
            <a:lvl8pPr marL="3429000" indent="-228600" eaLnBrk="0" hangingPunct="0">
              <a:defRPr sz="2400">
                <a:solidFill>
                  <a:schemeClr val="tx1"/>
                </a:solidFill>
                <a:latin typeface="Tahoma" pitchFamily="34" charset="0"/>
              </a:defRPr>
            </a:lvl8pPr>
            <a:lvl9pPr marL="3886200" indent="-228600" eaLnBrk="0" hangingPunct="0">
              <a:defRPr sz="2400">
                <a:solidFill>
                  <a:schemeClr val="tx1"/>
                </a:solidFill>
                <a:latin typeface="Tahoma" pitchFamily="34" charset="0"/>
              </a:defRPr>
            </a:lvl9pPr>
          </a:lstStyle>
          <a:p>
            <a:pPr algn="ctr"/>
            <a:r>
              <a:rPr lang="en-US" sz="2000" b="1" dirty="0" smtClean="0">
                <a:latin typeface="Calibri Light" pitchFamily="34" charset="0"/>
              </a:rPr>
              <a:t>Incentives </a:t>
            </a:r>
            <a:r>
              <a:rPr lang="en-US" sz="2000" b="1" dirty="0">
                <a:latin typeface="Calibri Light" pitchFamily="34" charset="0"/>
              </a:rPr>
              <a:t>for an intra European modal shift toward a better use of short shipping </a:t>
            </a:r>
            <a:r>
              <a:rPr lang="en-US" sz="2000" b="1" dirty="0" smtClean="0">
                <a:latin typeface="Calibri Light" pitchFamily="34" charset="0"/>
              </a:rPr>
              <a:t>routes.</a:t>
            </a:r>
            <a:endParaRPr lang="it-IT" sz="2000" b="1" dirty="0" smtClean="0">
              <a:effectLst/>
              <a:latin typeface="Calibri Light" pitchFamily="34" charset="0"/>
            </a:endParaRPr>
          </a:p>
          <a:p>
            <a:pPr algn="ctr"/>
            <a:r>
              <a:rPr lang="en-US" sz="2000" b="1" i="1" dirty="0">
                <a:latin typeface="Calibri Light" pitchFamily="34" charset="0"/>
              </a:rPr>
              <a:t>An Italian already started experience : </a:t>
            </a:r>
            <a:endParaRPr lang="en-US" sz="2000" b="1" i="1" dirty="0" smtClean="0">
              <a:latin typeface="Calibri Light" pitchFamily="34" charset="0"/>
            </a:endParaRPr>
          </a:p>
          <a:p>
            <a:pPr algn="ctr"/>
            <a:r>
              <a:rPr lang="en-US" sz="2000" b="1" i="1" dirty="0" smtClean="0">
                <a:latin typeface="Calibri Light" pitchFamily="34" charset="0"/>
              </a:rPr>
              <a:t>the </a:t>
            </a:r>
            <a:r>
              <a:rPr lang="en-US" sz="2000" b="1" i="1" dirty="0" err="1" smtClean="0">
                <a:latin typeface="Calibri Light" pitchFamily="34" charset="0"/>
              </a:rPr>
              <a:t>Marebonus</a:t>
            </a:r>
            <a:r>
              <a:rPr lang="en-US" sz="2000" b="1" i="1" dirty="0" smtClean="0">
                <a:latin typeface="Calibri Light" pitchFamily="34" charset="0"/>
              </a:rPr>
              <a:t>.</a:t>
            </a:r>
            <a:endParaRPr lang="en-US" altLang="it-IT" sz="2000" b="1" dirty="0" smtClean="0">
              <a:latin typeface="Calibri Light" pitchFamily="34" charset="0"/>
              <a:cs typeface="Times New Roman" pitchFamily="18" charset="0"/>
            </a:endParaRPr>
          </a:p>
          <a:p>
            <a:pPr algn="ctr">
              <a:lnSpc>
                <a:spcPct val="90000"/>
              </a:lnSpc>
            </a:pPr>
            <a:endParaRPr lang="en-US" altLang="it-IT" sz="2000" b="1" dirty="0" smtClean="0">
              <a:latin typeface="Times New Roman" pitchFamily="18" charset="0"/>
              <a:cs typeface="Times New Roman" pitchFamily="18" charset="0"/>
            </a:endParaRPr>
          </a:p>
          <a:p>
            <a:pPr algn="ctr">
              <a:lnSpc>
                <a:spcPct val="90000"/>
              </a:lnSpc>
            </a:pPr>
            <a:r>
              <a:rPr lang="en-US" altLang="it-IT" sz="2000" b="1" dirty="0" smtClean="0">
                <a:latin typeface="Times New Roman" pitchFamily="18" charset="0"/>
                <a:cs typeface="Times New Roman" pitchFamily="18" charset="0"/>
              </a:rPr>
              <a:t>Massimo </a:t>
            </a:r>
            <a:r>
              <a:rPr lang="en-US" altLang="it-IT" sz="2000" b="1">
                <a:latin typeface="Times New Roman" pitchFamily="18" charset="0"/>
                <a:cs typeface="Times New Roman" pitchFamily="18" charset="0"/>
              </a:rPr>
              <a:t>Costa </a:t>
            </a:r>
            <a:endParaRPr lang="en-US" altLang="it-IT" sz="2000" b="1" dirty="0">
              <a:latin typeface="Times New Roman" pitchFamily="18" charset="0"/>
              <a:cs typeface="Times New Roman" pitchFamily="18" charset="0"/>
            </a:endParaRPr>
          </a:p>
          <a:p>
            <a:pPr>
              <a:lnSpc>
                <a:spcPct val="90000"/>
              </a:lnSpc>
            </a:pPr>
            <a:r>
              <a:rPr lang="it-IT" altLang="it-IT" sz="2000" dirty="0">
                <a:latin typeface="Times New Roman" pitchFamily="18" charset="0"/>
                <a:cs typeface="Times New Roman" pitchFamily="18" charset="0"/>
              </a:rPr>
              <a:t> </a:t>
            </a:r>
            <a:r>
              <a:rPr lang="it-IT" altLang="it-IT" sz="1800" b="0" i="1" dirty="0">
                <a:latin typeface="Times New Roman" pitchFamily="18" charset="0"/>
                <a:cs typeface="Times New Roman" pitchFamily="18" charset="0"/>
              </a:rPr>
              <a:t> </a:t>
            </a:r>
          </a:p>
        </p:txBody>
      </p:sp>
    </p:spTree>
    <p:extLst>
      <p:ext uri="{BB962C8B-B14F-4D97-AF65-F5344CB8AC3E}">
        <p14:creationId xmlns:p14="http://schemas.microsoft.com/office/powerpoint/2010/main" val="3930442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7"/>
          <p:cNvSpPr>
            <a:spLocks noChangeArrowheads="1"/>
          </p:cNvSpPr>
          <p:nvPr/>
        </p:nvSpPr>
        <p:spPr bwMode="auto">
          <a:xfrm>
            <a:off x="179388" y="2767013"/>
            <a:ext cx="8672512"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endParaRPr lang="en-US" altLang="it-IT" sz="2000" b="0">
              <a:solidFill>
                <a:schemeClr val="tx1"/>
              </a:solidFill>
            </a:endParaRPr>
          </a:p>
          <a:p>
            <a:pPr eaLnBrk="0" hangingPunct="0"/>
            <a:endParaRPr lang="en-US" altLang="it-IT" sz="2000" b="0">
              <a:solidFill>
                <a:schemeClr val="tx1"/>
              </a:solidFill>
            </a:endParaRPr>
          </a:p>
          <a:p>
            <a:pPr eaLnBrk="0" hangingPunct="0"/>
            <a:endParaRPr lang="en-US" altLang="it-IT" sz="2000" b="0">
              <a:solidFill>
                <a:schemeClr val="tx1"/>
              </a:solidFill>
            </a:endParaRPr>
          </a:p>
          <a:p>
            <a:pPr eaLnBrk="0" hangingPunct="0"/>
            <a:r>
              <a:rPr lang="it-IT" altLang="it-IT" sz="2000" b="0">
                <a:solidFill>
                  <a:schemeClr val="tx1"/>
                </a:solidFill>
              </a:rPr>
              <a:t>                                                                            </a:t>
            </a:r>
          </a:p>
        </p:txBody>
      </p:sp>
      <p:sp>
        <p:nvSpPr>
          <p:cNvPr id="4102" name="Segnaposto testo 2"/>
          <p:cNvSpPr>
            <a:spLocks noGrp="1"/>
          </p:cNvSpPr>
          <p:nvPr>
            <p:ph type="body" idx="1"/>
          </p:nvPr>
        </p:nvSpPr>
        <p:spPr>
          <a:xfrm>
            <a:off x="179388" y="1331975"/>
            <a:ext cx="7791450" cy="307975"/>
          </a:xfrm>
        </p:spPr>
        <p:txBody>
          <a:bodyPr>
            <a:noAutofit/>
          </a:bodyPr>
          <a:lstStyle/>
          <a:p>
            <a:r>
              <a:rPr lang="en-US" altLang="it-IT" b="1" dirty="0">
                <a:latin typeface="Calibri Light" pitchFamily="34" charset="0"/>
              </a:rPr>
              <a:t>Eligible costs</a:t>
            </a:r>
          </a:p>
        </p:txBody>
      </p:sp>
      <p:sp>
        <p:nvSpPr>
          <p:cNvPr id="9" name="CasellaDiTesto 8"/>
          <p:cNvSpPr txBox="1"/>
          <p:nvPr/>
        </p:nvSpPr>
        <p:spPr>
          <a:xfrm>
            <a:off x="699035" y="1628800"/>
            <a:ext cx="7833405" cy="1200329"/>
          </a:xfrm>
          <a:prstGeom prst="rect">
            <a:avLst/>
          </a:prstGeom>
          <a:noFill/>
        </p:spPr>
        <p:txBody>
          <a:bodyPr wrap="square" rtlCol="0">
            <a:spAutoFit/>
          </a:bodyPr>
          <a:lstStyle/>
          <a:p>
            <a:pPr algn="just"/>
            <a:r>
              <a:rPr lang="en-US" dirty="0" smtClean="0">
                <a:latin typeface="Calibri Light" pitchFamily="34" charset="0"/>
              </a:rPr>
              <a:t>The </a:t>
            </a:r>
            <a:r>
              <a:rPr lang="en-US" dirty="0">
                <a:latin typeface="Calibri Light" pitchFamily="34" charset="0"/>
              </a:rPr>
              <a:t>eligible costs under the </a:t>
            </a:r>
            <a:r>
              <a:rPr lang="en-US" dirty="0" err="1">
                <a:latin typeface="Calibri Light" pitchFamily="34" charset="0"/>
              </a:rPr>
              <a:t>Marebonus</a:t>
            </a:r>
            <a:r>
              <a:rPr lang="en-US" dirty="0">
                <a:latin typeface="Calibri Light" pitchFamily="34" charset="0"/>
              </a:rPr>
              <a:t> Scheme have been defined as the additional costs indispensable for launching new and upgraded maritime services, thus contributing to the compensation of the difference in negative externalities between road and sea transport</a:t>
            </a:r>
            <a:r>
              <a:rPr lang="en-US" dirty="0" smtClean="0">
                <a:latin typeface="Calibri Light" pitchFamily="34" charset="0"/>
              </a:rPr>
              <a:t>.</a:t>
            </a:r>
            <a:endParaRPr lang="en-US" dirty="0">
              <a:latin typeface="Calibri Light" pitchFamily="34" charset="0"/>
            </a:endParaRPr>
          </a:p>
        </p:txBody>
      </p:sp>
      <p:pic>
        <p:nvPicPr>
          <p:cNvPr id="11" name="Picture 5"/>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6384" y="138081"/>
            <a:ext cx="783208" cy="91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60445"/>
            <a:ext cx="304165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3" name="Connettore 1 12"/>
          <p:cNvCxnSpPr/>
          <p:nvPr/>
        </p:nvCxnSpPr>
        <p:spPr>
          <a:xfrm>
            <a:off x="210940" y="6459731"/>
            <a:ext cx="8640960" cy="0"/>
          </a:xfrm>
          <a:prstGeom prst="line">
            <a:avLst/>
          </a:prstGeom>
          <a:ln w="19050"/>
        </p:spPr>
        <p:style>
          <a:lnRef idx="2">
            <a:schemeClr val="dk1"/>
          </a:lnRef>
          <a:fillRef idx="0">
            <a:schemeClr val="dk1"/>
          </a:fillRef>
          <a:effectRef idx="1">
            <a:schemeClr val="dk1"/>
          </a:effectRef>
          <a:fontRef idx="minor">
            <a:schemeClr val="tx1"/>
          </a:fontRef>
        </p:style>
      </p:cxnSp>
      <p:sp>
        <p:nvSpPr>
          <p:cNvPr id="8" name="CasellaDiTesto 7"/>
          <p:cNvSpPr txBox="1"/>
          <p:nvPr/>
        </p:nvSpPr>
        <p:spPr>
          <a:xfrm>
            <a:off x="699035" y="3407100"/>
            <a:ext cx="7833405" cy="923330"/>
          </a:xfrm>
          <a:prstGeom prst="rect">
            <a:avLst/>
          </a:prstGeom>
          <a:noFill/>
        </p:spPr>
        <p:txBody>
          <a:bodyPr wrap="square" rtlCol="0">
            <a:spAutoFit/>
          </a:bodyPr>
          <a:lstStyle/>
          <a:p>
            <a:pPr algn="just"/>
            <a:r>
              <a:rPr lang="en-US" dirty="0" smtClean="0">
                <a:latin typeface="Calibri Light" pitchFamily="34" charset="0"/>
              </a:rPr>
              <a:t>The </a:t>
            </a:r>
            <a:r>
              <a:rPr lang="en-US" dirty="0">
                <a:latin typeface="Calibri Light" pitchFamily="34" charset="0"/>
              </a:rPr>
              <a:t>aid will be limited to the 30% </a:t>
            </a:r>
            <a:r>
              <a:rPr lang="en-US" dirty="0" smtClean="0">
                <a:latin typeface="Calibri Light" pitchFamily="34" charset="0"/>
              </a:rPr>
              <a:t>of operational costs </a:t>
            </a:r>
            <a:r>
              <a:rPr lang="en-US" dirty="0">
                <a:latin typeface="Calibri Light" pitchFamily="34" charset="0"/>
              </a:rPr>
              <a:t>of the </a:t>
            </a:r>
            <a:r>
              <a:rPr lang="en-US" dirty="0" smtClean="0">
                <a:latin typeface="Calibri Light" pitchFamily="34" charset="0"/>
              </a:rPr>
              <a:t>maritime service</a:t>
            </a:r>
            <a:r>
              <a:rPr lang="en-US" dirty="0">
                <a:latin typeface="Calibri Light" pitchFamily="34" charset="0"/>
              </a:rPr>
              <a:t>.</a:t>
            </a:r>
          </a:p>
          <a:p>
            <a:pPr algn="just"/>
            <a:r>
              <a:rPr lang="en-US" dirty="0" smtClean="0">
                <a:latin typeface="Calibri Light" pitchFamily="34" charset="0"/>
              </a:rPr>
              <a:t>In </a:t>
            </a:r>
            <a:r>
              <a:rPr lang="en-US" dirty="0">
                <a:latin typeface="Calibri Light" pitchFamily="34" charset="0"/>
              </a:rPr>
              <a:t>any case, the aid amount will not exceed 100% of the additional costs related to the upgrade of the service</a:t>
            </a:r>
            <a:r>
              <a:rPr lang="en-US" dirty="0" smtClean="0">
                <a:latin typeface="Calibri Light" pitchFamily="34" charset="0"/>
              </a:rPr>
              <a:t>.</a:t>
            </a:r>
            <a:endParaRPr lang="en-US" dirty="0">
              <a:latin typeface="Calibri Light" pitchFamily="34" charset="0"/>
            </a:endParaRPr>
          </a:p>
        </p:txBody>
      </p:sp>
      <p:sp>
        <p:nvSpPr>
          <p:cNvPr id="10" name="Segnaposto testo 2"/>
          <p:cNvSpPr txBox="1">
            <a:spLocks/>
          </p:cNvSpPr>
          <p:nvPr/>
        </p:nvSpPr>
        <p:spPr>
          <a:xfrm>
            <a:off x="210940" y="2972883"/>
            <a:ext cx="7791450" cy="307975"/>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altLang="it-IT" b="1" dirty="0">
                <a:latin typeface="Calibri Light" pitchFamily="34" charset="0"/>
              </a:rPr>
              <a:t>Aid intensity</a:t>
            </a:r>
          </a:p>
        </p:txBody>
      </p:sp>
      <p:sp>
        <p:nvSpPr>
          <p:cNvPr id="14" name="CasellaDiTesto 2"/>
          <p:cNvSpPr txBox="1">
            <a:spLocks noChangeArrowheads="1"/>
          </p:cNvSpPr>
          <p:nvPr/>
        </p:nvSpPr>
        <p:spPr bwMode="auto">
          <a:xfrm>
            <a:off x="601662" y="4725144"/>
            <a:ext cx="7827963" cy="1323439"/>
          </a:xfrm>
          <a:prstGeom prst="rect">
            <a:avLst/>
          </a:prstGeom>
          <a:ln/>
          <a:extLst/>
        </p:spPr>
        <p:style>
          <a:lnRef idx="2">
            <a:schemeClr val="accent1"/>
          </a:lnRef>
          <a:fillRef idx="1">
            <a:schemeClr val="lt1"/>
          </a:fillRef>
          <a:effectRef idx="0">
            <a:schemeClr val="accent1"/>
          </a:effectRef>
          <a:fontRef idx="minor">
            <a:schemeClr val="dk1"/>
          </a:fontRef>
        </p:style>
        <p:txBody>
          <a:bodyPr>
            <a:spAutoFit/>
          </a:bodyPr>
          <a:lstStyle>
            <a:lvl1pPr eaLnBrk="0" hangingPunct="0">
              <a:defRPr sz="1600" baseline="-25000">
                <a:solidFill>
                  <a:srgbClr val="3399FF"/>
                </a:solidFill>
                <a:latin typeface="Verdana" pitchFamily="34" charset="0"/>
                <a:cs typeface="Arial" charset="0"/>
              </a:defRPr>
            </a:lvl1pPr>
            <a:lvl2pPr marL="742950" indent="-285750" eaLnBrk="0" hangingPunct="0">
              <a:defRPr sz="1600" baseline="-25000">
                <a:solidFill>
                  <a:srgbClr val="3399FF"/>
                </a:solidFill>
                <a:latin typeface="Verdana" pitchFamily="34" charset="0"/>
                <a:cs typeface="Arial" charset="0"/>
              </a:defRPr>
            </a:lvl2pPr>
            <a:lvl3pPr marL="1143000" indent="-228600" eaLnBrk="0" hangingPunct="0">
              <a:defRPr sz="1600" baseline="-25000">
                <a:solidFill>
                  <a:srgbClr val="3399FF"/>
                </a:solidFill>
                <a:latin typeface="Verdana" pitchFamily="34" charset="0"/>
                <a:cs typeface="Arial" charset="0"/>
              </a:defRPr>
            </a:lvl3pPr>
            <a:lvl4pPr marL="1600200" indent="-228600" eaLnBrk="0" hangingPunct="0">
              <a:defRPr sz="1600" baseline="-25000">
                <a:solidFill>
                  <a:srgbClr val="3399FF"/>
                </a:solidFill>
                <a:latin typeface="Verdana" pitchFamily="34" charset="0"/>
                <a:cs typeface="Arial" charset="0"/>
              </a:defRPr>
            </a:lvl4pPr>
            <a:lvl5pPr marL="2057400" indent="-228600" eaLnBrk="0" hangingPunct="0">
              <a:defRPr sz="1600" baseline="-25000">
                <a:solidFill>
                  <a:srgbClr val="3399FF"/>
                </a:solidFill>
                <a:latin typeface="Verdana" pitchFamily="34" charset="0"/>
                <a:cs typeface="Arial" charset="0"/>
              </a:defRPr>
            </a:lvl5pPr>
            <a:lvl6pPr marL="2514600" indent="-228600" eaLnBrk="0" fontAlgn="base" hangingPunct="0">
              <a:spcBef>
                <a:spcPct val="0"/>
              </a:spcBef>
              <a:spcAft>
                <a:spcPct val="0"/>
              </a:spcAft>
              <a:defRPr sz="1600" baseline="-25000">
                <a:solidFill>
                  <a:srgbClr val="3399FF"/>
                </a:solidFill>
                <a:latin typeface="Verdana" pitchFamily="34" charset="0"/>
                <a:cs typeface="Arial" charset="0"/>
              </a:defRPr>
            </a:lvl6pPr>
            <a:lvl7pPr marL="2971800" indent="-228600" eaLnBrk="0" fontAlgn="base" hangingPunct="0">
              <a:spcBef>
                <a:spcPct val="0"/>
              </a:spcBef>
              <a:spcAft>
                <a:spcPct val="0"/>
              </a:spcAft>
              <a:defRPr sz="1600" baseline="-25000">
                <a:solidFill>
                  <a:srgbClr val="3399FF"/>
                </a:solidFill>
                <a:latin typeface="Verdana" pitchFamily="34" charset="0"/>
                <a:cs typeface="Arial" charset="0"/>
              </a:defRPr>
            </a:lvl7pPr>
            <a:lvl8pPr marL="3429000" indent="-228600" eaLnBrk="0" fontAlgn="base" hangingPunct="0">
              <a:spcBef>
                <a:spcPct val="0"/>
              </a:spcBef>
              <a:spcAft>
                <a:spcPct val="0"/>
              </a:spcAft>
              <a:defRPr sz="1600" baseline="-25000">
                <a:solidFill>
                  <a:srgbClr val="3399FF"/>
                </a:solidFill>
                <a:latin typeface="Verdana" pitchFamily="34" charset="0"/>
                <a:cs typeface="Arial" charset="0"/>
              </a:defRPr>
            </a:lvl8pPr>
            <a:lvl9pPr marL="3886200" indent="-228600" eaLnBrk="0" fontAlgn="base" hangingPunct="0">
              <a:spcBef>
                <a:spcPct val="0"/>
              </a:spcBef>
              <a:spcAft>
                <a:spcPct val="0"/>
              </a:spcAft>
              <a:defRPr sz="1600" baseline="-25000">
                <a:solidFill>
                  <a:srgbClr val="3399FF"/>
                </a:solidFill>
                <a:latin typeface="Verdana" pitchFamily="34" charset="0"/>
                <a:cs typeface="Arial" charset="0"/>
              </a:defRPr>
            </a:lvl9pPr>
          </a:lstStyle>
          <a:p>
            <a:pPr algn="ctr" eaLnBrk="1" hangingPunct="1">
              <a:defRPr/>
            </a:pPr>
            <a:r>
              <a:rPr lang="it-IT" b="1" baseline="0" dirty="0" err="1" smtClean="0">
                <a:solidFill>
                  <a:srgbClr val="0070C0"/>
                </a:solidFill>
                <a:latin typeface="Calibri" pitchFamily="34" charset="0"/>
                <a:ea typeface="MS PGothic" pitchFamily="34" charset="-128"/>
                <a:cs typeface="+mn-cs"/>
              </a:rPr>
              <a:t>Max</a:t>
            </a:r>
            <a:r>
              <a:rPr lang="it-IT" b="1" baseline="0" dirty="0" smtClean="0">
                <a:solidFill>
                  <a:srgbClr val="0070C0"/>
                </a:solidFill>
                <a:latin typeface="Calibri" pitchFamily="34" charset="0"/>
                <a:ea typeface="MS PGothic" pitchFamily="34" charset="-128"/>
                <a:cs typeface="+mn-cs"/>
              </a:rPr>
              <a:t> </a:t>
            </a:r>
            <a:r>
              <a:rPr lang="it-IT" b="1" baseline="0" dirty="0" err="1">
                <a:solidFill>
                  <a:srgbClr val="0070C0"/>
                </a:solidFill>
                <a:latin typeface="Calibri" pitchFamily="34" charset="0"/>
                <a:ea typeface="MS PGothic" pitchFamily="34" charset="-128"/>
                <a:cs typeface="+mn-cs"/>
              </a:rPr>
              <a:t>contribution</a:t>
            </a:r>
            <a:r>
              <a:rPr lang="it-IT" b="1" baseline="0" dirty="0">
                <a:solidFill>
                  <a:srgbClr val="0070C0"/>
                </a:solidFill>
                <a:latin typeface="Calibri" pitchFamily="34" charset="0"/>
                <a:ea typeface="MS PGothic" pitchFamily="34" charset="-128"/>
                <a:cs typeface="+mn-cs"/>
              </a:rPr>
              <a:t> = x * u * km</a:t>
            </a:r>
          </a:p>
          <a:p>
            <a:pPr algn="just" eaLnBrk="1" hangingPunct="1">
              <a:defRPr/>
            </a:pPr>
            <a:endParaRPr lang="it-IT" b="1" baseline="0" dirty="0">
              <a:solidFill>
                <a:srgbClr val="3333FF"/>
              </a:solidFill>
              <a:latin typeface="Calibri" pitchFamily="34" charset="0"/>
              <a:ea typeface="MS PGothic" pitchFamily="34" charset="-128"/>
              <a:cs typeface="+mn-cs"/>
            </a:endParaRPr>
          </a:p>
          <a:p>
            <a:pPr algn="just" eaLnBrk="1" hangingPunct="1">
              <a:defRPr/>
            </a:pPr>
            <a:r>
              <a:rPr lang="it-IT" b="1" baseline="0" dirty="0">
                <a:solidFill>
                  <a:srgbClr val="3333FF"/>
                </a:solidFill>
                <a:latin typeface="Calibri" pitchFamily="34" charset="0"/>
                <a:ea typeface="MS PGothic" pitchFamily="34" charset="-128"/>
                <a:cs typeface="+mn-cs"/>
              </a:rPr>
              <a:t>X = &lt; 0,10 €</a:t>
            </a:r>
          </a:p>
          <a:p>
            <a:pPr algn="just" eaLnBrk="1" hangingPunct="1">
              <a:defRPr/>
            </a:pPr>
            <a:r>
              <a:rPr lang="it-IT" b="1" baseline="0" dirty="0">
                <a:solidFill>
                  <a:srgbClr val="3333FF"/>
                </a:solidFill>
                <a:latin typeface="Calibri" pitchFamily="34" charset="0"/>
                <a:ea typeface="MS PGothic" pitchFamily="34" charset="-128"/>
                <a:cs typeface="+mn-cs"/>
              </a:rPr>
              <a:t>u = </a:t>
            </a:r>
            <a:r>
              <a:rPr lang="it-IT" b="1" baseline="0" dirty="0" err="1">
                <a:solidFill>
                  <a:srgbClr val="3333FF"/>
                </a:solidFill>
                <a:latin typeface="Calibri" pitchFamily="34" charset="0"/>
                <a:ea typeface="MS PGothic" pitchFamily="34" charset="-128"/>
                <a:cs typeface="+mn-cs"/>
              </a:rPr>
              <a:t>embarked</a:t>
            </a:r>
            <a:r>
              <a:rPr lang="it-IT" b="1" baseline="0" dirty="0">
                <a:solidFill>
                  <a:srgbClr val="3333FF"/>
                </a:solidFill>
                <a:latin typeface="Calibri" pitchFamily="34" charset="0"/>
                <a:ea typeface="MS PGothic" pitchFamily="34" charset="-128"/>
                <a:cs typeface="+mn-cs"/>
              </a:rPr>
              <a:t> </a:t>
            </a:r>
            <a:r>
              <a:rPr lang="it-IT" b="1" baseline="0" dirty="0" err="1">
                <a:solidFill>
                  <a:srgbClr val="3333FF"/>
                </a:solidFill>
                <a:latin typeface="Calibri" pitchFamily="34" charset="0"/>
                <a:ea typeface="MS PGothic" pitchFamily="34" charset="-128"/>
                <a:cs typeface="+mn-cs"/>
              </a:rPr>
              <a:t>unit</a:t>
            </a:r>
            <a:r>
              <a:rPr lang="it-IT" b="1" baseline="0" dirty="0">
                <a:solidFill>
                  <a:srgbClr val="3333FF"/>
                </a:solidFill>
                <a:latin typeface="Calibri" pitchFamily="34" charset="0"/>
                <a:ea typeface="MS PGothic" pitchFamily="34" charset="-128"/>
                <a:cs typeface="+mn-cs"/>
              </a:rPr>
              <a:t> of </a:t>
            </a:r>
            <a:r>
              <a:rPr lang="it-IT" b="1" baseline="0" dirty="0" err="1">
                <a:solidFill>
                  <a:srgbClr val="3333FF"/>
                </a:solidFill>
                <a:latin typeface="Calibri" pitchFamily="34" charset="0"/>
                <a:ea typeface="MS PGothic" pitchFamily="34" charset="-128"/>
                <a:cs typeface="+mn-cs"/>
              </a:rPr>
              <a:t>transportation</a:t>
            </a:r>
            <a:endParaRPr lang="it-IT" b="1" baseline="0" dirty="0">
              <a:solidFill>
                <a:srgbClr val="3333FF"/>
              </a:solidFill>
              <a:latin typeface="Calibri" pitchFamily="34" charset="0"/>
              <a:ea typeface="MS PGothic" pitchFamily="34" charset="-128"/>
              <a:cs typeface="+mn-cs"/>
            </a:endParaRPr>
          </a:p>
          <a:p>
            <a:pPr algn="just" eaLnBrk="1" hangingPunct="1">
              <a:defRPr/>
            </a:pPr>
            <a:r>
              <a:rPr lang="it-IT" b="1" baseline="0" dirty="0">
                <a:solidFill>
                  <a:srgbClr val="3333FF"/>
                </a:solidFill>
                <a:latin typeface="Calibri" pitchFamily="34" charset="0"/>
                <a:ea typeface="MS PGothic" pitchFamily="34" charset="-128"/>
                <a:cs typeface="+mn-cs"/>
              </a:rPr>
              <a:t>Km = </a:t>
            </a:r>
            <a:r>
              <a:rPr lang="en-US" b="1" baseline="0" dirty="0" err="1">
                <a:solidFill>
                  <a:srgbClr val="3333FF"/>
                </a:solidFill>
                <a:latin typeface="Calibri" pitchFamily="34" charset="0"/>
                <a:ea typeface="MS PGothic" pitchFamily="34" charset="-128"/>
                <a:cs typeface="+mn-cs"/>
              </a:rPr>
              <a:t>kilometres</a:t>
            </a:r>
            <a:r>
              <a:rPr lang="en-US" b="1" baseline="0" dirty="0">
                <a:solidFill>
                  <a:srgbClr val="3333FF"/>
                </a:solidFill>
                <a:latin typeface="Calibri" pitchFamily="34" charset="0"/>
                <a:ea typeface="MS PGothic" pitchFamily="34" charset="-128"/>
                <a:cs typeface="+mn-cs"/>
              </a:rPr>
              <a:t> avoided on the national network</a:t>
            </a:r>
            <a:endParaRPr lang="it-IT" b="1" baseline="0" dirty="0">
              <a:solidFill>
                <a:srgbClr val="3333FF"/>
              </a:solidFill>
              <a:latin typeface="Calibri" pitchFamily="34" charset="0"/>
              <a:ea typeface="MS PGothic" pitchFamily="34" charset="-128"/>
              <a:cs typeface="+mn-cs"/>
            </a:endParaRPr>
          </a:p>
        </p:txBody>
      </p:sp>
    </p:spTree>
    <p:extLst>
      <p:ext uri="{BB962C8B-B14F-4D97-AF65-F5344CB8AC3E}">
        <p14:creationId xmlns:p14="http://schemas.microsoft.com/office/powerpoint/2010/main" val="117501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7"/>
          <p:cNvSpPr>
            <a:spLocks noChangeArrowheads="1"/>
          </p:cNvSpPr>
          <p:nvPr/>
        </p:nvSpPr>
        <p:spPr bwMode="auto">
          <a:xfrm>
            <a:off x="179388" y="2767013"/>
            <a:ext cx="8672512"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endParaRPr lang="en-US" altLang="it-IT" sz="2000" b="0">
              <a:solidFill>
                <a:schemeClr val="tx1"/>
              </a:solidFill>
            </a:endParaRPr>
          </a:p>
          <a:p>
            <a:pPr eaLnBrk="0" hangingPunct="0"/>
            <a:endParaRPr lang="en-US" altLang="it-IT" sz="2000" b="0">
              <a:solidFill>
                <a:schemeClr val="tx1"/>
              </a:solidFill>
            </a:endParaRPr>
          </a:p>
          <a:p>
            <a:pPr eaLnBrk="0" hangingPunct="0"/>
            <a:endParaRPr lang="en-US" altLang="it-IT" sz="2000" b="0">
              <a:solidFill>
                <a:schemeClr val="tx1"/>
              </a:solidFill>
            </a:endParaRPr>
          </a:p>
          <a:p>
            <a:pPr eaLnBrk="0" hangingPunct="0"/>
            <a:r>
              <a:rPr lang="it-IT" altLang="it-IT" sz="2000" b="0">
                <a:solidFill>
                  <a:schemeClr val="tx1"/>
                </a:solidFill>
              </a:rPr>
              <a:t>                                                                            </a:t>
            </a:r>
          </a:p>
        </p:txBody>
      </p:sp>
      <p:sp>
        <p:nvSpPr>
          <p:cNvPr id="4102" name="Segnaposto testo 2"/>
          <p:cNvSpPr>
            <a:spLocks noGrp="1"/>
          </p:cNvSpPr>
          <p:nvPr>
            <p:ph type="body" idx="1"/>
          </p:nvPr>
        </p:nvSpPr>
        <p:spPr>
          <a:xfrm>
            <a:off x="179388" y="1331975"/>
            <a:ext cx="7791450" cy="307975"/>
          </a:xfrm>
        </p:spPr>
        <p:txBody>
          <a:bodyPr>
            <a:noAutofit/>
          </a:bodyPr>
          <a:lstStyle/>
          <a:p>
            <a:r>
              <a:rPr lang="en-US" altLang="it-IT" b="1" dirty="0" err="1">
                <a:latin typeface="Calibri Light" pitchFamily="34" charset="0"/>
              </a:rPr>
              <a:t>Marebonus</a:t>
            </a:r>
            <a:r>
              <a:rPr lang="en-US" altLang="it-IT" b="1" dirty="0">
                <a:latin typeface="Calibri Light" pitchFamily="34" charset="0"/>
              </a:rPr>
              <a:t> indirect contribution sharing </a:t>
            </a:r>
            <a:r>
              <a:rPr lang="en-US" altLang="it-IT" b="1" dirty="0" smtClean="0">
                <a:latin typeface="Calibri Light" pitchFamily="34" charset="0"/>
              </a:rPr>
              <a:t>system</a:t>
            </a:r>
            <a:endParaRPr lang="en-US" altLang="it-IT" b="1" dirty="0">
              <a:latin typeface="Calibri Light" pitchFamily="34" charset="0"/>
            </a:endParaRPr>
          </a:p>
        </p:txBody>
      </p:sp>
      <p:sp>
        <p:nvSpPr>
          <p:cNvPr id="9" name="CasellaDiTesto 8"/>
          <p:cNvSpPr txBox="1"/>
          <p:nvPr/>
        </p:nvSpPr>
        <p:spPr>
          <a:xfrm>
            <a:off x="699035" y="1628800"/>
            <a:ext cx="7833405" cy="2308324"/>
          </a:xfrm>
          <a:prstGeom prst="rect">
            <a:avLst/>
          </a:prstGeom>
          <a:noFill/>
        </p:spPr>
        <p:txBody>
          <a:bodyPr wrap="square" rtlCol="0">
            <a:spAutoFit/>
          </a:bodyPr>
          <a:lstStyle/>
          <a:p>
            <a:pPr algn="just"/>
            <a:r>
              <a:rPr lang="en-US" dirty="0">
                <a:latin typeface="Calibri Light" pitchFamily="34" charset="0"/>
              </a:rPr>
              <a:t>Commitment to transfer to the user of maritime services at least 70% of the aid received as discount or reimbursement</a:t>
            </a:r>
          </a:p>
          <a:p>
            <a:pPr algn="just"/>
            <a:endParaRPr lang="en-US" dirty="0">
              <a:latin typeface="Calibri Light" pitchFamily="34" charset="0"/>
            </a:endParaRPr>
          </a:p>
          <a:p>
            <a:pPr algn="just"/>
            <a:r>
              <a:rPr lang="en-US" dirty="0">
                <a:latin typeface="Calibri Light" pitchFamily="34" charset="0"/>
              </a:rPr>
              <a:t>Beneficiaries (ship-owners) are obliged to allocate at least a certain percentage of the aid received each year to those of their client companies that carried a minimum threshold of vehicles embarkations on the incentivized lines per annum as shown below:</a:t>
            </a:r>
          </a:p>
          <a:p>
            <a:pPr algn="just"/>
            <a:endParaRPr lang="en-US" dirty="0">
              <a:latin typeface="Calibri Light" pitchFamily="34" charset="0"/>
            </a:endParaRPr>
          </a:p>
        </p:txBody>
      </p:sp>
      <p:pic>
        <p:nvPicPr>
          <p:cNvPr id="11" name="Picture 5"/>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6384" y="138081"/>
            <a:ext cx="783208" cy="91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260445"/>
            <a:ext cx="304165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3" name="Connettore 1 12"/>
          <p:cNvCxnSpPr/>
          <p:nvPr/>
        </p:nvCxnSpPr>
        <p:spPr>
          <a:xfrm>
            <a:off x="210940" y="6459731"/>
            <a:ext cx="8640960" cy="0"/>
          </a:xfrm>
          <a:prstGeom prst="line">
            <a:avLst/>
          </a:prstGeom>
          <a:ln w="19050"/>
        </p:spPr>
        <p:style>
          <a:lnRef idx="2">
            <a:schemeClr val="dk1"/>
          </a:lnRef>
          <a:fillRef idx="0">
            <a:schemeClr val="dk1"/>
          </a:fillRef>
          <a:effectRef idx="1">
            <a:schemeClr val="dk1"/>
          </a:effectRef>
          <a:fontRef idx="minor">
            <a:schemeClr val="tx1"/>
          </a:fontRef>
        </p:style>
      </p:cxnSp>
      <p:grpSp>
        <p:nvGrpSpPr>
          <p:cNvPr id="15" name="Gruppo 14"/>
          <p:cNvGrpSpPr/>
          <p:nvPr/>
        </p:nvGrpSpPr>
        <p:grpSpPr>
          <a:xfrm>
            <a:off x="1874838" y="3429000"/>
            <a:ext cx="6081538" cy="3219450"/>
            <a:chOff x="944563" y="2139950"/>
            <a:chExt cx="8199437" cy="4508500"/>
          </a:xfrm>
        </p:grpSpPr>
        <p:grpSp>
          <p:nvGrpSpPr>
            <p:cNvPr id="16" name="Gruppo 10"/>
            <p:cNvGrpSpPr>
              <a:grpSpLocks/>
            </p:cNvGrpSpPr>
            <p:nvPr/>
          </p:nvGrpSpPr>
          <p:grpSpPr bwMode="auto">
            <a:xfrm>
              <a:off x="944563" y="2825750"/>
              <a:ext cx="3624262" cy="2874963"/>
              <a:chOff x="1592075" y="2708919"/>
              <a:chExt cx="3625030" cy="2876443"/>
            </a:xfrm>
          </p:grpSpPr>
          <p:sp>
            <p:nvSpPr>
              <p:cNvPr id="21" name="Ovale 20"/>
              <p:cNvSpPr/>
              <p:nvPr/>
            </p:nvSpPr>
            <p:spPr>
              <a:xfrm>
                <a:off x="2697209" y="4141581"/>
                <a:ext cx="90506" cy="92122"/>
              </a:xfrm>
              <a:prstGeom prst="ellipse">
                <a:avLst/>
              </a:prstGeom>
              <a:ln>
                <a:solidFill>
                  <a:schemeClr val="accent1">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Ovale 21"/>
              <p:cNvSpPr/>
              <p:nvPr/>
            </p:nvSpPr>
            <p:spPr>
              <a:xfrm>
                <a:off x="2617817" y="4270235"/>
                <a:ext cx="90506" cy="90534"/>
              </a:xfrm>
              <a:prstGeom prst="ellipse">
                <a:avLst/>
              </a:prstGeom>
              <a:ln>
                <a:solidFill>
                  <a:schemeClr val="accent1">
                    <a:lumMod val="90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Ovale 22"/>
              <p:cNvSpPr/>
              <p:nvPr/>
            </p:nvSpPr>
            <p:spPr>
              <a:xfrm>
                <a:off x="2522547" y="4381418"/>
                <a:ext cx="90506" cy="90534"/>
              </a:xfrm>
              <a:prstGeom prst="ellipse">
                <a:avLst/>
              </a:prstGeom>
              <a:ln>
                <a:solidFill>
                  <a:schemeClr val="accent1"/>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Ovale 23"/>
              <p:cNvSpPr/>
              <p:nvPr/>
            </p:nvSpPr>
            <p:spPr>
              <a:xfrm>
                <a:off x="2635283" y="2853456"/>
                <a:ext cx="92095" cy="92122"/>
              </a:xfrm>
              <a:prstGeom prst="ellipse">
                <a:avLst/>
              </a:prstGeom>
              <a:ln>
                <a:solidFill>
                  <a:schemeClr val="accent2">
                    <a:lumMod val="50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Ovale 24"/>
              <p:cNvSpPr/>
              <p:nvPr/>
            </p:nvSpPr>
            <p:spPr>
              <a:xfrm>
                <a:off x="2757547" y="2781982"/>
                <a:ext cx="90506" cy="90535"/>
              </a:xfrm>
              <a:prstGeom prst="ellipse">
                <a:avLst/>
              </a:prstGeom>
              <a:ln>
                <a:solidFill>
                  <a:schemeClr val="accent2">
                    <a:lumMod val="50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Ovale 25"/>
              <p:cNvSpPr/>
              <p:nvPr/>
            </p:nvSpPr>
            <p:spPr>
              <a:xfrm>
                <a:off x="2879810" y="2708919"/>
                <a:ext cx="90507" cy="90535"/>
              </a:xfrm>
              <a:prstGeom prst="ellipse">
                <a:avLst/>
              </a:prstGeom>
              <a:ln>
                <a:solidFill>
                  <a:schemeClr val="accent2">
                    <a:lumMod val="50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Ovale 26"/>
              <p:cNvSpPr/>
              <p:nvPr/>
            </p:nvSpPr>
            <p:spPr>
              <a:xfrm>
                <a:off x="3000485" y="2781982"/>
                <a:ext cx="90507" cy="90535"/>
              </a:xfrm>
              <a:prstGeom prst="ellipse">
                <a:avLst/>
              </a:prstGeom>
              <a:ln>
                <a:solidFill>
                  <a:schemeClr val="accent2">
                    <a:lumMod val="50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Ovale 27"/>
              <p:cNvSpPr/>
              <p:nvPr/>
            </p:nvSpPr>
            <p:spPr>
              <a:xfrm>
                <a:off x="3122749" y="2853456"/>
                <a:ext cx="90506" cy="92122"/>
              </a:xfrm>
              <a:prstGeom prst="ellipse">
                <a:avLst/>
              </a:prstGeom>
              <a:ln>
                <a:solidFill>
                  <a:schemeClr val="accent2">
                    <a:lumMod val="50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Ovale 28"/>
              <p:cNvSpPr/>
              <p:nvPr/>
            </p:nvSpPr>
            <p:spPr>
              <a:xfrm>
                <a:off x="2879810" y="2861397"/>
                <a:ext cx="90507" cy="92122"/>
              </a:xfrm>
              <a:prstGeom prst="ellipse">
                <a:avLst/>
              </a:prstGeom>
              <a:ln>
                <a:solidFill>
                  <a:schemeClr val="accent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Ovale 29"/>
              <p:cNvSpPr/>
              <p:nvPr/>
            </p:nvSpPr>
            <p:spPr>
              <a:xfrm>
                <a:off x="2879810" y="3015465"/>
                <a:ext cx="90507" cy="90534"/>
              </a:xfrm>
              <a:prstGeom prst="ellipse">
                <a:avLst/>
              </a:prstGeom>
              <a:ln>
                <a:solidFill>
                  <a:schemeClr val="accent1">
                    <a:lumMod val="50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Figura a mano libera 30"/>
              <p:cNvSpPr/>
              <p:nvPr/>
            </p:nvSpPr>
            <p:spPr>
              <a:xfrm>
                <a:off x="2033494" y="4710199"/>
                <a:ext cx="2034018" cy="875163"/>
              </a:xfrm>
              <a:custGeom>
                <a:avLst/>
                <a:gdLst>
                  <a:gd name="connsiteX0" fmla="*/ 0 w 2034011"/>
                  <a:gd name="connsiteY0" fmla="*/ 145858 h 875131"/>
                  <a:gd name="connsiteX1" fmla="*/ 145858 w 2034011"/>
                  <a:gd name="connsiteY1" fmla="*/ 0 h 875131"/>
                  <a:gd name="connsiteX2" fmla="*/ 1888153 w 2034011"/>
                  <a:gd name="connsiteY2" fmla="*/ 0 h 875131"/>
                  <a:gd name="connsiteX3" fmla="*/ 2034011 w 2034011"/>
                  <a:gd name="connsiteY3" fmla="*/ 145858 h 875131"/>
                  <a:gd name="connsiteX4" fmla="*/ 2034011 w 2034011"/>
                  <a:gd name="connsiteY4" fmla="*/ 729273 h 875131"/>
                  <a:gd name="connsiteX5" fmla="*/ 1888153 w 2034011"/>
                  <a:gd name="connsiteY5" fmla="*/ 875131 h 875131"/>
                  <a:gd name="connsiteX6" fmla="*/ 145858 w 2034011"/>
                  <a:gd name="connsiteY6" fmla="*/ 875131 h 875131"/>
                  <a:gd name="connsiteX7" fmla="*/ 0 w 2034011"/>
                  <a:gd name="connsiteY7" fmla="*/ 729273 h 875131"/>
                  <a:gd name="connsiteX8" fmla="*/ 0 w 2034011"/>
                  <a:gd name="connsiteY8" fmla="*/ 145858 h 875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34011" h="875131">
                    <a:moveTo>
                      <a:pt x="0" y="145858"/>
                    </a:moveTo>
                    <a:cubicBezTo>
                      <a:pt x="0" y="65303"/>
                      <a:pt x="65303" y="0"/>
                      <a:pt x="145858" y="0"/>
                    </a:cubicBezTo>
                    <a:lnTo>
                      <a:pt x="1888153" y="0"/>
                    </a:lnTo>
                    <a:cubicBezTo>
                      <a:pt x="1968708" y="0"/>
                      <a:pt x="2034011" y="65303"/>
                      <a:pt x="2034011" y="145858"/>
                    </a:cubicBezTo>
                    <a:lnTo>
                      <a:pt x="2034011" y="729273"/>
                    </a:lnTo>
                    <a:cubicBezTo>
                      <a:pt x="2034011" y="809828"/>
                      <a:pt x="1968708" y="875131"/>
                      <a:pt x="1888153" y="875131"/>
                    </a:cubicBezTo>
                    <a:lnTo>
                      <a:pt x="145858" y="875131"/>
                    </a:lnTo>
                    <a:cubicBezTo>
                      <a:pt x="65303" y="875131"/>
                      <a:pt x="0" y="809828"/>
                      <a:pt x="0" y="729273"/>
                    </a:cubicBezTo>
                    <a:lnTo>
                      <a:pt x="0" y="145858"/>
                    </a:lnTo>
                    <a:close/>
                  </a:path>
                </a:pathLst>
              </a:custGeom>
              <a:solidFill>
                <a:schemeClr val="accent2">
                  <a:lumMod val="60000"/>
                  <a:lumOff val="40000"/>
                </a:schemeClr>
              </a:solidFill>
              <a:ln>
                <a:solidFill>
                  <a:srgbClr val="FFC0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458955" tIns="96060" rIns="96060" bIns="96060" spcCol="1270" anchor="ctr"/>
              <a:lstStyle/>
              <a:p>
                <a:pPr algn="r" defTabSz="622300">
                  <a:lnSpc>
                    <a:spcPct val="90000"/>
                  </a:lnSpc>
                  <a:spcAft>
                    <a:spcPct val="35000"/>
                  </a:spcAft>
                  <a:defRPr/>
                </a:pPr>
                <a:r>
                  <a:rPr lang="it-IT" sz="1200" b="1" dirty="0"/>
                  <a:t>Over 150 of </a:t>
                </a:r>
                <a:r>
                  <a:rPr lang="it-IT" sz="1200" b="1" dirty="0" err="1"/>
                  <a:t>vehicule</a:t>
                </a:r>
                <a:r>
                  <a:rPr lang="it-IT" sz="1200" b="1" dirty="0"/>
                  <a:t> </a:t>
                </a:r>
                <a:r>
                  <a:rPr lang="it-IT" sz="1200" b="1" dirty="0" err="1"/>
                  <a:t>embarkations</a:t>
                </a:r>
                <a:endParaRPr lang="it-IT" sz="1200" b="1" dirty="0"/>
              </a:p>
            </p:txBody>
          </p:sp>
          <p:sp>
            <p:nvSpPr>
              <p:cNvPr id="32" name="Figura a mano libera 31"/>
              <p:cNvSpPr/>
              <p:nvPr/>
            </p:nvSpPr>
            <p:spPr>
              <a:xfrm>
                <a:off x="3275182" y="3471311"/>
                <a:ext cx="1941923" cy="838631"/>
              </a:xfrm>
              <a:custGeom>
                <a:avLst/>
                <a:gdLst>
                  <a:gd name="connsiteX0" fmla="*/ 0 w 1941253"/>
                  <a:gd name="connsiteY0" fmla="*/ 139862 h 839158"/>
                  <a:gd name="connsiteX1" fmla="*/ 139862 w 1941253"/>
                  <a:gd name="connsiteY1" fmla="*/ 0 h 839158"/>
                  <a:gd name="connsiteX2" fmla="*/ 1801391 w 1941253"/>
                  <a:gd name="connsiteY2" fmla="*/ 0 h 839158"/>
                  <a:gd name="connsiteX3" fmla="*/ 1941253 w 1941253"/>
                  <a:gd name="connsiteY3" fmla="*/ 139862 h 839158"/>
                  <a:gd name="connsiteX4" fmla="*/ 1941253 w 1941253"/>
                  <a:gd name="connsiteY4" fmla="*/ 699296 h 839158"/>
                  <a:gd name="connsiteX5" fmla="*/ 1801391 w 1941253"/>
                  <a:gd name="connsiteY5" fmla="*/ 839158 h 839158"/>
                  <a:gd name="connsiteX6" fmla="*/ 139862 w 1941253"/>
                  <a:gd name="connsiteY6" fmla="*/ 839158 h 839158"/>
                  <a:gd name="connsiteX7" fmla="*/ 0 w 1941253"/>
                  <a:gd name="connsiteY7" fmla="*/ 699296 h 839158"/>
                  <a:gd name="connsiteX8" fmla="*/ 0 w 1941253"/>
                  <a:gd name="connsiteY8" fmla="*/ 139862 h 839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1253" h="839158">
                    <a:moveTo>
                      <a:pt x="0" y="139862"/>
                    </a:moveTo>
                    <a:cubicBezTo>
                      <a:pt x="0" y="62618"/>
                      <a:pt x="62618" y="0"/>
                      <a:pt x="139862" y="0"/>
                    </a:cubicBezTo>
                    <a:lnTo>
                      <a:pt x="1801391" y="0"/>
                    </a:lnTo>
                    <a:cubicBezTo>
                      <a:pt x="1878635" y="0"/>
                      <a:pt x="1941253" y="62618"/>
                      <a:pt x="1941253" y="139862"/>
                    </a:cubicBezTo>
                    <a:lnTo>
                      <a:pt x="1941253" y="699296"/>
                    </a:lnTo>
                    <a:cubicBezTo>
                      <a:pt x="1941253" y="776540"/>
                      <a:pt x="1878635" y="839158"/>
                      <a:pt x="1801391" y="839158"/>
                    </a:cubicBezTo>
                    <a:lnTo>
                      <a:pt x="139862" y="839158"/>
                    </a:lnTo>
                    <a:cubicBezTo>
                      <a:pt x="62618" y="839158"/>
                      <a:pt x="0" y="776540"/>
                      <a:pt x="0" y="699296"/>
                    </a:cubicBezTo>
                    <a:lnTo>
                      <a:pt x="0" y="139862"/>
                    </a:lnTo>
                    <a:close/>
                  </a:path>
                </a:pathLst>
              </a:custGeom>
              <a:solidFill>
                <a:schemeClr val="accent2"/>
              </a:solidFill>
              <a:ln>
                <a:solidFill>
                  <a:srgbClr val="FF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457199" tIns="94304" rIns="94304" bIns="94304" spcCol="1270" anchor="ctr"/>
              <a:lstStyle/>
              <a:p>
                <a:pPr algn="r" defTabSz="622300">
                  <a:lnSpc>
                    <a:spcPct val="90000"/>
                  </a:lnSpc>
                  <a:spcAft>
                    <a:spcPct val="35000"/>
                  </a:spcAft>
                  <a:defRPr/>
                </a:pPr>
                <a:r>
                  <a:rPr lang="it-IT" sz="1200" b="1" dirty="0"/>
                  <a:t>Over 4000 of </a:t>
                </a:r>
                <a:r>
                  <a:rPr lang="it-IT" sz="1200" b="1" dirty="0" err="1"/>
                  <a:t>vehicule</a:t>
                </a:r>
                <a:r>
                  <a:rPr lang="it-IT" sz="1200" b="1" dirty="0"/>
                  <a:t> </a:t>
                </a:r>
                <a:r>
                  <a:rPr lang="it-IT" sz="1200" b="1" dirty="0" err="1"/>
                  <a:t>embarkations</a:t>
                </a:r>
                <a:endParaRPr lang="it-IT" sz="1200" b="1" dirty="0"/>
              </a:p>
            </p:txBody>
          </p:sp>
          <p:sp>
            <p:nvSpPr>
              <p:cNvPr id="33" name="Ovale 32"/>
              <p:cNvSpPr/>
              <p:nvPr/>
            </p:nvSpPr>
            <p:spPr>
              <a:xfrm>
                <a:off x="1592075" y="4197304"/>
                <a:ext cx="911750" cy="911690"/>
              </a:xfrm>
              <a:prstGeom prst="ellipse">
                <a:avLst/>
              </a:prstGeom>
              <a:blipFill>
                <a:blip r:embed="rId5" cstate="print">
                  <a:extLst/>
                </a:blip>
                <a:srcRect/>
                <a:stretch>
                  <a:fillRect l="-1000" r="-1000"/>
                </a:stretch>
              </a:blipFill>
              <a:ln>
                <a:solidFill>
                  <a:srgbClr val="3399FF"/>
                </a:solid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34" name="Ovale 33"/>
              <p:cNvSpPr/>
              <p:nvPr/>
            </p:nvSpPr>
            <p:spPr>
              <a:xfrm>
                <a:off x="2133034" y="3051615"/>
                <a:ext cx="1492134" cy="1139667"/>
              </a:xfrm>
              <a:prstGeom prst="ellipse">
                <a:avLst/>
              </a:prstGeom>
              <a:blipFill>
                <a:blip r:embed="rId6" cstate="print">
                  <a:extLst/>
                </a:blip>
                <a:srcRect/>
                <a:stretch>
                  <a:fillRect l="-1000" r="-1000"/>
                </a:stretch>
              </a:blipFill>
              <a:ln>
                <a:solidFill>
                  <a:srgbClr val="3333FF"/>
                </a:solid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17" name="Freccia a destra 9"/>
            <p:cNvSpPr>
              <a:spLocks noChangeArrowheads="1"/>
            </p:cNvSpPr>
            <p:nvPr/>
          </p:nvSpPr>
          <p:spPr bwMode="auto">
            <a:xfrm>
              <a:off x="4643438" y="3833813"/>
              <a:ext cx="720725" cy="431800"/>
            </a:xfrm>
            <a:prstGeom prst="rightArrow">
              <a:avLst>
                <a:gd name="adj1" fmla="val 50000"/>
                <a:gd name="adj2" fmla="val 50074"/>
              </a:avLst>
            </a:prstGeom>
            <a:solidFill>
              <a:schemeClr val="bg1"/>
            </a:solidFill>
            <a:ln w="28575" algn="ctr">
              <a:solidFill>
                <a:srgbClr val="FF0000"/>
              </a:solidFill>
              <a:round/>
              <a:headEnd/>
              <a:tailEnd/>
            </a:ln>
          </p:spPr>
          <p:txBody>
            <a:bodyPr>
              <a:spAutoFit/>
            </a:bodyPr>
            <a:lstStyle/>
            <a:p>
              <a:pPr marL="342900" indent="-342900" algn="just" defTabSz="279400">
                <a:spcBef>
                  <a:spcPct val="20000"/>
                </a:spcBef>
                <a:buClr>
                  <a:srgbClr val="0096D6"/>
                </a:buClr>
                <a:buFont typeface="Wingdings" pitchFamily="2" charset="2"/>
                <a:buNone/>
              </a:pPr>
              <a:endParaRPr lang="it-IT"/>
            </a:p>
          </p:txBody>
        </p:sp>
        <p:sp>
          <p:nvSpPr>
            <p:cNvPr id="18" name="Freccia a destra 21"/>
            <p:cNvSpPr>
              <a:spLocks noChangeArrowheads="1"/>
            </p:cNvSpPr>
            <p:nvPr/>
          </p:nvSpPr>
          <p:spPr bwMode="auto">
            <a:xfrm>
              <a:off x="3492500" y="5057775"/>
              <a:ext cx="719138" cy="431800"/>
            </a:xfrm>
            <a:prstGeom prst="rightArrow">
              <a:avLst>
                <a:gd name="adj1" fmla="val 50000"/>
                <a:gd name="adj2" fmla="val 49963"/>
              </a:avLst>
            </a:prstGeom>
            <a:solidFill>
              <a:schemeClr val="bg1"/>
            </a:solidFill>
            <a:ln w="28575" algn="ctr">
              <a:solidFill>
                <a:srgbClr val="FFC000"/>
              </a:solidFill>
              <a:round/>
              <a:headEnd/>
              <a:tailEnd/>
            </a:ln>
          </p:spPr>
          <p:txBody>
            <a:bodyPr>
              <a:spAutoFit/>
            </a:bodyPr>
            <a:lstStyle/>
            <a:p>
              <a:pPr marL="342900" indent="-342900" algn="just" defTabSz="279400">
                <a:spcBef>
                  <a:spcPct val="20000"/>
                </a:spcBef>
                <a:buClr>
                  <a:srgbClr val="0096D6"/>
                </a:buClr>
                <a:buFont typeface="Wingdings" pitchFamily="2" charset="2"/>
                <a:buNone/>
              </a:pPr>
              <a:endParaRPr lang="it-IT"/>
            </a:p>
          </p:txBody>
        </p:sp>
        <p:graphicFrame>
          <p:nvGraphicFramePr>
            <p:cNvPr id="19" name="Grafico 24575"/>
            <p:cNvGraphicFramePr>
              <a:graphicFrameLocks/>
            </p:cNvGraphicFramePr>
            <p:nvPr>
              <p:extLst>
                <p:ext uri="{D42A27DB-BD31-4B8C-83A1-F6EECF244321}">
                  <p14:modId xmlns:p14="http://schemas.microsoft.com/office/powerpoint/2010/main" val="2105352626"/>
                </p:ext>
              </p:extLst>
            </p:nvPr>
          </p:nvGraphicFramePr>
          <p:xfrm>
            <a:off x="3197225" y="3725863"/>
            <a:ext cx="4400550" cy="2922587"/>
          </p:xfrm>
          <a:graphic>
            <a:graphicData uri="http://schemas.openxmlformats.org/presentationml/2006/ole">
              <mc:AlternateContent xmlns:mc="http://schemas.openxmlformats.org/markup-compatibility/2006">
                <mc:Choice xmlns:v="urn:schemas-microsoft-com:vml" Requires="v">
                  <p:oleObj spid="_x0000_s4108" r:id="rId7" imgW="4395597" imgH="2926334" progId="Excel.Chart.8">
                    <p:embed/>
                  </p:oleObj>
                </mc:Choice>
                <mc:Fallback>
                  <p:oleObj r:id="rId7" imgW="4395597" imgH="2926334" progId="Excel.Chart.8">
                    <p:embed/>
                    <p:pic>
                      <p:nvPicPr>
                        <p:cNvPr id="0" name=""/>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97225" y="3725863"/>
                          <a:ext cx="4400550" cy="292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Grafico 40"/>
            <p:cNvGraphicFramePr>
              <a:graphicFrameLocks/>
            </p:cNvGraphicFramePr>
            <p:nvPr>
              <p:extLst>
                <p:ext uri="{D42A27DB-BD31-4B8C-83A1-F6EECF244321}">
                  <p14:modId xmlns:p14="http://schemas.microsoft.com/office/powerpoint/2010/main" val="1437625661"/>
                </p:ext>
              </p:extLst>
            </p:nvPr>
          </p:nvGraphicFramePr>
          <p:xfrm>
            <a:off x="4289425" y="2139950"/>
            <a:ext cx="4854575" cy="2981325"/>
          </p:xfrm>
          <a:graphic>
            <a:graphicData uri="http://schemas.openxmlformats.org/presentationml/2006/ole">
              <mc:AlternateContent xmlns:mc="http://schemas.openxmlformats.org/markup-compatibility/2006">
                <mc:Choice xmlns:v="urn:schemas-microsoft-com:vml" Requires="v">
                  <p:oleObj spid="_x0000_s4109" r:id="rId9" imgW="4852837" imgH="2981202" progId="Excel.Chart.8">
                    <p:embed/>
                  </p:oleObj>
                </mc:Choice>
                <mc:Fallback>
                  <p:oleObj r:id="rId9" imgW="4852837" imgH="2981202" progId="Excel.Chart.8">
                    <p:embed/>
                    <p:pic>
                      <p:nvPicPr>
                        <p:cNvPr id="0" name=""/>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89425" y="2139950"/>
                          <a:ext cx="4854575" cy="298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2465742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p:cNvSpPr txBox="1">
            <a:spLocks noChangeArrowheads="1"/>
          </p:cNvSpPr>
          <p:nvPr/>
        </p:nvSpPr>
        <p:spPr bwMode="auto">
          <a:xfrm>
            <a:off x="508000" y="6216650"/>
            <a:ext cx="5902325" cy="40005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hangingPunct="0">
              <a:defRPr sz="2400">
                <a:solidFill>
                  <a:schemeClr val="tx1"/>
                </a:solidFill>
                <a:latin typeface="Tahoma" pitchFamily="34" charset="0"/>
              </a:defRPr>
            </a:lvl6pPr>
            <a:lvl7pPr marL="2971800" indent="-228600" eaLnBrk="0" hangingPunct="0">
              <a:defRPr sz="2400">
                <a:solidFill>
                  <a:schemeClr val="tx1"/>
                </a:solidFill>
                <a:latin typeface="Tahoma" pitchFamily="34" charset="0"/>
              </a:defRPr>
            </a:lvl7pPr>
            <a:lvl8pPr marL="3429000" indent="-228600" eaLnBrk="0" hangingPunct="0">
              <a:defRPr sz="2400">
                <a:solidFill>
                  <a:schemeClr val="tx1"/>
                </a:solidFill>
                <a:latin typeface="Tahoma" pitchFamily="34" charset="0"/>
              </a:defRPr>
            </a:lvl8pPr>
            <a:lvl9pPr marL="3886200" indent="-228600" eaLnBrk="0" hangingPunct="0">
              <a:defRPr sz="2400">
                <a:solidFill>
                  <a:schemeClr val="tx1"/>
                </a:solidFill>
                <a:latin typeface="Tahoma" pitchFamily="34" charset="0"/>
              </a:defRPr>
            </a:lvl9pPr>
          </a:lstStyle>
          <a:p>
            <a:pPr algn="l">
              <a:spcBef>
                <a:spcPct val="50000"/>
              </a:spcBef>
            </a:pPr>
            <a:r>
              <a:rPr lang="en-US" altLang="it-IT" sz="2000" dirty="0">
                <a:latin typeface="Times New Roman" pitchFamily="18" charset="0"/>
                <a:cs typeface="Times New Roman" pitchFamily="18" charset="0"/>
              </a:rPr>
              <a:t>Geneva  </a:t>
            </a:r>
            <a:r>
              <a:rPr lang="en-US" altLang="it-IT" sz="2000" dirty="0" smtClean="0">
                <a:latin typeface="Times New Roman" pitchFamily="18" charset="0"/>
                <a:cs typeface="Times New Roman" pitchFamily="18" charset="0"/>
              </a:rPr>
              <a:t>20 </a:t>
            </a:r>
            <a:r>
              <a:rPr lang="en-US" altLang="it-IT" sz="2000" dirty="0">
                <a:latin typeface="Times New Roman" pitchFamily="18" charset="0"/>
                <a:cs typeface="Times New Roman" pitchFamily="18" charset="0"/>
              </a:rPr>
              <a:t>November </a:t>
            </a:r>
            <a:r>
              <a:rPr lang="en-US" altLang="it-IT" sz="2000" dirty="0" smtClean="0">
                <a:latin typeface="Times New Roman" pitchFamily="18" charset="0"/>
                <a:cs typeface="Times New Roman" pitchFamily="18" charset="0"/>
              </a:rPr>
              <a:t>2018</a:t>
            </a:r>
            <a:endParaRPr lang="en-US" altLang="it-IT" sz="2000" dirty="0">
              <a:latin typeface="Times New Roman" pitchFamily="18" charset="0"/>
              <a:cs typeface="Times New Roman" pitchFamily="18" charset="0"/>
            </a:endParaRPr>
          </a:p>
        </p:txBody>
      </p:sp>
      <p:pic>
        <p:nvPicPr>
          <p:cNvPr id="9" name="Picture 5"/>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60800" y="654050"/>
            <a:ext cx="1135063"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7"/>
          <p:cNvSpPr>
            <a:spLocks noChangeArrowheads="1"/>
          </p:cNvSpPr>
          <p:nvPr/>
        </p:nvSpPr>
        <p:spPr bwMode="auto">
          <a:xfrm>
            <a:off x="0" y="1844675"/>
            <a:ext cx="9144000" cy="193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tabLst>
                <a:tab pos="-114300" algn="l"/>
              </a:tabLst>
            </a:pPr>
            <a:r>
              <a:rPr lang="it-IT" altLang="it-IT" sz="4400" i="1" dirty="0">
                <a:solidFill>
                  <a:srgbClr val="000000"/>
                </a:solidFill>
                <a:latin typeface="Times New Roman" pitchFamily="18" charset="0"/>
                <a:cs typeface="Times New Roman" pitchFamily="18" charset="0"/>
              </a:rPr>
              <a:t>Ministero delle Infrastrutture e dei Trasporti</a:t>
            </a:r>
            <a:endParaRPr lang="it-IT" altLang="it-IT" sz="4400" dirty="0">
              <a:latin typeface="Times New Roman" pitchFamily="18" charset="0"/>
              <a:cs typeface="Times New Roman" pitchFamily="18" charset="0"/>
            </a:endParaRPr>
          </a:p>
          <a:p>
            <a:pPr eaLnBrk="0" hangingPunct="0">
              <a:tabLst>
                <a:tab pos="-114300" algn="l"/>
              </a:tabLst>
            </a:pPr>
            <a:r>
              <a:rPr lang="it-IT" altLang="it-IT" sz="1600" i="1" dirty="0">
                <a:solidFill>
                  <a:schemeClr val="tx1"/>
                </a:solidFill>
                <a:latin typeface="Times New Roman" pitchFamily="18" charset="0"/>
                <a:cs typeface="Times New Roman" pitchFamily="18" charset="0"/>
              </a:rPr>
              <a:t>   </a:t>
            </a:r>
          </a:p>
          <a:p>
            <a:pPr algn="ctr" eaLnBrk="0" hangingPunct="0">
              <a:tabLst>
                <a:tab pos="-114300" algn="l"/>
              </a:tabLst>
            </a:pPr>
            <a:r>
              <a:rPr lang="it-IT" altLang="it-IT" sz="1600" dirty="0">
                <a:solidFill>
                  <a:schemeClr val="tx1"/>
                </a:solidFill>
                <a:latin typeface="Times New Roman" pitchFamily="18" charset="0"/>
                <a:cs typeface="Times New Roman" pitchFamily="18" charset="0"/>
              </a:rPr>
              <a:t>DIREZIONE GENERALE PER IL TRASPORTO STRADALE E L’INTERMODALITA</a:t>
            </a:r>
            <a:r>
              <a:rPr lang="it-IT" altLang="it-IT" sz="1600" dirty="0">
                <a:solidFill>
                  <a:schemeClr val="tx1"/>
                </a:solidFill>
                <a:ea typeface="Times New Roman" pitchFamily="18" charset="0"/>
                <a:cs typeface="Arial" charset="0"/>
              </a:rPr>
              <a:t>’       </a:t>
            </a:r>
            <a:endParaRPr lang="it-IT" altLang="it-IT" sz="1600" b="0" dirty="0">
              <a:solidFill>
                <a:schemeClr val="tx1"/>
              </a:solidFill>
              <a:ea typeface="Times New Roman" pitchFamily="18" charset="0"/>
              <a:cs typeface="Arial" charset="0"/>
            </a:endParaRPr>
          </a:p>
        </p:txBody>
      </p:sp>
      <p:sp>
        <p:nvSpPr>
          <p:cNvPr id="11" name="Text Box 9"/>
          <p:cNvSpPr txBox="1">
            <a:spLocks noChangeArrowheads="1"/>
          </p:cNvSpPr>
          <p:nvPr/>
        </p:nvSpPr>
        <p:spPr bwMode="auto">
          <a:xfrm>
            <a:off x="2038081" y="3871458"/>
            <a:ext cx="4908983" cy="1064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hangingPunct="0">
              <a:defRPr sz="2400">
                <a:solidFill>
                  <a:schemeClr val="tx1"/>
                </a:solidFill>
                <a:latin typeface="Tahoma" pitchFamily="34" charset="0"/>
              </a:defRPr>
            </a:lvl6pPr>
            <a:lvl7pPr marL="2971800" indent="-228600" eaLnBrk="0" hangingPunct="0">
              <a:defRPr sz="2400">
                <a:solidFill>
                  <a:schemeClr val="tx1"/>
                </a:solidFill>
                <a:latin typeface="Tahoma" pitchFamily="34" charset="0"/>
              </a:defRPr>
            </a:lvl7pPr>
            <a:lvl8pPr marL="3429000" indent="-228600" eaLnBrk="0" hangingPunct="0">
              <a:defRPr sz="2400">
                <a:solidFill>
                  <a:schemeClr val="tx1"/>
                </a:solidFill>
                <a:latin typeface="Tahoma" pitchFamily="34" charset="0"/>
              </a:defRPr>
            </a:lvl8pPr>
            <a:lvl9pPr marL="3886200" indent="-228600" eaLnBrk="0" hangingPunct="0">
              <a:defRPr sz="2400">
                <a:solidFill>
                  <a:schemeClr val="tx1"/>
                </a:solidFill>
                <a:latin typeface="Tahoma" pitchFamily="34" charset="0"/>
              </a:defRPr>
            </a:lvl9pPr>
          </a:lstStyle>
          <a:p>
            <a:pPr algn="ctr"/>
            <a:endParaRPr lang="en-US" altLang="it-IT" sz="2000" b="1" dirty="0" smtClean="0">
              <a:latin typeface="Calibri Light" pitchFamily="34" charset="0"/>
              <a:cs typeface="Times New Roman" pitchFamily="18" charset="0"/>
            </a:endParaRPr>
          </a:p>
          <a:p>
            <a:pPr algn="ctr">
              <a:lnSpc>
                <a:spcPct val="90000"/>
              </a:lnSpc>
            </a:pPr>
            <a:endParaRPr lang="en-US" altLang="it-IT" sz="2000" b="1" dirty="0" smtClean="0">
              <a:latin typeface="Times New Roman" pitchFamily="18" charset="0"/>
              <a:cs typeface="Times New Roman" pitchFamily="18" charset="0"/>
            </a:endParaRPr>
          </a:p>
          <a:p>
            <a:pPr algn="ctr">
              <a:lnSpc>
                <a:spcPct val="90000"/>
              </a:lnSpc>
            </a:pPr>
            <a:r>
              <a:rPr lang="it-IT" altLang="it-IT" sz="2800" b="1" dirty="0" err="1" smtClean="0">
                <a:latin typeface="Times New Roman" pitchFamily="18" charset="0"/>
                <a:cs typeface="Times New Roman" pitchFamily="18" charset="0"/>
              </a:rPr>
              <a:t>Thank</a:t>
            </a:r>
            <a:r>
              <a:rPr lang="it-IT" altLang="it-IT" sz="2800" b="1" dirty="0" smtClean="0">
                <a:latin typeface="Times New Roman" pitchFamily="18" charset="0"/>
                <a:cs typeface="Times New Roman" pitchFamily="18" charset="0"/>
              </a:rPr>
              <a:t> </a:t>
            </a:r>
            <a:r>
              <a:rPr lang="it-IT" altLang="it-IT" sz="2800" b="1" dirty="0" err="1" smtClean="0">
                <a:latin typeface="Times New Roman" pitchFamily="18" charset="0"/>
                <a:cs typeface="Times New Roman" pitchFamily="18" charset="0"/>
              </a:rPr>
              <a:t>You</a:t>
            </a:r>
            <a:r>
              <a:rPr lang="it-IT" altLang="it-IT" sz="2800" b="1" dirty="0" smtClean="0">
                <a:latin typeface="Times New Roman" pitchFamily="18" charset="0"/>
                <a:cs typeface="Times New Roman" pitchFamily="18" charset="0"/>
              </a:rPr>
              <a:t>!</a:t>
            </a:r>
            <a:endParaRPr lang="it-IT" altLang="it-IT" sz="1800" b="0" i="1" dirty="0">
              <a:latin typeface="Times New Roman" pitchFamily="18" charset="0"/>
              <a:cs typeface="Times New Roman" pitchFamily="18" charset="0"/>
            </a:endParaRPr>
          </a:p>
        </p:txBody>
      </p:sp>
    </p:spTree>
    <p:extLst>
      <p:ext uri="{BB962C8B-B14F-4D97-AF65-F5344CB8AC3E}">
        <p14:creationId xmlns:p14="http://schemas.microsoft.com/office/powerpoint/2010/main" val="1829904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6384" y="138081"/>
            <a:ext cx="783208" cy="91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60445"/>
            <a:ext cx="304165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CasellaDiTesto 14"/>
          <p:cNvSpPr txBox="1"/>
          <p:nvPr/>
        </p:nvSpPr>
        <p:spPr>
          <a:xfrm>
            <a:off x="827584" y="4221087"/>
            <a:ext cx="7633215" cy="461665"/>
          </a:xfrm>
          <a:prstGeom prst="rect">
            <a:avLst/>
          </a:prstGeom>
          <a:noFill/>
        </p:spPr>
        <p:txBody>
          <a:bodyPr wrap="square" rtlCol="0">
            <a:spAutoFit/>
          </a:bodyPr>
          <a:lstStyle/>
          <a:p>
            <a:pPr algn="just"/>
            <a:r>
              <a:rPr lang="en-US" sz="2400" dirty="0" smtClean="0">
                <a:solidFill>
                  <a:schemeClr val="tx1"/>
                </a:solidFill>
                <a:latin typeface="Calibri Light" pitchFamily="34" charset="0"/>
              </a:rPr>
              <a:t>MAREBONUS BUDGET ALLOCATED : 128 M </a:t>
            </a:r>
            <a:r>
              <a:rPr lang="en-US" sz="2400" dirty="0" smtClean="0">
                <a:solidFill>
                  <a:schemeClr val="tx1"/>
                </a:solidFill>
                <a:latin typeface="Calibri Light" pitchFamily="34" charset="0"/>
              </a:rPr>
              <a:t>euro</a:t>
            </a:r>
            <a:endParaRPr lang="en-US" sz="2400" dirty="0" smtClean="0">
              <a:solidFill>
                <a:schemeClr val="tx1"/>
              </a:solidFill>
              <a:latin typeface="Calibri Light" pitchFamily="34" charset="0"/>
            </a:endParaRPr>
          </a:p>
        </p:txBody>
      </p:sp>
      <p:sp>
        <p:nvSpPr>
          <p:cNvPr id="16" name="Segnaposto testo 2"/>
          <p:cNvSpPr txBox="1">
            <a:spLocks/>
          </p:cNvSpPr>
          <p:nvPr/>
        </p:nvSpPr>
        <p:spPr>
          <a:xfrm>
            <a:off x="179388" y="1331975"/>
            <a:ext cx="7791450" cy="30797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it-IT" sz="2000" b="1" dirty="0" smtClean="0">
                <a:solidFill>
                  <a:schemeClr val="bg1">
                    <a:lumMod val="50000"/>
                  </a:schemeClr>
                </a:solidFill>
                <a:latin typeface="Calibri Light" pitchFamily="34" charset="0"/>
              </a:rPr>
              <a:t>The </a:t>
            </a:r>
            <a:r>
              <a:rPr lang="en-US" altLang="it-IT" sz="2000" b="1" dirty="0" err="1" smtClean="0">
                <a:solidFill>
                  <a:schemeClr val="bg1">
                    <a:lumMod val="50000"/>
                  </a:schemeClr>
                </a:solidFill>
                <a:latin typeface="Calibri Light" pitchFamily="34" charset="0"/>
              </a:rPr>
              <a:t>Marebonus</a:t>
            </a:r>
            <a:r>
              <a:rPr lang="en-US" altLang="it-IT" sz="2000" b="1" dirty="0" smtClean="0">
                <a:solidFill>
                  <a:schemeClr val="bg1">
                    <a:lumMod val="50000"/>
                  </a:schemeClr>
                </a:solidFill>
                <a:latin typeface="Calibri Light" pitchFamily="34" charset="0"/>
              </a:rPr>
              <a:t> incentive</a:t>
            </a:r>
            <a:endParaRPr lang="en-US" altLang="it-IT" sz="2000" b="1" dirty="0">
              <a:solidFill>
                <a:schemeClr val="bg1">
                  <a:lumMod val="50000"/>
                </a:schemeClr>
              </a:solidFill>
              <a:latin typeface="Calibri Light" pitchFamily="34" charset="0"/>
            </a:endParaRPr>
          </a:p>
        </p:txBody>
      </p:sp>
      <p:sp>
        <p:nvSpPr>
          <p:cNvPr id="7" name="Segnaposto testo 2"/>
          <p:cNvSpPr txBox="1">
            <a:spLocks/>
          </p:cNvSpPr>
          <p:nvPr/>
        </p:nvSpPr>
        <p:spPr>
          <a:xfrm>
            <a:off x="164926" y="3481065"/>
            <a:ext cx="7791450" cy="30797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it-IT" sz="2000" b="1" dirty="0" smtClean="0">
                <a:solidFill>
                  <a:schemeClr val="bg1">
                    <a:lumMod val="50000"/>
                  </a:schemeClr>
                </a:solidFill>
                <a:latin typeface="Calibri Light" pitchFamily="34" charset="0"/>
              </a:rPr>
              <a:t>Budget</a:t>
            </a:r>
            <a:endParaRPr lang="en-US" altLang="it-IT" sz="2000" b="1" dirty="0">
              <a:solidFill>
                <a:schemeClr val="bg1">
                  <a:lumMod val="50000"/>
                </a:schemeClr>
              </a:solidFill>
              <a:latin typeface="Calibri Light" pitchFamily="34" charset="0"/>
            </a:endParaRPr>
          </a:p>
        </p:txBody>
      </p:sp>
      <p:sp>
        <p:nvSpPr>
          <p:cNvPr id="8" name="CasellaDiTesto 7"/>
          <p:cNvSpPr txBox="1"/>
          <p:nvPr/>
        </p:nvSpPr>
        <p:spPr>
          <a:xfrm>
            <a:off x="720949" y="1844824"/>
            <a:ext cx="7633215" cy="1323439"/>
          </a:xfrm>
          <a:prstGeom prst="rect">
            <a:avLst/>
          </a:prstGeom>
          <a:noFill/>
        </p:spPr>
        <p:txBody>
          <a:bodyPr wrap="square" rtlCol="0">
            <a:spAutoFit/>
          </a:bodyPr>
          <a:lstStyle/>
          <a:p>
            <a:pPr algn="just"/>
            <a:r>
              <a:rPr lang="en-US" sz="2000" dirty="0" smtClean="0">
                <a:solidFill>
                  <a:schemeClr val="tx1"/>
                </a:solidFill>
                <a:latin typeface="Calibri Light" pitchFamily="34" charset="0"/>
              </a:rPr>
              <a:t>With the Decision C(2016) 8459 19 December 2016 - SA.44628 (2016/N), the European Commission approved the ‘</a:t>
            </a:r>
            <a:r>
              <a:rPr lang="en-US" sz="2000" dirty="0" err="1" smtClean="0">
                <a:solidFill>
                  <a:schemeClr val="tx1"/>
                </a:solidFill>
                <a:latin typeface="Calibri Light" pitchFamily="34" charset="0"/>
              </a:rPr>
              <a:t>Marebonus</a:t>
            </a:r>
            <a:r>
              <a:rPr lang="en-US" sz="2000" dirty="0" smtClean="0">
                <a:solidFill>
                  <a:schemeClr val="tx1"/>
                </a:solidFill>
                <a:latin typeface="Calibri Light" pitchFamily="34" charset="0"/>
              </a:rPr>
              <a:t>’ - scheme as an instrument to incentive the supply short sea shipping involving both </a:t>
            </a:r>
            <a:r>
              <a:rPr lang="en-US" sz="2000" dirty="0" err="1" smtClean="0">
                <a:solidFill>
                  <a:schemeClr val="tx1"/>
                </a:solidFill>
                <a:latin typeface="Calibri Light" pitchFamily="34" charset="0"/>
              </a:rPr>
              <a:t>shipowners</a:t>
            </a:r>
            <a:r>
              <a:rPr lang="en-US" sz="2000" dirty="0" smtClean="0">
                <a:solidFill>
                  <a:schemeClr val="tx1"/>
                </a:solidFill>
                <a:latin typeface="Calibri Light" pitchFamily="34" charset="0"/>
              </a:rPr>
              <a:t> and haulers</a:t>
            </a:r>
            <a:r>
              <a:rPr lang="en-US" dirty="0" smtClean="0">
                <a:solidFill>
                  <a:schemeClr val="tx1"/>
                </a:solidFill>
                <a:latin typeface="Calibri Light" pitchFamily="34" charset="0"/>
              </a:rPr>
              <a:t>.</a:t>
            </a:r>
          </a:p>
        </p:txBody>
      </p:sp>
      <p:cxnSp>
        <p:nvCxnSpPr>
          <p:cNvPr id="10" name="Connettore 1 9"/>
          <p:cNvCxnSpPr/>
          <p:nvPr/>
        </p:nvCxnSpPr>
        <p:spPr>
          <a:xfrm>
            <a:off x="210940" y="6459731"/>
            <a:ext cx="8640960" cy="0"/>
          </a:xfrm>
          <a:prstGeom prst="line">
            <a:avLst/>
          </a:prstGeom>
          <a:ln w="19050"/>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311798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7"/>
          <p:cNvSpPr>
            <a:spLocks noChangeArrowheads="1"/>
          </p:cNvSpPr>
          <p:nvPr/>
        </p:nvSpPr>
        <p:spPr bwMode="auto">
          <a:xfrm>
            <a:off x="179388" y="2767013"/>
            <a:ext cx="8672512"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endParaRPr lang="en-US" altLang="it-IT" sz="2000" b="0">
              <a:solidFill>
                <a:schemeClr val="tx1"/>
              </a:solidFill>
            </a:endParaRPr>
          </a:p>
          <a:p>
            <a:pPr eaLnBrk="0" hangingPunct="0"/>
            <a:endParaRPr lang="en-US" altLang="it-IT" sz="2000" b="0">
              <a:solidFill>
                <a:schemeClr val="tx1"/>
              </a:solidFill>
            </a:endParaRPr>
          </a:p>
          <a:p>
            <a:pPr eaLnBrk="0" hangingPunct="0"/>
            <a:endParaRPr lang="en-US" altLang="it-IT" sz="2000" b="0">
              <a:solidFill>
                <a:schemeClr val="tx1"/>
              </a:solidFill>
            </a:endParaRPr>
          </a:p>
          <a:p>
            <a:pPr eaLnBrk="0" hangingPunct="0"/>
            <a:r>
              <a:rPr lang="it-IT" altLang="it-IT" sz="2000" b="0">
                <a:solidFill>
                  <a:schemeClr val="tx1"/>
                </a:solidFill>
              </a:rPr>
              <a:t>                                                                            </a:t>
            </a:r>
          </a:p>
        </p:txBody>
      </p:sp>
      <p:sp>
        <p:nvSpPr>
          <p:cNvPr id="4102" name="Segnaposto testo 2"/>
          <p:cNvSpPr>
            <a:spLocks noGrp="1"/>
          </p:cNvSpPr>
          <p:nvPr>
            <p:ph type="body" idx="1"/>
          </p:nvPr>
        </p:nvSpPr>
        <p:spPr>
          <a:xfrm>
            <a:off x="179388" y="1331975"/>
            <a:ext cx="7791450" cy="307975"/>
          </a:xfrm>
        </p:spPr>
        <p:txBody>
          <a:bodyPr>
            <a:noAutofit/>
          </a:bodyPr>
          <a:lstStyle/>
          <a:p>
            <a:pPr algn="l"/>
            <a:r>
              <a:rPr lang="en-US" altLang="it-IT" b="1" dirty="0" smtClean="0">
                <a:solidFill>
                  <a:schemeClr val="bg1">
                    <a:lumMod val="50000"/>
                  </a:schemeClr>
                </a:solidFill>
                <a:latin typeface="Calibri Light" pitchFamily="34" charset="0"/>
              </a:rPr>
              <a:t>Legal Basis</a:t>
            </a:r>
            <a:endParaRPr lang="en-US" altLang="it-IT" b="1" dirty="0">
              <a:solidFill>
                <a:schemeClr val="bg1">
                  <a:lumMod val="50000"/>
                </a:schemeClr>
              </a:solidFill>
              <a:latin typeface="Calibri Light" pitchFamily="34" charset="0"/>
            </a:endParaRPr>
          </a:p>
        </p:txBody>
      </p:sp>
      <p:sp>
        <p:nvSpPr>
          <p:cNvPr id="2" name="CasellaDiTesto 1"/>
          <p:cNvSpPr txBox="1"/>
          <p:nvPr/>
        </p:nvSpPr>
        <p:spPr>
          <a:xfrm>
            <a:off x="899592" y="2128817"/>
            <a:ext cx="7633215" cy="3170099"/>
          </a:xfrm>
          <a:prstGeom prst="rect">
            <a:avLst/>
          </a:prstGeom>
          <a:noFill/>
        </p:spPr>
        <p:txBody>
          <a:bodyPr wrap="square" rtlCol="0">
            <a:spAutoFit/>
          </a:bodyPr>
          <a:lstStyle/>
          <a:p>
            <a:pPr algn="just"/>
            <a:r>
              <a:rPr lang="en-US" sz="2000" dirty="0" smtClean="0">
                <a:solidFill>
                  <a:schemeClr val="tx1"/>
                </a:solidFill>
                <a:latin typeface="Calibri Light" pitchFamily="34" charset="0"/>
              </a:rPr>
              <a:t>The legal basis for the measure has been identified in Art. 1, paragraph 647 of Law n. 208/2015 (Italian Financial Act of 2016). The Italian Government provided financial resources in favor of enterprises that use the short sea shipping services, with main aims: </a:t>
            </a:r>
          </a:p>
          <a:p>
            <a:pPr marL="285750" indent="-285750" algn="just">
              <a:buFont typeface="Arial" pitchFamily="34" charset="0"/>
              <a:buChar char="•"/>
            </a:pPr>
            <a:r>
              <a:rPr lang="en-US" sz="2000" dirty="0" smtClean="0">
                <a:solidFill>
                  <a:schemeClr val="tx1"/>
                </a:solidFill>
                <a:latin typeface="Calibri Light" pitchFamily="34" charset="0"/>
              </a:rPr>
              <a:t>to encourage the freight modal shift from road to sea and short sea shipping transport through public financial support. </a:t>
            </a:r>
          </a:p>
          <a:p>
            <a:pPr marL="285750" indent="-285750" algn="just">
              <a:buFont typeface="Arial" pitchFamily="34" charset="0"/>
              <a:buChar char="•"/>
            </a:pPr>
            <a:r>
              <a:rPr lang="en-US" sz="2000" dirty="0" smtClean="0">
                <a:solidFill>
                  <a:schemeClr val="tx1"/>
                </a:solidFill>
                <a:latin typeface="Calibri Light" pitchFamily="34" charset="0"/>
              </a:rPr>
              <a:t>to support new maritime services and the upgrade of existing maritime services for combined freight transport connecting  ports in Italy or in the Member States of the European Union or in the European Economic Area.</a:t>
            </a:r>
          </a:p>
        </p:txBody>
      </p:sp>
      <p:pic>
        <p:nvPicPr>
          <p:cNvPr id="7" name="Picture 5"/>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6384" y="138081"/>
            <a:ext cx="783208" cy="91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60445"/>
            <a:ext cx="304165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Connettore 1 9"/>
          <p:cNvCxnSpPr/>
          <p:nvPr/>
        </p:nvCxnSpPr>
        <p:spPr>
          <a:xfrm>
            <a:off x="210940" y="6459731"/>
            <a:ext cx="8640960" cy="0"/>
          </a:xfrm>
          <a:prstGeom prst="line">
            <a:avLst/>
          </a:prstGeom>
          <a:ln w="19050"/>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324938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7"/>
          <p:cNvSpPr>
            <a:spLocks noChangeArrowheads="1"/>
          </p:cNvSpPr>
          <p:nvPr/>
        </p:nvSpPr>
        <p:spPr bwMode="auto">
          <a:xfrm>
            <a:off x="179388" y="2767013"/>
            <a:ext cx="8672512"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endParaRPr lang="en-US" altLang="it-IT" sz="2000" b="0">
              <a:solidFill>
                <a:schemeClr val="tx1"/>
              </a:solidFill>
            </a:endParaRPr>
          </a:p>
          <a:p>
            <a:pPr eaLnBrk="0" hangingPunct="0"/>
            <a:endParaRPr lang="en-US" altLang="it-IT" sz="2000" b="0">
              <a:solidFill>
                <a:schemeClr val="tx1"/>
              </a:solidFill>
            </a:endParaRPr>
          </a:p>
          <a:p>
            <a:pPr eaLnBrk="0" hangingPunct="0"/>
            <a:endParaRPr lang="en-US" altLang="it-IT" sz="2000" b="0">
              <a:solidFill>
                <a:schemeClr val="tx1"/>
              </a:solidFill>
            </a:endParaRPr>
          </a:p>
          <a:p>
            <a:pPr eaLnBrk="0" hangingPunct="0"/>
            <a:r>
              <a:rPr lang="it-IT" altLang="it-IT" sz="2000" b="0">
                <a:solidFill>
                  <a:schemeClr val="tx1"/>
                </a:solidFill>
              </a:rPr>
              <a:t>                                                                            </a:t>
            </a:r>
          </a:p>
        </p:txBody>
      </p:sp>
      <p:sp>
        <p:nvSpPr>
          <p:cNvPr id="4102" name="Segnaposto testo 2"/>
          <p:cNvSpPr>
            <a:spLocks noGrp="1"/>
          </p:cNvSpPr>
          <p:nvPr>
            <p:ph type="body" idx="1"/>
          </p:nvPr>
        </p:nvSpPr>
        <p:spPr>
          <a:xfrm>
            <a:off x="179388" y="1331975"/>
            <a:ext cx="7791450" cy="307975"/>
          </a:xfrm>
        </p:spPr>
        <p:txBody>
          <a:bodyPr>
            <a:noAutofit/>
          </a:bodyPr>
          <a:lstStyle/>
          <a:p>
            <a:pPr algn="l"/>
            <a:r>
              <a:rPr lang="en-US" altLang="it-IT" b="1" dirty="0" smtClean="0">
                <a:latin typeface="Calibri Light" pitchFamily="34" charset="0"/>
              </a:rPr>
              <a:t>Objectives</a:t>
            </a:r>
            <a:endParaRPr lang="en-US" altLang="it-IT" b="1" dirty="0">
              <a:latin typeface="Calibri Light" pitchFamily="34" charset="0"/>
            </a:endParaRPr>
          </a:p>
        </p:txBody>
      </p:sp>
      <p:sp>
        <p:nvSpPr>
          <p:cNvPr id="9" name="CasellaDiTesto 8"/>
          <p:cNvSpPr txBox="1"/>
          <p:nvPr/>
        </p:nvSpPr>
        <p:spPr>
          <a:xfrm>
            <a:off x="714812" y="2041555"/>
            <a:ext cx="7633215" cy="3785652"/>
          </a:xfrm>
          <a:prstGeom prst="rect">
            <a:avLst/>
          </a:prstGeom>
          <a:noFill/>
        </p:spPr>
        <p:txBody>
          <a:bodyPr wrap="square" rtlCol="0">
            <a:spAutoFit/>
          </a:bodyPr>
          <a:lstStyle/>
          <a:p>
            <a:pPr marL="285750" indent="-285750" algn="just">
              <a:buFont typeface="Arial" pitchFamily="34" charset="0"/>
              <a:buChar char="•"/>
            </a:pPr>
            <a:r>
              <a:rPr lang="en-US" sz="2000" dirty="0">
                <a:latin typeface="Calibri Light" pitchFamily="34" charset="0"/>
              </a:rPr>
              <a:t>Rebalance the freight transportation system by developing multimodal shipping/road transportation, by compensating the obtained difference of external costs avoiding road transportation, as an economic benefit of the final users;</a:t>
            </a:r>
          </a:p>
          <a:p>
            <a:pPr marL="285750" indent="-285750" algn="just">
              <a:buFont typeface="Arial" pitchFamily="34" charset="0"/>
              <a:buChar char="•"/>
            </a:pPr>
            <a:r>
              <a:rPr lang="en-US" sz="2000" dirty="0">
                <a:latin typeface="Calibri Light" pitchFamily="34" charset="0"/>
              </a:rPr>
              <a:t>Reduce the social costs of mobility, reduce environmental pollution, decongest the roadway chain and increase safety of circulation;</a:t>
            </a:r>
          </a:p>
          <a:p>
            <a:pPr marL="285750" indent="-285750" algn="just">
              <a:buFont typeface="Arial" pitchFamily="34" charset="0"/>
              <a:buChar char="•"/>
            </a:pPr>
            <a:r>
              <a:rPr lang="en-US" sz="2000" dirty="0">
                <a:latin typeface="Calibri Light" pitchFamily="34" charset="0"/>
              </a:rPr>
              <a:t>Encourage the road haulage to make the best possible use of shipping routes;</a:t>
            </a:r>
          </a:p>
          <a:p>
            <a:pPr marL="285750" indent="-285750" algn="just">
              <a:buFont typeface="Arial" pitchFamily="34" charset="0"/>
              <a:buChar char="•"/>
            </a:pPr>
            <a:r>
              <a:rPr lang="en-US" sz="2000" dirty="0">
                <a:latin typeface="Calibri Light" pitchFamily="34" charset="0"/>
              </a:rPr>
              <a:t>Stimulate the activation of intermodal services and improve the offer of the existing maritime services, to consolidate and </a:t>
            </a:r>
            <a:r>
              <a:rPr lang="en-US" sz="2000" dirty="0" smtClean="0">
                <a:latin typeface="Calibri Light" pitchFamily="34" charset="0"/>
              </a:rPr>
              <a:t>stabilize </a:t>
            </a:r>
            <a:r>
              <a:rPr lang="en-US" sz="2000" dirty="0">
                <a:latin typeface="Calibri Light" pitchFamily="34" charset="0"/>
              </a:rPr>
              <a:t>the results obtained through the previous initiatives (</a:t>
            </a:r>
            <a:r>
              <a:rPr lang="en-US" sz="2000" dirty="0" err="1">
                <a:latin typeface="Calibri Light" pitchFamily="34" charset="0"/>
              </a:rPr>
              <a:t>Ecobonus</a:t>
            </a:r>
            <a:r>
              <a:rPr lang="en-US" sz="2000" dirty="0">
                <a:latin typeface="Calibri Light" pitchFamily="34" charset="0"/>
              </a:rPr>
              <a:t> in particular). </a:t>
            </a:r>
          </a:p>
        </p:txBody>
      </p:sp>
      <p:pic>
        <p:nvPicPr>
          <p:cNvPr id="11" name="Picture 5"/>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6384" y="138081"/>
            <a:ext cx="783208" cy="91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60445"/>
            <a:ext cx="304165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3" name="Connettore 1 12"/>
          <p:cNvCxnSpPr/>
          <p:nvPr/>
        </p:nvCxnSpPr>
        <p:spPr>
          <a:xfrm>
            <a:off x="210940" y="6459731"/>
            <a:ext cx="8640960" cy="0"/>
          </a:xfrm>
          <a:prstGeom prst="line">
            <a:avLst/>
          </a:prstGeom>
          <a:ln w="19050"/>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918124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7"/>
          <p:cNvSpPr>
            <a:spLocks noChangeArrowheads="1"/>
          </p:cNvSpPr>
          <p:nvPr/>
        </p:nvSpPr>
        <p:spPr bwMode="auto">
          <a:xfrm>
            <a:off x="179388" y="2767013"/>
            <a:ext cx="8672512"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endParaRPr lang="en-US" altLang="it-IT" sz="2000" b="0">
              <a:solidFill>
                <a:schemeClr val="tx1"/>
              </a:solidFill>
            </a:endParaRPr>
          </a:p>
          <a:p>
            <a:pPr eaLnBrk="0" hangingPunct="0"/>
            <a:endParaRPr lang="en-US" altLang="it-IT" sz="2000" b="0">
              <a:solidFill>
                <a:schemeClr val="tx1"/>
              </a:solidFill>
            </a:endParaRPr>
          </a:p>
          <a:p>
            <a:pPr eaLnBrk="0" hangingPunct="0"/>
            <a:endParaRPr lang="en-US" altLang="it-IT" sz="2000" b="0">
              <a:solidFill>
                <a:schemeClr val="tx1"/>
              </a:solidFill>
            </a:endParaRPr>
          </a:p>
          <a:p>
            <a:pPr eaLnBrk="0" hangingPunct="0"/>
            <a:r>
              <a:rPr lang="it-IT" altLang="it-IT" sz="2000" b="0">
                <a:solidFill>
                  <a:schemeClr val="tx1"/>
                </a:solidFill>
              </a:rPr>
              <a:t>                                                                            </a:t>
            </a:r>
          </a:p>
        </p:txBody>
      </p:sp>
      <p:sp>
        <p:nvSpPr>
          <p:cNvPr id="4102" name="Segnaposto testo 2"/>
          <p:cNvSpPr>
            <a:spLocks noGrp="1"/>
          </p:cNvSpPr>
          <p:nvPr>
            <p:ph type="body" idx="1"/>
          </p:nvPr>
        </p:nvSpPr>
        <p:spPr>
          <a:xfrm>
            <a:off x="179388" y="1331975"/>
            <a:ext cx="7791450" cy="307975"/>
          </a:xfrm>
        </p:spPr>
        <p:txBody>
          <a:bodyPr>
            <a:noAutofit/>
          </a:bodyPr>
          <a:lstStyle/>
          <a:p>
            <a:pPr algn="l"/>
            <a:r>
              <a:rPr lang="en-US" altLang="it-IT" b="1" dirty="0" smtClean="0">
                <a:latin typeface="Calibri Light" pitchFamily="34" charset="0"/>
              </a:rPr>
              <a:t>Expected Results</a:t>
            </a:r>
            <a:endParaRPr lang="en-US" altLang="it-IT" b="1" dirty="0">
              <a:latin typeface="Calibri Light" pitchFamily="34" charset="0"/>
            </a:endParaRPr>
          </a:p>
        </p:txBody>
      </p:sp>
      <p:sp>
        <p:nvSpPr>
          <p:cNvPr id="2" name="Rettangolo 1"/>
          <p:cNvSpPr/>
          <p:nvPr/>
        </p:nvSpPr>
        <p:spPr>
          <a:xfrm>
            <a:off x="701951" y="1868286"/>
            <a:ext cx="7633215" cy="1477328"/>
          </a:xfrm>
          <a:prstGeom prst="rect">
            <a:avLst/>
          </a:prstGeom>
        </p:spPr>
        <p:txBody>
          <a:bodyPr wrap="square">
            <a:spAutoFit/>
          </a:bodyPr>
          <a:lstStyle/>
          <a:p>
            <a:pPr algn="just">
              <a:defRPr/>
            </a:pPr>
            <a:r>
              <a:rPr lang="en-US" dirty="0">
                <a:latin typeface="Calibri Light" pitchFamily="34" charset="0"/>
              </a:rPr>
              <a:t>According to a conservative estimate an annual saving of externalities goes over 260 million </a:t>
            </a:r>
            <a:r>
              <a:rPr lang="en-US" dirty="0" smtClean="0">
                <a:latin typeface="Calibri Light" pitchFamily="34" charset="0"/>
              </a:rPr>
              <a:t>euro, </a:t>
            </a:r>
            <a:r>
              <a:rPr lang="en-US" dirty="0">
                <a:latin typeface="Calibri Light" pitchFamily="34" charset="0"/>
              </a:rPr>
              <a:t>subtracting each year from road network an equivalent in cargo units of more than 800,000 trucks, amounting to nearly 650 million vehicles / km </a:t>
            </a:r>
            <a:r>
              <a:rPr lang="en-US" dirty="0" smtClean="0">
                <a:latin typeface="Calibri Light" pitchFamily="34" charset="0"/>
              </a:rPr>
              <a:t>transported, </a:t>
            </a:r>
            <a:r>
              <a:rPr lang="en-US" dirty="0">
                <a:latin typeface="Calibri Light" pitchFamily="34" charset="0"/>
              </a:rPr>
              <a:t>with a total length of more than 16 million linear meters used for freight in the new or improved maritime services.</a:t>
            </a:r>
            <a:endParaRPr lang="it-IT" dirty="0">
              <a:latin typeface="Calibri Light" pitchFamily="34" charset="0"/>
            </a:endParaRPr>
          </a:p>
        </p:txBody>
      </p:sp>
      <p:pic>
        <p:nvPicPr>
          <p:cNvPr id="11" name="Picture 5"/>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6384" y="138081"/>
            <a:ext cx="783208" cy="91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60445"/>
            <a:ext cx="304165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3" name="Connettore 1 12"/>
          <p:cNvCxnSpPr/>
          <p:nvPr/>
        </p:nvCxnSpPr>
        <p:spPr>
          <a:xfrm>
            <a:off x="210940" y="6459731"/>
            <a:ext cx="8640960" cy="0"/>
          </a:xfrm>
          <a:prstGeom prst="line">
            <a:avLst/>
          </a:prstGeom>
          <a:ln w="19050"/>
        </p:spPr>
        <p:style>
          <a:lnRef idx="2">
            <a:schemeClr val="dk1"/>
          </a:lnRef>
          <a:fillRef idx="0">
            <a:schemeClr val="dk1"/>
          </a:fillRef>
          <a:effectRef idx="1">
            <a:schemeClr val="dk1"/>
          </a:effectRef>
          <a:fontRef idx="minor">
            <a:schemeClr val="tx1"/>
          </a:fontRef>
        </p:style>
      </p:cxnSp>
      <p:graphicFrame>
        <p:nvGraphicFramePr>
          <p:cNvPr id="15" name="Diagramma 14"/>
          <p:cNvGraphicFramePr/>
          <p:nvPr>
            <p:extLst>
              <p:ext uri="{D42A27DB-BD31-4B8C-83A1-F6EECF244321}">
                <p14:modId xmlns:p14="http://schemas.microsoft.com/office/powerpoint/2010/main" val="1518583764"/>
              </p:ext>
            </p:extLst>
          </p:nvPr>
        </p:nvGraphicFramePr>
        <p:xfrm>
          <a:off x="323528" y="3573016"/>
          <a:ext cx="8208912" cy="2448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190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7"/>
          <p:cNvSpPr>
            <a:spLocks noChangeArrowheads="1"/>
          </p:cNvSpPr>
          <p:nvPr/>
        </p:nvSpPr>
        <p:spPr bwMode="auto">
          <a:xfrm>
            <a:off x="179388" y="2767013"/>
            <a:ext cx="8672512"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endParaRPr lang="en-US" altLang="it-IT" sz="2000" b="0">
              <a:solidFill>
                <a:schemeClr val="tx1"/>
              </a:solidFill>
            </a:endParaRPr>
          </a:p>
          <a:p>
            <a:pPr eaLnBrk="0" hangingPunct="0"/>
            <a:endParaRPr lang="en-US" altLang="it-IT" sz="2000" b="0">
              <a:solidFill>
                <a:schemeClr val="tx1"/>
              </a:solidFill>
            </a:endParaRPr>
          </a:p>
          <a:p>
            <a:pPr eaLnBrk="0" hangingPunct="0"/>
            <a:endParaRPr lang="en-US" altLang="it-IT" sz="2000" b="0">
              <a:solidFill>
                <a:schemeClr val="tx1"/>
              </a:solidFill>
            </a:endParaRPr>
          </a:p>
          <a:p>
            <a:pPr eaLnBrk="0" hangingPunct="0"/>
            <a:r>
              <a:rPr lang="it-IT" altLang="it-IT" sz="2000" b="0">
                <a:solidFill>
                  <a:schemeClr val="tx1"/>
                </a:solidFill>
              </a:rPr>
              <a:t>                                                                            </a:t>
            </a:r>
          </a:p>
        </p:txBody>
      </p:sp>
      <p:sp>
        <p:nvSpPr>
          <p:cNvPr id="4102" name="Segnaposto testo 2"/>
          <p:cNvSpPr>
            <a:spLocks noGrp="1"/>
          </p:cNvSpPr>
          <p:nvPr>
            <p:ph type="body" idx="1"/>
          </p:nvPr>
        </p:nvSpPr>
        <p:spPr>
          <a:xfrm>
            <a:off x="179388" y="1331975"/>
            <a:ext cx="7791450" cy="307975"/>
          </a:xfrm>
        </p:spPr>
        <p:txBody>
          <a:bodyPr>
            <a:noAutofit/>
          </a:bodyPr>
          <a:lstStyle/>
          <a:p>
            <a:pPr algn="l"/>
            <a:r>
              <a:rPr lang="en-US" altLang="it-IT" b="1" dirty="0" smtClean="0">
                <a:latin typeface="Calibri Light" pitchFamily="34" charset="0"/>
              </a:rPr>
              <a:t>Beneficiaries</a:t>
            </a:r>
            <a:endParaRPr lang="en-US" altLang="it-IT" b="1" dirty="0">
              <a:latin typeface="Calibri Light" pitchFamily="34" charset="0"/>
            </a:endParaRPr>
          </a:p>
        </p:txBody>
      </p:sp>
      <p:sp>
        <p:nvSpPr>
          <p:cNvPr id="9" name="CasellaDiTesto 8"/>
          <p:cNvSpPr txBox="1"/>
          <p:nvPr/>
        </p:nvSpPr>
        <p:spPr>
          <a:xfrm>
            <a:off x="699035" y="1628800"/>
            <a:ext cx="7633215" cy="2031325"/>
          </a:xfrm>
          <a:prstGeom prst="rect">
            <a:avLst/>
          </a:prstGeom>
          <a:noFill/>
        </p:spPr>
        <p:txBody>
          <a:bodyPr wrap="square" rtlCol="0">
            <a:spAutoFit/>
          </a:bodyPr>
          <a:lstStyle/>
          <a:p>
            <a:pPr algn="just"/>
            <a:r>
              <a:rPr lang="en-US" dirty="0">
                <a:latin typeface="Calibri Light" pitchFamily="34" charset="0"/>
              </a:rPr>
              <a:t>The </a:t>
            </a:r>
            <a:r>
              <a:rPr lang="en-US" dirty="0" err="1">
                <a:latin typeface="Calibri Light" pitchFamily="34" charset="0"/>
              </a:rPr>
              <a:t>shipowners</a:t>
            </a:r>
            <a:r>
              <a:rPr lang="en-US" dirty="0">
                <a:latin typeface="Calibri Light" pitchFamily="34" charset="0"/>
              </a:rPr>
              <a:t> companies, also in form of consortia or through special agreement, based in one of the European Union or the European Economic Area, which submit three-year projects for the improvement of new shipping services Ro-Ro and Ro-</a:t>
            </a:r>
            <a:r>
              <a:rPr lang="en-US" dirty="0" err="1">
                <a:latin typeface="Calibri Light" pitchFamily="34" charset="0"/>
              </a:rPr>
              <a:t>Pax</a:t>
            </a:r>
            <a:r>
              <a:rPr lang="en-US" dirty="0">
                <a:latin typeface="Calibri Light" pitchFamily="34" charset="0"/>
              </a:rPr>
              <a:t> for multimodal transport of goods or improvement of the services on existing routes, arriving and departing from ports in Italy, connecting ports situated in Italy or in other EU Member States or the European Economic Area</a:t>
            </a:r>
            <a:r>
              <a:rPr lang="en-US" dirty="0" smtClean="0">
                <a:latin typeface="Calibri Light" pitchFamily="34" charset="0"/>
              </a:rPr>
              <a:t>.</a:t>
            </a:r>
            <a:endParaRPr lang="en-US" dirty="0">
              <a:latin typeface="Calibri Light" pitchFamily="34" charset="0"/>
            </a:endParaRPr>
          </a:p>
        </p:txBody>
      </p:sp>
      <p:sp>
        <p:nvSpPr>
          <p:cNvPr id="2" name="Rettangolo 1"/>
          <p:cNvSpPr/>
          <p:nvPr/>
        </p:nvSpPr>
        <p:spPr>
          <a:xfrm>
            <a:off x="664987" y="4375843"/>
            <a:ext cx="7633215" cy="1200329"/>
          </a:xfrm>
          <a:prstGeom prst="rect">
            <a:avLst/>
          </a:prstGeom>
        </p:spPr>
        <p:txBody>
          <a:bodyPr wrap="square">
            <a:spAutoFit/>
          </a:bodyPr>
          <a:lstStyle/>
          <a:p>
            <a:pPr algn="just">
              <a:defRPr/>
            </a:pPr>
            <a:r>
              <a:rPr lang="en-US" dirty="0">
                <a:latin typeface="Calibri Light" pitchFamily="34" charset="0"/>
              </a:rPr>
              <a:t>The incentive may vary until an established maximum of 10 euro cents per embarked units </a:t>
            </a:r>
            <a:r>
              <a:rPr lang="en-US" dirty="0" smtClean="0">
                <a:latin typeface="Calibri Light" pitchFamily="34" charset="0"/>
              </a:rPr>
              <a:t>for any kilometer </a:t>
            </a:r>
            <a:r>
              <a:rPr lang="en-US" dirty="0">
                <a:latin typeface="Calibri Light" pitchFamily="34" charset="0"/>
              </a:rPr>
              <a:t>of road avoided. </a:t>
            </a:r>
          </a:p>
          <a:p>
            <a:pPr algn="just">
              <a:defRPr/>
            </a:pPr>
            <a:r>
              <a:rPr lang="en-US" dirty="0">
                <a:latin typeface="Calibri Light" pitchFamily="34" charset="0"/>
              </a:rPr>
              <a:t>Eligible routes and distances in kilometers of road avoided are contained in an implementing decree issued after the ministerial decree.</a:t>
            </a:r>
          </a:p>
        </p:txBody>
      </p:sp>
      <p:pic>
        <p:nvPicPr>
          <p:cNvPr id="11" name="Picture 5"/>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6384" y="138081"/>
            <a:ext cx="783208" cy="91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60445"/>
            <a:ext cx="304165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3" name="Connettore 1 12"/>
          <p:cNvCxnSpPr/>
          <p:nvPr/>
        </p:nvCxnSpPr>
        <p:spPr>
          <a:xfrm>
            <a:off x="210940" y="6459731"/>
            <a:ext cx="8640960" cy="0"/>
          </a:xfrm>
          <a:prstGeom prst="line">
            <a:avLst/>
          </a:prstGeom>
          <a:ln w="19050"/>
        </p:spPr>
        <p:style>
          <a:lnRef idx="2">
            <a:schemeClr val="dk1"/>
          </a:lnRef>
          <a:fillRef idx="0">
            <a:schemeClr val="dk1"/>
          </a:fillRef>
          <a:effectRef idx="1">
            <a:schemeClr val="dk1"/>
          </a:effectRef>
          <a:fontRef idx="minor">
            <a:schemeClr val="tx1"/>
          </a:fontRef>
        </p:style>
      </p:cxnSp>
      <p:sp>
        <p:nvSpPr>
          <p:cNvPr id="14" name="Segnaposto testo 2"/>
          <p:cNvSpPr txBox="1">
            <a:spLocks/>
          </p:cNvSpPr>
          <p:nvPr/>
        </p:nvSpPr>
        <p:spPr>
          <a:xfrm>
            <a:off x="179388" y="3937000"/>
            <a:ext cx="7791450" cy="307975"/>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altLang="it-IT" b="1" dirty="0" smtClean="0">
                <a:latin typeface="Calibri Light" pitchFamily="34" charset="0"/>
              </a:rPr>
              <a:t>Mechanism</a:t>
            </a:r>
          </a:p>
        </p:txBody>
      </p:sp>
    </p:spTree>
    <p:extLst>
      <p:ext uri="{BB962C8B-B14F-4D97-AF65-F5344CB8AC3E}">
        <p14:creationId xmlns:p14="http://schemas.microsoft.com/office/powerpoint/2010/main" val="566636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7"/>
          <p:cNvSpPr>
            <a:spLocks noChangeArrowheads="1"/>
          </p:cNvSpPr>
          <p:nvPr/>
        </p:nvSpPr>
        <p:spPr bwMode="auto">
          <a:xfrm>
            <a:off x="179388" y="2767013"/>
            <a:ext cx="8672512"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endParaRPr lang="en-US" altLang="it-IT" sz="2000" b="0">
              <a:solidFill>
                <a:schemeClr val="tx1"/>
              </a:solidFill>
            </a:endParaRPr>
          </a:p>
          <a:p>
            <a:pPr eaLnBrk="0" hangingPunct="0"/>
            <a:endParaRPr lang="en-US" altLang="it-IT" sz="2000" b="0">
              <a:solidFill>
                <a:schemeClr val="tx1"/>
              </a:solidFill>
            </a:endParaRPr>
          </a:p>
          <a:p>
            <a:pPr eaLnBrk="0" hangingPunct="0"/>
            <a:endParaRPr lang="en-US" altLang="it-IT" sz="2000" b="0">
              <a:solidFill>
                <a:schemeClr val="tx1"/>
              </a:solidFill>
            </a:endParaRPr>
          </a:p>
          <a:p>
            <a:pPr eaLnBrk="0" hangingPunct="0"/>
            <a:r>
              <a:rPr lang="it-IT" altLang="it-IT" sz="2000" b="0">
                <a:solidFill>
                  <a:schemeClr val="tx1"/>
                </a:solidFill>
              </a:rPr>
              <a:t>                                                                            </a:t>
            </a:r>
          </a:p>
        </p:txBody>
      </p:sp>
      <p:sp>
        <p:nvSpPr>
          <p:cNvPr id="4102" name="Segnaposto testo 2"/>
          <p:cNvSpPr>
            <a:spLocks noGrp="1"/>
          </p:cNvSpPr>
          <p:nvPr>
            <p:ph type="body" idx="1"/>
          </p:nvPr>
        </p:nvSpPr>
        <p:spPr>
          <a:xfrm>
            <a:off x="179388" y="1331975"/>
            <a:ext cx="7791450" cy="307975"/>
          </a:xfrm>
        </p:spPr>
        <p:txBody>
          <a:bodyPr>
            <a:noAutofit/>
          </a:bodyPr>
          <a:lstStyle/>
          <a:p>
            <a:pPr algn="l"/>
            <a:r>
              <a:rPr lang="en-US" altLang="it-IT" b="1" dirty="0" smtClean="0">
                <a:latin typeface="Calibri Light" pitchFamily="34" charset="0"/>
              </a:rPr>
              <a:t>Eligible Routes</a:t>
            </a:r>
            <a:endParaRPr lang="en-US" altLang="it-IT" b="1" dirty="0">
              <a:latin typeface="Calibri Light" pitchFamily="34" charset="0"/>
            </a:endParaRPr>
          </a:p>
        </p:txBody>
      </p:sp>
      <p:sp>
        <p:nvSpPr>
          <p:cNvPr id="9" name="CasellaDiTesto 8"/>
          <p:cNvSpPr txBox="1"/>
          <p:nvPr/>
        </p:nvSpPr>
        <p:spPr>
          <a:xfrm>
            <a:off x="699035" y="1628800"/>
            <a:ext cx="3656941" cy="4801314"/>
          </a:xfrm>
          <a:prstGeom prst="rect">
            <a:avLst/>
          </a:prstGeom>
          <a:noFill/>
        </p:spPr>
        <p:txBody>
          <a:bodyPr wrap="square" rtlCol="0">
            <a:spAutoFit/>
          </a:bodyPr>
          <a:lstStyle/>
          <a:p>
            <a:pPr algn="just"/>
            <a:r>
              <a:rPr lang="en-US" dirty="0">
                <a:latin typeface="Calibri Light" pitchFamily="34" charset="0"/>
              </a:rPr>
              <a:t>The </a:t>
            </a:r>
            <a:r>
              <a:rPr lang="en-US" dirty="0" err="1">
                <a:latin typeface="Calibri Light" pitchFamily="34" charset="0"/>
              </a:rPr>
              <a:t>Marebonus</a:t>
            </a:r>
            <a:r>
              <a:rPr lang="en-US" dirty="0">
                <a:latin typeface="Calibri Light" pitchFamily="34" charset="0"/>
              </a:rPr>
              <a:t> decree has identified the eligible routes that contribute for the upgrade of services on existing routes, showing Origin, Destination and Road journeys avoided on national network (in km).</a:t>
            </a:r>
          </a:p>
          <a:p>
            <a:pPr algn="just"/>
            <a:endParaRPr lang="en-US" dirty="0">
              <a:latin typeface="Calibri Light" pitchFamily="34" charset="0"/>
            </a:endParaRPr>
          </a:p>
          <a:p>
            <a:pPr algn="just"/>
            <a:r>
              <a:rPr lang="en-US" dirty="0">
                <a:latin typeface="Calibri Light" pitchFamily="34" charset="0"/>
              </a:rPr>
              <a:t>In case of projects related to the creation of combined transport services along new routes, the number of </a:t>
            </a:r>
            <a:r>
              <a:rPr lang="en-US" dirty="0" err="1">
                <a:latin typeface="Calibri Light" pitchFamily="34" charset="0"/>
              </a:rPr>
              <a:t>kilometres</a:t>
            </a:r>
            <a:r>
              <a:rPr lang="en-US" dirty="0">
                <a:latin typeface="Calibri Light" pitchFamily="34" charset="0"/>
              </a:rPr>
              <a:t> avoided on the road network for the subsidy calculation has  to be quantified by taking into account the road route avoided on the national territory between the port of origin and the port of destination.</a:t>
            </a:r>
          </a:p>
        </p:txBody>
      </p:sp>
      <p:pic>
        <p:nvPicPr>
          <p:cNvPr id="11" name="Picture 5"/>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6384" y="138081"/>
            <a:ext cx="783208" cy="91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60445"/>
            <a:ext cx="304165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3" name="Connettore 1 12"/>
          <p:cNvCxnSpPr/>
          <p:nvPr/>
        </p:nvCxnSpPr>
        <p:spPr>
          <a:xfrm>
            <a:off x="210940" y="6459731"/>
            <a:ext cx="8640960" cy="0"/>
          </a:xfrm>
          <a:prstGeom prst="line">
            <a:avLst/>
          </a:prstGeom>
          <a:ln w="19050"/>
        </p:spPr>
        <p:style>
          <a:lnRef idx="2">
            <a:schemeClr val="dk1"/>
          </a:lnRef>
          <a:fillRef idx="0">
            <a:schemeClr val="dk1"/>
          </a:fillRef>
          <a:effectRef idx="1">
            <a:schemeClr val="dk1"/>
          </a:effectRef>
          <a:fontRef idx="minor">
            <a:schemeClr val="tx1"/>
          </a:fontRef>
        </p:style>
      </p:cxn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1432" y="530980"/>
            <a:ext cx="4330468" cy="5850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2687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7"/>
          <p:cNvSpPr>
            <a:spLocks noChangeArrowheads="1"/>
          </p:cNvSpPr>
          <p:nvPr/>
        </p:nvSpPr>
        <p:spPr bwMode="auto">
          <a:xfrm>
            <a:off x="179388" y="2767013"/>
            <a:ext cx="8672512"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endParaRPr lang="en-US" altLang="it-IT" sz="2000" b="0">
              <a:solidFill>
                <a:schemeClr val="tx1"/>
              </a:solidFill>
            </a:endParaRPr>
          </a:p>
          <a:p>
            <a:pPr eaLnBrk="0" hangingPunct="0"/>
            <a:endParaRPr lang="en-US" altLang="it-IT" sz="2000" b="0">
              <a:solidFill>
                <a:schemeClr val="tx1"/>
              </a:solidFill>
            </a:endParaRPr>
          </a:p>
          <a:p>
            <a:pPr eaLnBrk="0" hangingPunct="0"/>
            <a:endParaRPr lang="en-US" altLang="it-IT" sz="2000" b="0">
              <a:solidFill>
                <a:schemeClr val="tx1"/>
              </a:solidFill>
            </a:endParaRPr>
          </a:p>
          <a:p>
            <a:pPr eaLnBrk="0" hangingPunct="0"/>
            <a:r>
              <a:rPr lang="it-IT" altLang="it-IT" sz="2000" b="0">
                <a:solidFill>
                  <a:schemeClr val="tx1"/>
                </a:solidFill>
              </a:rPr>
              <a:t>                                                                            </a:t>
            </a:r>
          </a:p>
        </p:txBody>
      </p:sp>
      <p:sp>
        <p:nvSpPr>
          <p:cNvPr id="4102" name="Segnaposto testo 2"/>
          <p:cNvSpPr>
            <a:spLocks noGrp="1"/>
          </p:cNvSpPr>
          <p:nvPr>
            <p:ph type="body" idx="1"/>
          </p:nvPr>
        </p:nvSpPr>
        <p:spPr>
          <a:xfrm>
            <a:off x="179388" y="1331975"/>
            <a:ext cx="7791450" cy="307975"/>
          </a:xfrm>
        </p:spPr>
        <p:txBody>
          <a:bodyPr>
            <a:noAutofit/>
          </a:bodyPr>
          <a:lstStyle/>
          <a:p>
            <a:pPr algn="l"/>
            <a:r>
              <a:rPr lang="en-US" altLang="it-IT" b="1" dirty="0" smtClean="0">
                <a:latin typeface="Calibri Light" pitchFamily="34" charset="0"/>
              </a:rPr>
              <a:t>Eligible Projects</a:t>
            </a:r>
            <a:endParaRPr lang="en-US" altLang="it-IT" b="1" dirty="0">
              <a:latin typeface="Calibri Light" pitchFamily="34" charset="0"/>
            </a:endParaRPr>
          </a:p>
        </p:txBody>
      </p:sp>
      <p:sp>
        <p:nvSpPr>
          <p:cNvPr id="9" name="CasellaDiTesto 8"/>
          <p:cNvSpPr txBox="1"/>
          <p:nvPr/>
        </p:nvSpPr>
        <p:spPr>
          <a:xfrm>
            <a:off x="699035" y="1628800"/>
            <a:ext cx="7833405" cy="4247317"/>
          </a:xfrm>
          <a:prstGeom prst="rect">
            <a:avLst/>
          </a:prstGeom>
          <a:noFill/>
        </p:spPr>
        <p:txBody>
          <a:bodyPr wrap="square" rtlCol="0">
            <a:spAutoFit/>
          </a:bodyPr>
          <a:lstStyle/>
          <a:p>
            <a:pPr algn="just"/>
            <a:r>
              <a:rPr lang="en-US" dirty="0">
                <a:latin typeface="Calibri Light" pitchFamily="34" charset="0"/>
              </a:rPr>
              <a:t>1) Creation of </a:t>
            </a:r>
            <a:r>
              <a:rPr lang="en-US" b="1" dirty="0" smtClean="0">
                <a:latin typeface="Calibri Light" pitchFamily="34" charset="0"/>
              </a:rPr>
              <a:t>new </a:t>
            </a:r>
            <a:r>
              <a:rPr lang="en-US" b="1" dirty="0">
                <a:latin typeface="Calibri Light" pitchFamily="34" charset="0"/>
              </a:rPr>
              <a:t>maritime services </a:t>
            </a:r>
            <a:r>
              <a:rPr lang="en-US" dirty="0">
                <a:latin typeface="Calibri Light" pitchFamily="34" charset="0"/>
              </a:rPr>
              <a:t>for multimodal freight Transport. </a:t>
            </a:r>
          </a:p>
          <a:p>
            <a:pPr algn="just"/>
            <a:endParaRPr lang="en-US" dirty="0" smtClean="0">
              <a:latin typeface="Calibri Light" pitchFamily="34" charset="0"/>
            </a:endParaRPr>
          </a:p>
          <a:p>
            <a:pPr algn="just"/>
            <a:r>
              <a:rPr lang="en-US" dirty="0" smtClean="0">
                <a:latin typeface="Calibri Light" pitchFamily="34" charset="0"/>
              </a:rPr>
              <a:t>2</a:t>
            </a:r>
            <a:r>
              <a:rPr lang="en-US" dirty="0">
                <a:latin typeface="Calibri Light" pitchFamily="34" charset="0"/>
              </a:rPr>
              <a:t>) </a:t>
            </a:r>
            <a:r>
              <a:rPr lang="en-US" b="1" dirty="0" smtClean="0">
                <a:latin typeface="Calibri Light" pitchFamily="34" charset="0"/>
              </a:rPr>
              <a:t>Upgrade </a:t>
            </a:r>
            <a:r>
              <a:rPr lang="en-US" b="1" dirty="0">
                <a:latin typeface="Calibri Light" pitchFamily="34" charset="0"/>
              </a:rPr>
              <a:t>of </a:t>
            </a:r>
            <a:r>
              <a:rPr lang="en-US" b="1" dirty="0" smtClean="0">
                <a:latin typeface="Calibri Light" pitchFamily="34" charset="0"/>
              </a:rPr>
              <a:t>existing maritime </a:t>
            </a:r>
            <a:r>
              <a:rPr lang="en-US" b="1" dirty="0">
                <a:latin typeface="Calibri Light" pitchFamily="34" charset="0"/>
              </a:rPr>
              <a:t>services </a:t>
            </a:r>
            <a:r>
              <a:rPr lang="en-US" dirty="0">
                <a:latin typeface="Calibri Light" pitchFamily="34" charset="0"/>
              </a:rPr>
              <a:t>for multimodal freight </a:t>
            </a:r>
            <a:r>
              <a:rPr lang="en-US" dirty="0" smtClean="0">
                <a:latin typeface="Calibri Light" pitchFamily="34" charset="0"/>
              </a:rPr>
              <a:t>transport. </a:t>
            </a:r>
          </a:p>
          <a:p>
            <a:pPr algn="just"/>
            <a:r>
              <a:rPr lang="en-US" dirty="0" smtClean="0">
                <a:latin typeface="Calibri Light" pitchFamily="34" charset="0"/>
              </a:rPr>
              <a:t>In this case the </a:t>
            </a:r>
            <a:r>
              <a:rPr lang="en-US" dirty="0">
                <a:latin typeface="Calibri Light" pitchFamily="34" charset="0"/>
              </a:rPr>
              <a:t>aid will be granted for projects that meet at least four initiatives from at least two of the following </a:t>
            </a:r>
            <a:r>
              <a:rPr lang="en-US" dirty="0" smtClean="0">
                <a:latin typeface="Calibri Light" pitchFamily="34" charset="0"/>
              </a:rPr>
              <a:t>activities:</a:t>
            </a:r>
            <a:endParaRPr lang="en-US" dirty="0">
              <a:latin typeface="Calibri Light" pitchFamily="34" charset="0"/>
            </a:endParaRPr>
          </a:p>
          <a:p>
            <a:pPr marL="342900" indent="-342900" algn="just">
              <a:buClr>
                <a:schemeClr val="bg1">
                  <a:lumMod val="50000"/>
                </a:schemeClr>
              </a:buClr>
              <a:buFont typeface="Wingdings" pitchFamily="2" charset="2"/>
              <a:buChar char="v"/>
            </a:pPr>
            <a:r>
              <a:rPr lang="en-US" dirty="0" smtClean="0">
                <a:latin typeface="Calibri Light" pitchFamily="34" charset="0"/>
              </a:rPr>
              <a:t>Reduction </a:t>
            </a:r>
            <a:r>
              <a:rPr lang="en-US" dirty="0">
                <a:latin typeface="Calibri Light" pitchFamily="34" charset="0"/>
              </a:rPr>
              <a:t>of the shipping line’s environmental impact </a:t>
            </a:r>
            <a:r>
              <a:rPr lang="en-US" dirty="0" smtClean="0">
                <a:latin typeface="Calibri Light" pitchFamily="34" charset="0"/>
              </a:rPr>
              <a:t>through </a:t>
            </a:r>
            <a:r>
              <a:rPr lang="en-US" dirty="0">
                <a:latin typeface="Calibri Light" pitchFamily="34" charset="0"/>
              </a:rPr>
              <a:t>the reduction of emissions per load unit;</a:t>
            </a:r>
          </a:p>
          <a:p>
            <a:pPr marL="342900" indent="-342900" algn="just">
              <a:buClr>
                <a:schemeClr val="bg1">
                  <a:lumMod val="50000"/>
                </a:schemeClr>
              </a:buClr>
              <a:buFont typeface="Wingdings" pitchFamily="2" charset="2"/>
              <a:buChar char="v"/>
            </a:pPr>
            <a:r>
              <a:rPr lang="en-US" dirty="0">
                <a:latin typeface="Calibri Light" pitchFamily="34" charset="0"/>
              </a:rPr>
              <a:t>Sustainable reduction of time frames for the overall intermodal </a:t>
            </a:r>
            <a:r>
              <a:rPr lang="en-US" dirty="0" smtClean="0">
                <a:latin typeface="Calibri Light" pitchFamily="34" charset="0"/>
              </a:rPr>
              <a:t>chain;</a:t>
            </a:r>
            <a:endParaRPr lang="en-US" dirty="0">
              <a:latin typeface="Calibri Light" pitchFamily="34" charset="0"/>
            </a:endParaRPr>
          </a:p>
          <a:p>
            <a:pPr marL="342900" indent="-342900" algn="just">
              <a:buClr>
                <a:schemeClr val="bg1">
                  <a:lumMod val="50000"/>
                </a:schemeClr>
              </a:buClr>
              <a:buFont typeface="Wingdings" pitchFamily="2" charset="2"/>
              <a:buChar char="v"/>
            </a:pPr>
            <a:r>
              <a:rPr lang="en-US" dirty="0">
                <a:latin typeface="Calibri Light" pitchFamily="34" charset="0"/>
              </a:rPr>
              <a:t>Improvement of ground services for embarking and disembarking of vehicles;</a:t>
            </a:r>
          </a:p>
          <a:p>
            <a:pPr marL="342900" indent="-342900" algn="just">
              <a:buClr>
                <a:schemeClr val="bg1">
                  <a:lumMod val="50000"/>
                </a:schemeClr>
              </a:buClr>
              <a:buFont typeface="Wingdings" pitchFamily="2" charset="2"/>
              <a:buChar char="v"/>
            </a:pPr>
            <a:r>
              <a:rPr lang="en-US" dirty="0">
                <a:latin typeface="Calibri Light" pitchFamily="34" charset="0"/>
              </a:rPr>
              <a:t>Greater frequency of shipping line services;</a:t>
            </a:r>
          </a:p>
          <a:p>
            <a:pPr marL="342900" indent="-342900" algn="just">
              <a:buClr>
                <a:schemeClr val="bg1">
                  <a:lumMod val="50000"/>
                </a:schemeClr>
              </a:buClr>
              <a:buFont typeface="Wingdings" pitchFamily="2" charset="2"/>
              <a:buChar char="v"/>
            </a:pPr>
            <a:r>
              <a:rPr lang="en-US" dirty="0">
                <a:latin typeface="Calibri Light" pitchFamily="34" charset="0"/>
              </a:rPr>
              <a:t>Improvement of on-board services during navigation, including the reception services for the driving personnel;</a:t>
            </a:r>
          </a:p>
          <a:p>
            <a:pPr marL="342900" indent="-342900" algn="just">
              <a:buClr>
                <a:schemeClr val="bg1">
                  <a:lumMod val="50000"/>
                </a:schemeClr>
              </a:buClr>
              <a:buFont typeface="Wingdings" pitchFamily="2" charset="2"/>
              <a:buChar char="v"/>
            </a:pPr>
            <a:r>
              <a:rPr lang="en-US" dirty="0">
                <a:latin typeface="Calibri Light" pitchFamily="34" charset="0"/>
              </a:rPr>
              <a:t>Implementation of ITS technologies;</a:t>
            </a:r>
          </a:p>
          <a:p>
            <a:pPr marL="342900" indent="-342900" algn="just">
              <a:buClr>
                <a:schemeClr val="bg1">
                  <a:lumMod val="50000"/>
                </a:schemeClr>
              </a:buClr>
              <a:buFont typeface="Wingdings" pitchFamily="2" charset="2"/>
              <a:buChar char="v"/>
            </a:pPr>
            <a:r>
              <a:rPr lang="en-US" dirty="0">
                <a:latin typeface="Calibri Light" pitchFamily="34" charset="0"/>
              </a:rPr>
              <a:t>Empowerment of safety and security levels;</a:t>
            </a:r>
          </a:p>
          <a:p>
            <a:pPr marL="342900" indent="-342900" algn="just">
              <a:buClr>
                <a:schemeClr val="bg1">
                  <a:lumMod val="50000"/>
                </a:schemeClr>
              </a:buClr>
              <a:buFont typeface="Wingdings" pitchFamily="2" charset="2"/>
              <a:buChar char="v"/>
            </a:pPr>
            <a:r>
              <a:rPr lang="en-US" dirty="0">
                <a:latin typeface="Calibri Light" pitchFamily="34" charset="0"/>
              </a:rPr>
              <a:t>Offer of increased cargo-hold capacity.</a:t>
            </a:r>
          </a:p>
        </p:txBody>
      </p:sp>
      <p:pic>
        <p:nvPicPr>
          <p:cNvPr id="11" name="Picture 5"/>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6384" y="138081"/>
            <a:ext cx="783208" cy="91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60445"/>
            <a:ext cx="304165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3" name="Connettore 1 12"/>
          <p:cNvCxnSpPr/>
          <p:nvPr/>
        </p:nvCxnSpPr>
        <p:spPr>
          <a:xfrm>
            <a:off x="210940" y="6459731"/>
            <a:ext cx="8640960" cy="0"/>
          </a:xfrm>
          <a:prstGeom prst="line">
            <a:avLst/>
          </a:prstGeom>
          <a:ln w="19050"/>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625953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7"/>
          <p:cNvSpPr>
            <a:spLocks noChangeArrowheads="1"/>
          </p:cNvSpPr>
          <p:nvPr/>
        </p:nvSpPr>
        <p:spPr bwMode="auto">
          <a:xfrm>
            <a:off x="179388" y="2767013"/>
            <a:ext cx="8672512"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endParaRPr lang="en-US" altLang="it-IT" sz="2000" b="0">
              <a:solidFill>
                <a:schemeClr val="tx1"/>
              </a:solidFill>
            </a:endParaRPr>
          </a:p>
          <a:p>
            <a:pPr eaLnBrk="0" hangingPunct="0"/>
            <a:endParaRPr lang="en-US" altLang="it-IT" sz="2000" b="0">
              <a:solidFill>
                <a:schemeClr val="tx1"/>
              </a:solidFill>
            </a:endParaRPr>
          </a:p>
          <a:p>
            <a:pPr eaLnBrk="0" hangingPunct="0"/>
            <a:endParaRPr lang="en-US" altLang="it-IT" sz="2000" b="0">
              <a:solidFill>
                <a:schemeClr val="tx1"/>
              </a:solidFill>
            </a:endParaRPr>
          </a:p>
          <a:p>
            <a:pPr eaLnBrk="0" hangingPunct="0"/>
            <a:r>
              <a:rPr lang="it-IT" altLang="it-IT" sz="2000" b="0">
                <a:solidFill>
                  <a:schemeClr val="tx1"/>
                </a:solidFill>
              </a:rPr>
              <a:t>                                                                            </a:t>
            </a:r>
          </a:p>
        </p:txBody>
      </p:sp>
      <p:sp>
        <p:nvSpPr>
          <p:cNvPr id="4102" name="Segnaposto testo 2"/>
          <p:cNvSpPr>
            <a:spLocks noGrp="1"/>
          </p:cNvSpPr>
          <p:nvPr>
            <p:ph type="body" idx="1"/>
          </p:nvPr>
        </p:nvSpPr>
        <p:spPr>
          <a:xfrm>
            <a:off x="179388" y="1331975"/>
            <a:ext cx="7791450" cy="307975"/>
          </a:xfrm>
        </p:spPr>
        <p:txBody>
          <a:bodyPr>
            <a:noAutofit/>
          </a:bodyPr>
          <a:lstStyle/>
          <a:p>
            <a:pPr algn="l"/>
            <a:r>
              <a:rPr lang="en-US" altLang="it-IT" b="1" dirty="0" smtClean="0">
                <a:latin typeface="Calibri Light" pitchFamily="34" charset="0"/>
              </a:rPr>
              <a:t>Main Requirements</a:t>
            </a:r>
            <a:endParaRPr lang="en-US" altLang="it-IT" b="1" dirty="0">
              <a:latin typeface="Calibri Light" pitchFamily="34" charset="0"/>
            </a:endParaRPr>
          </a:p>
        </p:txBody>
      </p:sp>
      <p:sp>
        <p:nvSpPr>
          <p:cNvPr id="9" name="CasellaDiTesto 8"/>
          <p:cNvSpPr txBox="1"/>
          <p:nvPr/>
        </p:nvSpPr>
        <p:spPr>
          <a:xfrm>
            <a:off x="699035" y="1628800"/>
            <a:ext cx="7833405" cy="4247317"/>
          </a:xfrm>
          <a:prstGeom prst="rect">
            <a:avLst/>
          </a:prstGeom>
          <a:noFill/>
        </p:spPr>
        <p:txBody>
          <a:bodyPr wrap="square" rtlCol="0">
            <a:spAutoFit/>
          </a:bodyPr>
          <a:lstStyle/>
          <a:p>
            <a:pPr algn="just"/>
            <a:r>
              <a:rPr lang="en-US" dirty="0">
                <a:latin typeface="Calibri Light" pitchFamily="34" charset="0"/>
              </a:rPr>
              <a:t>1) Maritime services </a:t>
            </a:r>
            <a:r>
              <a:rPr lang="en-US" dirty="0" smtClean="0">
                <a:latin typeface="Calibri Light" pitchFamily="34" charset="0"/>
              </a:rPr>
              <a:t>have </a:t>
            </a:r>
            <a:r>
              <a:rPr lang="en-US" dirty="0">
                <a:latin typeface="Calibri Light" pitchFamily="34" charset="0"/>
              </a:rPr>
              <a:t>to be regular and frequent and they cannot be seasonal </a:t>
            </a:r>
            <a:r>
              <a:rPr lang="en-US" dirty="0" smtClean="0">
                <a:latin typeface="Calibri Light" pitchFamily="34" charset="0"/>
              </a:rPr>
              <a:t>services.</a:t>
            </a:r>
            <a:endParaRPr lang="en-US" dirty="0">
              <a:latin typeface="Calibri Light" pitchFamily="34" charset="0"/>
            </a:endParaRPr>
          </a:p>
          <a:p>
            <a:pPr algn="just"/>
            <a:endParaRPr lang="en-US" dirty="0">
              <a:latin typeface="Calibri Light" pitchFamily="34" charset="0"/>
            </a:endParaRPr>
          </a:p>
          <a:p>
            <a:pPr marL="285750" indent="-285750" algn="just">
              <a:buFont typeface="Arial" pitchFamily="34" charset="0"/>
              <a:buChar char="•"/>
            </a:pPr>
            <a:r>
              <a:rPr lang="en-US" dirty="0">
                <a:latin typeface="Calibri Light" pitchFamily="34" charset="0"/>
              </a:rPr>
              <a:t>In case of new maritime services, </a:t>
            </a:r>
            <a:r>
              <a:rPr lang="en-US" dirty="0" err="1" smtClean="0">
                <a:latin typeface="Calibri Light" pitchFamily="34" charset="0"/>
              </a:rPr>
              <a:t>shipowners</a:t>
            </a:r>
            <a:r>
              <a:rPr lang="en-US" dirty="0" smtClean="0">
                <a:latin typeface="Calibri Light" pitchFamily="34" charset="0"/>
              </a:rPr>
              <a:t> </a:t>
            </a:r>
            <a:r>
              <a:rPr lang="en-US" dirty="0">
                <a:latin typeface="Calibri Light" pitchFamily="34" charset="0"/>
              </a:rPr>
              <a:t>shall demonstrate that the minimum hold capacity for each year of the subsidy period will be up to 100.000 linear meters;</a:t>
            </a:r>
          </a:p>
          <a:p>
            <a:pPr marL="285750" indent="-285750" algn="just">
              <a:buFont typeface="Arial" pitchFamily="34" charset="0"/>
              <a:buChar char="•"/>
            </a:pPr>
            <a:endParaRPr lang="en-US" dirty="0">
              <a:latin typeface="Calibri Light" pitchFamily="34" charset="0"/>
            </a:endParaRPr>
          </a:p>
          <a:p>
            <a:pPr marL="285750" indent="-285750" algn="just">
              <a:buFont typeface="Arial" pitchFamily="34" charset="0"/>
              <a:buChar char="•"/>
            </a:pPr>
            <a:r>
              <a:rPr lang="en-US" dirty="0">
                <a:latin typeface="Calibri Light" pitchFamily="34" charset="0"/>
              </a:rPr>
              <a:t>In case of upgrading of existing maritime services, undertakings shall demonstrate to have had  a </a:t>
            </a:r>
            <a:r>
              <a:rPr lang="en-US" dirty="0" err="1">
                <a:latin typeface="Calibri Light" pitchFamily="34" charset="0"/>
              </a:rPr>
              <a:t>mininum</a:t>
            </a:r>
            <a:r>
              <a:rPr lang="en-US" dirty="0">
                <a:latin typeface="Calibri Light" pitchFamily="34" charset="0"/>
              </a:rPr>
              <a:t> hold capacity in  the last two years up to 100.000 linear meters at the moment of </a:t>
            </a:r>
            <a:r>
              <a:rPr lang="en-US" dirty="0" err="1">
                <a:latin typeface="Calibri Light" pitchFamily="34" charset="0"/>
              </a:rPr>
              <a:t>subsimission</a:t>
            </a:r>
            <a:r>
              <a:rPr lang="en-US" dirty="0">
                <a:latin typeface="Calibri Light" pitchFamily="34" charset="0"/>
              </a:rPr>
              <a:t>;</a:t>
            </a:r>
          </a:p>
          <a:p>
            <a:pPr algn="just"/>
            <a:endParaRPr lang="en-US" dirty="0">
              <a:latin typeface="Calibri Light" pitchFamily="34" charset="0"/>
            </a:endParaRPr>
          </a:p>
          <a:p>
            <a:pPr algn="just"/>
            <a:endParaRPr lang="en-US" dirty="0">
              <a:latin typeface="Calibri Light" pitchFamily="34" charset="0"/>
            </a:endParaRPr>
          </a:p>
          <a:p>
            <a:pPr algn="just"/>
            <a:r>
              <a:rPr lang="en-US" dirty="0">
                <a:latin typeface="Calibri Light" pitchFamily="34" charset="0"/>
              </a:rPr>
              <a:t>2) Projects should indicate the total hold capacity (per route) destined to freight transport expressed in linear </a:t>
            </a:r>
            <a:r>
              <a:rPr lang="en-US" dirty="0" err="1">
                <a:latin typeface="Calibri Light" pitchFamily="34" charset="0"/>
              </a:rPr>
              <a:t>metres</a:t>
            </a:r>
            <a:r>
              <a:rPr lang="en-US" dirty="0">
                <a:latin typeface="Calibri Light" pitchFamily="34" charset="0"/>
              </a:rPr>
              <a:t> and must maintain, on an annual basis and for the whole funding period, at least 70% of said hold capacity</a:t>
            </a:r>
            <a:r>
              <a:rPr lang="en-US" dirty="0" smtClean="0">
                <a:latin typeface="Calibri Light" pitchFamily="34" charset="0"/>
              </a:rPr>
              <a:t>.</a:t>
            </a:r>
            <a:endParaRPr lang="en-US" dirty="0">
              <a:latin typeface="Calibri Light" pitchFamily="34" charset="0"/>
            </a:endParaRPr>
          </a:p>
        </p:txBody>
      </p:sp>
      <p:pic>
        <p:nvPicPr>
          <p:cNvPr id="11" name="Picture 5"/>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6384" y="138081"/>
            <a:ext cx="783208" cy="91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60445"/>
            <a:ext cx="304165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3" name="Connettore 1 12"/>
          <p:cNvCxnSpPr/>
          <p:nvPr/>
        </p:nvCxnSpPr>
        <p:spPr>
          <a:xfrm>
            <a:off x="210940" y="6459731"/>
            <a:ext cx="8640960" cy="0"/>
          </a:xfrm>
          <a:prstGeom prst="line">
            <a:avLst/>
          </a:prstGeom>
          <a:ln w="19050"/>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461806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TotalTime>
  <Words>1147</Words>
  <Application>Microsoft Office PowerPoint</Application>
  <PresentationFormat>Presentazione su schermo (4:3)</PresentationFormat>
  <Paragraphs>125</Paragraphs>
  <Slides>12</Slides>
  <Notes>0</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1</vt:i4>
      </vt:variant>
      <vt:variant>
        <vt:lpstr>Titoli diapositive</vt:lpstr>
      </vt:variant>
      <vt:variant>
        <vt:i4>12</vt:i4>
      </vt:variant>
    </vt:vector>
  </HeadingPairs>
  <TitlesOfParts>
    <vt:vector size="20" baseType="lpstr">
      <vt:lpstr>MS PGothic</vt:lpstr>
      <vt:lpstr>Arial</vt:lpstr>
      <vt:lpstr>Calibri</vt:lpstr>
      <vt:lpstr>Calibri Light</vt:lpstr>
      <vt:lpstr>Times New Roman</vt:lpstr>
      <vt:lpstr>Wingdings</vt:lpstr>
      <vt:lpstr>Tema di Office</vt:lpstr>
      <vt:lpstr>Microsoft Excel Chart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Ministero delle Infrastrutture e dei Trasporti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stefano.santarelli</dc:creator>
  <cp:lastModifiedBy>massimo costa</cp:lastModifiedBy>
  <cp:revision>28</cp:revision>
  <dcterms:created xsi:type="dcterms:W3CDTF">2018-11-17T19:04:45Z</dcterms:created>
  <dcterms:modified xsi:type="dcterms:W3CDTF">2018-11-20T04:29:16Z</dcterms:modified>
</cp:coreProperties>
</file>