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2"/>
    <p:sldId id="325" r:id="rId3"/>
    <p:sldId id="321" r:id="rId4"/>
    <p:sldId id="320" r:id="rId5"/>
    <p:sldId id="299" r:id="rId6"/>
    <p:sldId id="301" r:id="rId7"/>
    <p:sldId id="302" r:id="rId8"/>
    <p:sldId id="312" r:id="rId9"/>
    <p:sldId id="327" r:id="rId10"/>
    <p:sldId id="328" r:id="rId11"/>
    <p:sldId id="288" r:id="rId12"/>
    <p:sldId id="326" r:id="rId13"/>
  </p:sldIdLst>
  <p:sldSz cx="9144000" cy="6858000" type="screen4x3"/>
  <p:notesSz cx="6781800" cy="9926638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Verdan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Verdan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Verdan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Verdan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Verdana" pitchFamily="34" charset="0"/>
        <a:ea typeface="+mn-ea"/>
        <a:cs typeface="Arial" charset="0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Verdana" pitchFamily="34" charset="0"/>
        <a:ea typeface="+mn-ea"/>
        <a:cs typeface="Arial" charset="0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Verdana" pitchFamily="34" charset="0"/>
        <a:ea typeface="+mn-ea"/>
        <a:cs typeface="Arial" charset="0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Verdana" pitchFamily="34" charset="0"/>
        <a:ea typeface="+mn-ea"/>
        <a:cs typeface="Arial" charset="0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Verdana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4B631"/>
    <a:srgbClr val="EE251D"/>
    <a:srgbClr val="FF9900"/>
    <a:srgbClr val="B2B2B2"/>
    <a:srgbClr val="E77917"/>
    <a:srgbClr val="CC8648"/>
    <a:srgbClr val="667AB3"/>
    <a:srgbClr val="FFF5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7129" autoAdjust="0"/>
  </p:normalViewPr>
  <p:slideViewPr>
    <p:cSldViewPr>
      <p:cViewPr>
        <p:scale>
          <a:sx n="100" d="100"/>
          <a:sy n="100" d="100"/>
        </p:scale>
        <p:origin x="119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3846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dirty="0"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de-DE"/>
              <a:t>Bundesanstalt für Straßenwesen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1750" y="0"/>
            <a:ext cx="293846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dirty="0"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de-DE"/>
              <a:t>Datum/Jahr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93846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dirty="0"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de-DE"/>
              <a:t>Max Mustermann</a:t>
            </a:r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1750" y="9428163"/>
            <a:ext cx="293846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D08919D9-F515-48A1-9834-CC971E46D972}" type="slidenum">
              <a:rPr lang="de-DE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546887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3846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dirty="0"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de-DE"/>
              <a:t>Bundesanstalt für Straßenwesen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1750" y="0"/>
            <a:ext cx="293846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dirty="0"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de-DE"/>
              <a:t>Datum/Jahr</a:t>
            </a:r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9638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7863" y="4714875"/>
            <a:ext cx="5426075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3846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dirty="0"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de-DE"/>
              <a:t>Max Mustermann</a:t>
            </a:r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1750" y="9428163"/>
            <a:ext cx="293846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876B9F1C-C08F-43A8-9283-4BE3343C063F}" type="slidenum">
              <a:rPr lang="de-DE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49534832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algn="ctr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algn="ctr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algn="ctr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algn="ctr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l" eaLnBrk="1" hangingPunct="1"/>
            <a:r>
              <a:rPr lang="de-DE" sz="1200" smtClean="0">
                <a:latin typeface="Arial" charset="0"/>
              </a:rPr>
              <a:t>Bundesanstalt für Straßenwesen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algn="ctr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algn="ctr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algn="ctr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algn="ctr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r" eaLnBrk="1" hangingPunct="1"/>
            <a:r>
              <a:rPr lang="de-DE" sz="1200" smtClean="0">
                <a:latin typeface="Arial" charset="0"/>
              </a:rPr>
              <a:t>Datum/Jahr</a:t>
            </a:r>
          </a:p>
        </p:txBody>
      </p:sp>
      <p:sp>
        <p:nvSpPr>
          <p:cNvPr id="1638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algn="ctr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algn="ctr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algn="ctr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algn="ctr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l" eaLnBrk="1" hangingPunct="1"/>
            <a:r>
              <a:rPr lang="de-DE" sz="1200" smtClean="0">
                <a:latin typeface="Arial" charset="0"/>
              </a:rPr>
              <a:t>Max Mustermann</a:t>
            </a:r>
          </a:p>
        </p:txBody>
      </p:sp>
      <p:sp>
        <p:nvSpPr>
          <p:cNvPr id="163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algn="ctr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algn="ctr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algn="ctr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algn="ctr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r" eaLnBrk="1" hangingPunct="1"/>
            <a:fld id="{22BF0A98-1099-4CAC-A519-FA85ACEDBBEB}" type="slidenum">
              <a:rPr lang="de-DE" sz="1200">
                <a:latin typeface="Arial" charset="0"/>
              </a:rPr>
              <a:pPr algn="r" eaLnBrk="1" hangingPunct="1"/>
              <a:t>1</a:t>
            </a:fld>
            <a:endParaRPr lang="de-DE" sz="1200">
              <a:latin typeface="Arial" charset="0"/>
            </a:endParaRPr>
          </a:p>
        </p:txBody>
      </p:sp>
      <p:sp>
        <p:nvSpPr>
          <p:cNvPr id="163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4408488" y="5894388"/>
            <a:ext cx="4532312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 eaLnBrk="0" hangingPunct="0">
              <a:spcBef>
                <a:spcPct val="50000"/>
              </a:spcBef>
              <a:defRPr/>
            </a:pPr>
            <a:r>
              <a:rPr lang="de-DE" dirty="0">
                <a:cs typeface="+mn-cs"/>
              </a:rPr>
              <a:t>Bundesanstalt für Straßenwesen</a:t>
            </a:r>
          </a:p>
        </p:txBody>
      </p:sp>
      <p:grpSp>
        <p:nvGrpSpPr>
          <p:cNvPr id="5" name="Group 36"/>
          <p:cNvGrpSpPr>
            <a:grpSpLocks/>
          </p:cNvGrpSpPr>
          <p:nvPr/>
        </p:nvGrpSpPr>
        <p:grpSpPr bwMode="auto">
          <a:xfrm>
            <a:off x="0" y="71438"/>
            <a:ext cx="9144000" cy="6334125"/>
            <a:chOff x="0" y="45"/>
            <a:chExt cx="5760" cy="3990"/>
          </a:xfrm>
        </p:grpSpPr>
        <p:sp>
          <p:nvSpPr>
            <p:cNvPr id="6" name="Line 8"/>
            <p:cNvSpPr>
              <a:spLocks noChangeShapeType="1"/>
            </p:cNvSpPr>
            <p:nvPr userDrawn="1"/>
          </p:nvSpPr>
          <p:spPr bwMode="auto">
            <a:xfrm>
              <a:off x="0" y="340"/>
              <a:ext cx="576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de-DE" dirty="0">
                <a:cs typeface="+mn-cs"/>
              </a:endParaRPr>
            </a:p>
          </p:txBody>
        </p:sp>
        <p:sp>
          <p:nvSpPr>
            <p:cNvPr id="7" name="Line 9"/>
            <p:cNvSpPr>
              <a:spLocks noChangeShapeType="1"/>
            </p:cNvSpPr>
            <p:nvPr userDrawn="1"/>
          </p:nvSpPr>
          <p:spPr bwMode="auto">
            <a:xfrm>
              <a:off x="0" y="4035"/>
              <a:ext cx="576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de-DE" dirty="0">
                <a:cs typeface="+mn-cs"/>
              </a:endParaRPr>
            </a:p>
          </p:txBody>
        </p:sp>
        <p:pic>
          <p:nvPicPr>
            <p:cNvPr id="8" name="Picture 19" descr="Logo-grün-peter"/>
            <p:cNvPicPr>
              <a:picLocks noChangeAspect="1" noChangeArrowheads="1"/>
            </p:cNvPicPr>
            <p:nvPr userDrawn="1"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39" y="45"/>
              <a:ext cx="528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9" name="Group 35"/>
            <p:cNvGrpSpPr>
              <a:grpSpLocks/>
            </p:cNvGrpSpPr>
            <p:nvPr userDrawn="1"/>
          </p:nvGrpSpPr>
          <p:grpSpPr bwMode="auto">
            <a:xfrm>
              <a:off x="3910" y="190"/>
              <a:ext cx="959" cy="97"/>
              <a:chOff x="3910" y="190"/>
              <a:chExt cx="959" cy="97"/>
            </a:xfrm>
          </p:grpSpPr>
          <p:sp>
            <p:nvSpPr>
              <p:cNvPr id="10" name="AutoShape 22"/>
              <p:cNvSpPr>
                <a:spLocks noChangeAspect="1" noChangeArrowheads="1" noTextEdit="1"/>
              </p:cNvSpPr>
              <p:nvPr userDrawn="1"/>
            </p:nvSpPr>
            <p:spPr bwMode="auto">
              <a:xfrm>
                <a:off x="3910" y="190"/>
                <a:ext cx="959" cy="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de-DE" dirty="0">
                  <a:cs typeface="+mn-cs"/>
                </a:endParaRPr>
              </a:p>
            </p:txBody>
          </p:sp>
          <p:sp>
            <p:nvSpPr>
              <p:cNvPr id="11" name="Rectangle 23"/>
              <p:cNvSpPr>
                <a:spLocks noChangeArrowheads="1"/>
              </p:cNvSpPr>
              <p:nvPr userDrawn="1"/>
            </p:nvSpPr>
            <p:spPr bwMode="auto">
              <a:xfrm>
                <a:off x="3919" y="198"/>
                <a:ext cx="145" cy="81"/>
              </a:xfrm>
              <a:prstGeom prst="rect">
                <a:avLst/>
              </a:prstGeom>
              <a:solidFill>
                <a:srgbClr val="E7791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en-US"/>
              </a:p>
            </p:txBody>
          </p:sp>
          <p:sp>
            <p:nvSpPr>
              <p:cNvPr id="12" name="Freeform 24"/>
              <p:cNvSpPr>
                <a:spLocks noEditPoints="1"/>
              </p:cNvSpPr>
              <p:nvPr userDrawn="1"/>
            </p:nvSpPr>
            <p:spPr bwMode="auto">
              <a:xfrm>
                <a:off x="3916" y="195"/>
                <a:ext cx="150" cy="87"/>
              </a:xfrm>
              <a:custGeom>
                <a:avLst/>
                <a:gdLst/>
                <a:ahLst/>
                <a:cxnLst>
                  <a:cxn ang="0">
                    <a:pos x="838" y="500"/>
                  </a:cxn>
                  <a:cxn ang="0">
                    <a:pos x="824" y="521"/>
                  </a:cxn>
                  <a:cxn ang="0">
                    <a:pos x="14" y="521"/>
                  </a:cxn>
                  <a:cxn ang="0">
                    <a:pos x="14" y="486"/>
                  </a:cxn>
                  <a:cxn ang="0">
                    <a:pos x="824" y="486"/>
                  </a:cxn>
                  <a:cxn ang="0">
                    <a:pos x="838" y="500"/>
                  </a:cxn>
                  <a:cxn ang="0">
                    <a:pos x="838" y="500"/>
                  </a:cxn>
                  <a:cxn ang="0">
                    <a:pos x="838" y="521"/>
                  </a:cxn>
                  <a:cxn ang="0">
                    <a:pos x="824" y="521"/>
                  </a:cxn>
                  <a:cxn ang="0">
                    <a:pos x="838" y="500"/>
                  </a:cxn>
                  <a:cxn ang="0">
                    <a:pos x="824" y="0"/>
                  </a:cxn>
                  <a:cxn ang="0">
                    <a:pos x="838" y="21"/>
                  </a:cxn>
                  <a:cxn ang="0">
                    <a:pos x="838" y="500"/>
                  </a:cxn>
                  <a:cxn ang="0">
                    <a:pos x="810" y="500"/>
                  </a:cxn>
                  <a:cxn ang="0">
                    <a:pos x="810" y="21"/>
                  </a:cxn>
                  <a:cxn ang="0">
                    <a:pos x="824" y="0"/>
                  </a:cxn>
                  <a:cxn ang="0">
                    <a:pos x="824" y="0"/>
                  </a:cxn>
                  <a:cxn ang="0">
                    <a:pos x="838" y="0"/>
                  </a:cxn>
                  <a:cxn ang="0">
                    <a:pos x="838" y="21"/>
                  </a:cxn>
                  <a:cxn ang="0">
                    <a:pos x="824" y="0"/>
                  </a:cxn>
                  <a:cxn ang="0">
                    <a:pos x="0" y="21"/>
                  </a:cxn>
                  <a:cxn ang="0">
                    <a:pos x="14" y="0"/>
                  </a:cxn>
                  <a:cxn ang="0">
                    <a:pos x="824" y="0"/>
                  </a:cxn>
                  <a:cxn ang="0">
                    <a:pos x="824" y="35"/>
                  </a:cxn>
                  <a:cxn ang="0">
                    <a:pos x="14" y="35"/>
                  </a:cxn>
                  <a:cxn ang="0">
                    <a:pos x="0" y="21"/>
                  </a:cxn>
                  <a:cxn ang="0">
                    <a:pos x="0" y="21"/>
                  </a:cxn>
                  <a:cxn ang="0">
                    <a:pos x="0" y="0"/>
                  </a:cxn>
                  <a:cxn ang="0">
                    <a:pos x="14" y="0"/>
                  </a:cxn>
                  <a:cxn ang="0">
                    <a:pos x="0" y="21"/>
                  </a:cxn>
                  <a:cxn ang="0">
                    <a:pos x="14" y="521"/>
                  </a:cxn>
                  <a:cxn ang="0">
                    <a:pos x="0" y="500"/>
                  </a:cxn>
                  <a:cxn ang="0">
                    <a:pos x="0" y="21"/>
                  </a:cxn>
                  <a:cxn ang="0">
                    <a:pos x="28" y="21"/>
                  </a:cxn>
                  <a:cxn ang="0">
                    <a:pos x="28" y="500"/>
                  </a:cxn>
                  <a:cxn ang="0">
                    <a:pos x="14" y="521"/>
                  </a:cxn>
                  <a:cxn ang="0">
                    <a:pos x="14" y="521"/>
                  </a:cxn>
                  <a:cxn ang="0">
                    <a:pos x="0" y="521"/>
                  </a:cxn>
                  <a:cxn ang="0">
                    <a:pos x="0" y="500"/>
                  </a:cxn>
                  <a:cxn ang="0">
                    <a:pos x="14" y="521"/>
                  </a:cxn>
                </a:cxnLst>
                <a:rect l="0" t="0" r="r" b="b"/>
                <a:pathLst>
                  <a:path w="838" h="521">
                    <a:moveTo>
                      <a:pt x="838" y="500"/>
                    </a:moveTo>
                    <a:lnTo>
                      <a:pt x="824" y="521"/>
                    </a:lnTo>
                    <a:lnTo>
                      <a:pt x="14" y="521"/>
                    </a:lnTo>
                    <a:lnTo>
                      <a:pt x="14" y="486"/>
                    </a:lnTo>
                    <a:lnTo>
                      <a:pt x="824" y="486"/>
                    </a:lnTo>
                    <a:lnTo>
                      <a:pt x="838" y="500"/>
                    </a:lnTo>
                    <a:close/>
                    <a:moveTo>
                      <a:pt x="838" y="500"/>
                    </a:moveTo>
                    <a:lnTo>
                      <a:pt x="838" y="521"/>
                    </a:lnTo>
                    <a:lnTo>
                      <a:pt x="824" y="521"/>
                    </a:lnTo>
                    <a:lnTo>
                      <a:pt x="838" y="500"/>
                    </a:lnTo>
                    <a:close/>
                    <a:moveTo>
                      <a:pt x="824" y="0"/>
                    </a:moveTo>
                    <a:lnTo>
                      <a:pt x="838" y="21"/>
                    </a:lnTo>
                    <a:lnTo>
                      <a:pt x="838" y="500"/>
                    </a:lnTo>
                    <a:lnTo>
                      <a:pt x="810" y="500"/>
                    </a:lnTo>
                    <a:lnTo>
                      <a:pt x="810" y="21"/>
                    </a:lnTo>
                    <a:lnTo>
                      <a:pt x="824" y="0"/>
                    </a:lnTo>
                    <a:close/>
                    <a:moveTo>
                      <a:pt x="824" y="0"/>
                    </a:moveTo>
                    <a:lnTo>
                      <a:pt x="838" y="0"/>
                    </a:lnTo>
                    <a:lnTo>
                      <a:pt x="838" y="21"/>
                    </a:lnTo>
                    <a:lnTo>
                      <a:pt x="824" y="0"/>
                    </a:lnTo>
                    <a:close/>
                    <a:moveTo>
                      <a:pt x="0" y="21"/>
                    </a:moveTo>
                    <a:lnTo>
                      <a:pt x="14" y="0"/>
                    </a:lnTo>
                    <a:lnTo>
                      <a:pt x="824" y="0"/>
                    </a:lnTo>
                    <a:lnTo>
                      <a:pt x="824" y="35"/>
                    </a:lnTo>
                    <a:lnTo>
                      <a:pt x="14" y="35"/>
                    </a:lnTo>
                    <a:lnTo>
                      <a:pt x="0" y="21"/>
                    </a:lnTo>
                    <a:close/>
                    <a:moveTo>
                      <a:pt x="0" y="21"/>
                    </a:moveTo>
                    <a:lnTo>
                      <a:pt x="0" y="0"/>
                    </a:lnTo>
                    <a:lnTo>
                      <a:pt x="14" y="0"/>
                    </a:lnTo>
                    <a:lnTo>
                      <a:pt x="0" y="21"/>
                    </a:lnTo>
                    <a:close/>
                    <a:moveTo>
                      <a:pt x="14" y="521"/>
                    </a:moveTo>
                    <a:lnTo>
                      <a:pt x="0" y="500"/>
                    </a:lnTo>
                    <a:lnTo>
                      <a:pt x="0" y="21"/>
                    </a:lnTo>
                    <a:lnTo>
                      <a:pt x="28" y="21"/>
                    </a:lnTo>
                    <a:lnTo>
                      <a:pt x="28" y="500"/>
                    </a:lnTo>
                    <a:lnTo>
                      <a:pt x="14" y="521"/>
                    </a:lnTo>
                    <a:close/>
                    <a:moveTo>
                      <a:pt x="14" y="521"/>
                    </a:moveTo>
                    <a:lnTo>
                      <a:pt x="0" y="521"/>
                    </a:lnTo>
                    <a:lnTo>
                      <a:pt x="0" y="500"/>
                    </a:lnTo>
                    <a:lnTo>
                      <a:pt x="14" y="52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de-DE" dirty="0">
                  <a:cs typeface="+mn-cs"/>
                </a:endParaRPr>
              </a:p>
            </p:txBody>
          </p:sp>
          <p:sp>
            <p:nvSpPr>
              <p:cNvPr id="13" name="Rectangle 25"/>
              <p:cNvSpPr>
                <a:spLocks noChangeArrowheads="1"/>
              </p:cNvSpPr>
              <p:nvPr userDrawn="1"/>
            </p:nvSpPr>
            <p:spPr bwMode="auto">
              <a:xfrm>
                <a:off x="4078" y="198"/>
                <a:ext cx="146" cy="81"/>
              </a:xfrm>
              <a:prstGeom prst="rect">
                <a:avLst/>
              </a:prstGeom>
              <a:solidFill>
                <a:srgbClr val="CC864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en-US"/>
              </a:p>
            </p:txBody>
          </p:sp>
          <p:sp>
            <p:nvSpPr>
              <p:cNvPr id="14" name="Freeform 26"/>
              <p:cNvSpPr>
                <a:spLocks noEditPoints="1"/>
              </p:cNvSpPr>
              <p:nvPr userDrawn="1"/>
            </p:nvSpPr>
            <p:spPr bwMode="auto">
              <a:xfrm>
                <a:off x="4076" y="195"/>
                <a:ext cx="150" cy="87"/>
              </a:xfrm>
              <a:custGeom>
                <a:avLst/>
                <a:gdLst/>
                <a:ahLst/>
                <a:cxnLst>
                  <a:cxn ang="0">
                    <a:pos x="838" y="500"/>
                  </a:cxn>
                  <a:cxn ang="0">
                    <a:pos x="824" y="521"/>
                  </a:cxn>
                  <a:cxn ang="0">
                    <a:pos x="14" y="521"/>
                  </a:cxn>
                  <a:cxn ang="0">
                    <a:pos x="14" y="486"/>
                  </a:cxn>
                  <a:cxn ang="0">
                    <a:pos x="824" y="486"/>
                  </a:cxn>
                  <a:cxn ang="0">
                    <a:pos x="838" y="500"/>
                  </a:cxn>
                  <a:cxn ang="0">
                    <a:pos x="838" y="500"/>
                  </a:cxn>
                  <a:cxn ang="0">
                    <a:pos x="838" y="521"/>
                  </a:cxn>
                  <a:cxn ang="0">
                    <a:pos x="824" y="521"/>
                  </a:cxn>
                  <a:cxn ang="0">
                    <a:pos x="838" y="500"/>
                  </a:cxn>
                  <a:cxn ang="0">
                    <a:pos x="824" y="0"/>
                  </a:cxn>
                  <a:cxn ang="0">
                    <a:pos x="838" y="21"/>
                  </a:cxn>
                  <a:cxn ang="0">
                    <a:pos x="838" y="500"/>
                  </a:cxn>
                  <a:cxn ang="0">
                    <a:pos x="810" y="500"/>
                  </a:cxn>
                  <a:cxn ang="0">
                    <a:pos x="810" y="21"/>
                  </a:cxn>
                  <a:cxn ang="0">
                    <a:pos x="824" y="0"/>
                  </a:cxn>
                  <a:cxn ang="0">
                    <a:pos x="824" y="0"/>
                  </a:cxn>
                  <a:cxn ang="0">
                    <a:pos x="838" y="0"/>
                  </a:cxn>
                  <a:cxn ang="0">
                    <a:pos x="838" y="21"/>
                  </a:cxn>
                  <a:cxn ang="0">
                    <a:pos x="824" y="0"/>
                  </a:cxn>
                  <a:cxn ang="0">
                    <a:pos x="0" y="21"/>
                  </a:cxn>
                  <a:cxn ang="0">
                    <a:pos x="14" y="0"/>
                  </a:cxn>
                  <a:cxn ang="0">
                    <a:pos x="824" y="0"/>
                  </a:cxn>
                  <a:cxn ang="0">
                    <a:pos x="824" y="35"/>
                  </a:cxn>
                  <a:cxn ang="0">
                    <a:pos x="14" y="35"/>
                  </a:cxn>
                  <a:cxn ang="0">
                    <a:pos x="0" y="21"/>
                  </a:cxn>
                  <a:cxn ang="0">
                    <a:pos x="0" y="21"/>
                  </a:cxn>
                  <a:cxn ang="0">
                    <a:pos x="0" y="0"/>
                  </a:cxn>
                  <a:cxn ang="0">
                    <a:pos x="14" y="0"/>
                  </a:cxn>
                  <a:cxn ang="0">
                    <a:pos x="0" y="21"/>
                  </a:cxn>
                  <a:cxn ang="0">
                    <a:pos x="14" y="521"/>
                  </a:cxn>
                  <a:cxn ang="0">
                    <a:pos x="0" y="500"/>
                  </a:cxn>
                  <a:cxn ang="0">
                    <a:pos x="0" y="21"/>
                  </a:cxn>
                  <a:cxn ang="0">
                    <a:pos x="28" y="21"/>
                  </a:cxn>
                  <a:cxn ang="0">
                    <a:pos x="28" y="500"/>
                  </a:cxn>
                  <a:cxn ang="0">
                    <a:pos x="14" y="521"/>
                  </a:cxn>
                  <a:cxn ang="0">
                    <a:pos x="14" y="521"/>
                  </a:cxn>
                  <a:cxn ang="0">
                    <a:pos x="0" y="521"/>
                  </a:cxn>
                  <a:cxn ang="0">
                    <a:pos x="0" y="500"/>
                  </a:cxn>
                  <a:cxn ang="0">
                    <a:pos x="14" y="521"/>
                  </a:cxn>
                </a:cxnLst>
                <a:rect l="0" t="0" r="r" b="b"/>
                <a:pathLst>
                  <a:path w="838" h="521">
                    <a:moveTo>
                      <a:pt x="838" y="500"/>
                    </a:moveTo>
                    <a:lnTo>
                      <a:pt x="824" y="521"/>
                    </a:lnTo>
                    <a:lnTo>
                      <a:pt x="14" y="521"/>
                    </a:lnTo>
                    <a:lnTo>
                      <a:pt x="14" y="486"/>
                    </a:lnTo>
                    <a:lnTo>
                      <a:pt x="824" y="486"/>
                    </a:lnTo>
                    <a:lnTo>
                      <a:pt x="838" y="500"/>
                    </a:lnTo>
                    <a:close/>
                    <a:moveTo>
                      <a:pt x="838" y="500"/>
                    </a:moveTo>
                    <a:lnTo>
                      <a:pt x="838" y="521"/>
                    </a:lnTo>
                    <a:lnTo>
                      <a:pt x="824" y="521"/>
                    </a:lnTo>
                    <a:lnTo>
                      <a:pt x="838" y="500"/>
                    </a:lnTo>
                    <a:close/>
                    <a:moveTo>
                      <a:pt x="824" y="0"/>
                    </a:moveTo>
                    <a:lnTo>
                      <a:pt x="838" y="21"/>
                    </a:lnTo>
                    <a:lnTo>
                      <a:pt x="838" y="500"/>
                    </a:lnTo>
                    <a:lnTo>
                      <a:pt x="810" y="500"/>
                    </a:lnTo>
                    <a:lnTo>
                      <a:pt x="810" y="21"/>
                    </a:lnTo>
                    <a:lnTo>
                      <a:pt x="824" y="0"/>
                    </a:lnTo>
                    <a:close/>
                    <a:moveTo>
                      <a:pt x="824" y="0"/>
                    </a:moveTo>
                    <a:lnTo>
                      <a:pt x="838" y="0"/>
                    </a:lnTo>
                    <a:lnTo>
                      <a:pt x="838" y="21"/>
                    </a:lnTo>
                    <a:lnTo>
                      <a:pt x="824" y="0"/>
                    </a:lnTo>
                    <a:close/>
                    <a:moveTo>
                      <a:pt x="0" y="21"/>
                    </a:moveTo>
                    <a:lnTo>
                      <a:pt x="14" y="0"/>
                    </a:lnTo>
                    <a:lnTo>
                      <a:pt x="824" y="0"/>
                    </a:lnTo>
                    <a:lnTo>
                      <a:pt x="824" y="35"/>
                    </a:lnTo>
                    <a:lnTo>
                      <a:pt x="14" y="35"/>
                    </a:lnTo>
                    <a:lnTo>
                      <a:pt x="0" y="21"/>
                    </a:lnTo>
                    <a:close/>
                    <a:moveTo>
                      <a:pt x="0" y="21"/>
                    </a:moveTo>
                    <a:lnTo>
                      <a:pt x="0" y="0"/>
                    </a:lnTo>
                    <a:lnTo>
                      <a:pt x="14" y="0"/>
                    </a:lnTo>
                    <a:lnTo>
                      <a:pt x="0" y="21"/>
                    </a:lnTo>
                    <a:close/>
                    <a:moveTo>
                      <a:pt x="14" y="521"/>
                    </a:moveTo>
                    <a:lnTo>
                      <a:pt x="0" y="500"/>
                    </a:lnTo>
                    <a:lnTo>
                      <a:pt x="0" y="21"/>
                    </a:lnTo>
                    <a:lnTo>
                      <a:pt x="28" y="21"/>
                    </a:lnTo>
                    <a:lnTo>
                      <a:pt x="28" y="500"/>
                    </a:lnTo>
                    <a:lnTo>
                      <a:pt x="14" y="521"/>
                    </a:lnTo>
                    <a:close/>
                    <a:moveTo>
                      <a:pt x="14" y="521"/>
                    </a:moveTo>
                    <a:lnTo>
                      <a:pt x="0" y="521"/>
                    </a:lnTo>
                    <a:lnTo>
                      <a:pt x="0" y="500"/>
                    </a:lnTo>
                    <a:lnTo>
                      <a:pt x="14" y="52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de-DE" dirty="0">
                  <a:cs typeface="+mn-cs"/>
                </a:endParaRPr>
              </a:p>
            </p:txBody>
          </p:sp>
          <p:sp>
            <p:nvSpPr>
              <p:cNvPr id="15" name="Rectangle 27"/>
              <p:cNvSpPr>
                <a:spLocks noChangeArrowheads="1"/>
              </p:cNvSpPr>
              <p:nvPr userDrawn="1"/>
            </p:nvSpPr>
            <p:spPr bwMode="auto">
              <a:xfrm>
                <a:off x="4237" y="198"/>
                <a:ext cx="145" cy="81"/>
              </a:xfrm>
              <a:prstGeom prst="rect">
                <a:avLst/>
              </a:prstGeom>
              <a:solidFill>
                <a:srgbClr val="EE251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en-US"/>
              </a:p>
            </p:txBody>
          </p:sp>
          <p:sp>
            <p:nvSpPr>
              <p:cNvPr id="16" name="Freeform 28"/>
              <p:cNvSpPr>
                <a:spLocks noEditPoints="1"/>
              </p:cNvSpPr>
              <p:nvPr userDrawn="1"/>
            </p:nvSpPr>
            <p:spPr bwMode="auto">
              <a:xfrm>
                <a:off x="4235" y="195"/>
                <a:ext cx="150" cy="87"/>
              </a:xfrm>
              <a:custGeom>
                <a:avLst/>
                <a:gdLst/>
                <a:ahLst/>
                <a:cxnLst>
                  <a:cxn ang="0">
                    <a:pos x="837" y="500"/>
                  </a:cxn>
                  <a:cxn ang="0">
                    <a:pos x="823" y="521"/>
                  </a:cxn>
                  <a:cxn ang="0">
                    <a:pos x="14" y="521"/>
                  </a:cxn>
                  <a:cxn ang="0">
                    <a:pos x="14" y="486"/>
                  </a:cxn>
                  <a:cxn ang="0">
                    <a:pos x="823" y="486"/>
                  </a:cxn>
                  <a:cxn ang="0">
                    <a:pos x="837" y="500"/>
                  </a:cxn>
                  <a:cxn ang="0">
                    <a:pos x="837" y="500"/>
                  </a:cxn>
                  <a:cxn ang="0">
                    <a:pos x="837" y="521"/>
                  </a:cxn>
                  <a:cxn ang="0">
                    <a:pos x="823" y="521"/>
                  </a:cxn>
                  <a:cxn ang="0">
                    <a:pos x="837" y="500"/>
                  </a:cxn>
                  <a:cxn ang="0">
                    <a:pos x="823" y="0"/>
                  </a:cxn>
                  <a:cxn ang="0">
                    <a:pos x="837" y="21"/>
                  </a:cxn>
                  <a:cxn ang="0">
                    <a:pos x="837" y="500"/>
                  </a:cxn>
                  <a:cxn ang="0">
                    <a:pos x="810" y="500"/>
                  </a:cxn>
                  <a:cxn ang="0">
                    <a:pos x="810" y="21"/>
                  </a:cxn>
                  <a:cxn ang="0">
                    <a:pos x="823" y="0"/>
                  </a:cxn>
                  <a:cxn ang="0">
                    <a:pos x="823" y="0"/>
                  </a:cxn>
                  <a:cxn ang="0">
                    <a:pos x="837" y="0"/>
                  </a:cxn>
                  <a:cxn ang="0">
                    <a:pos x="837" y="21"/>
                  </a:cxn>
                  <a:cxn ang="0">
                    <a:pos x="823" y="0"/>
                  </a:cxn>
                  <a:cxn ang="0">
                    <a:pos x="0" y="21"/>
                  </a:cxn>
                  <a:cxn ang="0">
                    <a:pos x="14" y="0"/>
                  </a:cxn>
                  <a:cxn ang="0">
                    <a:pos x="823" y="0"/>
                  </a:cxn>
                  <a:cxn ang="0">
                    <a:pos x="823" y="35"/>
                  </a:cxn>
                  <a:cxn ang="0">
                    <a:pos x="14" y="35"/>
                  </a:cxn>
                  <a:cxn ang="0">
                    <a:pos x="0" y="21"/>
                  </a:cxn>
                  <a:cxn ang="0">
                    <a:pos x="0" y="21"/>
                  </a:cxn>
                  <a:cxn ang="0">
                    <a:pos x="0" y="0"/>
                  </a:cxn>
                  <a:cxn ang="0">
                    <a:pos x="14" y="0"/>
                  </a:cxn>
                  <a:cxn ang="0">
                    <a:pos x="0" y="21"/>
                  </a:cxn>
                  <a:cxn ang="0">
                    <a:pos x="14" y="521"/>
                  </a:cxn>
                  <a:cxn ang="0">
                    <a:pos x="0" y="500"/>
                  </a:cxn>
                  <a:cxn ang="0">
                    <a:pos x="0" y="21"/>
                  </a:cxn>
                  <a:cxn ang="0">
                    <a:pos x="27" y="21"/>
                  </a:cxn>
                  <a:cxn ang="0">
                    <a:pos x="27" y="500"/>
                  </a:cxn>
                  <a:cxn ang="0">
                    <a:pos x="14" y="521"/>
                  </a:cxn>
                  <a:cxn ang="0">
                    <a:pos x="14" y="521"/>
                  </a:cxn>
                  <a:cxn ang="0">
                    <a:pos x="0" y="521"/>
                  </a:cxn>
                  <a:cxn ang="0">
                    <a:pos x="0" y="500"/>
                  </a:cxn>
                  <a:cxn ang="0">
                    <a:pos x="14" y="521"/>
                  </a:cxn>
                </a:cxnLst>
                <a:rect l="0" t="0" r="r" b="b"/>
                <a:pathLst>
                  <a:path w="837" h="521">
                    <a:moveTo>
                      <a:pt x="837" y="500"/>
                    </a:moveTo>
                    <a:lnTo>
                      <a:pt x="823" y="521"/>
                    </a:lnTo>
                    <a:lnTo>
                      <a:pt x="14" y="521"/>
                    </a:lnTo>
                    <a:lnTo>
                      <a:pt x="14" y="486"/>
                    </a:lnTo>
                    <a:lnTo>
                      <a:pt x="823" y="486"/>
                    </a:lnTo>
                    <a:lnTo>
                      <a:pt x="837" y="500"/>
                    </a:lnTo>
                    <a:close/>
                    <a:moveTo>
                      <a:pt x="837" y="500"/>
                    </a:moveTo>
                    <a:lnTo>
                      <a:pt x="837" y="521"/>
                    </a:lnTo>
                    <a:lnTo>
                      <a:pt x="823" y="521"/>
                    </a:lnTo>
                    <a:lnTo>
                      <a:pt x="837" y="500"/>
                    </a:lnTo>
                    <a:close/>
                    <a:moveTo>
                      <a:pt x="823" y="0"/>
                    </a:moveTo>
                    <a:lnTo>
                      <a:pt x="837" y="21"/>
                    </a:lnTo>
                    <a:lnTo>
                      <a:pt x="837" y="500"/>
                    </a:lnTo>
                    <a:lnTo>
                      <a:pt x="810" y="500"/>
                    </a:lnTo>
                    <a:lnTo>
                      <a:pt x="810" y="21"/>
                    </a:lnTo>
                    <a:lnTo>
                      <a:pt x="823" y="0"/>
                    </a:lnTo>
                    <a:close/>
                    <a:moveTo>
                      <a:pt x="823" y="0"/>
                    </a:moveTo>
                    <a:lnTo>
                      <a:pt x="837" y="0"/>
                    </a:lnTo>
                    <a:lnTo>
                      <a:pt x="837" y="21"/>
                    </a:lnTo>
                    <a:lnTo>
                      <a:pt x="823" y="0"/>
                    </a:lnTo>
                    <a:close/>
                    <a:moveTo>
                      <a:pt x="0" y="21"/>
                    </a:moveTo>
                    <a:lnTo>
                      <a:pt x="14" y="0"/>
                    </a:lnTo>
                    <a:lnTo>
                      <a:pt x="823" y="0"/>
                    </a:lnTo>
                    <a:lnTo>
                      <a:pt x="823" y="35"/>
                    </a:lnTo>
                    <a:lnTo>
                      <a:pt x="14" y="35"/>
                    </a:lnTo>
                    <a:lnTo>
                      <a:pt x="0" y="21"/>
                    </a:lnTo>
                    <a:close/>
                    <a:moveTo>
                      <a:pt x="0" y="21"/>
                    </a:moveTo>
                    <a:lnTo>
                      <a:pt x="0" y="0"/>
                    </a:lnTo>
                    <a:lnTo>
                      <a:pt x="14" y="0"/>
                    </a:lnTo>
                    <a:lnTo>
                      <a:pt x="0" y="21"/>
                    </a:lnTo>
                    <a:close/>
                    <a:moveTo>
                      <a:pt x="14" y="521"/>
                    </a:moveTo>
                    <a:lnTo>
                      <a:pt x="0" y="500"/>
                    </a:lnTo>
                    <a:lnTo>
                      <a:pt x="0" y="21"/>
                    </a:lnTo>
                    <a:lnTo>
                      <a:pt x="27" y="21"/>
                    </a:lnTo>
                    <a:lnTo>
                      <a:pt x="27" y="500"/>
                    </a:lnTo>
                    <a:lnTo>
                      <a:pt x="14" y="521"/>
                    </a:lnTo>
                    <a:close/>
                    <a:moveTo>
                      <a:pt x="14" y="521"/>
                    </a:moveTo>
                    <a:lnTo>
                      <a:pt x="0" y="521"/>
                    </a:lnTo>
                    <a:lnTo>
                      <a:pt x="0" y="500"/>
                    </a:lnTo>
                    <a:lnTo>
                      <a:pt x="14" y="52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de-DE" dirty="0">
                  <a:cs typeface="+mn-cs"/>
                </a:endParaRPr>
              </a:p>
            </p:txBody>
          </p:sp>
          <p:sp>
            <p:nvSpPr>
              <p:cNvPr id="17" name="Rectangle 29"/>
              <p:cNvSpPr>
                <a:spLocks noChangeArrowheads="1"/>
              </p:cNvSpPr>
              <p:nvPr userDrawn="1"/>
            </p:nvSpPr>
            <p:spPr bwMode="auto">
              <a:xfrm>
                <a:off x="4397" y="198"/>
                <a:ext cx="145" cy="81"/>
              </a:xfrm>
              <a:prstGeom prst="rect">
                <a:avLst/>
              </a:prstGeom>
              <a:solidFill>
                <a:srgbClr val="667AB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en-US"/>
              </a:p>
            </p:txBody>
          </p:sp>
          <p:sp>
            <p:nvSpPr>
              <p:cNvPr id="18" name="Freeform 30"/>
              <p:cNvSpPr>
                <a:spLocks noEditPoints="1"/>
              </p:cNvSpPr>
              <p:nvPr userDrawn="1"/>
            </p:nvSpPr>
            <p:spPr bwMode="auto">
              <a:xfrm>
                <a:off x="4394" y="195"/>
                <a:ext cx="150" cy="87"/>
              </a:xfrm>
              <a:custGeom>
                <a:avLst/>
                <a:gdLst/>
                <a:ahLst/>
                <a:cxnLst>
                  <a:cxn ang="0">
                    <a:pos x="837" y="500"/>
                  </a:cxn>
                  <a:cxn ang="0">
                    <a:pos x="823" y="521"/>
                  </a:cxn>
                  <a:cxn ang="0">
                    <a:pos x="14" y="521"/>
                  </a:cxn>
                  <a:cxn ang="0">
                    <a:pos x="14" y="486"/>
                  </a:cxn>
                  <a:cxn ang="0">
                    <a:pos x="823" y="486"/>
                  </a:cxn>
                  <a:cxn ang="0">
                    <a:pos x="837" y="500"/>
                  </a:cxn>
                  <a:cxn ang="0">
                    <a:pos x="837" y="500"/>
                  </a:cxn>
                  <a:cxn ang="0">
                    <a:pos x="837" y="521"/>
                  </a:cxn>
                  <a:cxn ang="0">
                    <a:pos x="823" y="521"/>
                  </a:cxn>
                  <a:cxn ang="0">
                    <a:pos x="837" y="500"/>
                  </a:cxn>
                  <a:cxn ang="0">
                    <a:pos x="823" y="0"/>
                  </a:cxn>
                  <a:cxn ang="0">
                    <a:pos x="837" y="21"/>
                  </a:cxn>
                  <a:cxn ang="0">
                    <a:pos x="837" y="500"/>
                  </a:cxn>
                  <a:cxn ang="0">
                    <a:pos x="810" y="500"/>
                  </a:cxn>
                  <a:cxn ang="0">
                    <a:pos x="810" y="21"/>
                  </a:cxn>
                  <a:cxn ang="0">
                    <a:pos x="823" y="0"/>
                  </a:cxn>
                  <a:cxn ang="0">
                    <a:pos x="823" y="0"/>
                  </a:cxn>
                  <a:cxn ang="0">
                    <a:pos x="837" y="0"/>
                  </a:cxn>
                  <a:cxn ang="0">
                    <a:pos x="837" y="21"/>
                  </a:cxn>
                  <a:cxn ang="0">
                    <a:pos x="823" y="0"/>
                  </a:cxn>
                  <a:cxn ang="0">
                    <a:pos x="0" y="21"/>
                  </a:cxn>
                  <a:cxn ang="0">
                    <a:pos x="14" y="0"/>
                  </a:cxn>
                  <a:cxn ang="0">
                    <a:pos x="823" y="0"/>
                  </a:cxn>
                  <a:cxn ang="0">
                    <a:pos x="823" y="35"/>
                  </a:cxn>
                  <a:cxn ang="0">
                    <a:pos x="14" y="35"/>
                  </a:cxn>
                  <a:cxn ang="0">
                    <a:pos x="0" y="21"/>
                  </a:cxn>
                  <a:cxn ang="0">
                    <a:pos x="0" y="21"/>
                  </a:cxn>
                  <a:cxn ang="0">
                    <a:pos x="0" y="0"/>
                  </a:cxn>
                  <a:cxn ang="0">
                    <a:pos x="14" y="0"/>
                  </a:cxn>
                  <a:cxn ang="0">
                    <a:pos x="0" y="21"/>
                  </a:cxn>
                  <a:cxn ang="0">
                    <a:pos x="14" y="521"/>
                  </a:cxn>
                  <a:cxn ang="0">
                    <a:pos x="0" y="500"/>
                  </a:cxn>
                  <a:cxn ang="0">
                    <a:pos x="0" y="21"/>
                  </a:cxn>
                  <a:cxn ang="0">
                    <a:pos x="27" y="21"/>
                  </a:cxn>
                  <a:cxn ang="0">
                    <a:pos x="27" y="500"/>
                  </a:cxn>
                  <a:cxn ang="0">
                    <a:pos x="14" y="521"/>
                  </a:cxn>
                  <a:cxn ang="0">
                    <a:pos x="14" y="521"/>
                  </a:cxn>
                  <a:cxn ang="0">
                    <a:pos x="0" y="521"/>
                  </a:cxn>
                  <a:cxn ang="0">
                    <a:pos x="0" y="500"/>
                  </a:cxn>
                  <a:cxn ang="0">
                    <a:pos x="14" y="521"/>
                  </a:cxn>
                </a:cxnLst>
                <a:rect l="0" t="0" r="r" b="b"/>
                <a:pathLst>
                  <a:path w="837" h="521">
                    <a:moveTo>
                      <a:pt x="837" y="500"/>
                    </a:moveTo>
                    <a:lnTo>
                      <a:pt x="823" y="521"/>
                    </a:lnTo>
                    <a:lnTo>
                      <a:pt x="14" y="521"/>
                    </a:lnTo>
                    <a:lnTo>
                      <a:pt x="14" y="486"/>
                    </a:lnTo>
                    <a:lnTo>
                      <a:pt x="823" y="486"/>
                    </a:lnTo>
                    <a:lnTo>
                      <a:pt x="837" y="500"/>
                    </a:lnTo>
                    <a:close/>
                    <a:moveTo>
                      <a:pt x="837" y="500"/>
                    </a:moveTo>
                    <a:lnTo>
                      <a:pt x="837" y="521"/>
                    </a:lnTo>
                    <a:lnTo>
                      <a:pt x="823" y="521"/>
                    </a:lnTo>
                    <a:lnTo>
                      <a:pt x="837" y="500"/>
                    </a:lnTo>
                    <a:close/>
                    <a:moveTo>
                      <a:pt x="823" y="0"/>
                    </a:moveTo>
                    <a:lnTo>
                      <a:pt x="837" y="21"/>
                    </a:lnTo>
                    <a:lnTo>
                      <a:pt x="837" y="500"/>
                    </a:lnTo>
                    <a:lnTo>
                      <a:pt x="810" y="500"/>
                    </a:lnTo>
                    <a:lnTo>
                      <a:pt x="810" y="21"/>
                    </a:lnTo>
                    <a:lnTo>
                      <a:pt x="823" y="0"/>
                    </a:lnTo>
                    <a:close/>
                    <a:moveTo>
                      <a:pt x="823" y="0"/>
                    </a:moveTo>
                    <a:lnTo>
                      <a:pt x="837" y="0"/>
                    </a:lnTo>
                    <a:lnTo>
                      <a:pt x="837" y="21"/>
                    </a:lnTo>
                    <a:lnTo>
                      <a:pt x="823" y="0"/>
                    </a:lnTo>
                    <a:close/>
                    <a:moveTo>
                      <a:pt x="0" y="21"/>
                    </a:moveTo>
                    <a:lnTo>
                      <a:pt x="14" y="0"/>
                    </a:lnTo>
                    <a:lnTo>
                      <a:pt x="823" y="0"/>
                    </a:lnTo>
                    <a:lnTo>
                      <a:pt x="823" y="35"/>
                    </a:lnTo>
                    <a:lnTo>
                      <a:pt x="14" y="35"/>
                    </a:lnTo>
                    <a:lnTo>
                      <a:pt x="0" y="21"/>
                    </a:lnTo>
                    <a:close/>
                    <a:moveTo>
                      <a:pt x="0" y="21"/>
                    </a:moveTo>
                    <a:lnTo>
                      <a:pt x="0" y="0"/>
                    </a:lnTo>
                    <a:lnTo>
                      <a:pt x="14" y="0"/>
                    </a:lnTo>
                    <a:lnTo>
                      <a:pt x="0" y="21"/>
                    </a:lnTo>
                    <a:close/>
                    <a:moveTo>
                      <a:pt x="14" y="521"/>
                    </a:moveTo>
                    <a:lnTo>
                      <a:pt x="0" y="500"/>
                    </a:lnTo>
                    <a:lnTo>
                      <a:pt x="0" y="21"/>
                    </a:lnTo>
                    <a:lnTo>
                      <a:pt x="27" y="21"/>
                    </a:lnTo>
                    <a:lnTo>
                      <a:pt x="27" y="500"/>
                    </a:lnTo>
                    <a:lnTo>
                      <a:pt x="14" y="521"/>
                    </a:lnTo>
                    <a:close/>
                    <a:moveTo>
                      <a:pt x="14" y="521"/>
                    </a:moveTo>
                    <a:lnTo>
                      <a:pt x="0" y="521"/>
                    </a:lnTo>
                    <a:lnTo>
                      <a:pt x="0" y="500"/>
                    </a:lnTo>
                    <a:lnTo>
                      <a:pt x="14" y="52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de-DE" dirty="0">
                  <a:cs typeface="+mn-cs"/>
                </a:endParaRPr>
              </a:p>
            </p:txBody>
          </p:sp>
          <p:sp>
            <p:nvSpPr>
              <p:cNvPr id="19" name="Rectangle 31"/>
              <p:cNvSpPr>
                <a:spLocks noChangeArrowheads="1"/>
              </p:cNvSpPr>
              <p:nvPr userDrawn="1"/>
            </p:nvSpPr>
            <p:spPr bwMode="auto">
              <a:xfrm>
                <a:off x="4555" y="198"/>
                <a:ext cx="147" cy="81"/>
              </a:xfrm>
              <a:prstGeom prst="rect">
                <a:avLst/>
              </a:prstGeom>
              <a:solidFill>
                <a:srgbClr val="FFF5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en-US"/>
              </a:p>
            </p:txBody>
          </p:sp>
          <p:sp>
            <p:nvSpPr>
              <p:cNvPr id="20" name="Freeform 32"/>
              <p:cNvSpPr>
                <a:spLocks noEditPoints="1"/>
              </p:cNvSpPr>
              <p:nvPr userDrawn="1"/>
            </p:nvSpPr>
            <p:spPr bwMode="auto">
              <a:xfrm>
                <a:off x="4553" y="195"/>
                <a:ext cx="151" cy="87"/>
              </a:xfrm>
              <a:custGeom>
                <a:avLst/>
                <a:gdLst/>
                <a:ahLst/>
                <a:cxnLst>
                  <a:cxn ang="0">
                    <a:pos x="844" y="500"/>
                  </a:cxn>
                  <a:cxn ang="0">
                    <a:pos x="831" y="521"/>
                  </a:cxn>
                  <a:cxn ang="0">
                    <a:pos x="14" y="521"/>
                  </a:cxn>
                  <a:cxn ang="0">
                    <a:pos x="14" y="486"/>
                  </a:cxn>
                  <a:cxn ang="0">
                    <a:pos x="831" y="486"/>
                  </a:cxn>
                  <a:cxn ang="0">
                    <a:pos x="844" y="500"/>
                  </a:cxn>
                  <a:cxn ang="0">
                    <a:pos x="844" y="500"/>
                  </a:cxn>
                  <a:cxn ang="0">
                    <a:pos x="844" y="521"/>
                  </a:cxn>
                  <a:cxn ang="0">
                    <a:pos x="831" y="521"/>
                  </a:cxn>
                  <a:cxn ang="0">
                    <a:pos x="844" y="500"/>
                  </a:cxn>
                  <a:cxn ang="0">
                    <a:pos x="831" y="0"/>
                  </a:cxn>
                  <a:cxn ang="0">
                    <a:pos x="844" y="21"/>
                  </a:cxn>
                  <a:cxn ang="0">
                    <a:pos x="844" y="500"/>
                  </a:cxn>
                  <a:cxn ang="0">
                    <a:pos x="817" y="500"/>
                  </a:cxn>
                  <a:cxn ang="0">
                    <a:pos x="817" y="21"/>
                  </a:cxn>
                  <a:cxn ang="0">
                    <a:pos x="831" y="0"/>
                  </a:cxn>
                  <a:cxn ang="0">
                    <a:pos x="831" y="0"/>
                  </a:cxn>
                  <a:cxn ang="0">
                    <a:pos x="844" y="0"/>
                  </a:cxn>
                  <a:cxn ang="0">
                    <a:pos x="844" y="21"/>
                  </a:cxn>
                  <a:cxn ang="0">
                    <a:pos x="831" y="0"/>
                  </a:cxn>
                  <a:cxn ang="0">
                    <a:pos x="0" y="21"/>
                  </a:cxn>
                  <a:cxn ang="0">
                    <a:pos x="14" y="0"/>
                  </a:cxn>
                  <a:cxn ang="0">
                    <a:pos x="831" y="0"/>
                  </a:cxn>
                  <a:cxn ang="0">
                    <a:pos x="831" y="35"/>
                  </a:cxn>
                  <a:cxn ang="0">
                    <a:pos x="14" y="35"/>
                  </a:cxn>
                  <a:cxn ang="0">
                    <a:pos x="0" y="21"/>
                  </a:cxn>
                  <a:cxn ang="0">
                    <a:pos x="0" y="21"/>
                  </a:cxn>
                  <a:cxn ang="0">
                    <a:pos x="0" y="0"/>
                  </a:cxn>
                  <a:cxn ang="0">
                    <a:pos x="14" y="0"/>
                  </a:cxn>
                  <a:cxn ang="0">
                    <a:pos x="0" y="21"/>
                  </a:cxn>
                  <a:cxn ang="0">
                    <a:pos x="14" y="521"/>
                  </a:cxn>
                  <a:cxn ang="0">
                    <a:pos x="0" y="500"/>
                  </a:cxn>
                  <a:cxn ang="0">
                    <a:pos x="0" y="21"/>
                  </a:cxn>
                  <a:cxn ang="0">
                    <a:pos x="28" y="21"/>
                  </a:cxn>
                  <a:cxn ang="0">
                    <a:pos x="28" y="500"/>
                  </a:cxn>
                  <a:cxn ang="0">
                    <a:pos x="14" y="521"/>
                  </a:cxn>
                  <a:cxn ang="0">
                    <a:pos x="14" y="521"/>
                  </a:cxn>
                  <a:cxn ang="0">
                    <a:pos x="0" y="521"/>
                  </a:cxn>
                  <a:cxn ang="0">
                    <a:pos x="0" y="500"/>
                  </a:cxn>
                  <a:cxn ang="0">
                    <a:pos x="14" y="521"/>
                  </a:cxn>
                </a:cxnLst>
                <a:rect l="0" t="0" r="r" b="b"/>
                <a:pathLst>
                  <a:path w="844" h="521">
                    <a:moveTo>
                      <a:pt x="844" y="500"/>
                    </a:moveTo>
                    <a:lnTo>
                      <a:pt x="831" y="521"/>
                    </a:lnTo>
                    <a:lnTo>
                      <a:pt x="14" y="521"/>
                    </a:lnTo>
                    <a:lnTo>
                      <a:pt x="14" y="486"/>
                    </a:lnTo>
                    <a:lnTo>
                      <a:pt x="831" y="486"/>
                    </a:lnTo>
                    <a:lnTo>
                      <a:pt x="844" y="500"/>
                    </a:lnTo>
                    <a:close/>
                    <a:moveTo>
                      <a:pt x="844" y="500"/>
                    </a:moveTo>
                    <a:lnTo>
                      <a:pt x="844" y="521"/>
                    </a:lnTo>
                    <a:lnTo>
                      <a:pt x="831" y="521"/>
                    </a:lnTo>
                    <a:lnTo>
                      <a:pt x="844" y="500"/>
                    </a:lnTo>
                    <a:close/>
                    <a:moveTo>
                      <a:pt x="831" y="0"/>
                    </a:moveTo>
                    <a:lnTo>
                      <a:pt x="844" y="21"/>
                    </a:lnTo>
                    <a:lnTo>
                      <a:pt x="844" y="500"/>
                    </a:lnTo>
                    <a:lnTo>
                      <a:pt x="817" y="500"/>
                    </a:lnTo>
                    <a:lnTo>
                      <a:pt x="817" y="21"/>
                    </a:lnTo>
                    <a:lnTo>
                      <a:pt x="831" y="0"/>
                    </a:lnTo>
                    <a:close/>
                    <a:moveTo>
                      <a:pt x="831" y="0"/>
                    </a:moveTo>
                    <a:lnTo>
                      <a:pt x="844" y="0"/>
                    </a:lnTo>
                    <a:lnTo>
                      <a:pt x="844" y="21"/>
                    </a:lnTo>
                    <a:lnTo>
                      <a:pt x="831" y="0"/>
                    </a:lnTo>
                    <a:close/>
                    <a:moveTo>
                      <a:pt x="0" y="21"/>
                    </a:moveTo>
                    <a:lnTo>
                      <a:pt x="14" y="0"/>
                    </a:lnTo>
                    <a:lnTo>
                      <a:pt x="831" y="0"/>
                    </a:lnTo>
                    <a:lnTo>
                      <a:pt x="831" y="35"/>
                    </a:lnTo>
                    <a:lnTo>
                      <a:pt x="14" y="35"/>
                    </a:lnTo>
                    <a:lnTo>
                      <a:pt x="0" y="21"/>
                    </a:lnTo>
                    <a:close/>
                    <a:moveTo>
                      <a:pt x="0" y="21"/>
                    </a:moveTo>
                    <a:lnTo>
                      <a:pt x="0" y="0"/>
                    </a:lnTo>
                    <a:lnTo>
                      <a:pt x="14" y="0"/>
                    </a:lnTo>
                    <a:lnTo>
                      <a:pt x="0" y="21"/>
                    </a:lnTo>
                    <a:close/>
                    <a:moveTo>
                      <a:pt x="14" y="521"/>
                    </a:moveTo>
                    <a:lnTo>
                      <a:pt x="0" y="500"/>
                    </a:lnTo>
                    <a:lnTo>
                      <a:pt x="0" y="21"/>
                    </a:lnTo>
                    <a:lnTo>
                      <a:pt x="28" y="21"/>
                    </a:lnTo>
                    <a:lnTo>
                      <a:pt x="28" y="500"/>
                    </a:lnTo>
                    <a:lnTo>
                      <a:pt x="14" y="521"/>
                    </a:lnTo>
                    <a:close/>
                    <a:moveTo>
                      <a:pt x="14" y="521"/>
                    </a:moveTo>
                    <a:lnTo>
                      <a:pt x="0" y="521"/>
                    </a:lnTo>
                    <a:lnTo>
                      <a:pt x="0" y="500"/>
                    </a:lnTo>
                    <a:lnTo>
                      <a:pt x="14" y="52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de-DE" dirty="0">
                  <a:cs typeface="+mn-cs"/>
                </a:endParaRPr>
              </a:p>
            </p:txBody>
          </p:sp>
          <p:sp>
            <p:nvSpPr>
              <p:cNvPr id="21" name="Rectangle 33"/>
              <p:cNvSpPr>
                <a:spLocks noChangeArrowheads="1"/>
              </p:cNvSpPr>
              <p:nvPr userDrawn="1"/>
            </p:nvSpPr>
            <p:spPr bwMode="auto">
              <a:xfrm>
                <a:off x="4715" y="198"/>
                <a:ext cx="145" cy="81"/>
              </a:xfrm>
              <a:prstGeom prst="rect">
                <a:avLst/>
              </a:prstGeom>
              <a:solidFill>
                <a:srgbClr val="54B63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en-US"/>
              </a:p>
            </p:txBody>
          </p:sp>
          <p:sp>
            <p:nvSpPr>
              <p:cNvPr id="22" name="Freeform 34"/>
              <p:cNvSpPr>
                <a:spLocks noEditPoints="1"/>
              </p:cNvSpPr>
              <p:nvPr userDrawn="1"/>
            </p:nvSpPr>
            <p:spPr bwMode="auto">
              <a:xfrm>
                <a:off x="4713" y="195"/>
                <a:ext cx="150" cy="87"/>
              </a:xfrm>
              <a:custGeom>
                <a:avLst/>
                <a:gdLst/>
                <a:ahLst/>
                <a:cxnLst>
                  <a:cxn ang="0">
                    <a:pos x="838" y="500"/>
                  </a:cxn>
                  <a:cxn ang="0">
                    <a:pos x="824" y="521"/>
                  </a:cxn>
                  <a:cxn ang="0">
                    <a:pos x="14" y="521"/>
                  </a:cxn>
                  <a:cxn ang="0">
                    <a:pos x="14" y="486"/>
                  </a:cxn>
                  <a:cxn ang="0">
                    <a:pos x="824" y="486"/>
                  </a:cxn>
                  <a:cxn ang="0">
                    <a:pos x="838" y="500"/>
                  </a:cxn>
                  <a:cxn ang="0">
                    <a:pos x="838" y="500"/>
                  </a:cxn>
                  <a:cxn ang="0">
                    <a:pos x="838" y="521"/>
                  </a:cxn>
                  <a:cxn ang="0">
                    <a:pos x="824" y="521"/>
                  </a:cxn>
                  <a:cxn ang="0">
                    <a:pos x="838" y="500"/>
                  </a:cxn>
                  <a:cxn ang="0">
                    <a:pos x="824" y="0"/>
                  </a:cxn>
                  <a:cxn ang="0">
                    <a:pos x="838" y="21"/>
                  </a:cxn>
                  <a:cxn ang="0">
                    <a:pos x="838" y="500"/>
                  </a:cxn>
                  <a:cxn ang="0">
                    <a:pos x="810" y="500"/>
                  </a:cxn>
                  <a:cxn ang="0">
                    <a:pos x="810" y="21"/>
                  </a:cxn>
                  <a:cxn ang="0">
                    <a:pos x="824" y="0"/>
                  </a:cxn>
                  <a:cxn ang="0">
                    <a:pos x="824" y="0"/>
                  </a:cxn>
                  <a:cxn ang="0">
                    <a:pos x="838" y="0"/>
                  </a:cxn>
                  <a:cxn ang="0">
                    <a:pos x="838" y="21"/>
                  </a:cxn>
                  <a:cxn ang="0">
                    <a:pos x="824" y="0"/>
                  </a:cxn>
                  <a:cxn ang="0">
                    <a:pos x="0" y="21"/>
                  </a:cxn>
                  <a:cxn ang="0">
                    <a:pos x="14" y="0"/>
                  </a:cxn>
                  <a:cxn ang="0">
                    <a:pos x="824" y="0"/>
                  </a:cxn>
                  <a:cxn ang="0">
                    <a:pos x="824" y="35"/>
                  </a:cxn>
                  <a:cxn ang="0">
                    <a:pos x="14" y="35"/>
                  </a:cxn>
                  <a:cxn ang="0">
                    <a:pos x="0" y="21"/>
                  </a:cxn>
                  <a:cxn ang="0">
                    <a:pos x="0" y="21"/>
                  </a:cxn>
                  <a:cxn ang="0">
                    <a:pos x="0" y="0"/>
                  </a:cxn>
                  <a:cxn ang="0">
                    <a:pos x="14" y="0"/>
                  </a:cxn>
                  <a:cxn ang="0">
                    <a:pos x="0" y="21"/>
                  </a:cxn>
                  <a:cxn ang="0">
                    <a:pos x="14" y="521"/>
                  </a:cxn>
                  <a:cxn ang="0">
                    <a:pos x="0" y="500"/>
                  </a:cxn>
                  <a:cxn ang="0">
                    <a:pos x="0" y="21"/>
                  </a:cxn>
                  <a:cxn ang="0">
                    <a:pos x="28" y="21"/>
                  </a:cxn>
                  <a:cxn ang="0">
                    <a:pos x="28" y="500"/>
                  </a:cxn>
                  <a:cxn ang="0">
                    <a:pos x="14" y="521"/>
                  </a:cxn>
                  <a:cxn ang="0">
                    <a:pos x="14" y="521"/>
                  </a:cxn>
                  <a:cxn ang="0">
                    <a:pos x="0" y="521"/>
                  </a:cxn>
                  <a:cxn ang="0">
                    <a:pos x="0" y="500"/>
                  </a:cxn>
                  <a:cxn ang="0">
                    <a:pos x="14" y="521"/>
                  </a:cxn>
                </a:cxnLst>
                <a:rect l="0" t="0" r="r" b="b"/>
                <a:pathLst>
                  <a:path w="838" h="521">
                    <a:moveTo>
                      <a:pt x="838" y="500"/>
                    </a:moveTo>
                    <a:lnTo>
                      <a:pt x="824" y="521"/>
                    </a:lnTo>
                    <a:lnTo>
                      <a:pt x="14" y="521"/>
                    </a:lnTo>
                    <a:lnTo>
                      <a:pt x="14" y="486"/>
                    </a:lnTo>
                    <a:lnTo>
                      <a:pt x="824" y="486"/>
                    </a:lnTo>
                    <a:lnTo>
                      <a:pt x="838" y="500"/>
                    </a:lnTo>
                    <a:close/>
                    <a:moveTo>
                      <a:pt x="838" y="500"/>
                    </a:moveTo>
                    <a:lnTo>
                      <a:pt x="838" y="521"/>
                    </a:lnTo>
                    <a:lnTo>
                      <a:pt x="824" y="521"/>
                    </a:lnTo>
                    <a:lnTo>
                      <a:pt x="838" y="500"/>
                    </a:lnTo>
                    <a:close/>
                    <a:moveTo>
                      <a:pt x="824" y="0"/>
                    </a:moveTo>
                    <a:lnTo>
                      <a:pt x="838" y="21"/>
                    </a:lnTo>
                    <a:lnTo>
                      <a:pt x="838" y="500"/>
                    </a:lnTo>
                    <a:lnTo>
                      <a:pt x="810" y="500"/>
                    </a:lnTo>
                    <a:lnTo>
                      <a:pt x="810" y="21"/>
                    </a:lnTo>
                    <a:lnTo>
                      <a:pt x="824" y="0"/>
                    </a:lnTo>
                    <a:close/>
                    <a:moveTo>
                      <a:pt x="824" y="0"/>
                    </a:moveTo>
                    <a:lnTo>
                      <a:pt x="838" y="0"/>
                    </a:lnTo>
                    <a:lnTo>
                      <a:pt x="838" y="21"/>
                    </a:lnTo>
                    <a:lnTo>
                      <a:pt x="824" y="0"/>
                    </a:lnTo>
                    <a:close/>
                    <a:moveTo>
                      <a:pt x="0" y="21"/>
                    </a:moveTo>
                    <a:lnTo>
                      <a:pt x="14" y="0"/>
                    </a:lnTo>
                    <a:lnTo>
                      <a:pt x="824" y="0"/>
                    </a:lnTo>
                    <a:lnTo>
                      <a:pt x="824" y="35"/>
                    </a:lnTo>
                    <a:lnTo>
                      <a:pt x="14" y="35"/>
                    </a:lnTo>
                    <a:lnTo>
                      <a:pt x="0" y="21"/>
                    </a:lnTo>
                    <a:close/>
                    <a:moveTo>
                      <a:pt x="0" y="21"/>
                    </a:moveTo>
                    <a:lnTo>
                      <a:pt x="0" y="0"/>
                    </a:lnTo>
                    <a:lnTo>
                      <a:pt x="14" y="0"/>
                    </a:lnTo>
                    <a:lnTo>
                      <a:pt x="0" y="21"/>
                    </a:lnTo>
                    <a:close/>
                    <a:moveTo>
                      <a:pt x="14" y="521"/>
                    </a:moveTo>
                    <a:lnTo>
                      <a:pt x="0" y="500"/>
                    </a:lnTo>
                    <a:lnTo>
                      <a:pt x="0" y="21"/>
                    </a:lnTo>
                    <a:lnTo>
                      <a:pt x="28" y="21"/>
                    </a:lnTo>
                    <a:lnTo>
                      <a:pt x="28" y="500"/>
                    </a:lnTo>
                    <a:lnTo>
                      <a:pt x="14" y="521"/>
                    </a:lnTo>
                    <a:close/>
                    <a:moveTo>
                      <a:pt x="14" y="521"/>
                    </a:moveTo>
                    <a:lnTo>
                      <a:pt x="0" y="521"/>
                    </a:lnTo>
                    <a:lnTo>
                      <a:pt x="0" y="500"/>
                    </a:lnTo>
                    <a:lnTo>
                      <a:pt x="14" y="52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de-DE" dirty="0">
                  <a:cs typeface="+mn-cs"/>
                </a:endParaRPr>
              </a:p>
            </p:txBody>
          </p:sp>
        </p:grpSp>
      </p:grpSp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68313" y="1341438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68313" y="2997200"/>
            <a:ext cx="6400800" cy="1752600"/>
          </a:xfrm>
        </p:spPr>
        <p:txBody>
          <a:bodyPr/>
          <a:lstStyle>
            <a:lvl1pPr marL="0" indent="0">
              <a:buFontTx/>
              <a:buNone/>
              <a:defRPr b="1"/>
            </a:lvl1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382773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Datum/Jahr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Max Mustermann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e-DE"/>
              <a:t>Slide </a:t>
            </a:r>
            <a:fld id="{4F9A372D-CCCE-41BE-920C-6B57DDE1E3CE}" type="slidenum">
              <a:rPr lang="de-DE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420839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784975" y="630238"/>
            <a:ext cx="2108200" cy="5643562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630238"/>
            <a:ext cx="6175375" cy="5643562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Datum/Jahr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Max Mustermann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e-DE"/>
              <a:t>Slide </a:t>
            </a:r>
            <a:fld id="{9DB6B66A-64F4-402B-A952-8ACC399632EF}" type="slidenum">
              <a:rPr lang="de-DE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876263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Datum/Jahr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Max Mustermann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e-DE"/>
              <a:t>Slide </a:t>
            </a:r>
            <a:fld id="{3C2A267C-19D1-469B-8EF4-CBDE5EF1FACA}" type="slidenum">
              <a:rPr lang="de-DE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1977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Datum/Jahr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Max Mustermann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e-DE"/>
              <a:t>Slide </a:t>
            </a:r>
            <a:fld id="{CB11E777-785E-46C9-9B94-B9DD06E4E4F3}" type="slidenum">
              <a:rPr lang="de-DE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081592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854200"/>
            <a:ext cx="4141788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751388" y="1854200"/>
            <a:ext cx="4141787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Datum/Jahr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Max Mustermann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e-DE"/>
              <a:t>Slide </a:t>
            </a:r>
            <a:fld id="{71D4079F-30FA-416C-A102-64BBBC439C6C}" type="slidenum">
              <a:rPr lang="de-DE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671473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Datum/Jahr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Max Mustermann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e-DE"/>
              <a:t>Slide </a:t>
            </a:r>
            <a:fld id="{40276465-52D8-481C-A05B-2E5DE1AD61B7}" type="slidenum">
              <a:rPr lang="de-DE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6463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Datum/Jahr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Max Mustermann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e-DE"/>
              <a:t>Slide </a:t>
            </a:r>
            <a:fld id="{B9B1EEB8-FEA9-4108-8D2A-CC087F01672B}" type="slidenum">
              <a:rPr lang="de-DE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822362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Datum/Jahr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Max Mustermann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e-DE"/>
              <a:t>Slide </a:t>
            </a:r>
            <a:fld id="{33533924-4362-49E9-9BCF-28D6946575EC}" type="slidenum">
              <a:rPr lang="de-DE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223705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Datum/Jahr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Max Mustermann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e-DE"/>
              <a:t>Slide </a:t>
            </a:r>
            <a:fld id="{EE47C3B0-5482-4C21-9903-F48EDB7987AB}" type="slidenum">
              <a:rPr lang="de-DE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02894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de-DE" noProof="0" dirty="0" smtClean="0"/>
              <a:t>Bild durch Klicken auf Symbol hinzufügen</a:t>
            </a:r>
            <a:endParaRPr lang="de-DE" noProof="0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Datum/Jahr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Max Mustermann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e-DE"/>
              <a:t>Slide </a:t>
            </a:r>
            <a:fld id="{F606D217-7032-4D93-93D5-A92817B035CA}" type="slidenum">
              <a:rPr lang="de-DE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69470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630238"/>
            <a:ext cx="8435975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Masterformat durch Klicken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854200"/>
            <a:ext cx="8435975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635375" y="6408738"/>
            <a:ext cx="184626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dirty="0">
                <a:cs typeface="+mn-cs"/>
              </a:defRPr>
            </a:lvl1pPr>
          </a:lstStyle>
          <a:p>
            <a:pPr>
              <a:defRPr/>
            </a:pPr>
            <a:r>
              <a:rPr lang="de-DE"/>
              <a:t>Datum/Jahr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68313" y="6408738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dirty="0">
                <a:cs typeface="+mn-cs"/>
              </a:defRPr>
            </a:lvl1pPr>
          </a:lstStyle>
          <a:p>
            <a:pPr>
              <a:defRPr/>
            </a:pPr>
            <a:r>
              <a:rPr lang="de-DE"/>
              <a:t>Max Mustermann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31013" y="6408738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r>
              <a:rPr lang="de-DE"/>
              <a:t>Slide </a:t>
            </a:r>
            <a:fld id="{47CAF429-8FEB-4A72-8707-98994AED99AF}" type="slidenum">
              <a:rPr lang="de-DE"/>
              <a:pPr/>
              <a:t>‹#›</a:t>
            </a:fld>
            <a:endParaRPr lang="de-DE"/>
          </a:p>
        </p:txBody>
      </p:sp>
      <p:grpSp>
        <p:nvGrpSpPr>
          <p:cNvPr id="1031" name="Group 55"/>
          <p:cNvGrpSpPr>
            <a:grpSpLocks/>
          </p:cNvGrpSpPr>
          <p:nvPr/>
        </p:nvGrpSpPr>
        <p:grpSpPr bwMode="auto">
          <a:xfrm>
            <a:off x="0" y="71438"/>
            <a:ext cx="9144000" cy="6334125"/>
            <a:chOff x="0" y="45"/>
            <a:chExt cx="5760" cy="3990"/>
          </a:xfrm>
        </p:grpSpPr>
        <p:sp>
          <p:nvSpPr>
            <p:cNvPr id="1032" name="Line 8"/>
            <p:cNvSpPr>
              <a:spLocks noChangeShapeType="1"/>
            </p:cNvSpPr>
            <p:nvPr userDrawn="1"/>
          </p:nvSpPr>
          <p:spPr bwMode="auto">
            <a:xfrm>
              <a:off x="0" y="340"/>
              <a:ext cx="576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de-DE" dirty="0">
                <a:cs typeface="+mn-cs"/>
              </a:endParaRPr>
            </a:p>
          </p:txBody>
        </p:sp>
        <p:sp>
          <p:nvSpPr>
            <p:cNvPr id="1033" name="Line 9"/>
            <p:cNvSpPr>
              <a:spLocks noChangeShapeType="1"/>
            </p:cNvSpPr>
            <p:nvPr userDrawn="1"/>
          </p:nvSpPr>
          <p:spPr bwMode="auto">
            <a:xfrm>
              <a:off x="0" y="4035"/>
              <a:ext cx="576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de-DE" dirty="0">
                <a:cs typeface="+mn-cs"/>
              </a:endParaRPr>
            </a:p>
          </p:txBody>
        </p:sp>
        <p:pic>
          <p:nvPicPr>
            <p:cNvPr id="1034" name="Picture 10" descr="Logo-grün-peter"/>
            <p:cNvPicPr>
              <a:picLocks noChangeAspect="1" noChangeArrowheads="1"/>
            </p:cNvPicPr>
            <p:nvPr userDrawn="1"/>
          </p:nvPicPr>
          <p:blipFill>
            <a:blip r:embed="rId1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39" y="45"/>
              <a:ext cx="528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035" name="Group 41"/>
            <p:cNvGrpSpPr>
              <a:grpSpLocks/>
            </p:cNvGrpSpPr>
            <p:nvPr userDrawn="1"/>
          </p:nvGrpSpPr>
          <p:grpSpPr bwMode="auto">
            <a:xfrm>
              <a:off x="3910" y="190"/>
              <a:ext cx="959" cy="97"/>
              <a:chOff x="3910" y="190"/>
              <a:chExt cx="959" cy="97"/>
            </a:xfrm>
          </p:grpSpPr>
          <p:sp>
            <p:nvSpPr>
              <p:cNvPr id="1066" name="AutoShape 42"/>
              <p:cNvSpPr>
                <a:spLocks noChangeAspect="1" noChangeArrowheads="1" noTextEdit="1"/>
              </p:cNvSpPr>
              <p:nvPr userDrawn="1"/>
            </p:nvSpPr>
            <p:spPr bwMode="auto">
              <a:xfrm>
                <a:off x="3910" y="190"/>
                <a:ext cx="959" cy="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de-DE" dirty="0">
                  <a:cs typeface="+mn-cs"/>
                </a:endParaRPr>
              </a:p>
            </p:txBody>
          </p:sp>
          <p:sp>
            <p:nvSpPr>
              <p:cNvPr id="1067" name="Rectangle 43"/>
              <p:cNvSpPr>
                <a:spLocks noChangeArrowheads="1"/>
              </p:cNvSpPr>
              <p:nvPr userDrawn="1"/>
            </p:nvSpPr>
            <p:spPr bwMode="auto">
              <a:xfrm>
                <a:off x="3919" y="198"/>
                <a:ext cx="145" cy="81"/>
              </a:xfrm>
              <a:prstGeom prst="rect">
                <a:avLst/>
              </a:prstGeom>
              <a:solidFill>
                <a:srgbClr val="E7791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en-US"/>
              </a:p>
            </p:txBody>
          </p:sp>
          <p:sp>
            <p:nvSpPr>
              <p:cNvPr id="1068" name="Freeform 44"/>
              <p:cNvSpPr>
                <a:spLocks noEditPoints="1"/>
              </p:cNvSpPr>
              <p:nvPr userDrawn="1"/>
            </p:nvSpPr>
            <p:spPr bwMode="auto">
              <a:xfrm>
                <a:off x="3916" y="195"/>
                <a:ext cx="150" cy="87"/>
              </a:xfrm>
              <a:custGeom>
                <a:avLst/>
                <a:gdLst/>
                <a:ahLst/>
                <a:cxnLst>
                  <a:cxn ang="0">
                    <a:pos x="838" y="500"/>
                  </a:cxn>
                  <a:cxn ang="0">
                    <a:pos x="824" y="521"/>
                  </a:cxn>
                  <a:cxn ang="0">
                    <a:pos x="14" y="521"/>
                  </a:cxn>
                  <a:cxn ang="0">
                    <a:pos x="14" y="486"/>
                  </a:cxn>
                  <a:cxn ang="0">
                    <a:pos x="824" y="486"/>
                  </a:cxn>
                  <a:cxn ang="0">
                    <a:pos x="838" y="500"/>
                  </a:cxn>
                  <a:cxn ang="0">
                    <a:pos x="838" y="500"/>
                  </a:cxn>
                  <a:cxn ang="0">
                    <a:pos x="838" y="521"/>
                  </a:cxn>
                  <a:cxn ang="0">
                    <a:pos x="824" y="521"/>
                  </a:cxn>
                  <a:cxn ang="0">
                    <a:pos x="838" y="500"/>
                  </a:cxn>
                  <a:cxn ang="0">
                    <a:pos x="824" y="0"/>
                  </a:cxn>
                  <a:cxn ang="0">
                    <a:pos x="838" y="21"/>
                  </a:cxn>
                  <a:cxn ang="0">
                    <a:pos x="838" y="500"/>
                  </a:cxn>
                  <a:cxn ang="0">
                    <a:pos x="810" y="500"/>
                  </a:cxn>
                  <a:cxn ang="0">
                    <a:pos x="810" y="21"/>
                  </a:cxn>
                  <a:cxn ang="0">
                    <a:pos x="824" y="0"/>
                  </a:cxn>
                  <a:cxn ang="0">
                    <a:pos x="824" y="0"/>
                  </a:cxn>
                  <a:cxn ang="0">
                    <a:pos x="838" y="0"/>
                  </a:cxn>
                  <a:cxn ang="0">
                    <a:pos x="838" y="21"/>
                  </a:cxn>
                  <a:cxn ang="0">
                    <a:pos x="824" y="0"/>
                  </a:cxn>
                  <a:cxn ang="0">
                    <a:pos x="0" y="21"/>
                  </a:cxn>
                  <a:cxn ang="0">
                    <a:pos x="14" y="0"/>
                  </a:cxn>
                  <a:cxn ang="0">
                    <a:pos x="824" y="0"/>
                  </a:cxn>
                  <a:cxn ang="0">
                    <a:pos x="824" y="35"/>
                  </a:cxn>
                  <a:cxn ang="0">
                    <a:pos x="14" y="35"/>
                  </a:cxn>
                  <a:cxn ang="0">
                    <a:pos x="0" y="21"/>
                  </a:cxn>
                  <a:cxn ang="0">
                    <a:pos x="0" y="21"/>
                  </a:cxn>
                  <a:cxn ang="0">
                    <a:pos x="0" y="0"/>
                  </a:cxn>
                  <a:cxn ang="0">
                    <a:pos x="14" y="0"/>
                  </a:cxn>
                  <a:cxn ang="0">
                    <a:pos x="0" y="21"/>
                  </a:cxn>
                  <a:cxn ang="0">
                    <a:pos x="14" y="521"/>
                  </a:cxn>
                  <a:cxn ang="0">
                    <a:pos x="0" y="500"/>
                  </a:cxn>
                  <a:cxn ang="0">
                    <a:pos x="0" y="21"/>
                  </a:cxn>
                  <a:cxn ang="0">
                    <a:pos x="28" y="21"/>
                  </a:cxn>
                  <a:cxn ang="0">
                    <a:pos x="28" y="500"/>
                  </a:cxn>
                  <a:cxn ang="0">
                    <a:pos x="14" y="521"/>
                  </a:cxn>
                  <a:cxn ang="0">
                    <a:pos x="14" y="521"/>
                  </a:cxn>
                  <a:cxn ang="0">
                    <a:pos x="0" y="521"/>
                  </a:cxn>
                  <a:cxn ang="0">
                    <a:pos x="0" y="500"/>
                  </a:cxn>
                  <a:cxn ang="0">
                    <a:pos x="14" y="521"/>
                  </a:cxn>
                </a:cxnLst>
                <a:rect l="0" t="0" r="r" b="b"/>
                <a:pathLst>
                  <a:path w="838" h="521">
                    <a:moveTo>
                      <a:pt x="838" y="500"/>
                    </a:moveTo>
                    <a:lnTo>
                      <a:pt x="824" y="521"/>
                    </a:lnTo>
                    <a:lnTo>
                      <a:pt x="14" y="521"/>
                    </a:lnTo>
                    <a:lnTo>
                      <a:pt x="14" y="486"/>
                    </a:lnTo>
                    <a:lnTo>
                      <a:pt x="824" y="486"/>
                    </a:lnTo>
                    <a:lnTo>
                      <a:pt x="838" y="500"/>
                    </a:lnTo>
                    <a:close/>
                    <a:moveTo>
                      <a:pt x="838" y="500"/>
                    </a:moveTo>
                    <a:lnTo>
                      <a:pt x="838" y="521"/>
                    </a:lnTo>
                    <a:lnTo>
                      <a:pt x="824" y="521"/>
                    </a:lnTo>
                    <a:lnTo>
                      <a:pt x="838" y="500"/>
                    </a:lnTo>
                    <a:close/>
                    <a:moveTo>
                      <a:pt x="824" y="0"/>
                    </a:moveTo>
                    <a:lnTo>
                      <a:pt x="838" y="21"/>
                    </a:lnTo>
                    <a:lnTo>
                      <a:pt x="838" y="500"/>
                    </a:lnTo>
                    <a:lnTo>
                      <a:pt x="810" y="500"/>
                    </a:lnTo>
                    <a:lnTo>
                      <a:pt x="810" y="21"/>
                    </a:lnTo>
                    <a:lnTo>
                      <a:pt x="824" y="0"/>
                    </a:lnTo>
                    <a:close/>
                    <a:moveTo>
                      <a:pt x="824" y="0"/>
                    </a:moveTo>
                    <a:lnTo>
                      <a:pt x="838" y="0"/>
                    </a:lnTo>
                    <a:lnTo>
                      <a:pt x="838" y="21"/>
                    </a:lnTo>
                    <a:lnTo>
                      <a:pt x="824" y="0"/>
                    </a:lnTo>
                    <a:close/>
                    <a:moveTo>
                      <a:pt x="0" y="21"/>
                    </a:moveTo>
                    <a:lnTo>
                      <a:pt x="14" y="0"/>
                    </a:lnTo>
                    <a:lnTo>
                      <a:pt x="824" y="0"/>
                    </a:lnTo>
                    <a:lnTo>
                      <a:pt x="824" y="35"/>
                    </a:lnTo>
                    <a:lnTo>
                      <a:pt x="14" y="35"/>
                    </a:lnTo>
                    <a:lnTo>
                      <a:pt x="0" y="21"/>
                    </a:lnTo>
                    <a:close/>
                    <a:moveTo>
                      <a:pt x="0" y="21"/>
                    </a:moveTo>
                    <a:lnTo>
                      <a:pt x="0" y="0"/>
                    </a:lnTo>
                    <a:lnTo>
                      <a:pt x="14" y="0"/>
                    </a:lnTo>
                    <a:lnTo>
                      <a:pt x="0" y="21"/>
                    </a:lnTo>
                    <a:close/>
                    <a:moveTo>
                      <a:pt x="14" y="521"/>
                    </a:moveTo>
                    <a:lnTo>
                      <a:pt x="0" y="500"/>
                    </a:lnTo>
                    <a:lnTo>
                      <a:pt x="0" y="21"/>
                    </a:lnTo>
                    <a:lnTo>
                      <a:pt x="28" y="21"/>
                    </a:lnTo>
                    <a:lnTo>
                      <a:pt x="28" y="500"/>
                    </a:lnTo>
                    <a:lnTo>
                      <a:pt x="14" y="521"/>
                    </a:lnTo>
                    <a:close/>
                    <a:moveTo>
                      <a:pt x="14" y="521"/>
                    </a:moveTo>
                    <a:lnTo>
                      <a:pt x="0" y="521"/>
                    </a:lnTo>
                    <a:lnTo>
                      <a:pt x="0" y="500"/>
                    </a:lnTo>
                    <a:lnTo>
                      <a:pt x="14" y="52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de-DE" dirty="0">
                  <a:cs typeface="+mn-cs"/>
                </a:endParaRPr>
              </a:p>
            </p:txBody>
          </p:sp>
          <p:sp>
            <p:nvSpPr>
              <p:cNvPr id="1069" name="Rectangle 45"/>
              <p:cNvSpPr>
                <a:spLocks noChangeArrowheads="1"/>
              </p:cNvSpPr>
              <p:nvPr userDrawn="1"/>
            </p:nvSpPr>
            <p:spPr bwMode="auto">
              <a:xfrm>
                <a:off x="4078" y="198"/>
                <a:ext cx="146" cy="81"/>
              </a:xfrm>
              <a:prstGeom prst="rect">
                <a:avLst/>
              </a:prstGeom>
              <a:solidFill>
                <a:srgbClr val="CC864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en-US"/>
              </a:p>
            </p:txBody>
          </p:sp>
          <p:sp>
            <p:nvSpPr>
              <p:cNvPr id="1070" name="Freeform 46"/>
              <p:cNvSpPr>
                <a:spLocks noEditPoints="1"/>
              </p:cNvSpPr>
              <p:nvPr userDrawn="1"/>
            </p:nvSpPr>
            <p:spPr bwMode="auto">
              <a:xfrm>
                <a:off x="4076" y="195"/>
                <a:ext cx="150" cy="87"/>
              </a:xfrm>
              <a:custGeom>
                <a:avLst/>
                <a:gdLst/>
                <a:ahLst/>
                <a:cxnLst>
                  <a:cxn ang="0">
                    <a:pos x="838" y="500"/>
                  </a:cxn>
                  <a:cxn ang="0">
                    <a:pos x="824" y="521"/>
                  </a:cxn>
                  <a:cxn ang="0">
                    <a:pos x="14" y="521"/>
                  </a:cxn>
                  <a:cxn ang="0">
                    <a:pos x="14" y="486"/>
                  </a:cxn>
                  <a:cxn ang="0">
                    <a:pos x="824" y="486"/>
                  </a:cxn>
                  <a:cxn ang="0">
                    <a:pos x="838" y="500"/>
                  </a:cxn>
                  <a:cxn ang="0">
                    <a:pos x="838" y="500"/>
                  </a:cxn>
                  <a:cxn ang="0">
                    <a:pos x="838" y="521"/>
                  </a:cxn>
                  <a:cxn ang="0">
                    <a:pos x="824" y="521"/>
                  </a:cxn>
                  <a:cxn ang="0">
                    <a:pos x="838" y="500"/>
                  </a:cxn>
                  <a:cxn ang="0">
                    <a:pos x="824" y="0"/>
                  </a:cxn>
                  <a:cxn ang="0">
                    <a:pos x="838" y="21"/>
                  </a:cxn>
                  <a:cxn ang="0">
                    <a:pos x="838" y="500"/>
                  </a:cxn>
                  <a:cxn ang="0">
                    <a:pos x="810" y="500"/>
                  </a:cxn>
                  <a:cxn ang="0">
                    <a:pos x="810" y="21"/>
                  </a:cxn>
                  <a:cxn ang="0">
                    <a:pos x="824" y="0"/>
                  </a:cxn>
                  <a:cxn ang="0">
                    <a:pos x="824" y="0"/>
                  </a:cxn>
                  <a:cxn ang="0">
                    <a:pos x="838" y="0"/>
                  </a:cxn>
                  <a:cxn ang="0">
                    <a:pos x="838" y="21"/>
                  </a:cxn>
                  <a:cxn ang="0">
                    <a:pos x="824" y="0"/>
                  </a:cxn>
                  <a:cxn ang="0">
                    <a:pos x="0" y="21"/>
                  </a:cxn>
                  <a:cxn ang="0">
                    <a:pos x="14" y="0"/>
                  </a:cxn>
                  <a:cxn ang="0">
                    <a:pos x="824" y="0"/>
                  </a:cxn>
                  <a:cxn ang="0">
                    <a:pos x="824" y="35"/>
                  </a:cxn>
                  <a:cxn ang="0">
                    <a:pos x="14" y="35"/>
                  </a:cxn>
                  <a:cxn ang="0">
                    <a:pos x="0" y="21"/>
                  </a:cxn>
                  <a:cxn ang="0">
                    <a:pos x="0" y="21"/>
                  </a:cxn>
                  <a:cxn ang="0">
                    <a:pos x="0" y="0"/>
                  </a:cxn>
                  <a:cxn ang="0">
                    <a:pos x="14" y="0"/>
                  </a:cxn>
                  <a:cxn ang="0">
                    <a:pos x="0" y="21"/>
                  </a:cxn>
                  <a:cxn ang="0">
                    <a:pos x="14" y="521"/>
                  </a:cxn>
                  <a:cxn ang="0">
                    <a:pos x="0" y="500"/>
                  </a:cxn>
                  <a:cxn ang="0">
                    <a:pos x="0" y="21"/>
                  </a:cxn>
                  <a:cxn ang="0">
                    <a:pos x="28" y="21"/>
                  </a:cxn>
                  <a:cxn ang="0">
                    <a:pos x="28" y="500"/>
                  </a:cxn>
                  <a:cxn ang="0">
                    <a:pos x="14" y="521"/>
                  </a:cxn>
                  <a:cxn ang="0">
                    <a:pos x="14" y="521"/>
                  </a:cxn>
                  <a:cxn ang="0">
                    <a:pos x="0" y="521"/>
                  </a:cxn>
                  <a:cxn ang="0">
                    <a:pos x="0" y="500"/>
                  </a:cxn>
                  <a:cxn ang="0">
                    <a:pos x="14" y="521"/>
                  </a:cxn>
                </a:cxnLst>
                <a:rect l="0" t="0" r="r" b="b"/>
                <a:pathLst>
                  <a:path w="838" h="521">
                    <a:moveTo>
                      <a:pt x="838" y="500"/>
                    </a:moveTo>
                    <a:lnTo>
                      <a:pt x="824" y="521"/>
                    </a:lnTo>
                    <a:lnTo>
                      <a:pt x="14" y="521"/>
                    </a:lnTo>
                    <a:lnTo>
                      <a:pt x="14" y="486"/>
                    </a:lnTo>
                    <a:lnTo>
                      <a:pt x="824" y="486"/>
                    </a:lnTo>
                    <a:lnTo>
                      <a:pt x="838" y="500"/>
                    </a:lnTo>
                    <a:close/>
                    <a:moveTo>
                      <a:pt x="838" y="500"/>
                    </a:moveTo>
                    <a:lnTo>
                      <a:pt x="838" y="521"/>
                    </a:lnTo>
                    <a:lnTo>
                      <a:pt x="824" y="521"/>
                    </a:lnTo>
                    <a:lnTo>
                      <a:pt x="838" y="500"/>
                    </a:lnTo>
                    <a:close/>
                    <a:moveTo>
                      <a:pt x="824" y="0"/>
                    </a:moveTo>
                    <a:lnTo>
                      <a:pt x="838" y="21"/>
                    </a:lnTo>
                    <a:lnTo>
                      <a:pt x="838" y="500"/>
                    </a:lnTo>
                    <a:lnTo>
                      <a:pt x="810" y="500"/>
                    </a:lnTo>
                    <a:lnTo>
                      <a:pt x="810" y="21"/>
                    </a:lnTo>
                    <a:lnTo>
                      <a:pt x="824" y="0"/>
                    </a:lnTo>
                    <a:close/>
                    <a:moveTo>
                      <a:pt x="824" y="0"/>
                    </a:moveTo>
                    <a:lnTo>
                      <a:pt x="838" y="0"/>
                    </a:lnTo>
                    <a:lnTo>
                      <a:pt x="838" y="21"/>
                    </a:lnTo>
                    <a:lnTo>
                      <a:pt x="824" y="0"/>
                    </a:lnTo>
                    <a:close/>
                    <a:moveTo>
                      <a:pt x="0" y="21"/>
                    </a:moveTo>
                    <a:lnTo>
                      <a:pt x="14" y="0"/>
                    </a:lnTo>
                    <a:lnTo>
                      <a:pt x="824" y="0"/>
                    </a:lnTo>
                    <a:lnTo>
                      <a:pt x="824" y="35"/>
                    </a:lnTo>
                    <a:lnTo>
                      <a:pt x="14" y="35"/>
                    </a:lnTo>
                    <a:lnTo>
                      <a:pt x="0" y="21"/>
                    </a:lnTo>
                    <a:close/>
                    <a:moveTo>
                      <a:pt x="0" y="21"/>
                    </a:moveTo>
                    <a:lnTo>
                      <a:pt x="0" y="0"/>
                    </a:lnTo>
                    <a:lnTo>
                      <a:pt x="14" y="0"/>
                    </a:lnTo>
                    <a:lnTo>
                      <a:pt x="0" y="21"/>
                    </a:lnTo>
                    <a:close/>
                    <a:moveTo>
                      <a:pt x="14" y="521"/>
                    </a:moveTo>
                    <a:lnTo>
                      <a:pt x="0" y="500"/>
                    </a:lnTo>
                    <a:lnTo>
                      <a:pt x="0" y="21"/>
                    </a:lnTo>
                    <a:lnTo>
                      <a:pt x="28" y="21"/>
                    </a:lnTo>
                    <a:lnTo>
                      <a:pt x="28" y="500"/>
                    </a:lnTo>
                    <a:lnTo>
                      <a:pt x="14" y="521"/>
                    </a:lnTo>
                    <a:close/>
                    <a:moveTo>
                      <a:pt x="14" y="521"/>
                    </a:moveTo>
                    <a:lnTo>
                      <a:pt x="0" y="521"/>
                    </a:lnTo>
                    <a:lnTo>
                      <a:pt x="0" y="500"/>
                    </a:lnTo>
                    <a:lnTo>
                      <a:pt x="14" y="52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de-DE" dirty="0">
                  <a:cs typeface="+mn-cs"/>
                </a:endParaRPr>
              </a:p>
            </p:txBody>
          </p:sp>
          <p:sp>
            <p:nvSpPr>
              <p:cNvPr id="1071" name="Rectangle 47"/>
              <p:cNvSpPr>
                <a:spLocks noChangeArrowheads="1"/>
              </p:cNvSpPr>
              <p:nvPr userDrawn="1"/>
            </p:nvSpPr>
            <p:spPr bwMode="auto">
              <a:xfrm>
                <a:off x="4237" y="198"/>
                <a:ext cx="145" cy="81"/>
              </a:xfrm>
              <a:prstGeom prst="rect">
                <a:avLst/>
              </a:prstGeom>
              <a:solidFill>
                <a:srgbClr val="EE251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en-US"/>
              </a:p>
            </p:txBody>
          </p:sp>
          <p:sp>
            <p:nvSpPr>
              <p:cNvPr id="1072" name="Freeform 48"/>
              <p:cNvSpPr>
                <a:spLocks noEditPoints="1"/>
              </p:cNvSpPr>
              <p:nvPr userDrawn="1"/>
            </p:nvSpPr>
            <p:spPr bwMode="auto">
              <a:xfrm>
                <a:off x="4235" y="195"/>
                <a:ext cx="150" cy="87"/>
              </a:xfrm>
              <a:custGeom>
                <a:avLst/>
                <a:gdLst/>
                <a:ahLst/>
                <a:cxnLst>
                  <a:cxn ang="0">
                    <a:pos x="837" y="500"/>
                  </a:cxn>
                  <a:cxn ang="0">
                    <a:pos x="823" y="521"/>
                  </a:cxn>
                  <a:cxn ang="0">
                    <a:pos x="14" y="521"/>
                  </a:cxn>
                  <a:cxn ang="0">
                    <a:pos x="14" y="486"/>
                  </a:cxn>
                  <a:cxn ang="0">
                    <a:pos x="823" y="486"/>
                  </a:cxn>
                  <a:cxn ang="0">
                    <a:pos x="837" y="500"/>
                  </a:cxn>
                  <a:cxn ang="0">
                    <a:pos x="837" y="500"/>
                  </a:cxn>
                  <a:cxn ang="0">
                    <a:pos x="837" y="521"/>
                  </a:cxn>
                  <a:cxn ang="0">
                    <a:pos x="823" y="521"/>
                  </a:cxn>
                  <a:cxn ang="0">
                    <a:pos x="837" y="500"/>
                  </a:cxn>
                  <a:cxn ang="0">
                    <a:pos x="823" y="0"/>
                  </a:cxn>
                  <a:cxn ang="0">
                    <a:pos x="837" y="21"/>
                  </a:cxn>
                  <a:cxn ang="0">
                    <a:pos x="837" y="500"/>
                  </a:cxn>
                  <a:cxn ang="0">
                    <a:pos x="810" y="500"/>
                  </a:cxn>
                  <a:cxn ang="0">
                    <a:pos x="810" y="21"/>
                  </a:cxn>
                  <a:cxn ang="0">
                    <a:pos x="823" y="0"/>
                  </a:cxn>
                  <a:cxn ang="0">
                    <a:pos x="823" y="0"/>
                  </a:cxn>
                  <a:cxn ang="0">
                    <a:pos x="837" y="0"/>
                  </a:cxn>
                  <a:cxn ang="0">
                    <a:pos x="837" y="21"/>
                  </a:cxn>
                  <a:cxn ang="0">
                    <a:pos x="823" y="0"/>
                  </a:cxn>
                  <a:cxn ang="0">
                    <a:pos x="0" y="21"/>
                  </a:cxn>
                  <a:cxn ang="0">
                    <a:pos x="14" y="0"/>
                  </a:cxn>
                  <a:cxn ang="0">
                    <a:pos x="823" y="0"/>
                  </a:cxn>
                  <a:cxn ang="0">
                    <a:pos x="823" y="35"/>
                  </a:cxn>
                  <a:cxn ang="0">
                    <a:pos x="14" y="35"/>
                  </a:cxn>
                  <a:cxn ang="0">
                    <a:pos x="0" y="21"/>
                  </a:cxn>
                  <a:cxn ang="0">
                    <a:pos x="0" y="21"/>
                  </a:cxn>
                  <a:cxn ang="0">
                    <a:pos x="0" y="0"/>
                  </a:cxn>
                  <a:cxn ang="0">
                    <a:pos x="14" y="0"/>
                  </a:cxn>
                  <a:cxn ang="0">
                    <a:pos x="0" y="21"/>
                  </a:cxn>
                  <a:cxn ang="0">
                    <a:pos x="14" y="521"/>
                  </a:cxn>
                  <a:cxn ang="0">
                    <a:pos x="0" y="500"/>
                  </a:cxn>
                  <a:cxn ang="0">
                    <a:pos x="0" y="21"/>
                  </a:cxn>
                  <a:cxn ang="0">
                    <a:pos x="27" y="21"/>
                  </a:cxn>
                  <a:cxn ang="0">
                    <a:pos x="27" y="500"/>
                  </a:cxn>
                  <a:cxn ang="0">
                    <a:pos x="14" y="521"/>
                  </a:cxn>
                  <a:cxn ang="0">
                    <a:pos x="14" y="521"/>
                  </a:cxn>
                  <a:cxn ang="0">
                    <a:pos x="0" y="521"/>
                  </a:cxn>
                  <a:cxn ang="0">
                    <a:pos x="0" y="500"/>
                  </a:cxn>
                  <a:cxn ang="0">
                    <a:pos x="14" y="521"/>
                  </a:cxn>
                </a:cxnLst>
                <a:rect l="0" t="0" r="r" b="b"/>
                <a:pathLst>
                  <a:path w="837" h="521">
                    <a:moveTo>
                      <a:pt x="837" y="500"/>
                    </a:moveTo>
                    <a:lnTo>
                      <a:pt x="823" y="521"/>
                    </a:lnTo>
                    <a:lnTo>
                      <a:pt x="14" y="521"/>
                    </a:lnTo>
                    <a:lnTo>
                      <a:pt x="14" y="486"/>
                    </a:lnTo>
                    <a:lnTo>
                      <a:pt x="823" y="486"/>
                    </a:lnTo>
                    <a:lnTo>
                      <a:pt x="837" y="500"/>
                    </a:lnTo>
                    <a:close/>
                    <a:moveTo>
                      <a:pt x="837" y="500"/>
                    </a:moveTo>
                    <a:lnTo>
                      <a:pt x="837" y="521"/>
                    </a:lnTo>
                    <a:lnTo>
                      <a:pt x="823" y="521"/>
                    </a:lnTo>
                    <a:lnTo>
                      <a:pt x="837" y="500"/>
                    </a:lnTo>
                    <a:close/>
                    <a:moveTo>
                      <a:pt x="823" y="0"/>
                    </a:moveTo>
                    <a:lnTo>
                      <a:pt x="837" y="21"/>
                    </a:lnTo>
                    <a:lnTo>
                      <a:pt x="837" y="500"/>
                    </a:lnTo>
                    <a:lnTo>
                      <a:pt x="810" y="500"/>
                    </a:lnTo>
                    <a:lnTo>
                      <a:pt x="810" y="21"/>
                    </a:lnTo>
                    <a:lnTo>
                      <a:pt x="823" y="0"/>
                    </a:lnTo>
                    <a:close/>
                    <a:moveTo>
                      <a:pt x="823" y="0"/>
                    </a:moveTo>
                    <a:lnTo>
                      <a:pt x="837" y="0"/>
                    </a:lnTo>
                    <a:lnTo>
                      <a:pt x="837" y="21"/>
                    </a:lnTo>
                    <a:lnTo>
                      <a:pt x="823" y="0"/>
                    </a:lnTo>
                    <a:close/>
                    <a:moveTo>
                      <a:pt x="0" y="21"/>
                    </a:moveTo>
                    <a:lnTo>
                      <a:pt x="14" y="0"/>
                    </a:lnTo>
                    <a:lnTo>
                      <a:pt x="823" y="0"/>
                    </a:lnTo>
                    <a:lnTo>
                      <a:pt x="823" y="35"/>
                    </a:lnTo>
                    <a:lnTo>
                      <a:pt x="14" y="35"/>
                    </a:lnTo>
                    <a:lnTo>
                      <a:pt x="0" y="21"/>
                    </a:lnTo>
                    <a:close/>
                    <a:moveTo>
                      <a:pt x="0" y="21"/>
                    </a:moveTo>
                    <a:lnTo>
                      <a:pt x="0" y="0"/>
                    </a:lnTo>
                    <a:lnTo>
                      <a:pt x="14" y="0"/>
                    </a:lnTo>
                    <a:lnTo>
                      <a:pt x="0" y="21"/>
                    </a:lnTo>
                    <a:close/>
                    <a:moveTo>
                      <a:pt x="14" y="521"/>
                    </a:moveTo>
                    <a:lnTo>
                      <a:pt x="0" y="500"/>
                    </a:lnTo>
                    <a:lnTo>
                      <a:pt x="0" y="21"/>
                    </a:lnTo>
                    <a:lnTo>
                      <a:pt x="27" y="21"/>
                    </a:lnTo>
                    <a:lnTo>
                      <a:pt x="27" y="500"/>
                    </a:lnTo>
                    <a:lnTo>
                      <a:pt x="14" y="521"/>
                    </a:lnTo>
                    <a:close/>
                    <a:moveTo>
                      <a:pt x="14" y="521"/>
                    </a:moveTo>
                    <a:lnTo>
                      <a:pt x="0" y="521"/>
                    </a:lnTo>
                    <a:lnTo>
                      <a:pt x="0" y="500"/>
                    </a:lnTo>
                    <a:lnTo>
                      <a:pt x="14" y="52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de-DE" dirty="0">
                  <a:cs typeface="+mn-cs"/>
                </a:endParaRPr>
              </a:p>
            </p:txBody>
          </p:sp>
          <p:sp>
            <p:nvSpPr>
              <p:cNvPr id="1073" name="Rectangle 49"/>
              <p:cNvSpPr>
                <a:spLocks noChangeArrowheads="1"/>
              </p:cNvSpPr>
              <p:nvPr userDrawn="1"/>
            </p:nvSpPr>
            <p:spPr bwMode="auto">
              <a:xfrm>
                <a:off x="4397" y="198"/>
                <a:ext cx="145" cy="81"/>
              </a:xfrm>
              <a:prstGeom prst="rect">
                <a:avLst/>
              </a:prstGeom>
              <a:solidFill>
                <a:srgbClr val="667AB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en-US"/>
              </a:p>
            </p:txBody>
          </p:sp>
          <p:sp>
            <p:nvSpPr>
              <p:cNvPr id="1074" name="Freeform 50"/>
              <p:cNvSpPr>
                <a:spLocks noEditPoints="1"/>
              </p:cNvSpPr>
              <p:nvPr userDrawn="1"/>
            </p:nvSpPr>
            <p:spPr bwMode="auto">
              <a:xfrm>
                <a:off x="4394" y="195"/>
                <a:ext cx="150" cy="87"/>
              </a:xfrm>
              <a:custGeom>
                <a:avLst/>
                <a:gdLst/>
                <a:ahLst/>
                <a:cxnLst>
                  <a:cxn ang="0">
                    <a:pos x="837" y="500"/>
                  </a:cxn>
                  <a:cxn ang="0">
                    <a:pos x="823" y="521"/>
                  </a:cxn>
                  <a:cxn ang="0">
                    <a:pos x="14" y="521"/>
                  </a:cxn>
                  <a:cxn ang="0">
                    <a:pos x="14" y="486"/>
                  </a:cxn>
                  <a:cxn ang="0">
                    <a:pos x="823" y="486"/>
                  </a:cxn>
                  <a:cxn ang="0">
                    <a:pos x="837" y="500"/>
                  </a:cxn>
                  <a:cxn ang="0">
                    <a:pos x="837" y="500"/>
                  </a:cxn>
                  <a:cxn ang="0">
                    <a:pos x="837" y="521"/>
                  </a:cxn>
                  <a:cxn ang="0">
                    <a:pos x="823" y="521"/>
                  </a:cxn>
                  <a:cxn ang="0">
                    <a:pos x="837" y="500"/>
                  </a:cxn>
                  <a:cxn ang="0">
                    <a:pos x="823" y="0"/>
                  </a:cxn>
                  <a:cxn ang="0">
                    <a:pos x="837" y="21"/>
                  </a:cxn>
                  <a:cxn ang="0">
                    <a:pos x="837" y="500"/>
                  </a:cxn>
                  <a:cxn ang="0">
                    <a:pos x="810" y="500"/>
                  </a:cxn>
                  <a:cxn ang="0">
                    <a:pos x="810" y="21"/>
                  </a:cxn>
                  <a:cxn ang="0">
                    <a:pos x="823" y="0"/>
                  </a:cxn>
                  <a:cxn ang="0">
                    <a:pos x="823" y="0"/>
                  </a:cxn>
                  <a:cxn ang="0">
                    <a:pos x="837" y="0"/>
                  </a:cxn>
                  <a:cxn ang="0">
                    <a:pos x="837" y="21"/>
                  </a:cxn>
                  <a:cxn ang="0">
                    <a:pos x="823" y="0"/>
                  </a:cxn>
                  <a:cxn ang="0">
                    <a:pos x="0" y="21"/>
                  </a:cxn>
                  <a:cxn ang="0">
                    <a:pos x="14" y="0"/>
                  </a:cxn>
                  <a:cxn ang="0">
                    <a:pos x="823" y="0"/>
                  </a:cxn>
                  <a:cxn ang="0">
                    <a:pos x="823" y="35"/>
                  </a:cxn>
                  <a:cxn ang="0">
                    <a:pos x="14" y="35"/>
                  </a:cxn>
                  <a:cxn ang="0">
                    <a:pos x="0" y="21"/>
                  </a:cxn>
                  <a:cxn ang="0">
                    <a:pos x="0" y="21"/>
                  </a:cxn>
                  <a:cxn ang="0">
                    <a:pos x="0" y="0"/>
                  </a:cxn>
                  <a:cxn ang="0">
                    <a:pos x="14" y="0"/>
                  </a:cxn>
                  <a:cxn ang="0">
                    <a:pos x="0" y="21"/>
                  </a:cxn>
                  <a:cxn ang="0">
                    <a:pos x="14" y="521"/>
                  </a:cxn>
                  <a:cxn ang="0">
                    <a:pos x="0" y="500"/>
                  </a:cxn>
                  <a:cxn ang="0">
                    <a:pos x="0" y="21"/>
                  </a:cxn>
                  <a:cxn ang="0">
                    <a:pos x="27" y="21"/>
                  </a:cxn>
                  <a:cxn ang="0">
                    <a:pos x="27" y="500"/>
                  </a:cxn>
                  <a:cxn ang="0">
                    <a:pos x="14" y="521"/>
                  </a:cxn>
                  <a:cxn ang="0">
                    <a:pos x="14" y="521"/>
                  </a:cxn>
                  <a:cxn ang="0">
                    <a:pos x="0" y="521"/>
                  </a:cxn>
                  <a:cxn ang="0">
                    <a:pos x="0" y="500"/>
                  </a:cxn>
                  <a:cxn ang="0">
                    <a:pos x="14" y="521"/>
                  </a:cxn>
                </a:cxnLst>
                <a:rect l="0" t="0" r="r" b="b"/>
                <a:pathLst>
                  <a:path w="837" h="521">
                    <a:moveTo>
                      <a:pt x="837" y="500"/>
                    </a:moveTo>
                    <a:lnTo>
                      <a:pt x="823" y="521"/>
                    </a:lnTo>
                    <a:lnTo>
                      <a:pt x="14" y="521"/>
                    </a:lnTo>
                    <a:lnTo>
                      <a:pt x="14" y="486"/>
                    </a:lnTo>
                    <a:lnTo>
                      <a:pt x="823" y="486"/>
                    </a:lnTo>
                    <a:lnTo>
                      <a:pt x="837" y="500"/>
                    </a:lnTo>
                    <a:close/>
                    <a:moveTo>
                      <a:pt x="837" y="500"/>
                    </a:moveTo>
                    <a:lnTo>
                      <a:pt x="837" y="521"/>
                    </a:lnTo>
                    <a:lnTo>
                      <a:pt x="823" y="521"/>
                    </a:lnTo>
                    <a:lnTo>
                      <a:pt x="837" y="500"/>
                    </a:lnTo>
                    <a:close/>
                    <a:moveTo>
                      <a:pt x="823" y="0"/>
                    </a:moveTo>
                    <a:lnTo>
                      <a:pt x="837" y="21"/>
                    </a:lnTo>
                    <a:lnTo>
                      <a:pt x="837" y="500"/>
                    </a:lnTo>
                    <a:lnTo>
                      <a:pt x="810" y="500"/>
                    </a:lnTo>
                    <a:lnTo>
                      <a:pt x="810" y="21"/>
                    </a:lnTo>
                    <a:lnTo>
                      <a:pt x="823" y="0"/>
                    </a:lnTo>
                    <a:close/>
                    <a:moveTo>
                      <a:pt x="823" y="0"/>
                    </a:moveTo>
                    <a:lnTo>
                      <a:pt x="837" y="0"/>
                    </a:lnTo>
                    <a:lnTo>
                      <a:pt x="837" y="21"/>
                    </a:lnTo>
                    <a:lnTo>
                      <a:pt x="823" y="0"/>
                    </a:lnTo>
                    <a:close/>
                    <a:moveTo>
                      <a:pt x="0" y="21"/>
                    </a:moveTo>
                    <a:lnTo>
                      <a:pt x="14" y="0"/>
                    </a:lnTo>
                    <a:lnTo>
                      <a:pt x="823" y="0"/>
                    </a:lnTo>
                    <a:lnTo>
                      <a:pt x="823" y="35"/>
                    </a:lnTo>
                    <a:lnTo>
                      <a:pt x="14" y="35"/>
                    </a:lnTo>
                    <a:lnTo>
                      <a:pt x="0" y="21"/>
                    </a:lnTo>
                    <a:close/>
                    <a:moveTo>
                      <a:pt x="0" y="21"/>
                    </a:moveTo>
                    <a:lnTo>
                      <a:pt x="0" y="0"/>
                    </a:lnTo>
                    <a:lnTo>
                      <a:pt x="14" y="0"/>
                    </a:lnTo>
                    <a:lnTo>
                      <a:pt x="0" y="21"/>
                    </a:lnTo>
                    <a:close/>
                    <a:moveTo>
                      <a:pt x="14" y="521"/>
                    </a:moveTo>
                    <a:lnTo>
                      <a:pt x="0" y="500"/>
                    </a:lnTo>
                    <a:lnTo>
                      <a:pt x="0" y="21"/>
                    </a:lnTo>
                    <a:lnTo>
                      <a:pt x="27" y="21"/>
                    </a:lnTo>
                    <a:lnTo>
                      <a:pt x="27" y="500"/>
                    </a:lnTo>
                    <a:lnTo>
                      <a:pt x="14" y="521"/>
                    </a:lnTo>
                    <a:close/>
                    <a:moveTo>
                      <a:pt x="14" y="521"/>
                    </a:moveTo>
                    <a:lnTo>
                      <a:pt x="0" y="521"/>
                    </a:lnTo>
                    <a:lnTo>
                      <a:pt x="0" y="500"/>
                    </a:lnTo>
                    <a:lnTo>
                      <a:pt x="14" y="52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de-DE" dirty="0">
                  <a:cs typeface="+mn-cs"/>
                </a:endParaRPr>
              </a:p>
            </p:txBody>
          </p:sp>
          <p:sp>
            <p:nvSpPr>
              <p:cNvPr id="1075" name="Rectangle 51"/>
              <p:cNvSpPr>
                <a:spLocks noChangeArrowheads="1"/>
              </p:cNvSpPr>
              <p:nvPr userDrawn="1"/>
            </p:nvSpPr>
            <p:spPr bwMode="auto">
              <a:xfrm>
                <a:off x="4555" y="198"/>
                <a:ext cx="147" cy="81"/>
              </a:xfrm>
              <a:prstGeom prst="rect">
                <a:avLst/>
              </a:prstGeom>
              <a:solidFill>
                <a:srgbClr val="FFF5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en-US"/>
              </a:p>
            </p:txBody>
          </p:sp>
          <p:sp>
            <p:nvSpPr>
              <p:cNvPr id="1076" name="Freeform 52"/>
              <p:cNvSpPr>
                <a:spLocks noEditPoints="1"/>
              </p:cNvSpPr>
              <p:nvPr userDrawn="1"/>
            </p:nvSpPr>
            <p:spPr bwMode="auto">
              <a:xfrm>
                <a:off x="4553" y="195"/>
                <a:ext cx="151" cy="87"/>
              </a:xfrm>
              <a:custGeom>
                <a:avLst/>
                <a:gdLst/>
                <a:ahLst/>
                <a:cxnLst>
                  <a:cxn ang="0">
                    <a:pos x="844" y="500"/>
                  </a:cxn>
                  <a:cxn ang="0">
                    <a:pos x="831" y="521"/>
                  </a:cxn>
                  <a:cxn ang="0">
                    <a:pos x="14" y="521"/>
                  </a:cxn>
                  <a:cxn ang="0">
                    <a:pos x="14" y="486"/>
                  </a:cxn>
                  <a:cxn ang="0">
                    <a:pos x="831" y="486"/>
                  </a:cxn>
                  <a:cxn ang="0">
                    <a:pos x="844" y="500"/>
                  </a:cxn>
                  <a:cxn ang="0">
                    <a:pos x="844" y="500"/>
                  </a:cxn>
                  <a:cxn ang="0">
                    <a:pos x="844" y="521"/>
                  </a:cxn>
                  <a:cxn ang="0">
                    <a:pos x="831" y="521"/>
                  </a:cxn>
                  <a:cxn ang="0">
                    <a:pos x="844" y="500"/>
                  </a:cxn>
                  <a:cxn ang="0">
                    <a:pos x="831" y="0"/>
                  </a:cxn>
                  <a:cxn ang="0">
                    <a:pos x="844" y="21"/>
                  </a:cxn>
                  <a:cxn ang="0">
                    <a:pos x="844" y="500"/>
                  </a:cxn>
                  <a:cxn ang="0">
                    <a:pos x="817" y="500"/>
                  </a:cxn>
                  <a:cxn ang="0">
                    <a:pos x="817" y="21"/>
                  </a:cxn>
                  <a:cxn ang="0">
                    <a:pos x="831" y="0"/>
                  </a:cxn>
                  <a:cxn ang="0">
                    <a:pos x="831" y="0"/>
                  </a:cxn>
                  <a:cxn ang="0">
                    <a:pos x="844" y="0"/>
                  </a:cxn>
                  <a:cxn ang="0">
                    <a:pos x="844" y="21"/>
                  </a:cxn>
                  <a:cxn ang="0">
                    <a:pos x="831" y="0"/>
                  </a:cxn>
                  <a:cxn ang="0">
                    <a:pos x="0" y="21"/>
                  </a:cxn>
                  <a:cxn ang="0">
                    <a:pos x="14" y="0"/>
                  </a:cxn>
                  <a:cxn ang="0">
                    <a:pos x="831" y="0"/>
                  </a:cxn>
                  <a:cxn ang="0">
                    <a:pos x="831" y="35"/>
                  </a:cxn>
                  <a:cxn ang="0">
                    <a:pos x="14" y="35"/>
                  </a:cxn>
                  <a:cxn ang="0">
                    <a:pos x="0" y="21"/>
                  </a:cxn>
                  <a:cxn ang="0">
                    <a:pos x="0" y="21"/>
                  </a:cxn>
                  <a:cxn ang="0">
                    <a:pos x="0" y="0"/>
                  </a:cxn>
                  <a:cxn ang="0">
                    <a:pos x="14" y="0"/>
                  </a:cxn>
                  <a:cxn ang="0">
                    <a:pos x="0" y="21"/>
                  </a:cxn>
                  <a:cxn ang="0">
                    <a:pos x="14" y="521"/>
                  </a:cxn>
                  <a:cxn ang="0">
                    <a:pos x="0" y="500"/>
                  </a:cxn>
                  <a:cxn ang="0">
                    <a:pos x="0" y="21"/>
                  </a:cxn>
                  <a:cxn ang="0">
                    <a:pos x="28" y="21"/>
                  </a:cxn>
                  <a:cxn ang="0">
                    <a:pos x="28" y="500"/>
                  </a:cxn>
                  <a:cxn ang="0">
                    <a:pos x="14" y="521"/>
                  </a:cxn>
                  <a:cxn ang="0">
                    <a:pos x="14" y="521"/>
                  </a:cxn>
                  <a:cxn ang="0">
                    <a:pos x="0" y="521"/>
                  </a:cxn>
                  <a:cxn ang="0">
                    <a:pos x="0" y="500"/>
                  </a:cxn>
                  <a:cxn ang="0">
                    <a:pos x="14" y="521"/>
                  </a:cxn>
                </a:cxnLst>
                <a:rect l="0" t="0" r="r" b="b"/>
                <a:pathLst>
                  <a:path w="844" h="521">
                    <a:moveTo>
                      <a:pt x="844" y="500"/>
                    </a:moveTo>
                    <a:lnTo>
                      <a:pt x="831" y="521"/>
                    </a:lnTo>
                    <a:lnTo>
                      <a:pt x="14" y="521"/>
                    </a:lnTo>
                    <a:lnTo>
                      <a:pt x="14" y="486"/>
                    </a:lnTo>
                    <a:lnTo>
                      <a:pt x="831" y="486"/>
                    </a:lnTo>
                    <a:lnTo>
                      <a:pt x="844" y="500"/>
                    </a:lnTo>
                    <a:close/>
                    <a:moveTo>
                      <a:pt x="844" y="500"/>
                    </a:moveTo>
                    <a:lnTo>
                      <a:pt x="844" y="521"/>
                    </a:lnTo>
                    <a:lnTo>
                      <a:pt x="831" y="521"/>
                    </a:lnTo>
                    <a:lnTo>
                      <a:pt x="844" y="500"/>
                    </a:lnTo>
                    <a:close/>
                    <a:moveTo>
                      <a:pt x="831" y="0"/>
                    </a:moveTo>
                    <a:lnTo>
                      <a:pt x="844" y="21"/>
                    </a:lnTo>
                    <a:lnTo>
                      <a:pt x="844" y="500"/>
                    </a:lnTo>
                    <a:lnTo>
                      <a:pt x="817" y="500"/>
                    </a:lnTo>
                    <a:lnTo>
                      <a:pt x="817" y="21"/>
                    </a:lnTo>
                    <a:lnTo>
                      <a:pt x="831" y="0"/>
                    </a:lnTo>
                    <a:close/>
                    <a:moveTo>
                      <a:pt x="831" y="0"/>
                    </a:moveTo>
                    <a:lnTo>
                      <a:pt x="844" y="0"/>
                    </a:lnTo>
                    <a:lnTo>
                      <a:pt x="844" y="21"/>
                    </a:lnTo>
                    <a:lnTo>
                      <a:pt x="831" y="0"/>
                    </a:lnTo>
                    <a:close/>
                    <a:moveTo>
                      <a:pt x="0" y="21"/>
                    </a:moveTo>
                    <a:lnTo>
                      <a:pt x="14" y="0"/>
                    </a:lnTo>
                    <a:lnTo>
                      <a:pt x="831" y="0"/>
                    </a:lnTo>
                    <a:lnTo>
                      <a:pt x="831" y="35"/>
                    </a:lnTo>
                    <a:lnTo>
                      <a:pt x="14" y="35"/>
                    </a:lnTo>
                    <a:lnTo>
                      <a:pt x="0" y="21"/>
                    </a:lnTo>
                    <a:close/>
                    <a:moveTo>
                      <a:pt x="0" y="21"/>
                    </a:moveTo>
                    <a:lnTo>
                      <a:pt x="0" y="0"/>
                    </a:lnTo>
                    <a:lnTo>
                      <a:pt x="14" y="0"/>
                    </a:lnTo>
                    <a:lnTo>
                      <a:pt x="0" y="21"/>
                    </a:lnTo>
                    <a:close/>
                    <a:moveTo>
                      <a:pt x="14" y="521"/>
                    </a:moveTo>
                    <a:lnTo>
                      <a:pt x="0" y="500"/>
                    </a:lnTo>
                    <a:lnTo>
                      <a:pt x="0" y="21"/>
                    </a:lnTo>
                    <a:lnTo>
                      <a:pt x="28" y="21"/>
                    </a:lnTo>
                    <a:lnTo>
                      <a:pt x="28" y="500"/>
                    </a:lnTo>
                    <a:lnTo>
                      <a:pt x="14" y="521"/>
                    </a:lnTo>
                    <a:close/>
                    <a:moveTo>
                      <a:pt x="14" y="521"/>
                    </a:moveTo>
                    <a:lnTo>
                      <a:pt x="0" y="521"/>
                    </a:lnTo>
                    <a:lnTo>
                      <a:pt x="0" y="500"/>
                    </a:lnTo>
                    <a:lnTo>
                      <a:pt x="14" y="52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de-DE" dirty="0">
                  <a:cs typeface="+mn-cs"/>
                </a:endParaRPr>
              </a:p>
            </p:txBody>
          </p:sp>
          <p:sp>
            <p:nvSpPr>
              <p:cNvPr id="1077" name="Rectangle 53"/>
              <p:cNvSpPr>
                <a:spLocks noChangeArrowheads="1"/>
              </p:cNvSpPr>
              <p:nvPr userDrawn="1"/>
            </p:nvSpPr>
            <p:spPr bwMode="auto">
              <a:xfrm>
                <a:off x="4715" y="198"/>
                <a:ext cx="145" cy="81"/>
              </a:xfrm>
              <a:prstGeom prst="rect">
                <a:avLst/>
              </a:prstGeom>
              <a:solidFill>
                <a:srgbClr val="54B63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en-US"/>
              </a:p>
            </p:txBody>
          </p:sp>
          <p:sp>
            <p:nvSpPr>
              <p:cNvPr id="1078" name="Freeform 54"/>
              <p:cNvSpPr>
                <a:spLocks noEditPoints="1"/>
              </p:cNvSpPr>
              <p:nvPr userDrawn="1"/>
            </p:nvSpPr>
            <p:spPr bwMode="auto">
              <a:xfrm>
                <a:off x="4713" y="195"/>
                <a:ext cx="150" cy="87"/>
              </a:xfrm>
              <a:custGeom>
                <a:avLst/>
                <a:gdLst/>
                <a:ahLst/>
                <a:cxnLst>
                  <a:cxn ang="0">
                    <a:pos x="838" y="500"/>
                  </a:cxn>
                  <a:cxn ang="0">
                    <a:pos x="824" y="521"/>
                  </a:cxn>
                  <a:cxn ang="0">
                    <a:pos x="14" y="521"/>
                  </a:cxn>
                  <a:cxn ang="0">
                    <a:pos x="14" y="486"/>
                  </a:cxn>
                  <a:cxn ang="0">
                    <a:pos x="824" y="486"/>
                  </a:cxn>
                  <a:cxn ang="0">
                    <a:pos x="838" y="500"/>
                  </a:cxn>
                  <a:cxn ang="0">
                    <a:pos x="838" y="500"/>
                  </a:cxn>
                  <a:cxn ang="0">
                    <a:pos x="838" y="521"/>
                  </a:cxn>
                  <a:cxn ang="0">
                    <a:pos x="824" y="521"/>
                  </a:cxn>
                  <a:cxn ang="0">
                    <a:pos x="838" y="500"/>
                  </a:cxn>
                  <a:cxn ang="0">
                    <a:pos x="824" y="0"/>
                  </a:cxn>
                  <a:cxn ang="0">
                    <a:pos x="838" y="21"/>
                  </a:cxn>
                  <a:cxn ang="0">
                    <a:pos x="838" y="500"/>
                  </a:cxn>
                  <a:cxn ang="0">
                    <a:pos x="810" y="500"/>
                  </a:cxn>
                  <a:cxn ang="0">
                    <a:pos x="810" y="21"/>
                  </a:cxn>
                  <a:cxn ang="0">
                    <a:pos x="824" y="0"/>
                  </a:cxn>
                  <a:cxn ang="0">
                    <a:pos x="824" y="0"/>
                  </a:cxn>
                  <a:cxn ang="0">
                    <a:pos x="838" y="0"/>
                  </a:cxn>
                  <a:cxn ang="0">
                    <a:pos x="838" y="21"/>
                  </a:cxn>
                  <a:cxn ang="0">
                    <a:pos x="824" y="0"/>
                  </a:cxn>
                  <a:cxn ang="0">
                    <a:pos x="0" y="21"/>
                  </a:cxn>
                  <a:cxn ang="0">
                    <a:pos x="14" y="0"/>
                  </a:cxn>
                  <a:cxn ang="0">
                    <a:pos x="824" y="0"/>
                  </a:cxn>
                  <a:cxn ang="0">
                    <a:pos x="824" y="35"/>
                  </a:cxn>
                  <a:cxn ang="0">
                    <a:pos x="14" y="35"/>
                  </a:cxn>
                  <a:cxn ang="0">
                    <a:pos x="0" y="21"/>
                  </a:cxn>
                  <a:cxn ang="0">
                    <a:pos x="0" y="21"/>
                  </a:cxn>
                  <a:cxn ang="0">
                    <a:pos x="0" y="0"/>
                  </a:cxn>
                  <a:cxn ang="0">
                    <a:pos x="14" y="0"/>
                  </a:cxn>
                  <a:cxn ang="0">
                    <a:pos x="0" y="21"/>
                  </a:cxn>
                  <a:cxn ang="0">
                    <a:pos x="14" y="521"/>
                  </a:cxn>
                  <a:cxn ang="0">
                    <a:pos x="0" y="500"/>
                  </a:cxn>
                  <a:cxn ang="0">
                    <a:pos x="0" y="21"/>
                  </a:cxn>
                  <a:cxn ang="0">
                    <a:pos x="28" y="21"/>
                  </a:cxn>
                  <a:cxn ang="0">
                    <a:pos x="28" y="500"/>
                  </a:cxn>
                  <a:cxn ang="0">
                    <a:pos x="14" y="521"/>
                  </a:cxn>
                  <a:cxn ang="0">
                    <a:pos x="14" y="521"/>
                  </a:cxn>
                  <a:cxn ang="0">
                    <a:pos x="0" y="521"/>
                  </a:cxn>
                  <a:cxn ang="0">
                    <a:pos x="0" y="500"/>
                  </a:cxn>
                  <a:cxn ang="0">
                    <a:pos x="14" y="521"/>
                  </a:cxn>
                </a:cxnLst>
                <a:rect l="0" t="0" r="r" b="b"/>
                <a:pathLst>
                  <a:path w="838" h="521">
                    <a:moveTo>
                      <a:pt x="838" y="500"/>
                    </a:moveTo>
                    <a:lnTo>
                      <a:pt x="824" y="521"/>
                    </a:lnTo>
                    <a:lnTo>
                      <a:pt x="14" y="521"/>
                    </a:lnTo>
                    <a:lnTo>
                      <a:pt x="14" y="486"/>
                    </a:lnTo>
                    <a:lnTo>
                      <a:pt x="824" y="486"/>
                    </a:lnTo>
                    <a:lnTo>
                      <a:pt x="838" y="500"/>
                    </a:lnTo>
                    <a:close/>
                    <a:moveTo>
                      <a:pt x="838" y="500"/>
                    </a:moveTo>
                    <a:lnTo>
                      <a:pt x="838" y="521"/>
                    </a:lnTo>
                    <a:lnTo>
                      <a:pt x="824" y="521"/>
                    </a:lnTo>
                    <a:lnTo>
                      <a:pt x="838" y="500"/>
                    </a:lnTo>
                    <a:close/>
                    <a:moveTo>
                      <a:pt x="824" y="0"/>
                    </a:moveTo>
                    <a:lnTo>
                      <a:pt x="838" y="21"/>
                    </a:lnTo>
                    <a:lnTo>
                      <a:pt x="838" y="500"/>
                    </a:lnTo>
                    <a:lnTo>
                      <a:pt x="810" y="500"/>
                    </a:lnTo>
                    <a:lnTo>
                      <a:pt x="810" y="21"/>
                    </a:lnTo>
                    <a:lnTo>
                      <a:pt x="824" y="0"/>
                    </a:lnTo>
                    <a:close/>
                    <a:moveTo>
                      <a:pt x="824" y="0"/>
                    </a:moveTo>
                    <a:lnTo>
                      <a:pt x="838" y="0"/>
                    </a:lnTo>
                    <a:lnTo>
                      <a:pt x="838" y="21"/>
                    </a:lnTo>
                    <a:lnTo>
                      <a:pt x="824" y="0"/>
                    </a:lnTo>
                    <a:close/>
                    <a:moveTo>
                      <a:pt x="0" y="21"/>
                    </a:moveTo>
                    <a:lnTo>
                      <a:pt x="14" y="0"/>
                    </a:lnTo>
                    <a:lnTo>
                      <a:pt x="824" y="0"/>
                    </a:lnTo>
                    <a:lnTo>
                      <a:pt x="824" y="35"/>
                    </a:lnTo>
                    <a:lnTo>
                      <a:pt x="14" y="35"/>
                    </a:lnTo>
                    <a:lnTo>
                      <a:pt x="0" y="21"/>
                    </a:lnTo>
                    <a:close/>
                    <a:moveTo>
                      <a:pt x="0" y="21"/>
                    </a:moveTo>
                    <a:lnTo>
                      <a:pt x="0" y="0"/>
                    </a:lnTo>
                    <a:lnTo>
                      <a:pt x="14" y="0"/>
                    </a:lnTo>
                    <a:lnTo>
                      <a:pt x="0" y="21"/>
                    </a:lnTo>
                    <a:close/>
                    <a:moveTo>
                      <a:pt x="14" y="521"/>
                    </a:moveTo>
                    <a:lnTo>
                      <a:pt x="0" y="500"/>
                    </a:lnTo>
                    <a:lnTo>
                      <a:pt x="0" y="21"/>
                    </a:lnTo>
                    <a:lnTo>
                      <a:pt x="28" y="21"/>
                    </a:lnTo>
                    <a:lnTo>
                      <a:pt x="28" y="500"/>
                    </a:lnTo>
                    <a:lnTo>
                      <a:pt x="14" y="521"/>
                    </a:lnTo>
                    <a:close/>
                    <a:moveTo>
                      <a:pt x="14" y="521"/>
                    </a:moveTo>
                    <a:lnTo>
                      <a:pt x="0" y="521"/>
                    </a:lnTo>
                    <a:lnTo>
                      <a:pt x="0" y="500"/>
                    </a:lnTo>
                    <a:lnTo>
                      <a:pt x="14" y="52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de-DE" dirty="0">
                  <a:cs typeface="+mn-cs"/>
                </a:endParaRPr>
              </a:p>
            </p:txBody>
          </p:sp>
        </p:grp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hf hdr="0"/>
  <p:txStyles>
    <p:titleStyle>
      <a:lvl1pPr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pitchFamily="34" charset="0"/>
        </a:defRPr>
      </a:lvl9pPr>
    </p:titleStyle>
    <p:bodyStyle>
      <a:lvl1pPr marL="361950" indent="-36195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895350" indent="-354013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435100" indent="-360363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>
          <a:solidFill>
            <a:schemeClr val="tx1"/>
          </a:solidFill>
          <a:latin typeface="+mn-lt"/>
        </a:defRPr>
      </a:lvl3pPr>
      <a:lvl4pPr marL="1974850" indent="-360363" algn="l" rtl="0" fontAlgn="base">
        <a:spcBef>
          <a:spcPct val="20000"/>
        </a:spcBef>
        <a:spcAft>
          <a:spcPct val="0"/>
        </a:spcAft>
        <a:buFont typeface="Verdana" pitchFamily="34" charset="0"/>
        <a:buChar char="»"/>
        <a:defRPr sz="1600">
          <a:solidFill>
            <a:schemeClr val="tx1"/>
          </a:solidFill>
          <a:latin typeface="+mn-lt"/>
        </a:defRPr>
      </a:lvl4pPr>
      <a:lvl5pPr marL="2514600" indent="-360363" algn="l" rtl="0" fontAlgn="base">
        <a:spcBef>
          <a:spcPct val="20000"/>
        </a:spcBef>
        <a:spcAft>
          <a:spcPct val="0"/>
        </a:spcAft>
        <a:buChar char="o"/>
        <a:defRPr sz="1600">
          <a:solidFill>
            <a:schemeClr val="tx1"/>
          </a:solidFill>
          <a:latin typeface="+mn-lt"/>
        </a:defRPr>
      </a:lvl5pPr>
      <a:lvl6pPr marL="2971800" indent="-360363" algn="l" rtl="0" eaLnBrk="1" fontAlgn="base" hangingPunct="1">
        <a:spcBef>
          <a:spcPct val="20000"/>
        </a:spcBef>
        <a:spcAft>
          <a:spcPct val="0"/>
        </a:spcAft>
        <a:buChar char="o"/>
        <a:defRPr sz="1600">
          <a:solidFill>
            <a:schemeClr val="tx1"/>
          </a:solidFill>
          <a:latin typeface="+mn-lt"/>
        </a:defRPr>
      </a:lvl6pPr>
      <a:lvl7pPr marL="3429000" indent="-360363" algn="l" rtl="0" eaLnBrk="1" fontAlgn="base" hangingPunct="1">
        <a:spcBef>
          <a:spcPct val="20000"/>
        </a:spcBef>
        <a:spcAft>
          <a:spcPct val="0"/>
        </a:spcAft>
        <a:buChar char="o"/>
        <a:defRPr sz="1600">
          <a:solidFill>
            <a:schemeClr val="tx1"/>
          </a:solidFill>
          <a:latin typeface="+mn-lt"/>
        </a:defRPr>
      </a:lvl7pPr>
      <a:lvl8pPr marL="3886200" indent="-360363" algn="l" rtl="0" eaLnBrk="1" fontAlgn="base" hangingPunct="1">
        <a:spcBef>
          <a:spcPct val="20000"/>
        </a:spcBef>
        <a:spcAft>
          <a:spcPct val="0"/>
        </a:spcAft>
        <a:buChar char="o"/>
        <a:defRPr sz="1600">
          <a:solidFill>
            <a:schemeClr val="tx1"/>
          </a:solidFill>
          <a:latin typeface="+mn-lt"/>
        </a:defRPr>
      </a:lvl8pPr>
      <a:lvl9pPr marL="4343400" indent="-360363" algn="l" rtl="0" eaLnBrk="1" fontAlgn="base" hangingPunct="1">
        <a:spcBef>
          <a:spcPct val="20000"/>
        </a:spcBef>
        <a:spcAft>
          <a:spcPct val="0"/>
        </a:spcAft>
        <a:buChar char="o"/>
        <a:defRPr sz="16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Video/R80-1-0-05-%20left.mp4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video" Target="179421190_V1_1.mov" TargetMode="External"/><Relationship Id="rId1" Type="http://schemas.openxmlformats.org/officeDocument/2006/relationships/video" Target="R80-1-2-02%20-left.mov" TargetMode="Externa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468313" y="2133600"/>
            <a:ext cx="7772400" cy="2590800"/>
          </a:xfrm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mtClean="0"/>
              <a:t>UN-Regulation No. 80</a:t>
            </a:r>
            <a:br>
              <a:rPr lang="en-US" smtClean="0"/>
            </a:br>
            <a:r>
              <a:rPr lang="en-US" sz="1600" smtClean="0"/>
              <a:t>Comparative study between static and dynamic test procedure</a:t>
            </a: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r>
              <a:rPr lang="en-US" sz="1600" smtClean="0"/>
              <a:t/>
            </a:r>
            <a:br>
              <a:rPr lang="en-US" sz="1600" smtClean="0"/>
            </a:br>
            <a:r>
              <a:rPr lang="en-US" sz="1800" b="0" smtClean="0">
                <a:solidFill>
                  <a:srgbClr val="000000"/>
                </a:solidFill>
              </a:rPr>
              <a:t>Julian Ott</a:t>
            </a:r>
            <a:endParaRPr lang="en-US" smtClean="0"/>
          </a:p>
        </p:txBody>
      </p:sp>
      <p:sp>
        <p:nvSpPr>
          <p:cNvPr id="3075" name="Rechteck 3"/>
          <p:cNvSpPr>
            <a:spLocks noChangeArrowheads="1"/>
          </p:cNvSpPr>
          <p:nvPr/>
        </p:nvSpPr>
        <p:spPr bwMode="auto">
          <a:xfrm>
            <a:off x="395288" y="5589588"/>
            <a:ext cx="45720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de-DE"/>
              <a:t/>
            </a:r>
            <a:br>
              <a:rPr lang="de-DE"/>
            </a:br>
            <a:r>
              <a:rPr lang="de-DE"/>
              <a:t>November 2017</a:t>
            </a:r>
            <a:br>
              <a:rPr lang="de-DE"/>
            </a:br>
            <a:endParaRPr lang="de-DE"/>
          </a:p>
        </p:txBody>
      </p:sp>
      <p:graphicFrame>
        <p:nvGraphicFramePr>
          <p:cNvPr id="4" name="Table 3">
            <a:extLst>
              <a:ext uri="{FF2B5EF4-FFF2-40B4-BE49-F238E27FC236}">
                <a16:creationId xmlns="" xmlns:a16="http://schemas.microsoft.com/office/drawing/2014/main" id="{8E75941A-1B59-4C3C-9C9A-B72039D3C4A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1431007"/>
              </p:ext>
            </p:extLst>
          </p:nvPr>
        </p:nvGraphicFramePr>
        <p:xfrm>
          <a:off x="2681288" y="764704"/>
          <a:ext cx="6300470" cy="4572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150553">
                  <a:extLst>
                    <a:ext uri="{9D8B030D-6E8A-4147-A177-3AD203B41FA5}">
                      <a16:colId xmlns="" xmlns:a16="http://schemas.microsoft.com/office/drawing/2014/main" val="2874103712"/>
                    </a:ext>
                  </a:extLst>
                </a:gridCol>
                <a:gridCol w="3149917">
                  <a:extLst>
                    <a:ext uri="{9D8B030D-6E8A-4147-A177-3AD203B41FA5}">
                      <a16:colId xmlns="" xmlns:a16="http://schemas.microsoft.com/office/drawing/2014/main" val="333561492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solidFill>
                            <a:schemeClr val="tx1"/>
                          </a:solidFill>
                          <a:effectLst/>
                        </a:rPr>
                        <a:t>Submitted by the expert </a:t>
                      </a:r>
                      <a:r>
                        <a:rPr lang="en-GB" sz="1000">
                          <a:solidFill>
                            <a:schemeClr val="tx1"/>
                          </a:solidFill>
                          <a:effectLst/>
                        </a:rPr>
                        <a:t>from </a:t>
                      </a:r>
                      <a:r>
                        <a:rPr lang="en-GB" sz="1000" smtClean="0">
                          <a:solidFill>
                            <a:schemeClr val="tx1"/>
                          </a:solidFill>
                          <a:effectLst/>
                        </a:rPr>
                        <a:t>Germany</a:t>
                      </a:r>
                      <a:endParaRPr lang="fr-BE" sz="10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fr-BE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7117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GB" sz="1000" u="sng" dirty="0">
                          <a:solidFill>
                            <a:schemeClr val="tx1"/>
                          </a:solidFill>
                          <a:effectLst/>
                        </a:rPr>
                        <a:t>Informal document</a:t>
                      </a:r>
                      <a:r>
                        <a:rPr lang="en-GB" sz="10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GB" sz="1000" dirty="0" smtClean="0">
                          <a:solidFill>
                            <a:schemeClr val="tx1"/>
                          </a:solidFill>
                          <a:effectLst/>
                        </a:rPr>
                        <a:t>GRSP-62-35</a:t>
                      </a:r>
                      <a:endParaRPr lang="fr-BE" sz="10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471170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en-GB" sz="1000" dirty="0">
                          <a:solidFill>
                            <a:schemeClr val="tx1"/>
                          </a:solidFill>
                          <a:effectLst/>
                        </a:rPr>
                        <a:t>(62</a:t>
                      </a:r>
                      <a:r>
                        <a:rPr lang="en-GB" sz="1000" baseline="30000" dirty="0">
                          <a:solidFill>
                            <a:schemeClr val="tx1"/>
                          </a:solidFill>
                          <a:effectLst/>
                        </a:rPr>
                        <a:t>nd</a:t>
                      </a:r>
                      <a:r>
                        <a:rPr lang="en-GB" sz="1000" dirty="0">
                          <a:solidFill>
                            <a:schemeClr val="tx1"/>
                          </a:solidFill>
                          <a:effectLst/>
                        </a:rPr>
                        <a:t> GRSP, 12-15 December 2017 </a:t>
                      </a:r>
                      <a:endParaRPr lang="fr-BE" sz="12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471170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en-GB" sz="1000" dirty="0">
                          <a:solidFill>
                            <a:schemeClr val="tx1"/>
                          </a:solidFill>
                          <a:effectLst/>
                        </a:rPr>
                        <a:t>agenda item </a:t>
                      </a:r>
                      <a:r>
                        <a:rPr lang="en-GB" sz="1000" dirty="0" smtClean="0">
                          <a:solidFill>
                            <a:schemeClr val="tx1"/>
                          </a:solidFill>
                          <a:effectLst/>
                        </a:rPr>
                        <a:t>26(g))</a:t>
                      </a:r>
                      <a:endParaRPr lang="fr-BE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823691228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el 1"/>
          <p:cNvSpPr>
            <a:spLocks noGrp="1"/>
          </p:cNvSpPr>
          <p:nvPr>
            <p:ph type="title"/>
          </p:nvPr>
        </p:nvSpPr>
        <p:spPr>
          <a:xfrm>
            <a:off x="457200" y="-163513"/>
            <a:ext cx="8435975" cy="1000126"/>
          </a:xfrm>
        </p:spPr>
        <p:txBody>
          <a:bodyPr/>
          <a:lstStyle/>
          <a:p>
            <a:r>
              <a:rPr lang="de-DE" smtClean="0"/>
              <a:t>Outlook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  <p:custDataLst>
              <p:tags r:id="rId1"/>
            </p:custDataLst>
          </p:nvPr>
        </p:nvSpPr>
        <p:spPr>
          <a:xfrm>
            <a:off x="457200" y="1008063"/>
            <a:ext cx="8435975" cy="5300662"/>
          </a:xfrm>
        </p:spPr>
        <p:txBody>
          <a:bodyPr>
            <a:normAutofit/>
          </a:bodyPr>
          <a:lstStyle/>
          <a:p>
            <a:pPr marL="0" indent="0">
              <a:buFontTx/>
              <a:buNone/>
            </a:pPr>
            <a:r>
              <a:rPr lang="en-US" sz="1800" smtClean="0"/>
              <a:t>In addition it has been observed that </a:t>
            </a:r>
          </a:p>
          <a:p>
            <a:pPr marL="0" indent="0">
              <a:buFontTx/>
              <a:buNone/>
            </a:pPr>
            <a:r>
              <a:rPr lang="en-US" sz="1800" smtClean="0"/>
              <a:t>the static test procedure:</a:t>
            </a:r>
          </a:p>
          <a:p>
            <a:pPr marL="0" indent="0"/>
            <a:r>
              <a:rPr lang="en-US" sz="1800" smtClean="0"/>
              <a:t>does not consider dynamic effects like:</a:t>
            </a:r>
          </a:p>
          <a:p>
            <a:pPr lvl="1"/>
            <a:r>
              <a:rPr lang="en-US" sz="1800" smtClean="0"/>
              <a:t>oscillation</a:t>
            </a:r>
          </a:p>
          <a:p>
            <a:pPr lvl="1"/>
            <a:r>
              <a:rPr lang="en-US" sz="1800" smtClean="0"/>
              <a:t>inertia </a:t>
            </a:r>
          </a:p>
          <a:p>
            <a:pPr lvl="2"/>
            <a:r>
              <a:rPr lang="en-US" smtClean="0"/>
              <a:t>mass and mass distribution of the seat</a:t>
            </a:r>
          </a:p>
          <a:p>
            <a:pPr lvl="2"/>
            <a:r>
              <a:rPr lang="en-US" smtClean="0"/>
              <a:t>detaching of accessories </a:t>
            </a:r>
          </a:p>
          <a:p>
            <a:pPr lvl="2"/>
            <a:r>
              <a:rPr lang="en-US" smtClean="0"/>
              <a:t>detaching/sliding/failure of clamp connection and locking</a:t>
            </a:r>
          </a:p>
          <a:p>
            <a:pPr marL="0" indent="0"/>
            <a:r>
              <a:rPr lang="en-US" sz="1800" smtClean="0"/>
              <a:t>does only partially take into account the different installation situation of the seat (lateral and vertical offset of seats, etc.).</a:t>
            </a:r>
          </a:p>
          <a:p>
            <a:pPr marL="0" indent="0">
              <a:buFontTx/>
              <a:buNone/>
            </a:pPr>
            <a:endParaRPr lang="en-US" sz="1800" smtClean="0"/>
          </a:p>
          <a:p>
            <a:pPr marL="0" indent="0">
              <a:buFontTx/>
              <a:buNone/>
            </a:pPr>
            <a:r>
              <a:rPr lang="en-US" sz="1800" smtClean="0"/>
              <a:t>the dynamic test procedure:</a:t>
            </a:r>
          </a:p>
          <a:p>
            <a:pPr marL="0" indent="0"/>
            <a:r>
              <a:rPr lang="en-US" sz="1800" smtClean="0"/>
              <a:t>Does not limit the sliding of the seat anchorage</a:t>
            </a:r>
          </a:p>
        </p:txBody>
      </p:sp>
      <p:sp>
        <p:nvSpPr>
          <p:cNvPr id="12292" name="Datumsplatzhalter 3"/>
          <p:cNvSpPr>
            <a:spLocks noGrp="1"/>
          </p:cNvSpPr>
          <p:nvPr>
            <p:ph type="dt" sz="quarter" idx="10"/>
          </p:nvPr>
        </p:nvSpPr>
        <p:spPr>
          <a:xfrm>
            <a:off x="3635375" y="6408738"/>
            <a:ext cx="208915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algn="ctr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algn="ctr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algn="ctr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algn="ctr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de-DE" sz="1400" smtClean="0"/>
              <a:t>November 2017</a:t>
            </a:r>
          </a:p>
          <a:p>
            <a:pPr eaLnBrk="1" hangingPunct="1"/>
            <a:endParaRPr lang="de-DE" sz="1400" smtClean="0"/>
          </a:p>
        </p:txBody>
      </p:sp>
      <p:sp>
        <p:nvSpPr>
          <p:cNvPr id="12293" name="Fußzeilenplatzhalt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algn="ctr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algn="ctr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algn="ctr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algn="ctr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l" eaLnBrk="1" hangingPunct="1"/>
            <a:r>
              <a:rPr lang="de-DE" sz="1400" smtClean="0"/>
              <a:t>Julian Ott</a:t>
            </a:r>
          </a:p>
          <a:p>
            <a:pPr algn="l" eaLnBrk="1" hangingPunct="1"/>
            <a:endParaRPr lang="de-DE" sz="1400" smtClean="0"/>
          </a:p>
        </p:txBody>
      </p:sp>
      <p:sp>
        <p:nvSpPr>
          <p:cNvPr id="12294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algn="ctr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algn="ctr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algn="ctr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algn="ctr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r" eaLnBrk="1" hangingPunct="1"/>
            <a:r>
              <a:rPr lang="de-DE" sz="1400"/>
              <a:t>Slide </a:t>
            </a:r>
            <a:fld id="{F1DD75C1-4764-4FFE-8103-F66EEA06A7A8}" type="slidenum">
              <a:rPr lang="de-DE" sz="1400"/>
              <a:pPr algn="r" eaLnBrk="1" hangingPunct="1"/>
              <a:t>10</a:t>
            </a:fld>
            <a:endParaRPr lang="de-DE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539750" y="1341438"/>
            <a:ext cx="8353425" cy="1470025"/>
          </a:xfrm>
        </p:spPr>
        <p:txBody>
          <a:bodyPr/>
          <a:lstStyle/>
          <a:p>
            <a:pPr algn="ctr"/>
            <a:r>
              <a:rPr lang="en-GB" smtClean="0"/>
              <a:t>Thank you for your attention!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Fußzeilenplatzhalt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algn="ctr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algn="ctr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algn="ctr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algn="ctr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l" eaLnBrk="1" hangingPunct="1"/>
            <a:r>
              <a:rPr lang="de-DE" sz="1400" smtClean="0"/>
              <a:t>Julian Ott</a:t>
            </a:r>
          </a:p>
        </p:txBody>
      </p:sp>
      <p:sp>
        <p:nvSpPr>
          <p:cNvPr id="14339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algn="ctr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algn="ctr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algn="ctr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algn="ctr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r" eaLnBrk="1" hangingPunct="1"/>
            <a:r>
              <a:rPr lang="de-DE" sz="1400"/>
              <a:t>Slide </a:t>
            </a:r>
            <a:fld id="{F722E7B4-29EE-4D70-8B1D-F1F8D48F8E25}" type="slidenum">
              <a:rPr lang="de-DE" sz="1400"/>
              <a:pPr algn="r" eaLnBrk="1" hangingPunct="1"/>
              <a:t>12</a:t>
            </a:fld>
            <a:endParaRPr lang="de-DE" sz="1400"/>
          </a:p>
        </p:txBody>
      </p:sp>
      <p:sp>
        <p:nvSpPr>
          <p:cNvPr id="14340" name="Titel 1"/>
          <p:cNvSpPr>
            <a:spLocks noGrp="1"/>
          </p:cNvSpPr>
          <p:nvPr>
            <p:ph type="title"/>
          </p:nvPr>
        </p:nvSpPr>
        <p:spPr>
          <a:xfrm>
            <a:off x="457200" y="-163513"/>
            <a:ext cx="8435975" cy="1000126"/>
          </a:xfrm>
        </p:spPr>
        <p:txBody>
          <a:bodyPr/>
          <a:lstStyle/>
          <a:p>
            <a:r>
              <a:rPr lang="en-GB" smtClean="0"/>
              <a:t>Results - Summary</a:t>
            </a:r>
            <a:endParaRPr lang="en-GB" smtClean="0">
              <a:hlinkClick r:id="rId2" action="ppaction://hlinkfile"/>
            </a:endParaRPr>
          </a:p>
        </p:txBody>
      </p:sp>
      <p:graphicFrame>
        <p:nvGraphicFramePr>
          <p:cNvPr id="10" name="Inhaltsplatzhalter 6"/>
          <p:cNvGraphicFramePr>
            <a:graphicFrameLocks noGrp="1"/>
          </p:cNvGraphicFramePr>
          <p:nvPr/>
        </p:nvGraphicFramePr>
        <p:xfrm>
          <a:off x="87313" y="549275"/>
          <a:ext cx="8948737" cy="5543550"/>
        </p:xfrm>
        <a:graphic>
          <a:graphicData uri="http://schemas.openxmlformats.org/drawingml/2006/table">
            <a:tbl>
              <a:tblPr/>
              <a:tblGrid>
                <a:gridCol w="596900"/>
                <a:gridCol w="1079500"/>
                <a:gridCol w="863600"/>
                <a:gridCol w="1296987"/>
                <a:gridCol w="2592388"/>
                <a:gridCol w="1295400"/>
                <a:gridCol w="1223962"/>
              </a:tblGrid>
              <a:tr h="2873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itchFamily="34" charset="0"/>
                        </a:rPr>
                        <a:t>Seat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itchFamily="34" charset="0"/>
                        </a:rPr>
                        <a:t>Test procedure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itchFamily="34" charset="0"/>
                        </a:rPr>
                        <a:t>Belt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itchFamily="34" charset="0"/>
                        </a:rPr>
                        <a:t>Test-No.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itchFamily="34" charset="0"/>
                        </a:rPr>
                        <a:t>Resistance of seat/seat mountings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itchFamily="34" charset="0"/>
                        </a:rPr>
                        <a:t>Occupants restraint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itchFamily="34" charset="0"/>
                        </a:rPr>
                        <a:t>Occupant load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95288">
                <a:tc rowSpan="7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A</a:t>
                      </a:r>
                    </a:p>
                  </a:txBody>
                  <a:tcPr marT="36000" marB="36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CFF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Dynamic (Appendix 1)</a:t>
                      </a:r>
                    </a:p>
                  </a:txBody>
                  <a:tcPr marL="72000" marR="36000" marT="36000" marB="36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unbelted</a:t>
                      </a:r>
                    </a:p>
                  </a:txBody>
                  <a:tcPr marL="72000" marT="36000" marB="360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R-80_17_01</a:t>
                      </a:r>
                    </a:p>
                  </a:txBody>
                  <a:tcPr marL="72000" marR="36000" marT="36000" marB="360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test seat slides ~240mm and detaches partly; auxiliary seat slides ~100mm</a:t>
                      </a:r>
                      <a:r>
                        <a:rPr kumimoji="0" lang="en-US" sz="11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*)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72000" marT="36000" marB="360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excursion below threshold</a:t>
                      </a:r>
                    </a:p>
                  </a:txBody>
                  <a:tcPr marL="72000" marT="36000" marB="360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values above threshold</a:t>
                      </a:r>
                    </a:p>
                  </a:txBody>
                  <a:tcPr marL="72000" marT="36000" marB="360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CFF"/>
                    </a:solidFill>
                  </a:tcPr>
                </a:tc>
              </a:tr>
              <a:tr h="24765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unbelted</a:t>
                      </a:r>
                    </a:p>
                  </a:txBody>
                  <a:tcPr marL="72000" marT="36000" marB="360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R80-1-1-01 </a:t>
                      </a:r>
                    </a:p>
                  </a:txBody>
                  <a:tcPr marL="72000" marR="36000" marT="36000" marB="360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test seat slides out of seat track; </a:t>
                      </a: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auxiliary seat slides ~600mm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72000" marT="36000" marB="360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not restrained</a:t>
                      </a:r>
                    </a:p>
                  </a:txBody>
                  <a:tcPr marL="72000" marT="36000" marB="360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values below threshold</a:t>
                      </a:r>
                    </a:p>
                  </a:txBody>
                  <a:tcPr marL="72000" marT="36000" marB="360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6FF"/>
                    </a:solidFill>
                  </a:tcPr>
                </a:tc>
              </a:tr>
              <a:tr h="40640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2-point belt</a:t>
                      </a:r>
                    </a:p>
                  </a:txBody>
                  <a:tcPr marL="72000" marT="36000" marB="360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R80-1-2-02</a:t>
                      </a:r>
                    </a:p>
                  </a:txBody>
                  <a:tcPr marL="72000" marR="36000" marT="36000" marB="360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test seat slides out of seat track; auxiliary seat detaches</a:t>
                      </a:r>
                    </a:p>
                  </a:txBody>
                  <a:tcPr marL="72000" marT="36000" marB="360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not restrained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72000" marT="36000" marB="360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values below threshold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72000" marT="36000" marB="360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CFF"/>
                    </a:solidFill>
                  </a:tcPr>
                </a:tc>
              </a:tr>
              <a:tr h="287338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Other</a:t>
                      </a:r>
                    </a:p>
                  </a:txBody>
                  <a:tcPr marL="72000" marR="36000" marT="36000" marB="36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Seat only</a:t>
                      </a:r>
                    </a:p>
                  </a:txBody>
                  <a:tcPr marL="72000" marT="36000" marB="360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R-80_17_02</a:t>
                      </a:r>
                    </a:p>
                  </a:txBody>
                  <a:tcPr marL="72000" marR="36000" marT="36000" marB="360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seat slides ~655mm</a:t>
                      </a:r>
                    </a:p>
                  </a:txBody>
                  <a:tcPr marL="72000" marT="36000" marB="360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-</a:t>
                      </a:r>
                    </a:p>
                  </a:txBody>
                  <a:tcPr marL="72000" marT="36000" marB="360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-</a:t>
                      </a:r>
                    </a:p>
                  </a:txBody>
                  <a:tcPr marL="72000" marT="36000" marB="360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6FF"/>
                    </a:solidFill>
                  </a:tcPr>
                </a:tc>
              </a:tr>
              <a:tr h="287338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Seat only</a:t>
                      </a:r>
                    </a:p>
                  </a:txBody>
                  <a:tcPr marL="72000" marT="36000" marB="360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R80-1-1-05</a:t>
                      </a:r>
                    </a:p>
                  </a:txBody>
                  <a:tcPr marL="72000" marR="36000" marT="36000" marB="360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seat slides ~665mm</a:t>
                      </a:r>
                    </a:p>
                  </a:txBody>
                  <a:tcPr marL="72000" marT="36000" marB="360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-</a:t>
                      </a:r>
                    </a:p>
                  </a:txBody>
                  <a:tcPr marL="72000" marT="36000" marB="360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-</a:t>
                      </a:r>
                    </a:p>
                  </a:txBody>
                  <a:tcPr marL="72000" marT="36000" marB="360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CFF"/>
                    </a:solidFill>
                  </a:tcPr>
                </a:tc>
              </a:tr>
              <a:tr h="287338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Static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(Appendix 5)</a:t>
                      </a:r>
                    </a:p>
                  </a:txBody>
                  <a:tcPr marL="72000" marR="36000" marT="36000" marB="36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-</a:t>
                      </a:r>
                    </a:p>
                  </a:txBody>
                  <a:tcPr marL="72000" marT="36000" marB="360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R-80-d-17_01</a:t>
                      </a:r>
                    </a:p>
                  </a:txBody>
                  <a:tcPr marL="72000" marR="36000" marT="36000" marB="360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seat slides ~20mm</a:t>
                      </a:r>
                    </a:p>
                  </a:txBody>
                  <a:tcPr marL="72000" marT="36000" marB="360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correctly restrained</a:t>
                      </a:r>
                    </a:p>
                  </a:txBody>
                  <a:tcPr marL="72000" marT="36000" marB="360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sufficient deformation</a:t>
                      </a:r>
                    </a:p>
                  </a:txBody>
                  <a:tcPr marL="72000" marT="36000" marB="360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6FF"/>
                    </a:solidFill>
                  </a:tcPr>
                </a:tc>
              </a:tr>
              <a:tr h="460375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-</a:t>
                      </a:r>
                    </a:p>
                  </a:txBody>
                  <a:tcPr marL="72000" marT="36000" marB="360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179421190_002</a:t>
                      </a:r>
                    </a:p>
                  </a:txBody>
                  <a:tcPr marL="72000" marR="36000" marT="36000" marB="360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seat does not move</a:t>
                      </a:r>
                    </a:p>
                  </a:txBody>
                  <a:tcPr marL="72000" marT="36000" marB="360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correctly restrained</a:t>
                      </a:r>
                    </a:p>
                  </a:txBody>
                  <a:tcPr marL="72000" marT="36000" marB="360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sufficient deformation</a:t>
                      </a:r>
                    </a:p>
                  </a:txBody>
                  <a:tcPr marL="72000" marT="36000" marB="360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C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72000" marR="3600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7200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72000" marR="3600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7200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7200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7200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87338"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B</a:t>
                      </a:r>
                    </a:p>
                  </a:txBody>
                  <a:tcPr marT="36000" marB="36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C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Dynamic (Appendix 1)</a:t>
                      </a:r>
                    </a:p>
                  </a:txBody>
                  <a:tcPr marL="72000" marR="36000" marT="36000" marB="36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unbelted</a:t>
                      </a:r>
                    </a:p>
                  </a:txBody>
                  <a:tcPr marL="72000" marT="36000" marB="360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R80-1-1-03</a:t>
                      </a:r>
                    </a:p>
                  </a:txBody>
                  <a:tcPr marL="72000" marR="36000" marT="36000" marB="360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test seat slides ~39mm 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72000" marT="36000" marB="360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Dummy excursion below threshold</a:t>
                      </a:r>
                    </a:p>
                  </a:txBody>
                  <a:tcPr marL="72000" marT="36000" marB="360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values below threshold</a:t>
                      </a:r>
                    </a:p>
                  </a:txBody>
                  <a:tcPr marL="72000" marT="36000" marB="360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CFF"/>
                    </a:solidFill>
                  </a:tcPr>
                </a:tc>
              </a:tr>
              <a:tr h="287338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unbelted</a:t>
                      </a:r>
                    </a:p>
                  </a:txBody>
                  <a:tcPr marL="72000" marT="36000" marB="360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R80-1-1-04</a:t>
                      </a:r>
                    </a:p>
                  </a:txBody>
                  <a:tcPr marL="72000" marR="36000" marT="36000" marB="360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test seat slides ~16mm 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72000" marT="36000" marB="360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excursion below threshold</a:t>
                      </a:r>
                    </a:p>
                  </a:txBody>
                  <a:tcPr marL="72000" marT="36000" marB="360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values below threshold</a:t>
                      </a:r>
                    </a:p>
                  </a:txBody>
                  <a:tcPr marL="72000" marT="36000" marB="360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6FF"/>
                    </a:solidFill>
                  </a:tcPr>
                </a:tc>
              </a:tr>
              <a:tr h="287338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Static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(Appendix 5)</a:t>
                      </a:r>
                    </a:p>
                  </a:txBody>
                  <a:tcPr marL="72000" marR="36000" marT="36000" marB="36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-</a:t>
                      </a:r>
                    </a:p>
                  </a:txBody>
                  <a:tcPr marL="72000" marT="36000" marB="360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179421190_001</a:t>
                      </a:r>
                    </a:p>
                  </a:txBody>
                  <a:tcPr marL="72000" marR="36000" marT="36000" marB="360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Seat does not move</a:t>
                      </a:r>
                    </a:p>
                  </a:txBody>
                  <a:tcPr marL="72000" marT="36000" marB="360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correctly restrained</a:t>
                      </a:r>
                    </a:p>
                  </a:txBody>
                  <a:tcPr marL="72000" marT="36000" marB="360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sufficient deformation</a:t>
                      </a:r>
                    </a:p>
                  </a:txBody>
                  <a:tcPr marL="72000" marT="36000" marB="360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C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72000" marR="3600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7200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72000" marR="3600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7200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7200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7200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87338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C</a:t>
                      </a:r>
                    </a:p>
                  </a:txBody>
                  <a:tcPr marT="36000" marB="36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Dynamic (Appendix 1)</a:t>
                      </a:r>
                    </a:p>
                  </a:txBody>
                  <a:tcPr marL="72000" marR="36000" marT="36000" marB="36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unbelted</a:t>
                      </a:r>
                    </a:p>
                  </a:txBody>
                  <a:tcPr marL="72000" marT="36000" marB="360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R-80_17_03</a:t>
                      </a:r>
                    </a:p>
                  </a:txBody>
                  <a:tcPr marL="72000" marR="36000" marT="36000" marB="360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test seat slides (~340mm)</a:t>
                      </a:r>
                    </a:p>
                  </a:txBody>
                  <a:tcPr marL="72000" marT="36000" marB="360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excursion below threshold</a:t>
                      </a:r>
                    </a:p>
                  </a:txBody>
                  <a:tcPr marL="72000" marT="36000" marB="360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values below threshold</a:t>
                      </a:r>
                    </a:p>
                  </a:txBody>
                  <a:tcPr marL="72000" marT="36000" marB="360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CFF"/>
                    </a:solidFill>
                  </a:tcPr>
                </a:tc>
              </a:tr>
              <a:tr h="287338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Static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(Appendix 5)</a:t>
                      </a:r>
                    </a:p>
                  </a:txBody>
                  <a:tcPr marL="72000" marR="36000" marT="36000" marB="360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-</a:t>
                      </a:r>
                    </a:p>
                  </a:txBody>
                  <a:tcPr marL="72000" marT="36000" marB="360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R-80-d-17_02</a:t>
                      </a:r>
                    </a:p>
                  </a:txBody>
                  <a:tcPr marL="72000" marR="36000" marT="36000" marB="360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seat does not move</a:t>
                      </a:r>
                    </a:p>
                  </a:txBody>
                  <a:tcPr marL="72000" marT="36000" marB="360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correctly restrained</a:t>
                      </a:r>
                    </a:p>
                  </a:txBody>
                  <a:tcPr marL="72000" marT="36000" marB="360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sufficient deformation</a:t>
                      </a:r>
                    </a:p>
                  </a:txBody>
                  <a:tcPr marL="72000" marT="36000" marB="360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6FF"/>
                    </a:solidFill>
                  </a:tcPr>
                </a:tc>
              </a:tr>
              <a:tr h="492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72000" marR="3600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7200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72000" marR="3600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7200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7200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7200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sp>
        <p:nvSpPr>
          <p:cNvPr id="14465" name="Datumsplatzhalter 3"/>
          <p:cNvSpPr>
            <a:spLocks noGrp="1"/>
          </p:cNvSpPr>
          <p:nvPr>
            <p:ph type="dt" sz="quarter" idx="10"/>
          </p:nvPr>
        </p:nvSpPr>
        <p:spPr>
          <a:xfrm>
            <a:off x="3635375" y="6408738"/>
            <a:ext cx="208915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algn="ctr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algn="ctr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algn="ctr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algn="ctr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de-DE" sz="1400" smtClean="0"/>
              <a:t>November 2017</a:t>
            </a:r>
          </a:p>
          <a:p>
            <a:pPr eaLnBrk="1" hangingPunct="1"/>
            <a:endParaRPr lang="de-DE" sz="1400" smtClean="0"/>
          </a:p>
        </p:txBody>
      </p:sp>
      <p:sp>
        <p:nvSpPr>
          <p:cNvPr id="12" name="Rechteck 11"/>
          <p:cNvSpPr>
            <a:spLocks noChangeArrowheads="1"/>
          </p:cNvSpPr>
          <p:nvPr/>
        </p:nvSpPr>
        <p:spPr bwMode="auto">
          <a:xfrm>
            <a:off x="684213" y="936625"/>
            <a:ext cx="1079500" cy="1368425"/>
          </a:xfrm>
          <a:prstGeom prst="rect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pPr algn="ctr"/>
            <a:endParaRPr lang="en-US"/>
          </a:p>
        </p:txBody>
      </p:sp>
      <p:sp>
        <p:nvSpPr>
          <p:cNvPr id="13" name="Rechteck 12"/>
          <p:cNvSpPr>
            <a:spLocks noChangeArrowheads="1"/>
          </p:cNvSpPr>
          <p:nvPr/>
        </p:nvSpPr>
        <p:spPr bwMode="auto">
          <a:xfrm>
            <a:off x="3952875" y="942975"/>
            <a:ext cx="2555875" cy="1368425"/>
          </a:xfrm>
          <a:prstGeom prst="rect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pPr algn="ctr"/>
            <a:endParaRPr lang="en-US"/>
          </a:p>
        </p:txBody>
      </p:sp>
      <p:sp>
        <p:nvSpPr>
          <p:cNvPr id="14" name="Rechteck 13"/>
          <p:cNvSpPr>
            <a:spLocks noChangeArrowheads="1"/>
          </p:cNvSpPr>
          <p:nvPr/>
        </p:nvSpPr>
        <p:spPr bwMode="auto">
          <a:xfrm>
            <a:off x="7812088" y="942975"/>
            <a:ext cx="1223962" cy="539750"/>
          </a:xfrm>
          <a:prstGeom prst="rect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pPr algn="ctr"/>
            <a:endParaRPr lang="en-US"/>
          </a:p>
        </p:txBody>
      </p:sp>
      <p:sp>
        <p:nvSpPr>
          <p:cNvPr id="15" name="Rechteck 14"/>
          <p:cNvSpPr>
            <a:spLocks noChangeArrowheads="1"/>
          </p:cNvSpPr>
          <p:nvPr/>
        </p:nvSpPr>
        <p:spPr bwMode="auto">
          <a:xfrm>
            <a:off x="684213" y="2908300"/>
            <a:ext cx="1079500" cy="827088"/>
          </a:xfrm>
          <a:prstGeom prst="rect">
            <a:avLst/>
          </a:prstGeom>
          <a:noFill/>
          <a:ln w="38100" algn="ctr">
            <a:solidFill>
              <a:srgbClr val="54B63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pPr algn="ctr"/>
            <a:endParaRPr lang="en-US"/>
          </a:p>
        </p:txBody>
      </p:sp>
      <p:sp>
        <p:nvSpPr>
          <p:cNvPr id="16" name="Rechteck 15"/>
          <p:cNvSpPr>
            <a:spLocks noChangeArrowheads="1"/>
          </p:cNvSpPr>
          <p:nvPr/>
        </p:nvSpPr>
        <p:spPr bwMode="auto">
          <a:xfrm>
            <a:off x="3924300" y="5237163"/>
            <a:ext cx="2592388" cy="396875"/>
          </a:xfrm>
          <a:prstGeom prst="rect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pPr algn="ctr"/>
            <a:endParaRPr lang="en-US"/>
          </a:p>
        </p:txBody>
      </p:sp>
      <p:sp>
        <p:nvSpPr>
          <p:cNvPr id="17" name="Rechteck 16"/>
          <p:cNvSpPr>
            <a:spLocks noChangeArrowheads="1"/>
          </p:cNvSpPr>
          <p:nvPr/>
        </p:nvSpPr>
        <p:spPr bwMode="auto">
          <a:xfrm>
            <a:off x="693738" y="5248275"/>
            <a:ext cx="1079500" cy="395288"/>
          </a:xfrm>
          <a:prstGeom prst="rect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pPr algn="ctr"/>
            <a:endParaRPr lang="en-US"/>
          </a:p>
        </p:txBody>
      </p:sp>
      <p:sp>
        <p:nvSpPr>
          <p:cNvPr id="18" name="Rechteck 17"/>
          <p:cNvSpPr>
            <a:spLocks noChangeArrowheads="1"/>
          </p:cNvSpPr>
          <p:nvPr/>
        </p:nvSpPr>
        <p:spPr bwMode="auto">
          <a:xfrm>
            <a:off x="693738" y="5659438"/>
            <a:ext cx="1079500" cy="395287"/>
          </a:xfrm>
          <a:prstGeom prst="rect">
            <a:avLst/>
          </a:prstGeom>
          <a:noFill/>
          <a:ln w="38100" algn="ctr">
            <a:solidFill>
              <a:srgbClr val="54B63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pPr algn="ctr"/>
            <a:endParaRPr lang="en-US"/>
          </a:p>
        </p:txBody>
      </p:sp>
      <p:sp>
        <p:nvSpPr>
          <p:cNvPr id="19" name="Rechteck 18"/>
          <p:cNvSpPr>
            <a:spLocks noChangeArrowheads="1"/>
          </p:cNvSpPr>
          <p:nvPr/>
        </p:nvSpPr>
        <p:spPr bwMode="auto">
          <a:xfrm>
            <a:off x="684213" y="3808413"/>
            <a:ext cx="1079500" cy="971550"/>
          </a:xfrm>
          <a:prstGeom prst="rect">
            <a:avLst/>
          </a:prstGeom>
          <a:noFill/>
          <a:ln w="38100" algn="ctr">
            <a:solidFill>
              <a:srgbClr val="54B63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pPr algn="ctr"/>
            <a:endParaRPr lang="en-US"/>
          </a:p>
        </p:txBody>
      </p:sp>
      <p:sp>
        <p:nvSpPr>
          <p:cNvPr id="20" name="Rechteck 19"/>
          <p:cNvSpPr>
            <a:spLocks noChangeArrowheads="1"/>
          </p:cNvSpPr>
          <p:nvPr/>
        </p:nvSpPr>
        <p:spPr bwMode="auto">
          <a:xfrm>
            <a:off x="684213" y="4787900"/>
            <a:ext cx="1079500" cy="395288"/>
          </a:xfrm>
          <a:prstGeom prst="rect">
            <a:avLst/>
          </a:prstGeom>
          <a:noFill/>
          <a:ln w="38100" algn="ctr">
            <a:solidFill>
              <a:srgbClr val="54B63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pPr algn="ctr"/>
            <a:endParaRPr lang="en-US"/>
          </a:p>
        </p:txBody>
      </p:sp>
      <p:sp>
        <p:nvSpPr>
          <p:cNvPr id="14475" name="Textfeld 20"/>
          <p:cNvSpPr txBox="1">
            <a:spLocks noChangeArrowheads="1"/>
          </p:cNvSpPr>
          <p:nvPr/>
        </p:nvSpPr>
        <p:spPr bwMode="auto">
          <a:xfrm>
            <a:off x="115888" y="6149975"/>
            <a:ext cx="4824412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algn="ctr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algn="ctr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algn="ctr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algn="ctr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l" eaLnBrk="1" hangingPunct="1"/>
            <a:r>
              <a:rPr lang="en-US" sz="1200" baseline="30000"/>
              <a:t>*)</a:t>
            </a:r>
            <a:r>
              <a:rPr lang="en-US" sz="1200"/>
              <a:t> seat sliding influenced due to tape on seat track  </a:t>
            </a:r>
            <a:endParaRPr lang="en-US" sz="1200" baseline="300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el 1"/>
          <p:cNvSpPr>
            <a:spLocks noGrp="1"/>
          </p:cNvSpPr>
          <p:nvPr>
            <p:ph type="title"/>
          </p:nvPr>
        </p:nvSpPr>
        <p:spPr>
          <a:xfrm>
            <a:off x="457200" y="-163513"/>
            <a:ext cx="8435975" cy="1000126"/>
          </a:xfrm>
        </p:spPr>
        <p:txBody>
          <a:bodyPr/>
          <a:lstStyle/>
          <a:p>
            <a:r>
              <a:rPr lang="de-DE" smtClean="0"/>
              <a:t>UN Regulation No. 80</a:t>
            </a:r>
          </a:p>
        </p:txBody>
      </p:sp>
      <p:sp>
        <p:nvSpPr>
          <p:cNvPr id="4099" name="Inhaltsplatzhalter 2"/>
          <p:cNvSpPr>
            <a:spLocks noGrp="1"/>
          </p:cNvSpPr>
          <p:nvPr>
            <p:ph idx="1"/>
          </p:nvPr>
        </p:nvSpPr>
        <p:spPr>
          <a:xfrm>
            <a:off x="457200" y="1008063"/>
            <a:ext cx="8435975" cy="4941887"/>
          </a:xfrm>
        </p:spPr>
        <p:txBody>
          <a:bodyPr/>
          <a:lstStyle/>
          <a:p>
            <a:pPr>
              <a:buFontTx/>
              <a:buNone/>
            </a:pPr>
            <a:r>
              <a:rPr lang="en-US" sz="1800" b="1" smtClean="0"/>
              <a:t>Goal of UN Regulation No. 80:</a:t>
            </a:r>
          </a:p>
          <a:p>
            <a:pPr>
              <a:buFontTx/>
              <a:buNone/>
            </a:pPr>
            <a:endParaRPr lang="en-US" sz="1800" b="1" smtClean="0"/>
          </a:p>
          <a:p>
            <a:r>
              <a:rPr lang="en-US" sz="1800" smtClean="0"/>
              <a:t>the occupant is correctly retained by the seat in front of him (and/or by the use of a safety belt – dynamic only). </a:t>
            </a:r>
          </a:p>
          <a:p>
            <a:pPr>
              <a:buFontTx/>
              <a:buNone/>
            </a:pPr>
            <a:endParaRPr lang="en-US" sz="1800" smtClean="0"/>
          </a:p>
          <a:p>
            <a:r>
              <a:rPr lang="en-US" sz="1800" smtClean="0"/>
              <a:t>the seat and the seat anchorages are strong enough. </a:t>
            </a:r>
          </a:p>
          <a:p>
            <a:endParaRPr lang="en-US" sz="1800" smtClean="0"/>
          </a:p>
          <a:p>
            <a:r>
              <a:rPr lang="en-US" sz="1800" smtClean="0"/>
              <a:t>after an impact the occupant is not seriously injured </a:t>
            </a:r>
          </a:p>
          <a:p>
            <a:pPr>
              <a:buFontTx/>
              <a:buNone/>
            </a:pPr>
            <a:endParaRPr lang="en-US" sz="1800" smtClean="0"/>
          </a:p>
          <a:p>
            <a:endParaRPr lang="de-DE" sz="1800" smtClean="0"/>
          </a:p>
        </p:txBody>
      </p:sp>
      <p:sp>
        <p:nvSpPr>
          <p:cNvPr id="4100" name="Fußzeilenplatzhalt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algn="ctr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algn="ctr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algn="ctr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algn="ctr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l" eaLnBrk="1" hangingPunct="1"/>
            <a:r>
              <a:rPr lang="de-DE" sz="1400" smtClean="0"/>
              <a:t>Julian Ott</a:t>
            </a:r>
          </a:p>
          <a:p>
            <a:pPr algn="l" eaLnBrk="1" hangingPunct="1"/>
            <a:endParaRPr lang="de-DE" sz="1400" smtClean="0"/>
          </a:p>
        </p:txBody>
      </p:sp>
      <p:sp>
        <p:nvSpPr>
          <p:cNvPr id="4101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algn="ctr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algn="ctr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algn="ctr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algn="ctr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r" eaLnBrk="1" hangingPunct="1"/>
            <a:r>
              <a:rPr lang="de-DE" sz="1400"/>
              <a:t>Slide </a:t>
            </a:r>
            <a:fld id="{A766A786-9317-4605-873C-FBD947A93639}" type="slidenum">
              <a:rPr lang="de-DE" sz="1400"/>
              <a:pPr algn="r" eaLnBrk="1" hangingPunct="1"/>
              <a:t>2</a:t>
            </a:fld>
            <a:endParaRPr lang="de-DE" sz="1400"/>
          </a:p>
        </p:txBody>
      </p:sp>
      <p:sp>
        <p:nvSpPr>
          <p:cNvPr id="4102" name="Datumsplatzhalter 3"/>
          <p:cNvSpPr>
            <a:spLocks noGrp="1"/>
          </p:cNvSpPr>
          <p:nvPr>
            <p:ph type="dt" sz="quarter" idx="10"/>
          </p:nvPr>
        </p:nvSpPr>
        <p:spPr>
          <a:xfrm>
            <a:off x="3635375" y="6408738"/>
            <a:ext cx="208915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algn="ctr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algn="ctr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algn="ctr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algn="ctr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de-DE" sz="1400" smtClean="0"/>
              <a:t>November 2017</a:t>
            </a:r>
          </a:p>
          <a:p>
            <a:pPr eaLnBrk="1" hangingPunct="1"/>
            <a:endParaRPr lang="de-DE" sz="1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mtClean="0"/>
              <a:t>Are these tests equivalent? </a:t>
            </a:r>
          </a:p>
        </p:txBody>
      </p:sp>
      <p:sp>
        <p:nvSpPr>
          <p:cNvPr id="5123" name="Fußzeilenplatzhalt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algn="ctr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algn="ctr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algn="ctr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algn="ctr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l" eaLnBrk="1" hangingPunct="1"/>
            <a:r>
              <a:rPr lang="de-DE" sz="1400" smtClean="0"/>
              <a:t>Julian Ott</a:t>
            </a:r>
          </a:p>
        </p:txBody>
      </p:sp>
      <p:sp>
        <p:nvSpPr>
          <p:cNvPr id="5124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algn="ctr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algn="ctr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algn="ctr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algn="ctr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r" eaLnBrk="1" hangingPunct="1"/>
            <a:r>
              <a:rPr lang="de-DE" sz="1400"/>
              <a:t>Slide </a:t>
            </a:r>
            <a:fld id="{5CA939F7-B651-4CD7-9BA8-B204C16AC6BD}" type="slidenum">
              <a:rPr lang="de-DE" sz="1400"/>
              <a:pPr algn="r" eaLnBrk="1" hangingPunct="1"/>
              <a:t>3</a:t>
            </a:fld>
            <a:endParaRPr lang="de-DE" sz="1400"/>
          </a:p>
        </p:txBody>
      </p:sp>
      <p:sp>
        <p:nvSpPr>
          <p:cNvPr id="10" name="Titel 1"/>
          <p:cNvSpPr txBox="1">
            <a:spLocks/>
          </p:cNvSpPr>
          <p:nvPr/>
        </p:nvSpPr>
        <p:spPr bwMode="auto">
          <a:xfrm>
            <a:off x="457200" y="-163513"/>
            <a:ext cx="8435975" cy="1000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de-DE" sz="2400" b="1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UN-Regulation </a:t>
            </a:r>
            <a:r>
              <a:rPr lang="de-DE" sz="2400" b="1" kern="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No</a:t>
            </a:r>
            <a:r>
              <a:rPr lang="de-DE" sz="2400" b="1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. 80</a:t>
            </a:r>
          </a:p>
        </p:txBody>
      </p:sp>
      <p:sp>
        <p:nvSpPr>
          <p:cNvPr id="5126" name="Datumsplatzhalter 3"/>
          <p:cNvSpPr>
            <a:spLocks noGrp="1"/>
          </p:cNvSpPr>
          <p:nvPr>
            <p:ph type="dt" sz="quarter" idx="10"/>
          </p:nvPr>
        </p:nvSpPr>
        <p:spPr>
          <a:xfrm>
            <a:off x="3635375" y="6408738"/>
            <a:ext cx="208915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algn="ctr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algn="ctr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algn="ctr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algn="ctr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de-DE" sz="1400" smtClean="0"/>
              <a:t>November 2017</a:t>
            </a:r>
          </a:p>
          <a:p>
            <a:pPr eaLnBrk="1" hangingPunct="1"/>
            <a:endParaRPr lang="de-DE" sz="1400" smtClean="0"/>
          </a:p>
        </p:txBody>
      </p:sp>
      <p:pic>
        <p:nvPicPr>
          <p:cNvPr id="12" name="R80-1-2-02 -left.mov">
            <a:hlinkClick r:id="" action="ppaction://media"/>
          </p:cNvPr>
          <p:cNvPicPr>
            <a:picLocks noGrp="1" noRot="1" noChangeAspect="1"/>
          </p:cNvPicPr>
          <p:nvPr>
            <p:ph sz="half" idx="1"/>
            <a:vide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388" y="2060575"/>
            <a:ext cx="4267200" cy="3200400"/>
          </a:xfrm>
        </p:spPr>
      </p:pic>
      <p:pic>
        <p:nvPicPr>
          <p:cNvPr id="16" name="179421190_V1_1.mov">
            <a:hlinkClick r:id="" action="ppaction://media"/>
          </p:cNvPr>
          <p:cNvPicPr>
            <a:picLocks noGrp="1" noRot="1" noChangeAspect="1"/>
          </p:cNvPicPr>
          <p:nvPr>
            <p:ph sz="half" idx="2"/>
            <a:videoFile r:link="rId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3438" y="2060575"/>
            <a:ext cx="4267200" cy="32004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video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 nodeType="clickPar">
                      <p:stCondLst>
                        <p:cond delay="0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5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video>
              <p:cMediaNode>
                <p:cTn id="1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video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 nodeType="clickPar">
                      <p:stCondLst>
                        <p:cond delay="0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1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el 1"/>
          <p:cNvSpPr>
            <a:spLocks noGrp="1"/>
          </p:cNvSpPr>
          <p:nvPr>
            <p:ph type="title"/>
          </p:nvPr>
        </p:nvSpPr>
        <p:spPr>
          <a:xfrm>
            <a:off x="457200" y="-163513"/>
            <a:ext cx="8435975" cy="1000126"/>
          </a:xfrm>
        </p:spPr>
        <p:txBody>
          <a:bodyPr/>
          <a:lstStyle/>
          <a:p>
            <a:r>
              <a:rPr lang="de-DE" smtClean="0"/>
              <a:t>UN-Regulation No. 80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008063"/>
            <a:ext cx="8435975" cy="6092825"/>
          </a:xfrm>
        </p:spPr>
        <p:txBody>
          <a:bodyPr>
            <a:normAutofit/>
          </a:bodyPr>
          <a:lstStyle/>
          <a:p>
            <a:pPr marL="0" indent="0">
              <a:buFontTx/>
              <a:buNone/>
            </a:pPr>
            <a:r>
              <a:rPr lang="sv-SE" sz="1800" smtClean="0"/>
              <a:t>The current UN-Regulation No. 80 allows to approve large passanger vehicle seats and their anchorage according to two different test procedures.</a:t>
            </a:r>
          </a:p>
          <a:p>
            <a:pPr marL="0" indent="0">
              <a:buFontTx/>
              <a:buNone/>
            </a:pPr>
            <a:endParaRPr lang="sv-SE" sz="1800" smtClean="0"/>
          </a:p>
          <a:p>
            <a:pPr marL="0" indent="0">
              <a:buFontTx/>
              <a:buNone/>
            </a:pPr>
            <a:endParaRPr lang="de-DE" smtClean="0"/>
          </a:p>
          <a:p>
            <a:pPr marL="0" indent="0">
              <a:buFontTx/>
              <a:buNone/>
            </a:pPr>
            <a:endParaRPr lang="de-DE" smtClean="0"/>
          </a:p>
          <a:p>
            <a:pPr marL="0" indent="0">
              <a:buFontTx/>
              <a:buNone/>
            </a:pPr>
            <a:endParaRPr lang="de-DE" smtClean="0"/>
          </a:p>
          <a:p>
            <a:pPr marL="0" indent="0">
              <a:buFontTx/>
              <a:buNone/>
            </a:pPr>
            <a:endParaRPr lang="de-DE" smtClean="0"/>
          </a:p>
          <a:p>
            <a:pPr marL="0" indent="0">
              <a:buFontTx/>
              <a:buNone/>
            </a:pPr>
            <a:endParaRPr lang="de-DE" smtClean="0"/>
          </a:p>
          <a:p>
            <a:pPr marL="0" indent="0">
              <a:buFontTx/>
              <a:buNone/>
            </a:pPr>
            <a:endParaRPr lang="de-DE" smtClean="0"/>
          </a:p>
        </p:txBody>
      </p:sp>
      <p:sp>
        <p:nvSpPr>
          <p:cNvPr id="6148" name="Fußzeilenplatzhalt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algn="ctr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algn="ctr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algn="ctr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algn="ctr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l" eaLnBrk="1" hangingPunct="1"/>
            <a:r>
              <a:rPr lang="de-DE" sz="1400" smtClean="0"/>
              <a:t>Julian Ott</a:t>
            </a:r>
          </a:p>
          <a:p>
            <a:pPr algn="l" eaLnBrk="1" hangingPunct="1"/>
            <a:endParaRPr lang="de-DE" sz="1400" smtClean="0"/>
          </a:p>
        </p:txBody>
      </p:sp>
      <p:sp>
        <p:nvSpPr>
          <p:cNvPr id="6149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algn="ctr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algn="ctr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algn="ctr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algn="ctr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r" eaLnBrk="1" hangingPunct="1"/>
            <a:r>
              <a:rPr lang="de-DE" sz="1400"/>
              <a:t>Slide </a:t>
            </a:r>
            <a:fld id="{EF10F70C-4CC8-452B-B450-DCEC14E5C12B}" type="slidenum">
              <a:rPr lang="de-DE" sz="1400"/>
              <a:pPr algn="r" eaLnBrk="1" hangingPunct="1"/>
              <a:t>4</a:t>
            </a:fld>
            <a:endParaRPr lang="de-DE" sz="1400"/>
          </a:p>
        </p:txBody>
      </p:sp>
      <p:sp>
        <p:nvSpPr>
          <p:cNvPr id="7" name="Inhaltsplatzhalter 6"/>
          <p:cNvSpPr txBox="1">
            <a:spLocks/>
          </p:cNvSpPr>
          <p:nvPr/>
        </p:nvSpPr>
        <p:spPr>
          <a:xfrm>
            <a:off x="457200" y="1989138"/>
            <a:ext cx="3538538" cy="2049462"/>
          </a:xfrm>
          <a:prstGeom prst="rect">
            <a:avLst/>
          </a:prstGeom>
        </p:spPr>
        <p:txBody>
          <a:bodyPr/>
          <a:lstStyle>
            <a:lvl1pPr marL="361950" indent="-361950" algn="ctr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algn="ctr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algn="ctr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algn="ctr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algn="ctr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l" eaLnBrk="1" hangingPunct="1">
              <a:spcBef>
                <a:spcPct val="20000"/>
              </a:spcBef>
            </a:pPr>
            <a:r>
              <a:rPr lang="en-US" sz="1800" b="1"/>
              <a:t>Appendix 1 (dynamic)</a:t>
            </a:r>
          </a:p>
          <a:p>
            <a:pPr algn="l" eaLnBrk="1" hangingPunct="1">
              <a:spcBef>
                <a:spcPct val="20000"/>
              </a:spcBef>
              <a:buFontTx/>
              <a:buChar char="•"/>
            </a:pPr>
            <a:r>
              <a:rPr lang="en-US" sz="1800"/>
              <a:t>sled test with 50%ile Dummy (HII or HIII), 30-32km/h, 8-12g</a:t>
            </a:r>
          </a:p>
          <a:p>
            <a:pPr algn="l" eaLnBrk="1" hangingPunct="1">
              <a:spcBef>
                <a:spcPct val="20000"/>
              </a:spcBef>
              <a:buFontTx/>
              <a:buChar char="•"/>
            </a:pPr>
            <a:r>
              <a:rPr lang="en-US" sz="1800"/>
              <a:t>Test 1 (without belt)</a:t>
            </a:r>
          </a:p>
          <a:p>
            <a:pPr algn="l" eaLnBrk="1" hangingPunct="1">
              <a:spcBef>
                <a:spcPct val="20000"/>
              </a:spcBef>
              <a:buFontTx/>
              <a:buChar char="•"/>
            </a:pPr>
            <a:r>
              <a:rPr lang="en-US" sz="1800"/>
              <a:t>Test 2 (with belt)</a:t>
            </a:r>
          </a:p>
          <a:p>
            <a:pPr algn="l" eaLnBrk="1" hangingPunct="1">
              <a:spcBef>
                <a:spcPct val="20000"/>
              </a:spcBef>
            </a:pPr>
            <a:endParaRPr lang="de-DE"/>
          </a:p>
        </p:txBody>
      </p:sp>
      <p:sp>
        <p:nvSpPr>
          <p:cNvPr id="8" name="Inhaltsplatzhalter 8"/>
          <p:cNvSpPr txBox="1">
            <a:spLocks/>
          </p:cNvSpPr>
          <p:nvPr/>
        </p:nvSpPr>
        <p:spPr>
          <a:xfrm>
            <a:off x="5003800" y="1989138"/>
            <a:ext cx="3683000" cy="2016125"/>
          </a:xfrm>
          <a:prstGeom prst="rect">
            <a:avLst/>
          </a:prstGeom>
        </p:spPr>
        <p:txBody>
          <a:bodyPr/>
          <a:lstStyle>
            <a:lvl1pPr marL="361950" indent="-361950" algn="ctr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algn="ctr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algn="ctr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algn="ctr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algn="ctr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l" eaLnBrk="1" hangingPunct="1">
              <a:spcBef>
                <a:spcPct val="20000"/>
              </a:spcBef>
            </a:pPr>
            <a:r>
              <a:rPr lang="en-US" sz="1800" b="1"/>
              <a:t>Appendix 5 (static)</a:t>
            </a:r>
          </a:p>
          <a:p>
            <a:pPr algn="l" eaLnBrk="1" hangingPunct="1">
              <a:spcBef>
                <a:spcPct val="20000"/>
              </a:spcBef>
              <a:buFontTx/>
              <a:buChar char="•"/>
            </a:pPr>
            <a:r>
              <a:rPr lang="en-US" sz="1800"/>
              <a:t>defined forces applied to the backrest at two locations </a:t>
            </a:r>
          </a:p>
          <a:p>
            <a:pPr algn="l" eaLnBrk="1" hangingPunct="1">
              <a:spcBef>
                <a:spcPct val="20000"/>
              </a:spcBef>
              <a:buFontTx/>
              <a:buChar char="•"/>
            </a:pPr>
            <a:endParaRPr lang="de-DE"/>
          </a:p>
        </p:txBody>
      </p:sp>
      <p:sp>
        <p:nvSpPr>
          <p:cNvPr id="6152" name="Textfeld 8"/>
          <p:cNvSpPr txBox="1">
            <a:spLocks noChangeArrowheads="1"/>
          </p:cNvSpPr>
          <p:nvPr/>
        </p:nvSpPr>
        <p:spPr bwMode="auto">
          <a:xfrm>
            <a:off x="3924300" y="2668588"/>
            <a:ext cx="9350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algn="ctr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algn="ctr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algn="ctr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algn="ctr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de-DE" b="1" u="sng"/>
              <a:t>or</a:t>
            </a:r>
          </a:p>
        </p:txBody>
      </p:sp>
      <p:grpSp>
        <p:nvGrpSpPr>
          <p:cNvPr id="6153" name="Gruppieren 23"/>
          <p:cNvGrpSpPr>
            <a:grpSpLocks noChangeAspect="1"/>
          </p:cNvGrpSpPr>
          <p:nvPr/>
        </p:nvGrpSpPr>
        <p:grpSpPr bwMode="auto">
          <a:xfrm>
            <a:off x="827088" y="5229225"/>
            <a:ext cx="2413000" cy="1068388"/>
            <a:chOff x="1181235" y="2564904"/>
            <a:chExt cx="2621765" cy="1161129"/>
          </a:xfrm>
        </p:grpSpPr>
        <p:sp>
          <p:nvSpPr>
            <p:cNvPr id="25" name="Rechteck 24"/>
            <p:cNvSpPr/>
            <p:nvPr/>
          </p:nvSpPr>
          <p:spPr>
            <a:xfrm>
              <a:off x="1181235" y="2564904"/>
              <a:ext cx="2526898" cy="116112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6" name="Rechteck 25"/>
            <p:cNvSpPr/>
            <p:nvPr/>
          </p:nvSpPr>
          <p:spPr>
            <a:xfrm>
              <a:off x="1353720" y="3487941"/>
              <a:ext cx="2125010" cy="17253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7" name="Rechteck 26"/>
            <p:cNvSpPr/>
            <p:nvPr/>
          </p:nvSpPr>
          <p:spPr>
            <a:xfrm>
              <a:off x="1353720" y="2785743"/>
              <a:ext cx="2125010" cy="17253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8" name="Rechteck 27"/>
            <p:cNvSpPr/>
            <p:nvPr/>
          </p:nvSpPr>
          <p:spPr>
            <a:xfrm>
              <a:off x="1467559" y="2758138"/>
              <a:ext cx="403614" cy="35886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9" name="Rechteck 28"/>
            <p:cNvSpPr/>
            <p:nvPr/>
          </p:nvSpPr>
          <p:spPr>
            <a:xfrm>
              <a:off x="1467559" y="2758138"/>
              <a:ext cx="112114" cy="35886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0" name="Rechteck 29"/>
            <p:cNvSpPr/>
            <p:nvPr/>
          </p:nvSpPr>
          <p:spPr>
            <a:xfrm>
              <a:off x="2128175" y="2758138"/>
              <a:ext cx="401890" cy="35886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1" name="Rechteck 30"/>
            <p:cNvSpPr/>
            <p:nvPr/>
          </p:nvSpPr>
          <p:spPr>
            <a:xfrm>
              <a:off x="2128175" y="2758138"/>
              <a:ext cx="112115" cy="35886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2" name="Rechteck 31"/>
            <p:cNvSpPr/>
            <p:nvPr/>
          </p:nvSpPr>
          <p:spPr>
            <a:xfrm>
              <a:off x="2128175" y="3173936"/>
              <a:ext cx="401890" cy="35886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3" name="Rechteck 32"/>
            <p:cNvSpPr/>
            <p:nvPr/>
          </p:nvSpPr>
          <p:spPr>
            <a:xfrm>
              <a:off x="2128175" y="3173936"/>
              <a:ext cx="112115" cy="35886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4" name="Rechteck 33"/>
            <p:cNvSpPr/>
            <p:nvPr/>
          </p:nvSpPr>
          <p:spPr>
            <a:xfrm>
              <a:off x="1467559" y="3173936"/>
              <a:ext cx="403614" cy="35886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5" name="Rechteck 34"/>
            <p:cNvSpPr/>
            <p:nvPr/>
          </p:nvSpPr>
          <p:spPr>
            <a:xfrm>
              <a:off x="1467559" y="3173936"/>
              <a:ext cx="112114" cy="35886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cxnSp>
          <p:nvCxnSpPr>
            <p:cNvPr id="36" name="Gerade Verbindung mit Pfeil 35"/>
            <p:cNvCxnSpPr/>
            <p:nvPr/>
          </p:nvCxnSpPr>
          <p:spPr>
            <a:xfrm flipH="1">
              <a:off x="2843986" y="3141155"/>
              <a:ext cx="959014" cy="0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Gerade Verbindung 36"/>
            <p:cNvCxnSpPr/>
            <p:nvPr/>
          </p:nvCxnSpPr>
          <p:spPr>
            <a:xfrm>
              <a:off x="2788791" y="2620114"/>
              <a:ext cx="0" cy="995500"/>
            </a:xfrm>
            <a:prstGeom prst="line">
              <a:avLst/>
            </a:prstGeom>
            <a:ln w="127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00" name="Textfeld 37"/>
            <p:cNvSpPr txBox="1">
              <a:spLocks noChangeArrowheads="1"/>
            </p:cNvSpPr>
            <p:nvPr/>
          </p:nvSpPr>
          <p:spPr bwMode="auto">
            <a:xfrm>
              <a:off x="3150540" y="2750720"/>
              <a:ext cx="576064" cy="3385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ctr" eaLnBrk="0" hangingPunct="0">
                <a:defRPr sz="20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algn="ctr" eaLnBrk="0" hangingPunct="0">
                <a:defRPr sz="20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algn="ctr" eaLnBrk="0" hangingPunct="0">
                <a:defRPr sz="20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algn="ctr" eaLnBrk="0" hangingPunct="0">
                <a:defRPr sz="2000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algn="ctr" eaLnBrk="0" hangingPunct="0">
                <a:defRPr sz="2000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/>
              <a:r>
                <a:rPr lang="de-DE" sz="1600"/>
                <a:t>a</a:t>
              </a:r>
              <a:r>
                <a:rPr lang="de-DE" sz="1600" baseline="-25000"/>
                <a:t>x</a:t>
              </a:r>
              <a:endParaRPr lang="de-DE" sz="1600"/>
            </a:p>
          </p:txBody>
        </p:sp>
        <p:grpSp>
          <p:nvGrpSpPr>
            <p:cNvPr id="6201" name="Gruppieren 83"/>
            <p:cNvGrpSpPr>
              <a:grpSpLocks/>
            </p:cNvGrpSpPr>
            <p:nvPr/>
          </p:nvGrpSpPr>
          <p:grpSpPr bwMode="auto">
            <a:xfrm>
              <a:off x="1602427" y="2761880"/>
              <a:ext cx="432048" cy="361233"/>
              <a:chOff x="1115616" y="4149080"/>
              <a:chExt cx="432048" cy="361233"/>
            </a:xfrm>
          </p:grpSpPr>
          <p:sp>
            <p:nvSpPr>
              <p:cNvPr id="49" name="Ellipse 48"/>
              <p:cNvSpPr/>
              <p:nvPr/>
            </p:nvSpPr>
            <p:spPr>
              <a:xfrm>
                <a:off x="1403335" y="4221251"/>
                <a:ext cx="144887" cy="6901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50" name="Ellipse 49"/>
              <p:cNvSpPr/>
              <p:nvPr/>
            </p:nvSpPr>
            <p:spPr>
              <a:xfrm>
                <a:off x="1403335" y="4366177"/>
                <a:ext cx="144887" cy="67287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51" name="Ellipse 50"/>
              <p:cNvSpPr/>
              <p:nvPr/>
            </p:nvSpPr>
            <p:spPr>
              <a:xfrm>
                <a:off x="1194630" y="4190196"/>
                <a:ext cx="281149" cy="14147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52" name="Ellipse 51"/>
              <p:cNvSpPr/>
              <p:nvPr/>
            </p:nvSpPr>
            <p:spPr>
              <a:xfrm>
                <a:off x="1187730" y="4326495"/>
                <a:ext cx="288049" cy="1449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53" name="Ellipse 52"/>
              <p:cNvSpPr/>
              <p:nvPr/>
            </p:nvSpPr>
            <p:spPr>
              <a:xfrm>
                <a:off x="1165307" y="4148789"/>
                <a:ext cx="215606" cy="6901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54" name="Ellipse 53"/>
              <p:cNvSpPr/>
              <p:nvPr/>
            </p:nvSpPr>
            <p:spPr>
              <a:xfrm>
                <a:off x="1163582" y="4442090"/>
                <a:ext cx="217331" cy="6901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55" name="Ellipse 54"/>
              <p:cNvSpPr/>
              <p:nvPr/>
            </p:nvSpPr>
            <p:spPr>
              <a:xfrm>
                <a:off x="1115287" y="4148789"/>
                <a:ext cx="144887" cy="360589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56" name="Ellipse 55"/>
              <p:cNvSpPr/>
              <p:nvPr/>
            </p:nvSpPr>
            <p:spPr>
              <a:xfrm>
                <a:off x="1122186" y="4262659"/>
                <a:ext cx="127639" cy="12594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en-US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6202" name="Gruppieren 99"/>
            <p:cNvGrpSpPr>
              <a:grpSpLocks/>
            </p:cNvGrpSpPr>
            <p:nvPr/>
          </p:nvGrpSpPr>
          <p:grpSpPr bwMode="auto">
            <a:xfrm>
              <a:off x="1607189" y="3173109"/>
              <a:ext cx="432048" cy="361233"/>
              <a:chOff x="1115616" y="4149080"/>
              <a:chExt cx="432048" cy="361233"/>
            </a:xfrm>
          </p:grpSpPr>
          <p:sp>
            <p:nvSpPr>
              <p:cNvPr id="41" name="Ellipse 40"/>
              <p:cNvSpPr/>
              <p:nvPr/>
            </p:nvSpPr>
            <p:spPr>
              <a:xfrm>
                <a:off x="1403748" y="4222370"/>
                <a:ext cx="143162" cy="67286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42" name="Ellipse 41"/>
              <p:cNvSpPr/>
              <p:nvPr/>
            </p:nvSpPr>
            <p:spPr>
              <a:xfrm>
                <a:off x="1403748" y="4365569"/>
                <a:ext cx="143162" cy="6901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43" name="Ellipse 42"/>
              <p:cNvSpPr/>
              <p:nvPr/>
            </p:nvSpPr>
            <p:spPr>
              <a:xfrm>
                <a:off x="1195041" y="4191314"/>
                <a:ext cx="279425" cy="139749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44" name="Ellipse 43"/>
              <p:cNvSpPr/>
              <p:nvPr/>
            </p:nvSpPr>
            <p:spPr>
              <a:xfrm>
                <a:off x="1188142" y="4327613"/>
                <a:ext cx="286324" cy="14320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45" name="Ellipse 44"/>
              <p:cNvSpPr/>
              <p:nvPr/>
            </p:nvSpPr>
            <p:spPr>
              <a:xfrm>
                <a:off x="1165720" y="4149907"/>
                <a:ext cx="215605" cy="6901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46" name="Ellipse 45"/>
              <p:cNvSpPr/>
              <p:nvPr/>
            </p:nvSpPr>
            <p:spPr>
              <a:xfrm>
                <a:off x="1163994" y="4441482"/>
                <a:ext cx="215606" cy="6901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47" name="Ellipse 46"/>
              <p:cNvSpPr/>
              <p:nvPr/>
            </p:nvSpPr>
            <p:spPr>
              <a:xfrm>
                <a:off x="1115699" y="4149907"/>
                <a:ext cx="143163" cy="35886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48" name="Ellipse 47"/>
              <p:cNvSpPr/>
              <p:nvPr/>
            </p:nvSpPr>
            <p:spPr>
              <a:xfrm>
                <a:off x="1122598" y="4263777"/>
                <a:ext cx="125914" cy="125946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en-US">
                  <a:solidFill>
                    <a:srgbClr val="FFFFFF"/>
                  </a:solidFill>
                </a:endParaRPr>
              </a:p>
            </p:txBody>
          </p:sp>
        </p:grpSp>
      </p:grpSp>
      <p:grpSp>
        <p:nvGrpSpPr>
          <p:cNvPr id="6154" name="Gruppieren 56"/>
          <p:cNvGrpSpPr>
            <a:grpSpLocks noChangeAspect="1"/>
          </p:cNvGrpSpPr>
          <p:nvPr/>
        </p:nvGrpSpPr>
        <p:grpSpPr bwMode="auto">
          <a:xfrm>
            <a:off x="827088" y="3933825"/>
            <a:ext cx="2413000" cy="1181100"/>
            <a:chOff x="5220072" y="4509120"/>
            <a:chExt cx="2613242" cy="1280904"/>
          </a:xfrm>
        </p:grpSpPr>
        <p:grpSp>
          <p:nvGrpSpPr>
            <p:cNvPr id="6168" name="Gruppieren 21"/>
            <p:cNvGrpSpPr>
              <a:grpSpLocks/>
            </p:cNvGrpSpPr>
            <p:nvPr/>
          </p:nvGrpSpPr>
          <p:grpSpPr bwMode="auto">
            <a:xfrm>
              <a:off x="5220072" y="4509120"/>
              <a:ext cx="2613242" cy="1280904"/>
              <a:chOff x="5652120" y="2564904"/>
              <a:chExt cx="2613242" cy="1280904"/>
            </a:xfrm>
          </p:grpSpPr>
          <p:grpSp>
            <p:nvGrpSpPr>
              <p:cNvPr id="6170" name="Gruppieren 129"/>
              <p:cNvGrpSpPr>
                <a:grpSpLocks/>
              </p:cNvGrpSpPr>
              <p:nvPr/>
            </p:nvGrpSpPr>
            <p:grpSpPr bwMode="auto">
              <a:xfrm>
                <a:off x="5652120" y="2564904"/>
                <a:ext cx="2511304" cy="1280904"/>
                <a:chOff x="5652120" y="2564904"/>
                <a:chExt cx="2511304" cy="1280904"/>
              </a:xfrm>
            </p:grpSpPr>
            <p:sp>
              <p:nvSpPr>
                <p:cNvPr id="62" name="Rechteck 61"/>
                <p:cNvSpPr/>
                <p:nvPr/>
              </p:nvSpPr>
              <p:spPr>
                <a:xfrm>
                  <a:off x="5652120" y="3732179"/>
                  <a:ext cx="2511807" cy="113629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3" name="Ellipse 62"/>
                <p:cNvSpPr/>
                <p:nvPr/>
              </p:nvSpPr>
              <p:spPr>
                <a:xfrm>
                  <a:off x="5904847" y="2564904"/>
                  <a:ext cx="171924" cy="170443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 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64" name="Rechteck 63"/>
                <p:cNvSpPr/>
                <p:nvPr/>
              </p:nvSpPr>
              <p:spPr>
                <a:xfrm>
                  <a:off x="5880778" y="3405067"/>
                  <a:ext cx="398863" cy="96412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 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65" name="Rechteck 64"/>
                <p:cNvSpPr/>
                <p:nvPr/>
              </p:nvSpPr>
              <p:spPr>
                <a:xfrm rot="21212478">
                  <a:off x="5793098" y="2807657"/>
                  <a:ext cx="111750" cy="576751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 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66" name="Rechteck 65"/>
                <p:cNvSpPr/>
                <p:nvPr/>
              </p:nvSpPr>
              <p:spPr>
                <a:xfrm>
                  <a:off x="6680224" y="3405067"/>
                  <a:ext cx="398863" cy="96412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 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67" name="Ellipse 66"/>
                <p:cNvSpPr/>
                <p:nvPr/>
              </p:nvSpPr>
              <p:spPr>
                <a:xfrm>
                  <a:off x="7214907" y="3711520"/>
                  <a:ext cx="36105" cy="36155"/>
                </a:xfrm>
                <a:prstGeom prst="ellipse">
                  <a:avLst/>
                </a:prstGeom>
                <a:solidFill>
                  <a:srgbClr val="FFFF00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 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68" name="Trapezoid 67"/>
                <p:cNvSpPr/>
                <p:nvPr/>
              </p:nvSpPr>
              <p:spPr>
                <a:xfrm>
                  <a:off x="5940952" y="3547964"/>
                  <a:ext cx="287112" cy="144618"/>
                </a:xfrm>
                <a:prstGeom prst="trapezoid">
                  <a:avLst/>
                </a:prstGeom>
                <a:solidFill>
                  <a:schemeClr val="accent3">
                    <a:lumMod val="60000"/>
                    <a:lumOff val="40000"/>
                  </a:schemeClr>
                </a:solidFill>
                <a:ln>
                  <a:solidFill>
                    <a:schemeClr val="accent3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de-DE"/>
                </a:p>
              </p:txBody>
            </p:sp>
            <p:sp>
              <p:nvSpPr>
                <p:cNvPr id="69" name="Trapezoid 68"/>
                <p:cNvSpPr/>
                <p:nvPr/>
              </p:nvSpPr>
              <p:spPr>
                <a:xfrm>
                  <a:off x="6731802" y="3541077"/>
                  <a:ext cx="288832" cy="144618"/>
                </a:xfrm>
                <a:prstGeom prst="trapezoid">
                  <a:avLst/>
                </a:prstGeom>
                <a:solidFill>
                  <a:schemeClr val="accent3">
                    <a:lumMod val="60000"/>
                    <a:lumOff val="40000"/>
                  </a:schemeClr>
                </a:solidFill>
                <a:ln>
                  <a:solidFill>
                    <a:schemeClr val="accent3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de-DE"/>
                </a:p>
              </p:txBody>
            </p:sp>
            <p:sp>
              <p:nvSpPr>
                <p:cNvPr id="70" name="Ellipse 69"/>
                <p:cNvSpPr/>
                <p:nvPr/>
              </p:nvSpPr>
              <p:spPr>
                <a:xfrm>
                  <a:off x="6018317" y="3284552"/>
                  <a:ext cx="426371" cy="9813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 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71" name="Ellipse 70"/>
                <p:cNvSpPr/>
                <p:nvPr/>
              </p:nvSpPr>
              <p:spPr>
                <a:xfrm rot="5090370">
                  <a:off x="6257883" y="3452482"/>
                  <a:ext cx="383926" cy="99716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 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72" name="Ellipse 35"/>
                <p:cNvSpPr/>
                <p:nvPr/>
              </p:nvSpPr>
              <p:spPr>
                <a:xfrm>
                  <a:off x="6422339" y="3659870"/>
                  <a:ext cx="206309" cy="53372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 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73" name="Ellipse 72"/>
                <p:cNvSpPr/>
                <p:nvPr/>
              </p:nvSpPr>
              <p:spPr>
                <a:xfrm rot="21012931">
                  <a:off x="5928917" y="2781831"/>
                  <a:ext cx="214905" cy="599133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 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74" name="Ellipse 37"/>
                <p:cNvSpPr/>
                <p:nvPr/>
              </p:nvSpPr>
              <p:spPr>
                <a:xfrm rot="5090370">
                  <a:off x="5847862" y="2978182"/>
                  <a:ext cx="359824" cy="11862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 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75" name="Ellipse 74"/>
                <p:cNvSpPr/>
                <p:nvPr/>
              </p:nvSpPr>
              <p:spPr>
                <a:xfrm rot="913709">
                  <a:off x="6018317" y="3181253"/>
                  <a:ext cx="323217" cy="7230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 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76" name="Rechteck 75"/>
                <p:cNvSpPr/>
                <p:nvPr/>
              </p:nvSpPr>
              <p:spPr>
                <a:xfrm rot="21212478">
                  <a:off x="6585666" y="2795604"/>
                  <a:ext cx="111751" cy="575029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 lang="en-US">
                    <a:solidFill>
                      <a:srgbClr val="FFFFFF"/>
                    </a:solidFill>
                  </a:endParaRPr>
                </a:p>
              </p:txBody>
            </p:sp>
          </p:grpSp>
          <p:cxnSp>
            <p:nvCxnSpPr>
              <p:cNvPr id="61" name="Gerade Verbindung mit Pfeil 60"/>
              <p:cNvCxnSpPr/>
              <p:nvPr/>
            </p:nvCxnSpPr>
            <p:spPr>
              <a:xfrm flipH="1">
                <a:off x="7292273" y="3429170"/>
                <a:ext cx="973089" cy="0"/>
              </a:xfrm>
              <a:prstGeom prst="straightConnector1">
                <a:avLst/>
              </a:prstGeom>
              <a:ln w="5715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169" name="Textfeld 58"/>
            <p:cNvSpPr txBox="1">
              <a:spLocks noChangeArrowheads="1"/>
            </p:cNvSpPr>
            <p:nvPr/>
          </p:nvSpPr>
          <p:spPr bwMode="auto">
            <a:xfrm>
              <a:off x="7177927" y="4998586"/>
              <a:ext cx="614838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ctr" eaLnBrk="0" hangingPunct="0">
                <a:defRPr sz="20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algn="ctr" eaLnBrk="0" hangingPunct="0">
                <a:defRPr sz="20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algn="ctr" eaLnBrk="0" hangingPunct="0">
                <a:defRPr sz="20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algn="ctr" eaLnBrk="0" hangingPunct="0">
                <a:defRPr sz="2000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algn="ctr" eaLnBrk="0" hangingPunct="0">
                <a:defRPr sz="2000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/>
              <a:r>
                <a:rPr lang="de-DE" sz="1600"/>
                <a:t>a</a:t>
              </a:r>
              <a:r>
                <a:rPr lang="de-DE" sz="1600" baseline="-25000"/>
                <a:t>x</a:t>
              </a:r>
              <a:endParaRPr lang="de-DE" sz="1600"/>
            </a:p>
          </p:txBody>
        </p:sp>
      </p:grpSp>
      <p:grpSp>
        <p:nvGrpSpPr>
          <p:cNvPr id="6155" name="Gruppieren 76"/>
          <p:cNvGrpSpPr>
            <a:grpSpLocks noChangeAspect="1"/>
          </p:cNvGrpSpPr>
          <p:nvPr/>
        </p:nvGrpSpPr>
        <p:grpSpPr bwMode="auto">
          <a:xfrm>
            <a:off x="5570538" y="4437063"/>
            <a:ext cx="2376487" cy="1668462"/>
            <a:chOff x="2928313" y="2227965"/>
            <a:chExt cx="2941893" cy="2065129"/>
          </a:xfrm>
        </p:grpSpPr>
        <p:grpSp>
          <p:nvGrpSpPr>
            <p:cNvPr id="6157" name="Gruppieren 9"/>
            <p:cNvGrpSpPr>
              <a:grpSpLocks/>
            </p:cNvGrpSpPr>
            <p:nvPr/>
          </p:nvGrpSpPr>
          <p:grpSpPr bwMode="auto">
            <a:xfrm>
              <a:off x="3112378" y="2416123"/>
              <a:ext cx="2757828" cy="1876971"/>
              <a:chOff x="2700933" y="2551538"/>
              <a:chExt cx="1414415" cy="991475"/>
            </a:xfrm>
          </p:grpSpPr>
          <p:sp>
            <p:nvSpPr>
              <p:cNvPr id="85" name="Rechteck 84"/>
              <p:cNvSpPr/>
              <p:nvPr/>
            </p:nvSpPr>
            <p:spPr>
              <a:xfrm>
                <a:off x="2701273" y="3428840"/>
                <a:ext cx="1414075" cy="114173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6" name="Rechteck 85"/>
              <p:cNvSpPr/>
              <p:nvPr/>
            </p:nvSpPr>
            <p:spPr>
              <a:xfrm>
                <a:off x="3294922" y="3124727"/>
                <a:ext cx="400134" cy="98603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87" name="Rechteck 86"/>
              <p:cNvSpPr/>
              <p:nvPr/>
            </p:nvSpPr>
            <p:spPr>
              <a:xfrm rot="21156353">
                <a:off x="3231425" y="2551788"/>
                <a:ext cx="110868" cy="55218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88" name="Trapezoid 87"/>
              <p:cNvSpPr/>
              <p:nvPr/>
            </p:nvSpPr>
            <p:spPr>
              <a:xfrm>
                <a:off x="3348341" y="3258620"/>
                <a:ext cx="287249" cy="143235"/>
              </a:xfrm>
              <a:prstGeom prst="trapezoid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</p:grpSp>
        <p:sp>
          <p:nvSpPr>
            <p:cNvPr id="79" name="Akkord 78"/>
            <p:cNvSpPr/>
            <p:nvPr/>
          </p:nvSpPr>
          <p:spPr>
            <a:xfrm rot="10800000">
              <a:off x="3779241" y="2563965"/>
              <a:ext cx="288884" cy="288844"/>
            </a:xfrm>
            <a:prstGeom prst="chord">
              <a:avLst>
                <a:gd name="adj1" fmla="val 5379994"/>
                <a:gd name="adj2" fmla="val 16200000"/>
              </a:avLst>
            </a:prstGeom>
            <a:solidFill>
              <a:schemeClr val="bg2">
                <a:lumMod val="75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/>
            </a:p>
          </p:txBody>
        </p:sp>
        <p:sp>
          <p:nvSpPr>
            <p:cNvPr id="80" name="Akkord 79"/>
            <p:cNvSpPr/>
            <p:nvPr/>
          </p:nvSpPr>
          <p:spPr>
            <a:xfrm rot="10800000">
              <a:off x="3851954" y="3141652"/>
              <a:ext cx="288883" cy="286878"/>
            </a:xfrm>
            <a:prstGeom prst="chord">
              <a:avLst>
                <a:gd name="adj1" fmla="val 5379994"/>
                <a:gd name="adj2" fmla="val 16200000"/>
              </a:avLst>
            </a:prstGeom>
            <a:solidFill>
              <a:schemeClr val="bg2">
                <a:lumMod val="75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/>
            </a:p>
          </p:txBody>
        </p:sp>
        <p:cxnSp>
          <p:nvCxnSpPr>
            <p:cNvPr id="81" name="Gerade Verbindung mit Pfeil 80"/>
            <p:cNvCxnSpPr/>
            <p:nvPr/>
          </p:nvCxnSpPr>
          <p:spPr>
            <a:xfrm>
              <a:off x="2944035" y="2709369"/>
              <a:ext cx="955084" cy="0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Gerade Verbindung mit Pfeil 81"/>
            <p:cNvCxnSpPr/>
            <p:nvPr/>
          </p:nvCxnSpPr>
          <p:spPr>
            <a:xfrm>
              <a:off x="3016746" y="3285091"/>
              <a:ext cx="957050" cy="0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62" name="Textfeld 82"/>
            <p:cNvSpPr txBox="1">
              <a:spLocks noChangeArrowheads="1"/>
            </p:cNvSpPr>
            <p:nvPr/>
          </p:nvSpPr>
          <p:spPr bwMode="auto">
            <a:xfrm>
              <a:off x="2951542" y="2227965"/>
              <a:ext cx="675460" cy="481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ctr" eaLnBrk="0" hangingPunct="0">
                <a:defRPr sz="20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algn="ctr" eaLnBrk="0" hangingPunct="0">
                <a:defRPr sz="20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algn="ctr" eaLnBrk="0" hangingPunct="0">
                <a:defRPr sz="20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algn="ctr" eaLnBrk="0" hangingPunct="0">
                <a:defRPr sz="2000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algn="ctr" eaLnBrk="0" hangingPunct="0">
                <a:defRPr sz="2000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/>
              <a:r>
                <a:rPr lang="de-DE" sz="1400"/>
                <a:t>F</a:t>
              </a:r>
              <a:r>
                <a:rPr lang="de-DE" sz="1400" baseline="-25000"/>
                <a:t>1</a:t>
              </a:r>
              <a:endParaRPr lang="de-DE" sz="1400"/>
            </a:p>
          </p:txBody>
        </p:sp>
        <p:sp>
          <p:nvSpPr>
            <p:cNvPr id="6163" name="Textfeld 83"/>
            <p:cNvSpPr txBox="1">
              <a:spLocks noChangeArrowheads="1"/>
            </p:cNvSpPr>
            <p:nvPr/>
          </p:nvSpPr>
          <p:spPr bwMode="auto">
            <a:xfrm>
              <a:off x="2928313" y="2807523"/>
              <a:ext cx="787950" cy="481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ctr" eaLnBrk="0" hangingPunct="0">
                <a:defRPr sz="20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algn="ctr" eaLnBrk="0" hangingPunct="0">
                <a:defRPr sz="20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algn="ctr" eaLnBrk="0" hangingPunct="0">
                <a:defRPr sz="20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algn="ctr" eaLnBrk="0" hangingPunct="0">
                <a:defRPr sz="2000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algn="ctr" eaLnBrk="0" hangingPunct="0">
                <a:defRPr sz="2000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/>
              <a:r>
                <a:rPr lang="de-DE" sz="1400"/>
                <a:t>F</a:t>
              </a:r>
              <a:r>
                <a:rPr lang="de-DE" sz="1400" baseline="-25000"/>
                <a:t>2</a:t>
              </a:r>
              <a:endParaRPr lang="de-DE"/>
            </a:p>
          </p:txBody>
        </p:sp>
      </p:grpSp>
      <p:sp>
        <p:nvSpPr>
          <p:cNvPr id="6156" name="Datumsplatzhalter 3"/>
          <p:cNvSpPr>
            <a:spLocks noGrp="1"/>
          </p:cNvSpPr>
          <p:nvPr>
            <p:ph type="dt" sz="quarter" idx="10"/>
          </p:nvPr>
        </p:nvSpPr>
        <p:spPr>
          <a:xfrm>
            <a:off x="3635375" y="6408738"/>
            <a:ext cx="208915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algn="ctr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algn="ctr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algn="ctr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algn="ctr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de-DE" sz="1400" smtClean="0"/>
              <a:t>November 2017</a:t>
            </a:r>
          </a:p>
          <a:p>
            <a:pPr eaLnBrk="1" hangingPunct="1"/>
            <a:endParaRPr lang="de-DE" sz="1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Fußzeilenplatzhalt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algn="ctr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algn="ctr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algn="ctr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algn="ctr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l" eaLnBrk="1" hangingPunct="1"/>
            <a:r>
              <a:rPr lang="de-DE" sz="1400" smtClean="0"/>
              <a:t>Julian Ott</a:t>
            </a:r>
          </a:p>
        </p:txBody>
      </p:sp>
      <p:sp>
        <p:nvSpPr>
          <p:cNvPr id="7171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algn="ctr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algn="ctr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algn="ctr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algn="ctr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r" eaLnBrk="1" hangingPunct="1"/>
            <a:r>
              <a:rPr lang="de-DE" sz="1400"/>
              <a:t>Slide </a:t>
            </a:r>
            <a:fld id="{D1EF3DC9-B5F4-45D8-89D1-B3B01350D245}" type="slidenum">
              <a:rPr lang="de-DE" sz="1400"/>
              <a:pPr algn="r" eaLnBrk="1" hangingPunct="1"/>
              <a:t>5</a:t>
            </a:fld>
            <a:endParaRPr lang="de-DE" sz="1400"/>
          </a:p>
        </p:txBody>
      </p:sp>
      <p:sp>
        <p:nvSpPr>
          <p:cNvPr id="7172" name="Titel 1"/>
          <p:cNvSpPr>
            <a:spLocks noGrp="1"/>
          </p:cNvSpPr>
          <p:nvPr>
            <p:ph type="title"/>
          </p:nvPr>
        </p:nvSpPr>
        <p:spPr>
          <a:xfrm>
            <a:off x="468313" y="-171450"/>
            <a:ext cx="8435975" cy="1000125"/>
          </a:xfrm>
        </p:spPr>
        <p:txBody>
          <a:bodyPr/>
          <a:lstStyle/>
          <a:p>
            <a:r>
              <a:rPr lang="de-DE" smtClean="0"/>
              <a:t>Testmatrix</a:t>
            </a:r>
          </a:p>
        </p:txBody>
      </p:sp>
      <p:graphicFrame>
        <p:nvGraphicFramePr>
          <p:cNvPr id="11" name="Inhaltsplatzhalter 6"/>
          <p:cNvGraphicFramePr>
            <a:graphicFrameLocks noGrp="1"/>
          </p:cNvGraphicFramePr>
          <p:nvPr/>
        </p:nvGraphicFramePr>
        <p:xfrm>
          <a:off x="539750" y="2781300"/>
          <a:ext cx="7920038" cy="3554005"/>
        </p:xfrm>
        <a:graphic>
          <a:graphicData uri="http://schemas.openxmlformats.org/drawingml/2006/table">
            <a:tbl>
              <a:tblPr/>
              <a:tblGrid>
                <a:gridCol w="704850"/>
                <a:gridCol w="2103438"/>
                <a:gridCol w="1190625"/>
                <a:gridCol w="2117725"/>
                <a:gridCol w="1803400"/>
              </a:tblGrid>
              <a:tr h="238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itchFamily="34" charset="0"/>
                        </a:rPr>
                        <a:t>Seat</a:t>
                      </a:r>
                    </a:p>
                  </a:txBody>
                  <a:tcPr marL="108000" marR="108000" marT="36000" marB="360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itchFamily="34" charset="0"/>
                        </a:rPr>
                        <a:t>Test procedure</a:t>
                      </a:r>
                    </a:p>
                  </a:txBody>
                  <a:tcPr marL="108000" marR="108000" marT="36000" marB="360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itchFamily="34" charset="0"/>
                        </a:rPr>
                        <a:t>Belt</a:t>
                      </a:r>
                    </a:p>
                  </a:txBody>
                  <a:tcPr marL="108000" marR="108000" marT="36000" marB="360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itchFamily="34" charset="0"/>
                        </a:rPr>
                        <a:t>Test-No.</a:t>
                      </a:r>
                    </a:p>
                  </a:txBody>
                  <a:tcPr marL="108000" marR="108000" marT="36000" marB="360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itchFamily="34" charset="0"/>
                        </a:rPr>
                        <a:t>Remarks</a:t>
                      </a:r>
                    </a:p>
                  </a:txBody>
                  <a:tcPr marL="108000" marR="108000" marT="36000" marB="360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27025">
                <a:tc rowSpan="7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A</a:t>
                      </a:r>
                    </a:p>
                  </a:txBody>
                  <a:tcPr marL="108000" marR="108000" marT="36000" marB="36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CFF"/>
                    </a:solidFill>
                  </a:tcPr>
                </a:tc>
                <a:tc row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Dynamic (Appendix 1)</a:t>
                      </a:r>
                    </a:p>
                  </a:txBody>
                  <a:tcPr marL="108000" marR="108000" marT="36000" marB="36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unbelted</a:t>
                      </a:r>
                    </a:p>
                  </a:txBody>
                  <a:tcPr marL="108000" marR="108000" marT="36000" marB="360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R-80_17_01</a:t>
                      </a:r>
                    </a:p>
                  </a:txBody>
                  <a:tcPr marL="108000" marR="108000" marT="36000" marB="360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108000" marR="108000" marT="36000" marB="360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CFF"/>
                    </a:solidFill>
                  </a:tcPr>
                </a:tc>
              </a:tr>
              <a:tr h="204788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unbelted</a:t>
                      </a:r>
                    </a:p>
                  </a:txBody>
                  <a:tcPr marL="108000" marR="108000" marT="36000" marB="360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R80-1-1-01 </a:t>
                      </a:r>
                    </a:p>
                  </a:txBody>
                  <a:tcPr marL="108000" marR="108000" marT="36000" marB="360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108000" marR="108000" marT="36000" marB="360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6FF"/>
                    </a:solidFill>
                  </a:tcPr>
                </a:tc>
              </a:tr>
              <a:tr h="238125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2-point belt</a:t>
                      </a:r>
                    </a:p>
                  </a:txBody>
                  <a:tcPr marL="108000" marR="108000" marT="36000" marB="360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R80-1-2-02</a:t>
                      </a:r>
                    </a:p>
                  </a:txBody>
                  <a:tcPr marL="108000" marR="108000" marT="36000" marB="360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108000" marR="108000" marT="36000" marB="360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CFF"/>
                    </a:solidFill>
                  </a:tcPr>
                </a:tc>
              </a:tr>
              <a:tr h="238125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Seat only</a:t>
                      </a:r>
                    </a:p>
                  </a:txBody>
                  <a:tcPr marL="108000" marR="108000" marT="36000" marB="360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R-80_17_02</a:t>
                      </a:r>
                    </a:p>
                  </a:txBody>
                  <a:tcPr marL="108000" marR="108000" marT="36000" marB="360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not part of R80</a:t>
                      </a:r>
                    </a:p>
                  </a:txBody>
                  <a:tcPr marL="108000" marR="108000" marT="36000" marB="360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6FF"/>
                    </a:solidFill>
                  </a:tcPr>
                </a:tc>
              </a:tr>
              <a:tr h="238125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Seat only</a:t>
                      </a:r>
                    </a:p>
                  </a:txBody>
                  <a:tcPr marL="108000" marR="108000" marT="36000" marB="360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R80-1-1-05</a:t>
                      </a:r>
                    </a:p>
                  </a:txBody>
                  <a:tcPr marL="108000" marR="108000" marT="36000" marB="360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not part of R80</a:t>
                      </a:r>
                    </a:p>
                  </a:txBody>
                  <a:tcPr marL="108000" marR="108000" marT="36000" marB="360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CFF"/>
                    </a:solidFill>
                  </a:tcPr>
                </a:tc>
              </a:tr>
              <a:tr h="238125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Static (Appendix 5)</a:t>
                      </a:r>
                    </a:p>
                  </a:txBody>
                  <a:tcPr marL="108000" marR="108000" marT="36000" marB="36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-</a:t>
                      </a:r>
                    </a:p>
                  </a:txBody>
                  <a:tcPr marL="108000" marR="108000" marT="36000" marB="360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R-80-d-17_01</a:t>
                      </a:r>
                    </a:p>
                  </a:txBody>
                  <a:tcPr marL="108000" marR="108000" marT="36000" marB="360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108000" marR="108000" marT="36000" marB="360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6FF"/>
                    </a:solidFill>
                  </a:tcPr>
                </a:tc>
              </a:tr>
              <a:tr h="238125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-</a:t>
                      </a:r>
                    </a:p>
                  </a:txBody>
                  <a:tcPr marL="108000" marR="108000" marT="36000" marB="360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179421190_002</a:t>
                      </a:r>
                    </a:p>
                  </a:txBody>
                  <a:tcPr marL="108000" marR="108000" marT="36000" marB="360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108000" marR="108000" marT="36000" marB="360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C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108000" marR="10800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108000" marR="10800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108000" marR="10800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108000" marR="10800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108000" marR="10800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38125"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B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108000" marR="108000" marT="36000" marB="36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C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Dynamic (Appendix 1)</a:t>
                      </a:r>
                    </a:p>
                  </a:txBody>
                  <a:tcPr marL="108000" marR="108000" marT="36000" marB="36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unbelted</a:t>
                      </a:r>
                    </a:p>
                  </a:txBody>
                  <a:tcPr marL="108000" marR="108000" marT="36000" marB="360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R80-1-1-03</a:t>
                      </a:r>
                    </a:p>
                  </a:txBody>
                  <a:tcPr marL="108000" marR="108000" marT="36000" marB="360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108000" marR="108000" marT="36000" marB="360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CFF"/>
                    </a:solidFill>
                  </a:tcPr>
                </a:tc>
              </a:tr>
              <a:tr h="327025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unbelted</a:t>
                      </a:r>
                    </a:p>
                  </a:txBody>
                  <a:tcPr marL="108000" marR="108000" marT="36000" marB="360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R80-1-1-04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108000" marR="108000" marT="36000" marB="360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108000" marR="108000" marT="36000" marB="360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6FF"/>
                    </a:solidFill>
                  </a:tcPr>
                </a:tc>
              </a:tr>
              <a:tr h="26035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Static (Appendix 5)</a:t>
                      </a:r>
                    </a:p>
                  </a:txBody>
                  <a:tcPr marL="108000" marR="108000" marT="36000" marB="36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-</a:t>
                      </a:r>
                    </a:p>
                  </a:txBody>
                  <a:tcPr marL="108000" marR="108000" marT="36000" marB="360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179421190_001</a:t>
                      </a:r>
                    </a:p>
                  </a:txBody>
                  <a:tcPr marL="108000" marR="108000" marT="36000" marB="360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108000" marR="108000" marT="36000" marB="360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C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108000" marR="10800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108000" marR="10800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108000" marR="10800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108000" marR="10800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108000" marR="10800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38125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C</a:t>
                      </a:r>
                    </a:p>
                  </a:txBody>
                  <a:tcPr marL="108000" marR="108000" marT="36000" marB="36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Dynamic (Appendix 1)</a:t>
                      </a:r>
                    </a:p>
                  </a:txBody>
                  <a:tcPr marL="108000" marR="108000" marT="36000" marB="36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unbelted</a:t>
                      </a:r>
                    </a:p>
                  </a:txBody>
                  <a:tcPr marL="108000" marR="108000" marT="36000" marB="360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R-80_17_03</a:t>
                      </a:r>
                    </a:p>
                  </a:txBody>
                  <a:tcPr marL="108000" marR="108000" marT="36000" marB="360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108000" marR="108000" marT="36000" marB="360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CFF"/>
                    </a:solidFill>
                  </a:tcPr>
                </a:tc>
              </a:tr>
              <a:tr h="33655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Static (Appendix 5)</a:t>
                      </a:r>
                    </a:p>
                  </a:txBody>
                  <a:tcPr marL="108000" marR="108000" marT="36000" marB="360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-</a:t>
                      </a:r>
                    </a:p>
                  </a:txBody>
                  <a:tcPr marL="108000" marR="108000" marT="36000" marB="360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R-80-d-17_02</a:t>
                      </a:r>
                    </a:p>
                  </a:txBody>
                  <a:tcPr marL="108000" marR="108000" marT="36000" marB="360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108000" marR="108000" marT="36000" marB="360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6FF"/>
                    </a:solidFill>
                  </a:tcPr>
                </a:tc>
              </a:tr>
            </a:tbl>
          </a:graphicData>
        </a:graphic>
      </p:graphicFrame>
      <p:sp>
        <p:nvSpPr>
          <p:cNvPr id="7256" name="Inhaltsplatzhalter 11"/>
          <p:cNvSpPr>
            <a:spLocks noGrp="1"/>
          </p:cNvSpPr>
          <p:nvPr>
            <p:ph idx="1"/>
          </p:nvPr>
        </p:nvSpPr>
        <p:spPr>
          <a:xfrm>
            <a:off x="395288" y="620713"/>
            <a:ext cx="8435975" cy="2232025"/>
          </a:xfrm>
        </p:spPr>
        <p:txBody>
          <a:bodyPr/>
          <a:lstStyle/>
          <a:p>
            <a:r>
              <a:rPr lang="en-US" smtClean="0"/>
              <a:t>Tests have been conducted  </a:t>
            </a:r>
          </a:p>
          <a:p>
            <a:pPr lvl="1"/>
            <a:r>
              <a:rPr lang="en-US" smtClean="0"/>
              <a:t>according to test procedure R80 Appendix 1 (dynamic) and Appendix 5 (static)</a:t>
            </a:r>
          </a:p>
          <a:p>
            <a:pPr lvl="1"/>
            <a:r>
              <a:rPr lang="en-US" smtClean="0"/>
              <a:t>different seats</a:t>
            </a:r>
          </a:p>
          <a:p>
            <a:pPr lvl="1"/>
            <a:r>
              <a:rPr lang="en-US" smtClean="0"/>
              <a:t>at different labs.</a:t>
            </a:r>
          </a:p>
          <a:p>
            <a:r>
              <a:rPr lang="en-US" smtClean="0"/>
              <a:t>All seats are equipped with quick clamping systems </a:t>
            </a:r>
          </a:p>
        </p:txBody>
      </p:sp>
      <p:sp>
        <p:nvSpPr>
          <p:cNvPr id="7257" name="Datumsplatzhalter 3"/>
          <p:cNvSpPr>
            <a:spLocks noGrp="1"/>
          </p:cNvSpPr>
          <p:nvPr>
            <p:ph type="dt" sz="quarter" idx="10"/>
          </p:nvPr>
        </p:nvSpPr>
        <p:spPr>
          <a:xfrm>
            <a:off x="3635375" y="6408738"/>
            <a:ext cx="208915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algn="ctr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algn="ctr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algn="ctr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algn="ctr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de-DE" sz="1400" smtClean="0"/>
              <a:t>November 2017</a:t>
            </a:r>
          </a:p>
          <a:p>
            <a:pPr eaLnBrk="1" hangingPunct="1"/>
            <a:endParaRPr lang="de-DE" sz="1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el 1"/>
          <p:cNvSpPr>
            <a:spLocks noGrp="1"/>
          </p:cNvSpPr>
          <p:nvPr>
            <p:ph type="title"/>
          </p:nvPr>
        </p:nvSpPr>
        <p:spPr>
          <a:xfrm>
            <a:off x="457200" y="-171450"/>
            <a:ext cx="8435975" cy="1000125"/>
          </a:xfrm>
        </p:spPr>
        <p:txBody>
          <a:bodyPr/>
          <a:lstStyle/>
          <a:p>
            <a:r>
              <a:rPr lang="en-GB" smtClean="0"/>
              <a:t>Results – Dynamic Test 1</a:t>
            </a:r>
            <a:endParaRPr lang="en-GB" smtClean="0">
              <a:solidFill>
                <a:schemeClr val="tx1"/>
              </a:solidFill>
            </a:endParaRPr>
          </a:p>
        </p:txBody>
      </p:sp>
      <p:sp>
        <p:nvSpPr>
          <p:cNvPr id="8195" name="Inhaltsplatzhalter 2"/>
          <p:cNvSpPr>
            <a:spLocks noGrp="1"/>
          </p:cNvSpPr>
          <p:nvPr>
            <p:ph idx="1"/>
          </p:nvPr>
        </p:nvSpPr>
        <p:spPr>
          <a:xfrm>
            <a:off x="457200" y="692150"/>
            <a:ext cx="8435975" cy="5113338"/>
          </a:xfrm>
        </p:spPr>
        <p:txBody>
          <a:bodyPr/>
          <a:lstStyle/>
          <a:p>
            <a:pPr>
              <a:buFontTx/>
              <a:buNone/>
            </a:pPr>
            <a:endParaRPr lang="de-DE" sz="1800" smtClean="0"/>
          </a:p>
          <a:p>
            <a:pPr lvl="2">
              <a:buFont typeface="Wingdings" pitchFamily="2" charset="2"/>
              <a:buNone/>
            </a:pPr>
            <a:endParaRPr lang="de-DE" smtClean="0">
              <a:sym typeface="Wingdings" pitchFamily="2" charset="2"/>
            </a:endParaRPr>
          </a:p>
          <a:p>
            <a:pPr>
              <a:buFontTx/>
              <a:buNone/>
            </a:pPr>
            <a:endParaRPr lang="de-DE" sz="1800" smtClean="0">
              <a:sym typeface="Wingdings" pitchFamily="2" charset="2"/>
            </a:endParaRPr>
          </a:p>
          <a:p>
            <a:pPr>
              <a:buFontTx/>
              <a:buNone/>
            </a:pPr>
            <a:endParaRPr lang="de-DE" sz="1800" smtClean="0">
              <a:sym typeface="Wingdings" pitchFamily="2" charset="2"/>
            </a:endParaRPr>
          </a:p>
          <a:p>
            <a:pPr>
              <a:buFontTx/>
              <a:buNone/>
            </a:pPr>
            <a:endParaRPr lang="sv-SE" sz="1800" smtClean="0"/>
          </a:p>
          <a:p>
            <a:pPr>
              <a:buFontTx/>
              <a:buNone/>
            </a:pPr>
            <a:endParaRPr lang="sv-SE" sz="1800" smtClean="0"/>
          </a:p>
          <a:p>
            <a:pPr>
              <a:buFontTx/>
              <a:buNone/>
            </a:pPr>
            <a:endParaRPr lang="de-DE" smtClean="0"/>
          </a:p>
        </p:txBody>
      </p:sp>
      <p:sp>
        <p:nvSpPr>
          <p:cNvPr id="8196" name="Fußzeilenplatzhalt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algn="ctr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algn="ctr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algn="ctr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algn="ctr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l" eaLnBrk="1" hangingPunct="1"/>
            <a:r>
              <a:rPr lang="de-DE" sz="1400" smtClean="0"/>
              <a:t>Julian Ott</a:t>
            </a:r>
          </a:p>
        </p:txBody>
      </p:sp>
      <p:sp>
        <p:nvSpPr>
          <p:cNvPr id="8197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algn="ctr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algn="ctr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algn="ctr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algn="ctr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r" eaLnBrk="1" hangingPunct="1"/>
            <a:r>
              <a:rPr lang="de-DE" sz="1400"/>
              <a:t>Slide </a:t>
            </a:r>
            <a:fld id="{9E82BEE9-5410-4916-BE4D-AF3E2AF6776F}" type="slidenum">
              <a:rPr lang="de-DE" sz="1400"/>
              <a:pPr algn="r" eaLnBrk="1" hangingPunct="1"/>
              <a:t>6</a:t>
            </a:fld>
            <a:endParaRPr lang="de-DE" sz="1400"/>
          </a:p>
        </p:txBody>
      </p:sp>
      <p:pic>
        <p:nvPicPr>
          <p:cNvPr id="8198" name="Picture 2" descr="P:\5216003_F2_Überarbeitung UN ECE R80\04_Tests\BASt\R80-1-1-01\pre\R80-1-1-01-pre 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77" t="7407" r="6174" b="3703"/>
          <a:stretch>
            <a:fillRect/>
          </a:stretch>
        </p:blipFill>
        <p:spPr bwMode="auto">
          <a:xfrm>
            <a:off x="468313" y="4149725"/>
            <a:ext cx="2754312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Picture 4" descr="P:\5216003_F2_Überarbeitung UN ECE R80\04_Tests\BASt\R80-1-1-01\post\R80-1-1-01-post 01.JPG"/>
          <p:cNvPicPr>
            <a:picLocks noChangeAspect="1" noChangeArrowheads="1"/>
          </p:cNvPicPr>
          <p:nvPr/>
        </p:nvPicPr>
        <p:blipFill>
          <a:blip r:embed="rId3">
            <a:lum bright="2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67" t="20201" r="4153" b="15199"/>
          <a:stretch>
            <a:fillRect/>
          </a:stretch>
        </p:blipFill>
        <p:spPr bwMode="auto">
          <a:xfrm>
            <a:off x="3257550" y="4149725"/>
            <a:ext cx="3330575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0" name="Picture 5" descr="P:\5216003_F2_Überarbeitung UN ECE R80\04_Tests\BASt\R80-1-1-01\post\R80-1-1-01-post 09.JPG"/>
          <p:cNvPicPr>
            <a:picLocks noChangeAspect="1" noChangeArrowheads="1"/>
          </p:cNvPicPr>
          <p:nvPr/>
        </p:nvPicPr>
        <p:blipFill>
          <a:blip r:embed="rId4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609" t="42741" r="2904"/>
          <a:stretch>
            <a:fillRect/>
          </a:stretch>
        </p:blipFill>
        <p:spPr bwMode="auto">
          <a:xfrm>
            <a:off x="6659563" y="4149725"/>
            <a:ext cx="2419350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Inhaltsplatzhalter 2"/>
          <p:cNvSpPr txBox="1">
            <a:spLocks/>
          </p:cNvSpPr>
          <p:nvPr/>
        </p:nvSpPr>
        <p:spPr bwMode="auto">
          <a:xfrm>
            <a:off x="609600" y="844550"/>
            <a:ext cx="8435975" cy="511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normAutofit/>
          </a:bodyPr>
          <a:lstStyle>
            <a:lvl1pPr marL="361950" indent="-361950" algn="ctr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1pPr>
            <a:lvl2pPr marL="819150" indent="-361950" algn="ctr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435100" indent="-360363" algn="ctr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algn="ctr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algn="ctr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l" eaLnBrk="1" hangingPunct="1">
              <a:spcBef>
                <a:spcPct val="20000"/>
              </a:spcBef>
            </a:pPr>
            <a:r>
              <a:rPr lang="en-US" sz="1800" b="1" u="sng"/>
              <a:t>R80-1-1-01 - Seat A</a:t>
            </a:r>
          </a:p>
          <a:p>
            <a:pPr algn="l" eaLnBrk="1" hangingPunct="1">
              <a:spcBef>
                <a:spcPct val="20000"/>
              </a:spcBef>
              <a:buFont typeface="Courier New" pitchFamily="49" charset="0"/>
              <a:buChar char="o"/>
            </a:pPr>
            <a:r>
              <a:rPr lang="en-US" sz="1800"/>
              <a:t>Tested according to R80 – Appendix 1, Test 1 (unbelted)</a:t>
            </a:r>
          </a:p>
          <a:p>
            <a:pPr algn="l" eaLnBrk="1" hangingPunct="1">
              <a:spcBef>
                <a:spcPct val="20000"/>
              </a:spcBef>
              <a:buFont typeface="Courier New" pitchFamily="49" charset="0"/>
              <a:buChar char="o"/>
            </a:pPr>
            <a:r>
              <a:rPr lang="en-US" sz="1800"/>
              <a:t>Observations:</a:t>
            </a:r>
          </a:p>
          <a:p>
            <a:pPr lvl="1" algn="l" eaLnBrk="1" hangingPunct="1">
              <a:spcBef>
                <a:spcPct val="20000"/>
              </a:spcBef>
              <a:buFont typeface="Arial" charset="0"/>
              <a:buChar char="•"/>
            </a:pPr>
            <a:r>
              <a:rPr lang="en-US" sz="1800"/>
              <a:t>Auxiliary seat slides 600mm (but still in seat track) </a:t>
            </a:r>
          </a:p>
          <a:p>
            <a:pPr lvl="1" algn="l" eaLnBrk="1" hangingPunct="1">
              <a:spcBef>
                <a:spcPct val="20000"/>
              </a:spcBef>
              <a:buFont typeface="Arial" charset="0"/>
              <a:buChar char="•"/>
            </a:pPr>
            <a:r>
              <a:rPr lang="en-US" sz="1800"/>
              <a:t>Test seat slides without any load of the dummies completely out of the seat track </a:t>
            </a:r>
          </a:p>
          <a:p>
            <a:pPr lvl="1" algn="l" eaLnBrk="1" hangingPunct="1">
              <a:spcBef>
                <a:spcPct val="20000"/>
              </a:spcBef>
            </a:pPr>
            <a:r>
              <a:rPr lang="en-US" sz="1800">
                <a:sym typeface="Wingdings" pitchFamily="2" charset="2"/>
              </a:rPr>
              <a:t> seat mountings are not strong enough to hold the seat in place</a:t>
            </a:r>
            <a:endParaRPr lang="en-US" sz="1800">
              <a:solidFill>
                <a:srgbClr val="000000"/>
              </a:solidFill>
            </a:endParaRPr>
          </a:p>
          <a:p>
            <a:pPr lvl="1" algn="l" eaLnBrk="1" hangingPunct="1">
              <a:spcBef>
                <a:spcPct val="20000"/>
              </a:spcBef>
            </a:pPr>
            <a:r>
              <a:rPr lang="en-US" sz="1800">
                <a:solidFill>
                  <a:srgbClr val="000000"/>
                </a:solidFill>
                <a:sym typeface="Wingdings" pitchFamily="2" charset="2"/>
              </a:rPr>
              <a:t> </a:t>
            </a:r>
            <a:r>
              <a:rPr lang="en-US" sz="1800">
                <a:solidFill>
                  <a:srgbClr val="000000"/>
                </a:solidFill>
              </a:rPr>
              <a:t>Occupants are not restrained by the test seat</a:t>
            </a:r>
            <a:r>
              <a:rPr lang="en-US" sz="1800" b="1">
                <a:solidFill>
                  <a:srgbClr val="FF0000"/>
                </a:solidFill>
                <a:sym typeface="Wingdings" pitchFamily="2" charset="2"/>
              </a:rPr>
              <a:t> </a:t>
            </a:r>
          </a:p>
          <a:p>
            <a:pPr lvl="1" algn="l" eaLnBrk="1" hangingPunct="1">
              <a:spcBef>
                <a:spcPct val="20000"/>
              </a:spcBef>
              <a:buFont typeface="Arial" charset="0"/>
              <a:buChar char="•"/>
            </a:pPr>
            <a:r>
              <a:rPr lang="en-US" sz="1800">
                <a:solidFill>
                  <a:srgbClr val="000000"/>
                </a:solidFill>
                <a:sym typeface="Wingdings" pitchFamily="2" charset="2"/>
              </a:rPr>
              <a:t>Dummy values are below the thresholds but serious injuries are likely</a:t>
            </a:r>
          </a:p>
          <a:p>
            <a:pPr lvl="1" algn="l" eaLnBrk="1" hangingPunct="1">
              <a:spcBef>
                <a:spcPct val="20000"/>
              </a:spcBef>
              <a:buFont typeface="Arial" charset="0"/>
              <a:buChar char="•"/>
            </a:pPr>
            <a:endParaRPr lang="en-US" sz="1800">
              <a:solidFill>
                <a:srgbClr val="000000"/>
              </a:solidFill>
              <a:sym typeface="Wingdings" pitchFamily="2" charset="2"/>
            </a:endParaRPr>
          </a:p>
          <a:p>
            <a:pPr lvl="1" algn="l" eaLnBrk="1" hangingPunct="1">
              <a:spcBef>
                <a:spcPct val="20000"/>
              </a:spcBef>
              <a:buFont typeface="Arial" charset="0"/>
              <a:buChar char="•"/>
            </a:pPr>
            <a:endParaRPr lang="en-US" sz="1800" b="1">
              <a:sym typeface="Wingdings" pitchFamily="2" charset="2"/>
            </a:endParaRPr>
          </a:p>
          <a:p>
            <a:pPr algn="l" eaLnBrk="1" hangingPunct="1">
              <a:spcBef>
                <a:spcPct val="20000"/>
              </a:spcBef>
            </a:pPr>
            <a:endParaRPr lang="en-US" sz="1800">
              <a:solidFill>
                <a:srgbClr val="000000"/>
              </a:solidFill>
            </a:endParaRPr>
          </a:p>
          <a:p>
            <a:pPr algn="l" eaLnBrk="1" hangingPunct="1">
              <a:spcBef>
                <a:spcPct val="20000"/>
              </a:spcBef>
            </a:pPr>
            <a:endParaRPr lang="en-US" sz="1800">
              <a:sym typeface="Wingdings" pitchFamily="2" charset="2"/>
            </a:endParaRPr>
          </a:p>
          <a:p>
            <a:pPr lvl="2" algn="l" eaLnBrk="1" hangingPunct="1">
              <a:spcBef>
                <a:spcPct val="20000"/>
              </a:spcBef>
              <a:buFont typeface="Wingdings" pitchFamily="2" charset="2"/>
              <a:buNone/>
            </a:pPr>
            <a:endParaRPr lang="en-US" sz="1800">
              <a:sym typeface="Wingdings" pitchFamily="2" charset="2"/>
            </a:endParaRPr>
          </a:p>
          <a:p>
            <a:pPr algn="l" eaLnBrk="1" hangingPunct="1">
              <a:spcBef>
                <a:spcPct val="20000"/>
              </a:spcBef>
            </a:pPr>
            <a:endParaRPr lang="en-US" sz="1800">
              <a:sym typeface="Wingdings" pitchFamily="2" charset="2"/>
            </a:endParaRPr>
          </a:p>
          <a:p>
            <a:pPr algn="l" eaLnBrk="1" hangingPunct="1">
              <a:spcBef>
                <a:spcPct val="20000"/>
              </a:spcBef>
            </a:pPr>
            <a:endParaRPr lang="en-US" sz="1800">
              <a:sym typeface="Wingdings" pitchFamily="2" charset="2"/>
            </a:endParaRPr>
          </a:p>
          <a:p>
            <a:pPr algn="l" eaLnBrk="1" hangingPunct="1">
              <a:spcBef>
                <a:spcPct val="20000"/>
              </a:spcBef>
            </a:pPr>
            <a:endParaRPr lang="en-US" sz="1800"/>
          </a:p>
          <a:p>
            <a:pPr algn="l" eaLnBrk="1" hangingPunct="1">
              <a:spcBef>
                <a:spcPct val="20000"/>
              </a:spcBef>
            </a:pPr>
            <a:endParaRPr lang="en-US" sz="1800"/>
          </a:p>
          <a:p>
            <a:pPr algn="l" eaLnBrk="1" hangingPunct="1">
              <a:spcBef>
                <a:spcPct val="20000"/>
              </a:spcBef>
            </a:pPr>
            <a:endParaRPr lang="en-US"/>
          </a:p>
        </p:txBody>
      </p:sp>
      <p:cxnSp>
        <p:nvCxnSpPr>
          <p:cNvPr id="8202" name="Gerade Verbindung mit Pfeil 13"/>
          <p:cNvCxnSpPr>
            <a:cxnSpLocks noChangeShapeType="1"/>
          </p:cNvCxnSpPr>
          <p:nvPr/>
        </p:nvCxnSpPr>
        <p:spPr bwMode="auto">
          <a:xfrm flipH="1">
            <a:off x="7542213" y="5310188"/>
            <a:ext cx="1295400" cy="0"/>
          </a:xfrm>
          <a:prstGeom prst="straightConnector1">
            <a:avLst/>
          </a:prstGeom>
          <a:noFill/>
          <a:ln w="38100" algn="ctr">
            <a:solidFill>
              <a:srgbClr val="EE251D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203" name="Gerade Verbindung 14"/>
          <p:cNvCxnSpPr>
            <a:cxnSpLocks noChangeShapeType="1"/>
          </p:cNvCxnSpPr>
          <p:nvPr/>
        </p:nvCxnSpPr>
        <p:spPr bwMode="auto">
          <a:xfrm>
            <a:off x="7542213" y="5241925"/>
            <a:ext cx="0" cy="287338"/>
          </a:xfrm>
          <a:prstGeom prst="line">
            <a:avLst/>
          </a:prstGeom>
          <a:noFill/>
          <a:ln w="38100" algn="ctr">
            <a:solidFill>
              <a:srgbClr val="EE251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204" name="Gerade Verbindung 15"/>
          <p:cNvCxnSpPr>
            <a:cxnSpLocks noChangeShapeType="1"/>
          </p:cNvCxnSpPr>
          <p:nvPr/>
        </p:nvCxnSpPr>
        <p:spPr bwMode="auto">
          <a:xfrm>
            <a:off x="8848725" y="5202238"/>
            <a:ext cx="0" cy="288925"/>
          </a:xfrm>
          <a:prstGeom prst="line">
            <a:avLst/>
          </a:prstGeom>
          <a:noFill/>
          <a:ln w="38100" algn="ctr">
            <a:solidFill>
              <a:srgbClr val="EE251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205" name="Ellipse 20"/>
          <p:cNvSpPr>
            <a:spLocks noChangeArrowheads="1"/>
          </p:cNvSpPr>
          <p:nvPr/>
        </p:nvSpPr>
        <p:spPr bwMode="auto">
          <a:xfrm>
            <a:off x="4932363" y="4508500"/>
            <a:ext cx="1584325" cy="1296988"/>
          </a:xfrm>
          <a:prstGeom prst="ellipse">
            <a:avLst/>
          </a:prstGeom>
          <a:noFill/>
          <a:ln w="38100" algn="ctr">
            <a:solidFill>
              <a:srgbClr val="EE251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pPr algn="ctr"/>
            <a:endParaRPr lang="en-US"/>
          </a:p>
        </p:txBody>
      </p:sp>
      <p:sp>
        <p:nvSpPr>
          <p:cNvPr id="8206" name="Textfeld 16"/>
          <p:cNvSpPr txBox="1">
            <a:spLocks noChangeArrowheads="1"/>
          </p:cNvSpPr>
          <p:nvPr/>
        </p:nvSpPr>
        <p:spPr bwMode="auto">
          <a:xfrm>
            <a:off x="6659563" y="6092825"/>
            <a:ext cx="230505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algn="ctr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algn="ctr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algn="ctr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algn="ctr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l" eaLnBrk="1" hangingPunct="1"/>
            <a:r>
              <a:rPr lang="en-GB" sz="1000"/>
              <a:t>Sliding distance of auxiliary seat</a:t>
            </a:r>
          </a:p>
        </p:txBody>
      </p:sp>
      <p:sp>
        <p:nvSpPr>
          <p:cNvPr id="8207" name="Textfeld 17"/>
          <p:cNvSpPr txBox="1">
            <a:spLocks noChangeArrowheads="1"/>
          </p:cNvSpPr>
          <p:nvPr/>
        </p:nvSpPr>
        <p:spPr bwMode="auto">
          <a:xfrm>
            <a:off x="3276600" y="6092825"/>
            <a:ext cx="2303463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algn="ctr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algn="ctr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algn="ctr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algn="ctr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l" eaLnBrk="1" hangingPunct="1"/>
            <a:r>
              <a:rPr lang="en-GB" sz="1000"/>
              <a:t>Post-test</a:t>
            </a:r>
          </a:p>
        </p:txBody>
      </p:sp>
      <p:sp>
        <p:nvSpPr>
          <p:cNvPr id="8208" name="Textfeld 18"/>
          <p:cNvSpPr txBox="1">
            <a:spLocks noChangeArrowheads="1"/>
          </p:cNvSpPr>
          <p:nvPr/>
        </p:nvSpPr>
        <p:spPr bwMode="auto">
          <a:xfrm>
            <a:off x="468313" y="6092825"/>
            <a:ext cx="2303462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algn="ctr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algn="ctr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algn="ctr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algn="ctr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l" eaLnBrk="1" hangingPunct="1"/>
            <a:r>
              <a:rPr lang="en-GB" sz="1000"/>
              <a:t>Pre-test</a:t>
            </a:r>
          </a:p>
        </p:txBody>
      </p:sp>
      <p:sp>
        <p:nvSpPr>
          <p:cNvPr id="8209" name="Datumsplatzhalter 3"/>
          <p:cNvSpPr>
            <a:spLocks noGrp="1"/>
          </p:cNvSpPr>
          <p:nvPr>
            <p:ph type="dt" sz="quarter" idx="10"/>
          </p:nvPr>
        </p:nvSpPr>
        <p:spPr>
          <a:xfrm>
            <a:off x="3635375" y="6408738"/>
            <a:ext cx="208915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algn="ctr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algn="ctr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algn="ctr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algn="ctr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de-DE" sz="1400" smtClean="0"/>
              <a:t>November 2017</a:t>
            </a:r>
          </a:p>
          <a:p>
            <a:pPr eaLnBrk="1" hangingPunct="1"/>
            <a:endParaRPr lang="de-DE" sz="1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el 1"/>
          <p:cNvSpPr>
            <a:spLocks noGrp="1"/>
          </p:cNvSpPr>
          <p:nvPr>
            <p:ph type="title"/>
          </p:nvPr>
        </p:nvSpPr>
        <p:spPr>
          <a:xfrm>
            <a:off x="457200" y="-171450"/>
            <a:ext cx="8435975" cy="1000125"/>
          </a:xfrm>
        </p:spPr>
        <p:txBody>
          <a:bodyPr/>
          <a:lstStyle/>
          <a:p>
            <a:r>
              <a:rPr lang="en-GB" smtClean="0"/>
              <a:t>Results – Dynamic Test 2</a:t>
            </a:r>
            <a:endParaRPr lang="en-GB" smtClean="0">
              <a:solidFill>
                <a:schemeClr val="tx1"/>
              </a:solidFill>
            </a:endParaRPr>
          </a:p>
        </p:txBody>
      </p:sp>
      <p:sp>
        <p:nvSpPr>
          <p:cNvPr id="9219" name="Inhaltsplatzhalter 2"/>
          <p:cNvSpPr>
            <a:spLocks noGrp="1"/>
          </p:cNvSpPr>
          <p:nvPr>
            <p:ph idx="1"/>
          </p:nvPr>
        </p:nvSpPr>
        <p:spPr>
          <a:xfrm>
            <a:off x="457200" y="692150"/>
            <a:ext cx="8435975" cy="5113338"/>
          </a:xfrm>
        </p:spPr>
        <p:txBody>
          <a:bodyPr/>
          <a:lstStyle/>
          <a:p>
            <a:pPr>
              <a:buFontTx/>
              <a:buNone/>
            </a:pPr>
            <a:endParaRPr lang="de-DE" sz="1800" smtClean="0"/>
          </a:p>
          <a:p>
            <a:pPr lvl="2">
              <a:buFont typeface="Wingdings" pitchFamily="2" charset="2"/>
              <a:buNone/>
            </a:pPr>
            <a:endParaRPr lang="de-DE" smtClean="0">
              <a:sym typeface="Wingdings" pitchFamily="2" charset="2"/>
            </a:endParaRPr>
          </a:p>
          <a:p>
            <a:pPr>
              <a:buFontTx/>
              <a:buNone/>
            </a:pPr>
            <a:endParaRPr lang="de-DE" sz="1800" smtClean="0">
              <a:sym typeface="Wingdings" pitchFamily="2" charset="2"/>
            </a:endParaRPr>
          </a:p>
          <a:p>
            <a:pPr>
              <a:buFontTx/>
              <a:buNone/>
            </a:pPr>
            <a:endParaRPr lang="de-DE" sz="1800" smtClean="0">
              <a:sym typeface="Wingdings" pitchFamily="2" charset="2"/>
            </a:endParaRPr>
          </a:p>
          <a:p>
            <a:pPr>
              <a:buFontTx/>
              <a:buNone/>
            </a:pPr>
            <a:endParaRPr lang="sv-SE" sz="1800" smtClean="0"/>
          </a:p>
          <a:p>
            <a:pPr>
              <a:buFontTx/>
              <a:buNone/>
            </a:pPr>
            <a:endParaRPr lang="sv-SE" sz="1800" smtClean="0"/>
          </a:p>
          <a:p>
            <a:pPr>
              <a:buFontTx/>
              <a:buNone/>
            </a:pPr>
            <a:endParaRPr lang="de-DE" smtClean="0"/>
          </a:p>
        </p:txBody>
      </p:sp>
      <p:sp>
        <p:nvSpPr>
          <p:cNvPr id="9220" name="Fußzeilenplatzhalt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algn="ctr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algn="ctr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algn="ctr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algn="ctr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l" eaLnBrk="1" hangingPunct="1"/>
            <a:r>
              <a:rPr lang="de-DE" sz="1400" smtClean="0"/>
              <a:t>Julian Ott</a:t>
            </a:r>
          </a:p>
        </p:txBody>
      </p:sp>
      <p:sp>
        <p:nvSpPr>
          <p:cNvPr id="9221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algn="ctr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algn="ctr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algn="ctr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algn="ctr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r" eaLnBrk="1" hangingPunct="1"/>
            <a:r>
              <a:rPr lang="de-DE" sz="1400"/>
              <a:t>Slide </a:t>
            </a:r>
            <a:fld id="{B9BA942B-372A-4F36-9F91-A3F589B6FEBB}" type="slidenum">
              <a:rPr lang="de-DE" sz="1400"/>
              <a:pPr algn="r" eaLnBrk="1" hangingPunct="1"/>
              <a:t>7</a:t>
            </a:fld>
            <a:endParaRPr lang="de-DE" sz="1400"/>
          </a:p>
        </p:txBody>
      </p:sp>
      <p:sp>
        <p:nvSpPr>
          <p:cNvPr id="13" name="Inhaltsplatzhalter 2"/>
          <p:cNvSpPr txBox="1">
            <a:spLocks/>
          </p:cNvSpPr>
          <p:nvPr/>
        </p:nvSpPr>
        <p:spPr bwMode="auto">
          <a:xfrm>
            <a:off x="609600" y="844550"/>
            <a:ext cx="8435975" cy="511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normAutofit/>
          </a:bodyPr>
          <a:lstStyle>
            <a:lvl1pPr marL="361950" indent="-361950" algn="ctr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1pPr>
            <a:lvl2pPr marL="819150" indent="-361950" algn="ctr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algn="ctr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algn="ctr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algn="ctr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l" eaLnBrk="1" hangingPunct="1">
              <a:spcBef>
                <a:spcPct val="20000"/>
              </a:spcBef>
            </a:pPr>
            <a:r>
              <a:rPr lang="de-DE" sz="1800" b="1" u="sng"/>
              <a:t>R80-1-2-02 - Seat A</a:t>
            </a:r>
          </a:p>
          <a:p>
            <a:pPr algn="l" eaLnBrk="1" hangingPunct="1">
              <a:spcBef>
                <a:spcPct val="20000"/>
              </a:spcBef>
              <a:buFont typeface="Courier New" pitchFamily="49" charset="0"/>
              <a:buChar char="o"/>
            </a:pPr>
            <a:r>
              <a:rPr lang="en-US" sz="1800"/>
              <a:t>Tested according to R80 – Appendix 1, Test 2 (belted)</a:t>
            </a:r>
          </a:p>
          <a:p>
            <a:pPr algn="l" eaLnBrk="1" hangingPunct="1">
              <a:spcBef>
                <a:spcPct val="20000"/>
              </a:spcBef>
              <a:buFont typeface="Courier New" pitchFamily="49" charset="0"/>
              <a:buChar char="o"/>
            </a:pPr>
            <a:r>
              <a:rPr lang="en-US" sz="1800"/>
              <a:t>Observations:</a:t>
            </a:r>
          </a:p>
          <a:p>
            <a:pPr lvl="1" algn="l" eaLnBrk="1" hangingPunct="1">
              <a:spcBef>
                <a:spcPct val="20000"/>
              </a:spcBef>
              <a:buFont typeface="Arial" charset="0"/>
              <a:buChar char="•"/>
            </a:pPr>
            <a:r>
              <a:rPr lang="en-US" sz="1800"/>
              <a:t>Auxiliary seat detaches completely from the seat track </a:t>
            </a:r>
          </a:p>
          <a:p>
            <a:pPr lvl="1" algn="l" eaLnBrk="1" hangingPunct="1">
              <a:spcBef>
                <a:spcPct val="20000"/>
              </a:spcBef>
              <a:buFont typeface="Arial" charset="0"/>
              <a:buChar char="•"/>
            </a:pPr>
            <a:r>
              <a:rPr lang="en-US" sz="1800"/>
              <a:t>Test seat slides without any load of the dummies completely out of the seat track </a:t>
            </a:r>
          </a:p>
          <a:p>
            <a:pPr lvl="1" algn="l" eaLnBrk="1" hangingPunct="1">
              <a:spcBef>
                <a:spcPct val="20000"/>
              </a:spcBef>
            </a:pPr>
            <a:r>
              <a:rPr lang="en-US" sz="1800">
                <a:sym typeface="Wingdings" pitchFamily="2" charset="2"/>
              </a:rPr>
              <a:t>	seat mountings are not strong enough to hold the seat in place</a:t>
            </a:r>
            <a:endParaRPr lang="en-US" sz="1800"/>
          </a:p>
          <a:p>
            <a:pPr lvl="1" algn="l" eaLnBrk="1" hangingPunct="1">
              <a:spcBef>
                <a:spcPct val="20000"/>
              </a:spcBef>
            </a:pPr>
            <a:r>
              <a:rPr lang="en-US" sz="1800">
                <a:solidFill>
                  <a:srgbClr val="000000"/>
                </a:solidFill>
                <a:sym typeface="Wingdings" pitchFamily="2" charset="2"/>
              </a:rPr>
              <a:t>	</a:t>
            </a:r>
            <a:r>
              <a:rPr lang="en-US" sz="1800">
                <a:solidFill>
                  <a:srgbClr val="000000"/>
                </a:solidFill>
              </a:rPr>
              <a:t>Occupants are not restrained by the test seat</a:t>
            </a:r>
            <a:r>
              <a:rPr lang="en-US" sz="1800" b="1">
                <a:solidFill>
                  <a:srgbClr val="FF0000"/>
                </a:solidFill>
                <a:sym typeface="Wingdings" pitchFamily="2" charset="2"/>
              </a:rPr>
              <a:t> </a:t>
            </a:r>
          </a:p>
          <a:p>
            <a:pPr lvl="1" algn="l" eaLnBrk="1" hangingPunct="1">
              <a:spcBef>
                <a:spcPct val="20000"/>
              </a:spcBef>
              <a:buFont typeface="Arial" charset="0"/>
              <a:buChar char="•"/>
            </a:pPr>
            <a:r>
              <a:rPr lang="en-US" sz="1800">
                <a:solidFill>
                  <a:srgbClr val="000000"/>
                </a:solidFill>
                <a:sym typeface="Wingdings" pitchFamily="2" charset="2"/>
              </a:rPr>
              <a:t>Dummy values are below the thresholds</a:t>
            </a:r>
          </a:p>
          <a:p>
            <a:pPr lvl="1" algn="l" eaLnBrk="1" hangingPunct="1">
              <a:spcBef>
                <a:spcPct val="20000"/>
              </a:spcBef>
            </a:pPr>
            <a:r>
              <a:rPr lang="en-US" sz="1800">
                <a:solidFill>
                  <a:srgbClr val="000000"/>
                </a:solidFill>
                <a:sym typeface="Wingdings" pitchFamily="2" charset="2"/>
              </a:rPr>
              <a:t>    	but serious injuries are likely</a:t>
            </a:r>
            <a:endParaRPr lang="de-DE" sz="1800">
              <a:sym typeface="Wingdings" pitchFamily="2" charset="2"/>
            </a:endParaRPr>
          </a:p>
          <a:p>
            <a:pPr algn="l" eaLnBrk="1" hangingPunct="1">
              <a:spcBef>
                <a:spcPct val="20000"/>
              </a:spcBef>
            </a:pPr>
            <a:endParaRPr lang="de-DE" sz="1800">
              <a:sym typeface="Wingdings" pitchFamily="2" charset="2"/>
            </a:endParaRPr>
          </a:p>
          <a:p>
            <a:pPr algn="l" eaLnBrk="1" hangingPunct="1">
              <a:spcBef>
                <a:spcPct val="20000"/>
              </a:spcBef>
            </a:pPr>
            <a:endParaRPr lang="de-DE" sz="1800">
              <a:sym typeface="Wingdings" pitchFamily="2" charset="2"/>
            </a:endParaRPr>
          </a:p>
          <a:p>
            <a:pPr algn="l" eaLnBrk="1" hangingPunct="1">
              <a:spcBef>
                <a:spcPct val="20000"/>
              </a:spcBef>
            </a:pPr>
            <a:endParaRPr lang="sv-SE" sz="1800"/>
          </a:p>
          <a:p>
            <a:pPr algn="l" eaLnBrk="1" hangingPunct="1">
              <a:spcBef>
                <a:spcPct val="20000"/>
              </a:spcBef>
            </a:pPr>
            <a:endParaRPr lang="sv-SE" sz="1800"/>
          </a:p>
          <a:p>
            <a:pPr algn="l" eaLnBrk="1" hangingPunct="1">
              <a:spcBef>
                <a:spcPct val="20000"/>
              </a:spcBef>
            </a:pPr>
            <a:endParaRPr lang="de-DE"/>
          </a:p>
        </p:txBody>
      </p:sp>
      <p:pic>
        <p:nvPicPr>
          <p:cNvPr id="9223" name="Picture 2" descr="P:\5216003_F2_Überarbeitung UN ECE R80\04_Tests\BASt\R80-1-2-02\pre\R80-1-2-02-pre 0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34" t="6216" r="12962" b="10304"/>
          <a:stretch>
            <a:fillRect/>
          </a:stretch>
        </p:blipFill>
        <p:spPr bwMode="auto">
          <a:xfrm>
            <a:off x="814388" y="4149725"/>
            <a:ext cx="2605087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4" name="Picture 3" descr="P:\5216003_F2_Überarbeitung UN ECE R80\04_Tests\BASt\R80-1-2-02\post\R80-1-2-02-post 08.JPG"/>
          <p:cNvPicPr>
            <a:picLocks noChangeAspect="1" noChangeArrowheads="1"/>
          </p:cNvPicPr>
          <p:nvPr/>
        </p:nvPicPr>
        <p:blipFill>
          <a:blip r:embed="rId3" cstate="print">
            <a:lum brigh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43"/>
          <a:stretch>
            <a:fillRect/>
          </a:stretch>
        </p:blipFill>
        <p:spPr bwMode="auto">
          <a:xfrm>
            <a:off x="4052888" y="4149725"/>
            <a:ext cx="2463800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5" name="Picture 4" descr="P:\5216003_F2_Überarbeitung UN ECE R80\04_Tests\BASt\R80-1-2-02\post\R80-1-2-02-post 14.JPG"/>
          <p:cNvPicPr>
            <a:picLocks noChangeAspect="1" noChangeArrowheads="1"/>
          </p:cNvPicPr>
          <p:nvPr/>
        </p:nvPicPr>
        <p:blipFill>
          <a:blip r:embed="rId4">
            <a:lum bright="20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25" t="18378" r="25272" b="13586"/>
          <a:stretch>
            <a:fillRect/>
          </a:stretch>
        </p:blipFill>
        <p:spPr bwMode="auto">
          <a:xfrm>
            <a:off x="6804025" y="3143250"/>
            <a:ext cx="2016125" cy="302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6" name="Textfeld 11"/>
          <p:cNvSpPr txBox="1">
            <a:spLocks noChangeArrowheads="1"/>
          </p:cNvSpPr>
          <p:nvPr/>
        </p:nvSpPr>
        <p:spPr bwMode="auto">
          <a:xfrm>
            <a:off x="3981450" y="6092825"/>
            <a:ext cx="2303463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algn="ctr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algn="ctr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algn="ctr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algn="ctr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l" eaLnBrk="1" hangingPunct="1"/>
            <a:r>
              <a:rPr lang="en-GB" sz="1000"/>
              <a:t>Post-test -Dummies</a:t>
            </a:r>
          </a:p>
        </p:txBody>
      </p:sp>
      <p:sp>
        <p:nvSpPr>
          <p:cNvPr id="9227" name="Textfeld 13"/>
          <p:cNvSpPr txBox="1">
            <a:spLocks noChangeArrowheads="1"/>
          </p:cNvSpPr>
          <p:nvPr/>
        </p:nvSpPr>
        <p:spPr bwMode="auto">
          <a:xfrm>
            <a:off x="827088" y="6092825"/>
            <a:ext cx="230505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algn="ctr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algn="ctr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algn="ctr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algn="ctr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l" eaLnBrk="1" hangingPunct="1"/>
            <a:r>
              <a:rPr lang="en-GB" sz="1000"/>
              <a:t>Pre-test</a:t>
            </a:r>
          </a:p>
        </p:txBody>
      </p:sp>
      <p:sp>
        <p:nvSpPr>
          <p:cNvPr id="9228" name="Textfeld 14"/>
          <p:cNvSpPr txBox="1">
            <a:spLocks noChangeArrowheads="1"/>
          </p:cNvSpPr>
          <p:nvPr/>
        </p:nvSpPr>
        <p:spPr bwMode="auto">
          <a:xfrm>
            <a:off x="6804025" y="6135688"/>
            <a:ext cx="1728788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algn="ctr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algn="ctr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algn="ctr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algn="ctr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l" eaLnBrk="1" hangingPunct="1"/>
            <a:r>
              <a:rPr lang="en-GB" sz="1000"/>
              <a:t>Post-test - overview</a:t>
            </a:r>
          </a:p>
        </p:txBody>
      </p:sp>
      <p:sp>
        <p:nvSpPr>
          <p:cNvPr id="9229" name="Datumsplatzhalter 3"/>
          <p:cNvSpPr>
            <a:spLocks noGrp="1"/>
          </p:cNvSpPr>
          <p:nvPr>
            <p:ph type="dt" sz="quarter" idx="10"/>
          </p:nvPr>
        </p:nvSpPr>
        <p:spPr>
          <a:xfrm>
            <a:off x="3635375" y="6408738"/>
            <a:ext cx="208915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algn="ctr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algn="ctr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algn="ctr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algn="ctr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de-DE" sz="1400" smtClean="0"/>
              <a:t>November 2017</a:t>
            </a:r>
          </a:p>
          <a:p>
            <a:pPr eaLnBrk="1" hangingPunct="1"/>
            <a:endParaRPr lang="de-DE" sz="1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el 1"/>
          <p:cNvSpPr>
            <a:spLocks noGrp="1"/>
          </p:cNvSpPr>
          <p:nvPr>
            <p:ph type="title"/>
          </p:nvPr>
        </p:nvSpPr>
        <p:spPr>
          <a:xfrm>
            <a:off x="457200" y="-171450"/>
            <a:ext cx="8435975" cy="1000125"/>
          </a:xfrm>
        </p:spPr>
        <p:txBody>
          <a:bodyPr/>
          <a:lstStyle/>
          <a:p>
            <a:r>
              <a:rPr lang="en-GB" smtClean="0"/>
              <a:t>Results – Static Test</a:t>
            </a:r>
            <a:endParaRPr lang="en-GB" smtClean="0">
              <a:solidFill>
                <a:schemeClr val="tx1"/>
              </a:solidFill>
            </a:endParaRPr>
          </a:p>
        </p:txBody>
      </p:sp>
      <p:sp>
        <p:nvSpPr>
          <p:cNvPr id="10243" name="Fußzeilenplatzhalt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algn="ctr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algn="ctr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algn="ctr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algn="ctr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l" eaLnBrk="1" hangingPunct="1"/>
            <a:r>
              <a:rPr lang="de-DE" sz="1400" smtClean="0"/>
              <a:t>Julian Ott</a:t>
            </a:r>
          </a:p>
        </p:txBody>
      </p:sp>
      <p:sp>
        <p:nvSpPr>
          <p:cNvPr id="10244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algn="ctr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algn="ctr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algn="ctr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algn="ctr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r" eaLnBrk="1" hangingPunct="1"/>
            <a:r>
              <a:rPr lang="de-DE" sz="1400"/>
              <a:t>Slide </a:t>
            </a:r>
            <a:fld id="{8C1F44A8-ACBE-4C69-9EEC-D2B2B219CB94}" type="slidenum">
              <a:rPr lang="de-DE" sz="1400"/>
              <a:pPr algn="r" eaLnBrk="1" hangingPunct="1"/>
              <a:t>8</a:t>
            </a:fld>
            <a:endParaRPr lang="de-DE" sz="1400"/>
          </a:p>
        </p:txBody>
      </p:sp>
      <p:sp>
        <p:nvSpPr>
          <p:cNvPr id="13" name="Inhaltsplatzhalter 2"/>
          <p:cNvSpPr txBox="1">
            <a:spLocks/>
          </p:cNvSpPr>
          <p:nvPr/>
        </p:nvSpPr>
        <p:spPr bwMode="auto">
          <a:xfrm>
            <a:off x="539750" y="844550"/>
            <a:ext cx="6049963" cy="511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normAutofit/>
          </a:bodyPr>
          <a:lstStyle>
            <a:lvl1pPr marL="361950" indent="-361950" algn="ctr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1pPr>
            <a:lvl2pPr marL="819150" indent="-361950" algn="ctr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435100" indent="-360363" algn="ctr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algn="ctr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algn="ctr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l" eaLnBrk="1" hangingPunct="1">
              <a:spcBef>
                <a:spcPct val="20000"/>
              </a:spcBef>
            </a:pPr>
            <a:r>
              <a:rPr lang="de-DE" sz="1800" b="1" u="sng"/>
              <a:t>179421190_002 – Seat A</a:t>
            </a:r>
          </a:p>
          <a:p>
            <a:pPr algn="l" eaLnBrk="1" hangingPunct="1">
              <a:spcBef>
                <a:spcPct val="20000"/>
              </a:spcBef>
              <a:buFont typeface="Courier New" pitchFamily="49" charset="0"/>
              <a:buChar char="o"/>
            </a:pPr>
            <a:r>
              <a:rPr lang="en-US" sz="1800"/>
              <a:t>Tested according to R80 – Appendix 5</a:t>
            </a:r>
          </a:p>
          <a:p>
            <a:pPr algn="l" eaLnBrk="1" hangingPunct="1">
              <a:spcBef>
                <a:spcPct val="20000"/>
              </a:spcBef>
              <a:buFont typeface="Courier New" pitchFamily="49" charset="0"/>
              <a:buChar char="o"/>
            </a:pPr>
            <a:r>
              <a:rPr lang="en-US" sz="1800"/>
              <a:t>Observations:</a:t>
            </a:r>
          </a:p>
          <a:p>
            <a:pPr lvl="1" algn="l" eaLnBrk="1" hangingPunct="1">
              <a:spcBef>
                <a:spcPct val="20000"/>
              </a:spcBef>
              <a:buFont typeface="Arial" charset="0"/>
              <a:buChar char="•"/>
            </a:pPr>
            <a:r>
              <a:rPr lang="en-US" sz="1800"/>
              <a:t>Seat stays in place, no failure </a:t>
            </a:r>
            <a:endParaRPr lang="en-US" sz="1800">
              <a:sym typeface="Wingdings" pitchFamily="2" charset="2"/>
            </a:endParaRPr>
          </a:p>
          <a:p>
            <a:pPr lvl="1" algn="l" eaLnBrk="1" hangingPunct="1">
              <a:spcBef>
                <a:spcPct val="20000"/>
              </a:spcBef>
              <a:buFont typeface="Arial" charset="0"/>
              <a:buChar char="•"/>
            </a:pPr>
            <a:r>
              <a:rPr lang="en-US" sz="1800">
                <a:solidFill>
                  <a:srgbClr val="000000"/>
                </a:solidFill>
              </a:rPr>
              <a:t>The maximum displacement at F</a:t>
            </a:r>
            <a:r>
              <a:rPr lang="en-US" sz="1800" baseline="-25000">
                <a:solidFill>
                  <a:srgbClr val="000000"/>
                </a:solidFill>
              </a:rPr>
              <a:t>1 </a:t>
            </a:r>
            <a:r>
              <a:rPr lang="en-US" sz="1800">
                <a:solidFill>
                  <a:srgbClr val="000000"/>
                </a:solidFill>
              </a:rPr>
              <a:t>is below the threshold of 400mm</a:t>
            </a:r>
            <a:endParaRPr lang="en-US" sz="1800"/>
          </a:p>
          <a:p>
            <a:pPr lvl="1" algn="l" eaLnBrk="1" hangingPunct="1">
              <a:spcBef>
                <a:spcPct val="20000"/>
              </a:spcBef>
              <a:buFont typeface="Arial" charset="0"/>
              <a:buChar char="•"/>
            </a:pPr>
            <a:r>
              <a:rPr lang="en-US" sz="1800">
                <a:solidFill>
                  <a:srgbClr val="000000"/>
                </a:solidFill>
              </a:rPr>
              <a:t>The minimum displacement at F</a:t>
            </a:r>
            <a:r>
              <a:rPr lang="en-US" sz="1800" baseline="-25000">
                <a:solidFill>
                  <a:srgbClr val="000000"/>
                </a:solidFill>
              </a:rPr>
              <a:t>1</a:t>
            </a:r>
            <a:r>
              <a:rPr lang="en-US" sz="1800">
                <a:solidFill>
                  <a:srgbClr val="000000"/>
                </a:solidFill>
              </a:rPr>
              <a:t>/ F</a:t>
            </a:r>
            <a:r>
              <a:rPr lang="en-US" sz="1800" baseline="-25000">
                <a:solidFill>
                  <a:srgbClr val="000000"/>
                </a:solidFill>
              </a:rPr>
              <a:t>2</a:t>
            </a:r>
            <a:r>
              <a:rPr lang="en-US" sz="1800">
                <a:solidFill>
                  <a:srgbClr val="000000"/>
                </a:solidFill>
              </a:rPr>
              <a:t> is above the threshold of 100/50mm</a:t>
            </a:r>
            <a:endParaRPr lang="en-US" sz="1800" b="1">
              <a:solidFill>
                <a:srgbClr val="FF0000"/>
              </a:solidFill>
              <a:sym typeface="Wingdings" pitchFamily="2" charset="2"/>
            </a:endParaRPr>
          </a:p>
          <a:p>
            <a:pPr algn="l" eaLnBrk="1" hangingPunct="1">
              <a:spcBef>
                <a:spcPct val="20000"/>
              </a:spcBef>
            </a:pPr>
            <a:endParaRPr lang="de-DE" sz="1800"/>
          </a:p>
          <a:p>
            <a:pPr algn="l" eaLnBrk="1" hangingPunct="1">
              <a:spcBef>
                <a:spcPct val="20000"/>
              </a:spcBef>
              <a:buFont typeface="Arial" charset="0"/>
              <a:buChar char="•"/>
            </a:pPr>
            <a:endParaRPr lang="de-DE" sz="1800"/>
          </a:p>
          <a:p>
            <a:pPr algn="l" eaLnBrk="1" hangingPunct="1">
              <a:spcBef>
                <a:spcPct val="20000"/>
              </a:spcBef>
            </a:pPr>
            <a:endParaRPr lang="de-DE" sz="1800"/>
          </a:p>
          <a:p>
            <a:pPr algn="l" eaLnBrk="1" hangingPunct="1">
              <a:spcBef>
                <a:spcPct val="20000"/>
              </a:spcBef>
            </a:pPr>
            <a:endParaRPr lang="de-DE" sz="1800">
              <a:solidFill>
                <a:srgbClr val="000000"/>
              </a:solidFill>
              <a:sym typeface="Wingdings" pitchFamily="2" charset="2"/>
            </a:endParaRPr>
          </a:p>
          <a:p>
            <a:pPr lvl="2" algn="l" eaLnBrk="1" hangingPunct="1">
              <a:spcBef>
                <a:spcPct val="20000"/>
              </a:spcBef>
              <a:buFont typeface="Wingdings" pitchFamily="2" charset="2"/>
              <a:buNone/>
            </a:pPr>
            <a:endParaRPr lang="de-DE" sz="1800">
              <a:sym typeface="Wingdings" pitchFamily="2" charset="2"/>
            </a:endParaRPr>
          </a:p>
          <a:p>
            <a:pPr algn="l" eaLnBrk="1" hangingPunct="1">
              <a:spcBef>
                <a:spcPct val="20000"/>
              </a:spcBef>
            </a:pPr>
            <a:endParaRPr lang="de-DE" sz="1800">
              <a:sym typeface="Wingdings" pitchFamily="2" charset="2"/>
            </a:endParaRPr>
          </a:p>
          <a:p>
            <a:pPr algn="l" eaLnBrk="1" hangingPunct="1">
              <a:spcBef>
                <a:spcPct val="20000"/>
              </a:spcBef>
            </a:pPr>
            <a:endParaRPr lang="de-DE" sz="1800">
              <a:sym typeface="Wingdings" pitchFamily="2" charset="2"/>
            </a:endParaRPr>
          </a:p>
          <a:p>
            <a:pPr algn="l" eaLnBrk="1" hangingPunct="1">
              <a:spcBef>
                <a:spcPct val="20000"/>
              </a:spcBef>
            </a:pPr>
            <a:endParaRPr lang="sv-SE" sz="1800"/>
          </a:p>
          <a:p>
            <a:pPr algn="l" eaLnBrk="1" hangingPunct="1">
              <a:spcBef>
                <a:spcPct val="20000"/>
              </a:spcBef>
            </a:pPr>
            <a:endParaRPr lang="sv-SE" sz="1800"/>
          </a:p>
          <a:p>
            <a:pPr algn="l" eaLnBrk="1" hangingPunct="1">
              <a:spcBef>
                <a:spcPct val="20000"/>
              </a:spcBef>
            </a:pPr>
            <a:endParaRPr lang="de-DE"/>
          </a:p>
        </p:txBody>
      </p:sp>
      <p:pic>
        <p:nvPicPr>
          <p:cNvPr id="102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3" r="46402" b="21835"/>
          <a:stretch>
            <a:fillRect/>
          </a:stretch>
        </p:blipFill>
        <p:spPr>
          <a:xfrm>
            <a:off x="6473825" y="631825"/>
            <a:ext cx="2490788" cy="2581275"/>
          </a:xfrm>
        </p:spPr>
      </p:pic>
      <p:pic>
        <p:nvPicPr>
          <p:cNvPr id="1024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8" b="21835"/>
          <a:stretch>
            <a:fillRect/>
          </a:stretch>
        </p:blipFill>
        <p:spPr bwMode="auto">
          <a:xfrm>
            <a:off x="6769100" y="3500438"/>
            <a:ext cx="2195513" cy="259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8" name="Datumsplatzhalter 3"/>
          <p:cNvSpPr>
            <a:spLocks noGrp="1"/>
          </p:cNvSpPr>
          <p:nvPr>
            <p:ph type="dt" sz="quarter" idx="10"/>
          </p:nvPr>
        </p:nvSpPr>
        <p:spPr>
          <a:xfrm>
            <a:off x="3635375" y="6408738"/>
            <a:ext cx="208915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algn="ctr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algn="ctr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algn="ctr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algn="ctr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de-DE" sz="1400" smtClean="0"/>
              <a:t>November 2017</a:t>
            </a:r>
          </a:p>
          <a:p>
            <a:pPr eaLnBrk="1" hangingPunct="1"/>
            <a:endParaRPr lang="de-DE" sz="1400" smtClean="0"/>
          </a:p>
        </p:txBody>
      </p:sp>
      <p:sp>
        <p:nvSpPr>
          <p:cNvPr id="9" name="Rechteck 8"/>
          <p:cNvSpPr/>
          <p:nvPr/>
        </p:nvSpPr>
        <p:spPr>
          <a:xfrm>
            <a:off x="5965825" y="1773238"/>
            <a:ext cx="693738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3200" b="1">
                <a:solidFill>
                  <a:srgbClr val="54B631"/>
                </a:solidFill>
                <a:sym typeface="Wingdings 2" pitchFamily="18" charset="2"/>
              </a:rPr>
              <a:t></a:t>
            </a:r>
            <a:endParaRPr lang="de-DE" sz="3200"/>
          </a:p>
        </p:txBody>
      </p:sp>
      <p:sp>
        <p:nvSpPr>
          <p:cNvPr id="10" name="Rechteck 9"/>
          <p:cNvSpPr/>
          <p:nvPr/>
        </p:nvSpPr>
        <p:spPr>
          <a:xfrm>
            <a:off x="5940425" y="2339975"/>
            <a:ext cx="695325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3200" b="1">
                <a:solidFill>
                  <a:srgbClr val="54B631"/>
                </a:solidFill>
                <a:sym typeface="Wingdings 2" pitchFamily="18" charset="2"/>
              </a:rPr>
              <a:t></a:t>
            </a:r>
            <a:endParaRPr lang="de-DE" sz="3200"/>
          </a:p>
        </p:txBody>
      </p:sp>
      <p:sp>
        <p:nvSpPr>
          <p:cNvPr id="11" name="Rechteck 10"/>
          <p:cNvSpPr/>
          <p:nvPr/>
        </p:nvSpPr>
        <p:spPr>
          <a:xfrm>
            <a:off x="5892800" y="2844800"/>
            <a:ext cx="695325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3200" b="1">
                <a:solidFill>
                  <a:srgbClr val="54B631"/>
                </a:solidFill>
                <a:sym typeface="Wingdings 2" pitchFamily="18" charset="2"/>
              </a:rPr>
              <a:t></a:t>
            </a:r>
            <a:endParaRPr lang="de-DE" sz="3200"/>
          </a:p>
        </p:txBody>
      </p:sp>
      <p:pic>
        <p:nvPicPr>
          <p:cNvPr id="10252" name="Picture 2" descr="P:\5216003_F2_Überarbeitung UN ECE R80\04_Tests\TÜV\179421190_002\Bilder\V2_IMG_596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3644900"/>
            <a:ext cx="3313113" cy="248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el 1"/>
          <p:cNvSpPr>
            <a:spLocks noGrp="1"/>
          </p:cNvSpPr>
          <p:nvPr>
            <p:ph type="title"/>
          </p:nvPr>
        </p:nvSpPr>
        <p:spPr>
          <a:xfrm>
            <a:off x="457200" y="-171450"/>
            <a:ext cx="8435975" cy="1000125"/>
          </a:xfrm>
        </p:spPr>
        <p:txBody>
          <a:bodyPr/>
          <a:lstStyle/>
          <a:p>
            <a:r>
              <a:rPr lang="en-GB" smtClean="0"/>
              <a:t>Conclusion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692150"/>
            <a:ext cx="8435975" cy="5689600"/>
          </a:xfrm>
        </p:spPr>
        <p:txBody>
          <a:bodyPr>
            <a:normAutofit/>
          </a:bodyPr>
          <a:lstStyle/>
          <a:p>
            <a:pPr marL="6350" indent="0">
              <a:buFontTx/>
              <a:buNone/>
            </a:pPr>
            <a:r>
              <a:rPr lang="en-US" sz="1800" smtClean="0">
                <a:sym typeface="Wingdings" pitchFamily="2" charset="2"/>
              </a:rPr>
              <a:t>The statically (appendix 5) tested seats, when tested according to the dynamic test, collapsed in the dynamic tests</a:t>
            </a:r>
          </a:p>
          <a:p>
            <a:pPr marL="6350" indent="0">
              <a:buFontTx/>
              <a:buNone/>
            </a:pPr>
            <a:endParaRPr lang="en-US" sz="1800" smtClean="0">
              <a:sym typeface="Wingdings" pitchFamily="2" charset="2"/>
            </a:endParaRPr>
          </a:p>
          <a:p>
            <a:pPr lvl="1">
              <a:buFontTx/>
              <a:buNone/>
            </a:pPr>
            <a:endParaRPr lang="en-US" sz="1600" smtClean="0">
              <a:sym typeface="Wingdings" pitchFamily="2" charset="2"/>
            </a:endParaRPr>
          </a:p>
          <a:p>
            <a:pPr lvl="1">
              <a:buFont typeface="Wingdings" pitchFamily="2" charset="2"/>
              <a:buChar char="à"/>
            </a:pPr>
            <a:r>
              <a:rPr lang="en-US" sz="2400" b="1" smtClean="0"/>
              <a:t>Goal of UN Regulation No. 80 is not achieved when tested statically</a:t>
            </a:r>
          </a:p>
          <a:p>
            <a:pPr lvl="1">
              <a:buFont typeface="Wingdings" pitchFamily="2" charset="2"/>
              <a:buChar char="à"/>
            </a:pPr>
            <a:endParaRPr lang="en-US" sz="2200" b="1" smtClean="0">
              <a:sym typeface="Wingdings" pitchFamily="2" charset="2"/>
            </a:endParaRPr>
          </a:p>
          <a:p>
            <a:pPr marL="6350" indent="0">
              <a:buFontTx/>
              <a:buNone/>
            </a:pPr>
            <a:endParaRPr lang="en-US" sz="2200" b="1" smtClean="0">
              <a:sym typeface="Wingdings" pitchFamily="2" charset="2"/>
            </a:endParaRPr>
          </a:p>
          <a:p>
            <a:pPr marL="6350" indent="0">
              <a:buFontTx/>
              <a:buNone/>
            </a:pPr>
            <a:endParaRPr lang="en-US" sz="1800" smtClean="0"/>
          </a:p>
          <a:p>
            <a:pPr marL="6350" indent="0">
              <a:buFontTx/>
              <a:buNone/>
            </a:pPr>
            <a:r>
              <a:rPr lang="en-US" sz="1800" smtClean="0"/>
              <a:t>		</a:t>
            </a:r>
            <a:r>
              <a:rPr lang="en-US" smtClean="0"/>
              <a:t>Proposal: delete static test according to Appendix 5</a:t>
            </a:r>
            <a:endParaRPr lang="en-US" sz="1800" smtClean="0"/>
          </a:p>
          <a:p>
            <a:pPr marL="6350" indent="0">
              <a:buFontTx/>
              <a:buNone/>
            </a:pPr>
            <a:r>
              <a:rPr lang="en-US" sz="1800" b="1" smtClean="0"/>
              <a:t>		</a:t>
            </a:r>
          </a:p>
          <a:p>
            <a:pPr marL="6350" indent="0">
              <a:buFontTx/>
              <a:buNone/>
            </a:pPr>
            <a:endParaRPr lang="en-US" sz="1800" smtClean="0"/>
          </a:p>
          <a:p>
            <a:pPr marL="6350" indent="0">
              <a:buFontTx/>
              <a:buNone/>
            </a:pPr>
            <a:endParaRPr lang="en-US" smtClean="0"/>
          </a:p>
        </p:txBody>
      </p:sp>
      <p:sp>
        <p:nvSpPr>
          <p:cNvPr id="11268" name="Fußzeilenplatzhalt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algn="ctr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algn="ctr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algn="ctr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algn="ctr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l" eaLnBrk="1" hangingPunct="1"/>
            <a:r>
              <a:rPr lang="de-DE" sz="1400" smtClean="0"/>
              <a:t>Julian Ott</a:t>
            </a:r>
          </a:p>
        </p:txBody>
      </p:sp>
      <p:sp>
        <p:nvSpPr>
          <p:cNvPr id="11269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algn="ctr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algn="ctr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algn="ctr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algn="ctr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r" eaLnBrk="1" hangingPunct="1"/>
            <a:r>
              <a:rPr lang="de-DE" sz="1400"/>
              <a:t>Slide </a:t>
            </a:r>
            <a:fld id="{06456BD2-BCEB-421E-86C5-94BDFB9C9EE0}" type="slidenum">
              <a:rPr lang="de-DE" sz="1400"/>
              <a:pPr algn="r" eaLnBrk="1" hangingPunct="1"/>
              <a:t>9</a:t>
            </a:fld>
            <a:endParaRPr lang="de-DE" sz="1400"/>
          </a:p>
        </p:txBody>
      </p:sp>
      <p:sp>
        <p:nvSpPr>
          <p:cNvPr id="11270" name="Datumsplatzhalter 3"/>
          <p:cNvSpPr>
            <a:spLocks noGrp="1"/>
          </p:cNvSpPr>
          <p:nvPr>
            <p:ph type="dt" sz="quarter" idx="10"/>
          </p:nvPr>
        </p:nvSpPr>
        <p:spPr>
          <a:xfrm>
            <a:off x="3635375" y="6408738"/>
            <a:ext cx="208915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algn="ctr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algn="ctr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algn="ctr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algn="ctr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de-DE" sz="1400" smtClean="0"/>
              <a:t>November 2017</a:t>
            </a:r>
          </a:p>
          <a:p>
            <a:pPr eaLnBrk="1" hangingPunct="1"/>
            <a:endParaRPr lang="de-DE" sz="1400" smtClean="0"/>
          </a:p>
        </p:txBody>
      </p:sp>
      <p:sp>
        <p:nvSpPr>
          <p:cNvPr id="11271" name="Rechteck 8"/>
          <p:cNvSpPr>
            <a:spLocks noChangeArrowheads="1"/>
          </p:cNvSpPr>
          <p:nvPr/>
        </p:nvSpPr>
        <p:spPr bwMode="auto">
          <a:xfrm>
            <a:off x="900113" y="3408363"/>
            <a:ext cx="7775575" cy="1295400"/>
          </a:xfrm>
          <a:prstGeom prst="rect">
            <a:avLst/>
          </a:prstGeom>
          <a:noFill/>
          <a:ln w="28575" algn="ctr">
            <a:solidFill>
              <a:srgbClr val="EE251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MPOWERBULLET" val="EMPOWERBULLET"/>
</p:tagLst>
</file>

<file path=ppt/theme/theme1.xml><?xml version="1.0" encoding="utf-8"?>
<a:theme xmlns:a="http://schemas.openxmlformats.org/drawingml/2006/main" name="bast-vorlage">
  <a:themeElements>
    <a:clrScheme name="Larissa-Design 9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99CCFF"/>
      </a:accent1>
      <a:accent2>
        <a:srgbClr val="CCCCFF"/>
      </a:accent2>
      <a:accent3>
        <a:srgbClr val="FFFFFF"/>
      </a:accent3>
      <a:accent4>
        <a:srgbClr val="000000"/>
      </a:accent4>
      <a:accent5>
        <a:srgbClr val="CAE2FF"/>
      </a:accent5>
      <a:accent6>
        <a:srgbClr val="B9B9E7"/>
      </a:accent6>
      <a:hlink>
        <a:srgbClr val="3333CC"/>
      </a:hlink>
      <a:folHlink>
        <a:srgbClr val="AF67FF"/>
      </a:folHlink>
    </a:clrScheme>
    <a:fontScheme name="Larissa-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Larissa-Design 1">
        <a:dk1>
          <a:srgbClr val="000000"/>
        </a:dk1>
        <a:lt1>
          <a:srgbClr val="F4FAF4"/>
        </a:lt1>
        <a:dk2>
          <a:srgbClr val="000000"/>
        </a:dk2>
        <a:lt2>
          <a:srgbClr val="808080"/>
        </a:lt2>
        <a:accent1>
          <a:srgbClr val="54B631"/>
        </a:accent1>
        <a:accent2>
          <a:srgbClr val="CC8648"/>
        </a:accent2>
        <a:accent3>
          <a:srgbClr val="F8FCF8"/>
        </a:accent3>
        <a:accent4>
          <a:srgbClr val="000000"/>
        </a:accent4>
        <a:accent5>
          <a:srgbClr val="B3D7AD"/>
        </a:accent5>
        <a:accent6>
          <a:srgbClr val="B97940"/>
        </a:accent6>
        <a:hlink>
          <a:srgbClr val="667AB3"/>
        </a:hlink>
        <a:folHlink>
          <a:srgbClr val="FFF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54B631"/>
        </a:accent1>
        <a:accent2>
          <a:srgbClr val="CC8648"/>
        </a:accent2>
        <a:accent3>
          <a:srgbClr val="FFFFFF"/>
        </a:accent3>
        <a:accent4>
          <a:srgbClr val="000000"/>
        </a:accent4>
        <a:accent5>
          <a:srgbClr val="B3D7AD"/>
        </a:accent5>
        <a:accent6>
          <a:srgbClr val="B97940"/>
        </a:accent6>
        <a:hlink>
          <a:srgbClr val="667AB3"/>
        </a:hlink>
        <a:folHlink>
          <a:srgbClr val="FFF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3">
        <a:dk1>
          <a:srgbClr val="000000"/>
        </a:dk1>
        <a:lt1>
          <a:srgbClr val="F4FAF4"/>
        </a:lt1>
        <a:dk2>
          <a:srgbClr val="6E6E6E"/>
        </a:dk2>
        <a:lt2>
          <a:srgbClr val="AAAAAA"/>
        </a:lt2>
        <a:accent1>
          <a:srgbClr val="8CD26E"/>
        </a:accent1>
        <a:accent2>
          <a:srgbClr val="DCB48C"/>
        </a:accent2>
        <a:accent3>
          <a:srgbClr val="F8FCF8"/>
        </a:accent3>
        <a:accent4>
          <a:srgbClr val="000000"/>
        </a:accent4>
        <a:accent5>
          <a:srgbClr val="C5E5BA"/>
        </a:accent5>
        <a:accent6>
          <a:srgbClr val="C7A37E"/>
        </a:accent6>
        <a:hlink>
          <a:srgbClr val="A0AAC8"/>
        </a:hlink>
        <a:folHlink>
          <a:srgbClr val="FAF05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4">
        <a:dk1>
          <a:srgbClr val="000000"/>
        </a:dk1>
        <a:lt1>
          <a:srgbClr val="F4FAF4"/>
        </a:lt1>
        <a:dk2>
          <a:srgbClr val="000000"/>
        </a:dk2>
        <a:lt2>
          <a:srgbClr val="808080"/>
        </a:lt2>
        <a:accent1>
          <a:srgbClr val="32641E"/>
        </a:accent1>
        <a:accent2>
          <a:srgbClr val="8C5A28"/>
        </a:accent2>
        <a:accent3>
          <a:srgbClr val="F8FCF8"/>
        </a:accent3>
        <a:accent4>
          <a:srgbClr val="000000"/>
        </a:accent4>
        <a:accent5>
          <a:srgbClr val="ADB8AB"/>
        </a:accent5>
        <a:accent6>
          <a:srgbClr val="7E5123"/>
        </a:accent6>
        <a:hlink>
          <a:srgbClr val="3C5078"/>
        </a:hlink>
        <a:folHlink>
          <a:srgbClr val="C8BE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5">
        <a:dk1>
          <a:srgbClr val="000000"/>
        </a:dk1>
        <a:lt1>
          <a:srgbClr val="96C896"/>
        </a:lt1>
        <a:dk2>
          <a:srgbClr val="000000"/>
        </a:dk2>
        <a:lt2>
          <a:srgbClr val="808080"/>
        </a:lt2>
        <a:accent1>
          <a:srgbClr val="32641E"/>
        </a:accent1>
        <a:accent2>
          <a:srgbClr val="8C5A28"/>
        </a:accent2>
        <a:accent3>
          <a:srgbClr val="C9E0C9"/>
        </a:accent3>
        <a:accent4>
          <a:srgbClr val="000000"/>
        </a:accent4>
        <a:accent5>
          <a:srgbClr val="ADB8AB"/>
        </a:accent5>
        <a:accent6>
          <a:srgbClr val="7E5123"/>
        </a:accent6>
        <a:hlink>
          <a:srgbClr val="3C5078"/>
        </a:hlink>
        <a:folHlink>
          <a:srgbClr val="C8BE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6">
        <a:dk1>
          <a:srgbClr val="000000"/>
        </a:dk1>
        <a:lt1>
          <a:srgbClr val="3399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ADCA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8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bast-vorlage</Template>
  <TotalTime>0</TotalTime>
  <Words>878</Words>
  <Application>Microsoft Office PowerPoint</Application>
  <PresentationFormat>On-screen Show (4:3)</PresentationFormat>
  <Paragraphs>285</Paragraphs>
  <Slides>12</Slides>
  <Notes>1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bast-vorlage</vt:lpstr>
      <vt:lpstr>UN-Regulation No. 80 Comparative study between static and dynamic test procedure    Julian Ott</vt:lpstr>
      <vt:lpstr>UN Regulation No. 80</vt:lpstr>
      <vt:lpstr>Are these tests equivalent? </vt:lpstr>
      <vt:lpstr>UN-Regulation No. 80</vt:lpstr>
      <vt:lpstr>Testmatrix</vt:lpstr>
      <vt:lpstr>Results – Dynamic Test 1</vt:lpstr>
      <vt:lpstr>Results – Dynamic Test 2</vt:lpstr>
      <vt:lpstr>Results – Static Test</vt:lpstr>
      <vt:lpstr>Conclusion</vt:lpstr>
      <vt:lpstr>Outlook</vt:lpstr>
      <vt:lpstr>Thank you for your attention!</vt:lpstr>
      <vt:lpstr>Results - Summary</vt:lpstr>
    </vt:vector>
  </TitlesOfParts>
  <Company>BASt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 ECE R80</dc:title>
  <dc:subject>BASt MusterFolie</dc:subject>
  <dc:creator>ottj</dc:creator>
  <cp:keywords>BASt MusterFolie</cp:keywords>
  <dc:description>BASt MusterFolie_x000d_
20061221</dc:description>
  <cp:lastModifiedBy>Gianotti3</cp:lastModifiedBy>
  <cp:revision>375</cp:revision>
  <dcterms:created xsi:type="dcterms:W3CDTF">2017-03-08T09:10:00Z</dcterms:created>
  <dcterms:modified xsi:type="dcterms:W3CDTF">2017-12-14T17:03:04Z</dcterms:modified>
  <cp:category>BASt MusterFolie</cp:category>
</cp:coreProperties>
</file>