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0" r:id="rId1"/>
    <p:sldMasterId id="2147483664" r:id="rId2"/>
    <p:sldMasterId id="2147483661" r:id="rId3"/>
    <p:sldMasterId id="2147483654" r:id="rId4"/>
    <p:sldMasterId id="2147483667" r:id="rId5"/>
    <p:sldMasterId id="2147483682" r:id="rId6"/>
    <p:sldMasterId id="2147483687" r:id="rId7"/>
  </p:sldMasterIdLst>
  <p:notesMasterIdLst>
    <p:notesMasterId r:id="rId14"/>
  </p:notesMasterIdLst>
  <p:handoutMasterIdLst>
    <p:handoutMasterId r:id="rId15"/>
  </p:handoutMasterIdLst>
  <p:sldIdLst>
    <p:sldId id="462" r:id="rId8"/>
    <p:sldId id="559" r:id="rId9"/>
    <p:sldId id="562" r:id="rId10"/>
    <p:sldId id="563" r:id="rId11"/>
    <p:sldId id="564" r:id="rId12"/>
    <p:sldId id="565" r:id="rId13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E811B399-645E-4F97-99C7-C6D198F2CB0F}">
          <p14:sldIdLst>
            <p14:sldId id="462"/>
            <p14:sldId id="559"/>
            <p14:sldId id="562"/>
            <p14:sldId id="563"/>
            <p14:sldId id="564"/>
            <p14:sldId id="56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67737A"/>
    <a:srgbClr val="000000"/>
    <a:srgbClr val="BDD0DA"/>
    <a:srgbClr val="D8E3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04" autoAdjust="0"/>
    <p:restoredTop sz="95482" autoAdjust="0"/>
  </p:normalViewPr>
  <p:slideViewPr>
    <p:cSldViewPr showGuides="1">
      <p:cViewPr varScale="1">
        <p:scale>
          <a:sx n="113" d="100"/>
          <a:sy n="113" d="100"/>
        </p:scale>
        <p:origin x="-181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372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A83D7-DF5A-4CF7-8DE7-2B40CB62A976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222F1-0FBD-40F8-8D0A-1A61A0A01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04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93BB3DC-1D17-4D3F-A25B-F0C77B628936}" type="datetimeFigureOut">
              <a:rPr lang="nl-BE" smtClean="0"/>
              <a:t>8/12/2017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288BDF5-4678-4264-A22D-914A3D2D164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7039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8BDF5-4678-4264-A22D-914A3D2D164C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8525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8"/>
          <p:cNvSpPr>
            <a:spLocks noGrp="1"/>
          </p:cNvSpPr>
          <p:nvPr>
            <p:ph type="title" hasCustomPrompt="1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03555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192C5F0E-22C9-4809-BEDF-512C5A9FCDC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363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7735092F-0DFD-45D7-B0AE-03876810E36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47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8232A46-B5CE-4C99-9B27-6C673D124E0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06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ED83A21C-05E0-497E-A40D-EF8209A02FF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420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D296B7FE-E9EF-4647-8CAC-3DFF999E8D7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348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5175"/>
            <a:ext cx="1943100" cy="5110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5175"/>
            <a:ext cx="5676900" cy="5110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AB149530-D53D-4C42-8A97-CC47AABE1C2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4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51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9138"/>
            <a:ext cx="38100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38100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F33D5E0C-28B5-4FB2-9650-81E5A5875FB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030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8"/>
          <p:cNvSpPr>
            <a:spLocks noGrp="1"/>
          </p:cNvSpPr>
          <p:nvPr>
            <p:ph type="title" hasCustomPrompt="1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13426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8"/>
          <p:cNvSpPr>
            <a:spLocks noGrp="1"/>
          </p:cNvSpPr>
          <p:nvPr>
            <p:ph type="title" hasCustomPrompt="1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658622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BD309-2D66-4D2B-8BC3-CC31765A3FE8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54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8"/>
          <p:cNvSpPr>
            <a:spLocks noGrp="1"/>
          </p:cNvSpPr>
          <p:nvPr>
            <p:ph type="title" hasCustomPrompt="1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0842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Slide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568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5" name="Content Placeholder 11"/>
          <p:cNvSpPr>
            <a:spLocks noGrp="1"/>
          </p:cNvSpPr>
          <p:nvPr>
            <p:ph sz="quarter" idx="10"/>
          </p:nvPr>
        </p:nvSpPr>
        <p:spPr>
          <a:xfrm>
            <a:off x="468313" y="1196975"/>
            <a:ext cx="8280400" cy="48244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6" name="Rectangle 6"/>
          <p:cNvSpPr txBox="1">
            <a:spLocks noChangeArrowheads="1"/>
          </p:cNvSpPr>
          <p:nvPr userDrawn="1"/>
        </p:nvSpPr>
        <p:spPr>
          <a:xfrm>
            <a:off x="8100393" y="6146354"/>
            <a:ext cx="648320" cy="457200"/>
          </a:xfrm>
          <a:prstGeom prst="rect">
            <a:avLst/>
          </a:prstGeom>
        </p:spPr>
        <p:txBody>
          <a:bodyPr anchor="ctr"/>
          <a:lstStyle>
            <a:defPPr>
              <a:defRPr lang="nl-BE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B4055841-7A20-4008-B147-618CBDBDB019}" type="slidenum">
              <a:rPr lang="fr-FR" smtClean="0"/>
              <a:pPr algn="r">
                <a:defRPr/>
              </a:pPr>
              <a:t>‹#›</a:t>
            </a:fld>
            <a:endParaRPr lang="fr-FR" dirty="0"/>
          </a:p>
        </p:txBody>
      </p:sp>
      <p:sp>
        <p:nvSpPr>
          <p:cNvPr id="9" name="Rectangle 6"/>
          <p:cNvSpPr txBox="1">
            <a:spLocks noChangeArrowheads="1"/>
          </p:cNvSpPr>
          <p:nvPr userDrawn="1"/>
        </p:nvSpPr>
        <p:spPr>
          <a:xfrm>
            <a:off x="446784" y="6146354"/>
            <a:ext cx="6861520" cy="457200"/>
          </a:xfrm>
          <a:prstGeom prst="rect">
            <a:avLst/>
          </a:prstGeom>
        </p:spPr>
        <p:txBody>
          <a:bodyPr anchor="ctr"/>
          <a:lstStyle>
            <a:defPPr>
              <a:defRPr lang="nl-BE"/>
            </a:defPPr>
            <a:lvl1pPr marL="0" algn="l" defTabSz="914400" rtl="0" eaLnBrk="1" latinLnBrk="0" hangingPunct="1"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spcBef>
                <a:spcPts val="525"/>
              </a:spcBef>
              <a:buNone/>
            </a:pPr>
            <a:r>
              <a:rPr lang="en-US" altLang="en-US" sz="16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62</a:t>
            </a:r>
            <a:r>
              <a:rPr lang="en-US" altLang="en-US" sz="1600" b="0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</a:t>
            </a:r>
            <a:r>
              <a:rPr lang="en-US" altLang="en-US" sz="16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GRSP Session - 12-15/12/2017, Geneva</a:t>
            </a:r>
          </a:p>
        </p:txBody>
      </p:sp>
      <p:cxnSp>
        <p:nvCxnSpPr>
          <p:cNvPr id="3" name="Gerader Verbinder 2"/>
          <p:cNvCxnSpPr/>
          <p:nvPr userDrawn="1"/>
        </p:nvCxnSpPr>
        <p:spPr>
          <a:xfrm>
            <a:off x="457200" y="6146354"/>
            <a:ext cx="8291513" cy="0"/>
          </a:xfrm>
          <a:prstGeom prst="line">
            <a:avLst/>
          </a:prstGeom>
          <a:ln w="19050">
            <a:solidFill>
              <a:srgbClr val="00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93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695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2AFE9CEC-758A-4F5F-A958-77F90CA8B2F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28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B4055841-7A20-4008-B147-618CBDBDB01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3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DE05919-E9E8-47EC-AE19-BEB22C86382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594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9138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015CFFFD-DE1E-40C3-9C4B-09043907DD5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494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2468833F-8B8B-43A4-8AC5-3A06F347F03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23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7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70000">
              <a:srgbClr val="006699">
                <a:lumMod val="70000"/>
              </a:srgb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nl-B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315416"/>
            <a:ext cx="3963173" cy="26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8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 spc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70000">
              <a:srgbClr val="006699">
                <a:lumMod val="70000"/>
              </a:srgb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153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nl-B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315416"/>
            <a:ext cx="3963173" cy="26005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3585078"/>
            <a:ext cx="1221127" cy="73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30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 spc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65" r="57543" b="27063"/>
          <a:stretch/>
        </p:blipFill>
        <p:spPr>
          <a:xfrm>
            <a:off x="7596336" y="116632"/>
            <a:ext cx="1368152" cy="726777"/>
          </a:xfrm>
          <a:prstGeom prst="rect">
            <a:avLst/>
          </a:prstGeom>
        </p:spPr>
      </p:pic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568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7491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spc="0">
          <a:solidFill>
            <a:srgbClr val="0066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926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51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9138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90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 b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/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 b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/>
          </a:p>
        </p:txBody>
      </p:sp>
      <p:sp>
        <p:nvSpPr>
          <p:cNvPr id="290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9DD3D44-2E14-4C34-96F8-0AFD541D5559}" type="slidenum">
              <a:rPr lang="fr-FR"/>
              <a:pPr fontAlgn="base">
                <a:spcAft>
                  <a:spcPct val="0"/>
                </a:spcAft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58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90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9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8" grpId="0"/>
      <p:bldP spid="290819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vantGarde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vantGarde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vantGarde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vantGarde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vantGarde" pitchFamily="34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vantGarde" pitchFamily="34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vantGarde" pitchFamily="34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vantGarde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•"/>
        <a:defRPr sz="2800">
          <a:solidFill>
            <a:srgbClr val="505050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505050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505050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05050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70000">
              <a:srgbClr val="006699">
                <a:lumMod val="70000"/>
              </a:srgb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nl-B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315416"/>
            <a:ext cx="3963173" cy="26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72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 spc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70000">
              <a:srgbClr val="006699">
                <a:lumMod val="70000"/>
              </a:srgb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nl-B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315416"/>
            <a:ext cx="3963173" cy="26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4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 spc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6/wp29grsp/ECE-TRANS-WP29-GRSP-59e.pdf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03225" y="1988841"/>
            <a:ext cx="6473031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525"/>
              </a:spcBef>
              <a:buNone/>
            </a:pPr>
            <a:r>
              <a:rPr lang="en-US" altLang="en-US" sz="2800" dirty="0">
                <a:solidFill>
                  <a:schemeClr val="bg1"/>
                </a:solidFill>
                <a:latin typeface="Verdana" pitchFamily="34" charset="0"/>
              </a:rPr>
              <a:t>Response to ANEC proposal for Booster phase out in R44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8E75941A-1B59-4C3C-9C9A-B72039D3C4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166522"/>
              </p:ext>
            </p:extLst>
          </p:nvPr>
        </p:nvGraphicFramePr>
        <p:xfrm>
          <a:off x="2699792" y="182961"/>
          <a:ext cx="6300470" cy="45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0553">
                  <a:extLst>
                    <a:ext uri="{9D8B030D-6E8A-4147-A177-3AD203B41FA5}">
                      <a16:colId xmlns:a16="http://schemas.microsoft.com/office/drawing/2014/main" xmlns="" val="2874103712"/>
                    </a:ext>
                  </a:extLst>
                </a:gridCol>
                <a:gridCol w="3149917">
                  <a:extLst>
                    <a:ext uri="{9D8B030D-6E8A-4147-A177-3AD203B41FA5}">
                      <a16:colId xmlns:a16="http://schemas.microsoft.com/office/drawing/2014/main" xmlns="" val="33356149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Submitted by the expert from CLEPA</a:t>
                      </a:r>
                      <a:endParaRPr lang="fr-BE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solidFill>
                            <a:schemeClr val="tx1"/>
                          </a:solidFill>
                          <a:effectLst/>
                        </a:rPr>
                        <a:t>Informal </a:t>
                      </a:r>
                      <a:r>
                        <a:rPr lang="en-GB" sz="1000" u="sng">
                          <a:solidFill>
                            <a:schemeClr val="tx1"/>
                          </a:solidFill>
                          <a:effectLst/>
                        </a:rPr>
                        <a:t>document</a:t>
                      </a: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000" smtClean="0">
                          <a:solidFill>
                            <a:schemeClr val="tx1"/>
                          </a:solidFill>
                          <a:effectLst/>
                        </a:rPr>
                        <a:t>GRSP-62-18</a:t>
                      </a:r>
                      <a:endParaRPr lang="fr-BE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71170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(62</a:t>
                      </a:r>
                      <a:r>
                        <a:rPr lang="en-GB" sz="1000" baseline="30000" dirty="0">
                          <a:solidFill>
                            <a:schemeClr val="tx1"/>
                          </a:solidFill>
                          <a:effectLst/>
                        </a:rPr>
                        <a:t>nd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 GRSP, 12-15 December 2017 </a:t>
                      </a:r>
                      <a:endParaRPr lang="fr-BE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71170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agenda item 12)</a:t>
                      </a:r>
                      <a:endParaRPr lang="fr-BE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3691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17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ANEC </a:t>
            </a:r>
            <a:r>
              <a:rPr lang="de-DE" dirty="0" err="1"/>
              <a:t>proposal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phase</a:t>
            </a:r>
            <a:r>
              <a:rPr lang="de-DE" dirty="0"/>
              <a:t> out </a:t>
            </a:r>
            <a:r>
              <a:rPr lang="de-DE" dirty="0" err="1"/>
              <a:t>of</a:t>
            </a:r>
            <a:r>
              <a:rPr lang="de-DE" dirty="0"/>
              <a:t> G2 &amp; G2/3 </a:t>
            </a:r>
            <a:r>
              <a:rPr lang="de-DE" dirty="0" err="1"/>
              <a:t>from</a:t>
            </a:r>
            <a:r>
              <a:rPr lang="de-DE" dirty="0"/>
              <a:t> R44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>
          <a:xfrm>
            <a:off x="457200" y="4725144"/>
            <a:ext cx="8280400" cy="1296144"/>
          </a:xfrm>
        </p:spPr>
        <p:txBody>
          <a:bodyPr/>
          <a:lstStyle/>
          <a:p>
            <a:pPr marL="0" indent="0">
              <a:buNone/>
            </a:pPr>
            <a:r>
              <a:rPr lang="en-US" sz="1400" i="1" dirty="0"/>
              <a:t>Insert new paragraphs 17.18. and 17.19., to read:</a:t>
            </a:r>
          </a:p>
          <a:p>
            <a:pPr marL="0" indent="0">
              <a:buNone/>
            </a:pPr>
            <a:r>
              <a:rPr lang="en-US" sz="1400" dirty="0"/>
              <a:t>"17.18. As from [1 September 2018], no new approvals shall be granted under this Regulation to non-integral class forward facing child restraint systems of group 2 or group 2/3.</a:t>
            </a:r>
          </a:p>
          <a:p>
            <a:pPr marL="0" indent="0">
              <a:buNone/>
            </a:pPr>
            <a:r>
              <a:rPr lang="en-US" sz="1400" dirty="0"/>
              <a:t>17.19. As from [1 September 2021], no extensions shall be granted under this Regulation to non-integral class forward facing child restraint systems of group 2 or group 2/3."</a:t>
            </a:r>
          </a:p>
        </p:txBody>
      </p:sp>
      <p:grpSp>
        <p:nvGrpSpPr>
          <p:cNvPr id="11" name="Gruppieren 10"/>
          <p:cNvGrpSpPr>
            <a:grpSpLocks noChangeAspect="1"/>
          </p:cNvGrpSpPr>
          <p:nvPr/>
        </p:nvGrpSpPr>
        <p:grpSpPr>
          <a:xfrm>
            <a:off x="480321" y="1196752"/>
            <a:ext cx="6311463" cy="3384376"/>
            <a:chOff x="1619672" y="1196975"/>
            <a:chExt cx="5436565" cy="2915232"/>
          </a:xfrm>
        </p:grpSpPr>
        <p:grpSp>
          <p:nvGrpSpPr>
            <p:cNvPr id="9" name="Gruppieren 8"/>
            <p:cNvGrpSpPr/>
            <p:nvPr/>
          </p:nvGrpSpPr>
          <p:grpSpPr>
            <a:xfrm>
              <a:off x="1619672" y="1196975"/>
              <a:ext cx="5436565" cy="1893728"/>
              <a:chOff x="1619672" y="1196975"/>
              <a:chExt cx="5436565" cy="1893728"/>
            </a:xfrm>
          </p:grpSpPr>
          <p:pic>
            <p:nvPicPr>
              <p:cNvPr id="7" name="Grafik 6"/>
              <p:cNvPicPr>
                <a:picLocks noChangeAspect="1"/>
              </p:cNvPicPr>
              <p:nvPr/>
            </p:nvPicPr>
            <p:blipFill rotWithShape="1">
              <a:blip r:embed="rId2"/>
              <a:srcRect t="1" b="-58"/>
              <a:stretch/>
            </p:blipFill>
            <p:spPr>
              <a:xfrm>
                <a:off x="1619672" y="1196975"/>
                <a:ext cx="5410200" cy="648072"/>
              </a:xfrm>
              <a:prstGeom prst="rect">
                <a:avLst/>
              </a:prstGeom>
            </p:spPr>
          </p:pic>
          <p:pic>
            <p:nvPicPr>
              <p:cNvPr id="8" name="Grafik 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19672" y="1947332"/>
                <a:ext cx="5436565" cy="1143371"/>
              </a:xfrm>
              <a:prstGeom prst="rect">
                <a:avLst/>
              </a:prstGeom>
            </p:spPr>
          </p:pic>
        </p:grpSp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19672" y="3169232"/>
              <a:ext cx="5431780" cy="9429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6647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9842" y="227978"/>
            <a:ext cx="6995120" cy="568771"/>
          </a:xfrm>
        </p:spPr>
        <p:txBody>
          <a:bodyPr>
            <a:normAutofit fontScale="90000"/>
          </a:bodyPr>
          <a:lstStyle/>
          <a:p>
            <a:r>
              <a:rPr lang="de-DE" dirty="0" err="1"/>
              <a:t>Comparison</a:t>
            </a:r>
            <a:r>
              <a:rPr lang="de-DE" dirty="0"/>
              <a:t> w </a:t>
            </a:r>
            <a:r>
              <a:rPr lang="de-DE" dirty="0" err="1"/>
              <a:t>timeline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previous</a:t>
            </a:r>
            <a:r>
              <a:rPr lang="de-DE" dirty="0"/>
              <a:t> </a:t>
            </a:r>
            <a:r>
              <a:rPr lang="de-DE" dirty="0" err="1"/>
              <a:t>phase</a:t>
            </a:r>
            <a:r>
              <a:rPr lang="de-DE" dirty="0"/>
              <a:t> out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>
          <a:xfrm>
            <a:off x="480004" y="936967"/>
            <a:ext cx="8280400" cy="4824413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err="1"/>
              <a:t>Implemented</a:t>
            </a:r>
            <a:r>
              <a:rPr lang="de-DE" sz="2000" b="1" dirty="0"/>
              <a:t> </a:t>
            </a:r>
            <a:r>
              <a:rPr lang="de-DE" sz="2000" b="1" dirty="0" err="1"/>
              <a:t>timeline</a:t>
            </a:r>
            <a:r>
              <a:rPr lang="de-DE" sz="2000" b="1" dirty="0"/>
              <a:t> </a:t>
            </a:r>
            <a:r>
              <a:rPr lang="de-DE" sz="2000" b="1" dirty="0" err="1"/>
              <a:t>for</a:t>
            </a:r>
            <a:r>
              <a:rPr lang="de-DE" sz="2000" b="1" dirty="0"/>
              <a:t> </a:t>
            </a:r>
            <a:r>
              <a:rPr lang="de-DE" sz="2000" b="1" dirty="0" err="1"/>
              <a:t>phase</a:t>
            </a:r>
            <a:r>
              <a:rPr lang="de-DE" sz="2000" b="1" dirty="0"/>
              <a:t> out </a:t>
            </a:r>
            <a:r>
              <a:rPr lang="de-DE" sz="2000" b="1" dirty="0" err="1"/>
              <a:t>of</a:t>
            </a:r>
            <a:r>
              <a:rPr lang="de-DE" sz="2000" b="1" dirty="0"/>
              <a:t> G0/0+/1 w ISOFIX:</a:t>
            </a:r>
          </a:p>
          <a:p>
            <a:endParaRPr lang="de-DE" sz="2000" b="1" dirty="0"/>
          </a:p>
          <a:p>
            <a:endParaRPr lang="de-DE" sz="2000" b="1" dirty="0"/>
          </a:p>
          <a:p>
            <a:endParaRPr lang="de-DE" sz="2000" b="1" dirty="0"/>
          </a:p>
          <a:p>
            <a:endParaRPr lang="de-DE" sz="2000" b="1" dirty="0"/>
          </a:p>
          <a:p>
            <a:endParaRPr lang="de-DE" sz="2000" b="1" dirty="0"/>
          </a:p>
          <a:p>
            <a:endParaRPr lang="de-DE" sz="2000" b="1" dirty="0"/>
          </a:p>
          <a:p>
            <a:pPr marL="0" indent="0">
              <a:lnSpc>
                <a:spcPct val="250000"/>
              </a:lnSpc>
              <a:spcBef>
                <a:spcPts val="0"/>
              </a:spcBef>
              <a:buNone/>
            </a:pPr>
            <a:r>
              <a:rPr lang="de-DE" sz="2000" b="1" dirty="0" err="1"/>
              <a:t>Proposed</a:t>
            </a:r>
            <a:r>
              <a:rPr lang="de-DE" sz="2000" b="1" dirty="0"/>
              <a:t> </a:t>
            </a:r>
            <a:r>
              <a:rPr lang="de-DE" sz="2000" b="1" dirty="0" err="1"/>
              <a:t>timeline</a:t>
            </a:r>
            <a:r>
              <a:rPr lang="de-DE" sz="2000" b="1" dirty="0"/>
              <a:t> </a:t>
            </a:r>
            <a:r>
              <a:rPr lang="de-DE" sz="2000" b="1" dirty="0" err="1"/>
              <a:t>for</a:t>
            </a:r>
            <a:r>
              <a:rPr lang="de-DE" sz="2000" b="1" dirty="0"/>
              <a:t> </a:t>
            </a:r>
            <a:r>
              <a:rPr lang="de-DE" sz="2000" b="1" dirty="0" err="1"/>
              <a:t>phase</a:t>
            </a:r>
            <a:r>
              <a:rPr lang="de-DE" sz="2000" b="1" dirty="0"/>
              <a:t> out </a:t>
            </a:r>
            <a:r>
              <a:rPr lang="de-DE" sz="2000" b="1" dirty="0" err="1"/>
              <a:t>of</a:t>
            </a:r>
            <a:r>
              <a:rPr lang="de-DE" sz="2000" b="1" dirty="0"/>
              <a:t> G2 &amp; G2/3 </a:t>
            </a:r>
            <a:r>
              <a:rPr lang="de-DE" sz="2000" b="1" dirty="0" err="1"/>
              <a:t>from</a:t>
            </a:r>
            <a:r>
              <a:rPr lang="de-DE" sz="2000" b="1" dirty="0"/>
              <a:t> ANEC:</a:t>
            </a:r>
          </a:p>
          <a:p>
            <a:endParaRPr lang="de-DE" sz="2000" b="1" dirty="0"/>
          </a:p>
        </p:txBody>
      </p:sp>
      <p:grpSp>
        <p:nvGrpSpPr>
          <p:cNvPr id="22" name="Gruppieren 21"/>
          <p:cNvGrpSpPr/>
          <p:nvPr/>
        </p:nvGrpSpPr>
        <p:grpSpPr>
          <a:xfrm>
            <a:off x="506105" y="1745141"/>
            <a:ext cx="7883387" cy="1811887"/>
            <a:chOff x="568339" y="3120436"/>
            <a:chExt cx="7883387" cy="1811887"/>
          </a:xfrm>
        </p:grpSpPr>
        <p:sp>
          <p:nvSpPr>
            <p:cNvPr id="5" name="Textfeld 4"/>
            <p:cNvSpPr txBox="1"/>
            <p:nvPr/>
          </p:nvSpPr>
          <p:spPr>
            <a:xfrm>
              <a:off x="604291" y="4285992"/>
              <a:ext cx="8640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EIF </a:t>
              </a:r>
              <a:r>
                <a:rPr lang="de-DE" dirty="0" err="1"/>
                <a:t>of</a:t>
              </a:r>
              <a:r>
                <a:rPr lang="de-DE" dirty="0"/>
                <a:t> Phase I</a:t>
              </a:r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2601639" y="4285293"/>
              <a:ext cx="1476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de-DE" dirty="0" err="1"/>
                <a:t>Proposal</a:t>
              </a:r>
              <a:r>
                <a:rPr lang="de-DE" dirty="0"/>
                <a:t> </a:t>
              </a:r>
              <a:r>
                <a:rPr lang="de-DE" dirty="0" err="1"/>
                <a:t>pres</a:t>
              </a:r>
              <a:r>
                <a:rPr lang="de-DE" dirty="0"/>
                <a:t>. @ GRSP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4483715" y="4285292"/>
              <a:ext cx="12370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de-DE" dirty="0"/>
                <a:t>End </a:t>
              </a:r>
              <a:r>
                <a:rPr lang="de-DE" dirty="0" err="1"/>
                <a:t>of</a:t>
              </a:r>
              <a:r>
                <a:rPr lang="de-DE" dirty="0"/>
                <a:t> </a:t>
              </a:r>
              <a:r>
                <a:rPr lang="de-DE" dirty="0" err="1"/>
                <a:t>new</a:t>
              </a:r>
              <a:r>
                <a:rPr lang="de-DE" dirty="0"/>
                <a:t> </a:t>
              </a:r>
              <a:r>
                <a:rPr lang="de-DE" dirty="0" err="1"/>
                <a:t>approvals</a:t>
              </a:r>
              <a:endParaRPr lang="de-DE" dirty="0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7190234" y="4285292"/>
              <a:ext cx="12614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de-DE" dirty="0"/>
                <a:t>End </a:t>
              </a:r>
              <a:r>
                <a:rPr lang="de-DE" dirty="0" err="1"/>
                <a:t>of</a:t>
              </a:r>
              <a:r>
                <a:rPr lang="de-DE" dirty="0"/>
                <a:t> </a:t>
              </a:r>
              <a:r>
                <a:rPr lang="de-DE" dirty="0" err="1"/>
                <a:t>extensions</a:t>
              </a:r>
              <a:endParaRPr lang="de-DE" dirty="0"/>
            </a:p>
          </p:txBody>
        </p:sp>
        <p:grpSp>
          <p:nvGrpSpPr>
            <p:cNvPr id="19" name="Gruppieren 18"/>
            <p:cNvGrpSpPr/>
            <p:nvPr/>
          </p:nvGrpSpPr>
          <p:grpSpPr>
            <a:xfrm>
              <a:off x="568339" y="3456306"/>
              <a:ext cx="7574446" cy="808478"/>
              <a:chOff x="550887" y="3395754"/>
              <a:chExt cx="7574446" cy="808478"/>
            </a:xfrm>
          </p:grpSpPr>
          <p:sp>
            <p:nvSpPr>
              <p:cNvPr id="11" name="Pfeil nach rechts 10"/>
              <p:cNvSpPr/>
              <p:nvPr/>
            </p:nvSpPr>
            <p:spPr>
              <a:xfrm>
                <a:off x="1498491" y="3480440"/>
                <a:ext cx="1350000" cy="7200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≈2 ½ </a:t>
                </a:r>
                <a:r>
                  <a:rPr lang="de-DE" dirty="0" err="1">
                    <a:solidFill>
                      <a:schemeClr val="tx1"/>
                    </a:solidFill>
                  </a:rPr>
                  <a:t>years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Abgerundetes Rechteck 11"/>
              <p:cNvSpPr/>
              <p:nvPr/>
            </p:nvSpPr>
            <p:spPr>
              <a:xfrm>
                <a:off x="550887" y="3547040"/>
                <a:ext cx="936000" cy="648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09/07/</a:t>
                </a:r>
              </a:p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2013</a:t>
                </a:r>
              </a:p>
            </p:txBody>
          </p:sp>
          <p:sp>
            <p:nvSpPr>
              <p:cNvPr id="13" name="Abgerundetes Rechteck 12"/>
              <p:cNvSpPr/>
              <p:nvPr/>
            </p:nvSpPr>
            <p:spPr>
              <a:xfrm>
                <a:off x="2854231" y="3481443"/>
                <a:ext cx="936000" cy="648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09/05/</a:t>
                </a:r>
              </a:p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2016</a:t>
                </a:r>
              </a:p>
            </p:txBody>
          </p:sp>
          <p:sp>
            <p:nvSpPr>
              <p:cNvPr id="15" name="Pfeil nach rechts 14"/>
              <p:cNvSpPr/>
              <p:nvPr/>
            </p:nvSpPr>
            <p:spPr>
              <a:xfrm>
                <a:off x="3790231" y="3412144"/>
                <a:ext cx="810000" cy="792088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" name="Abgerundetes Rechteck 15"/>
              <p:cNvSpPr/>
              <p:nvPr/>
            </p:nvSpPr>
            <p:spPr>
              <a:xfrm>
                <a:off x="4616782" y="3472286"/>
                <a:ext cx="936000" cy="648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01/09/</a:t>
                </a:r>
              </a:p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2017</a:t>
                </a:r>
              </a:p>
            </p:txBody>
          </p:sp>
          <p:sp>
            <p:nvSpPr>
              <p:cNvPr id="17" name="Pfeil nach rechts 16"/>
              <p:cNvSpPr/>
              <p:nvPr/>
            </p:nvSpPr>
            <p:spPr>
              <a:xfrm>
                <a:off x="5552782" y="3395754"/>
                <a:ext cx="1620000" cy="792088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3 </a:t>
                </a:r>
                <a:r>
                  <a:rPr lang="de-DE" dirty="0" err="1">
                    <a:solidFill>
                      <a:schemeClr val="tx1"/>
                    </a:solidFill>
                  </a:rPr>
                  <a:t>years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Abgerundetes Rechteck 17"/>
              <p:cNvSpPr/>
              <p:nvPr/>
            </p:nvSpPr>
            <p:spPr>
              <a:xfrm>
                <a:off x="7189333" y="3460545"/>
                <a:ext cx="936000" cy="648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01/09/</a:t>
                </a:r>
              </a:p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2020</a:t>
                </a:r>
              </a:p>
            </p:txBody>
          </p:sp>
        </p:grpSp>
        <p:sp>
          <p:nvSpPr>
            <p:cNvPr id="21" name="Textfeld 20"/>
            <p:cNvSpPr txBox="1"/>
            <p:nvPr/>
          </p:nvSpPr>
          <p:spPr>
            <a:xfrm>
              <a:off x="3392522" y="3120436"/>
              <a:ext cx="13704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/>
                <a:t>≈1 ½ </a:t>
              </a:r>
              <a:r>
                <a:rPr lang="de-DE" dirty="0" err="1"/>
                <a:t>years</a:t>
              </a:r>
              <a:endParaRPr lang="de-DE" dirty="0"/>
            </a:p>
          </p:txBody>
        </p:sp>
      </p:grpSp>
      <p:grpSp>
        <p:nvGrpSpPr>
          <p:cNvPr id="61" name="Gruppieren 60"/>
          <p:cNvGrpSpPr/>
          <p:nvPr/>
        </p:nvGrpSpPr>
        <p:grpSpPr>
          <a:xfrm>
            <a:off x="506105" y="1434837"/>
            <a:ext cx="8176878" cy="937734"/>
            <a:chOff x="506979" y="1534245"/>
            <a:chExt cx="8176878" cy="937734"/>
          </a:xfrm>
        </p:grpSpPr>
        <p:cxnSp>
          <p:nvCxnSpPr>
            <p:cNvPr id="54" name="Gerade Verbindung mit Pfeil 53"/>
            <p:cNvCxnSpPr/>
            <p:nvPr/>
          </p:nvCxnSpPr>
          <p:spPr>
            <a:xfrm flipV="1">
              <a:off x="506979" y="1745587"/>
              <a:ext cx="4104000" cy="0"/>
            </a:xfrm>
            <a:prstGeom prst="straightConnector1">
              <a:avLst/>
            </a:prstGeom>
            <a:ln w="44450">
              <a:solidFill>
                <a:srgbClr val="FF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feld 54"/>
            <p:cNvSpPr txBox="1"/>
            <p:nvPr/>
          </p:nvSpPr>
          <p:spPr>
            <a:xfrm>
              <a:off x="4663120" y="1534245"/>
              <a:ext cx="40207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solidFill>
                    <a:srgbClr val="FF0000"/>
                  </a:solidFill>
                </a:rPr>
                <a:t>Duration </a:t>
              </a:r>
              <a:r>
                <a:rPr lang="de-DE" b="1" dirty="0" err="1">
                  <a:solidFill>
                    <a:srgbClr val="FF0000"/>
                  </a:solidFill>
                </a:rPr>
                <a:t>from</a:t>
              </a:r>
              <a:r>
                <a:rPr lang="de-DE" b="1" dirty="0">
                  <a:solidFill>
                    <a:srgbClr val="FF0000"/>
                  </a:solidFill>
                </a:rPr>
                <a:t> EIF </a:t>
              </a:r>
              <a:r>
                <a:rPr lang="de-DE" b="1" dirty="0" err="1">
                  <a:solidFill>
                    <a:srgbClr val="FF0000"/>
                  </a:solidFill>
                </a:rPr>
                <a:t>to</a:t>
              </a:r>
              <a:r>
                <a:rPr lang="de-DE" b="1" dirty="0">
                  <a:solidFill>
                    <a:srgbClr val="FF0000"/>
                  </a:solidFill>
                </a:rPr>
                <a:t> </a:t>
              </a:r>
              <a:r>
                <a:rPr lang="de-DE" b="1" dirty="0" err="1">
                  <a:solidFill>
                    <a:srgbClr val="FF0000"/>
                  </a:solidFill>
                </a:rPr>
                <a:t>phase</a:t>
              </a:r>
              <a:r>
                <a:rPr lang="de-DE" b="1" dirty="0">
                  <a:solidFill>
                    <a:srgbClr val="FF0000"/>
                  </a:solidFill>
                </a:rPr>
                <a:t> out: ≈</a:t>
              </a:r>
              <a:r>
                <a:rPr lang="de-DE" b="1" u="sng" dirty="0">
                  <a:solidFill>
                    <a:srgbClr val="FF0000"/>
                  </a:solidFill>
                </a:rPr>
                <a:t>4 </a:t>
              </a:r>
              <a:r>
                <a:rPr lang="de-DE" b="1" u="sng" dirty="0" err="1">
                  <a:solidFill>
                    <a:srgbClr val="FF0000"/>
                  </a:solidFill>
                </a:rPr>
                <a:t>years</a:t>
              </a:r>
              <a:endParaRPr lang="de-DE" b="1" u="sng" dirty="0">
                <a:solidFill>
                  <a:srgbClr val="FF0000"/>
                </a:solidFill>
              </a:endParaRPr>
            </a:p>
          </p:txBody>
        </p:sp>
        <p:cxnSp>
          <p:nvCxnSpPr>
            <p:cNvPr id="58" name="Gerade Verbindung mit Pfeil 57"/>
            <p:cNvCxnSpPr/>
            <p:nvPr/>
          </p:nvCxnSpPr>
          <p:spPr>
            <a:xfrm>
              <a:off x="4585698" y="1643979"/>
              <a:ext cx="0" cy="828000"/>
            </a:xfrm>
            <a:prstGeom prst="straightConnector1">
              <a:avLst/>
            </a:prstGeom>
            <a:ln w="44450">
              <a:solidFill>
                <a:srgbClr val="FF0000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mit Pfeil 59"/>
            <p:cNvCxnSpPr/>
            <p:nvPr/>
          </p:nvCxnSpPr>
          <p:spPr>
            <a:xfrm>
              <a:off x="519019" y="1632690"/>
              <a:ext cx="0" cy="828000"/>
            </a:xfrm>
            <a:prstGeom prst="straightConnector1">
              <a:avLst/>
            </a:prstGeom>
            <a:ln w="44450">
              <a:solidFill>
                <a:srgbClr val="FF0000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uppieren 70"/>
          <p:cNvGrpSpPr/>
          <p:nvPr/>
        </p:nvGrpSpPr>
        <p:grpSpPr>
          <a:xfrm>
            <a:off x="506105" y="4082627"/>
            <a:ext cx="7057238" cy="2036304"/>
            <a:chOff x="506105" y="4082627"/>
            <a:chExt cx="7057238" cy="2036304"/>
          </a:xfrm>
        </p:grpSpPr>
        <p:grpSp>
          <p:nvGrpSpPr>
            <p:cNvPr id="38" name="Gruppieren 37"/>
            <p:cNvGrpSpPr/>
            <p:nvPr/>
          </p:nvGrpSpPr>
          <p:grpSpPr>
            <a:xfrm>
              <a:off x="506105" y="4322780"/>
              <a:ext cx="6388441" cy="1796151"/>
              <a:chOff x="1113003" y="4301769"/>
              <a:chExt cx="6388441" cy="1796151"/>
            </a:xfrm>
          </p:grpSpPr>
          <p:sp>
            <p:nvSpPr>
              <p:cNvPr id="24" name="Textfeld 23"/>
              <p:cNvSpPr txBox="1"/>
              <p:nvPr/>
            </p:nvSpPr>
            <p:spPr>
              <a:xfrm>
                <a:off x="1162786" y="5451589"/>
                <a:ext cx="9116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EIF </a:t>
                </a:r>
                <a:r>
                  <a:rPr lang="de-DE" dirty="0" err="1"/>
                  <a:t>of</a:t>
                </a:r>
                <a:r>
                  <a:rPr lang="de-DE" dirty="0"/>
                  <a:t> Phase II</a:t>
                </a:r>
              </a:p>
            </p:txBody>
          </p:sp>
          <p:sp>
            <p:nvSpPr>
              <p:cNvPr id="25" name="Textfeld 24"/>
              <p:cNvSpPr txBox="1"/>
              <p:nvPr/>
            </p:nvSpPr>
            <p:spPr>
              <a:xfrm>
                <a:off x="2200057" y="5437947"/>
                <a:ext cx="14760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de-DE" dirty="0" err="1"/>
                  <a:t>Proposal</a:t>
                </a:r>
                <a:r>
                  <a:rPr lang="de-DE" dirty="0"/>
                  <a:t> </a:t>
                </a:r>
                <a:r>
                  <a:rPr lang="de-DE" dirty="0" err="1"/>
                  <a:t>pres</a:t>
                </a:r>
                <a:r>
                  <a:rPr lang="de-DE" dirty="0"/>
                  <a:t>. @ GRSP</a:t>
                </a:r>
              </a:p>
            </p:txBody>
          </p:sp>
          <p:sp>
            <p:nvSpPr>
              <p:cNvPr id="26" name="Textfeld 25"/>
              <p:cNvSpPr txBox="1"/>
              <p:nvPr/>
            </p:nvSpPr>
            <p:spPr>
              <a:xfrm>
                <a:off x="3719795" y="5437947"/>
                <a:ext cx="12370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de-DE" dirty="0"/>
                  <a:t>End </a:t>
                </a:r>
                <a:r>
                  <a:rPr lang="de-DE" dirty="0" err="1"/>
                  <a:t>of</a:t>
                </a:r>
                <a:r>
                  <a:rPr lang="de-DE" dirty="0"/>
                  <a:t> </a:t>
                </a:r>
                <a:r>
                  <a:rPr lang="de-DE" dirty="0" err="1"/>
                  <a:t>new</a:t>
                </a:r>
                <a:r>
                  <a:rPr lang="de-DE" dirty="0"/>
                  <a:t> </a:t>
                </a:r>
                <a:r>
                  <a:rPr lang="de-DE" dirty="0" err="1"/>
                  <a:t>approvals</a:t>
                </a:r>
                <a:endParaRPr lang="de-DE" dirty="0"/>
              </a:p>
            </p:txBody>
          </p:sp>
          <p:sp>
            <p:nvSpPr>
              <p:cNvPr id="27" name="Textfeld 26"/>
              <p:cNvSpPr txBox="1"/>
              <p:nvPr/>
            </p:nvSpPr>
            <p:spPr>
              <a:xfrm>
                <a:off x="6239952" y="5403749"/>
                <a:ext cx="126149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de-DE" dirty="0"/>
                  <a:t>End </a:t>
                </a:r>
                <a:r>
                  <a:rPr lang="de-DE" dirty="0" err="1"/>
                  <a:t>of</a:t>
                </a:r>
                <a:r>
                  <a:rPr lang="de-DE" dirty="0"/>
                  <a:t> </a:t>
                </a:r>
                <a:r>
                  <a:rPr lang="de-DE" dirty="0" err="1"/>
                  <a:t>extensions</a:t>
                </a:r>
                <a:endParaRPr lang="de-DE" dirty="0"/>
              </a:p>
            </p:txBody>
          </p:sp>
          <p:grpSp>
            <p:nvGrpSpPr>
              <p:cNvPr id="28" name="Gruppieren 27"/>
              <p:cNvGrpSpPr/>
              <p:nvPr/>
            </p:nvGrpSpPr>
            <p:grpSpPr>
              <a:xfrm>
                <a:off x="1113003" y="4680398"/>
                <a:ext cx="6096643" cy="798140"/>
                <a:chOff x="537056" y="3454249"/>
                <a:chExt cx="6096643" cy="798140"/>
              </a:xfrm>
            </p:grpSpPr>
            <p:sp>
              <p:nvSpPr>
                <p:cNvPr id="30" name="Pfeil nach rechts 29"/>
                <p:cNvSpPr/>
                <p:nvPr/>
              </p:nvSpPr>
              <p:spPr>
                <a:xfrm>
                  <a:off x="1498491" y="3480440"/>
                  <a:ext cx="270000" cy="72000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Abgerundetes Rechteck 30"/>
                <p:cNvSpPr/>
                <p:nvPr/>
              </p:nvSpPr>
              <p:spPr>
                <a:xfrm>
                  <a:off x="537056" y="3529600"/>
                  <a:ext cx="936000" cy="648000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>
                      <a:solidFill>
                        <a:schemeClr val="tx1"/>
                      </a:solidFill>
                    </a:rPr>
                    <a:t>22/06/</a:t>
                  </a:r>
                </a:p>
                <a:p>
                  <a:pPr algn="ctr"/>
                  <a:r>
                    <a:rPr lang="de-DE" dirty="0">
                      <a:solidFill>
                        <a:schemeClr val="tx1"/>
                      </a:solidFill>
                    </a:rPr>
                    <a:t>2017</a:t>
                  </a:r>
                </a:p>
              </p:txBody>
            </p:sp>
            <p:sp>
              <p:nvSpPr>
                <p:cNvPr id="32" name="Abgerundetes Rechteck 31"/>
                <p:cNvSpPr/>
                <p:nvPr/>
              </p:nvSpPr>
              <p:spPr>
                <a:xfrm>
                  <a:off x="1788086" y="3529600"/>
                  <a:ext cx="936000" cy="648000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>
                      <a:solidFill>
                        <a:schemeClr val="tx1"/>
                      </a:solidFill>
                    </a:rPr>
                    <a:t>12/12/</a:t>
                  </a:r>
                </a:p>
                <a:p>
                  <a:pPr algn="ctr"/>
                  <a:r>
                    <a:rPr lang="de-DE" dirty="0">
                      <a:solidFill>
                        <a:schemeClr val="tx1"/>
                      </a:solidFill>
                    </a:rPr>
                    <a:t>2017</a:t>
                  </a:r>
                </a:p>
              </p:txBody>
            </p:sp>
            <p:sp>
              <p:nvSpPr>
                <p:cNvPr id="33" name="Pfeil nach rechts 32"/>
                <p:cNvSpPr/>
                <p:nvPr/>
              </p:nvSpPr>
              <p:spPr>
                <a:xfrm>
                  <a:off x="2724086" y="3460301"/>
                  <a:ext cx="406800" cy="792088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34" name="Abgerundetes Rechteck 33"/>
                <p:cNvSpPr/>
                <p:nvPr/>
              </p:nvSpPr>
              <p:spPr>
                <a:xfrm>
                  <a:off x="3125148" y="3530781"/>
                  <a:ext cx="936000" cy="648000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>
                      <a:solidFill>
                        <a:schemeClr val="tx1"/>
                      </a:solidFill>
                    </a:rPr>
                    <a:t>01/09/</a:t>
                  </a:r>
                </a:p>
                <a:p>
                  <a:pPr algn="ctr"/>
                  <a:r>
                    <a:rPr lang="de-DE" dirty="0">
                      <a:solidFill>
                        <a:schemeClr val="tx1"/>
                      </a:solidFill>
                    </a:rPr>
                    <a:t>2018</a:t>
                  </a:r>
                </a:p>
              </p:txBody>
            </p:sp>
            <p:sp>
              <p:nvSpPr>
                <p:cNvPr id="35" name="Pfeil nach rechts 34"/>
                <p:cNvSpPr/>
                <p:nvPr/>
              </p:nvSpPr>
              <p:spPr>
                <a:xfrm>
                  <a:off x="4061148" y="3454249"/>
                  <a:ext cx="1620000" cy="792088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>
                      <a:solidFill>
                        <a:schemeClr val="tx1"/>
                      </a:solidFill>
                    </a:rPr>
                    <a:t>3 </a:t>
                  </a:r>
                  <a:r>
                    <a:rPr lang="de-DE" dirty="0" err="1">
                      <a:solidFill>
                        <a:schemeClr val="tx1"/>
                      </a:solidFill>
                    </a:rPr>
                    <a:t>years</a:t>
                  </a:r>
                  <a:endParaRPr lang="de-DE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Abgerundetes Rechteck 35"/>
                <p:cNvSpPr/>
                <p:nvPr/>
              </p:nvSpPr>
              <p:spPr>
                <a:xfrm>
                  <a:off x="5697699" y="3519040"/>
                  <a:ext cx="936000" cy="648000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>
                      <a:solidFill>
                        <a:schemeClr val="tx1"/>
                      </a:solidFill>
                    </a:rPr>
                    <a:t>01/09/</a:t>
                  </a:r>
                </a:p>
                <a:p>
                  <a:pPr algn="ctr"/>
                  <a:r>
                    <a:rPr lang="de-DE" dirty="0">
                      <a:solidFill>
                        <a:schemeClr val="tx1"/>
                      </a:solidFill>
                    </a:rPr>
                    <a:t>2021</a:t>
                  </a:r>
                </a:p>
              </p:txBody>
            </p:sp>
          </p:grpSp>
          <p:sp>
            <p:nvSpPr>
              <p:cNvPr id="29" name="Textfeld 28"/>
              <p:cNvSpPr txBox="1"/>
              <p:nvPr/>
            </p:nvSpPr>
            <p:spPr>
              <a:xfrm>
                <a:off x="2736315" y="4311066"/>
                <a:ext cx="13704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/>
                  <a:t>≈9 </a:t>
                </a:r>
                <a:r>
                  <a:rPr lang="de-DE" dirty="0" err="1"/>
                  <a:t>months</a:t>
                </a:r>
                <a:endParaRPr lang="de-DE" dirty="0"/>
              </a:p>
            </p:txBody>
          </p:sp>
          <p:sp>
            <p:nvSpPr>
              <p:cNvPr id="37" name="Textfeld 36"/>
              <p:cNvSpPr txBox="1"/>
              <p:nvPr/>
            </p:nvSpPr>
            <p:spPr>
              <a:xfrm>
                <a:off x="1428935" y="4301769"/>
                <a:ext cx="13704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/>
                  <a:t>≈6 </a:t>
                </a:r>
                <a:r>
                  <a:rPr lang="de-DE" dirty="0" err="1"/>
                  <a:t>months</a:t>
                </a:r>
                <a:endParaRPr lang="de-DE" dirty="0"/>
              </a:p>
            </p:txBody>
          </p:sp>
        </p:grpSp>
        <p:grpSp>
          <p:nvGrpSpPr>
            <p:cNvPr id="69" name="Gruppieren 68"/>
            <p:cNvGrpSpPr/>
            <p:nvPr/>
          </p:nvGrpSpPr>
          <p:grpSpPr>
            <a:xfrm>
              <a:off x="516779" y="4082627"/>
              <a:ext cx="7046564" cy="925248"/>
              <a:chOff x="537917" y="3939640"/>
              <a:chExt cx="7046564" cy="925248"/>
            </a:xfrm>
          </p:grpSpPr>
          <p:cxnSp>
            <p:nvCxnSpPr>
              <p:cNvPr id="63" name="Gerade Verbindung mit Pfeil 62"/>
              <p:cNvCxnSpPr/>
              <p:nvPr/>
            </p:nvCxnSpPr>
            <p:spPr>
              <a:xfrm>
                <a:off x="537917" y="4146718"/>
                <a:ext cx="2592000" cy="0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feld 63"/>
              <p:cNvSpPr txBox="1"/>
              <p:nvPr/>
            </p:nvSpPr>
            <p:spPr>
              <a:xfrm>
                <a:off x="3150680" y="3939640"/>
                <a:ext cx="44338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b="1" dirty="0">
                    <a:solidFill>
                      <a:srgbClr val="FF0000"/>
                    </a:solidFill>
                  </a:rPr>
                  <a:t>Duration </a:t>
                </a:r>
                <a:r>
                  <a:rPr lang="de-DE" b="1" dirty="0" err="1">
                    <a:solidFill>
                      <a:srgbClr val="FF0000"/>
                    </a:solidFill>
                  </a:rPr>
                  <a:t>from</a:t>
                </a:r>
                <a:r>
                  <a:rPr lang="de-DE" b="1" dirty="0">
                    <a:solidFill>
                      <a:srgbClr val="FF0000"/>
                    </a:solidFill>
                  </a:rPr>
                  <a:t> EIF </a:t>
                </a:r>
                <a:r>
                  <a:rPr lang="de-DE" b="1" dirty="0" err="1">
                    <a:solidFill>
                      <a:srgbClr val="FF0000"/>
                    </a:solidFill>
                  </a:rPr>
                  <a:t>to</a:t>
                </a:r>
                <a:r>
                  <a:rPr lang="de-DE" b="1" dirty="0">
                    <a:solidFill>
                      <a:srgbClr val="FF0000"/>
                    </a:solidFill>
                  </a:rPr>
                  <a:t> </a:t>
                </a:r>
                <a:r>
                  <a:rPr lang="de-DE" b="1" dirty="0" err="1">
                    <a:solidFill>
                      <a:srgbClr val="FF0000"/>
                    </a:solidFill>
                  </a:rPr>
                  <a:t>phase</a:t>
                </a:r>
                <a:r>
                  <a:rPr lang="de-DE" b="1" dirty="0">
                    <a:solidFill>
                      <a:srgbClr val="FF0000"/>
                    </a:solidFill>
                  </a:rPr>
                  <a:t> out: ≈</a:t>
                </a:r>
                <a:r>
                  <a:rPr lang="de-DE" b="1" u="sng" dirty="0">
                    <a:solidFill>
                      <a:srgbClr val="FF0000"/>
                    </a:solidFill>
                  </a:rPr>
                  <a:t>15 </a:t>
                </a:r>
                <a:r>
                  <a:rPr lang="de-DE" b="1" u="sng" dirty="0" err="1">
                    <a:solidFill>
                      <a:srgbClr val="FF0000"/>
                    </a:solidFill>
                  </a:rPr>
                  <a:t>months</a:t>
                </a:r>
                <a:endParaRPr lang="de-DE" b="1" u="sng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5" name="Gerade Verbindung mit Pfeil 64"/>
              <p:cNvCxnSpPr/>
              <p:nvPr/>
            </p:nvCxnSpPr>
            <p:spPr>
              <a:xfrm>
                <a:off x="3124390" y="4047304"/>
                <a:ext cx="0" cy="180000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headEnd type="non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 Verbindung mit Pfeil 65"/>
              <p:cNvCxnSpPr/>
              <p:nvPr/>
            </p:nvCxnSpPr>
            <p:spPr>
              <a:xfrm>
                <a:off x="538668" y="4033821"/>
                <a:ext cx="0" cy="828000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headEnd type="non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Gerade Verbindung mit Pfeil 67"/>
              <p:cNvCxnSpPr/>
              <p:nvPr/>
            </p:nvCxnSpPr>
            <p:spPr>
              <a:xfrm>
                <a:off x="3129917" y="4540888"/>
                <a:ext cx="0" cy="324000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headEnd type="non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281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Other </a:t>
            </a:r>
            <a:r>
              <a:rPr lang="de-DE" dirty="0" err="1"/>
              <a:t>reasons</a:t>
            </a:r>
            <a:r>
              <a:rPr lang="de-DE" dirty="0"/>
              <a:t> </a:t>
            </a:r>
            <a:r>
              <a:rPr lang="de-DE" dirty="0" err="1"/>
              <a:t>why</a:t>
            </a:r>
            <a:r>
              <a:rPr lang="de-DE" dirty="0"/>
              <a:t> CLEPA </a:t>
            </a:r>
            <a:r>
              <a:rPr lang="de-DE" dirty="0" err="1"/>
              <a:t>thinks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date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early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sz="2000" b="1" dirty="0"/>
              <a:t>CLEPA </a:t>
            </a:r>
            <a:r>
              <a:rPr lang="de-DE" sz="2000" b="1" dirty="0" err="1"/>
              <a:t>supports</a:t>
            </a:r>
            <a:r>
              <a:rPr lang="de-DE" sz="2000" b="1" dirty="0"/>
              <a:t> </a:t>
            </a:r>
            <a:r>
              <a:rPr lang="de-DE" sz="2000" b="1" dirty="0" err="1"/>
              <a:t>the</a:t>
            </a:r>
            <a:r>
              <a:rPr lang="de-DE" sz="2000" b="1" dirty="0"/>
              <a:t> </a:t>
            </a:r>
            <a:r>
              <a:rPr lang="de-DE" sz="2000" b="1" dirty="0" err="1"/>
              <a:t>approach</a:t>
            </a:r>
            <a:r>
              <a:rPr lang="de-DE" sz="2000" b="1" dirty="0"/>
              <a:t> </a:t>
            </a:r>
            <a:r>
              <a:rPr lang="de-DE" sz="2000" b="1" dirty="0" err="1"/>
              <a:t>to</a:t>
            </a:r>
            <a:r>
              <a:rPr lang="de-DE" sz="2000" b="1" dirty="0"/>
              <a:t> </a:t>
            </a:r>
            <a:r>
              <a:rPr lang="de-DE" sz="2000" b="1" dirty="0" err="1"/>
              <a:t>have</a:t>
            </a:r>
            <a:r>
              <a:rPr lang="de-DE" sz="2000" b="1" dirty="0"/>
              <a:t> </a:t>
            </a:r>
            <a:r>
              <a:rPr lang="de-DE" sz="2000" b="1" dirty="0" err="1"/>
              <a:t>only</a:t>
            </a:r>
            <a:r>
              <a:rPr lang="de-DE" sz="2000" b="1" dirty="0"/>
              <a:t> </a:t>
            </a:r>
            <a:r>
              <a:rPr lang="de-DE" sz="2000" b="1" dirty="0" err="1"/>
              <a:t>one</a:t>
            </a:r>
            <a:r>
              <a:rPr lang="de-DE" sz="2000" b="1" dirty="0"/>
              <a:t> valid CRS </a:t>
            </a:r>
            <a:r>
              <a:rPr lang="de-DE" sz="2000" b="1" dirty="0" err="1"/>
              <a:t>standard</a:t>
            </a:r>
            <a:r>
              <a:rPr lang="de-DE" sz="2000" b="1" dirty="0"/>
              <a:t> in </a:t>
            </a:r>
            <a:r>
              <a:rPr lang="de-DE" sz="2000" b="1" dirty="0" err="1"/>
              <a:t>force</a:t>
            </a:r>
            <a:r>
              <a:rPr lang="de-DE" sz="2000" b="1" dirty="0"/>
              <a:t> in </a:t>
            </a:r>
            <a:r>
              <a:rPr lang="de-DE" sz="2000" b="1" dirty="0" err="1"/>
              <a:t>the</a:t>
            </a:r>
            <a:r>
              <a:rPr lang="de-DE" sz="2000" b="1" dirty="0"/>
              <a:t> </a:t>
            </a:r>
            <a:r>
              <a:rPr lang="de-DE" sz="2000" b="1" dirty="0" err="1"/>
              <a:t>future</a:t>
            </a:r>
            <a:r>
              <a:rPr lang="de-DE" sz="2000" b="1" dirty="0"/>
              <a:t>, on </a:t>
            </a:r>
            <a:r>
              <a:rPr lang="de-DE" sz="2000" b="1" dirty="0" err="1"/>
              <a:t>which</a:t>
            </a:r>
            <a:r>
              <a:rPr lang="de-DE" sz="2000" b="1" dirty="0"/>
              <a:t> </a:t>
            </a:r>
            <a:r>
              <a:rPr lang="de-DE" sz="2000" b="1" dirty="0" err="1"/>
              <a:t>we</a:t>
            </a:r>
            <a:r>
              <a:rPr lang="de-DE" sz="2000" b="1" dirty="0"/>
              <a:t> </a:t>
            </a:r>
            <a:r>
              <a:rPr lang="de-DE" sz="2000" b="1" dirty="0" err="1"/>
              <a:t>as</a:t>
            </a:r>
            <a:r>
              <a:rPr lang="de-DE" sz="2000" b="1" dirty="0"/>
              <a:t> CRS </a:t>
            </a:r>
            <a:r>
              <a:rPr lang="de-DE" sz="2000" b="1" dirty="0" err="1"/>
              <a:t>industry</a:t>
            </a:r>
            <a:r>
              <a:rPr lang="de-DE" sz="2000" b="1" dirty="0"/>
              <a:t> </a:t>
            </a:r>
            <a:r>
              <a:rPr lang="de-DE" sz="2000" b="1" dirty="0" err="1"/>
              <a:t>can</a:t>
            </a:r>
            <a:r>
              <a:rPr lang="de-DE" sz="2000" b="1" dirty="0"/>
              <a:t> </a:t>
            </a:r>
            <a:r>
              <a:rPr lang="de-DE" sz="2000" b="1" dirty="0" err="1"/>
              <a:t>focus</a:t>
            </a:r>
            <a:r>
              <a:rPr lang="de-DE" sz="2000" b="1" dirty="0"/>
              <a:t> on, but </a:t>
            </a:r>
            <a:r>
              <a:rPr lang="de-DE" sz="2000" b="1" dirty="0" err="1"/>
              <a:t>asks</a:t>
            </a:r>
            <a:r>
              <a:rPr lang="de-DE" sz="2000" b="1" dirty="0"/>
              <a:t> </a:t>
            </a:r>
            <a:r>
              <a:rPr lang="de-DE" sz="2000" b="1" dirty="0" err="1"/>
              <a:t>for</a:t>
            </a:r>
            <a:r>
              <a:rPr lang="de-DE" sz="2000" b="1" dirty="0"/>
              <a:t> an </a:t>
            </a:r>
            <a:r>
              <a:rPr lang="de-DE" sz="2000" b="1" dirty="0" err="1"/>
              <a:t>adequate</a:t>
            </a:r>
            <a:r>
              <a:rPr lang="de-DE" sz="2000" b="1" dirty="0"/>
              <a:t> time </a:t>
            </a:r>
            <a:r>
              <a:rPr lang="de-DE" sz="2000" b="1" dirty="0" err="1"/>
              <a:t>period</a:t>
            </a:r>
            <a:r>
              <a:rPr lang="de-DE" sz="2000" b="1" dirty="0"/>
              <a:t> </a:t>
            </a:r>
            <a:r>
              <a:rPr lang="de-DE" sz="2000" b="1" dirty="0" err="1"/>
              <a:t>to</a:t>
            </a:r>
            <a:r>
              <a:rPr lang="de-DE" sz="2000" b="1" dirty="0"/>
              <a:t> </a:t>
            </a:r>
            <a:r>
              <a:rPr lang="de-DE" sz="2000" b="1" dirty="0" err="1"/>
              <a:t>implement</a:t>
            </a:r>
            <a:r>
              <a:rPr lang="de-DE" sz="2000" b="1" dirty="0"/>
              <a:t> </a:t>
            </a:r>
            <a:r>
              <a:rPr lang="de-DE" sz="2000" b="1" dirty="0" err="1"/>
              <a:t>this</a:t>
            </a:r>
            <a:r>
              <a:rPr lang="de-DE" sz="2000" b="1" dirty="0"/>
              <a:t> </a:t>
            </a:r>
            <a:r>
              <a:rPr lang="de-DE" sz="2000" b="1" dirty="0" err="1"/>
              <a:t>transition</a:t>
            </a:r>
            <a:r>
              <a:rPr lang="de-DE" sz="2000" b="1" dirty="0"/>
              <a:t> </a:t>
            </a:r>
            <a:r>
              <a:rPr lang="de-DE" sz="2000" b="1" dirty="0" err="1"/>
              <a:t>sensibly</a:t>
            </a:r>
            <a:r>
              <a:rPr lang="de-DE" sz="2000" b="1" dirty="0"/>
              <a:t>. </a:t>
            </a:r>
          </a:p>
          <a:p>
            <a:endParaRPr lang="de-DE" sz="2000" b="1" dirty="0"/>
          </a:p>
          <a:p>
            <a:r>
              <a:rPr lang="de-DE" sz="2000" b="1" dirty="0"/>
              <a:t>The </a:t>
            </a:r>
            <a:r>
              <a:rPr lang="de-DE" sz="2000" b="1" dirty="0" err="1"/>
              <a:t>development</a:t>
            </a:r>
            <a:r>
              <a:rPr lang="de-DE" sz="2000" b="1" dirty="0"/>
              <a:t> </a:t>
            </a:r>
            <a:r>
              <a:rPr lang="de-DE" sz="2000" b="1" dirty="0" err="1"/>
              <a:t>process</a:t>
            </a:r>
            <a:r>
              <a:rPr lang="de-DE" sz="2000" b="1" dirty="0"/>
              <a:t> </a:t>
            </a:r>
            <a:r>
              <a:rPr lang="de-DE" sz="2000" b="1" dirty="0" err="1"/>
              <a:t>of</a:t>
            </a:r>
            <a:r>
              <a:rPr lang="de-DE" sz="2000" b="1" dirty="0"/>
              <a:t> </a:t>
            </a:r>
            <a:r>
              <a:rPr lang="de-DE" sz="2000" b="1" dirty="0" err="1"/>
              <a:t>new</a:t>
            </a:r>
            <a:r>
              <a:rPr lang="de-DE" sz="2000" b="1" dirty="0"/>
              <a:t> </a:t>
            </a:r>
            <a:r>
              <a:rPr lang="de-DE" sz="2000" b="1" dirty="0" err="1"/>
              <a:t>booster</a:t>
            </a:r>
            <a:r>
              <a:rPr lang="de-DE" sz="2000" b="1" dirty="0"/>
              <a:t> </a:t>
            </a:r>
            <a:r>
              <a:rPr lang="de-DE" sz="2000" b="1" dirty="0" err="1"/>
              <a:t>seats</a:t>
            </a:r>
            <a:r>
              <a:rPr lang="de-DE" sz="2000" b="1" dirty="0"/>
              <a:t> G2 &amp; G2/3 </a:t>
            </a:r>
            <a:r>
              <a:rPr lang="de-DE" sz="2000" b="1" dirty="0" err="1"/>
              <a:t>products</a:t>
            </a:r>
            <a:r>
              <a:rPr lang="de-DE" sz="2000" b="1" dirty="0"/>
              <a:t> </a:t>
            </a:r>
            <a:r>
              <a:rPr lang="de-DE" sz="2000" b="1" dirty="0" err="1"/>
              <a:t>already</a:t>
            </a:r>
            <a:r>
              <a:rPr lang="de-DE" sz="2000" b="1" dirty="0"/>
              <a:t> </a:t>
            </a:r>
            <a:r>
              <a:rPr lang="de-DE" sz="2000" b="1" dirty="0" err="1"/>
              <a:t>is</a:t>
            </a:r>
            <a:r>
              <a:rPr lang="de-DE" sz="2000" b="1" dirty="0"/>
              <a:t> </a:t>
            </a:r>
            <a:r>
              <a:rPr lang="de-DE" sz="2000" b="1" dirty="0" err="1"/>
              <a:t>under</a:t>
            </a:r>
            <a:r>
              <a:rPr lang="de-DE" sz="2000" b="1" dirty="0"/>
              <a:t> </a:t>
            </a:r>
            <a:r>
              <a:rPr lang="de-DE" sz="2000" b="1" dirty="0" err="1"/>
              <a:t>progress</a:t>
            </a:r>
            <a:r>
              <a:rPr lang="de-DE" sz="2000" b="1" dirty="0"/>
              <a:t> </a:t>
            </a:r>
            <a:r>
              <a:rPr lang="de-DE" sz="2000" b="1" dirty="0" err="1"/>
              <a:t>and</a:t>
            </a:r>
            <a:r>
              <a:rPr lang="de-DE" sz="2000" b="1" dirty="0"/>
              <a:t> </a:t>
            </a:r>
            <a:r>
              <a:rPr lang="de-DE" sz="2000" b="1" dirty="0" err="1"/>
              <a:t>the</a:t>
            </a:r>
            <a:r>
              <a:rPr lang="de-DE" sz="2000" b="1" dirty="0"/>
              <a:t> </a:t>
            </a:r>
            <a:r>
              <a:rPr lang="de-DE" sz="2000" b="1" dirty="0" err="1"/>
              <a:t>proposed</a:t>
            </a:r>
            <a:r>
              <a:rPr lang="de-DE" sz="2000" b="1" dirty="0"/>
              <a:t> </a:t>
            </a:r>
            <a:r>
              <a:rPr lang="de-DE" sz="2000" b="1" dirty="0" err="1"/>
              <a:t>phase</a:t>
            </a:r>
            <a:r>
              <a:rPr lang="de-DE" sz="2000" b="1" dirty="0"/>
              <a:t> out </a:t>
            </a:r>
            <a:r>
              <a:rPr lang="de-DE" sz="2000" b="1" dirty="0" err="1"/>
              <a:t>date</a:t>
            </a:r>
            <a:r>
              <a:rPr lang="de-DE" sz="2000" b="1" dirty="0"/>
              <a:t> will </a:t>
            </a:r>
            <a:r>
              <a:rPr lang="de-DE" sz="2000" b="1" dirty="0" err="1"/>
              <a:t>make</a:t>
            </a:r>
            <a:r>
              <a:rPr lang="de-DE" sz="2000" b="1" dirty="0"/>
              <a:t> </a:t>
            </a:r>
            <a:r>
              <a:rPr lang="de-DE" sz="2000" b="1" dirty="0" err="1"/>
              <a:t>these</a:t>
            </a:r>
            <a:r>
              <a:rPr lang="de-DE" sz="2000" b="1" dirty="0"/>
              <a:t> </a:t>
            </a:r>
            <a:r>
              <a:rPr lang="de-DE" sz="2000" b="1" dirty="0" err="1"/>
              <a:t>developments</a:t>
            </a:r>
            <a:r>
              <a:rPr lang="de-DE" sz="2000" b="1" dirty="0"/>
              <a:t> obsolete .</a:t>
            </a:r>
            <a:endParaRPr lang="de-DE" sz="2000" b="1" strike="sngStrike" dirty="0"/>
          </a:p>
          <a:p>
            <a:endParaRPr lang="de-DE" sz="2000" b="1" dirty="0"/>
          </a:p>
          <a:p>
            <a:r>
              <a:rPr lang="de-DE" sz="2000" b="1" dirty="0"/>
              <a:t>Countries like CN </a:t>
            </a:r>
            <a:r>
              <a:rPr lang="de-DE" sz="2000" b="1" dirty="0" err="1"/>
              <a:t>or</a:t>
            </a:r>
            <a:r>
              <a:rPr lang="de-DE" sz="2000" b="1" dirty="0"/>
              <a:t> BR </a:t>
            </a:r>
            <a:r>
              <a:rPr lang="de-DE" sz="2000" b="1" dirty="0" err="1"/>
              <a:t>aligned</a:t>
            </a:r>
            <a:r>
              <a:rPr lang="de-DE" sz="2000" b="1" dirty="0"/>
              <a:t> </a:t>
            </a:r>
            <a:r>
              <a:rPr lang="de-DE" sz="2000" b="1" dirty="0" err="1"/>
              <a:t>their</a:t>
            </a:r>
            <a:r>
              <a:rPr lang="de-DE" sz="2000" b="1" dirty="0"/>
              <a:t> CRS </a:t>
            </a:r>
            <a:r>
              <a:rPr lang="de-DE" sz="2000" b="1" dirty="0" err="1"/>
              <a:t>standards</a:t>
            </a:r>
            <a:r>
              <a:rPr lang="de-DE" sz="2000" b="1" dirty="0"/>
              <a:t> </a:t>
            </a:r>
            <a:r>
              <a:rPr lang="de-DE" sz="2000" b="1" dirty="0" err="1"/>
              <a:t>with</a:t>
            </a:r>
            <a:r>
              <a:rPr lang="de-DE" sz="2000" b="1"/>
              <a:t> R44 </a:t>
            </a:r>
            <a:r>
              <a:rPr lang="de-DE" sz="2000" b="1" dirty="0" err="1"/>
              <a:t>and</a:t>
            </a:r>
            <a:r>
              <a:rPr lang="de-DE" sz="2000" b="1" dirty="0"/>
              <a:t> </a:t>
            </a:r>
            <a:r>
              <a:rPr lang="de-DE" sz="2000" b="1" dirty="0" err="1"/>
              <a:t>need</a:t>
            </a:r>
            <a:r>
              <a:rPr lang="de-DE" sz="2000" b="1" dirty="0"/>
              <a:t> </a:t>
            </a:r>
            <a:r>
              <a:rPr lang="de-DE" sz="2000" b="1" dirty="0" err="1"/>
              <a:t>some</a:t>
            </a:r>
            <a:r>
              <a:rPr lang="de-DE" sz="2000" b="1" dirty="0"/>
              <a:t> time </a:t>
            </a:r>
            <a:r>
              <a:rPr lang="de-DE" sz="2000" b="1" dirty="0" err="1"/>
              <a:t>to</a:t>
            </a:r>
            <a:r>
              <a:rPr lang="de-DE" sz="2000" b="1" dirty="0"/>
              <a:t> </a:t>
            </a:r>
            <a:r>
              <a:rPr lang="de-DE" sz="2000" b="1" dirty="0" err="1"/>
              <a:t>adapt</a:t>
            </a:r>
            <a:r>
              <a:rPr lang="de-DE" sz="2000" b="1" dirty="0"/>
              <a:t> </a:t>
            </a:r>
            <a:r>
              <a:rPr lang="de-DE" sz="2000" b="1" dirty="0" err="1"/>
              <a:t>their</a:t>
            </a:r>
            <a:r>
              <a:rPr lang="de-DE" sz="2000" b="1" dirty="0"/>
              <a:t> </a:t>
            </a:r>
            <a:r>
              <a:rPr lang="de-DE" sz="2000" b="1" dirty="0" err="1"/>
              <a:t>standards</a:t>
            </a:r>
            <a:r>
              <a:rPr lang="de-DE" sz="2000" b="1" dirty="0"/>
              <a:t>. This </a:t>
            </a:r>
            <a:r>
              <a:rPr lang="de-DE" sz="2000" b="1" dirty="0" err="1"/>
              <a:t>concern</a:t>
            </a:r>
            <a:r>
              <a:rPr lang="de-DE" sz="2000" b="1" dirty="0"/>
              <a:t> was </a:t>
            </a:r>
            <a:r>
              <a:rPr lang="de-DE" sz="2000" b="1" dirty="0" err="1"/>
              <a:t>already</a:t>
            </a:r>
            <a:r>
              <a:rPr lang="de-DE" sz="2000" b="1" dirty="0"/>
              <a:t> </a:t>
            </a:r>
            <a:r>
              <a:rPr lang="de-DE" sz="2000" b="1" dirty="0" err="1"/>
              <a:t>mentioned</a:t>
            </a:r>
            <a:r>
              <a:rPr lang="de-DE" sz="2000" b="1" dirty="0"/>
              <a:t> </a:t>
            </a:r>
            <a:r>
              <a:rPr lang="de-DE" sz="2000" b="1" dirty="0" err="1"/>
              <a:t>from</a:t>
            </a:r>
            <a:r>
              <a:rPr lang="de-DE" sz="2000" b="1" dirty="0"/>
              <a:t> CN </a:t>
            </a:r>
            <a:r>
              <a:rPr lang="de-DE" sz="2000" b="1" dirty="0" err="1"/>
              <a:t>when</a:t>
            </a:r>
            <a:r>
              <a:rPr lang="de-DE" sz="2000" b="1" dirty="0"/>
              <a:t> </a:t>
            </a:r>
            <a:r>
              <a:rPr lang="de-DE" sz="2000" b="1" dirty="0" err="1"/>
              <a:t>the</a:t>
            </a:r>
            <a:r>
              <a:rPr lang="de-DE" sz="2000" b="1" dirty="0"/>
              <a:t> </a:t>
            </a:r>
            <a:r>
              <a:rPr lang="de-DE" sz="2000" b="1" dirty="0" err="1"/>
              <a:t>phase</a:t>
            </a:r>
            <a:r>
              <a:rPr lang="de-DE" sz="2000" b="1" dirty="0"/>
              <a:t> out </a:t>
            </a:r>
            <a:r>
              <a:rPr lang="de-DE" sz="2000" b="1" dirty="0" err="1"/>
              <a:t>of</a:t>
            </a:r>
            <a:r>
              <a:rPr lang="de-DE" sz="2000" b="1" dirty="0"/>
              <a:t> G0/0+/1 was </a:t>
            </a:r>
            <a:r>
              <a:rPr lang="de-DE" sz="2000" b="1" dirty="0" err="1"/>
              <a:t>presented</a:t>
            </a:r>
            <a:r>
              <a:rPr lang="de-DE" sz="2000" b="1" dirty="0"/>
              <a:t> at </a:t>
            </a:r>
            <a:r>
              <a:rPr lang="de-DE" sz="2000" b="1" dirty="0" err="1"/>
              <a:t>the</a:t>
            </a:r>
            <a:r>
              <a:rPr lang="de-DE" sz="2000" b="1" dirty="0"/>
              <a:t> 59th GRSP </a:t>
            </a:r>
            <a:r>
              <a:rPr lang="de-DE" sz="2000" b="1" dirty="0" err="1"/>
              <a:t>session</a:t>
            </a:r>
            <a:r>
              <a:rPr lang="de-DE" sz="2000" b="1" dirty="0"/>
              <a:t> (</a:t>
            </a:r>
            <a:r>
              <a:rPr lang="de-DE" sz="2000" b="1" dirty="0">
                <a:hlinkClick r:id="rId2"/>
              </a:rPr>
              <a:t>Report, </a:t>
            </a:r>
            <a:r>
              <a:rPr lang="de-DE" sz="2000" b="1" dirty="0" err="1">
                <a:hlinkClick r:id="rId2"/>
              </a:rPr>
              <a:t>page</a:t>
            </a:r>
            <a:r>
              <a:rPr lang="de-DE" sz="2000" b="1" dirty="0">
                <a:hlinkClick r:id="rId2"/>
              </a:rPr>
              <a:t> 9</a:t>
            </a:r>
            <a:r>
              <a:rPr lang="de-DE" sz="2000" b="1" dirty="0"/>
              <a:t>)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5800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608173"/>
          </a:xfrm>
        </p:spPr>
        <p:txBody>
          <a:bodyPr>
            <a:normAutofit/>
          </a:bodyPr>
          <a:lstStyle/>
          <a:p>
            <a:r>
              <a:rPr lang="de-DE" dirty="0" err="1"/>
              <a:t>Proposal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alternative </a:t>
            </a:r>
            <a:r>
              <a:rPr lang="de-DE" dirty="0" err="1"/>
              <a:t>phase</a:t>
            </a:r>
            <a:r>
              <a:rPr lang="de-DE" dirty="0"/>
              <a:t> out </a:t>
            </a:r>
            <a:r>
              <a:rPr lang="de-DE" dirty="0" err="1"/>
              <a:t>dates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>
          <a:xfrm>
            <a:off x="382337" y="1052736"/>
            <a:ext cx="8280400" cy="4778537"/>
          </a:xfrm>
        </p:spPr>
        <p:txBody>
          <a:bodyPr/>
          <a:lstStyle/>
          <a:p>
            <a:pPr marL="0" indent="0">
              <a:buNone/>
            </a:pPr>
            <a:r>
              <a:rPr lang="de-DE" sz="1900" dirty="0" err="1"/>
              <a:t>Therefore</a:t>
            </a:r>
            <a:r>
              <a:rPr lang="de-DE" sz="1900" dirty="0"/>
              <a:t> CLEPA </a:t>
            </a:r>
            <a:r>
              <a:rPr lang="de-DE" sz="1900" dirty="0" err="1"/>
              <a:t>believes</a:t>
            </a:r>
            <a:r>
              <a:rPr lang="de-DE" sz="1900" dirty="0"/>
              <a:t> a </a:t>
            </a:r>
            <a:r>
              <a:rPr lang="de-DE" sz="1900" dirty="0" err="1"/>
              <a:t>similar</a:t>
            </a:r>
            <a:r>
              <a:rPr lang="de-DE" sz="1900" dirty="0"/>
              <a:t> </a:t>
            </a:r>
            <a:r>
              <a:rPr lang="de-DE" sz="1900" dirty="0" err="1"/>
              <a:t>timeline</a:t>
            </a:r>
            <a:r>
              <a:rPr lang="de-DE" sz="1900" dirty="0"/>
              <a:t> </a:t>
            </a:r>
            <a:r>
              <a:rPr lang="de-DE" sz="1900" dirty="0" err="1"/>
              <a:t>for</a:t>
            </a:r>
            <a:r>
              <a:rPr lang="de-DE" sz="1900" dirty="0"/>
              <a:t> </a:t>
            </a:r>
            <a:r>
              <a:rPr lang="de-DE" sz="1900" dirty="0" err="1"/>
              <a:t>the</a:t>
            </a:r>
            <a:r>
              <a:rPr lang="de-DE" sz="1900" dirty="0"/>
              <a:t> </a:t>
            </a:r>
            <a:r>
              <a:rPr lang="de-DE" sz="1900" dirty="0" err="1"/>
              <a:t>phase</a:t>
            </a:r>
            <a:r>
              <a:rPr lang="de-DE" sz="1900" dirty="0"/>
              <a:t> out </a:t>
            </a:r>
            <a:r>
              <a:rPr lang="de-DE" sz="1900" dirty="0" err="1"/>
              <a:t>of</a:t>
            </a:r>
            <a:r>
              <a:rPr lang="de-DE" sz="1900" dirty="0"/>
              <a:t> G2 &amp; G2/3 in R44 </a:t>
            </a:r>
            <a:r>
              <a:rPr lang="de-DE" sz="1900" dirty="0" err="1"/>
              <a:t>as</a:t>
            </a:r>
            <a:r>
              <a:rPr lang="de-DE" sz="1900" dirty="0"/>
              <a:t> </a:t>
            </a:r>
            <a:r>
              <a:rPr lang="de-DE" sz="1900" dirty="0" err="1"/>
              <a:t>it</a:t>
            </a:r>
            <a:r>
              <a:rPr lang="de-DE" sz="1900" dirty="0"/>
              <a:t> was </a:t>
            </a:r>
            <a:r>
              <a:rPr lang="de-DE" sz="1900" dirty="0" err="1"/>
              <a:t>implemented</a:t>
            </a:r>
            <a:r>
              <a:rPr lang="de-DE" sz="1900" dirty="0"/>
              <a:t> </a:t>
            </a:r>
            <a:r>
              <a:rPr lang="de-DE" sz="1900" dirty="0" err="1"/>
              <a:t>for</a:t>
            </a:r>
            <a:r>
              <a:rPr lang="de-DE" sz="1900" dirty="0"/>
              <a:t> G0/0+/1 </a:t>
            </a:r>
            <a:r>
              <a:rPr lang="de-DE" sz="1900" dirty="0" err="1"/>
              <a:t>would</a:t>
            </a:r>
            <a:r>
              <a:rPr lang="de-DE" sz="1900" dirty="0"/>
              <a:t> </a:t>
            </a:r>
            <a:r>
              <a:rPr lang="de-DE" sz="1900" dirty="0" err="1"/>
              <a:t>be</a:t>
            </a:r>
            <a:r>
              <a:rPr lang="de-DE" sz="1900" dirty="0"/>
              <a:t> </a:t>
            </a:r>
            <a:r>
              <a:rPr lang="de-DE" sz="1900" dirty="0" err="1"/>
              <a:t>more</a:t>
            </a:r>
            <a:r>
              <a:rPr lang="de-DE" sz="1900" dirty="0"/>
              <a:t> </a:t>
            </a:r>
            <a:r>
              <a:rPr lang="de-DE" sz="1900" dirty="0" err="1"/>
              <a:t>sufficient</a:t>
            </a:r>
            <a:r>
              <a:rPr lang="de-DE" sz="1900" dirty="0"/>
              <a:t> </a:t>
            </a:r>
            <a:r>
              <a:rPr lang="de-DE" sz="1900" dirty="0" err="1"/>
              <a:t>and</a:t>
            </a:r>
            <a:r>
              <a:rPr lang="de-DE" sz="1900" dirty="0"/>
              <a:t> </a:t>
            </a:r>
            <a:r>
              <a:rPr lang="de-DE" sz="1900" dirty="0" err="1"/>
              <a:t>we</a:t>
            </a:r>
            <a:r>
              <a:rPr lang="de-DE" sz="1900" dirty="0"/>
              <a:t> </a:t>
            </a:r>
            <a:r>
              <a:rPr lang="de-DE" sz="1900" dirty="0" err="1"/>
              <a:t>propose</a:t>
            </a:r>
            <a:r>
              <a:rPr lang="de-DE" sz="1900" dirty="0"/>
              <a:t> </a:t>
            </a:r>
            <a:r>
              <a:rPr lang="de-DE" sz="1900" dirty="0" err="1"/>
              <a:t>the</a:t>
            </a:r>
            <a:r>
              <a:rPr lang="de-DE" sz="1900" dirty="0"/>
              <a:t> </a:t>
            </a:r>
            <a:r>
              <a:rPr lang="de-DE" sz="1900" dirty="0" err="1"/>
              <a:t>following</a:t>
            </a:r>
            <a:r>
              <a:rPr lang="de-DE" sz="1900" dirty="0"/>
              <a:t> </a:t>
            </a:r>
            <a:r>
              <a:rPr lang="de-DE" sz="1900" dirty="0" err="1"/>
              <a:t>dates</a:t>
            </a:r>
            <a:r>
              <a:rPr lang="de-DE" sz="1900" dirty="0"/>
              <a:t>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de-DE" sz="1800" b="1" dirty="0"/>
              <a:t>End </a:t>
            </a:r>
            <a:r>
              <a:rPr lang="de-DE" sz="1800" b="1" dirty="0" err="1"/>
              <a:t>of</a:t>
            </a:r>
            <a:r>
              <a:rPr lang="de-DE" sz="1800" b="1" dirty="0"/>
              <a:t> </a:t>
            </a:r>
            <a:r>
              <a:rPr lang="de-DE" sz="1800" b="1" dirty="0" err="1"/>
              <a:t>new</a:t>
            </a:r>
            <a:r>
              <a:rPr lang="de-DE" sz="1800" b="1" dirty="0"/>
              <a:t> </a:t>
            </a:r>
            <a:r>
              <a:rPr lang="de-DE" sz="1800" b="1" dirty="0" err="1"/>
              <a:t>approvals</a:t>
            </a:r>
            <a:r>
              <a:rPr lang="de-DE" sz="1800" b="1" dirty="0"/>
              <a:t>:	01 September 2021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de-DE" sz="1800" b="1" dirty="0"/>
              <a:t>End </a:t>
            </a:r>
            <a:r>
              <a:rPr lang="de-DE" sz="1800" b="1" dirty="0" err="1"/>
              <a:t>of</a:t>
            </a:r>
            <a:r>
              <a:rPr lang="de-DE" sz="1800" b="1" dirty="0"/>
              <a:t> </a:t>
            </a:r>
            <a:r>
              <a:rPr lang="de-DE" sz="1800" b="1" dirty="0" err="1"/>
              <a:t>extensions</a:t>
            </a:r>
            <a:r>
              <a:rPr lang="de-DE" sz="1800" b="1" dirty="0"/>
              <a:t>:		01 September 2024</a:t>
            </a:r>
          </a:p>
          <a:p>
            <a:pPr marL="0" indent="0">
              <a:buNone/>
            </a:pPr>
            <a:endParaRPr lang="de-DE" sz="1800" b="1" dirty="0"/>
          </a:p>
          <a:p>
            <a:pPr marL="0" indent="0">
              <a:buNone/>
            </a:pPr>
            <a:r>
              <a:rPr lang="de-DE" sz="1800" b="1" dirty="0" err="1"/>
              <a:t>Proposed</a:t>
            </a:r>
            <a:r>
              <a:rPr lang="de-DE" sz="1800" b="1" dirty="0"/>
              <a:t> </a:t>
            </a:r>
            <a:r>
              <a:rPr lang="de-DE" sz="1800" b="1" dirty="0" err="1"/>
              <a:t>timeline</a:t>
            </a:r>
            <a:r>
              <a:rPr lang="de-DE" sz="1800" b="1" dirty="0"/>
              <a:t> </a:t>
            </a:r>
            <a:r>
              <a:rPr lang="de-DE" sz="1800" b="1" dirty="0" err="1"/>
              <a:t>for</a:t>
            </a:r>
            <a:r>
              <a:rPr lang="de-DE" sz="1800" b="1" dirty="0"/>
              <a:t> </a:t>
            </a:r>
            <a:r>
              <a:rPr lang="de-DE" sz="1800" b="1" dirty="0" err="1"/>
              <a:t>phase</a:t>
            </a:r>
            <a:r>
              <a:rPr lang="de-DE" sz="1800" b="1" dirty="0"/>
              <a:t> out </a:t>
            </a:r>
            <a:r>
              <a:rPr lang="de-DE" sz="1800" b="1" dirty="0" err="1"/>
              <a:t>of</a:t>
            </a:r>
            <a:r>
              <a:rPr lang="de-DE" sz="1800" b="1" dirty="0"/>
              <a:t> G2 &amp; G2/3 </a:t>
            </a:r>
            <a:r>
              <a:rPr lang="de-DE" sz="1800" b="1" dirty="0" err="1"/>
              <a:t>from</a:t>
            </a:r>
            <a:r>
              <a:rPr lang="de-DE" sz="1800" b="1" dirty="0"/>
              <a:t> CLEPA:</a:t>
            </a:r>
          </a:p>
        </p:txBody>
      </p:sp>
      <p:grpSp>
        <p:nvGrpSpPr>
          <p:cNvPr id="53" name="Gruppieren 52"/>
          <p:cNvGrpSpPr/>
          <p:nvPr/>
        </p:nvGrpSpPr>
        <p:grpSpPr>
          <a:xfrm>
            <a:off x="482848" y="3645024"/>
            <a:ext cx="8183621" cy="1947094"/>
            <a:chOff x="479116" y="4100203"/>
            <a:chExt cx="8183621" cy="1947094"/>
          </a:xfrm>
        </p:grpSpPr>
        <p:grpSp>
          <p:nvGrpSpPr>
            <p:cNvPr id="42" name="Gruppieren 41"/>
            <p:cNvGrpSpPr/>
            <p:nvPr/>
          </p:nvGrpSpPr>
          <p:grpSpPr>
            <a:xfrm>
              <a:off x="479116" y="4311634"/>
              <a:ext cx="7890850" cy="1735663"/>
              <a:chOff x="432222" y="2650605"/>
              <a:chExt cx="7890850" cy="1735663"/>
            </a:xfrm>
          </p:grpSpPr>
          <p:grpSp>
            <p:nvGrpSpPr>
              <p:cNvPr id="40" name="Gruppieren 39"/>
              <p:cNvGrpSpPr/>
              <p:nvPr/>
            </p:nvGrpSpPr>
            <p:grpSpPr>
              <a:xfrm>
                <a:off x="477493" y="2650605"/>
                <a:ext cx="7845579" cy="1735663"/>
                <a:chOff x="477493" y="2650605"/>
                <a:chExt cx="7845579" cy="1735663"/>
              </a:xfrm>
            </p:grpSpPr>
            <p:sp>
              <p:nvSpPr>
                <p:cNvPr id="21" name="Textfeld 20"/>
                <p:cNvSpPr txBox="1"/>
                <p:nvPr/>
              </p:nvSpPr>
              <p:spPr>
                <a:xfrm>
                  <a:off x="1634289" y="3739937"/>
                  <a:ext cx="147608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de-DE" dirty="0" err="1"/>
                    <a:t>Proposal</a:t>
                  </a:r>
                  <a:r>
                    <a:rPr lang="de-DE" dirty="0"/>
                    <a:t> </a:t>
                  </a:r>
                  <a:r>
                    <a:rPr lang="de-DE" dirty="0" err="1"/>
                    <a:t>pres</a:t>
                  </a:r>
                  <a:r>
                    <a:rPr lang="de-DE" dirty="0"/>
                    <a:t>. @ GRSP</a:t>
                  </a:r>
                </a:p>
              </p:txBody>
            </p:sp>
            <p:sp>
              <p:nvSpPr>
                <p:cNvPr id="22" name="Textfeld 21"/>
                <p:cNvSpPr txBox="1"/>
                <p:nvPr/>
              </p:nvSpPr>
              <p:spPr>
                <a:xfrm>
                  <a:off x="4391592" y="3739937"/>
                  <a:ext cx="1237037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de-DE" dirty="0"/>
                    <a:t>End </a:t>
                  </a:r>
                  <a:r>
                    <a:rPr lang="de-DE" dirty="0" err="1"/>
                    <a:t>of</a:t>
                  </a:r>
                  <a:r>
                    <a:rPr lang="de-DE" dirty="0"/>
                    <a:t> </a:t>
                  </a:r>
                  <a:r>
                    <a:rPr lang="de-DE" dirty="0" err="1"/>
                    <a:t>new</a:t>
                  </a:r>
                  <a:r>
                    <a:rPr lang="de-DE" dirty="0"/>
                    <a:t> </a:t>
                  </a:r>
                  <a:r>
                    <a:rPr lang="de-DE" dirty="0" err="1"/>
                    <a:t>approvals</a:t>
                  </a:r>
                  <a:endParaRPr lang="de-DE" dirty="0"/>
                </a:p>
              </p:txBody>
            </p:sp>
            <p:sp>
              <p:nvSpPr>
                <p:cNvPr id="23" name="Textfeld 22"/>
                <p:cNvSpPr txBox="1"/>
                <p:nvPr/>
              </p:nvSpPr>
              <p:spPr>
                <a:xfrm>
                  <a:off x="7061580" y="3739937"/>
                  <a:ext cx="126149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de-DE" dirty="0"/>
                    <a:t>End </a:t>
                  </a:r>
                  <a:r>
                    <a:rPr lang="de-DE" dirty="0" err="1"/>
                    <a:t>of</a:t>
                  </a:r>
                  <a:r>
                    <a:rPr lang="de-DE" dirty="0"/>
                    <a:t> </a:t>
                  </a:r>
                  <a:r>
                    <a:rPr lang="de-DE" dirty="0" err="1"/>
                    <a:t>extensions</a:t>
                  </a:r>
                  <a:endParaRPr lang="de-DE" dirty="0"/>
                </a:p>
              </p:txBody>
            </p:sp>
            <p:sp>
              <p:nvSpPr>
                <p:cNvPr id="33" name="Textfeld 32"/>
                <p:cNvSpPr txBox="1"/>
                <p:nvPr/>
              </p:nvSpPr>
              <p:spPr>
                <a:xfrm>
                  <a:off x="477493" y="3739937"/>
                  <a:ext cx="91165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/>
                    <a:t>EIF </a:t>
                  </a:r>
                  <a:r>
                    <a:rPr lang="de-DE" dirty="0" err="1"/>
                    <a:t>of</a:t>
                  </a:r>
                  <a:r>
                    <a:rPr lang="de-DE" dirty="0"/>
                    <a:t> Phase II</a:t>
                  </a:r>
                </a:p>
              </p:txBody>
            </p:sp>
            <p:sp>
              <p:nvSpPr>
                <p:cNvPr id="38" name="Textfeld 37"/>
                <p:cNvSpPr txBox="1"/>
                <p:nvPr/>
              </p:nvSpPr>
              <p:spPr>
                <a:xfrm>
                  <a:off x="818017" y="2650605"/>
                  <a:ext cx="137041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dirty="0"/>
                    <a:t>≈6 </a:t>
                  </a:r>
                  <a:r>
                    <a:rPr lang="de-DE" dirty="0" err="1"/>
                    <a:t>months</a:t>
                  </a:r>
                  <a:endParaRPr lang="de-DE" dirty="0"/>
                </a:p>
              </p:txBody>
            </p:sp>
          </p:grpSp>
          <p:grpSp>
            <p:nvGrpSpPr>
              <p:cNvPr id="41" name="Gruppieren 40"/>
              <p:cNvGrpSpPr/>
              <p:nvPr/>
            </p:nvGrpSpPr>
            <p:grpSpPr>
              <a:xfrm>
                <a:off x="432222" y="2978004"/>
                <a:ext cx="7592649" cy="806291"/>
                <a:chOff x="432222" y="2978004"/>
                <a:chExt cx="7592649" cy="806291"/>
              </a:xfrm>
            </p:grpSpPr>
            <p:sp>
              <p:nvSpPr>
                <p:cNvPr id="30" name="Abgerundetes Rechteck 29"/>
                <p:cNvSpPr/>
                <p:nvPr/>
              </p:nvSpPr>
              <p:spPr>
                <a:xfrm>
                  <a:off x="4497559" y="3071885"/>
                  <a:ext cx="936000" cy="648000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>
                      <a:solidFill>
                        <a:schemeClr val="tx1"/>
                      </a:solidFill>
                    </a:rPr>
                    <a:t>01/09/</a:t>
                  </a:r>
                </a:p>
                <a:p>
                  <a:pPr algn="ctr"/>
                  <a:r>
                    <a:rPr lang="de-DE" dirty="0">
                      <a:solidFill>
                        <a:schemeClr val="tx1"/>
                      </a:solidFill>
                    </a:rPr>
                    <a:t>2021</a:t>
                  </a:r>
                </a:p>
              </p:txBody>
            </p:sp>
            <p:sp>
              <p:nvSpPr>
                <p:cNvPr id="31" name="Pfeil nach rechts 30"/>
                <p:cNvSpPr/>
                <p:nvPr/>
              </p:nvSpPr>
              <p:spPr>
                <a:xfrm>
                  <a:off x="5451215" y="2978004"/>
                  <a:ext cx="1620000" cy="792088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>
                      <a:solidFill>
                        <a:schemeClr val="tx1"/>
                      </a:solidFill>
                    </a:rPr>
                    <a:t>3 </a:t>
                  </a:r>
                  <a:r>
                    <a:rPr lang="de-DE" dirty="0" err="1">
                      <a:solidFill>
                        <a:schemeClr val="tx1"/>
                      </a:solidFill>
                    </a:rPr>
                    <a:t>years</a:t>
                  </a:r>
                  <a:endParaRPr lang="de-DE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Abgerundetes Rechteck 31"/>
                <p:cNvSpPr/>
                <p:nvPr/>
              </p:nvSpPr>
              <p:spPr>
                <a:xfrm>
                  <a:off x="7088871" y="3033078"/>
                  <a:ext cx="936000" cy="648000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>
                      <a:solidFill>
                        <a:schemeClr val="tx1"/>
                      </a:solidFill>
                    </a:rPr>
                    <a:t>01/09/</a:t>
                  </a:r>
                </a:p>
                <a:p>
                  <a:pPr algn="ctr"/>
                  <a:r>
                    <a:rPr lang="de-DE" dirty="0">
                      <a:solidFill>
                        <a:schemeClr val="tx1"/>
                      </a:solidFill>
                    </a:rPr>
                    <a:t>2024</a:t>
                  </a:r>
                </a:p>
              </p:txBody>
            </p:sp>
            <p:sp>
              <p:nvSpPr>
                <p:cNvPr id="35" name="Pfeil nach rechts 34"/>
                <p:cNvSpPr/>
                <p:nvPr/>
              </p:nvSpPr>
              <p:spPr>
                <a:xfrm>
                  <a:off x="1368222" y="3019937"/>
                  <a:ext cx="270000" cy="72000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Abgerundetes Rechteck 35"/>
                <p:cNvSpPr/>
                <p:nvPr/>
              </p:nvSpPr>
              <p:spPr>
                <a:xfrm>
                  <a:off x="432222" y="3069097"/>
                  <a:ext cx="936000" cy="648000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>
                      <a:solidFill>
                        <a:schemeClr val="tx1"/>
                      </a:solidFill>
                    </a:rPr>
                    <a:t>22/06/</a:t>
                  </a:r>
                </a:p>
                <a:p>
                  <a:pPr algn="ctr"/>
                  <a:r>
                    <a:rPr lang="de-DE" dirty="0">
                      <a:solidFill>
                        <a:schemeClr val="tx1"/>
                      </a:solidFill>
                    </a:rPr>
                    <a:t>2017</a:t>
                  </a:r>
                </a:p>
              </p:txBody>
            </p:sp>
            <p:sp>
              <p:nvSpPr>
                <p:cNvPr id="37" name="Abgerundetes Rechteck 36"/>
                <p:cNvSpPr/>
                <p:nvPr/>
              </p:nvSpPr>
              <p:spPr>
                <a:xfrm>
                  <a:off x="1657817" y="3069097"/>
                  <a:ext cx="936000" cy="648000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>
                      <a:solidFill>
                        <a:schemeClr val="tx1"/>
                      </a:solidFill>
                    </a:rPr>
                    <a:t>12/12/</a:t>
                  </a:r>
                </a:p>
                <a:p>
                  <a:pPr algn="ctr"/>
                  <a:r>
                    <a:rPr lang="de-DE" dirty="0">
                      <a:solidFill>
                        <a:schemeClr val="tx1"/>
                      </a:solidFill>
                    </a:rPr>
                    <a:t>2017</a:t>
                  </a:r>
                </a:p>
              </p:txBody>
            </p:sp>
            <p:sp>
              <p:nvSpPr>
                <p:cNvPr id="39" name="Pfeil nach rechts 38"/>
                <p:cNvSpPr/>
                <p:nvPr/>
              </p:nvSpPr>
              <p:spPr>
                <a:xfrm>
                  <a:off x="2607559" y="2992207"/>
                  <a:ext cx="1890000" cy="792088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>
                      <a:solidFill>
                        <a:schemeClr val="tx1"/>
                      </a:solidFill>
                    </a:rPr>
                    <a:t>≈3 ½ </a:t>
                  </a:r>
                  <a:r>
                    <a:rPr lang="de-DE" dirty="0" err="1">
                      <a:solidFill>
                        <a:schemeClr val="tx1"/>
                      </a:solidFill>
                    </a:rPr>
                    <a:t>years</a:t>
                  </a:r>
                  <a:endParaRPr lang="de-DE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48" name="Gruppieren 47"/>
            <p:cNvGrpSpPr/>
            <p:nvPr/>
          </p:nvGrpSpPr>
          <p:grpSpPr>
            <a:xfrm>
              <a:off x="485859" y="4100203"/>
              <a:ext cx="8176878" cy="937734"/>
              <a:chOff x="506979" y="1534245"/>
              <a:chExt cx="8176878" cy="937734"/>
            </a:xfrm>
          </p:grpSpPr>
          <p:cxnSp>
            <p:nvCxnSpPr>
              <p:cNvPr id="49" name="Gerade Verbindung mit Pfeil 48"/>
              <p:cNvCxnSpPr/>
              <p:nvPr/>
            </p:nvCxnSpPr>
            <p:spPr>
              <a:xfrm flipV="1">
                <a:off x="506979" y="1745587"/>
                <a:ext cx="4104000" cy="0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feld 49"/>
              <p:cNvSpPr txBox="1"/>
              <p:nvPr/>
            </p:nvSpPr>
            <p:spPr>
              <a:xfrm>
                <a:off x="4663120" y="1534245"/>
                <a:ext cx="40207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b="1" dirty="0">
                    <a:solidFill>
                      <a:srgbClr val="FF0000"/>
                    </a:solidFill>
                  </a:rPr>
                  <a:t>Duration </a:t>
                </a:r>
                <a:r>
                  <a:rPr lang="de-DE" b="1" dirty="0" err="1">
                    <a:solidFill>
                      <a:srgbClr val="FF0000"/>
                    </a:solidFill>
                  </a:rPr>
                  <a:t>from</a:t>
                </a:r>
                <a:r>
                  <a:rPr lang="de-DE" b="1" dirty="0">
                    <a:solidFill>
                      <a:srgbClr val="FF0000"/>
                    </a:solidFill>
                  </a:rPr>
                  <a:t> EIF </a:t>
                </a:r>
                <a:r>
                  <a:rPr lang="de-DE" b="1" dirty="0" err="1">
                    <a:solidFill>
                      <a:srgbClr val="FF0000"/>
                    </a:solidFill>
                  </a:rPr>
                  <a:t>to</a:t>
                </a:r>
                <a:r>
                  <a:rPr lang="de-DE" b="1" dirty="0">
                    <a:solidFill>
                      <a:srgbClr val="FF0000"/>
                    </a:solidFill>
                  </a:rPr>
                  <a:t> </a:t>
                </a:r>
                <a:r>
                  <a:rPr lang="de-DE" b="1" dirty="0" err="1">
                    <a:solidFill>
                      <a:srgbClr val="FF0000"/>
                    </a:solidFill>
                  </a:rPr>
                  <a:t>phase</a:t>
                </a:r>
                <a:r>
                  <a:rPr lang="de-DE" b="1" dirty="0">
                    <a:solidFill>
                      <a:srgbClr val="FF0000"/>
                    </a:solidFill>
                  </a:rPr>
                  <a:t> out: ≈</a:t>
                </a:r>
                <a:r>
                  <a:rPr lang="de-DE" b="1" u="sng" dirty="0">
                    <a:solidFill>
                      <a:srgbClr val="FF0000"/>
                    </a:solidFill>
                  </a:rPr>
                  <a:t>4 </a:t>
                </a:r>
                <a:r>
                  <a:rPr lang="de-DE" b="1" u="sng" dirty="0" err="1">
                    <a:solidFill>
                      <a:srgbClr val="FF0000"/>
                    </a:solidFill>
                  </a:rPr>
                  <a:t>years</a:t>
                </a:r>
                <a:endParaRPr lang="de-DE" b="1" u="sng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1" name="Gerade Verbindung mit Pfeil 50"/>
              <p:cNvCxnSpPr/>
              <p:nvPr/>
            </p:nvCxnSpPr>
            <p:spPr>
              <a:xfrm>
                <a:off x="4585698" y="1643979"/>
                <a:ext cx="0" cy="828000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headEnd type="non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 Verbindung mit Pfeil 51"/>
              <p:cNvCxnSpPr/>
              <p:nvPr/>
            </p:nvCxnSpPr>
            <p:spPr>
              <a:xfrm>
                <a:off x="519019" y="1632690"/>
                <a:ext cx="0" cy="828000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headEnd type="non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19946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CLEPA </a:t>
            </a:r>
            <a:r>
              <a:rPr lang="fr-FR" dirty="0" err="1"/>
              <a:t>approach</a:t>
            </a:r>
            <a:r>
              <a:rPr lang="fr-FR" dirty="0"/>
              <a:t> to </a:t>
            </a:r>
            <a:r>
              <a:rPr lang="fr-FR" dirty="0" err="1"/>
              <a:t>find</a:t>
            </a:r>
            <a:r>
              <a:rPr lang="fr-FR" dirty="0"/>
              <a:t> the best compromise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469557" y="908720"/>
            <a:ext cx="8280400" cy="5184576"/>
          </a:xfrm>
        </p:spPr>
        <p:txBody>
          <a:bodyPr/>
          <a:lstStyle/>
          <a:p>
            <a:pPr marL="0" indent="0">
              <a:buNone/>
            </a:pPr>
            <a:r>
              <a:rPr lang="en-US" sz="1800" i="1" dirty="0"/>
              <a:t>Using the same approach as for previous ANEC proposal to phase out integral </a:t>
            </a:r>
            <a:r>
              <a:rPr lang="en-US" sz="1800" i="1" dirty="0" err="1"/>
              <a:t>Isofix</a:t>
            </a:r>
            <a:r>
              <a:rPr lang="en-US" sz="1800" i="1" dirty="0"/>
              <a:t> CRS from R44 (ECE/TRANS/WP.29/2016/102) CLEPA would like to propose : </a:t>
            </a:r>
          </a:p>
          <a:p>
            <a:pPr marL="0" indent="0">
              <a:buNone/>
            </a:pPr>
            <a:r>
              <a:rPr lang="en-US" sz="1800" i="1" dirty="0"/>
              <a:t>- to postpone the implementation date of the phase out of booster seats </a:t>
            </a:r>
          </a:p>
          <a:p>
            <a:pPr marL="0" indent="0">
              <a:buNone/>
            </a:pPr>
            <a:r>
              <a:rPr lang="en-US" sz="1800" i="1" dirty="0"/>
              <a:t>- to clarify whether multi-group CRSs are affected by the ANEC proposal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1800" i="1" dirty="0"/>
              <a:t>CLEPA suggestion for an alternative wording: </a:t>
            </a:r>
          </a:p>
          <a:p>
            <a:pPr marL="0" indent="0">
              <a:buNone/>
            </a:pPr>
            <a:r>
              <a:rPr lang="en-US" sz="1800" i="1" dirty="0"/>
              <a:t>Insert new paragraphs 17.18. and 17.19., to read:</a:t>
            </a:r>
          </a:p>
          <a:p>
            <a:pPr marL="0" indent="0">
              <a:buNone/>
            </a:pPr>
            <a:r>
              <a:rPr lang="en-US" sz="1800" dirty="0"/>
              <a:t>“17.18. As from [</a:t>
            </a:r>
            <a:r>
              <a:rPr lang="en-US" sz="1800" b="1" dirty="0"/>
              <a:t>1 September 2021</a:t>
            </a:r>
            <a:r>
              <a:rPr lang="en-US" sz="1800" dirty="0"/>
              <a:t>], no new approvals shall be granted under this Regulation to non-integral class forward facing child restraint systems of group 2 or group 2/3, </a:t>
            </a:r>
            <a:r>
              <a:rPr lang="en-US" sz="1800" b="1" dirty="0"/>
              <a:t>unless they form part of a multi-group child restraint system that will also be approved for group 1 and above. </a:t>
            </a:r>
          </a:p>
          <a:p>
            <a:pPr marL="0" indent="0">
              <a:buNone/>
            </a:pPr>
            <a:r>
              <a:rPr lang="en-US" sz="1800" dirty="0"/>
              <a:t>17.19. As from [</a:t>
            </a:r>
            <a:r>
              <a:rPr lang="en-US" sz="1800" b="1" dirty="0"/>
              <a:t>1 September 2024</a:t>
            </a:r>
            <a:r>
              <a:rPr lang="en-US" sz="1800" dirty="0"/>
              <a:t>], no extensions shall be granted under this Regulation to non-integral class forward facing child restraint systems of group 2 or group 2/3, </a:t>
            </a:r>
            <a:r>
              <a:rPr lang="en-US" sz="1800" b="1" dirty="0"/>
              <a:t>unless they form part of a multi-group child restraint system that will also be approved for group 1 and above.</a:t>
            </a:r>
            <a:r>
              <a:rPr lang="en-US" sz="1800" dirty="0"/>
              <a:t>”</a:t>
            </a:r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01861525"/>
      </p:ext>
    </p:extLst>
  </p:cSld>
  <p:clrMapOvr>
    <a:masterClrMapping/>
  </p:clrMapOvr>
</p:sld>
</file>

<file path=ppt/theme/theme1.xml><?xml version="1.0" encoding="utf-8"?>
<a:theme xmlns:a="http://schemas.openxmlformats.org/drawingml/2006/main" name="Chapter Slide - D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apter Slide - Pho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Slide - Blank">
  <a:themeElements>
    <a:clrScheme name="CLEPA Colors">
      <a:dk1>
        <a:srgbClr val="67737A"/>
      </a:dk1>
      <a:lt1>
        <a:sysClr val="window" lastClr="FFFFFF"/>
      </a:lt1>
      <a:dk2>
        <a:srgbClr val="67737A"/>
      </a:dk2>
      <a:lt2>
        <a:srgbClr val="EEECE1"/>
      </a:lt2>
      <a:accent1>
        <a:srgbClr val="DBE5F1"/>
      </a:accent1>
      <a:accent2>
        <a:srgbClr val="B8CCE4"/>
      </a:accent2>
      <a:accent3>
        <a:srgbClr val="95B3D7"/>
      </a:accent3>
      <a:accent4>
        <a:srgbClr val="366092"/>
      </a:accent4>
      <a:accent5>
        <a:srgbClr val="244061"/>
      </a:accent5>
      <a:accent6>
        <a:srgbClr val="002060"/>
      </a:accent6>
      <a:hlink>
        <a:srgbClr val="00578E"/>
      </a:hlink>
      <a:folHlink>
        <a:srgbClr val="0057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lank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vantGarde"/>
        <a:ea typeface="ＭＳ Ｐゴシック"/>
        <a:cs typeface=""/>
      </a:majorFont>
      <a:minorFont>
        <a:latin typeface="RotisSemiSan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rgbClr val="747474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rgbClr val="747474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Chapter Slide - D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Chapter Slide - D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clepa</Template>
  <TotalTime>1</TotalTime>
  <Words>647</Words>
  <Application>Microsoft Office PowerPoint</Application>
  <PresentationFormat>On-screen Show (4:3)</PresentationFormat>
  <Paragraphs>89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Chapter Slide - Dark</vt:lpstr>
      <vt:lpstr>Chapter Slide - Photo</vt:lpstr>
      <vt:lpstr>Default Slide - Blank</vt:lpstr>
      <vt:lpstr>Blank Slide</vt:lpstr>
      <vt:lpstr>6_Nouvelle présentation</vt:lpstr>
      <vt:lpstr>1_Chapter Slide - Dark</vt:lpstr>
      <vt:lpstr>2_Chapter Slide - Dark</vt:lpstr>
      <vt:lpstr>PowerPoint Presentation</vt:lpstr>
      <vt:lpstr>ANEC proposal for phase out of G2 &amp; G2/3 from R44</vt:lpstr>
      <vt:lpstr>Comparison w timeline of previous phase out</vt:lpstr>
      <vt:lpstr>Other reasons why CLEPA thinks the proposed date is to early</vt:lpstr>
      <vt:lpstr>Proposal for alternative phase out dates</vt:lpstr>
      <vt:lpstr>CLEPA approach to find the best compromise</vt:lpstr>
    </vt:vector>
  </TitlesOfParts>
  <Company>Britax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 to ANEC proposal for boosters phase out</dc:title>
  <dc:creator>Farid Bendjellal - Briatx Childcare Group</dc:creator>
  <cp:lastModifiedBy>Gianotti3</cp:lastModifiedBy>
  <cp:revision>693</cp:revision>
  <cp:lastPrinted>2015-05-20T07:19:56Z</cp:lastPrinted>
  <dcterms:created xsi:type="dcterms:W3CDTF">2013-09-27T08:35:26Z</dcterms:created>
  <dcterms:modified xsi:type="dcterms:W3CDTF">2017-12-08T15:10:14Z</dcterms:modified>
</cp:coreProperties>
</file>