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14"/>
  </p:notesMasterIdLst>
  <p:sldIdLst>
    <p:sldId id="256" r:id="rId2"/>
    <p:sldId id="294" r:id="rId3"/>
    <p:sldId id="284" r:id="rId4"/>
    <p:sldId id="291" r:id="rId5"/>
    <p:sldId id="295" r:id="rId6"/>
    <p:sldId id="296" r:id="rId7"/>
    <p:sldId id="297" r:id="rId8"/>
    <p:sldId id="298" r:id="rId9"/>
    <p:sldId id="300" r:id="rId10"/>
    <p:sldId id="301" r:id="rId11"/>
    <p:sldId id="299" r:id="rId12"/>
    <p:sldId id="292" r:id="rId13"/>
  </p:sldIdLst>
  <p:sldSz cx="9144000" cy="6858000" type="screen4x3"/>
  <p:notesSz cx="6738938" cy="98694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3333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6" autoAdjust="0"/>
    <p:restoredTop sz="94671" autoAdjust="0"/>
  </p:normalViewPr>
  <p:slideViewPr>
    <p:cSldViewPr>
      <p:cViewPr varScale="1">
        <p:scale>
          <a:sx n="80" d="100"/>
          <a:sy n="80" d="100"/>
        </p:scale>
        <p:origin x="-1488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0206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7172" y="0"/>
            <a:ext cx="2920206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D324DB-82CF-4A99-93A1-97318DDE2051}" type="datetimeFigureOut">
              <a:rPr kumimoji="1" lang="ja-JP" altLang="en-US" smtClean="0"/>
              <a:t>2017/10/19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894" y="4688007"/>
            <a:ext cx="5391150" cy="444127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20206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7172" y="9374301"/>
            <a:ext cx="2920206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E92C2-FE68-4557-965C-556BB6C4EB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1094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E92C2-FE68-4557-965C-556BB6C4EB9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6289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46AAE-E62E-4615-B6FD-23EFF162837F}" type="datetime1">
              <a:rPr kumimoji="1" lang="ja-JP" altLang="fr-FR" smtClean="0"/>
              <a:t>2017/10/19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6496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F731C-CFA5-4AE8-B1EA-B87E8A14DF44}" type="datetime1">
              <a:rPr kumimoji="1" lang="ja-JP" altLang="fr-FR" smtClean="0"/>
              <a:t>2017/10/19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3882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E1A73-6C3A-444A-8827-1A10F032311F}" type="datetime1">
              <a:rPr kumimoji="1" lang="ja-JP" altLang="fr-FR" smtClean="0"/>
              <a:t>2017/10/19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7657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2119-C271-44F5-9D5E-A576701CEBA5}" type="datetime1">
              <a:rPr kumimoji="1" lang="ja-JP" altLang="fr-FR" smtClean="0"/>
              <a:t>2017/10/19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59770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FFDDB-8FB2-4C49-A6E7-DC318DBBC169}" type="datetime1">
              <a:rPr kumimoji="1" lang="ja-JP" altLang="fr-FR" smtClean="0"/>
              <a:t>2017/10/19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9740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EEF0A-E870-4B0A-9F91-D0CB075B1967}" type="datetime1">
              <a:rPr kumimoji="1" lang="ja-JP" altLang="fr-FR" smtClean="0"/>
              <a:t>2017/10/19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429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573C1-B549-41E3-B7A6-734780ABE747}" type="datetime1">
              <a:rPr kumimoji="1" lang="ja-JP" altLang="fr-FR" smtClean="0"/>
              <a:t>2017/10/19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1287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EBBAD-2A1F-4B46-993D-4B8C70860F06}" type="datetime1">
              <a:rPr kumimoji="1" lang="ja-JP" altLang="fr-FR" smtClean="0"/>
              <a:t>2017/10/19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2903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A558-D9AA-4E93-B8C0-3FAB12457AEB}" type="datetime1">
              <a:rPr kumimoji="1" lang="ja-JP" altLang="fr-FR" smtClean="0"/>
              <a:t>2017/10/19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4653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7EC1B-E2AC-4129-943E-B9AC20FC19C8}" type="datetime1">
              <a:rPr kumimoji="1" lang="ja-JP" altLang="fr-FR" smtClean="0"/>
              <a:t>2017/10/19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8162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A303F-813C-44AB-A188-3EEB54391537}" type="datetime1">
              <a:rPr kumimoji="1" lang="ja-JP" altLang="fr-FR" smtClean="0"/>
              <a:t>2017/10/19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3716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446FD-D62F-4F2E-8C6A-9DABF211BB28}" type="datetime1">
              <a:rPr kumimoji="1" lang="ja-JP" altLang="fr-FR" smtClean="0"/>
              <a:t>2017/10/19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341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4716016" y="116632"/>
            <a:ext cx="41764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Informal document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GRE-78-10-Rev.1</a:t>
            </a:r>
            <a:endParaRPr lang="en-US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(78</a:t>
            </a:r>
            <a:r>
              <a:rPr lang="en-US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GRE, 24-27 October 2017, agenda item 7 (a)) </a:t>
            </a:r>
          </a:p>
        </p:txBody>
      </p:sp>
      <p:sp>
        <p:nvSpPr>
          <p:cNvPr id="10" name="ZoneTexte 3"/>
          <p:cNvSpPr txBox="1"/>
          <p:nvPr/>
        </p:nvSpPr>
        <p:spPr>
          <a:xfrm>
            <a:off x="251520" y="179348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Submitted by TF EMC</a:t>
            </a:r>
          </a:p>
        </p:txBody>
      </p:sp>
      <p:sp>
        <p:nvSpPr>
          <p:cNvPr id="11" name="Titre 1"/>
          <p:cNvSpPr>
            <a:spLocks noGrp="1"/>
          </p:cNvSpPr>
          <p:nvPr>
            <p:ph type="ctrTitle"/>
          </p:nvPr>
        </p:nvSpPr>
        <p:spPr>
          <a:xfrm>
            <a:off x="395536" y="1052736"/>
            <a:ext cx="8496944" cy="4464496"/>
          </a:xfrm>
        </p:spPr>
        <p:txBody>
          <a:bodyPr/>
          <a:lstStyle/>
          <a:p>
            <a:r>
              <a:rPr lang="en-GB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Task Force </a:t>
            </a:r>
            <a:br>
              <a:rPr lang="en-GB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Electro-Magnetic Compatibility </a:t>
            </a:r>
            <a:br>
              <a:rPr lang="en-GB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(TF EMC)</a:t>
            </a:r>
            <a:r>
              <a:rPr lang="en-GB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 report</a:t>
            </a:r>
            <a:r>
              <a:rPr lang="en-GB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GRE-78</a:t>
            </a:r>
            <a:br>
              <a:rPr lang="en-GB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Wednesday</a:t>
            </a:r>
            <a:r>
              <a:rPr lang="en-GB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25. October 2017</a:t>
            </a:r>
            <a:endParaRPr lang="en-GB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97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43314" y="2852936"/>
            <a:ext cx="8229600" cy="1143000"/>
          </a:xfrm>
        </p:spPr>
        <p:txBody>
          <a:bodyPr/>
          <a:lstStyle/>
          <a:p>
            <a:r>
              <a:rPr lang="de-DE" dirty="0" err="1" smtClean="0"/>
              <a:t>Thank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attention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10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97930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43314" y="2852936"/>
            <a:ext cx="8229600" cy="1143000"/>
          </a:xfrm>
        </p:spPr>
        <p:txBody>
          <a:bodyPr/>
          <a:lstStyle/>
          <a:p>
            <a:r>
              <a:rPr lang="de-DE" dirty="0" smtClean="0"/>
              <a:t>Annex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11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233887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7" name="Text Box 4"/>
          <p:cNvSpPr txBox="1">
            <a:spLocks noChangeArrowheads="1"/>
          </p:cNvSpPr>
          <p:nvPr/>
        </p:nvSpPr>
        <p:spPr bwMode="auto">
          <a:xfrm>
            <a:off x="238125" y="1268760"/>
            <a:ext cx="8667750" cy="504056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292100" indent="-2921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It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has been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precised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that in order to get a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UN R10.05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vehicle narrowband emission limit consistent with the CISPR 12 vehicle narrowband limit, the </a:t>
            </a:r>
            <a:r>
              <a:rPr lang="en-US" sz="1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</a:t>
            </a:r>
            <a:r>
              <a:rPr lang="en-US" sz="18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R10.05 </a:t>
            </a:r>
            <a:r>
              <a:rPr lang="en-US" sz="1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 should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be the CISPR12-limit minus 2dB to take into consideration this 2dB more stringent requirement as defined in CISPR 12 for type approval. </a:t>
            </a:r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9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re 1"/>
          <p:cNvSpPr txBox="1">
            <a:spLocks/>
          </p:cNvSpPr>
          <p:nvPr/>
        </p:nvSpPr>
        <p:spPr bwMode="auto">
          <a:xfrm>
            <a:off x="179512" y="188640"/>
            <a:ext cx="864000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2500" lnSpcReduction="1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GB" sz="28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TF EMC Status Report – UN R10.05 Development </a:t>
            </a:r>
            <a:r>
              <a:rPr lang="en-GB" sz="22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2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of the </a:t>
            </a:r>
            <a:r>
              <a:rPr lang="en-US" sz="2200" b="1" kern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R10.05 </a:t>
            </a:r>
            <a:r>
              <a:rPr lang="en-US" sz="22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narrow band limit consistent with CISPR </a:t>
            </a:r>
            <a:r>
              <a:rPr lang="en-US" sz="22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en-GB" sz="22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sz="2200" b="1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>
                <a:latin typeface="Arial" panose="020B0604020202020204" pitchFamily="34" charset="0"/>
                <a:cs typeface="Arial" panose="020B0604020202020204" pitchFamily="34" charset="0"/>
              </a:rPr>
              <a:t>12</a:t>
            </a:fld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fik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851" y="2852936"/>
            <a:ext cx="5030965" cy="3744416"/>
          </a:xfrm>
          <a:prstGeom prst="rect">
            <a:avLst/>
          </a:prstGeom>
          <a:noFill/>
        </p:spPr>
      </p:pic>
      <p:sp>
        <p:nvSpPr>
          <p:cNvPr id="6" name="Textfeld 5"/>
          <p:cNvSpPr txBox="1"/>
          <p:nvPr/>
        </p:nvSpPr>
        <p:spPr>
          <a:xfrm>
            <a:off x="5132221" y="3155483"/>
            <a:ext cx="379829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For information: 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This figure shows also the consistence between the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UN R10.05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and CISPR12 broadband peak limits.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 algn="r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proposal for new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UN R10-.05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narrowband limit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is shown in blue,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comparison to the present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UN R10.05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narrowband limit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 red.</a:t>
            </a:r>
          </a:p>
        </p:txBody>
      </p:sp>
    </p:spTree>
    <p:extLst>
      <p:ext uri="{BB962C8B-B14F-4D97-AF65-F5344CB8AC3E}">
        <p14:creationId xmlns:p14="http://schemas.microsoft.com/office/powerpoint/2010/main" val="269859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7" name="Text Box 4"/>
          <p:cNvSpPr txBox="1">
            <a:spLocks noChangeArrowheads="1"/>
          </p:cNvSpPr>
          <p:nvPr/>
        </p:nvSpPr>
        <p:spPr bwMode="auto">
          <a:xfrm>
            <a:off x="238125" y="1412776"/>
            <a:ext cx="8667750" cy="496855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lnSpcReduction="10000"/>
          </a:bodyPr>
          <a:lstStyle>
            <a:lvl1pPr marL="292100" indent="-2921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TF EMC had its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meeting on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Wednesday, 18</a:t>
            </a:r>
            <a:r>
              <a:rPr lang="en-US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October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2017 </a:t>
            </a:r>
          </a:p>
          <a:p>
            <a:pPr>
              <a:spcAft>
                <a:spcPts val="12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TF EMC will report on the work, which led to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“GRE/2017/12-Proposal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for Supplement 2 to the 05 series of amendments to Regulation No. 10 (Electromagnetic compatibility) “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which was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submitted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by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July 25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spcAft>
                <a:spcPts val="12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TF EMC is asking for the adoption of this proposal including the final approval of two special modifications (vehicle radiated emission narrowband limit, suppression of clause 3.1.9) shown at GRE 77</a:t>
            </a:r>
          </a:p>
          <a:p>
            <a:pPr>
              <a:spcAft>
                <a:spcPts val="12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TF EMC will ask for the approval of the informal document GRE-78-09_Rev1, supplied by TF EMC regarding Transitional Provisions</a:t>
            </a:r>
          </a:p>
          <a:p>
            <a:pPr>
              <a:spcAft>
                <a:spcPts val="12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Furthermore, Spain prepared a proposal with a technical change concerning DC charging mode which is still under discussion and will be presented </a:t>
            </a:r>
            <a:b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at GRE-79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re 1"/>
          <p:cNvSpPr txBox="1">
            <a:spLocks/>
          </p:cNvSpPr>
          <p:nvPr/>
        </p:nvSpPr>
        <p:spPr bwMode="auto">
          <a:xfrm>
            <a:off x="179512" y="188640"/>
            <a:ext cx="864000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GB" sz="28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TF EMC Status Report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fld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86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7" name="Text Box 4"/>
          <p:cNvSpPr txBox="1">
            <a:spLocks noChangeArrowheads="1"/>
          </p:cNvSpPr>
          <p:nvPr/>
        </p:nvSpPr>
        <p:spPr bwMode="auto">
          <a:xfrm>
            <a:off x="238125" y="1412776"/>
            <a:ext cx="8667750" cy="496855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292100" indent="-2921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87 modification proposals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were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discussed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80 modifications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were 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incorporated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in the informal working</a:t>
            </a:r>
            <a:b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 draft supplement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UN R10.05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the proposals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will be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on the roadmap for a UN R10.06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version.</a:t>
            </a:r>
          </a:p>
          <a:p>
            <a:pPr lvl="1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 proposals were not accepted due to contradiction to international standards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re 1"/>
          <p:cNvSpPr txBox="1">
            <a:spLocks/>
          </p:cNvSpPr>
          <p:nvPr/>
        </p:nvSpPr>
        <p:spPr bwMode="auto">
          <a:xfrm>
            <a:off x="179512" y="188640"/>
            <a:ext cx="864000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25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GB" sz="28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TF EMC Status Report – UN R10.05 Development</a:t>
            </a:r>
          </a:p>
          <a:p>
            <a:pPr algn="l"/>
            <a:r>
              <a:rPr lang="en-GB" sz="22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(Proposals from China, Italy, France, Japan, Spain, OICA and IMMA)</a:t>
            </a:r>
            <a:endParaRPr lang="en-GB" sz="2200" b="1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fld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2024" y="4412142"/>
            <a:ext cx="1472382" cy="193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0566" y="4370786"/>
            <a:ext cx="1348853" cy="1833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5634" y="4388776"/>
            <a:ext cx="1501559" cy="193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392621"/>
            <a:ext cx="1459449" cy="1922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80566" y="4710933"/>
            <a:ext cx="2537804" cy="1604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9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7" name="Text Box 4"/>
          <p:cNvSpPr txBox="1">
            <a:spLocks noChangeArrowheads="1"/>
          </p:cNvSpPr>
          <p:nvPr/>
        </p:nvSpPr>
        <p:spPr bwMode="auto">
          <a:xfrm>
            <a:off x="238125" y="1213444"/>
            <a:ext cx="8667750" cy="466382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292100" indent="-2921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Focus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of the work on the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current version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UN R10 :</a:t>
            </a:r>
          </a:p>
          <a:p>
            <a:pPr marL="0" indent="0">
              <a:buNone/>
            </a:pPr>
            <a:endParaRPr lang="en-US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2788" indent="-357188">
              <a:buFontTx/>
              <a:buChar char="-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correction of technical and editorial errors, especially for the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REESS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test setups to be in line with CISPR and ISO standards;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additionally all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figures for Annex 11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12, 14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15 and 16 were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updated</a:t>
            </a:r>
          </a:p>
          <a:p>
            <a:pPr marL="712788" indent="-357188">
              <a:buFontTx/>
              <a:buChar char="-"/>
            </a:pP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2788" indent="-357188">
              <a:buFontTx/>
              <a:buChar char="-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Correction of inconsistencies – developed by the implementation of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REESS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ESA contents in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UN R10.05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Two major changes were identified by the TF EMC to be reported and asked to be accepted by the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GRE -77:</a:t>
            </a:r>
          </a:p>
          <a:p>
            <a:pPr marL="0" indent="0">
              <a:buNone/>
            </a:pP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2788" indent="-357188">
              <a:buFontTx/>
              <a:buChar char="-"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Change of the </a:t>
            </a:r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UN R10.05 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narrow band limit </a:t>
            </a:r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to be consistent 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with CISPR </a:t>
            </a:r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12 (see details in Annex)</a:t>
            </a:r>
          </a:p>
          <a:p>
            <a:pPr marL="712788" indent="-357188">
              <a:buFontTx/>
              <a:buChar char="-"/>
            </a:pP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2788" indent="-357188">
              <a:buFontTx/>
              <a:buChar char="-"/>
            </a:pPr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Suppression of 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clause 3.1.9</a:t>
            </a:r>
          </a:p>
          <a:p>
            <a:endParaRPr lang="en-US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9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itre 1"/>
          <p:cNvSpPr txBox="1">
            <a:spLocks/>
          </p:cNvSpPr>
          <p:nvPr/>
        </p:nvSpPr>
        <p:spPr bwMode="auto">
          <a:xfrm>
            <a:off x="179512" y="188640"/>
            <a:ext cx="864000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GB" sz="28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TF EMC Status Report – UN R10.05 Development</a:t>
            </a:r>
          </a:p>
          <a:p>
            <a:pPr algn="l"/>
            <a:r>
              <a:rPr lang="en-GB" sz="22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(Modification overview) </a:t>
            </a:r>
            <a:endParaRPr lang="en-GB" sz="2200" b="1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fld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00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7" name="Text Box 4"/>
          <p:cNvSpPr txBox="1">
            <a:spLocks noChangeArrowheads="1"/>
          </p:cNvSpPr>
          <p:nvPr/>
        </p:nvSpPr>
        <p:spPr bwMode="auto">
          <a:xfrm>
            <a:off x="238125" y="1268760"/>
            <a:ext cx="8667750" cy="504056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292100" indent="-2921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9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re 1"/>
          <p:cNvSpPr txBox="1">
            <a:spLocks/>
          </p:cNvSpPr>
          <p:nvPr/>
        </p:nvSpPr>
        <p:spPr bwMode="auto">
          <a:xfrm>
            <a:off x="179512" y="188640"/>
            <a:ext cx="864000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GB" sz="28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TF EMC Status Report – UN R10.05 Development</a:t>
            </a:r>
          </a:p>
          <a:p>
            <a:pPr algn="l"/>
            <a:r>
              <a:rPr lang="en-GB" sz="22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2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Elimination of </a:t>
            </a:r>
            <a:r>
              <a:rPr lang="en-US" sz="22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clause </a:t>
            </a:r>
            <a:r>
              <a:rPr lang="en-US" sz="22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3.1.9</a:t>
            </a:r>
            <a:r>
              <a:rPr lang="en-GB" sz="22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sz="2200" b="1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fld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955" y="1471228"/>
            <a:ext cx="5076825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354" y="2602958"/>
            <a:ext cx="47720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354" y="3743741"/>
            <a:ext cx="5032493" cy="1718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feld 9"/>
          <p:cNvSpPr txBox="1"/>
          <p:nvPr/>
        </p:nvSpPr>
        <p:spPr>
          <a:xfrm>
            <a:off x="5796136" y="1250751"/>
            <a:ext cx="3024336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lvl="1">
              <a:spcAft>
                <a:spcPts val="1200"/>
              </a:spcAft>
            </a:pPr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Justification </a:t>
            </a:r>
          </a:p>
          <a:p>
            <a:pPr marL="88900" lvl="1">
              <a:spcAft>
                <a:spcPts val="1200"/>
              </a:spcAft>
            </a:pPr>
            <a:r>
              <a:rPr lang="en-US" sz="1600" dirty="0" smtClean="0"/>
              <a:t>clause </a:t>
            </a:r>
            <a:r>
              <a:rPr lang="en-US" sz="1600" dirty="0"/>
              <a:t>3.1.9. of </a:t>
            </a:r>
            <a:r>
              <a:rPr lang="en-US" sz="1600" dirty="0" smtClean="0"/>
              <a:t>UN R10.05 </a:t>
            </a:r>
            <a:r>
              <a:rPr lang="en-US" sz="1600" dirty="0"/>
              <a:t>might be interpreted not allowing to perform ESA type approval on REESS equipment, because it refers to E/E-Systems.  </a:t>
            </a:r>
            <a:endParaRPr lang="en-US" sz="1600" dirty="0" smtClean="0"/>
          </a:p>
          <a:p>
            <a:pPr marL="88900" lvl="1">
              <a:spcAft>
                <a:spcPts val="1200"/>
              </a:spcAft>
            </a:pPr>
            <a:r>
              <a:rPr lang="en-US" sz="1600" dirty="0" smtClean="0"/>
              <a:t>In </a:t>
            </a:r>
            <a:r>
              <a:rPr lang="en-US" sz="1600" dirty="0"/>
              <a:t>fact this clause 3.1.9 has been added in </a:t>
            </a:r>
            <a:r>
              <a:rPr lang="en-US" sz="1600" dirty="0" smtClean="0"/>
              <a:t>UN R10.04 </a:t>
            </a:r>
            <a:r>
              <a:rPr lang="en-US" sz="1600" dirty="0"/>
              <a:t>because </a:t>
            </a:r>
            <a:r>
              <a:rPr lang="en-US" sz="1600" dirty="0" smtClean="0"/>
              <a:t>there </a:t>
            </a:r>
            <a:r>
              <a:rPr lang="en-US" sz="1600" dirty="0"/>
              <a:t>was NO description of REESS equipment ESA-test in </a:t>
            </a:r>
            <a:r>
              <a:rPr lang="en-US" sz="1600" dirty="0" smtClean="0"/>
              <a:t>UN R10.04.</a:t>
            </a:r>
          </a:p>
          <a:p>
            <a:pPr marL="88900" lvl="1">
              <a:spcAft>
                <a:spcPts val="1200"/>
              </a:spcAft>
            </a:pPr>
            <a:r>
              <a:rPr lang="en-US" sz="1600" dirty="0" smtClean="0"/>
              <a:t>When UN R10.05 </a:t>
            </a:r>
            <a:r>
              <a:rPr lang="en-US" sz="1600" dirty="0"/>
              <a:t>has been issued to include specific REESS-equipment ESA test, this clause 3.1.9 should have been deleted, because it was in contradiction with the fact to have  all this specific REESS equipment REESS ESA test available.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132647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7" name="Text Box 4"/>
          <p:cNvSpPr txBox="1">
            <a:spLocks noChangeArrowheads="1"/>
          </p:cNvSpPr>
          <p:nvPr/>
        </p:nvSpPr>
        <p:spPr bwMode="auto">
          <a:xfrm>
            <a:off x="238125" y="1268760"/>
            <a:ext cx="8667750" cy="504056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292100" indent="-2921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9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re 1"/>
          <p:cNvSpPr txBox="1">
            <a:spLocks/>
          </p:cNvSpPr>
          <p:nvPr/>
        </p:nvSpPr>
        <p:spPr bwMode="auto">
          <a:xfrm>
            <a:off x="179512" y="188640"/>
            <a:ext cx="864000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25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GB" sz="28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TF EMC Status Report – UN R10.05 Development</a:t>
            </a:r>
          </a:p>
          <a:p>
            <a:pPr algn="l"/>
            <a:r>
              <a:rPr lang="en-GB" sz="22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2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Consistency of the description of Artificial networks with CISPR)</a:t>
            </a:r>
            <a:endParaRPr lang="en-GB" sz="2200" b="1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fld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395536" y="1250751"/>
            <a:ext cx="8424936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Background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changes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reach</a:t>
            </a:r>
            <a:r>
              <a:rPr lang="de-DE" sz="2400" dirty="0" smtClean="0"/>
              <a:t> </a:t>
            </a:r>
            <a:r>
              <a:rPr lang="de-DE" sz="2400" dirty="0" err="1" smtClean="0"/>
              <a:t>consistency</a:t>
            </a:r>
            <a:r>
              <a:rPr lang="de-DE" sz="2400" dirty="0" smtClean="0"/>
              <a:t> in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description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artificial</a:t>
            </a:r>
            <a:r>
              <a:rPr lang="de-DE" sz="2400" dirty="0" smtClean="0"/>
              <a:t> </a:t>
            </a:r>
            <a:r>
              <a:rPr lang="de-DE" sz="2400" dirty="0" err="1" smtClean="0"/>
              <a:t>networks</a:t>
            </a:r>
            <a:r>
              <a:rPr lang="de-DE" sz="2400" dirty="0" smtClean="0"/>
              <a:t> in UN R10.05 </a:t>
            </a:r>
            <a:r>
              <a:rPr lang="de-DE" sz="2400" dirty="0" err="1" smtClean="0"/>
              <a:t>with</a:t>
            </a:r>
            <a:r>
              <a:rPr lang="de-DE" sz="2400" dirty="0" smtClean="0"/>
              <a:t> all relevant CISPR </a:t>
            </a:r>
            <a:r>
              <a:rPr lang="de-DE" sz="2400" dirty="0" err="1" smtClean="0"/>
              <a:t>and</a:t>
            </a:r>
            <a:r>
              <a:rPr lang="de-DE" sz="2400" dirty="0" smtClean="0"/>
              <a:t> ISO </a:t>
            </a:r>
            <a:r>
              <a:rPr lang="de-DE" sz="2400" dirty="0" err="1" smtClean="0"/>
              <a:t>standards</a:t>
            </a:r>
            <a:r>
              <a:rPr lang="de-DE" sz="2400" dirty="0" smtClean="0"/>
              <a:t>.</a:t>
            </a:r>
          </a:p>
          <a:p>
            <a:endParaRPr lang="de-DE" sz="2400" dirty="0" smtClean="0"/>
          </a:p>
          <a:p>
            <a:pPr lvl="1"/>
            <a:r>
              <a:rPr lang="en-GB" sz="2000" dirty="0" smtClean="0"/>
              <a:t>a) AC </a:t>
            </a:r>
            <a:r>
              <a:rPr lang="en-GB" sz="2000" dirty="0"/>
              <a:t>Power mains shall be applied to the vehicle / ESA through 50 µH/50 </a:t>
            </a:r>
            <a:r>
              <a:rPr lang="en-GB" sz="2000" dirty="0">
                <a:sym typeface="Symbol" panose="05050102010706020507" pitchFamily="18" charset="2"/>
              </a:rPr>
              <a:t></a:t>
            </a:r>
            <a:r>
              <a:rPr lang="en-GB" sz="2000" dirty="0"/>
              <a:t> </a:t>
            </a:r>
            <a:r>
              <a:rPr lang="en-GB" sz="2000" strike="sngStrike" dirty="0"/>
              <a:t>AN(s)</a:t>
            </a:r>
            <a:r>
              <a:rPr lang="en-GB" sz="2000" dirty="0"/>
              <a:t> </a:t>
            </a:r>
            <a:r>
              <a:rPr lang="en-GB" sz="2000" b="1" dirty="0"/>
              <a:t>AMN(s) </a:t>
            </a:r>
            <a:r>
              <a:rPr lang="en-GB" sz="2000" dirty="0"/>
              <a:t>as defined in CISPR 16-1-2 paragraph 4.3</a:t>
            </a:r>
            <a:r>
              <a:rPr lang="en-GB" sz="2000" dirty="0" smtClean="0"/>
              <a:t>.</a:t>
            </a:r>
          </a:p>
          <a:p>
            <a:pPr marL="800100" lvl="1" indent="-342900">
              <a:buAutoNum type="alphaLcParenR"/>
            </a:pPr>
            <a:endParaRPr lang="fr-FR" sz="2000" dirty="0"/>
          </a:p>
          <a:p>
            <a:pPr lvl="1"/>
            <a:r>
              <a:rPr lang="en-GB" sz="2000" dirty="0" smtClean="0"/>
              <a:t>b) DC </a:t>
            </a:r>
            <a:r>
              <a:rPr lang="en-GB" sz="2000" dirty="0"/>
              <a:t>Power mains shall be applied to the vehicle / ESA through 5 µH/50 </a:t>
            </a:r>
            <a:r>
              <a:rPr lang="en-GB" sz="2000" dirty="0">
                <a:sym typeface="Symbol" panose="05050102010706020507" pitchFamily="18" charset="2"/>
              </a:rPr>
              <a:t></a:t>
            </a:r>
            <a:r>
              <a:rPr lang="en-GB" sz="2000" dirty="0"/>
              <a:t> </a:t>
            </a:r>
            <a:r>
              <a:rPr lang="en-GB" sz="2000" strike="sngStrike" dirty="0"/>
              <a:t>HV</a:t>
            </a:r>
            <a:r>
              <a:rPr lang="en-GB" sz="2000" b="1" strike="sngStrike" dirty="0"/>
              <a:t>-</a:t>
            </a:r>
            <a:r>
              <a:rPr lang="en-GB" sz="2000" b="1" dirty="0"/>
              <a:t>DC charging</a:t>
            </a:r>
            <a:r>
              <a:rPr lang="en-GB" sz="2000" dirty="0"/>
              <a:t>-AN(s) as defined in </a:t>
            </a:r>
            <a:r>
              <a:rPr lang="en-GB" sz="2000" strike="sngStrike" dirty="0"/>
              <a:t>CISPR 25</a:t>
            </a:r>
            <a:r>
              <a:rPr lang="en-GB" sz="2000" dirty="0"/>
              <a:t> </a:t>
            </a:r>
            <a:r>
              <a:rPr lang="en-GB" sz="2000" b="1" dirty="0"/>
              <a:t>Appendix 8</a:t>
            </a:r>
            <a:r>
              <a:rPr lang="en-GB" sz="2000" dirty="0" smtClean="0"/>
              <a:t>.</a:t>
            </a:r>
          </a:p>
          <a:p>
            <a:pPr lvl="1"/>
            <a:endParaRPr lang="fr-FR" sz="2000" dirty="0"/>
          </a:p>
          <a:p>
            <a:pPr lvl="1"/>
            <a:r>
              <a:rPr lang="en-GB" sz="2000" dirty="0" smtClean="0"/>
              <a:t>c) </a:t>
            </a:r>
            <a:r>
              <a:rPr lang="en-GB" sz="2000" b="1" dirty="0" smtClean="0"/>
              <a:t>High </a:t>
            </a:r>
            <a:r>
              <a:rPr lang="en-GB" sz="2000" b="1" dirty="0"/>
              <a:t>voltage power line shall be applied to the ESA through a 5 µH/50 </a:t>
            </a:r>
            <a:r>
              <a:rPr lang="en-GB" sz="2000" b="1" dirty="0">
                <a:sym typeface="Symbol" panose="05050102010706020507" pitchFamily="18" charset="2"/>
              </a:rPr>
              <a:t></a:t>
            </a:r>
            <a:r>
              <a:rPr lang="en-GB" sz="2000" b="1" dirty="0"/>
              <a:t> HV-AN(s) as defined in Appendix 8.</a:t>
            </a:r>
            <a:endParaRPr lang="fr-FR" sz="2000" b="1" dirty="0"/>
          </a:p>
          <a:p>
            <a:pPr marL="88900" lvl="1">
              <a:spcAft>
                <a:spcPts val="1200"/>
              </a:spcAft>
            </a:pPr>
            <a:r>
              <a:rPr lang="en-US" dirty="0" smtClean="0"/>
              <a:t>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9661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7" name="Text Box 4"/>
          <p:cNvSpPr txBox="1">
            <a:spLocks noChangeArrowheads="1"/>
          </p:cNvSpPr>
          <p:nvPr/>
        </p:nvSpPr>
        <p:spPr bwMode="auto">
          <a:xfrm>
            <a:off x="238125" y="1268760"/>
            <a:ext cx="8667750" cy="504056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292100" indent="-2921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9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re 1"/>
          <p:cNvSpPr txBox="1">
            <a:spLocks/>
          </p:cNvSpPr>
          <p:nvPr/>
        </p:nvSpPr>
        <p:spPr bwMode="auto">
          <a:xfrm>
            <a:off x="179512" y="188640"/>
            <a:ext cx="864000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GB" sz="28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TF EMC Status Report – UN R10.05 Development </a:t>
            </a:r>
            <a:r>
              <a:rPr lang="en-GB" sz="22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2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Necessary adoption of Transitional </a:t>
            </a:r>
            <a:r>
              <a:rPr lang="en-US" sz="2200" b="1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Provisons</a:t>
            </a:r>
            <a:r>
              <a:rPr lang="en-US" sz="22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sz="2200" b="1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fld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395536" y="1250751"/>
            <a:ext cx="842493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2000" dirty="0" smtClean="0"/>
              <a:t>The EU </a:t>
            </a:r>
            <a:r>
              <a:rPr lang="de-DE" sz="2000" dirty="0" err="1" smtClean="0"/>
              <a:t>indicated</a:t>
            </a:r>
            <a:r>
              <a:rPr lang="de-DE" sz="2000" dirty="0" smtClean="0"/>
              <a:t> a </a:t>
            </a:r>
            <a:r>
              <a:rPr lang="de-DE" sz="2000" dirty="0" err="1" smtClean="0"/>
              <a:t>missing</a:t>
            </a:r>
            <a:r>
              <a:rPr lang="de-DE" sz="2000" dirty="0" smtClean="0"/>
              <a:t> </a:t>
            </a:r>
            <a:r>
              <a:rPr lang="de-DE" sz="2000" dirty="0" err="1" smtClean="0"/>
              <a:t>expiration</a:t>
            </a:r>
            <a:r>
              <a:rPr lang="de-DE" sz="2000" dirty="0" smtClean="0"/>
              <a:t> </a:t>
            </a:r>
            <a:r>
              <a:rPr lang="de-DE" sz="2000" dirty="0" err="1" smtClean="0"/>
              <a:t>date</a:t>
            </a:r>
            <a:r>
              <a:rPr lang="de-DE" sz="2000" dirty="0" smtClean="0"/>
              <a:t>  </a:t>
            </a:r>
            <a:r>
              <a:rPr lang="de-DE" sz="2000" dirty="0" err="1" smtClean="0"/>
              <a:t>for</a:t>
            </a:r>
            <a:r>
              <a:rPr lang="de-DE" sz="2000" dirty="0" smtClean="0"/>
              <a:t> UN R10.04 </a:t>
            </a:r>
            <a:r>
              <a:rPr lang="de-DE" sz="2000" dirty="0" err="1" smtClean="0"/>
              <a:t>within</a:t>
            </a:r>
            <a:r>
              <a:rPr lang="de-DE" sz="2000" dirty="0" smtClean="0"/>
              <a:t> UN R10.05</a:t>
            </a:r>
            <a:endParaRPr lang="de-DE" sz="2000" dirty="0"/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2000" dirty="0" smtClean="0"/>
              <a:t>Further </a:t>
            </a:r>
            <a:r>
              <a:rPr lang="de-DE" sz="2000" dirty="0" err="1" smtClean="0"/>
              <a:t>discussions</a:t>
            </a:r>
            <a:r>
              <a:rPr lang="de-DE" sz="2000" dirty="0" smtClean="0"/>
              <a:t> </a:t>
            </a:r>
            <a:r>
              <a:rPr lang="de-DE" sz="2000" dirty="0" err="1" smtClean="0"/>
              <a:t>about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Transitional</a:t>
            </a:r>
            <a:r>
              <a:rPr lang="de-DE" sz="2000" dirty="0" smtClean="0"/>
              <a:t> </a:t>
            </a:r>
            <a:r>
              <a:rPr lang="de-DE" sz="2000" dirty="0" err="1" smtClean="0"/>
              <a:t>Provisons</a:t>
            </a:r>
            <a:r>
              <a:rPr lang="de-DE" sz="2000" dirty="0" smtClean="0"/>
              <a:t> </a:t>
            </a:r>
            <a:r>
              <a:rPr lang="de-DE" sz="2000" dirty="0" err="1" smtClean="0"/>
              <a:t>showed</a:t>
            </a:r>
            <a:r>
              <a:rPr lang="de-DE" sz="2000" dirty="0" smtClean="0"/>
              <a:t> </a:t>
            </a:r>
            <a:r>
              <a:rPr lang="de-DE" sz="2000" dirty="0" err="1" smtClean="0"/>
              <a:t>that</a:t>
            </a:r>
            <a:r>
              <a:rPr lang="de-DE" sz="2000" dirty="0" smtClean="0"/>
              <a:t> TPs </a:t>
            </a:r>
            <a:r>
              <a:rPr lang="de-DE" sz="2000" dirty="0" err="1" smtClean="0"/>
              <a:t>for</a:t>
            </a:r>
            <a:r>
              <a:rPr lang="de-DE" sz="2000" dirty="0" smtClean="0"/>
              <a:t> UN R10.03 </a:t>
            </a:r>
            <a:r>
              <a:rPr lang="de-DE" sz="2000" dirty="0" err="1" smtClean="0"/>
              <a:t>and</a:t>
            </a:r>
            <a:r>
              <a:rPr lang="de-DE" sz="2000" dirty="0" smtClean="0"/>
              <a:t> UN R10.04 </a:t>
            </a:r>
            <a:r>
              <a:rPr lang="de-DE" sz="2000" dirty="0" err="1" smtClean="0"/>
              <a:t>are</a:t>
            </a:r>
            <a:r>
              <a:rPr lang="de-DE" sz="2000" dirty="0" smtClean="0"/>
              <a:t> still </a:t>
            </a:r>
            <a:r>
              <a:rPr lang="de-DE" sz="2000" dirty="0" err="1" smtClean="0"/>
              <a:t>included</a:t>
            </a:r>
            <a:r>
              <a:rPr lang="de-DE" sz="2000" dirty="0" smtClean="0"/>
              <a:t> in UN R10.05 (</a:t>
            </a:r>
            <a:r>
              <a:rPr lang="de-DE" sz="2000" dirty="0" err="1" smtClean="0"/>
              <a:t>clauses</a:t>
            </a:r>
            <a:r>
              <a:rPr lang="de-DE" sz="2000" dirty="0" smtClean="0"/>
              <a:t> 13.1 </a:t>
            </a:r>
            <a:r>
              <a:rPr lang="de-DE" sz="2000" dirty="0" err="1" smtClean="0"/>
              <a:t>to</a:t>
            </a:r>
            <a:r>
              <a:rPr lang="de-DE" sz="2000" dirty="0" smtClean="0"/>
              <a:t> 13.10)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2000" dirty="0" err="1" smtClean="0"/>
              <a:t>Therefore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GRE TF EMC </a:t>
            </a:r>
            <a:r>
              <a:rPr lang="de-DE" sz="2000" dirty="0" err="1" smtClean="0"/>
              <a:t>submitted</a:t>
            </a:r>
            <a:r>
              <a:rPr lang="de-DE" sz="2000" dirty="0" smtClean="0"/>
              <a:t> an informal </a:t>
            </a:r>
            <a:r>
              <a:rPr lang="de-DE" sz="2000" dirty="0" err="1" smtClean="0"/>
              <a:t>document</a:t>
            </a:r>
            <a:r>
              <a:rPr lang="de-DE" sz="2000" dirty="0" smtClean="0"/>
              <a:t> GRE-78-09-Rev1 </a:t>
            </a:r>
            <a:r>
              <a:rPr lang="de-DE" sz="2000" dirty="0" err="1" smtClean="0"/>
              <a:t>proposing</a:t>
            </a:r>
            <a:r>
              <a:rPr lang="de-DE" sz="2000" dirty="0" smtClean="0"/>
              <a:t> :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delete</a:t>
            </a:r>
            <a:r>
              <a:rPr lang="de-DE" dirty="0" smtClean="0"/>
              <a:t> all </a:t>
            </a:r>
            <a:r>
              <a:rPr lang="de-DE" dirty="0" err="1" smtClean="0"/>
              <a:t>clauses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TPs in </a:t>
            </a:r>
            <a:r>
              <a:rPr lang="de-DE" dirty="0" err="1" smtClean="0"/>
              <a:t>relation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UN R10.03 </a:t>
            </a:r>
            <a:r>
              <a:rPr lang="de-DE" dirty="0" err="1" smtClean="0"/>
              <a:t>and</a:t>
            </a:r>
            <a:r>
              <a:rPr lang="de-DE" dirty="0" smtClean="0"/>
              <a:t> UN R10.04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add</a:t>
            </a:r>
            <a:r>
              <a:rPr lang="de-DE" dirty="0" smtClean="0"/>
              <a:t> </a:t>
            </a:r>
            <a:r>
              <a:rPr lang="de-DE" dirty="0" err="1" smtClean="0"/>
              <a:t>missing</a:t>
            </a:r>
            <a:r>
              <a:rPr lang="de-DE" dirty="0" smtClean="0"/>
              <a:t> TPs </a:t>
            </a:r>
            <a:r>
              <a:rPr lang="de-DE" dirty="0" err="1" smtClean="0"/>
              <a:t>concerning</a:t>
            </a:r>
            <a:r>
              <a:rPr lang="de-DE" dirty="0" smtClean="0"/>
              <a:t> UN </a:t>
            </a:r>
            <a:r>
              <a:rPr lang="de-DE" dirty="0"/>
              <a:t>R10.05 </a:t>
            </a:r>
            <a:r>
              <a:rPr lang="de-DE" dirty="0" smtClean="0"/>
              <a:t>: </a:t>
            </a:r>
            <a:r>
              <a:rPr lang="de-DE" dirty="0"/>
              <a:t>“UN </a:t>
            </a:r>
            <a:r>
              <a:rPr lang="de-DE" dirty="0" smtClean="0"/>
              <a:t>R10.04 </a:t>
            </a:r>
            <a:r>
              <a:rPr lang="de-DE" dirty="0" err="1" smtClean="0"/>
              <a:t>expiration</a:t>
            </a:r>
            <a:r>
              <a:rPr lang="de-DE" dirty="0" smtClean="0"/>
              <a:t> </a:t>
            </a:r>
            <a:r>
              <a:rPr lang="de-DE" dirty="0" err="1" smtClean="0"/>
              <a:t>date</a:t>
            </a:r>
            <a:r>
              <a:rPr lang="de-DE" dirty="0" smtClean="0"/>
              <a:t>“, UN R10.05 All </a:t>
            </a:r>
            <a:r>
              <a:rPr lang="de-DE" dirty="0" err="1" smtClean="0"/>
              <a:t>Types</a:t>
            </a:r>
            <a:r>
              <a:rPr lang="de-DE" dirty="0" smtClean="0"/>
              <a:t> </a:t>
            </a:r>
            <a:r>
              <a:rPr lang="de-DE" dirty="0" err="1" smtClean="0"/>
              <a:t>date</a:t>
            </a:r>
            <a:r>
              <a:rPr lang="de-DE" dirty="0" smtClean="0"/>
              <a:t>, </a:t>
            </a:r>
            <a:r>
              <a:rPr lang="en-GB" dirty="0" smtClean="0"/>
              <a:t>vehicle </a:t>
            </a:r>
            <a:r>
              <a:rPr lang="en-GB" dirty="0"/>
              <a:t>type which are not equipped with a coupling system to charge the </a:t>
            </a:r>
            <a:r>
              <a:rPr lang="en-GB" dirty="0" smtClean="0"/>
              <a:t>REESS.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To add specific TPs to differentiate between UN R10.05 and UN R10.05 Suppl. 2 because of major change (narrowband limit).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To change the relative periods of time into exact calendar dates, </a:t>
            </a:r>
            <a:r>
              <a:rPr lang="en-GB" dirty="0"/>
              <a:t>following the Rules of </a:t>
            </a:r>
            <a:r>
              <a:rPr lang="en-GB" dirty="0" smtClean="0"/>
              <a:t>Revision </a:t>
            </a:r>
            <a:r>
              <a:rPr lang="en-GB" dirty="0"/>
              <a:t>3 of 1958 </a:t>
            </a:r>
            <a:r>
              <a:rPr lang="en-GB" dirty="0" smtClean="0"/>
              <a:t>Agreement.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704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"/>
          <p:cNvSpPr txBox="1">
            <a:spLocks/>
          </p:cNvSpPr>
          <p:nvPr/>
        </p:nvSpPr>
        <p:spPr bwMode="auto">
          <a:xfrm>
            <a:off x="179512" y="188640"/>
            <a:ext cx="864000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GB" sz="28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TF EMC Status Report – UN R10.05 Development </a:t>
            </a:r>
            <a:r>
              <a:rPr lang="en-GB" sz="22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2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Necessary adoption of Transitional </a:t>
            </a:r>
            <a:r>
              <a:rPr lang="en-US" sz="2200" b="1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Provisons</a:t>
            </a:r>
            <a:r>
              <a:rPr lang="en-US" sz="22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sz="2200" b="1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fld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2270512"/>
            <a:ext cx="2880320" cy="4288678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-252536" y="1196752"/>
            <a:ext cx="46085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2000" dirty="0" smtClean="0"/>
              <a:t>Suppression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clauses</a:t>
            </a:r>
            <a:r>
              <a:rPr lang="de-DE" sz="2000" dirty="0" smtClean="0"/>
              <a:t> </a:t>
            </a:r>
            <a:r>
              <a:rPr lang="de-DE" sz="2000" dirty="0" err="1"/>
              <a:t>with</a:t>
            </a:r>
            <a:r>
              <a:rPr lang="de-DE" sz="2000" dirty="0"/>
              <a:t> TPs in </a:t>
            </a:r>
            <a:r>
              <a:rPr lang="de-DE" sz="2000" dirty="0" err="1"/>
              <a:t>relation</a:t>
            </a:r>
            <a:r>
              <a:rPr lang="de-DE" sz="2000" dirty="0"/>
              <a:t> </a:t>
            </a:r>
            <a:r>
              <a:rPr lang="de-DE" sz="2000" dirty="0" err="1"/>
              <a:t>with</a:t>
            </a:r>
            <a:r>
              <a:rPr lang="de-DE" sz="2000" dirty="0"/>
              <a:t> </a:t>
            </a:r>
            <a:r>
              <a:rPr lang="de-DE" sz="2000" dirty="0" smtClean="0"/>
              <a:t>UN </a:t>
            </a:r>
            <a:r>
              <a:rPr lang="de-DE" sz="2000" dirty="0"/>
              <a:t>R10.03 </a:t>
            </a:r>
            <a:r>
              <a:rPr lang="de-DE" sz="2000" dirty="0" err="1"/>
              <a:t>and</a:t>
            </a:r>
            <a:r>
              <a:rPr lang="de-DE" sz="2000" dirty="0"/>
              <a:t> </a:t>
            </a:r>
            <a:r>
              <a:rPr lang="de-DE" sz="2000" dirty="0" smtClean="0"/>
              <a:t>UN </a:t>
            </a:r>
            <a:r>
              <a:rPr lang="de-DE" sz="2000" dirty="0"/>
              <a:t>R10.04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4327928" y="1304473"/>
            <a:ext cx="4608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2000" dirty="0" smtClean="0"/>
              <a:t>Update </a:t>
            </a:r>
            <a:r>
              <a:rPr lang="de-DE" sz="2000" dirty="0" err="1" smtClean="0"/>
              <a:t>of</a:t>
            </a:r>
            <a:r>
              <a:rPr lang="de-DE" sz="2000" dirty="0" smtClean="0"/>
              <a:t> UN R10.05 TPs</a:t>
            </a:r>
            <a:endParaRPr lang="de-DE" sz="2000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8182" y="1779892"/>
            <a:ext cx="2906226" cy="3368007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8106" y="5157192"/>
            <a:ext cx="2893331" cy="1571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90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"/>
          <p:cNvSpPr txBox="1">
            <a:spLocks/>
          </p:cNvSpPr>
          <p:nvPr/>
        </p:nvSpPr>
        <p:spPr bwMode="auto">
          <a:xfrm>
            <a:off x="179512" y="188640"/>
            <a:ext cx="864000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GB" sz="28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TF EMC Status Report – UN R10.05 Development </a:t>
            </a:r>
            <a:r>
              <a:rPr lang="de-DE" sz="2200" b="1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Spanish</a:t>
            </a:r>
            <a:r>
              <a:rPr lang="de-DE" sz="22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b="1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Proposal</a:t>
            </a:r>
            <a:r>
              <a:rPr lang="de-DE" sz="22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b="1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regarding</a:t>
            </a:r>
            <a:r>
              <a:rPr lang="de-DE" sz="22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DC </a:t>
            </a:r>
            <a:r>
              <a:rPr lang="de-DE" sz="2200" b="1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charging</a:t>
            </a:r>
            <a:r>
              <a:rPr lang="de-DE" sz="22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b="1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</a:t>
            </a:r>
            <a:endParaRPr lang="en-GB" sz="2200" b="1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fld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395536" y="1558528"/>
            <a:ext cx="8424936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The needs for charging of heavy vehicles as trucks or busses in short time leads to high charging current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In the present version of UN R10.05 a test procedure is defined to test at a current level of 80% .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Laboratories are in trouble to fulfil the resulting requirements regarding the energy supply and test equipment. They also have to invest in continuously new equipment with increasing demands.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For the time being, the test requirements can not be fulfilled by most of the laboratories. So for each test, the technical service has to consult the national regulation authorities.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Therefore the TF EMC will prepare a proposal and a justification for an adoption of the test setup and requirements.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033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</TotalTime>
  <Words>826</Words>
  <Application>Microsoft Office PowerPoint</Application>
  <PresentationFormat>On-screen Show (4:3)</PresentationFormat>
  <Paragraphs>110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​​テーマ</vt:lpstr>
      <vt:lpstr>Task Force  on Electro-Magnetic Compatibility  (TF EMC)  Status report to GRE-78 Wednesday, 25. October 2017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 for your attention</vt:lpstr>
      <vt:lpstr>Annex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Report WG# to ISO/TC22/SC32 Month dd, 20yy</dc:title>
  <dc:creator>jsae</dc:creator>
  <cp:lastModifiedBy>Konstantin Glukhenkiy</cp:lastModifiedBy>
  <cp:revision>364</cp:revision>
  <cp:lastPrinted>2016-10-19T06:28:33Z</cp:lastPrinted>
  <dcterms:created xsi:type="dcterms:W3CDTF">2014-08-07T00:59:03Z</dcterms:created>
  <dcterms:modified xsi:type="dcterms:W3CDTF">2017-10-19T15:02:55Z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