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662" r:id="rId5"/>
    <p:sldId id="663" r:id="rId6"/>
    <p:sldId id="665" r:id="rId7"/>
    <p:sldId id="666" r:id="rId8"/>
    <p:sldId id="738" r:id="rId9"/>
    <p:sldId id="668" r:id="rId10"/>
    <p:sldId id="772" r:id="rId11"/>
    <p:sldId id="786" r:id="rId12"/>
    <p:sldId id="789" r:id="rId13"/>
    <p:sldId id="767" r:id="rId14"/>
    <p:sldId id="768" r:id="rId15"/>
    <p:sldId id="771" r:id="rId16"/>
    <p:sldId id="740" r:id="rId17"/>
    <p:sldId id="741" r:id="rId18"/>
    <p:sldId id="742" r:id="rId19"/>
    <p:sldId id="743" r:id="rId20"/>
    <p:sldId id="744" r:id="rId21"/>
    <p:sldId id="785" r:id="rId22"/>
    <p:sldId id="759" r:id="rId23"/>
    <p:sldId id="747" r:id="rId24"/>
    <p:sldId id="677" r:id="rId25"/>
    <p:sldId id="676" r:id="rId26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65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1298">
          <p15:clr>
            <a:srgbClr val="A4A3A4"/>
          </p15:clr>
        </p15:guide>
        <p15:guide id="4" pos="884">
          <p15:clr>
            <a:srgbClr val="A4A3A4"/>
          </p15:clr>
        </p15:guide>
        <p15:guide id="5" pos="5424">
          <p15:clr>
            <a:srgbClr val="A4A3A4"/>
          </p15:clr>
        </p15:guide>
        <p15:guide id="6" pos="3833">
          <p15:clr>
            <a:srgbClr val="A4A3A4"/>
          </p15:clr>
        </p15:guide>
        <p15:guide id="7" pos="129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FF"/>
    <a:srgbClr val="469C23"/>
    <a:srgbClr val="92499E"/>
    <a:srgbClr val="FAE600"/>
    <a:srgbClr val="E47E00"/>
    <a:srgbClr val="00307E"/>
    <a:srgbClr val="376FA7"/>
    <a:srgbClr val="59A6D5"/>
    <a:srgbClr val="7EB542"/>
    <a:srgbClr val="7A6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0" autoAdjust="0"/>
    <p:restoredTop sz="95463" autoAdjust="0"/>
  </p:normalViewPr>
  <p:slideViewPr>
    <p:cSldViewPr>
      <p:cViewPr>
        <p:scale>
          <a:sx n="119" d="100"/>
          <a:sy n="119" d="100"/>
        </p:scale>
        <p:origin x="-413" y="-58"/>
      </p:cViewPr>
      <p:guideLst>
        <p:guide orient="horz" pos="4065"/>
        <p:guide orient="horz" pos="845"/>
        <p:guide orient="horz" pos="1298"/>
        <p:guide pos="884"/>
        <p:guide pos="5424"/>
        <p:guide pos="3833"/>
        <p:guide pos="1292"/>
      </p:guideLst>
    </p:cSldViewPr>
  </p:slideViewPr>
  <p:outlineViewPr>
    <p:cViewPr>
      <p:scale>
        <a:sx n="33" d="100"/>
        <a:sy n="33" d="100"/>
      </p:scale>
      <p:origin x="0" y="136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en-US" dirty="0"/>
              <a:t>Euro 5 Effect study for L-category vehicles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2E50A8D-1754-42FA-A690-FBE96700F779}" type="datetime8">
              <a:rPr lang="nl-NL" smtClean="0"/>
              <a:t>4-9-2017 8:42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667C337-BE69-40D5-A2C3-B572D8434EAF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2793701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en-US" dirty="0"/>
              <a:t>Euro 5 Effect study for L-category vehicles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70D3B5F-3801-46FB-8794-0EFCC2FA2124}" type="datetime8">
              <a:rPr lang="nl-NL" smtClean="0"/>
              <a:t>4-9-2017 8:42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01935DF-413D-4C75-8A60-925A728E0BB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5766074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Euro 5 Effect study for L-category vehicles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70D3B5F-3801-46FB-8794-0EFCC2FA2124}" type="datetime8">
              <a:rPr lang="nl-NL" smtClean="0"/>
              <a:t>4-9-2017 8:42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921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Euro 5 Effect study for L-category vehicles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70D3B5F-3801-46FB-8794-0EFCC2FA2124}" type="datetime8">
              <a:rPr lang="nl-NL" smtClean="0"/>
              <a:t>4-9-2017 8:42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720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ep 3"/>
          <p:cNvGrpSpPr/>
          <p:nvPr userDrawn="1"/>
        </p:nvGrpSpPr>
        <p:grpSpPr>
          <a:xfrm>
            <a:off x="964284" y="2027964"/>
            <a:ext cx="57847" cy="2466080"/>
            <a:chOff x="964284" y="2027964"/>
            <a:chExt cx="57847" cy="2466080"/>
          </a:xfrm>
        </p:grpSpPr>
        <p:pic>
          <p:nvPicPr>
            <p:cNvPr id="5" name="Afbeelding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84" y="2027964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279448"/>
            <a:ext cx="9143245" cy="512021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2"/>
          <a:stretch/>
        </p:blipFill>
        <p:spPr bwMode="auto">
          <a:xfrm>
            <a:off x="7740352" y="1556792"/>
            <a:ext cx="1403648" cy="271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01" y="3573016"/>
            <a:ext cx="1714500" cy="571500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999"/>
          <a:stretch/>
        </p:blipFill>
        <p:spPr bwMode="auto">
          <a:xfrm>
            <a:off x="5101074" y="2999993"/>
            <a:ext cx="1621155" cy="501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Bild 7" descr="C:\Users\jhammer\AppData\Local\Microsoft\Windows\Temporary Internet Files\Content.Word\RLogo_RGB.JPG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4413" y="4926401"/>
            <a:ext cx="65913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6139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964017" y="2027964"/>
            <a:ext cx="58382" cy="2466080"/>
            <a:chOff x="964017" y="2027964"/>
            <a:chExt cx="58382" cy="2466080"/>
          </a:xfrm>
        </p:grpSpPr>
        <p:pic>
          <p:nvPicPr>
            <p:cNvPr id="5" name="Afbeelding 4" descr="timeline_pijl_wi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017" y="2027964"/>
              <a:ext cx="58382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279448"/>
            <a:ext cx="9143245" cy="51202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6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_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ep 3"/>
          <p:cNvGrpSpPr/>
          <p:nvPr userDrawn="1"/>
        </p:nvGrpSpPr>
        <p:grpSpPr>
          <a:xfrm>
            <a:off x="964284" y="2027964"/>
            <a:ext cx="57847" cy="2466080"/>
            <a:chOff x="964284" y="2027964"/>
            <a:chExt cx="57847" cy="2466080"/>
          </a:xfrm>
        </p:grpSpPr>
        <p:pic>
          <p:nvPicPr>
            <p:cNvPr id="5" name="Afbeelding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84" y="2027964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279448"/>
            <a:ext cx="9143245" cy="512021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2"/>
          <a:stretch/>
        </p:blipFill>
        <p:spPr bwMode="auto">
          <a:xfrm>
            <a:off x="7740352" y="1565064"/>
            <a:ext cx="1403648" cy="271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01" y="3573016"/>
            <a:ext cx="1714500" cy="571500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999"/>
          <a:stretch/>
        </p:blipFill>
        <p:spPr bwMode="auto">
          <a:xfrm>
            <a:off x="5101074" y="2999993"/>
            <a:ext cx="1621155" cy="501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Bild 7" descr="C:\Users\jhammer\AppData\Local\Microsoft\Windows\Temporary Internet Files\Content.Word\RLogo_RGB.JPG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4413" y="4926401"/>
            <a:ext cx="65913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5721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3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54114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6486" y="2087948"/>
            <a:ext cx="8054114" cy="4182150"/>
          </a:xfrm>
        </p:spPr>
        <p:txBody>
          <a:bodyPr/>
          <a:lstStyle>
            <a:lvl1pPr marL="185738" indent="-185738">
              <a:buSzPct val="100000"/>
              <a:buFontTx/>
              <a:buBlip>
                <a:blip r:embed="rId3"/>
              </a:buBlip>
              <a:defRPr>
                <a:latin typeface="+mn-lt"/>
              </a:defRPr>
            </a:lvl1pPr>
            <a:lvl2pPr marL="357188" indent="-171450">
              <a:buSzPct val="100000"/>
              <a:buFontTx/>
              <a:buBlip>
                <a:blip r:embed="rId3"/>
              </a:buBlip>
              <a:defRPr>
                <a:latin typeface="+mn-lt"/>
              </a:defRPr>
            </a:lvl2pPr>
            <a:lvl3pPr marL="542925" indent="-187325">
              <a:buSzPct val="100000"/>
              <a:buFontTx/>
              <a:buBlip>
                <a:blip r:embed="rId3"/>
              </a:buBlip>
              <a:defRPr>
                <a:latin typeface="+mn-lt"/>
              </a:defRPr>
            </a:lvl3pPr>
            <a:lvl4pPr marL="715963" indent="-173038">
              <a:buSzPct val="100000"/>
              <a:buFontTx/>
              <a:buBlip>
                <a:blip r:embed="rId3"/>
              </a:buBlip>
              <a:defRPr>
                <a:latin typeface="+mn-lt"/>
              </a:defRPr>
            </a:lvl4pPr>
            <a:lvl5pPr marL="901700" indent="-187325">
              <a:buSzPct val="100000"/>
              <a:buFontTx/>
              <a:buBlip>
                <a:blip r:embed="rId3"/>
              </a:buBlip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107504" y="6597352"/>
            <a:ext cx="271098" cy="168990"/>
          </a:xfrm>
        </p:spPr>
        <p:txBody>
          <a:bodyPr/>
          <a:lstStyle>
            <a:lvl1pPr>
              <a:defRPr sz="1100"/>
            </a:lvl1pPr>
          </a:lstStyle>
          <a:p>
            <a:fld id="{52236286-4DC8-46DE-9269-8F728FBC06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53" y="473666"/>
            <a:ext cx="1156884" cy="385628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999"/>
          <a:stretch/>
        </p:blipFill>
        <p:spPr bwMode="auto">
          <a:xfrm>
            <a:off x="5796137" y="44624"/>
            <a:ext cx="1388270" cy="429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539552" y="39757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kern="1200" dirty="0"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+mn-ea"/>
                <a:cs typeface="+mn-cs"/>
              </a:rPr>
              <a:t>Specific Contract No. SI2.736346  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“Euro 5 sound</a:t>
            </a:r>
            <a:r>
              <a:rPr lang="en-US" sz="800" b="1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limits</a:t>
            </a:r>
            <a:r>
              <a:rPr lang="en-US" sz="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for L-category vehicles”</a:t>
            </a:r>
            <a:endParaRPr lang="en-GB" sz="800" dirty="0">
              <a:solidFill>
                <a:schemeClr val="tx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 r="12382"/>
          <a:stretch/>
        </p:blipFill>
        <p:spPr bwMode="auto">
          <a:xfrm>
            <a:off x="0" y="-2384"/>
            <a:ext cx="395536" cy="7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7" descr="C:\Users\jhammer\AppData\Local\Microsoft\Windows\Temporary Internet Files\Content.Word\RLogo_RGB.JPG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9237" y="160716"/>
            <a:ext cx="523311" cy="34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80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54114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56486" y="6525344"/>
            <a:ext cx="1800000" cy="168990"/>
          </a:xfrm>
        </p:spPr>
        <p:txBody>
          <a:bodyPr/>
          <a:lstStyle/>
          <a:p>
            <a:fld id="{52236286-4DC8-46DE-9269-8F728FBC064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Afbeelding 10" descr="pijltje_teru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26" y="6582838"/>
            <a:ext cx="69230" cy="144000"/>
          </a:xfrm>
          <a:prstGeom prst="rect">
            <a:avLst/>
          </a:prstGeom>
        </p:spPr>
      </p:pic>
      <p:sp>
        <p:nvSpPr>
          <p:cNvPr id="7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0" y="2204864"/>
            <a:ext cx="9144000" cy="417646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pic>
        <p:nvPicPr>
          <p:cNvPr id="9" name="Picture 8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53" y="473666"/>
            <a:ext cx="1156884" cy="385628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999"/>
          <a:stretch/>
        </p:blipFill>
        <p:spPr bwMode="auto">
          <a:xfrm>
            <a:off x="5796137" y="44624"/>
            <a:ext cx="1388270" cy="429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539552" y="39757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kern="1200" dirty="0"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+mn-ea"/>
                <a:cs typeface="+mn-cs"/>
              </a:rPr>
              <a:t>Specific Contract No. SI2.736346  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“Euro 5 sound</a:t>
            </a:r>
            <a:r>
              <a:rPr lang="en-US" sz="800" b="1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limits</a:t>
            </a:r>
            <a:r>
              <a:rPr lang="en-US" sz="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for L-category vehicles”</a:t>
            </a:r>
            <a:endParaRPr lang="en-GB" sz="800" dirty="0">
              <a:solidFill>
                <a:schemeClr val="tx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 r="12382"/>
          <a:stretch/>
        </p:blipFill>
        <p:spPr bwMode="auto">
          <a:xfrm>
            <a:off x="0" y="-2384"/>
            <a:ext cx="395536" cy="7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 7" descr="C:\Users\jhammer\AppData\Local\Microsoft\Windows\Temporary Internet Files\Content.Word\RLogo_RGB.JPG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9237" y="160716"/>
            <a:ext cx="523311" cy="34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778138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54114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6486" y="2199600"/>
            <a:ext cx="4014000" cy="4182150"/>
          </a:xfrm>
        </p:spPr>
        <p:txBody>
          <a:bodyPr/>
          <a:lstStyle>
            <a:lvl1pPr marL="185738" indent="-185738">
              <a:buSzPct val="100000"/>
              <a:buFontTx/>
              <a:buBlip>
                <a:blip r:embed="rId3"/>
              </a:buBlip>
              <a:defRPr/>
            </a:lvl1pPr>
            <a:lvl2pPr marL="357188" indent="-171450">
              <a:buSzPct val="100000"/>
              <a:buFontTx/>
              <a:buBlip>
                <a:blip r:embed="rId3"/>
              </a:buBlip>
              <a:defRPr/>
            </a:lvl2pPr>
            <a:lvl3pPr marL="542925" indent="-187325">
              <a:buSzPct val="100000"/>
              <a:buFontTx/>
              <a:buBlip>
                <a:blip r:embed="rId3"/>
              </a:buBlip>
              <a:defRPr/>
            </a:lvl3pPr>
            <a:lvl4pPr marL="715963" indent="-173038">
              <a:buSzPct val="100000"/>
              <a:buFontTx/>
              <a:buBlip>
                <a:blip r:embed="rId3"/>
              </a:buBlip>
              <a:defRPr/>
            </a:lvl4pPr>
            <a:lvl5pPr marL="901700" indent="-187325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4932000" y="2206800"/>
            <a:ext cx="3672448" cy="4182150"/>
          </a:xfrm>
        </p:spPr>
        <p:txBody>
          <a:bodyPr/>
          <a:lstStyle>
            <a:lvl1pPr marL="0" indent="0">
              <a:buSzPct val="100000"/>
              <a:buFontTx/>
              <a:buNone/>
              <a:defRPr baseline="0"/>
            </a:lvl1pPr>
            <a:lvl2pPr marL="357188" indent="-171450">
              <a:buSzPct val="100000"/>
              <a:buFontTx/>
              <a:buBlip>
                <a:blip r:embed="rId3"/>
              </a:buBlip>
              <a:defRPr/>
            </a:lvl2pPr>
            <a:lvl3pPr marL="542925" indent="-187325">
              <a:buSzPct val="100000"/>
              <a:buFontTx/>
              <a:buBlip>
                <a:blip r:embed="rId3"/>
              </a:buBlip>
              <a:defRPr/>
            </a:lvl3pPr>
            <a:lvl4pPr marL="715963" indent="-173038">
              <a:buSzPct val="100000"/>
              <a:buFontTx/>
              <a:buBlip>
                <a:blip r:embed="rId3"/>
              </a:buBlip>
              <a:defRPr/>
            </a:lvl4pPr>
            <a:lvl5pPr marL="901700" indent="-187325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 dirty="0"/>
              <a:t>Insert image here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53" y="473666"/>
            <a:ext cx="1156884" cy="385628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999"/>
          <a:stretch/>
        </p:blipFill>
        <p:spPr bwMode="auto">
          <a:xfrm>
            <a:off x="5796137" y="44624"/>
            <a:ext cx="1388270" cy="429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539552" y="39757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kern="1200" dirty="0"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+mn-ea"/>
                <a:cs typeface="+mn-cs"/>
              </a:rPr>
              <a:t>Specific Contract No. SI2.736346  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“Euro 5 sound</a:t>
            </a:r>
            <a:r>
              <a:rPr lang="en-US" sz="800" b="1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limits</a:t>
            </a:r>
            <a:r>
              <a:rPr lang="en-US" sz="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for L-category vehicles”</a:t>
            </a:r>
            <a:endParaRPr lang="en-GB" sz="800" dirty="0">
              <a:solidFill>
                <a:schemeClr val="tx2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 r="12382"/>
          <a:stretch/>
        </p:blipFill>
        <p:spPr bwMode="auto">
          <a:xfrm>
            <a:off x="0" y="-2384"/>
            <a:ext cx="395536" cy="7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 7" descr="C:\Users\jhammer\AppData\Local\Microsoft\Windows\Temporary Internet Files\Content.Word\RLogo_RGB.JPG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9237" y="160716"/>
            <a:ext cx="523311" cy="34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3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ep 1"/>
          <p:cNvGrpSpPr/>
          <p:nvPr userDrawn="1"/>
        </p:nvGrpSpPr>
        <p:grpSpPr>
          <a:xfrm>
            <a:off x="539552" y="900233"/>
            <a:ext cx="54120" cy="3028186"/>
            <a:chOff x="539552" y="900233"/>
            <a:chExt cx="54120" cy="3028186"/>
          </a:xfrm>
        </p:grpSpPr>
        <p:cxnSp>
          <p:nvCxnSpPr>
            <p:cNvPr id="5" name="Rechte verbindingslijn 4"/>
            <p:cNvCxnSpPr/>
            <p:nvPr userDrawn="1"/>
          </p:nvCxnSpPr>
          <p:spPr>
            <a:xfrm flipV="1">
              <a:off x="551844" y="900233"/>
              <a:ext cx="0" cy="27396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Afbeelding 5" descr="timeline_pijl_wi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30419"/>
              <a:ext cx="54120" cy="198000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76785" y="737708"/>
            <a:ext cx="8165932" cy="3382344"/>
          </a:xfrm>
        </p:spPr>
        <p:txBody>
          <a:bodyPr anchor="b"/>
          <a:lstStyle>
            <a:lvl1pPr>
              <a:lnSpc>
                <a:spcPct val="90000"/>
              </a:lnSpc>
              <a:defRPr sz="70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3451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818"/>
            <a:ext cx="9144000" cy="274319"/>
          </a:xfrm>
          <a:prstGeom prst="rect">
            <a:avLst/>
          </a:prstGeom>
        </p:spPr>
      </p:pic>
      <p:grpSp>
        <p:nvGrpSpPr>
          <p:cNvPr id="3" name="Groep 2"/>
          <p:cNvGrpSpPr/>
          <p:nvPr userDrawn="1"/>
        </p:nvGrpSpPr>
        <p:grpSpPr>
          <a:xfrm>
            <a:off x="539800" y="900233"/>
            <a:ext cx="53624" cy="3028186"/>
            <a:chOff x="539800" y="900233"/>
            <a:chExt cx="53624" cy="3028186"/>
          </a:xfrm>
        </p:grpSpPr>
        <p:cxnSp>
          <p:nvCxnSpPr>
            <p:cNvPr id="5" name="Rechte verbindingslijn 4"/>
            <p:cNvCxnSpPr/>
            <p:nvPr userDrawn="1"/>
          </p:nvCxnSpPr>
          <p:spPr>
            <a:xfrm flipV="1">
              <a:off x="551844" y="900233"/>
              <a:ext cx="0" cy="27396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Afbeelding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00" y="3730419"/>
              <a:ext cx="53624" cy="198000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 userDrawn="1">
            <p:ph type="title"/>
          </p:nvPr>
        </p:nvSpPr>
        <p:spPr>
          <a:xfrm>
            <a:off x="776785" y="737708"/>
            <a:ext cx="8165932" cy="3382344"/>
          </a:xfrm>
        </p:spPr>
        <p:txBody>
          <a:bodyPr anchor="b"/>
          <a:lstStyle>
            <a:lvl1pPr>
              <a:lnSpc>
                <a:spcPct val="90000"/>
              </a:lnSpc>
              <a:defRPr sz="700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2861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_Targ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0" y="6390853"/>
            <a:ext cx="9143622" cy="4638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Afbeelding 3" descr="tno_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17"/>
          <a:stretch/>
        </p:blipFill>
        <p:spPr>
          <a:xfrm>
            <a:off x="0" y="0"/>
            <a:ext cx="9144000" cy="22002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54114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6486" y="2199600"/>
            <a:ext cx="8054114" cy="4182150"/>
          </a:xfrm>
          <a:solidFill>
            <a:srgbClr val="FFFFFF"/>
          </a:solidFill>
        </p:spPr>
        <p:txBody>
          <a:bodyPr/>
          <a:lstStyle>
            <a:lvl1pPr marL="185738" indent="-185738">
              <a:buSzPct val="100000"/>
              <a:buFontTx/>
              <a:buBlip>
                <a:blip r:embed="rId3"/>
              </a:buBlip>
              <a:defRPr/>
            </a:lvl1pPr>
            <a:lvl2pPr marL="357188" indent="-171450">
              <a:buSzPct val="100000"/>
              <a:buFontTx/>
              <a:buBlip>
                <a:blip r:embed="rId3"/>
              </a:buBlip>
              <a:defRPr/>
            </a:lvl2pPr>
            <a:lvl3pPr marL="542925" indent="-187325">
              <a:buSzPct val="100000"/>
              <a:buFontTx/>
              <a:buBlip>
                <a:blip r:embed="rId3"/>
              </a:buBlip>
              <a:defRPr/>
            </a:lvl3pPr>
            <a:lvl4pPr marL="715963" indent="-173038">
              <a:buSzPct val="100000"/>
              <a:buFontTx/>
              <a:buBlip>
                <a:blip r:embed="rId3"/>
              </a:buBlip>
              <a:defRPr/>
            </a:lvl4pPr>
            <a:lvl5pPr marL="901700" indent="-187325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8679234" y="6562800"/>
            <a:ext cx="69230" cy="1439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-7200" y="2200275"/>
            <a:ext cx="9158400" cy="4190578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53" y="473666"/>
            <a:ext cx="1156884" cy="385628"/>
          </a:xfrm>
          <a:prstGeom prst="rect">
            <a:avLst/>
          </a:prstGeom>
        </p:spPr>
      </p:pic>
      <p:pic>
        <p:nvPicPr>
          <p:cNvPr id="16" name="Picture 15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999"/>
          <a:stretch/>
        </p:blipFill>
        <p:spPr bwMode="auto">
          <a:xfrm>
            <a:off x="5796137" y="44624"/>
            <a:ext cx="1388270" cy="429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539552" y="39757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kern="1200" dirty="0"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+mn-ea"/>
                <a:cs typeface="+mn-cs"/>
              </a:rPr>
              <a:t>Specific Contract No. SI2.736346  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“Euro 5 sound</a:t>
            </a:r>
            <a:r>
              <a:rPr lang="en-US" sz="800" b="1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limits</a:t>
            </a:r>
            <a:r>
              <a:rPr lang="en-US" sz="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for L-category vehicles”</a:t>
            </a:r>
            <a:endParaRPr lang="en-GB" sz="800" dirty="0">
              <a:solidFill>
                <a:schemeClr val="tx2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 r="12382"/>
          <a:stretch/>
        </p:blipFill>
        <p:spPr bwMode="auto">
          <a:xfrm>
            <a:off x="0" y="-2384"/>
            <a:ext cx="395536" cy="7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ild 7" descr="C:\Users\jhammer\AppData\Local\Microsoft\Windows\Temporary Internet Files\Content.Word\RLogo_RGB.JPG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9237" y="160716"/>
            <a:ext cx="523311" cy="34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9357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Navigation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56486" y="6525344"/>
            <a:ext cx="1800000" cy="168990"/>
          </a:xfrm>
        </p:spPr>
        <p:txBody>
          <a:bodyPr/>
          <a:lstStyle/>
          <a:p>
            <a:fld id="{52236286-4DC8-46DE-9269-8F728FBC06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61777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jdelijke aanduiding voor tekst 159"/>
          <p:cNvSpPr>
            <a:spLocks noGrp="1"/>
          </p:cNvSpPr>
          <p:nvPr>
            <p:ph type="body" sz="quarter" idx="11" hasCustomPrompt="1"/>
          </p:nvPr>
        </p:nvSpPr>
        <p:spPr>
          <a:xfrm>
            <a:off x="654540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6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654540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/>
          </a:p>
        </p:txBody>
      </p:sp>
      <p:pic>
        <p:nvPicPr>
          <p:cNvPr id="70" name="Afbeelding 6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64" y="1280811"/>
            <a:ext cx="34612" cy="126000"/>
          </a:xfrm>
          <a:prstGeom prst="rect">
            <a:avLst/>
          </a:prstGeom>
        </p:spPr>
      </p:pic>
      <p:sp>
        <p:nvSpPr>
          <p:cNvPr id="71" name="Rechthoek 70"/>
          <p:cNvSpPr/>
          <p:nvPr userDrawn="1"/>
        </p:nvSpPr>
        <p:spPr>
          <a:xfrm>
            <a:off x="2226469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Tijdelijke aanduiding voor tekst 159"/>
          <p:cNvSpPr>
            <a:spLocks noGrp="1"/>
          </p:cNvSpPr>
          <p:nvPr>
            <p:ph type="body" sz="quarter" idx="13" hasCustomPrompt="1"/>
          </p:nvPr>
        </p:nvSpPr>
        <p:spPr>
          <a:xfrm>
            <a:off x="2319232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73" name="Tijdelijke aanduiding voor afbeelding 157"/>
          <p:cNvSpPr>
            <a:spLocks noGrp="1"/>
          </p:cNvSpPr>
          <p:nvPr>
            <p:ph type="pic" sz="quarter" idx="14"/>
          </p:nvPr>
        </p:nvSpPr>
        <p:spPr>
          <a:xfrm>
            <a:off x="2319232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/>
          </a:p>
        </p:txBody>
      </p:sp>
      <p:pic>
        <p:nvPicPr>
          <p:cNvPr id="74" name="Afbeelding 7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56" y="1280811"/>
            <a:ext cx="34612" cy="126000"/>
          </a:xfrm>
          <a:prstGeom prst="rect">
            <a:avLst/>
          </a:prstGeom>
        </p:spPr>
      </p:pic>
      <p:sp>
        <p:nvSpPr>
          <p:cNvPr id="75" name="Rechthoek 74"/>
          <p:cNvSpPr/>
          <p:nvPr userDrawn="1"/>
        </p:nvSpPr>
        <p:spPr>
          <a:xfrm>
            <a:off x="3889003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Tijdelijke aanduiding voor tekst 159"/>
          <p:cNvSpPr>
            <a:spLocks noGrp="1"/>
          </p:cNvSpPr>
          <p:nvPr>
            <p:ph type="body" sz="quarter" idx="15" hasCustomPrompt="1"/>
          </p:nvPr>
        </p:nvSpPr>
        <p:spPr>
          <a:xfrm>
            <a:off x="3981766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77" name="Tijdelijke aanduiding voor afbeelding 157"/>
          <p:cNvSpPr>
            <a:spLocks noGrp="1"/>
          </p:cNvSpPr>
          <p:nvPr>
            <p:ph type="pic" sz="quarter" idx="16"/>
          </p:nvPr>
        </p:nvSpPr>
        <p:spPr>
          <a:xfrm>
            <a:off x="3981766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/>
          </a:p>
        </p:txBody>
      </p:sp>
      <p:pic>
        <p:nvPicPr>
          <p:cNvPr id="78" name="Afbeelding 7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290" y="1280811"/>
            <a:ext cx="34612" cy="126000"/>
          </a:xfrm>
          <a:prstGeom prst="rect">
            <a:avLst/>
          </a:prstGeom>
        </p:spPr>
      </p:pic>
      <p:sp>
        <p:nvSpPr>
          <p:cNvPr id="79" name="Rechthoek 78"/>
          <p:cNvSpPr/>
          <p:nvPr userDrawn="1"/>
        </p:nvSpPr>
        <p:spPr>
          <a:xfrm>
            <a:off x="5550520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Tijdelijke aanduiding voor tekst 159"/>
          <p:cNvSpPr>
            <a:spLocks noGrp="1"/>
          </p:cNvSpPr>
          <p:nvPr>
            <p:ph type="body" sz="quarter" idx="17" hasCustomPrompt="1"/>
          </p:nvPr>
        </p:nvSpPr>
        <p:spPr>
          <a:xfrm>
            <a:off x="5643283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81" name="Tijdelijke aanduiding voor afbeelding 157"/>
          <p:cNvSpPr>
            <a:spLocks noGrp="1"/>
          </p:cNvSpPr>
          <p:nvPr>
            <p:ph type="pic" sz="quarter" idx="18"/>
          </p:nvPr>
        </p:nvSpPr>
        <p:spPr>
          <a:xfrm>
            <a:off x="5643283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/>
          </a:p>
        </p:txBody>
      </p:sp>
      <p:pic>
        <p:nvPicPr>
          <p:cNvPr id="82" name="Afbeelding 8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07" y="1280811"/>
            <a:ext cx="34612" cy="126000"/>
          </a:xfrm>
          <a:prstGeom prst="rect">
            <a:avLst/>
          </a:prstGeom>
        </p:spPr>
      </p:pic>
      <p:sp>
        <p:nvSpPr>
          <p:cNvPr id="83" name="Rechthoek 82"/>
          <p:cNvSpPr/>
          <p:nvPr userDrawn="1"/>
        </p:nvSpPr>
        <p:spPr>
          <a:xfrm>
            <a:off x="7211763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Tijdelijke aanduiding voor tekst 159"/>
          <p:cNvSpPr>
            <a:spLocks noGrp="1"/>
          </p:cNvSpPr>
          <p:nvPr>
            <p:ph type="body" sz="quarter" idx="19" hasCustomPrompt="1"/>
          </p:nvPr>
        </p:nvSpPr>
        <p:spPr>
          <a:xfrm>
            <a:off x="7304526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85" name="Tijdelijke aanduiding voor afbeelding 157"/>
          <p:cNvSpPr>
            <a:spLocks noGrp="1"/>
          </p:cNvSpPr>
          <p:nvPr>
            <p:ph type="pic" sz="quarter" idx="20"/>
          </p:nvPr>
        </p:nvSpPr>
        <p:spPr>
          <a:xfrm>
            <a:off x="7304526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/>
          </a:p>
        </p:txBody>
      </p:sp>
      <p:pic>
        <p:nvPicPr>
          <p:cNvPr id="86" name="Afbeelding 8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50" y="1280811"/>
            <a:ext cx="34612" cy="126000"/>
          </a:xfrm>
          <a:prstGeom prst="rect">
            <a:avLst/>
          </a:prstGeom>
        </p:spPr>
      </p:pic>
      <p:sp>
        <p:nvSpPr>
          <p:cNvPr id="87" name="Rechthoek 86"/>
          <p:cNvSpPr/>
          <p:nvPr userDrawn="1"/>
        </p:nvSpPr>
        <p:spPr>
          <a:xfrm>
            <a:off x="564952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Tijdelijke aanduiding voor tekst 159"/>
          <p:cNvSpPr>
            <a:spLocks noGrp="1"/>
          </p:cNvSpPr>
          <p:nvPr>
            <p:ph type="body" sz="quarter" idx="21" hasCustomPrompt="1"/>
          </p:nvPr>
        </p:nvSpPr>
        <p:spPr>
          <a:xfrm>
            <a:off x="657715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89" name="Tijdelijke aanduiding voor afbeelding 157"/>
          <p:cNvSpPr>
            <a:spLocks noGrp="1"/>
          </p:cNvSpPr>
          <p:nvPr>
            <p:ph type="pic" sz="quarter" idx="22"/>
          </p:nvPr>
        </p:nvSpPr>
        <p:spPr>
          <a:xfrm>
            <a:off x="657715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/>
          </a:p>
        </p:txBody>
      </p:sp>
      <p:pic>
        <p:nvPicPr>
          <p:cNvPr id="90" name="Afbeelding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39" y="3046735"/>
            <a:ext cx="34612" cy="126000"/>
          </a:xfrm>
          <a:prstGeom prst="rect">
            <a:avLst/>
          </a:prstGeom>
        </p:spPr>
      </p:pic>
      <p:sp>
        <p:nvSpPr>
          <p:cNvPr id="91" name="Rechthoek 90"/>
          <p:cNvSpPr/>
          <p:nvPr userDrawn="1"/>
        </p:nvSpPr>
        <p:spPr>
          <a:xfrm>
            <a:off x="2229644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Tijdelijke aanduiding voor tekst 159"/>
          <p:cNvSpPr>
            <a:spLocks noGrp="1"/>
          </p:cNvSpPr>
          <p:nvPr>
            <p:ph type="body" sz="quarter" idx="23" hasCustomPrompt="1"/>
          </p:nvPr>
        </p:nvSpPr>
        <p:spPr>
          <a:xfrm>
            <a:off x="2322407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93" name="Tijdelijke aanduiding voor afbeelding 157"/>
          <p:cNvSpPr>
            <a:spLocks noGrp="1"/>
          </p:cNvSpPr>
          <p:nvPr>
            <p:ph type="pic" sz="quarter" idx="24"/>
          </p:nvPr>
        </p:nvSpPr>
        <p:spPr>
          <a:xfrm>
            <a:off x="2322407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/>
          </a:p>
        </p:txBody>
      </p:sp>
      <p:pic>
        <p:nvPicPr>
          <p:cNvPr id="94" name="Afbeelding 9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31" y="3046735"/>
            <a:ext cx="34612" cy="126000"/>
          </a:xfrm>
          <a:prstGeom prst="rect">
            <a:avLst/>
          </a:prstGeom>
        </p:spPr>
      </p:pic>
      <p:sp>
        <p:nvSpPr>
          <p:cNvPr id="95" name="Rechthoek 94"/>
          <p:cNvSpPr/>
          <p:nvPr userDrawn="1"/>
        </p:nvSpPr>
        <p:spPr>
          <a:xfrm>
            <a:off x="3892178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Tijdelijke aanduiding voor tekst 159"/>
          <p:cNvSpPr>
            <a:spLocks noGrp="1"/>
          </p:cNvSpPr>
          <p:nvPr>
            <p:ph type="body" sz="quarter" idx="25" hasCustomPrompt="1"/>
          </p:nvPr>
        </p:nvSpPr>
        <p:spPr>
          <a:xfrm>
            <a:off x="3984941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97" name="Tijdelijke aanduiding voor afbeelding 157"/>
          <p:cNvSpPr>
            <a:spLocks noGrp="1"/>
          </p:cNvSpPr>
          <p:nvPr>
            <p:ph type="pic" sz="quarter" idx="26"/>
          </p:nvPr>
        </p:nvSpPr>
        <p:spPr>
          <a:xfrm>
            <a:off x="3984941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/>
          </a:p>
        </p:txBody>
      </p:sp>
      <p:pic>
        <p:nvPicPr>
          <p:cNvPr id="98" name="Afbeelding 9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65" y="3046735"/>
            <a:ext cx="34612" cy="126000"/>
          </a:xfrm>
          <a:prstGeom prst="rect">
            <a:avLst/>
          </a:prstGeom>
        </p:spPr>
      </p:pic>
      <p:sp>
        <p:nvSpPr>
          <p:cNvPr id="99" name="Rechthoek 98"/>
          <p:cNvSpPr/>
          <p:nvPr userDrawn="1"/>
        </p:nvSpPr>
        <p:spPr>
          <a:xfrm>
            <a:off x="5553695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Tijdelijke aanduiding voor tekst 159"/>
          <p:cNvSpPr>
            <a:spLocks noGrp="1"/>
          </p:cNvSpPr>
          <p:nvPr>
            <p:ph type="body" sz="quarter" idx="27" hasCustomPrompt="1"/>
          </p:nvPr>
        </p:nvSpPr>
        <p:spPr>
          <a:xfrm>
            <a:off x="5646458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01" name="Tijdelijke aanduiding voor afbeelding 157"/>
          <p:cNvSpPr>
            <a:spLocks noGrp="1"/>
          </p:cNvSpPr>
          <p:nvPr>
            <p:ph type="pic" sz="quarter" idx="28"/>
          </p:nvPr>
        </p:nvSpPr>
        <p:spPr>
          <a:xfrm>
            <a:off x="5646458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/>
          </a:p>
        </p:txBody>
      </p:sp>
      <p:pic>
        <p:nvPicPr>
          <p:cNvPr id="102" name="Afbeelding 10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82" y="3046735"/>
            <a:ext cx="34612" cy="126000"/>
          </a:xfrm>
          <a:prstGeom prst="rect">
            <a:avLst/>
          </a:prstGeom>
        </p:spPr>
      </p:pic>
      <p:sp>
        <p:nvSpPr>
          <p:cNvPr id="103" name="Rechthoek 102"/>
          <p:cNvSpPr/>
          <p:nvPr userDrawn="1"/>
        </p:nvSpPr>
        <p:spPr>
          <a:xfrm>
            <a:off x="7214938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Tijdelijke aanduiding voor tekst 159"/>
          <p:cNvSpPr>
            <a:spLocks noGrp="1"/>
          </p:cNvSpPr>
          <p:nvPr>
            <p:ph type="body" sz="quarter" idx="29" hasCustomPrompt="1"/>
          </p:nvPr>
        </p:nvSpPr>
        <p:spPr>
          <a:xfrm>
            <a:off x="7307701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05" name="Tijdelijke aanduiding voor afbeelding 157"/>
          <p:cNvSpPr>
            <a:spLocks noGrp="1"/>
          </p:cNvSpPr>
          <p:nvPr>
            <p:ph type="pic" sz="quarter" idx="30"/>
          </p:nvPr>
        </p:nvSpPr>
        <p:spPr>
          <a:xfrm>
            <a:off x="7307701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/>
          </a:p>
        </p:txBody>
      </p:sp>
      <p:pic>
        <p:nvPicPr>
          <p:cNvPr id="106" name="Afbeelding 10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225" y="3046735"/>
            <a:ext cx="34612" cy="126000"/>
          </a:xfrm>
          <a:prstGeom prst="rect">
            <a:avLst/>
          </a:prstGeom>
        </p:spPr>
      </p:pic>
      <p:sp>
        <p:nvSpPr>
          <p:cNvPr id="107" name="Rechthoek 106"/>
          <p:cNvSpPr/>
          <p:nvPr userDrawn="1"/>
        </p:nvSpPr>
        <p:spPr>
          <a:xfrm>
            <a:off x="569144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Tijdelijke aanduiding voor tekst 159"/>
          <p:cNvSpPr>
            <a:spLocks noGrp="1"/>
          </p:cNvSpPr>
          <p:nvPr>
            <p:ph type="body" sz="quarter" idx="31" hasCustomPrompt="1"/>
          </p:nvPr>
        </p:nvSpPr>
        <p:spPr>
          <a:xfrm>
            <a:off x="661907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09" name="Tijdelijke aanduiding voor afbeelding 157"/>
          <p:cNvSpPr>
            <a:spLocks noGrp="1"/>
          </p:cNvSpPr>
          <p:nvPr>
            <p:ph type="pic" sz="quarter" idx="32"/>
          </p:nvPr>
        </p:nvSpPr>
        <p:spPr>
          <a:xfrm>
            <a:off x="661907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/>
          </a:p>
        </p:txBody>
      </p:sp>
      <p:pic>
        <p:nvPicPr>
          <p:cNvPr id="110" name="Afbeelding 10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31" y="4804519"/>
            <a:ext cx="34612" cy="126000"/>
          </a:xfrm>
          <a:prstGeom prst="rect">
            <a:avLst/>
          </a:prstGeom>
        </p:spPr>
      </p:pic>
      <p:sp>
        <p:nvSpPr>
          <p:cNvPr id="111" name="Rechthoek 110"/>
          <p:cNvSpPr/>
          <p:nvPr userDrawn="1"/>
        </p:nvSpPr>
        <p:spPr>
          <a:xfrm>
            <a:off x="2233836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Tijdelijke aanduiding voor tekst 159"/>
          <p:cNvSpPr>
            <a:spLocks noGrp="1"/>
          </p:cNvSpPr>
          <p:nvPr>
            <p:ph type="body" sz="quarter" idx="33" hasCustomPrompt="1"/>
          </p:nvPr>
        </p:nvSpPr>
        <p:spPr>
          <a:xfrm>
            <a:off x="2326599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13" name="Tijdelijke aanduiding voor afbeelding 157"/>
          <p:cNvSpPr>
            <a:spLocks noGrp="1"/>
          </p:cNvSpPr>
          <p:nvPr>
            <p:ph type="pic" sz="quarter" idx="34"/>
          </p:nvPr>
        </p:nvSpPr>
        <p:spPr>
          <a:xfrm>
            <a:off x="2326599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/>
          </a:p>
        </p:txBody>
      </p:sp>
      <p:pic>
        <p:nvPicPr>
          <p:cNvPr id="114" name="Afbeelding 1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123" y="4804519"/>
            <a:ext cx="34612" cy="126000"/>
          </a:xfrm>
          <a:prstGeom prst="rect">
            <a:avLst/>
          </a:prstGeom>
        </p:spPr>
      </p:pic>
      <p:sp>
        <p:nvSpPr>
          <p:cNvPr id="115" name="Rechthoek 114"/>
          <p:cNvSpPr/>
          <p:nvPr userDrawn="1"/>
        </p:nvSpPr>
        <p:spPr>
          <a:xfrm>
            <a:off x="3896370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Tijdelijke aanduiding voor tekst 159"/>
          <p:cNvSpPr>
            <a:spLocks noGrp="1"/>
          </p:cNvSpPr>
          <p:nvPr>
            <p:ph type="body" sz="quarter" idx="35" hasCustomPrompt="1"/>
          </p:nvPr>
        </p:nvSpPr>
        <p:spPr>
          <a:xfrm>
            <a:off x="3989133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17" name="Tijdelijke aanduiding voor afbeelding 157"/>
          <p:cNvSpPr>
            <a:spLocks noGrp="1"/>
          </p:cNvSpPr>
          <p:nvPr>
            <p:ph type="pic" sz="quarter" idx="36"/>
          </p:nvPr>
        </p:nvSpPr>
        <p:spPr>
          <a:xfrm>
            <a:off x="3989133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/>
          </a:p>
        </p:txBody>
      </p:sp>
      <p:pic>
        <p:nvPicPr>
          <p:cNvPr id="118" name="Afbeelding 1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57" y="4804519"/>
            <a:ext cx="34612" cy="126000"/>
          </a:xfrm>
          <a:prstGeom prst="rect">
            <a:avLst/>
          </a:prstGeom>
        </p:spPr>
      </p:pic>
      <p:sp>
        <p:nvSpPr>
          <p:cNvPr id="119" name="Rechthoek 118"/>
          <p:cNvSpPr/>
          <p:nvPr userDrawn="1"/>
        </p:nvSpPr>
        <p:spPr>
          <a:xfrm>
            <a:off x="5557887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Tijdelijke aanduiding voor tekst 159"/>
          <p:cNvSpPr>
            <a:spLocks noGrp="1"/>
          </p:cNvSpPr>
          <p:nvPr>
            <p:ph type="body" sz="quarter" idx="37" hasCustomPrompt="1"/>
          </p:nvPr>
        </p:nvSpPr>
        <p:spPr>
          <a:xfrm>
            <a:off x="5650650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21" name="Tijdelijke aanduiding voor afbeelding 157"/>
          <p:cNvSpPr>
            <a:spLocks noGrp="1"/>
          </p:cNvSpPr>
          <p:nvPr>
            <p:ph type="pic" sz="quarter" idx="38"/>
          </p:nvPr>
        </p:nvSpPr>
        <p:spPr>
          <a:xfrm>
            <a:off x="5650650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/>
          </a:p>
        </p:txBody>
      </p:sp>
      <p:pic>
        <p:nvPicPr>
          <p:cNvPr id="122" name="Afbeelding 1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74" y="4804519"/>
            <a:ext cx="34612" cy="126000"/>
          </a:xfrm>
          <a:prstGeom prst="rect">
            <a:avLst/>
          </a:prstGeom>
        </p:spPr>
      </p:pic>
      <p:sp>
        <p:nvSpPr>
          <p:cNvPr id="123" name="Rechthoek 122"/>
          <p:cNvSpPr/>
          <p:nvPr userDrawn="1"/>
        </p:nvSpPr>
        <p:spPr>
          <a:xfrm>
            <a:off x="7219130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4" name="Tijdelijke aanduiding voor tekst 159"/>
          <p:cNvSpPr>
            <a:spLocks noGrp="1"/>
          </p:cNvSpPr>
          <p:nvPr>
            <p:ph type="body" sz="quarter" idx="39" hasCustomPrompt="1"/>
          </p:nvPr>
        </p:nvSpPr>
        <p:spPr>
          <a:xfrm>
            <a:off x="7311893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25" name="Tijdelijke aanduiding voor afbeelding 157"/>
          <p:cNvSpPr>
            <a:spLocks noGrp="1"/>
          </p:cNvSpPr>
          <p:nvPr>
            <p:ph type="pic" sz="quarter" idx="40"/>
          </p:nvPr>
        </p:nvSpPr>
        <p:spPr>
          <a:xfrm>
            <a:off x="7311893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/>
          </a:p>
        </p:txBody>
      </p:sp>
      <p:pic>
        <p:nvPicPr>
          <p:cNvPr id="126" name="Afbeelding 1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17" y="4804519"/>
            <a:ext cx="34612" cy="126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7" name="Picture 66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53" y="473666"/>
            <a:ext cx="1156884" cy="385628"/>
          </a:xfrm>
          <a:prstGeom prst="rect">
            <a:avLst/>
          </a:prstGeom>
        </p:spPr>
      </p:pic>
      <p:pic>
        <p:nvPicPr>
          <p:cNvPr id="68" name="Picture 67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999"/>
          <a:stretch/>
        </p:blipFill>
        <p:spPr bwMode="auto">
          <a:xfrm>
            <a:off x="5796137" y="44624"/>
            <a:ext cx="1388270" cy="429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Rectangle 68"/>
          <p:cNvSpPr/>
          <p:nvPr userDrawn="1"/>
        </p:nvSpPr>
        <p:spPr>
          <a:xfrm>
            <a:off x="539552" y="39757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kern="1200" dirty="0"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+mn-ea"/>
                <a:cs typeface="+mn-cs"/>
              </a:rPr>
              <a:t>Specific Contract No. SI2.736346  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“Euro 5 sound</a:t>
            </a:r>
            <a:r>
              <a:rPr lang="en-US" sz="800" b="1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limits</a:t>
            </a:r>
            <a:r>
              <a:rPr lang="en-US" sz="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for L-category vehicles”</a:t>
            </a:r>
            <a:endParaRPr lang="en-GB" sz="800" dirty="0">
              <a:solidFill>
                <a:schemeClr val="tx2"/>
              </a:solidFill>
            </a:endParaRPr>
          </a:p>
        </p:txBody>
      </p:sp>
      <p:pic>
        <p:nvPicPr>
          <p:cNvPr id="127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 r="12382"/>
          <a:stretch/>
        </p:blipFill>
        <p:spPr bwMode="auto">
          <a:xfrm>
            <a:off x="0" y="-2384"/>
            <a:ext cx="395536" cy="7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Bild 7" descr="C:\Users\jhammer\AppData\Local\Microsoft\Windows\Temporary Internet Files\Content.Word\RLogo_RGB.JPG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9237" y="160716"/>
            <a:ext cx="523311" cy="34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008366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Naviga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56486" y="6525344"/>
            <a:ext cx="1800000" cy="168990"/>
          </a:xfrm>
        </p:spPr>
        <p:txBody>
          <a:bodyPr/>
          <a:lstStyle/>
          <a:p>
            <a:fld id="{52236286-4DC8-46DE-9269-8F728FBC06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6" name="Rechthoek 65"/>
          <p:cNvSpPr/>
          <p:nvPr userDrawn="1"/>
        </p:nvSpPr>
        <p:spPr>
          <a:xfrm>
            <a:off x="561777" y="1192928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Tijdelijke aanduiding voor tekst 159"/>
          <p:cNvSpPr>
            <a:spLocks noGrp="1"/>
          </p:cNvSpPr>
          <p:nvPr>
            <p:ph type="body" sz="quarter" idx="11" hasCustomPrompt="1"/>
          </p:nvPr>
        </p:nvSpPr>
        <p:spPr>
          <a:xfrm>
            <a:off x="654540" y="1268565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68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654540" y="1799471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pic>
        <p:nvPicPr>
          <p:cNvPr id="69" name="Afbeelding 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46" y="1280811"/>
            <a:ext cx="34612" cy="126000"/>
          </a:xfrm>
          <a:prstGeom prst="rect">
            <a:avLst/>
          </a:prstGeom>
        </p:spPr>
      </p:pic>
      <p:sp>
        <p:nvSpPr>
          <p:cNvPr id="150" name="Rechthoek 149"/>
          <p:cNvSpPr/>
          <p:nvPr userDrawn="1"/>
        </p:nvSpPr>
        <p:spPr>
          <a:xfrm>
            <a:off x="3320306" y="1196752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1" name="Tijdelijke aanduiding voor tekst 159"/>
          <p:cNvSpPr>
            <a:spLocks noGrp="1"/>
          </p:cNvSpPr>
          <p:nvPr>
            <p:ph type="body" sz="quarter" idx="13" hasCustomPrompt="1"/>
          </p:nvPr>
        </p:nvSpPr>
        <p:spPr>
          <a:xfrm>
            <a:off x="3413069" y="1272389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52" name="Tijdelijke aanduiding voor afbeelding 157"/>
          <p:cNvSpPr>
            <a:spLocks noGrp="1"/>
          </p:cNvSpPr>
          <p:nvPr>
            <p:ph type="pic" sz="quarter" idx="14"/>
          </p:nvPr>
        </p:nvSpPr>
        <p:spPr>
          <a:xfrm>
            <a:off x="3413069" y="1803295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pic>
        <p:nvPicPr>
          <p:cNvPr id="153" name="Afbeelding 15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75" y="1284635"/>
            <a:ext cx="34612" cy="126000"/>
          </a:xfrm>
          <a:prstGeom prst="rect">
            <a:avLst/>
          </a:prstGeom>
        </p:spPr>
      </p:pic>
      <p:sp>
        <p:nvSpPr>
          <p:cNvPr id="154" name="Rechthoek 153"/>
          <p:cNvSpPr/>
          <p:nvPr userDrawn="1"/>
        </p:nvSpPr>
        <p:spPr>
          <a:xfrm>
            <a:off x="6080190" y="1196752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5" name="Tijdelijke aanduiding voor tekst 159"/>
          <p:cNvSpPr>
            <a:spLocks noGrp="1"/>
          </p:cNvSpPr>
          <p:nvPr>
            <p:ph type="body" sz="quarter" idx="15" hasCustomPrompt="1"/>
          </p:nvPr>
        </p:nvSpPr>
        <p:spPr>
          <a:xfrm>
            <a:off x="6172953" y="1272389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56" name="Tijdelijke aanduiding voor afbeelding 157"/>
          <p:cNvSpPr>
            <a:spLocks noGrp="1"/>
          </p:cNvSpPr>
          <p:nvPr>
            <p:ph type="pic" sz="quarter" idx="16"/>
          </p:nvPr>
        </p:nvSpPr>
        <p:spPr>
          <a:xfrm>
            <a:off x="6172953" y="1803295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pic>
        <p:nvPicPr>
          <p:cNvPr id="157" name="Afbeelding 15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159" y="1284635"/>
            <a:ext cx="34612" cy="126000"/>
          </a:xfrm>
          <a:prstGeom prst="rect">
            <a:avLst/>
          </a:prstGeom>
        </p:spPr>
      </p:pic>
      <p:sp>
        <p:nvSpPr>
          <p:cNvPr id="158" name="Rechthoek 157"/>
          <p:cNvSpPr/>
          <p:nvPr userDrawn="1"/>
        </p:nvSpPr>
        <p:spPr>
          <a:xfrm>
            <a:off x="567110" y="2959869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9" name="Tijdelijke aanduiding voor tekst 159"/>
          <p:cNvSpPr>
            <a:spLocks noGrp="1"/>
          </p:cNvSpPr>
          <p:nvPr>
            <p:ph type="body" sz="quarter" idx="17" hasCustomPrompt="1"/>
          </p:nvPr>
        </p:nvSpPr>
        <p:spPr>
          <a:xfrm>
            <a:off x="659873" y="3035506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60" name="Tijdelijke aanduiding voor afbeelding 157"/>
          <p:cNvSpPr>
            <a:spLocks noGrp="1"/>
          </p:cNvSpPr>
          <p:nvPr>
            <p:ph type="pic" sz="quarter" idx="18"/>
          </p:nvPr>
        </p:nvSpPr>
        <p:spPr>
          <a:xfrm>
            <a:off x="659873" y="3566412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pic>
        <p:nvPicPr>
          <p:cNvPr id="161" name="Afbeelding 16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79" y="3047752"/>
            <a:ext cx="34612" cy="126000"/>
          </a:xfrm>
          <a:prstGeom prst="rect">
            <a:avLst/>
          </a:prstGeom>
        </p:spPr>
      </p:pic>
      <p:sp>
        <p:nvSpPr>
          <p:cNvPr id="162" name="Rechthoek 161"/>
          <p:cNvSpPr/>
          <p:nvPr userDrawn="1"/>
        </p:nvSpPr>
        <p:spPr>
          <a:xfrm>
            <a:off x="3325639" y="2963693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Tijdelijke aanduiding voor tekst 159"/>
          <p:cNvSpPr>
            <a:spLocks noGrp="1"/>
          </p:cNvSpPr>
          <p:nvPr>
            <p:ph type="body" sz="quarter" idx="19" hasCustomPrompt="1"/>
          </p:nvPr>
        </p:nvSpPr>
        <p:spPr>
          <a:xfrm>
            <a:off x="3418402" y="3039330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64" name="Tijdelijke aanduiding voor afbeelding 157"/>
          <p:cNvSpPr>
            <a:spLocks noGrp="1"/>
          </p:cNvSpPr>
          <p:nvPr>
            <p:ph type="pic" sz="quarter" idx="20"/>
          </p:nvPr>
        </p:nvSpPr>
        <p:spPr>
          <a:xfrm>
            <a:off x="3418402" y="3570236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pic>
        <p:nvPicPr>
          <p:cNvPr id="165" name="Afbeelding 16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08" y="3051576"/>
            <a:ext cx="34612" cy="126000"/>
          </a:xfrm>
          <a:prstGeom prst="rect">
            <a:avLst/>
          </a:prstGeom>
        </p:spPr>
      </p:pic>
      <p:sp>
        <p:nvSpPr>
          <p:cNvPr id="166" name="Rechthoek 165"/>
          <p:cNvSpPr/>
          <p:nvPr userDrawn="1"/>
        </p:nvSpPr>
        <p:spPr>
          <a:xfrm>
            <a:off x="6085523" y="2963693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7" name="Tijdelijke aanduiding voor tekst 159"/>
          <p:cNvSpPr>
            <a:spLocks noGrp="1"/>
          </p:cNvSpPr>
          <p:nvPr>
            <p:ph type="body" sz="quarter" idx="21" hasCustomPrompt="1"/>
          </p:nvPr>
        </p:nvSpPr>
        <p:spPr>
          <a:xfrm>
            <a:off x="6178286" y="3039330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68" name="Tijdelijke aanduiding voor afbeelding 157"/>
          <p:cNvSpPr>
            <a:spLocks noGrp="1"/>
          </p:cNvSpPr>
          <p:nvPr>
            <p:ph type="pic" sz="quarter" idx="22"/>
          </p:nvPr>
        </p:nvSpPr>
        <p:spPr>
          <a:xfrm>
            <a:off x="6178286" y="3570236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pic>
        <p:nvPicPr>
          <p:cNvPr id="169" name="Afbeelding 1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492" y="3051576"/>
            <a:ext cx="34612" cy="126000"/>
          </a:xfrm>
          <a:prstGeom prst="rect">
            <a:avLst/>
          </a:prstGeom>
        </p:spPr>
      </p:pic>
      <p:sp>
        <p:nvSpPr>
          <p:cNvPr id="170" name="Rechthoek 169"/>
          <p:cNvSpPr/>
          <p:nvPr userDrawn="1"/>
        </p:nvSpPr>
        <p:spPr>
          <a:xfrm>
            <a:off x="570285" y="4715619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1" name="Tijdelijke aanduiding voor tekst 159"/>
          <p:cNvSpPr>
            <a:spLocks noGrp="1"/>
          </p:cNvSpPr>
          <p:nvPr>
            <p:ph type="body" sz="quarter" idx="23" hasCustomPrompt="1"/>
          </p:nvPr>
        </p:nvSpPr>
        <p:spPr>
          <a:xfrm>
            <a:off x="663048" y="4791256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72" name="Tijdelijke aanduiding voor afbeelding 157"/>
          <p:cNvSpPr>
            <a:spLocks noGrp="1"/>
          </p:cNvSpPr>
          <p:nvPr>
            <p:ph type="pic" sz="quarter" idx="24"/>
          </p:nvPr>
        </p:nvSpPr>
        <p:spPr>
          <a:xfrm>
            <a:off x="663048" y="5322162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pic>
        <p:nvPicPr>
          <p:cNvPr id="173" name="Afbeelding 17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54" y="4803502"/>
            <a:ext cx="34612" cy="126000"/>
          </a:xfrm>
          <a:prstGeom prst="rect">
            <a:avLst/>
          </a:prstGeom>
        </p:spPr>
      </p:pic>
      <p:sp>
        <p:nvSpPr>
          <p:cNvPr id="174" name="Rechthoek 173"/>
          <p:cNvSpPr/>
          <p:nvPr userDrawn="1"/>
        </p:nvSpPr>
        <p:spPr>
          <a:xfrm>
            <a:off x="3328814" y="4719443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Tijdelijke aanduiding voor tekst 159"/>
          <p:cNvSpPr>
            <a:spLocks noGrp="1"/>
          </p:cNvSpPr>
          <p:nvPr>
            <p:ph type="body" sz="quarter" idx="25" hasCustomPrompt="1"/>
          </p:nvPr>
        </p:nvSpPr>
        <p:spPr>
          <a:xfrm>
            <a:off x="3421577" y="4795080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76" name="Tijdelijke aanduiding voor afbeelding 157"/>
          <p:cNvSpPr>
            <a:spLocks noGrp="1"/>
          </p:cNvSpPr>
          <p:nvPr>
            <p:ph type="pic" sz="quarter" idx="26"/>
          </p:nvPr>
        </p:nvSpPr>
        <p:spPr>
          <a:xfrm>
            <a:off x="3421577" y="5325986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pic>
        <p:nvPicPr>
          <p:cNvPr id="177" name="Afbeelding 17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83" y="4807326"/>
            <a:ext cx="34612" cy="126000"/>
          </a:xfrm>
          <a:prstGeom prst="rect">
            <a:avLst/>
          </a:prstGeom>
        </p:spPr>
      </p:pic>
      <p:sp>
        <p:nvSpPr>
          <p:cNvPr id="178" name="Rechthoek 177"/>
          <p:cNvSpPr/>
          <p:nvPr userDrawn="1"/>
        </p:nvSpPr>
        <p:spPr>
          <a:xfrm>
            <a:off x="6088698" y="4719443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9" name="Tijdelijke aanduiding voor tekst 159"/>
          <p:cNvSpPr>
            <a:spLocks noGrp="1"/>
          </p:cNvSpPr>
          <p:nvPr>
            <p:ph type="body" sz="quarter" idx="27" hasCustomPrompt="1"/>
          </p:nvPr>
        </p:nvSpPr>
        <p:spPr>
          <a:xfrm>
            <a:off x="6181461" y="4795080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80" name="Tijdelijke aanduiding voor afbeelding 157"/>
          <p:cNvSpPr>
            <a:spLocks noGrp="1"/>
          </p:cNvSpPr>
          <p:nvPr>
            <p:ph type="pic" sz="quarter" idx="28"/>
          </p:nvPr>
        </p:nvSpPr>
        <p:spPr>
          <a:xfrm>
            <a:off x="6181461" y="5325986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pic>
        <p:nvPicPr>
          <p:cNvPr id="181" name="Afbeelding 18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67" y="4807326"/>
            <a:ext cx="34612" cy="126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3" name="Picture 4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53" y="473666"/>
            <a:ext cx="1156884" cy="385628"/>
          </a:xfrm>
          <a:prstGeom prst="rect">
            <a:avLst/>
          </a:prstGeom>
        </p:spPr>
      </p:pic>
      <p:pic>
        <p:nvPicPr>
          <p:cNvPr id="44" name="Picture 43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999"/>
          <a:stretch/>
        </p:blipFill>
        <p:spPr bwMode="auto">
          <a:xfrm>
            <a:off x="5796137" y="44624"/>
            <a:ext cx="1388270" cy="429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Rectangle 44"/>
          <p:cNvSpPr/>
          <p:nvPr userDrawn="1"/>
        </p:nvSpPr>
        <p:spPr>
          <a:xfrm>
            <a:off x="539552" y="39757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kern="1200" dirty="0"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+mn-ea"/>
                <a:cs typeface="+mn-cs"/>
              </a:rPr>
              <a:t>Specific Contract No. SI2.736346  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“Euro 5 sound</a:t>
            </a:r>
            <a:r>
              <a:rPr lang="en-US" sz="800" b="1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limits</a:t>
            </a:r>
            <a:r>
              <a:rPr lang="en-US" sz="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for L-category vehicles”</a:t>
            </a:r>
            <a:endParaRPr lang="en-GB" sz="800" dirty="0">
              <a:solidFill>
                <a:schemeClr val="tx2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 r="12382"/>
          <a:stretch/>
        </p:blipFill>
        <p:spPr bwMode="auto">
          <a:xfrm>
            <a:off x="0" y="-2384"/>
            <a:ext cx="395536" cy="7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Bild 7" descr="C:\Users\jhammer\AppData\Local\Microsoft\Windows\Temporary Internet Files\Content.Word\RLogo_RGB.JPG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9237" y="160716"/>
            <a:ext cx="523311" cy="34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079117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4796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56486" y="2199600"/>
            <a:ext cx="8044589" cy="432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56486" y="6525344"/>
            <a:ext cx="271098" cy="1689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463258" y="6526800"/>
            <a:ext cx="2133600" cy="1692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33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50" r:id="rId2"/>
    <p:sldLayoutId id="2147483661" r:id="rId3"/>
    <p:sldLayoutId id="2147483699" r:id="rId4"/>
    <p:sldLayoutId id="2147483688" r:id="rId5"/>
    <p:sldLayoutId id="2147483695" r:id="rId6"/>
    <p:sldLayoutId id="2147483698" r:id="rId7"/>
    <p:sldLayoutId id="2147483691" r:id="rId8"/>
    <p:sldLayoutId id="2147483692" r:id="rId9"/>
    <p:sldLayoutId id="2147483693" r:id="rId10"/>
    <p:sldLayoutId id="2147483697" r:id="rId11"/>
  </p:sldLayoutIdLst>
  <p:transition spd="slow">
    <p:fade thruBlk="1"/>
  </p:transition>
  <p:hf hdr="0" ft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b="1" kern="1200" cap="all" spc="0">
          <a:solidFill>
            <a:schemeClr val="tx2"/>
          </a:solidFill>
          <a:latin typeface="Arial Black"/>
          <a:ea typeface="+mj-ea"/>
          <a:cs typeface="Arial Black"/>
        </a:defRPr>
      </a:lvl1pPr>
    </p:titleStyle>
    <p:bodyStyle>
      <a:lvl1pPr marL="185738" indent="-185738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3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7188" indent="-171450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3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185738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3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5963" indent="-173038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3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01700" indent="-185738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3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Study on Euro 5 sound level limits of L-category vehicles</a:t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00" cap="none" dirty="0">
                <a:latin typeface="+mj-lt"/>
              </a:rPr>
              <a:t>66</a:t>
            </a:r>
            <a:r>
              <a:rPr lang="en-US" sz="1200" cap="none" baseline="30000" dirty="0">
                <a:latin typeface="+mj-lt"/>
              </a:rPr>
              <a:t>th</a:t>
            </a:r>
            <a:r>
              <a:rPr lang="en-US" sz="1200" cap="none" dirty="0">
                <a:latin typeface="+mj-lt"/>
              </a:rPr>
              <a:t> GRB meeting, 04.-06.09.2017</a:t>
            </a:r>
            <a:r>
              <a:rPr lang="en-US" sz="1200" cap="none" dirty="0">
                <a:latin typeface="+mn-lt"/>
              </a:rPr>
              <a:t/>
            </a:r>
            <a:br>
              <a:rPr lang="en-US" sz="1200" cap="none" dirty="0">
                <a:latin typeface="+mn-lt"/>
              </a:rPr>
            </a:br>
            <a:r>
              <a:rPr lang="en-US" sz="1200" cap="none" dirty="0">
                <a:latin typeface="+mn-lt"/>
              </a:rPr>
              <a:t/>
            </a:r>
            <a:br>
              <a:rPr lang="en-US" sz="1200" cap="none" dirty="0">
                <a:latin typeface="+mn-lt"/>
              </a:rPr>
            </a:br>
            <a:endParaRPr lang="en-GB" sz="1200" cap="none" dirty="0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86" y="5084382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rgbClr val="003366"/>
                </a:solidFill>
                <a:effectLst/>
                <a:latin typeface="Arial Narrow" pitchFamily="34" charset="0"/>
              </a:rPr>
              <a:t>On behalf of the European Commission</a:t>
            </a:r>
            <a:endParaRPr lang="el-GR" sz="1600" dirty="0">
              <a:solidFill>
                <a:srgbClr val="003366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654" y="245826"/>
            <a:ext cx="42293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TT" altLang="zh-CN" sz="1200" dirty="0" smtClean="0">
                <a:solidFill>
                  <a:schemeClr val="bg1"/>
                </a:solidFill>
                <a:effectLst/>
              </a:rPr>
              <a:t>Transmitted by the </a:t>
            </a:r>
            <a:r>
              <a:rPr lang="en-TT" altLang="zh-CN" sz="1200" dirty="0" smtClean="0">
                <a:solidFill>
                  <a:schemeClr val="bg1"/>
                </a:solidFill>
                <a:effectLst/>
              </a:rPr>
              <a:t>expert </a:t>
            </a:r>
            <a:r>
              <a:rPr lang="en-TT" altLang="zh-CN" sz="1200" dirty="0" smtClean="0">
                <a:solidFill>
                  <a:schemeClr val="bg1"/>
                </a:solidFill>
              </a:rPr>
              <a:t>from the European Commission</a:t>
            </a:r>
            <a:endParaRPr lang="en-US" altLang="zh-CN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65898" y="182088"/>
            <a:ext cx="25234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TT" altLang="de-DE" sz="1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document</a:t>
            </a:r>
            <a:r>
              <a:rPr lang="en-TT" alt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TT" alt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GRB-</a:t>
            </a:r>
            <a:r>
              <a:rPr lang="en-TT" altLang="zh-C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en-TT" alt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TT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TT" altLang="zh-C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66th GRB</a:t>
            </a:r>
            <a:r>
              <a:rPr lang="en-TT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TT" altLang="zh-C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4-6 </a:t>
            </a:r>
            <a:r>
              <a:rPr lang="en-TT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en-TT" altLang="zh-C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2017,</a:t>
            </a:r>
            <a:endParaRPr lang="en-TT" altLang="zh-C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TT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 item </a:t>
            </a:r>
            <a:r>
              <a:rPr lang="en-TT" altLang="zh-C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37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94760"/>
            <a:ext cx="8964488" cy="506048"/>
          </a:xfrm>
        </p:spPr>
        <p:txBody>
          <a:bodyPr/>
          <a:lstStyle/>
          <a:p>
            <a:r>
              <a:rPr lang="en-GB" dirty="0"/>
              <a:t>Validation: Noise source Ranking (NSR)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5472608" cy="446250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Sound level is considered as the </a:t>
            </a:r>
            <a:r>
              <a:rPr lang="en-GB" sz="1600" b="1" dirty="0"/>
              <a:t>joint contribution</a:t>
            </a:r>
            <a:r>
              <a:rPr lang="en-GB" sz="1600" dirty="0"/>
              <a:t> of 4 different sub-systems: Exhaust, Intake, Engine, Driveline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Sub-systems </a:t>
            </a:r>
            <a:r>
              <a:rPr lang="en-GB" sz="1600" b="1" dirty="0"/>
              <a:t>covered</a:t>
            </a:r>
            <a:r>
              <a:rPr lang="en-GB" sz="1600" dirty="0"/>
              <a:t> for testing with heavy and effective acoustic damping material or muffled with additional “over-sized” infinite mufflers (for intake and exhaust)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These mufflers are not production representative but purposely </a:t>
            </a:r>
            <a:r>
              <a:rPr lang="en-GB" sz="1600" b="1" dirty="0"/>
              <a:t>reduce</a:t>
            </a:r>
            <a:r>
              <a:rPr lang="en-GB" sz="1600" dirty="0"/>
              <a:t> the exhaust and intake orifices sound emission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Each configuration is </a:t>
            </a:r>
            <a:r>
              <a:rPr lang="en-GB" sz="1600" b="1" dirty="0"/>
              <a:t>separately</a:t>
            </a:r>
            <a:r>
              <a:rPr lang="en-GB" sz="1600" dirty="0"/>
              <a:t> measured on pass-by measurement set up on both accelerated and cruise conditions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The comparison of all the various runs shows the </a:t>
            </a:r>
            <a:r>
              <a:rPr lang="en-GB" sz="1600" b="1" dirty="0"/>
              <a:t>contribution</a:t>
            </a:r>
            <a:r>
              <a:rPr lang="en-GB" sz="1600" dirty="0"/>
              <a:t> of the corresponding non-muffled subsystems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7504"/>
          <a:stretch/>
        </p:blipFill>
        <p:spPr>
          <a:xfrm>
            <a:off x="6012160" y="2492896"/>
            <a:ext cx="3024336" cy="2789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6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8640960" cy="483538"/>
          </a:xfrm>
        </p:spPr>
        <p:txBody>
          <a:bodyPr/>
          <a:lstStyle/>
          <a:p>
            <a:r>
              <a:rPr lang="en-GB" dirty="0" err="1"/>
              <a:t>NsR</a:t>
            </a:r>
            <a:r>
              <a:rPr lang="en-GB" dirty="0"/>
              <a:t> Results Motorcycle 800</a:t>
            </a:r>
            <a:r>
              <a:rPr lang="en-GB" cap="none" dirty="0"/>
              <a:t>cc</a:t>
            </a:r>
            <a:r>
              <a:rPr lang="en-GB" dirty="0"/>
              <a:t> PMR&gt;50</a:t>
            </a:r>
            <a:br>
              <a:rPr lang="en-GB" dirty="0"/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9672"/>
          <a:stretch/>
        </p:blipFill>
        <p:spPr>
          <a:xfrm>
            <a:off x="2041619" y="1424718"/>
            <a:ext cx="7056784" cy="434127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6081" y="1993822"/>
            <a:ext cx="2031135" cy="3674396"/>
            <a:chOff x="56081" y="1993822"/>
            <a:chExt cx="2031135" cy="3674396"/>
          </a:xfrm>
        </p:grpSpPr>
        <p:sp>
          <p:nvSpPr>
            <p:cNvPr id="9" name="Rectangle 8"/>
            <p:cNvSpPr/>
            <p:nvPr/>
          </p:nvSpPr>
          <p:spPr>
            <a:xfrm>
              <a:off x="1357083" y="2162321"/>
              <a:ext cx="313433" cy="24360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504" y="1993822"/>
              <a:ext cx="12241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Maximum pass-by area</a:t>
              </a:r>
            </a:p>
            <a:p>
              <a:endParaRPr lang="en-GB" sz="1400" dirty="0"/>
            </a:p>
            <a:p>
              <a:endParaRPr lang="en-GB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4561" y="4437112"/>
              <a:ext cx="360040" cy="0"/>
            </a:xfrm>
            <a:prstGeom prst="line">
              <a:avLst/>
            </a:prstGeom>
            <a:ln w="28575">
              <a:solidFill>
                <a:srgbClr val="FF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95633" y="4283223"/>
              <a:ext cx="14915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Baseline sound level in original configuration, also equivalent to the total of all contributions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633" y="3102787"/>
              <a:ext cx="896216" cy="95302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l"/>
              <a:r>
                <a:rPr lang="en-GB" sz="1400" dirty="0"/>
                <a:t>Exhaust</a:t>
              </a:r>
            </a:p>
            <a:p>
              <a:pPr algn="l"/>
              <a:r>
                <a:rPr lang="en-GB" sz="1400" dirty="0"/>
                <a:t>Intake</a:t>
              </a:r>
            </a:p>
            <a:p>
              <a:pPr algn="l"/>
              <a:r>
                <a:rPr lang="en-GB" sz="1400" dirty="0"/>
                <a:t>Engine</a:t>
              </a:r>
            </a:p>
            <a:p>
              <a:pPr algn="l"/>
              <a:r>
                <a:rPr lang="en-GB" sz="1400" dirty="0"/>
                <a:t>Driveline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081" y="2796719"/>
              <a:ext cx="1482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Contributions of: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164081" y="3894875"/>
              <a:ext cx="381000" cy="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2FE5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64081" y="3678851"/>
              <a:ext cx="381000" cy="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1106E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164081" y="3462827"/>
              <a:ext cx="381000" cy="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64081" y="3246803"/>
              <a:ext cx="381000" cy="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33" y="6124274"/>
            <a:ext cx="7992887" cy="337122"/>
          </a:xfrm>
        </p:spPr>
        <p:txBody>
          <a:bodyPr/>
          <a:lstStyle/>
          <a:p>
            <a:r>
              <a:rPr lang="en-GB" b="1" dirty="0"/>
              <a:t>Exhaust</a:t>
            </a:r>
            <a:r>
              <a:rPr lang="en-GB" dirty="0"/>
              <a:t> dominant over transients, </a:t>
            </a:r>
            <a:r>
              <a:rPr lang="en-GB" b="1" dirty="0"/>
              <a:t>engine</a:t>
            </a:r>
            <a:r>
              <a:rPr lang="en-GB" dirty="0"/>
              <a:t> and </a:t>
            </a:r>
            <a:r>
              <a:rPr lang="en-GB" b="1" dirty="0"/>
              <a:t>driveline</a:t>
            </a:r>
            <a:r>
              <a:rPr lang="en-GB" dirty="0"/>
              <a:t> at constant speed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1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26" y="1124744"/>
            <a:ext cx="8054114" cy="358008"/>
          </a:xfrm>
        </p:spPr>
        <p:txBody>
          <a:bodyPr/>
          <a:lstStyle/>
          <a:p>
            <a:r>
              <a:rPr lang="en-GB" dirty="0"/>
              <a:t>NSR testing 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464564"/>
              </p:ext>
            </p:extLst>
          </p:nvPr>
        </p:nvGraphicFramePr>
        <p:xfrm>
          <a:off x="368948" y="1700808"/>
          <a:ext cx="8499229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0438">
                  <a:extLst>
                    <a:ext uri="{9D8B030D-6E8A-4147-A177-3AD203B41FA5}">
                      <a16:colId xmlns="" xmlns:a16="http://schemas.microsoft.com/office/drawing/2014/main" val="412127612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729365082"/>
                    </a:ext>
                  </a:extLst>
                </a:gridCol>
                <a:gridCol w="3366996">
                  <a:extLst>
                    <a:ext uri="{9D8B030D-6E8A-4147-A177-3AD203B41FA5}">
                      <a16:colId xmlns="" xmlns:a16="http://schemas.microsoft.com/office/drawing/2014/main" val="4019218051"/>
                    </a:ext>
                  </a:extLst>
                </a:gridCol>
                <a:gridCol w="2537659">
                  <a:extLst>
                    <a:ext uri="{9D8B030D-6E8A-4147-A177-3AD203B41FA5}">
                      <a16:colId xmlns="" xmlns:a16="http://schemas.microsoft.com/office/drawing/2014/main" val="84904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  <a:endParaRPr lang="en-GB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  <a:r>
                        <a:rPr lang="en-US" baseline="0" dirty="0"/>
                        <a:t> Concerns</a:t>
                      </a:r>
                      <a:endParaRPr lang="en-GB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</a:t>
                      </a:r>
                      <a:r>
                        <a:rPr lang="en-US" baseline="0" dirty="0"/>
                        <a:t> contributors to sound levels</a:t>
                      </a:r>
                      <a:endParaRPr lang="en-GB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Technology to achieve lower levels</a:t>
                      </a:r>
                      <a:endParaRPr lang="en-GB" dirty="0"/>
                    </a:p>
                  </a:txBody>
                  <a:tcPr marL="36000" marR="36000"/>
                </a:tc>
                <a:extLst>
                  <a:ext uri="{0D108BD9-81ED-4DB2-BD59-A6C34878D82A}">
                    <a16:rowId xmlns="" xmlns:a16="http://schemas.microsoft.com/office/drawing/2014/main" val="3709766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L1e-B</a:t>
                      </a:r>
                      <a:r>
                        <a:rPr lang="en-US" sz="1600" baseline="0" dirty="0"/>
                        <a:t>, L2</a:t>
                      </a:r>
                      <a:endParaRPr lang="en-GB" sz="16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WOT</a:t>
                      </a:r>
                      <a:endParaRPr lang="en-GB" sz="14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Exhaust main contributor,</a:t>
                      </a:r>
                      <a:r>
                        <a:rPr lang="en-US" sz="1400" baseline="0" dirty="0"/>
                        <a:t> lower limit than other categories leaves less margin for reductions</a:t>
                      </a:r>
                      <a:endParaRPr lang="en-GB" sz="14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Mostly exhaust but CVT </a:t>
                      </a:r>
                      <a:r>
                        <a:rPr lang="en-US" sz="1600" baseline="0" dirty="0"/>
                        <a:t>as well</a:t>
                      </a:r>
                      <a:endParaRPr lang="en-GB" sz="160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372260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L3e, CVT</a:t>
                      </a:r>
                      <a:endParaRPr lang="en-GB" sz="16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WOT,</a:t>
                      </a:r>
                      <a:r>
                        <a:rPr lang="en-US" sz="1400" baseline="0" dirty="0"/>
                        <a:t> CRS</a:t>
                      </a:r>
                      <a:endParaRPr lang="en-GB" sz="14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Exhaust</a:t>
                      </a:r>
                      <a:r>
                        <a:rPr lang="en-US" sz="1600" baseline="0" dirty="0"/>
                        <a:t> and driveline are all important</a:t>
                      </a:r>
                      <a:br>
                        <a:rPr lang="en-US" sz="1600" baseline="0" dirty="0"/>
                      </a:br>
                      <a:r>
                        <a:rPr lang="en-US" sz="1400" baseline="0" dirty="0" err="1"/>
                        <a:t>kp</a:t>
                      </a:r>
                      <a:r>
                        <a:rPr lang="en-US" sz="1400" baseline="0" dirty="0"/>
                        <a:t>: power specific weighing of CRS/WOT </a:t>
                      </a:r>
                      <a:endParaRPr lang="en-GB" sz="18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Exhaust</a:t>
                      </a:r>
                      <a:r>
                        <a:rPr lang="en-US" sz="1400" baseline="0" dirty="0"/>
                        <a:t> sound attenuation, significant CVT attenuation necessary</a:t>
                      </a:r>
                      <a:endParaRPr lang="en-GB" sz="140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270206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L3e, manual</a:t>
                      </a:r>
                      <a:endParaRPr lang="en-GB" sz="16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WOT, CRS</a:t>
                      </a:r>
                      <a:endParaRPr lang="en-GB" sz="14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 components important</a:t>
                      </a:r>
                      <a:br>
                        <a:rPr lang="en-US" sz="1600" dirty="0"/>
                      </a:br>
                      <a:r>
                        <a:rPr lang="en-US" sz="1400" dirty="0"/>
                        <a:t>CRS:</a:t>
                      </a:r>
                      <a:r>
                        <a:rPr lang="en-US" sz="1600" dirty="0"/>
                        <a:t> </a:t>
                      </a:r>
                      <a:r>
                        <a:rPr lang="en-US" sz="1400" baseline="0" dirty="0"/>
                        <a:t>intake, engine, driveline</a:t>
                      </a:r>
                      <a:br>
                        <a:rPr lang="en-US" sz="1400" baseline="0" dirty="0"/>
                      </a:br>
                      <a:r>
                        <a:rPr lang="en-US" sz="1400" baseline="0" dirty="0"/>
                        <a:t>WOT: exhaust</a:t>
                      </a:r>
                    </a:p>
                    <a:p>
                      <a:r>
                        <a:rPr lang="en-US" sz="1400" baseline="0" dirty="0" err="1"/>
                        <a:t>kp</a:t>
                      </a:r>
                      <a:r>
                        <a:rPr lang="en-US" sz="1400" baseline="0" dirty="0"/>
                        <a:t>: power specific weighing of CRS/WOT </a:t>
                      </a:r>
                      <a:endParaRPr lang="en-GB" sz="16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Vehicle</a:t>
                      </a:r>
                      <a:r>
                        <a:rPr lang="en-US" sz="1400" baseline="0" dirty="0"/>
                        <a:t> specific but all four categories need to be considered.</a:t>
                      </a:r>
                      <a:endParaRPr lang="en-GB" sz="140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714374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L5e-A, L7e-B</a:t>
                      </a:r>
                      <a:endParaRPr lang="en-GB" sz="16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WOT</a:t>
                      </a:r>
                      <a:endParaRPr lang="en-GB" sz="14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CRS contribution, henc</a:t>
                      </a:r>
                      <a:r>
                        <a:rPr lang="en-US" sz="1600" baseline="0" dirty="0"/>
                        <a:t>e exhaust most important</a:t>
                      </a:r>
                      <a:endParaRPr lang="en-GB" sz="16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Exhaust sound attenuation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Driveline</a:t>
                      </a:r>
                      <a:r>
                        <a:rPr lang="en-US" sz="1600" baseline="0" dirty="0"/>
                        <a:t> in L7e-B</a:t>
                      </a:r>
                      <a:endParaRPr lang="en-GB" sz="160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379713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L5e-B, L6e-B, L7e-C</a:t>
                      </a:r>
                      <a:endParaRPr lang="en-GB" sz="16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WOT</a:t>
                      </a:r>
                      <a:endParaRPr lang="en-GB" sz="14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Vehicle</a:t>
                      </a:r>
                      <a:r>
                        <a:rPr lang="en-US" sz="1600" baseline="0" dirty="0"/>
                        <a:t> specific, but definitely exhaust due to WOT test </a:t>
                      </a:r>
                      <a:endParaRPr lang="en-GB" sz="16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Engine,</a:t>
                      </a:r>
                      <a:r>
                        <a:rPr lang="en-US" sz="1600" baseline="0" dirty="0"/>
                        <a:t> exhaust, driveline: Better encapsulation possible</a:t>
                      </a:r>
                      <a:endParaRPr lang="en-GB" sz="160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53494198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4262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8054114" cy="358008"/>
          </a:xfrm>
        </p:spPr>
        <p:txBody>
          <a:bodyPr/>
          <a:lstStyle/>
          <a:p>
            <a:r>
              <a:rPr lang="en-US" dirty="0"/>
              <a:t>cost-benefit analysis (</a:t>
            </a:r>
            <a:r>
              <a:rPr lang="en-US" dirty="0" err="1"/>
              <a:t>cba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8602" y="2060848"/>
            <a:ext cx="8513878" cy="3888432"/>
          </a:xfrm>
        </p:spPr>
        <p:txBody>
          <a:bodyPr/>
          <a:lstStyle/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objective of performing CBA is to investigate the </a:t>
            </a:r>
            <a:r>
              <a:rPr lang="en-US" b="1" dirty="0"/>
              <a:t>feasibility</a:t>
            </a:r>
            <a:r>
              <a:rPr lang="en-US" dirty="0"/>
              <a:t> and </a:t>
            </a:r>
            <a:r>
              <a:rPr lang="en-US" b="1" dirty="0"/>
              <a:t>relevance</a:t>
            </a:r>
            <a:r>
              <a:rPr lang="en-US" dirty="0"/>
              <a:t> of possible new (lower) sound level limits for L-category vehicles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</a:t>
            </a:r>
            <a:r>
              <a:rPr lang="en-US" b="1" dirty="0"/>
              <a:t>effectiveness</a:t>
            </a:r>
            <a:r>
              <a:rPr lang="en-US" dirty="0"/>
              <a:t> of introducing lower limits depends on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better </a:t>
            </a:r>
            <a:r>
              <a:rPr lang="en-US" sz="1600" b="1" dirty="0"/>
              <a:t>enforcement</a:t>
            </a:r>
            <a:r>
              <a:rPr lang="en-US" sz="1600" dirty="0"/>
              <a:t> = less excessive L-category vehicle noise due to illegal exhausts, tampering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the </a:t>
            </a:r>
            <a:r>
              <a:rPr lang="en-US" sz="1600" b="1" dirty="0"/>
              <a:t>relation</a:t>
            </a:r>
            <a:r>
              <a:rPr lang="en-US" sz="1600" dirty="0"/>
              <a:t> between the limits and real world sound levels, especially the L</a:t>
            </a:r>
            <a:r>
              <a:rPr lang="en-US" sz="1600" baseline="-25000" dirty="0"/>
              <a:t>WOT</a:t>
            </a:r>
            <a:r>
              <a:rPr lang="en-US" sz="1600" dirty="0"/>
              <a:t> levels on roads under acceleration (also: cycle bypassing for the test method)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new (lower) sound limits of </a:t>
            </a:r>
            <a:r>
              <a:rPr lang="en-US" sz="1600" b="1" dirty="0"/>
              <a:t>other vehicles</a:t>
            </a:r>
            <a:r>
              <a:rPr lang="en-US" sz="1600" dirty="0"/>
              <a:t> gradually taking effect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48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86" y="1196752"/>
            <a:ext cx="8054114" cy="358008"/>
          </a:xfrm>
        </p:spPr>
        <p:txBody>
          <a:bodyPr/>
          <a:lstStyle/>
          <a:p>
            <a:r>
              <a:rPr lang="nl-NL" dirty="0"/>
              <a:t>CBA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569643"/>
            <a:ext cx="5760640" cy="360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Benefits				     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58368" y="1961456"/>
            <a:ext cx="3727482" cy="489654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220072" y="1972519"/>
            <a:ext cx="2448272" cy="3240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6136" y="5697106"/>
            <a:ext cx="3102131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222222"/>
                </a:solidFill>
                <a:latin typeface="arial" panose="020B0604020202020204" pitchFamily="34" charset="0"/>
              </a:rPr>
              <a:t>Directive 2002/49/EC:</a:t>
            </a:r>
          </a:p>
          <a:p>
            <a:r>
              <a:rPr lang="en-US" sz="1050" b="1" dirty="0">
                <a:solidFill>
                  <a:srgbClr val="222222"/>
                </a:solidFill>
                <a:latin typeface="arial" panose="020B0604020202020204" pitchFamily="34" charset="0"/>
              </a:rPr>
              <a:t>Long term average sound levels at the facade</a:t>
            </a:r>
          </a:p>
          <a:p>
            <a:r>
              <a:rPr lang="en-US" sz="1050" b="1" dirty="0">
                <a:solidFill>
                  <a:srgbClr val="222222"/>
                </a:solidFill>
                <a:latin typeface="arial" panose="020B0604020202020204" pitchFamily="34" charset="0"/>
              </a:rPr>
              <a:t>L</a:t>
            </a:r>
            <a:r>
              <a:rPr lang="en-US" sz="1050" b="1" baseline="-25000" dirty="0">
                <a:solidFill>
                  <a:srgbClr val="222222"/>
                </a:solidFill>
                <a:latin typeface="arial" panose="020B0604020202020204" pitchFamily="34" charset="0"/>
              </a:rPr>
              <a:t>DEN</a:t>
            </a:r>
            <a:r>
              <a:rPr lang="en-US" sz="1050" b="1" dirty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 Day Evening Night Level</a:t>
            </a:r>
            <a:b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          weighted 12/4/8 h</a:t>
            </a:r>
            <a:b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sz="1050" b="1" dirty="0" err="1">
                <a:solidFill>
                  <a:srgbClr val="222222"/>
                </a:solidFill>
                <a:latin typeface="arial" panose="020B0604020202020204" pitchFamily="34" charset="0"/>
              </a:rPr>
              <a:t>L</a:t>
            </a:r>
            <a:r>
              <a:rPr lang="en-US" sz="1050" b="1" baseline="-25000" dirty="0" err="1">
                <a:solidFill>
                  <a:srgbClr val="222222"/>
                </a:solidFill>
                <a:latin typeface="arial" panose="020B0604020202020204" pitchFamily="34" charset="0"/>
              </a:rPr>
              <a:t>Night</a:t>
            </a:r>
            <a:r>
              <a:rPr lang="en-US" sz="1050" b="1" dirty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 Night level, 8 h</a:t>
            </a:r>
            <a:endParaRPr lang="en-GB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3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54114" cy="358008"/>
          </a:xfrm>
        </p:spPr>
        <p:txBody>
          <a:bodyPr/>
          <a:lstStyle/>
          <a:p>
            <a:r>
              <a:rPr lang="nl-NL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27" y="1916832"/>
            <a:ext cx="8054114" cy="4392488"/>
          </a:xfrm>
        </p:spPr>
        <p:txBody>
          <a:bodyPr/>
          <a:lstStyle/>
          <a:p>
            <a:r>
              <a:rPr lang="en-GB" dirty="0"/>
              <a:t>Use of </a:t>
            </a:r>
            <a:r>
              <a:rPr lang="en-GB" b="1" dirty="0"/>
              <a:t>L</a:t>
            </a:r>
            <a:r>
              <a:rPr lang="en-GB" b="1" baseline="-25000" dirty="0"/>
              <a:t>DEN</a:t>
            </a:r>
            <a:r>
              <a:rPr lang="en-GB" dirty="0"/>
              <a:t> (average) noise levels at the dwelling facade to assess noise reductions, which can be </a:t>
            </a:r>
            <a:r>
              <a:rPr lang="en-GB" b="1" dirty="0"/>
              <a:t>monetised</a:t>
            </a:r>
          </a:p>
          <a:p>
            <a:endParaRPr lang="en-GB" dirty="0"/>
          </a:p>
          <a:p>
            <a:r>
              <a:rPr lang="en-GB" dirty="0"/>
              <a:t>L</a:t>
            </a:r>
            <a:r>
              <a:rPr lang="en-GB" baseline="-25000" dirty="0"/>
              <a:t>DEN</a:t>
            </a:r>
            <a:r>
              <a:rPr lang="en-GB" dirty="0"/>
              <a:t> level calculated with EU traffic noise model CNOSSOS, taking </a:t>
            </a:r>
            <a:r>
              <a:rPr lang="en-GB" b="1" dirty="0"/>
              <a:t>representative road</a:t>
            </a:r>
            <a:r>
              <a:rPr lang="en-GB" dirty="0"/>
              <a:t> types and sections into account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Valuation:</a:t>
            </a:r>
          </a:p>
          <a:p>
            <a:pPr lvl="2"/>
            <a:r>
              <a:rPr lang="en-GB" dirty="0"/>
              <a:t>Amenity (willingness to pay): € 29.90 / dB reduction / dwelling / annum</a:t>
            </a:r>
            <a:br>
              <a:rPr lang="en-GB" dirty="0"/>
            </a:br>
            <a:r>
              <a:rPr lang="en-GB" dirty="0"/>
              <a:t>based on EU paper 2002</a:t>
            </a:r>
          </a:p>
          <a:p>
            <a:pPr lvl="2"/>
            <a:r>
              <a:rPr lang="en-GB" dirty="0"/>
              <a:t>Health (only heart disease): € 17.60 / dB reduction / dwelling / annum</a:t>
            </a:r>
            <a:br>
              <a:rPr lang="en-GB" dirty="0"/>
            </a:br>
            <a:r>
              <a:rPr lang="en-GB" dirty="0"/>
              <a:t>based on TNO and UK estimates used for traffic noise</a:t>
            </a:r>
          </a:p>
          <a:p>
            <a:r>
              <a:rPr lang="en-GB" dirty="0"/>
              <a:t>Alternative approach would be to use assessment of </a:t>
            </a:r>
            <a:r>
              <a:rPr lang="en-GB" b="1" dirty="0"/>
              <a:t>single events</a:t>
            </a:r>
            <a:r>
              <a:rPr lang="en-GB" dirty="0"/>
              <a:t>, L</a:t>
            </a:r>
            <a:r>
              <a:rPr lang="en-GB" baseline="-25000" dirty="0"/>
              <a:t>Amax</a:t>
            </a:r>
            <a:r>
              <a:rPr lang="en-GB" dirty="0"/>
              <a:t> (currently under investigation)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15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2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54114" cy="430016"/>
          </a:xfrm>
        </p:spPr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83" y="1916832"/>
            <a:ext cx="8054114" cy="432048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dirty="0"/>
              <a:t>Industry</a:t>
            </a:r>
            <a:r>
              <a:rPr lang="en-GB" dirty="0"/>
              <a:t> costs due to additional R&amp;D, manufacturing and testing</a:t>
            </a:r>
            <a:br>
              <a:rPr lang="en-GB" dirty="0"/>
            </a:br>
            <a:r>
              <a:rPr lang="en-GB" dirty="0"/>
              <a:t>(cost = price – tax – </a:t>
            </a:r>
            <a:r>
              <a:rPr lang="en-GB" dirty="0" err="1"/>
              <a:t>markup</a:t>
            </a:r>
            <a:r>
              <a:rPr lang="en-GB" dirty="0"/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dirty="0"/>
              <a:t>Enforcement</a:t>
            </a:r>
            <a:r>
              <a:rPr lang="en-GB" dirty="0"/>
              <a:t> costs for authorities and traffic police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Cost approach based on </a:t>
            </a:r>
            <a:r>
              <a:rPr lang="en-GB" b="1" dirty="0"/>
              <a:t>previous approach </a:t>
            </a:r>
            <a:r>
              <a:rPr lang="en-GB" dirty="0"/>
              <a:t>(i.e. L-Euro 5 emission study):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Information received from industry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Consortium assessment of technological needs to achieve lower limits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16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70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02" y="1340768"/>
            <a:ext cx="8496944" cy="430016"/>
          </a:xfrm>
        </p:spPr>
        <p:txBody>
          <a:bodyPr/>
          <a:lstStyle/>
          <a:p>
            <a:r>
              <a:rPr lang="en-US" sz="2500" dirty="0"/>
              <a:t>Benefit to cost ratio - net present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17" y="1988840"/>
            <a:ext cx="8054114" cy="3744416"/>
          </a:xfrm>
        </p:spPr>
        <p:txBody>
          <a:bodyPr/>
          <a:lstStyle/>
          <a:p>
            <a:r>
              <a:rPr lang="en-US" b="1" dirty="0"/>
              <a:t>Benefit to cost ratio</a:t>
            </a:r>
            <a:r>
              <a:rPr lang="en-US" dirty="0"/>
              <a:t> =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Accumulated benefits over 20 year period</a:t>
            </a:r>
          </a:p>
          <a:p>
            <a:pPr marL="0" indent="0">
              <a:buNone/>
            </a:pPr>
            <a:r>
              <a:rPr lang="en-US" dirty="0"/>
              <a:t>	Accumulated costs over 20 year period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Net present value</a:t>
            </a:r>
            <a:r>
              <a:rPr lang="en-US" dirty="0"/>
              <a:t> =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dirty="0"/>
              <a:t>	discounted value of benefits minus the discounted value of costs</a:t>
            </a:r>
          </a:p>
          <a:p>
            <a:endParaRPr lang="en-US" dirty="0"/>
          </a:p>
          <a:p>
            <a:r>
              <a:rPr lang="en-US" b="1" dirty="0"/>
              <a:t>Discount rate</a:t>
            </a:r>
            <a:r>
              <a:rPr lang="en-US" dirty="0"/>
              <a:t> = 4% (takes future value into account)</a:t>
            </a:r>
          </a:p>
          <a:p>
            <a:endParaRPr lang="en-US" dirty="0"/>
          </a:p>
          <a:p>
            <a:r>
              <a:rPr lang="en-US" b="1" dirty="0"/>
              <a:t>Interest rate</a:t>
            </a:r>
            <a:r>
              <a:rPr lang="en-US" dirty="0"/>
              <a:t> = 1% (takes growth and inflation into account)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17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9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CBA </a:t>
            </a:r>
            <a:r>
              <a:rPr lang="nl-NL" dirty="0" err="1"/>
              <a:t>scenarios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86" y="2204864"/>
            <a:ext cx="8054114" cy="4176464"/>
          </a:xfrm>
        </p:spPr>
        <p:txBody>
          <a:bodyPr/>
          <a:lstStyle/>
          <a:p>
            <a:pPr marL="233363" indent="-179388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Horizon: 2020 – 2040</a:t>
            </a:r>
          </a:p>
          <a:p>
            <a:pPr marL="233363" indent="-179388">
              <a:lnSpc>
                <a:spcPct val="100000"/>
              </a:lnSpc>
              <a:spcBef>
                <a:spcPts val="600"/>
              </a:spcBef>
            </a:pPr>
            <a:endParaRPr lang="en-US" b="1" dirty="0"/>
          </a:p>
          <a:p>
            <a:pPr marL="233363" indent="-179388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1) Baseline scenario:</a:t>
            </a:r>
            <a:r>
              <a:rPr lang="en-US" dirty="0"/>
              <a:t> no change to L-category limits</a:t>
            </a:r>
          </a:p>
          <a:p>
            <a:pPr marL="233363" indent="-179388">
              <a:lnSpc>
                <a:spcPct val="100000"/>
              </a:lnSpc>
            </a:pPr>
            <a:endParaRPr lang="en-US" dirty="0"/>
          </a:p>
          <a:p>
            <a:pPr marL="233363" indent="-179388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2) Reduced limits:</a:t>
            </a:r>
            <a:r>
              <a:rPr lang="en-US" dirty="0"/>
              <a:t> on average -2 dB limit reduction</a:t>
            </a:r>
          </a:p>
          <a:p>
            <a:pPr marL="511175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/>
              <a:t>Exact limit change depends on L-subcategory considered</a:t>
            </a:r>
          </a:p>
          <a:p>
            <a:pPr marL="233363" indent="-179388">
              <a:lnSpc>
                <a:spcPct val="100000"/>
              </a:lnSpc>
            </a:pPr>
            <a:endParaRPr lang="en-US" dirty="0">
              <a:solidFill>
                <a:srgbClr val="92499E"/>
              </a:solidFill>
            </a:endParaRPr>
          </a:p>
          <a:p>
            <a:pPr marL="233363" indent="-179388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3) Ambitious scenario:</a:t>
            </a:r>
            <a:r>
              <a:rPr lang="en-US" dirty="0"/>
              <a:t> on average -5 dB limit reduction</a:t>
            </a:r>
          </a:p>
          <a:p>
            <a:pPr marL="511175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/>
              <a:t>Exact limit change depends on L-subcategory considered</a:t>
            </a:r>
          </a:p>
          <a:p>
            <a:pPr marL="511175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/>
              <a:t>Scenario aims at showing max potential benefit if other conditions are met</a:t>
            </a:r>
            <a:endParaRPr lang="nl-N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18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4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86" y="1108794"/>
            <a:ext cx="8054114" cy="720000"/>
          </a:xfrm>
        </p:spPr>
        <p:txBody>
          <a:bodyPr/>
          <a:lstStyle/>
          <a:p>
            <a:r>
              <a:rPr lang="nl-NL" dirty="0"/>
              <a:t>Scenario conditions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86" y="1628800"/>
            <a:ext cx="8441870" cy="496855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b="1" dirty="0"/>
              <a:t>Market growth</a:t>
            </a:r>
            <a:r>
              <a:rPr lang="en-GB" dirty="0"/>
              <a:t> (</a:t>
            </a:r>
            <a:r>
              <a:rPr lang="en-US" dirty="0"/>
              <a:t>as in “L-cat Euro 5 effect study” project</a:t>
            </a:r>
            <a:r>
              <a:rPr lang="en-GB" dirty="0"/>
              <a:t>)</a:t>
            </a:r>
          </a:p>
          <a:p>
            <a:pPr marL="341313" indent="0">
              <a:lnSpc>
                <a:spcPts val="2000"/>
              </a:lnSpc>
              <a:spcBef>
                <a:spcPts val="1200"/>
              </a:spcBef>
              <a:buNone/>
            </a:pPr>
            <a:r>
              <a:rPr lang="en-GB" sz="1600" b="1" dirty="0"/>
              <a:t>a)  baseline:</a:t>
            </a:r>
            <a:r>
              <a:rPr lang="en-GB" sz="1600" dirty="0"/>
              <a:t> ‘business as usual’ after an initial sales rebound, shrinkage of mopeds sector, slow increase of motorcycles fleet</a:t>
            </a:r>
          </a:p>
          <a:p>
            <a:pPr marL="341313" lvl="1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GB" sz="1600" b="1" dirty="0"/>
              <a:t>b)  high growth:</a:t>
            </a:r>
            <a:r>
              <a:rPr lang="en-GB" sz="1600" dirty="0"/>
              <a:t> increased number of registrations and fleet for motorcycles reflecting a vibrant economy, slower reduction of mopeds fleet</a:t>
            </a:r>
          </a:p>
          <a:p>
            <a:pPr>
              <a:lnSpc>
                <a:spcPts val="2000"/>
              </a:lnSpc>
            </a:pPr>
            <a:endParaRPr lang="en-GB" dirty="0"/>
          </a:p>
          <a:p>
            <a:pPr>
              <a:spcBef>
                <a:spcPts val="600"/>
              </a:spcBef>
            </a:pPr>
            <a:r>
              <a:rPr lang="en-GB" b="1" dirty="0"/>
              <a:t>Traffic “background” noise levels</a:t>
            </a:r>
          </a:p>
          <a:p>
            <a:pPr marL="185738" lvl="1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GB" sz="1600" b="1" dirty="0"/>
              <a:t>   a)  baseline:</a:t>
            </a:r>
            <a:r>
              <a:rPr lang="en-GB" sz="1600" dirty="0"/>
              <a:t> current mean traffic noise levels despite tighter limits due to traffic growth</a:t>
            </a:r>
          </a:p>
          <a:p>
            <a:pPr marL="185738" lvl="1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GB" sz="1600" b="1" dirty="0"/>
              <a:t>   b)  reduction:</a:t>
            </a:r>
            <a:r>
              <a:rPr lang="en-GB" sz="1600" dirty="0"/>
              <a:t> average traffic noise levels reduced by 4 dB in 2040 due to lower limits for</a:t>
            </a:r>
            <a:br>
              <a:rPr lang="en-GB" sz="1600" dirty="0"/>
            </a:br>
            <a:r>
              <a:rPr lang="en-GB" sz="1600" dirty="0"/>
              <a:t>         other vehicles, as in EU Regulation (EU) No 540/2014</a:t>
            </a:r>
            <a:endParaRPr lang="en-GB" sz="1600" strike="dblStrike" dirty="0">
              <a:solidFill>
                <a:srgbClr val="FF0000"/>
              </a:solidFill>
            </a:endParaRPr>
          </a:p>
          <a:p>
            <a:pPr marL="185738" lvl="1" indent="0">
              <a:lnSpc>
                <a:spcPts val="2000"/>
              </a:lnSpc>
              <a:buNone/>
            </a:pPr>
            <a:endParaRPr lang="en-GB" sz="1600" dirty="0"/>
          </a:p>
          <a:p>
            <a:pPr>
              <a:spcBef>
                <a:spcPts val="600"/>
              </a:spcBef>
            </a:pPr>
            <a:r>
              <a:rPr lang="en-US" b="1" dirty="0"/>
              <a:t>Enforcement and ‘off-cycle’ sound levels</a:t>
            </a:r>
            <a:endParaRPr lang="en-GB" b="1" dirty="0"/>
          </a:p>
          <a:p>
            <a:pPr marL="185738" lvl="1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GB" sz="1600" b="1" dirty="0"/>
              <a:t>  a)  baseline:</a:t>
            </a:r>
            <a:r>
              <a:rPr lang="en-GB" sz="1600" dirty="0"/>
              <a:t> moderate enforcement, use of automatically controlled exhaust flaps</a:t>
            </a:r>
          </a:p>
          <a:p>
            <a:pPr marL="185738" lvl="1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GB" sz="1600" b="1" dirty="0"/>
              <a:t>  b)  stringent: </a:t>
            </a:r>
            <a:r>
              <a:rPr lang="en-GB" sz="1600" dirty="0"/>
              <a:t>stringent enforcement, control of off-cycle sound levels</a:t>
            </a:r>
          </a:p>
          <a:p>
            <a:pPr marL="185738" lvl="1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19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7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8054114" cy="720000"/>
          </a:xfrm>
        </p:spPr>
        <p:txBody>
          <a:bodyPr/>
          <a:lstStyle/>
          <a:p>
            <a:r>
              <a:rPr lang="en-US" dirty="0"/>
              <a:t>GENERAL INFORMATION</a:t>
            </a:r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556486" y="2087948"/>
            <a:ext cx="8054114" cy="4182150"/>
          </a:xfrm>
        </p:spPr>
        <p:txBody>
          <a:bodyPr/>
          <a:lstStyle/>
          <a:p>
            <a:r>
              <a:rPr lang="en-US" sz="2000" b="1" dirty="0"/>
              <a:t>Tender ID:</a:t>
            </a:r>
          </a:p>
          <a:p>
            <a:pPr lvl="1"/>
            <a:r>
              <a:rPr lang="en-US" sz="2000" dirty="0"/>
              <a:t>Title: Study on Euro 5 sound level limits of L-category vehicles</a:t>
            </a:r>
          </a:p>
          <a:p>
            <a:pPr lvl="1"/>
            <a:r>
              <a:rPr lang="en-US" sz="2000" dirty="0"/>
              <a:t>Tender No: 524/PP/GRO/IMA/16/1131/9316</a:t>
            </a:r>
          </a:p>
          <a:p>
            <a:pPr lvl="1"/>
            <a:r>
              <a:rPr lang="en-US" sz="2000" dirty="0"/>
              <a:t>Contract No: SI2.736346 of the Consortium with the</a:t>
            </a:r>
          </a:p>
          <a:p>
            <a:pPr marL="185738" lvl="1" indent="0">
              <a:buNone/>
            </a:pPr>
            <a:r>
              <a:rPr lang="en-US" sz="2000" dirty="0"/>
              <a:t>   European Commission - DG-GROW</a:t>
            </a:r>
          </a:p>
          <a:p>
            <a:endParaRPr lang="en-US" sz="2000" dirty="0"/>
          </a:p>
          <a:p>
            <a:r>
              <a:rPr lang="en-US" sz="2000" b="1" dirty="0"/>
              <a:t>Consortium performing the work:</a:t>
            </a:r>
          </a:p>
          <a:p>
            <a:pPr lvl="1"/>
            <a:r>
              <a:rPr lang="en-US" sz="2000" dirty="0"/>
              <a:t>EMISIA - Greece</a:t>
            </a:r>
          </a:p>
          <a:p>
            <a:pPr lvl="1"/>
            <a:r>
              <a:rPr lang="en-US" sz="2000" dirty="0"/>
              <a:t>TNO - The Netherlands</a:t>
            </a:r>
          </a:p>
          <a:p>
            <a:pPr lvl="1"/>
            <a:r>
              <a:rPr lang="en-US" sz="2000" dirty="0"/>
              <a:t>Ricardo Deutschland GmbH - Germany</a:t>
            </a:r>
          </a:p>
          <a:p>
            <a:pPr lvl="1"/>
            <a:r>
              <a:rPr lang="en-US" sz="2000" dirty="0"/>
              <a:t>Heinz Steven Data Analysis and Consultancy (HSDAC) - Germany</a:t>
            </a:r>
          </a:p>
          <a:p>
            <a:endParaRPr lang="nl-NL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74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86" y="1124744"/>
            <a:ext cx="8263986" cy="72008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Situations in which </a:t>
            </a:r>
            <a:r>
              <a:rPr lang="en-US" dirty="0" err="1"/>
              <a:t>L</a:t>
            </a:r>
            <a:r>
              <a:rPr lang="en-US" baseline="-25000" dirty="0" err="1"/>
              <a:t>den</a:t>
            </a:r>
            <a:r>
              <a:rPr lang="en-US" baseline="-25000" dirty="0"/>
              <a:t> </a:t>
            </a:r>
            <a:r>
              <a:rPr lang="en-US" dirty="0"/>
              <a:t>is reduced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86" y="1988840"/>
            <a:ext cx="8054114" cy="428125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Accelerating traffic only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Northern EU L</a:t>
            </a:r>
            <a:r>
              <a:rPr lang="en-US" sz="2000" b="1" baseline="-25000" dirty="0"/>
              <a:t>DEN</a:t>
            </a:r>
            <a:r>
              <a:rPr lang="en-US" sz="2000" b="1" dirty="0"/>
              <a:t> effect: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Touring routes, mainly motorcycles</a:t>
            </a:r>
            <a:br>
              <a:rPr lang="en-US" sz="2000" dirty="0"/>
            </a:br>
            <a:r>
              <a:rPr lang="en-US" sz="2000" dirty="0"/>
              <a:t>Residential roads, mainly mopeds</a:t>
            </a:r>
            <a:br>
              <a:rPr lang="en-US" sz="2000" dirty="0"/>
            </a:br>
            <a:r>
              <a:rPr lang="en-US" sz="2000" dirty="0"/>
              <a:t>Main roads, mopeds and motorcycles</a:t>
            </a:r>
            <a:br>
              <a:rPr lang="en-US" sz="2000" dirty="0"/>
            </a:br>
            <a:r>
              <a:rPr lang="en-US" sz="2000" dirty="0"/>
              <a:t>20% of the year (touring season, </a:t>
            </a:r>
            <a:r>
              <a:rPr lang="en-US" sz="2000" dirty="0" err="1"/>
              <a:t>weekends+holidays</a:t>
            </a:r>
            <a:r>
              <a:rPr lang="en-US" sz="2000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Southern EU L</a:t>
            </a:r>
            <a:r>
              <a:rPr lang="en-US" sz="2000" b="1" baseline="-25000" dirty="0"/>
              <a:t>DEN</a:t>
            </a:r>
            <a:r>
              <a:rPr lang="en-US" sz="2000" b="1" dirty="0"/>
              <a:t> effect: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Residential, main, arterial and rural roads </a:t>
            </a:r>
            <a:br>
              <a:rPr lang="en-US" sz="2000" dirty="0"/>
            </a:br>
            <a:r>
              <a:rPr lang="en-US" sz="2000" dirty="0"/>
              <a:t>both mopeds and motorcycles</a:t>
            </a:r>
            <a:br>
              <a:rPr lang="en-US" sz="2000" dirty="0"/>
            </a:br>
            <a:r>
              <a:rPr lang="en-US" sz="2000" dirty="0"/>
              <a:t>50% of the year (actual use)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rgbClr val="92499E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750" y="4232879"/>
            <a:ext cx="1355756" cy="763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750" y="3246483"/>
            <a:ext cx="1360455" cy="906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933" y="2002945"/>
            <a:ext cx="3359667" cy="1112824"/>
          </a:xfrm>
          <a:prstGeom prst="rect">
            <a:avLst/>
          </a:prstGeom>
        </p:spPr>
      </p:pic>
      <p:pic>
        <p:nvPicPr>
          <p:cNvPr id="8" name="Picture 2" descr="https://aipetcher.files.wordpress.com/2011/04/italy-traff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49" y="5059930"/>
            <a:ext cx="1360455" cy="10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93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44941" y="2132856"/>
            <a:ext cx="8054114" cy="3672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5738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indent="-171450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2925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715963" indent="-173038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901700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b="1" dirty="0"/>
              <a:t>September – October 2017: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Results and conclusions of CBA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Limit values proposed and justification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Discussion on boundary conditions for ASEP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Final report</a:t>
            </a:r>
          </a:p>
          <a:p>
            <a:endParaRPr lang="nl-NL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2492896"/>
            <a:ext cx="3758368" cy="1296143"/>
          </a:xfrm>
        </p:spPr>
        <p:txBody>
          <a:bodyPr/>
          <a:lstStyle/>
          <a:p>
            <a:r>
              <a:rPr lang="en-US" sz="2800" dirty="0"/>
              <a:t>Thank you for your attention</a:t>
            </a:r>
            <a:r>
              <a:rPr lang="en-US" sz="1200" cap="none" dirty="0">
                <a:latin typeface="+mn-lt"/>
              </a:rPr>
              <a:t/>
            </a:r>
            <a:br>
              <a:rPr lang="en-US" sz="1200" cap="none" dirty="0">
                <a:latin typeface="+mn-lt"/>
              </a:rPr>
            </a:br>
            <a:endParaRPr lang="en-GB" sz="1200" cap="none" dirty="0"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6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3493" y="2132856"/>
            <a:ext cx="9000999" cy="792088"/>
          </a:xfrm>
          <a:prstGeom prst="round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556486" y="2155019"/>
            <a:ext cx="7975954" cy="792088"/>
          </a:xfrm>
        </p:spPr>
        <p:txBody>
          <a:bodyPr/>
          <a:lstStyle/>
          <a:p>
            <a:pPr marL="0" lvl="3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1" dirty="0"/>
              <a:t>Investigate</a:t>
            </a:r>
            <a:r>
              <a:rPr lang="en-US" sz="2000" dirty="0"/>
              <a:t> the potential for new sound limits of L-category vehicles at Euro 5 step and make a justified </a:t>
            </a:r>
            <a:r>
              <a:rPr lang="en-US" sz="2000" b="1" dirty="0"/>
              <a:t>proposal</a:t>
            </a:r>
            <a:r>
              <a:rPr lang="en-US" sz="2000" dirty="0"/>
              <a:t>, taking into account:</a:t>
            </a:r>
          </a:p>
        </p:txBody>
      </p:sp>
      <p:sp>
        <p:nvSpPr>
          <p:cNvPr id="5" name="Down Arrow 4"/>
          <p:cNvSpPr/>
          <p:nvPr/>
        </p:nvSpPr>
        <p:spPr>
          <a:xfrm>
            <a:off x="1451645" y="3091123"/>
            <a:ext cx="288032" cy="541067"/>
          </a:xfrm>
          <a:prstGeom prst="downArrow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331965" y="3091123"/>
            <a:ext cx="288032" cy="541067"/>
          </a:xfrm>
          <a:prstGeom prst="downArrow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327912" y="3091123"/>
            <a:ext cx="288032" cy="541067"/>
          </a:xfrm>
          <a:prstGeom prst="downArrow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3187452" y="3740202"/>
            <a:ext cx="2520280" cy="15410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5738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indent="-171450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2925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715963" indent="-173038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901700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Evolution of sound levels of road vehicles</a:t>
            </a:r>
            <a:br>
              <a:rPr lang="en-US" dirty="0"/>
            </a:br>
            <a:r>
              <a:rPr lang="en-US" b="1" dirty="0"/>
              <a:t>(actual vehicle testing)</a:t>
            </a: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323528" y="5397948"/>
            <a:ext cx="8676962" cy="11063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5738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indent="-171450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2925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715963" indent="-173038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901700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3" indent="-1698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Any new sound limits to be accompanied by an appropriate </a:t>
            </a:r>
            <a:r>
              <a:rPr lang="en-US" sz="2000" b="1" dirty="0"/>
              <a:t>timeframe </a:t>
            </a:r>
            <a:r>
              <a:rPr lang="en-US" sz="2000" dirty="0"/>
              <a:t>for their introduction</a:t>
            </a:r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163116" y="3734063"/>
            <a:ext cx="2753734" cy="14751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5738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indent="-171450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2925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715963" indent="-173038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901700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Citizens’ needs and stakeholders interest</a:t>
            </a:r>
            <a:br>
              <a:rPr lang="en-US" dirty="0"/>
            </a:br>
            <a:r>
              <a:rPr lang="en-US" b="1" dirty="0"/>
              <a:t>(feedback gathering)</a:t>
            </a: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6067772" y="3734063"/>
            <a:ext cx="2808312" cy="14751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5738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indent="-171450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2925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715963" indent="-173038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901700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Technical and economic feasibility in medium term</a:t>
            </a:r>
            <a:br>
              <a:rPr lang="en-US" dirty="0"/>
            </a:br>
            <a:r>
              <a:rPr lang="en-US" b="1" dirty="0"/>
              <a:t>(cost-benefit analysis)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8054114" cy="720000"/>
          </a:xfrm>
        </p:spPr>
        <p:txBody>
          <a:bodyPr/>
          <a:lstStyle/>
          <a:p>
            <a:r>
              <a:rPr lang="en-US" dirty="0"/>
              <a:t>Project objectives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97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8054114" cy="358008"/>
          </a:xfrm>
        </p:spPr>
        <p:txBody>
          <a:bodyPr/>
          <a:lstStyle/>
          <a:p>
            <a:r>
              <a:rPr lang="en-US" dirty="0"/>
              <a:t>Project tasks and time plan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idx="1"/>
          </p:nvPr>
        </p:nvSpPr>
        <p:spPr>
          <a:xfrm>
            <a:off x="107504" y="1603826"/>
            <a:ext cx="8928991" cy="5281558"/>
          </a:xfrm>
        </p:spPr>
        <p:txBody>
          <a:bodyPr/>
          <a:lstStyle/>
          <a:p>
            <a:pPr marL="287338" indent="-287338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1900" b="1" dirty="0"/>
              <a:t>Task 1: Estimate of sound level limits for all L-categories (10.16 – 01.17)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None/>
            </a:pPr>
            <a:r>
              <a:rPr lang="en-US" sz="1600" dirty="0"/>
              <a:t>	a) Feedback gathering – stakeholder survey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None/>
            </a:pPr>
            <a:r>
              <a:rPr lang="en-US" sz="1600" dirty="0"/>
              <a:t>	b) Literature review</a:t>
            </a:r>
          </a:p>
          <a:p>
            <a:pPr marL="287338" indent="-287338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Font typeface="+mj-lt"/>
              <a:buAutoNum type="arabicPeriod" startAt="2"/>
            </a:pPr>
            <a:r>
              <a:rPr lang="en-US" sz="1900" b="1" dirty="0"/>
              <a:t>Task 2: Verification of sound level limits (01.17 – 04.17)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None/>
            </a:pPr>
            <a:r>
              <a:rPr lang="en-US" sz="1600" dirty="0"/>
              <a:t>	a) Actual vehicle testing – sound measurements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None/>
            </a:pPr>
            <a:r>
              <a:rPr lang="en-US" sz="1600" dirty="0"/>
              <a:t>	b) Processing of results</a:t>
            </a:r>
          </a:p>
          <a:p>
            <a:pPr marL="287338" indent="-287338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Font typeface="+mj-lt"/>
              <a:buAutoNum type="arabicPeriod" startAt="3"/>
            </a:pPr>
            <a:r>
              <a:rPr lang="en-US" sz="1900" b="1" dirty="0"/>
              <a:t>Task 3: Cost-benefit analysis (03.17 – 09.17)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None/>
            </a:pPr>
            <a:r>
              <a:rPr lang="en-US" sz="1600" dirty="0"/>
              <a:t>	a) Input data, scenarios, first results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None/>
            </a:pPr>
            <a:r>
              <a:rPr lang="en-US" sz="1600" dirty="0"/>
              <a:t>	b) Improvements, final CBA results</a:t>
            </a:r>
          </a:p>
          <a:p>
            <a:pPr marL="287338" indent="-287338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Font typeface="+mj-lt"/>
              <a:buAutoNum type="arabicPeriod" startAt="4"/>
            </a:pPr>
            <a:r>
              <a:rPr lang="en-US" sz="1900" b="1" dirty="0"/>
              <a:t>Task 4: Validation tests (03.17 – 06.17)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None/>
            </a:pPr>
            <a:r>
              <a:rPr lang="en-US" sz="1600" dirty="0"/>
              <a:t>	a) Additional vehicle testing – sound measurements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None/>
            </a:pPr>
            <a:r>
              <a:rPr lang="en-US" sz="1600" dirty="0"/>
              <a:t>	b) Noise Source Ranking (NSR)</a:t>
            </a:r>
          </a:p>
          <a:p>
            <a:pPr marL="287338" lvl="0" indent="-287338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Font typeface="+mj-lt"/>
              <a:buAutoNum type="arabicPeriod" startAt="5"/>
            </a:pPr>
            <a:r>
              <a:rPr lang="en-US" sz="1900" b="1" dirty="0">
                <a:solidFill>
                  <a:prstClr val="black"/>
                </a:solidFill>
              </a:rPr>
              <a:t>Task 5: Proposal for limit values and reporting (07.17 – 10.17)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None/>
            </a:pPr>
            <a:r>
              <a:rPr lang="en-US" sz="1600" dirty="0">
                <a:solidFill>
                  <a:prstClr val="black"/>
                </a:solidFill>
              </a:rPr>
              <a:t>	    Final sound limits proposed by the study and recommendations</a:t>
            </a:r>
            <a:endParaRPr lang="en-US" sz="1600" dirty="0"/>
          </a:p>
        </p:txBody>
      </p:sp>
      <p:sp>
        <p:nvSpPr>
          <p:cNvPr id="6" name="Rounded Rectangle 9"/>
          <p:cNvSpPr/>
          <p:nvPr/>
        </p:nvSpPr>
        <p:spPr>
          <a:xfrm>
            <a:off x="7092280" y="1988840"/>
            <a:ext cx="1944215" cy="576064"/>
          </a:xfrm>
          <a:prstGeom prst="roundRect">
            <a:avLst>
              <a:gd name="adj" fmla="val 10000"/>
            </a:avLst>
          </a:prstGeom>
          <a:solidFill>
            <a:srgbClr val="469C23">
              <a:alpha val="10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1500" dirty="0"/>
              <a:t>EMISIA, HSDAC</a:t>
            </a:r>
          </a:p>
          <a:p>
            <a:pPr>
              <a:lnSpc>
                <a:spcPct val="120000"/>
              </a:lnSpc>
            </a:pPr>
            <a:r>
              <a:rPr lang="en-US" sz="1500" dirty="0"/>
              <a:t>Completed</a:t>
            </a:r>
          </a:p>
        </p:txBody>
      </p:sp>
      <p:sp>
        <p:nvSpPr>
          <p:cNvPr id="11" name="Rounded Rectangle 9"/>
          <p:cNvSpPr/>
          <p:nvPr/>
        </p:nvSpPr>
        <p:spPr>
          <a:xfrm>
            <a:off x="7092281" y="3140968"/>
            <a:ext cx="1944215" cy="576064"/>
          </a:xfrm>
          <a:prstGeom prst="roundRect">
            <a:avLst>
              <a:gd name="adj" fmla="val 10000"/>
            </a:avLst>
          </a:prstGeom>
          <a:solidFill>
            <a:srgbClr val="469C23">
              <a:alpha val="10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1500" dirty="0"/>
              <a:t>RICARDO</a:t>
            </a:r>
          </a:p>
          <a:p>
            <a:pPr>
              <a:lnSpc>
                <a:spcPct val="120000"/>
              </a:lnSpc>
            </a:pPr>
            <a:r>
              <a:rPr lang="en-US" sz="1500" dirty="0"/>
              <a:t>Completed</a:t>
            </a:r>
          </a:p>
        </p:txBody>
      </p:sp>
      <p:sp>
        <p:nvSpPr>
          <p:cNvPr id="12" name="Rounded Rectangle 9"/>
          <p:cNvSpPr/>
          <p:nvPr/>
        </p:nvSpPr>
        <p:spPr>
          <a:xfrm>
            <a:off x="7092280" y="4149080"/>
            <a:ext cx="1944215" cy="864096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1500" dirty="0"/>
              <a:t>TNO</a:t>
            </a:r>
          </a:p>
          <a:p>
            <a:pPr>
              <a:lnSpc>
                <a:spcPct val="120000"/>
              </a:lnSpc>
            </a:pPr>
            <a:r>
              <a:rPr lang="en-US" sz="1500" dirty="0"/>
              <a:t>In progress – Input data, methodology</a:t>
            </a:r>
          </a:p>
        </p:txBody>
      </p:sp>
      <p:sp>
        <p:nvSpPr>
          <p:cNvPr id="13" name="Rounded Rectangle 9"/>
          <p:cNvSpPr/>
          <p:nvPr/>
        </p:nvSpPr>
        <p:spPr>
          <a:xfrm>
            <a:off x="7092280" y="5373216"/>
            <a:ext cx="1944215" cy="576064"/>
          </a:xfrm>
          <a:prstGeom prst="roundRect">
            <a:avLst>
              <a:gd name="adj" fmla="val 10000"/>
            </a:avLst>
          </a:prstGeom>
          <a:solidFill>
            <a:srgbClr val="469C23">
              <a:alpha val="10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1500" dirty="0"/>
              <a:t>RICARDO</a:t>
            </a:r>
          </a:p>
          <a:p>
            <a:pPr>
              <a:lnSpc>
                <a:spcPct val="120000"/>
              </a:lnSpc>
            </a:pPr>
            <a:r>
              <a:rPr lang="en-US" sz="1500" dirty="0"/>
              <a:t>Completed</a:t>
            </a:r>
          </a:p>
        </p:txBody>
      </p:sp>
      <p:sp>
        <p:nvSpPr>
          <p:cNvPr id="9" name="Rounded Rectangle 9"/>
          <p:cNvSpPr/>
          <p:nvPr/>
        </p:nvSpPr>
        <p:spPr>
          <a:xfrm>
            <a:off x="7092279" y="6334294"/>
            <a:ext cx="1944215" cy="432048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1500" dirty="0"/>
              <a:t>CONSORTIUM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2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/>
          </p:nvPr>
        </p:nvSpPr>
        <p:spPr>
          <a:xfrm>
            <a:off x="432000" y="1700808"/>
            <a:ext cx="8604495" cy="4849510"/>
          </a:xfrm>
        </p:spPr>
        <p:txBody>
          <a:bodyPr/>
          <a:lstStyle/>
          <a:p>
            <a:pPr marL="169863" lvl="3" indent="-169863">
              <a:lnSpc>
                <a:spcPct val="120000"/>
              </a:lnSpc>
              <a:spcBef>
                <a:spcPts val="1100"/>
              </a:spcBef>
              <a:spcAft>
                <a:spcPts val="1100"/>
              </a:spcAft>
            </a:pP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Intermediate Report (</a:t>
            </a:r>
            <a:r>
              <a:rPr lang="de-DE" b="1" dirty="0"/>
              <a:t>June </a:t>
            </a:r>
            <a:r>
              <a:rPr lang="en-US" b="1" dirty="0"/>
              <a:t>2017) – approved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by EC</a:t>
            </a:r>
          </a:p>
          <a:p>
            <a:pPr marL="169863" lvl="3" indent="0">
              <a:lnSpc>
                <a:spcPct val="12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GB" b="1" dirty="0"/>
              <a:t>Contents: Detailed presentation of</a:t>
            </a:r>
          </a:p>
          <a:p>
            <a:pPr marL="355600" lvl="4" indent="-169863">
              <a:lnSpc>
                <a:spcPct val="120000"/>
              </a:lnSpc>
              <a:spcBef>
                <a:spcPts val="1100"/>
              </a:spcBef>
              <a:spcAft>
                <a:spcPts val="1100"/>
              </a:spcAft>
            </a:pPr>
            <a:r>
              <a:rPr lang="en-GB" dirty="0"/>
              <a:t>Method and outcome of Task 1 (stakeholder survey + literature review)</a:t>
            </a:r>
          </a:p>
          <a:p>
            <a:pPr marL="355600" lvl="4" indent="-169863">
              <a:lnSpc>
                <a:spcPct val="120000"/>
              </a:lnSpc>
              <a:spcBef>
                <a:spcPts val="1100"/>
              </a:spcBef>
              <a:spcAft>
                <a:spcPts val="1100"/>
              </a:spcAft>
            </a:pPr>
            <a:r>
              <a:rPr lang="en-GB" dirty="0"/>
              <a:t>Work and results from Tasks 2, 4 (vehicle testing)</a:t>
            </a:r>
          </a:p>
          <a:p>
            <a:pPr marL="355600" lvl="4" indent="-169863">
              <a:lnSpc>
                <a:spcPct val="120000"/>
              </a:lnSpc>
              <a:spcBef>
                <a:spcPts val="1100"/>
              </a:spcBef>
              <a:spcAft>
                <a:spcPts val="1100"/>
              </a:spcAft>
            </a:pPr>
            <a:r>
              <a:rPr lang="en-GB" dirty="0"/>
              <a:t>CBA methodology and input data (currently under work)</a:t>
            </a:r>
          </a:p>
          <a:p>
            <a:pPr marL="169863" lvl="3" indent="-169863">
              <a:lnSpc>
                <a:spcPct val="120000"/>
              </a:lnSpc>
              <a:spcBef>
                <a:spcPts val="1100"/>
              </a:spcBef>
              <a:spcAft>
                <a:spcPts val="1100"/>
              </a:spcAft>
            </a:pPr>
            <a:r>
              <a:rPr lang="en-US" b="1" dirty="0"/>
              <a:t>Final report and recommendations (October 2017)</a:t>
            </a:r>
          </a:p>
          <a:p>
            <a:pPr marL="355600" lvl="4" indent="-169863">
              <a:lnSpc>
                <a:spcPct val="120000"/>
              </a:lnSpc>
              <a:spcBef>
                <a:spcPts val="1100"/>
              </a:spcBef>
              <a:spcAft>
                <a:spcPts val="1100"/>
              </a:spcAft>
            </a:pPr>
            <a:r>
              <a:rPr lang="en-US" dirty="0"/>
              <a:t>Final results from the CBA, refinements and improvements</a:t>
            </a:r>
          </a:p>
          <a:p>
            <a:pPr marL="355600" lvl="4" indent="-169863">
              <a:lnSpc>
                <a:spcPct val="120000"/>
              </a:lnSpc>
              <a:spcBef>
                <a:spcPts val="1100"/>
              </a:spcBef>
              <a:spcAft>
                <a:spcPts val="1100"/>
              </a:spcAft>
            </a:pPr>
            <a:r>
              <a:rPr lang="en-US" dirty="0"/>
              <a:t>Final proposal for the new sound limit values and recommendations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8054114" cy="548807"/>
          </a:xfrm>
        </p:spPr>
        <p:txBody>
          <a:bodyPr/>
          <a:lstStyle/>
          <a:p>
            <a:r>
              <a:rPr lang="en-US" dirty="0"/>
              <a:t>Project deliverables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98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35986" y="1844824"/>
            <a:ext cx="8928992" cy="40324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/>
              <a:t>Approach: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Technical </a:t>
            </a:r>
            <a:r>
              <a:rPr lang="en-US" b="1" dirty="0"/>
              <a:t>questionnaire</a:t>
            </a:r>
            <a:r>
              <a:rPr lang="en-US" dirty="0"/>
              <a:t> to stakeholders (manufacturers, authorities, concerned citizens associations, environmental organizations, etc.) to collect </a:t>
            </a:r>
            <a:r>
              <a:rPr lang="en-US" b="1" dirty="0"/>
              <a:t>responses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Objective to make </a:t>
            </a:r>
            <a:r>
              <a:rPr lang="en-US" b="1" dirty="0"/>
              <a:t>first proposal estimate</a:t>
            </a:r>
            <a:r>
              <a:rPr lang="en-US" dirty="0"/>
              <a:t> of new Euro 5 sound level limits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/>
              <a:t>Main outcome: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Potential </a:t>
            </a:r>
            <a:r>
              <a:rPr lang="en-US" b="1" dirty="0"/>
              <a:t>room for improvements</a:t>
            </a:r>
            <a:r>
              <a:rPr lang="en-US" dirty="0"/>
              <a:t> (lower sound limits) with technical measures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Already vehicles type-approved with </a:t>
            </a:r>
            <a:r>
              <a:rPr lang="en-US" b="1" dirty="0"/>
              <a:t>2 dB</a:t>
            </a:r>
            <a:r>
              <a:rPr lang="en-US" dirty="0"/>
              <a:t> or lower levels than limit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b="1" dirty="0"/>
              <a:t>2 dB(A)</a:t>
            </a:r>
            <a:r>
              <a:rPr lang="en-US" dirty="0"/>
              <a:t> considered moderate feasible reduction [opinions range: 0 to &gt;5 dB(A)]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8054114" cy="548807"/>
          </a:xfrm>
        </p:spPr>
        <p:txBody>
          <a:bodyPr/>
          <a:lstStyle/>
          <a:p>
            <a:r>
              <a:rPr lang="en-US" dirty="0"/>
              <a:t>Summary of survey and lit. review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000" y="1772816"/>
            <a:ext cx="8821488" cy="46805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700" b="1" dirty="0"/>
              <a:t>The objective of including testing of sound levels in the study: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700" dirty="0"/>
              <a:t>Establish </a:t>
            </a:r>
            <a:r>
              <a:rPr lang="en-US" sz="1700" b="1" dirty="0"/>
              <a:t>current sound levels</a:t>
            </a:r>
            <a:r>
              <a:rPr lang="en-US" sz="1700" dirty="0"/>
              <a:t> of state of the art vehicles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700" dirty="0"/>
              <a:t>Assess the </a:t>
            </a:r>
            <a:r>
              <a:rPr lang="en-US" sz="1700" b="1" dirty="0"/>
              <a:t>contribution of various sources</a:t>
            </a:r>
            <a:r>
              <a:rPr lang="en-US" sz="1700" dirty="0"/>
              <a:t> (vehicle components) to the sound level (noise source ranking with successive physical masking of the different sound sources)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700" dirty="0"/>
              <a:t>Investigate the current </a:t>
            </a:r>
            <a:r>
              <a:rPr lang="en-US" sz="1700" b="1" dirty="0"/>
              <a:t>sound emissions control technology</a:t>
            </a:r>
            <a:r>
              <a:rPr lang="en-US" sz="1700" dirty="0"/>
              <a:t> and the technical feasibility for improvement of sound level performance</a:t>
            </a:r>
          </a:p>
          <a:p>
            <a:pPr>
              <a:lnSpc>
                <a:spcPct val="110000"/>
              </a:lnSpc>
              <a:spcBef>
                <a:spcPts val="2400"/>
              </a:spcBef>
              <a:spcAft>
                <a:spcPts val="500"/>
              </a:spcAft>
            </a:pPr>
            <a:r>
              <a:rPr lang="en-US" sz="1700" b="1" dirty="0"/>
              <a:t>Selection of vehicles: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700" dirty="0"/>
              <a:t>Recent </a:t>
            </a:r>
            <a:r>
              <a:rPr lang="en-US" sz="1700" b="1" dirty="0"/>
              <a:t>homologation</a:t>
            </a:r>
            <a:r>
              <a:rPr lang="en-US" sz="1700" dirty="0"/>
              <a:t> certificates (no more than 2-3 years)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700" b="1" dirty="0"/>
              <a:t>Type approval</a:t>
            </a:r>
            <a:r>
              <a:rPr lang="en-US" sz="1700" dirty="0"/>
              <a:t> levels under or on the current limit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700" b="1" dirty="0"/>
              <a:t>Availability</a:t>
            </a:r>
            <a:r>
              <a:rPr lang="en-US" sz="1700" dirty="0"/>
              <a:t> in suitable condition for testing within the current rental market</a:t>
            </a:r>
          </a:p>
          <a:p>
            <a:pPr marL="169863" lvl="1" indent="-169863">
              <a:lnSpc>
                <a:spcPct val="110000"/>
              </a:lnSpc>
              <a:spcBef>
                <a:spcPts val="2400"/>
              </a:spcBef>
              <a:spcAft>
                <a:spcPts val="500"/>
              </a:spcAft>
            </a:pPr>
            <a:r>
              <a:rPr lang="en-GB" sz="1700" dirty="0"/>
              <a:t>Vehicles </a:t>
            </a:r>
            <a:r>
              <a:rPr lang="en-GB" sz="1700" b="1" dirty="0"/>
              <a:t>rented</a:t>
            </a:r>
            <a:r>
              <a:rPr lang="en-GB" sz="1700" dirty="0"/>
              <a:t> and tested </a:t>
            </a:r>
            <a:r>
              <a:rPr lang="en-GB" sz="1700" b="1" dirty="0"/>
              <a:t>unmodified</a:t>
            </a:r>
            <a:r>
              <a:rPr lang="en-GB" sz="1700" dirty="0"/>
              <a:t> (brand new vehicles or with low mileage)</a:t>
            </a:r>
            <a:endParaRPr lang="en-US" sz="1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2000" y="1152000"/>
            <a:ext cx="8054114" cy="5488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 cap="all" spc="0">
                <a:solidFill>
                  <a:schemeClr val="tx2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Task 2, testing objectives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5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Vehicles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86" y="2087948"/>
            <a:ext cx="3655474" cy="1865407"/>
          </a:xfrm>
        </p:spPr>
        <p:txBody>
          <a:bodyPr/>
          <a:lstStyle/>
          <a:p>
            <a:r>
              <a:rPr lang="en-GB" dirty="0"/>
              <a:t>Testing on homologated tracks in Spain and Germany</a:t>
            </a:r>
          </a:p>
          <a:p>
            <a:r>
              <a:rPr lang="en-GB" dirty="0"/>
              <a:t>Vehicles tested according to UN Regulation 63, Regulation 41-04 and Regulation 9, depending on respective vehicle categories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9550" r="5901" b="20601"/>
          <a:stretch/>
        </p:blipFill>
        <p:spPr>
          <a:xfrm>
            <a:off x="4785474" y="1948827"/>
            <a:ext cx="4094465" cy="2265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6" y="4525906"/>
            <a:ext cx="3019234" cy="2055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0930" y="198094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Test in Motion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451221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Stationary Test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930" y="4512214"/>
            <a:ext cx="4094465" cy="20554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52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from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86" y="1702800"/>
            <a:ext cx="8054114" cy="47525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Vehicles comply with their COP criteria</a:t>
            </a:r>
            <a:endParaRPr lang="en-US" sz="8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Vehicle-specific </a:t>
            </a:r>
            <a:r>
              <a:rPr lang="en-US" dirty="0" err="1"/>
              <a:t>behaviour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All three mopeds 1 dB(A) below current limit,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Two of the four L3e vehicles at or close to the current TA limit,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Two of the four L3e vehicles and one L5e-B vehicle 4-5 dB(A) below current TA limit,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The L5e-A vehicle at the current TA limit,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The L6e-BP (mini-car) </a:t>
            </a:r>
            <a:r>
              <a:rPr lang="en-US" sz="1600"/>
              <a:t>14.5 dB(</a:t>
            </a:r>
            <a:r>
              <a:rPr lang="en-US" sz="1600" dirty="0"/>
              <a:t>A) below current TA limit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The L7e-B1 (ATV) at current COP limit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Reduction in sound limits will have different implications for different vehicle sub-categories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Limit values for L5e-B and L6e-BP should be adjusted to the state of the art (4 or 8 dB reduction respectively would not require new technology measures)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The feasibility of  a similar reduction for L3e would be debatable.</a:t>
            </a:r>
            <a:endParaRPr lang="en-US" sz="1600" strike="sngStrike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15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heme/theme1.xml><?xml version="1.0" encoding="utf-8"?>
<a:theme xmlns:a="http://schemas.openxmlformats.org/drawingml/2006/main" name="Presentation Template - Euro 5 Effect study for L-category vehicles">
  <a:themeElements>
    <a:clrScheme name="TNO">
      <a:dk1>
        <a:sysClr val="windowText" lastClr="000000"/>
      </a:dk1>
      <a:lt1>
        <a:sysClr val="window" lastClr="FFFFFF"/>
      </a:lt1>
      <a:dk2>
        <a:srgbClr val="71A4C3"/>
      </a:dk2>
      <a:lt2>
        <a:srgbClr val="9C9C9E"/>
      </a:lt2>
      <a:accent1>
        <a:srgbClr val="ED8000"/>
      </a:accent1>
      <a:accent2>
        <a:srgbClr val="CB1325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71A4C3"/>
      </a:hlink>
      <a:folHlink>
        <a:srgbClr val="71A4C3"/>
      </a:folHlink>
    </a:clrScheme>
    <a:fontScheme name="TN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4E571B65483041AF17F38BBA148697" ma:contentTypeVersion="1" ma:contentTypeDescription="Create a new document." ma:contentTypeScope="" ma:versionID="68b52afc7b14f068537a855759196ae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1B5821-F8A1-49DF-9639-2FB757C65759}">
  <ds:schemaRefs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8D87A4E-B9ED-4CA8-BC1D-5ADCC177A0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080CD5-11F4-4EF5-AB78-7A664FEAED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- Euro 5 Effect study for L-category vehicles</Template>
  <TotalTime>0</TotalTime>
  <Words>1364</Words>
  <Application>Microsoft Office PowerPoint</Application>
  <PresentationFormat>On-screen Show (4:3)</PresentationFormat>
  <Paragraphs>233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Presentation Template - Euro 5 Effect study for L-category vehicles</vt:lpstr>
      <vt:lpstr>Study on Euro 5 sound level limits of L-category vehicles  66th GRB meeting, 04.-06.09.2017  </vt:lpstr>
      <vt:lpstr>GENERAL INFORMATION</vt:lpstr>
      <vt:lpstr>Project objectives</vt:lpstr>
      <vt:lpstr>Project tasks and time plan</vt:lpstr>
      <vt:lpstr>Project deliverables</vt:lpstr>
      <vt:lpstr>Summary of survey and lit. review </vt:lpstr>
      <vt:lpstr>PowerPoint Presentation</vt:lpstr>
      <vt:lpstr>Vehicles Testing</vt:lpstr>
      <vt:lpstr>Conclusions from measurements</vt:lpstr>
      <vt:lpstr>Validation: Noise source Ranking (NSR)</vt:lpstr>
      <vt:lpstr>NsR Results Motorcycle 800cc PMR&gt;50 </vt:lpstr>
      <vt:lpstr>NSR testing Conclusions</vt:lpstr>
      <vt:lpstr>cost-benefit analysis (cba)</vt:lpstr>
      <vt:lpstr>CBA methodology</vt:lpstr>
      <vt:lpstr>benefits</vt:lpstr>
      <vt:lpstr>Costs</vt:lpstr>
      <vt:lpstr>Benefit to cost ratio - net present value</vt:lpstr>
      <vt:lpstr>CBA scenarios</vt:lpstr>
      <vt:lpstr>Scenario conditions</vt:lpstr>
      <vt:lpstr>Situations in which Lden is reduced</vt:lpstr>
      <vt:lpstr>Next steps</vt:lpstr>
      <vt:lpstr>Thank you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on Euro 5 sound level limits of L-category vehicles  MCWG meeting, 14.06.2017</dc:title>
  <dc:subject>corporate</dc:subject>
  <dc:creator/>
  <cp:lastModifiedBy/>
  <cp:revision>1</cp:revision>
  <dcterms:created xsi:type="dcterms:W3CDTF">2015-11-23T13:01:19Z</dcterms:created>
  <dcterms:modified xsi:type="dcterms:W3CDTF">2017-09-04T06:45:22Z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TNO_43</vt:lpwstr>
  </property>
  <property fmtid="{D5CDD505-2E9C-101B-9397-08002B2CF9AE}" pid="3" name="do_LanguageID">
    <vt:lpwstr>2057</vt:lpwstr>
  </property>
  <property fmtid="{D5CDD505-2E9C-101B-9397-08002B2CF9AE}" pid="4" name="do_Title">
    <vt:lpwstr>Euro 5 Effect study for L-category vehicles</vt:lpwstr>
  </property>
  <property fmtid="{D5CDD505-2E9C-101B-9397-08002B2CF9AE}" pid="5" name="do_Subtitle">
    <vt:lpwstr>meeting x</vt:lpwstr>
  </property>
  <property fmtid="{D5CDD505-2E9C-101B-9397-08002B2CF9AE}" pid="6" name="do_Speaker">
    <vt:lpwstr/>
  </property>
  <property fmtid="{D5CDD505-2E9C-101B-9397-08002B2CF9AE}" pid="7" name="do_Date">
    <vt:lpwstr>False</vt:lpwstr>
  </property>
  <property fmtid="{D5CDD505-2E9C-101B-9397-08002B2CF9AE}" pid="8" name="do_DateValue">
    <vt:lpwstr>23-10-2015</vt:lpwstr>
  </property>
  <property fmtid="{D5CDD505-2E9C-101B-9397-08002B2CF9AE}" pid="9" name="do_SlideNumber">
    <vt:lpwstr>False</vt:lpwstr>
  </property>
  <property fmtid="{D5CDD505-2E9C-101B-9397-08002B2CF9AE}" pid="10" name="do_Language">
    <vt:lpwstr>2057</vt:lpwstr>
  </property>
</Properties>
</file>