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67" r:id="rId3"/>
    <p:sldId id="269" r:id="rId4"/>
    <p:sldId id="270" r:id="rId5"/>
    <p:sldId id="276" r:id="rId6"/>
    <p:sldId id="273" r:id="rId7"/>
    <p:sldId id="275" r:id="rId8"/>
    <p:sldId id="278" r:id="rId9"/>
    <p:sldId id="277" r:id="rId10"/>
    <p:sldId id="296" r:id="rId11"/>
    <p:sldId id="299" r:id="rId12"/>
    <p:sldId id="300" r:id="rId13"/>
    <p:sldId id="280" r:id="rId14"/>
    <p:sldId id="298" r:id="rId15"/>
    <p:sldId id="288" r:id="rId16"/>
    <p:sldId id="289" r:id="rId17"/>
    <p:sldId id="294" r:id="rId18"/>
    <p:sldId id="295" r:id="rId19"/>
    <p:sldId id="297" r:id="rId20"/>
    <p:sldId id="301" r:id="rId21"/>
    <p:sldId id="302" r:id="rId22"/>
    <p:sldId id="303"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367" autoAdjust="0"/>
    <p:restoredTop sz="94660"/>
  </p:normalViewPr>
  <p:slideViewPr>
    <p:cSldViewPr>
      <p:cViewPr>
        <p:scale>
          <a:sx n="80" d="100"/>
          <a:sy n="80" d="100"/>
        </p:scale>
        <p:origin x="-1810"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en-GB"/>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GB"/>
          </a:p>
        </p:txBody>
      </p:sp>
      <p:sp>
        <p:nvSpPr>
          <p:cNvPr id="4" name="Espace réservé de la date 3"/>
          <p:cNvSpPr>
            <a:spLocks noGrp="1"/>
          </p:cNvSpPr>
          <p:nvPr>
            <p:ph type="dt" sz="half" idx="10"/>
          </p:nvPr>
        </p:nvSpPr>
        <p:spPr/>
        <p:txBody>
          <a:bodyPr/>
          <a:lstStyle/>
          <a:p>
            <a:fld id="{CBF0E4D7-A840-4CF8-862C-13C0C1D1CC51}" type="datetimeFigureOut">
              <a:rPr lang="en-GB" smtClean="0"/>
              <a:t>15/02/2017</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7304ECDA-0D45-4F58-BF30-99A37BA38F27}" type="slidenum">
              <a:rPr lang="en-GB" smtClean="0"/>
              <a:t>‹#›</a:t>
            </a:fld>
            <a:endParaRPr lang="en-GB"/>
          </a:p>
        </p:txBody>
      </p:sp>
    </p:spTree>
    <p:extLst>
      <p:ext uri="{BB962C8B-B14F-4D97-AF65-F5344CB8AC3E}">
        <p14:creationId xmlns:p14="http://schemas.microsoft.com/office/powerpoint/2010/main" val="3872970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CBF0E4D7-A840-4CF8-862C-13C0C1D1CC51}" type="datetimeFigureOut">
              <a:rPr lang="en-GB" smtClean="0"/>
              <a:t>15/02/2017</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7304ECDA-0D45-4F58-BF30-99A37BA38F27}" type="slidenum">
              <a:rPr lang="en-GB" smtClean="0"/>
              <a:t>‹#›</a:t>
            </a:fld>
            <a:endParaRPr lang="en-GB"/>
          </a:p>
        </p:txBody>
      </p:sp>
    </p:spTree>
    <p:extLst>
      <p:ext uri="{BB962C8B-B14F-4D97-AF65-F5344CB8AC3E}">
        <p14:creationId xmlns:p14="http://schemas.microsoft.com/office/powerpoint/2010/main" val="3091310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GB"/>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CBF0E4D7-A840-4CF8-862C-13C0C1D1CC51}" type="datetimeFigureOut">
              <a:rPr lang="en-GB" smtClean="0"/>
              <a:t>15/02/2017</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7304ECDA-0D45-4F58-BF30-99A37BA38F27}" type="slidenum">
              <a:rPr lang="en-GB" smtClean="0"/>
              <a:t>‹#›</a:t>
            </a:fld>
            <a:endParaRPr lang="en-GB"/>
          </a:p>
        </p:txBody>
      </p:sp>
    </p:spTree>
    <p:extLst>
      <p:ext uri="{BB962C8B-B14F-4D97-AF65-F5344CB8AC3E}">
        <p14:creationId xmlns:p14="http://schemas.microsoft.com/office/powerpoint/2010/main" val="3070695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CBF0E4D7-A840-4CF8-862C-13C0C1D1CC51}" type="datetimeFigureOut">
              <a:rPr lang="en-GB" smtClean="0"/>
              <a:t>15/02/2017</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7304ECDA-0D45-4F58-BF30-99A37BA38F27}" type="slidenum">
              <a:rPr lang="en-GB" smtClean="0"/>
              <a:t>‹#›</a:t>
            </a:fld>
            <a:endParaRPr lang="en-GB"/>
          </a:p>
        </p:txBody>
      </p:sp>
    </p:spTree>
    <p:extLst>
      <p:ext uri="{BB962C8B-B14F-4D97-AF65-F5344CB8AC3E}">
        <p14:creationId xmlns:p14="http://schemas.microsoft.com/office/powerpoint/2010/main" val="576874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GB"/>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BF0E4D7-A840-4CF8-862C-13C0C1D1CC51}" type="datetimeFigureOut">
              <a:rPr lang="en-GB" smtClean="0"/>
              <a:t>15/02/2017</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7304ECDA-0D45-4F58-BF30-99A37BA38F27}" type="slidenum">
              <a:rPr lang="en-GB" smtClean="0"/>
              <a:t>‹#›</a:t>
            </a:fld>
            <a:endParaRPr lang="en-GB"/>
          </a:p>
        </p:txBody>
      </p:sp>
    </p:spTree>
    <p:extLst>
      <p:ext uri="{BB962C8B-B14F-4D97-AF65-F5344CB8AC3E}">
        <p14:creationId xmlns:p14="http://schemas.microsoft.com/office/powerpoint/2010/main" val="2926154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e la date 4"/>
          <p:cNvSpPr>
            <a:spLocks noGrp="1"/>
          </p:cNvSpPr>
          <p:nvPr>
            <p:ph type="dt" sz="half" idx="10"/>
          </p:nvPr>
        </p:nvSpPr>
        <p:spPr/>
        <p:txBody>
          <a:bodyPr/>
          <a:lstStyle/>
          <a:p>
            <a:fld id="{CBF0E4D7-A840-4CF8-862C-13C0C1D1CC51}" type="datetimeFigureOut">
              <a:rPr lang="en-GB" smtClean="0"/>
              <a:t>15/02/2017</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7304ECDA-0D45-4F58-BF30-99A37BA38F27}" type="slidenum">
              <a:rPr lang="en-GB" smtClean="0"/>
              <a:t>‹#›</a:t>
            </a:fld>
            <a:endParaRPr lang="en-GB"/>
          </a:p>
        </p:txBody>
      </p:sp>
    </p:spTree>
    <p:extLst>
      <p:ext uri="{BB962C8B-B14F-4D97-AF65-F5344CB8AC3E}">
        <p14:creationId xmlns:p14="http://schemas.microsoft.com/office/powerpoint/2010/main" val="1781071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GB"/>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Espace réservé de la date 6"/>
          <p:cNvSpPr>
            <a:spLocks noGrp="1"/>
          </p:cNvSpPr>
          <p:nvPr>
            <p:ph type="dt" sz="half" idx="10"/>
          </p:nvPr>
        </p:nvSpPr>
        <p:spPr/>
        <p:txBody>
          <a:bodyPr/>
          <a:lstStyle/>
          <a:p>
            <a:fld id="{CBF0E4D7-A840-4CF8-862C-13C0C1D1CC51}" type="datetimeFigureOut">
              <a:rPr lang="en-GB" smtClean="0"/>
              <a:t>15/02/2017</a:t>
            </a:fld>
            <a:endParaRPr lang="en-GB"/>
          </a:p>
        </p:txBody>
      </p:sp>
      <p:sp>
        <p:nvSpPr>
          <p:cNvPr id="8" name="Espace réservé du pied de page 7"/>
          <p:cNvSpPr>
            <a:spLocks noGrp="1"/>
          </p:cNvSpPr>
          <p:nvPr>
            <p:ph type="ftr" sz="quarter" idx="11"/>
          </p:nvPr>
        </p:nvSpPr>
        <p:spPr/>
        <p:txBody>
          <a:bodyPr/>
          <a:lstStyle/>
          <a:p>
            <a:endParaRPr lang="en-GB"/>
          </a:p>
        </p:txBody>
      </p:sp>
      <p:sp>
        <p:nvSpPr>
          <p:cNvPr id="9" name="Espace réservé du numéro de diapositive 8"/>
          <p:cNvSpPr>
            <a:spLocks noGrp="1"/>
          </p:cNvSpPr>
          <p:nvPr>
            <p:ph type="sldNum" sz="quarter" idx="12"/>
          </p:nvPr>
        </p:nvSpPr>
        <p:spPr/>
        <p:txBody>
          <a:bodyPr/>
          <a:lstStyle/>
          <a:p>
            <a:fld id="{7304ECDA-0D45-4F58-BF30-99A37BA38F27}" type="slidenum">
              <a:rPr lang="en-GB" smtClean="0"/>
              <a:t>‹#›</a:t>
            </a:fld>
            <a:endParaRPr lang="en-GB"/>
          </a:p>
        </p:txBody>
      </p:sp>
    </p:spTree>
    <p:extLst>
      <p:ext uri="{BB962C8B-B14F-4D97-AF65-F5344CB8AC3E}">
        <p14:creationId xmlns:p14="http://schemas.microsoft.com/office/powerpoint/2010/main" val="1387401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e la date 2"/>
          <p:cNvSpPr>
            <a:spLocks noGrp="1"/>
          </p:cNvSpPr>
          <p:nvPr>
            <p:ph type="dt" sz="half" idx="10"/>
          </p:nvPr>
        </p:nvSpPr>
        <p:spPr/>
        <p:txBody>
          <a:bodyPr/>
          <a:lstStyle/>
          <a:p>
            <a:fld id="{CBF0E4D7-A840-4CF8-862C-13C0C1D1CC51}" type="datetimeFigureOut">
              <a:rPr lang="en-GB" smtClean="0"/>
              <a:t>15/02/2017</a:t>
            </a:fld>
            <a:endParaRPr lang="en-GB"/>
          </a:p>
        </p:txBody>
      </p:sp>
      <p:sp>
        <p:nvSpPr>
          <p:cNvPr id="4" name="Espace réservé du pied de page 3"/>
          <p:cNvSpPr>
            <a:spLocks noGrp="1"/>
          </p:cNvSpPr>
          <p:nvPr>
            <p:ph type="ftr" sz="quarter" idx="11"/>
          </p:nvPr>
        </p:nvSpPr>
        <p:spPr/>
        <p:txBody>
          <a:bodyPr/>
          <a:lstStyle/>
          <a:p>
            <a:endParaRPr lang="en-GB"/>
          </a:p>
        </p:txBody>
      </p:sp>
      <p:sp>
        <p:nvSpPr>
          <p:cNvPr id="5" name="Espace réservé du numéro de diapositive 4"/>
          <p:cNvSpPr>
            <a:spLocks noGrp="1"/>
          </p:cNvSpPr>
          <p:nvPr>
            <p:ph type="sldNum" sz="quarter" idx="12"/>
          </p:nvPr>
        </p:nvSpPr>
        <p:spPr/>
        <p:txBody>
          <a:bodyPr/>
          <a:lstStyle/>
          <a:p>
            <a:fld id="{7304ECDA-0D45-4F58-BF30-99A37BA38F27}" type="slidenum">
              <a:rPr lang="en-GB" smtClean="0"/>
              <a:t>‹#›</a:t>
            </a:fld>
            <a:endParaRPr lang="en-GB"/>
          </a:p>
        </p:txBody>
      </p:sp>
    </p:spTree>
    <p:extLst>
      <p:ext uri="{BB962C8B-B14F-4D97-AF65-F5344CB8AC3E}">
        <p14:creationId xmlns:p14="http://schemas.microsoft.com/office/powerpoint/2010/main" val="1504442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BF0E4D7-A840-4CF8-862C-13C0C1D1CC51}" type="datetimeFigureOut">
              <a:rPr lang="en-GB" smtClean="0"/>
              <a:t>15/02/2017</a:t>
            </a:fld>
            <a:endParaRPr lang="en-GB"/>
          </a:p>
        </p:txBody>
      </p:sp>
      <p:sp>
        <p:nvSpPr>
          <p:cNvPr id="3" name="Espace réservé du pied de page 2"/>
          <p:cNvSpPr>
            <a:spLocks noGrp="1"/>
          </p:cNvSpPr>
          <p:nvPr>
            <p:ph type="ftr" sz="quarter" idx="11"/>
          </p:nvPr>
        </p:nvSpPr>
        <p:spPr/>
        <p:txBody>
          <a:bodyPr/>
          <a:lstStyle/>
          <a:p>
            <a:endParaRPr lang="en-GB"/>
          </a:p>
        </p:txBody>
      </p:sp>
      <p:sp>
        <p:nvSpPr>
          <p:cNvPr id="4" name="Espace réservé du numéro de diapositive 3"/>
          <p:cNvSpPr>
            <a:spLocks noGrp="1"/>
          </p:cNvSpPr>
          <p:nvPr>
            <p:ph type="sldNum" sz="quarter" idx="12"/>
          </p:nvPr>
        </p:nvSpPr>
        <p:spPr/>
        <p:txBody>
          <a:bodyPr/>
          <a:lstStyle/>
          <a:p>
            <a:fld id="{7304ECDA-0D45-4F58-BF30-99A37BA38F27}" type="slidenum">
              <a:rPr lang="en-GB" smtClean="0"/>
              <a:t>‹#›</a:t>
            </a:fld>
            <a:endParaRPr lang="en-GB"/>
          </a:p>
        </p:txBody>
      </p:sp>
    </p:spTree>
    <p:extLst>
      <p:ext uri="{BB962C8B-B14F-4D97-AF65-F5344CB8AC3E}">
        <p14:creationId xmlns:p14="http://schemas.microsoft.com/office/powerpoint/2010/main" val="1988522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GB"/>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BF0E4D7-A840-4CF8-862C-13C0C1D1CC51}" type="datetimeFigureOut">
              <a:rPr lang="en-GB" smtClean="0"/>
              <a:t>15/02/2017</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7304ECDA-0D45-4F58-BF30-99A37BA38F27}" type="slidenum">
              <a:rPr lang="en-GB" smtClean="0"/>
              <a:t>‹#›</a:t>
            </a:fld>
            <a:endParaRPr lang="en-GB"/>
          </a:p>
        </p:txBody>
      </p:sp>
    </p:spTree>
    <p:extLst>
      <p:ext uri="{BB962C8B-B14F-4D97-AF65-F5344CB8AC3E}">
        <p14:creationId xmlns:p14="http://schemas.microsoft.com/office/powerpoint/2010/main" val="4075775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GB"/>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BF0E4D7-A840-4CF8-862C-13C0C1D1CC51}" type="datetimeFigureOut">
              <a:rPr lang="en-GB" smtClean="0"/>
              <a:t>15/02/2017</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7304ECDA-0D45-4F58-BF30-99A37BA38F27}" type="slidenum">
              <a:rPr lang="en-GB" smtClean="0"/>
              <a:t>‹#›</a:t>
            </a:fld>
            <a:endParaRPr lang="en-GB"/>
          </a:p>
        </p:txBody>
      </p:sp>
    </p:spTree>
    <p:extLst>
      <p:ext uri="{BB962C8B-B14F-4D97-AF65-F5344CB8AC3E}">
        <p14:creationId xmlns:p14="http://schemas.microsoft.com/office/powerpoint/2010/main" val="2853281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GB"/>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F0E4D7-A840-4CF8-862C-13C0C1D1CC51}" type="datetimeFigureOut">
              <a:rPr lang="en-GB" smtClean="0"/>
              <a:t>15/02/2017</a:t>
            </a:fld>
            <a:endParaRPr lang="en-GB"/>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04ECDA-0D45-4F58-BF30-99A37BA38F27}" type="slidenum">
              <a:rPr lang="en-GB" smtClean="0"/>
              <a:t>‹#›</a:t>
            </a:fld>
            <a:endParaRPr lang="en-GB"/>
          </a:p>
        </p:txBody>
      </p:sp>
    </p:spTree>
    <p:extLst>
      <p:ext uri="{BB962C8B-B14F-4D97-AF65-F5344CB8AC3E}">
        <p14:creationId xmlns:p14="http://schemas.microsoft.com/office/powerpoint/2010/main" val="33126376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ASEP IWG</a:t>
            </a:r>
            <a:br>
              <a:rPr lang="fr-FR" dirty="0"/>
            </a:br>
            <a:r>
              <a:rPr lang="en-GB" dirty="0"/>
              <a:t>Report to GRB 65</a:t>
            </a:r>
            <a:r>
              <a:rPr lang="en-GB" baseline="30000" dirty="0"/>
              <a:t>th</a:t>
            </a:r>
            <a:r>
              <a:rPr lang="en-GB" dirty="0" smtClean="0"/>
              <a:t/>
            </a:r>
            <a:br>
              <a:rPr lang="en-GB" dirty="0" smtClean="0"/>
            </a:br>
            <a:endParaRPr lang="en-GB" sz="3600" i="1" dirty="0"/>
          </a:p>
        </p:txBody>
      </p:sp>
      <p:sp>
        <p:nvSpPr>
          <p:cNvPr id="3" name="Sous-titre 2"/>
          <p:cNvSpPr>
            <a:spLocks noGrp="1"/>
          </p:cNvSpPr>
          <p:nvPr>
            <p:ph type="subTitle" idx="1"/>
          </p:nvPr>
        </p:nvSpPr>
        <p:spPr>
          <a:xfrm>
            <a:off x="827584" y="3886200"/>
            <a:ext cx="8136904" cy="1752600"/>
          </a:xfrm>
        </p:spPr>
        <p:txBody>
          <a:bodyPr>
            <a:normAutofit/>
          </a:bodyPr>
          <a:lstStyle/>
          <a:p>
            <a:pPr algn="l"/>
            <a:r>
              <a:rPr lang="fr-FR" sz="2400" dirty="0"/>
              <a:t>ASEP, </a:t>
            </a:r>
            <a:r>
              <a:rPr lang="fr-FR" sz="2400" dirty="0" err="1"/>
              <a:t>from</a:t>
            </a:r>
            <a:r>
              <a:rPr lang="fr-FR" sz="2400" dirty="0"/>
              <a:t> 2005 to </a:t>
            </a:r>
            <a:r>
              <a:rPr lang="fr-FR" sz="2400" dirty="0" smtClean="0"/>
              <a:t>2019 : </a:t>
            </a:r>
          </a:p>
          <a:p>
            <a:pPr marL="342900" indent="-342900" algn="l">
              <a:buFont typeface="Arial" panose="020B0604020202020204" pitchFamily="34" charset="0"/>
              <a:buChar char="•"/>
            </a:pPr>
            <a:r>
              <a:rPr lang="fr-FR" sz="2400" i="1" dirty="0" smtClean="0"/>
              <a:t>Background </a:t>
            </a:r>
            <a:r>
              <a:rPr lang="fr-FR" sz="2400" i="1" dirty="0"/>
              <a:t>informations </a:t>
            </a:r>
            <a:endParaRPr lang="fr-FR" sz="2400" i="1" dirty="0" smtClean="0"/>
          </a:p>
          <a:p>
            <a:pPr marL="342900" indent="-342900" algn="l">
              <a:buFont typeface="Arial" panose="020B0604020202020204" pitchFamily="34" charset="0"/>
              <a:buChar char="•"/>
            </a:pPr>
            <a:r>
              <a:rPr lang="en-GB" sz="2400" i="1" dirty="0"/>
              <a:t>Detailed elaborated work plan and </a:t>
            </a:r>
            <a:r>
              <a:rPr lang="en-GB" sz="2400" i="1" dirty="0" smtClean="0"/>
              <a:t>timeline of future </a:t>
            </a:r>
            <a:r>
              <a:rPr lang="en-GB" sz="2400" i="1" dirty="0"/>
              <a:t>works</a:t>
            </a:r>
            <a:r>
              <a:rPr lang="fr-FR" sz="2400" dirty="0" smtClean="0"/>
              <a:t> </a:t>
            </a:r>
          </a:p>
          <a:p>
            <a:pPr algn="l"/>
            <a:endParaRPr lang="en-GB" sz="2400" dirty="0"/>
          </a:p>
        </p:txBody>
      </p:sp>
      <p:sp>
        <p:nvSpPr>
          <p:cNvPr id="4" name="Rectangle 3"/>
          <p:cNvSpPr>
            <a:spLocks noChangeArrowheads="1"/>
          </p:cNvSpPr>
          <p:nvPr/>
        </p:nvSpPr>
        <p:spPr bwMode="auto">
          <a:xfrm>
            <a:off x="0" y="255131"/>
            <a:ext cx="399515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wrap="square" anchor="ctr">
            <a:spAutoFit/>
          </a:bodyPr>
          <a:lstStyle>
            <a:defPPr>
              <a:defRPr lang="en-GB"/>
            </a:defPPr>
            <a:lvl1pPr algn="ctr" rtl="0" eaLnBrk="0" fontAlgn="base" hangingPunct="0">
              <a:spcBef>
                <a:spcPct val="0"/>
              </a:spcBef>
              <a:spcAft>
                <a:spcPct val="0"/>
              </a:spcAft>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1pPr>
            <a:lvl2pPr marL="457200" algn="ctr" rtl="0" eaLnBrk="0" fontAlgn="base" hangingPunct="0">
              <a:spcBef>
                <a:spcPct val="0"/>
              </a:spcBef>
              <a:spcAft>
                <a:spcPct val="0"/>
              </a:spcAft>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2pPr>
            <a:lvl3pPr marL="914400" algn="ctr" rtl="0" eaLnBrk="0" fontAlgn="base" hangingPunct="0">
              <a:spcBef>
                <a:spcPct val="0"/>
              </a:spcBef>
              <a:spcAft>
                <a:spcPct val="0"/>
              </a:spcAft>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3pPr>
            <a:lvl4pPr marL="1371600" algn="ctr" rtl="0" eaLnBrk="0" fontAlgn="base" hangingPunct="0">
              <a:spcBef>
                <a:spcPct val="0"/>
              </a:spcBef>
              <a:spcAft>
                <a:spcPct val="0"/>
              </a:spcAft>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4pPr>
            <a:lvl5pPr marL="1828800" algn="ctr" rtl="0" eaLnBrk="0" fontAlgn="base" hangingPunct="0">
              <a:spcBef>
                <a:spcPct val="0"/>
              </a:spcBef>
              <a:spcAft>
                <a:spcPct val="0"/>
              </a:spcAft>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5pPr>
            <a:lvl6pPr marL="2286000" algn="l" defTabSz="914400" rtl="0" eaLnBrk="1" latinLnBrk="0" hangingPunct="1">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6pPr>
            <a:lvl7pPr marL="2743200" algn="l" defTabSz="914400" rtl="0" eaLnBrk="1" latinLnBrk="0" hangingPunct="1">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7pPr>
            <a:lvl8pPr marL="3200400" algn="l" defTabSz="914400" rtl="0" eaLnBrk="1" latinLnBrk="0" hangingPunct="1">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8pPr>
            <a:lvl9pPr marL="3657600" algn="l" defTabSz="914400" rtl="0" eaLnBrk="1" latinLnBrk="0" hangingPunct="1">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9pPr>
          </a:lstStyle>
          <a:p>
            <a:pPr eaLnBrk="1" hangingPunct="1"/>
            <a:r>
              <a:rPr lang="en-TT" altLang="zh-CN" sz="1200" dirty="0" smtClean="0">
                <a:effectLst/>
              </a:rPr>
              <a:t>Transmitted by the </a:t>
            </a:r>
            <a:r>
              <a:rPr lang="en-TT" altLang="zh-CN" sz="1200" dirty="0" smtClean="0">
                <a:effectLst/>
              </a:rPr>
              <a:t>IWG ASEP </a:t>
            </a:r>
            <a:r>
              <a:rPr lang="en-US" altLang="zh-CN" sz="1200" dirty="0" smtClean="0">
                <a:effectLst/>
              </a:rPr>
              <a:t> </a:t>
            </a:r>
            <a:endParaRPr lang="en-US" altLang="zh-CN" sz="1200" dirty="0">
              <a:effectLst/>
            </a:endParaRPr>
          </a:p>
        </p:txBody>
      </p:sp>
      <p:sp>
        <p:nvSpPr>
          <p:cNvPr id="5" name="Rectangle 4"/>
          <p:cNvSpPr>
            <a:spLocks noChangeArrowheads="1"/>
          </p:cNvSpPr>
          <p:nvPr/>
        </p:nvSpPr>
        <p:spPr bwMode="auto">
          <a:xfrm>
            <a:off x="5508104" y="208378"/>
            <a:ext cx="323041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defPPr>
              <a:defRPr lang="en-GB"/>
            </a:defPPr>
            <a:lvl1pPr algn="ctr" rtl="0" eaLnBrk="0" fontAlgn="base" hangingPunct="0">
              <a:spcBef>
                <a:spcPct val="0"/>
              </a:spcBef>
              <a:spcAft>
                <a:spcPct val="0"/>
              </a:spcAft>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1pPr>
            <a:lvl2pPr marL="457200" algn="ctr" rtl="0" eaLnBrk="0" fontAlgn="base" hangingPunct="0">
              <a:spcBef>
                <a:spcPct val="0"/>
              </a:spcBef>
              <a:spcAft>
                <a:spcPct val="0"/>
              </a:spcAft>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2pPr>
            <a:lvl3pPr marL="914400" algn="ctr" rtl="0" eaLnBrk="0" fontAlgn="base" hangingPunct="0">
              <a:spcBef>
                <a:spcPct val="0"/>
              </a:spcBef>
              <a:spcAft>
                <a:spcPct val="0"/>
              </a:spcAft>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3pPr>
            <a:lvl4pPr marL="1371600" algn="ctr" rtl="0" eaLnBrk="0" fontAlgn="base" hangingPunct="0">
              <a:spcBef>
                <a:spcPct val="0"/>
              </a:spcBef>
              <a:spcAft>
                <a:spcPct val="0"/>
              </a:spcAft>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4pPr>
            <a:lvl5pPr marL="1828800" algn="ctr" rtl="0" eaLnBrk="0" fontAlgn="base" hangingPunct="0">
              <a:spcBef>
                <a:spcPct val="0"/>
              </a:spcBef>
              <a:spcAft>
                <a:spcPct val="0"/>
              </a:spcAft>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5pPr>
            <a:lvl6pPr marL="2286000" algn="l" defTabSz="914400" rtl="0" eaLnBrk="1" latinLnBrk="0" hangingPunct="1">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6pPr>
            <a:lvl7pPr marL="2743200" algn="l" defTabSz="914400" rtl="0" eaLnBrk="1" latinLnBrk="0" hangingPunct="1">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7pPr>
            <a:lvl8pPr marL="3200400" algn="l" defTabSz="914400" rtl="0" eaLnBrk="1" latinLnBrk="0" hangingPunct="1">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8pPr>
            <a:lvl9pPr marL="3657600" algn="l" defTabSz="914400" rtl="0" eaLnBrk="1" latinLnBrk="0" hangingPunct="1">
              <a:defRPr kumimoji="1" sz="2200" kern="1200">
                <a:solidFill>
                  <a:schemeClr val="tx1"/>
                </a:solidFill>
                <a:effectLst>
                  <a:outerShdw blurRad="38100" dist="38100" dir="2700000" algn="tl">
                    <a:srgbClr val="000000">
                      <a:alpha val="43137"/>
                    </a:srgbClr>
                  </a:outerShdw>
                </a:effectLst>
                <a:latin typeface="Tahoma" charset="0"/>
                <a:ea typeface="+mn-ea"/>
                <a:cs typeface="+mn-cs"/>
              </a:defRPr>
            </a:lvl9pPr>
          </a:lstStyle>
          <a:p>
            <a:pPr algn="l"/>
            <a:r>
              <a:rPr lang="en-US" altLang="zh-CN" sz="1200" u="sng" dirty="0">
                <a:effectLst/>
              </a:rPr>
              <a:t>Informal document </a:t>
            </a:r>
            <a:r>
              <a:rPr lang="en-US" altLang="zh-CN" sz="1200" b="1" dirty="0" smtClean="0">
                <a:effectLst/>
              </a:rPr>
              <a:t>GRB-65-24</a:t>
            </a:r>
            <a:endParaRPr lang="en-US" altLang="zh-CN" sz="1200" b="1" dirty="0">
              <a:effectLst/>
            </a:endParaRPr>
          </a:p>
          <a:p>
            <a:pPr algn="l"/>
            <a:r>
              <a:rPr lang="en-US" altLang="zh-CN" sz="1200" dirty="0">
                <a:effectLst/>
              </a:rPr>
              <a:t>(</a:t>
            </a:r>
            <a:r>
              <a:rPr lang="en-US" altLang="zh-CN" sz="1200" dirty="0" smtClean="0">
                <a:effectLst/>
              </a:rPr>
              <a:t>65th </a:t>
            </a:r>
            <a:r>
              <a:rPr lang="en-US" altLang="zh-CN" sz="1200" dirty="0">
                <a:effectLst/>
              </a:rPr>
              <a:t>GRB, </a:t>
            </a:r>
            <a:r>
              <a:rPr lang="en-US" altLang="zh-CN" sz="1200" dirty="0" smtClean="0">
                <a:effectLst/>
              </a:rPr>
              <a:t>15-17 February 2017,</a:t>
            </a:r>
            <a:endParaRPr lang="en-US" altLang="zh-CN" sz="1200" dirty="0">
              <a:effectLst/>
            </a:endParaRPr>
          </a:p>
          <a:p>
            <a:pPr algn="l"/>
            <a:r>
              <a:rPr lang="en-US" altLang="zh-CN" sz="1200" dirty="0">
                <a:effectLst/>
              </a:rPr>
              <a:t>agenda </a:t>
            </a:r>
            <a:r>
              <a:rPr lang="en-US" altLang="zh-CN" sz="1200" dirty="0" smtClean="0">
                <a:effectLst/>
              </a:rPr>
              <a:t>item </a:t>
            </a:r>
            <a:r>
              <a:rPr lang="en-US" altLang="zh-CN" sz="1200" dirty="0" smtClean="0">
                <a:effectLst/>
              </a:rPr>
              <a:t>4 (b))</a:t>
            </a:r>
            <a:endParaRPr lang="en-US" altLang="zh-CN" sz="1200" dirty="0">
              <a:effectLst/>
            </a:endParaRPr>
          </a:p>
        </p:txBody>
      </p:sp>
    </p:spTree>
    <p:extLst>
      <p:ext uri="{BB962C8B-B14F-4D97-AF65-F5344CB8AC3E}">
        <p14:creationId xmlns:p14="http://schemas.microsoft.com/office/powerpoint/2010/main" val="37200615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err="1" smtClean="0"/>
              <a:t>Current</a:t>
            </a:r>
            <a:r>
              <a:rPr lang="fr-FR" dirty="0" smtClean="0"/>
              <a:t> situation</a:t>
            </a:r>
            <a:br>
              <a:rPr lang="fr-FR" dirty="0" smtClean="0"/>
            </a:br>
            <a:r>
              <a:rPr lang="fr-FR" sz="3600" i="1" dirty="0" err="1" smtClean="0"/>
              <a:t>Slope-Assement</a:t>
            </a:r>
            <a:r>
              <a:rPr lang="fr-FR" dirty="0" smtClean="0"/>
              <a:t> </a:t>
            </a:r>
            <a:endParaRPr lang="en-GB"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95675795"/>
              </p:ext>
            </p:extLst>
          </p:nvPr>
        </p:nvGraphicFramePr>
        <p:xfrm>
          <a:off x="457200" y="1600200"/>
          <a:ext cx="8229600" cy="45008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GB" sz="1800" b="0" i="0" u="none" strike="noStrike" kern="1200" baseline="0" dirty="0" smtClean="0">
                          <a:solidFill>
                            <a:schemeClr val="lt1"/>
                          </a:solidFill>
                          <a:latin typeface="+mn-lt"/>
                          <a:ea typeface="+mn-ea"/>
                          <a:cs typeface="+mn-cs"/>
                        </a:rPr>
                        <a:t>Strengths</a:t>
                      </a:r>
                      <a:endParaRPr lang="en-GB" dirty="0"/>
                    </a:p>
                  </a:txBody>
                  <a:tcPr/>
                </a:tc>
                <a:tc>
                  <a:txBody>
                    <a:bodyPr/>
                    <a:lstStyle/>
                    <a:p>
                      <a:r>
                        <a:rPr lang="en-GB" sz="1800" b="0" i="0" u="none" strike="noStrike" kern="1200" baseline="0" dirty="0" smtClean="0">
                          <a:solidFill>
                            <a:schemeClr val="lt1"/>
                          </a:solidFill>
                          <a:latin typeface="+mn-lt"/>
                          <a:ea typeface="+mn-ea"/>
                          <a:cs typeface="+mn-cs"/>
                        </a:rPr>
                        <a:t>Weaknesses</a:t>
                      </a:r>
                      <a:endParaRPr lang="en-GB" dirty="0"/>
                    </a:p>
                  </a:txBody>
                  <a:tcPr/>
                </a:tc>
              </a:tr>
              <a:tr h="370840">
                <a:tc>
                  <a:txBody>
                    <a:bodyPr/>
                    <a:lstStyle/>
                    <a:p>
                      <a:r>
                        <a:rPr lang="en-GB" sz="1800" b="0" i="0" u="none" strike="noStrike" kern="1200" baseline="0" dirty="0" smtClean="0">
                          <a:solidFill>
                            <a:schemeClr val="dk1"/>
                          </a:solidFill>
                          <a:latin typeface="+mn-lt"/>
                          <a:ea typeface="+mn-ea"/>
                          <a:cs typeface="+mn-cs"/>
                        </a:rPr>
                        <a:t>Prevents excessively loud</a:t>
                      </a:r>
                    </a:p>
                    <a:p>
                      <a:r>
                        <a:rPr lang="en-GB" sz="1800" b="0" i="0" u="none" strike="noStrike" kern="1200" baseline="0" dirty="0" smtClean="0">
                          <a:solidFill>
                            <a:schemeClr val="dk1"/>
                          </a:solidFill>
                          <a:latin typeface="+mn-lt"/>
                          <a:ea typeface="+mn-ea"/>
                          <a:cs typeface="+mn-cs"/>
                        </a:rPr>
                        <a:t>noise emission in the ASEP</a:t>
                      </a:r>
                    </a:p>
                    <a:p>
                      <a:r>
                        <a:rPr lang="en-GB" sz="1800" b="0" i="0" u="none" strike="noStrike" kern="1200" baseline="0" dirty="0" smtClean="0">
                          <a:solidFill>
                            <a:schemeClr val="dk1"/>
                          </a:solidFill>
                          <a:latin typeface="+mn-lt"/>
                          <a:ea typeface="+mn-ea"/>
                          <a:cs typeface="+mn-cs"/>
                        </a:rPr>
                        <a:t>control range.</a:t>
                      </a:r>
                      <a:endParaRPr lang="en-GB" dirty="0"/>
                    </a:p>
                  </a:txBody>
                  <a:tcPr/>
                </a:tc>
                <a:tc>
                  <a:txBody>
                    <a:bodyPr/>
                    <a:lstStyle/>
                    <a:p>
                      <a:r>
                        <a:rPr lang="en-GB" sz="1800" b="0" i="0" u="none" strike="noStrike" kern="1200" baseline="0" dirty="0" smtClean="0">
                          <a:solidFill>
                            <a:schemeClr val="dk1"/>
                          </a:solidFill>
                          <a:latin typeface="+mn-lt"/>
                          <a:ea typeface="+mn-ea"/>
                          <a:cs typeface="+mn-cs"/>
                        </a:rPr>
                        <a:t>Limits designed with</a:t>
                      </a:r>
                    </a:p>
                    <a:p>
                      <a:r>
                        <a:rPr lang="en-GB" sz="1800" b="0" i="0" u="none" strike="noStrike" kern="1200" baseline="0" dirty="0" smtClean="0">
                          <a:solidFill>
                            <a:schemeClr val="dk1"/>
                          </a:solidFill>
                          <a:latin typeface="+mn-lt"/>
                          <a:ea typeface="+mn-ea"/>
                          <a:cs typeface="+mn-cs"/>
                        </a:rPr>
                        <a:t>assumption sound emission is</a:t>
                      </a:r>
                    </a:p>
                    <a:p>
                      <a:r>
                        <a:rPr lang="en-GB" sz="1800" b="0" i="0" u="none" strike="noStrike" kern="1200" baseline="0" dirty="0" smtClean="0">
                          <a:solidFill>
                            <a:schemeClr val="dk1"/>
                          </a:solidFill>
                          <a:latin typeface="+mn-lt"/>
                          <a:ea typeface="+mn-ea"/>
                          <a:cs typeface="+mn-cs"/>
                        </a:rPr>
                        <a:t>correlated to throttle – does not</a:t>
                      </a:r>
                    </a:p>
                    <a:p>
                      <a:r>
                        <a:rPr lang="en-GB" sz="1800" b="0" i="0" u="none" strike="noStrike" kern="1200" baseline="0" dirty="0" smtClean="0">
                          <a:solidFill>
                            <a:schemeClr val="dk1"/>
                          </a:solidFill>
                          <a:latin typeface="+mn-lt"/>
                          <a:ea typeface="+mn-ea"/>
                          <a:cs typeface="+mn-cs"/>
                        </a:rPr>
                        <a:t>account for loud partial throttle</a:t>
                      </a:r>
                    </a:p>
                    <a:p>
                      <a:r>
                        <a:rPr lang="en-GB" sz="1800" b="0" i="0" u="none" strike="noStrike" kern="1200" baseline="0" dirty="0" smtClean="0">
                          <a:solidFill>
                            <a:schemeClr val="dk1"/>
                          </a:solidFill>
                          <a:latin typeface="+mn-lt"/>
                          <a:ea typeface="+mn-ea"/>
                          <a:cs typeface="+mn-cs"/>
                        </a:rPr>
                        <a:t>situations</a:t>
                      </a:r>
                      <a:endParaRPr lang="en-GB" dirty="0"/>
                    </a:p>
                  </a:txBody>
                  <a:tcPr/>
                </a:tc>
              </a:tr>
              <a:tr h="370840">
                <a:tc>
                  <a:txBody>
                    <a:bodyPr/>
                    <a:lstStyle/>
                    <a:p>
                      <a:r>
                        <a:rPr lang="en-GB" sz="1800" b="0" i="0" u="none" strike="noStrike" kern="1200" baseline="0" dirty="0" smtClean="0">
                          <a:solidFill>
                            <a:schemeClr val="dk1"/>
                          </a:solidFill>
                          <a:latin typeface="+mn-lt"/>
                          <a:ea typeface="+mn-ea"/>
                          <a:cs typeface="+mn-cs"/>
                        </a:rPr>
                        <a:t>Identifies and prohibits “test</a:t>
                      </a:r>
                    </a:p>
                    <a:p>
                      <a:r>
                        <a:rPr lang="en-GB" sz="1800" b="0" i="0" u="none" strike="noStrike" kern="1200" baseline="0" dirty="0" smtClean="0">
                          <a:solidFill>
                            <a:schemeClr val="dk1"/>
                          </a:solidFill>
                          <a:latin typeface="+mn-lt"/>
                          <a:ea typeface="+mn-ea"/>
                          <a:cs typeface="+mn-cs"/>
                        </a:rPr>
                        <a:t>detection” strategies used in</a:t>
                      </a:r>
                    </a:p>
                    <a:p>
                      <a:r>
                        <a:rPr lang="en-GB" sz="1800" b="0" i="0" u="none" strike="noStrike" kern="1200" baseline="0" dirty="0" smtClean="0">
                          <a:solidFill>
                            <a:schemeClr val="dk1"/>
                          </a:solidFill>
                          <a:latin typeface="+mn-lt"/>
                          <a:ea typeface="+mn-ea"/>
                          <a:cs typeface="+mn-cs"/>
                        </a:rPr>
                        <a:t>R51.02</a:t>
                      </a:r>
                      <a:endParaRPr lang="en-GB" dirty="0"/>
                    </a:p>
                  </a:txBody>
                  <a:tcPr/>
                </a:tc>
                <a:tc>
                  <a:txBody>
                    <a:bodyPr/>
                    <a:lstStyle/>
                    <a:p>
                      <a:r>
                        <a:rPr lang="en-GB" sz="1800" b="0" i="0" u="none" strike="noStrike" kern="1200" baseline="0" dirty="0" smtClean="0">
                          <a:solidFill>
                            <a:schemeClr val="dk1"/>
                          </a:solidFill>
                          <a:latin typeface="+mn-lt"/>
                          <a:ea typeface="+mn-ea"/>
                          <a:cs typeface="+mn-cs"/>
                        </a:rPr>
                        <a:t>Not all gears are in</a:t>
                      </a:r>
                    </a:p>
                    <a:p>
                      <a:r>
                        <a:rPr lang="en-GB" sz="1800" b="0" i="0" u="none" strike="noStrike" kern="1200" baseline="0" dirty="0" smtClean="0">
                          <a:solidFill>
                            <a:schemeClr val="dk1"/>
                          </a:solidFill>
                          <a:latin typeface="+mn-lt"/>
                          <a:ea typeface="+mn-ea"/>
                          <a:cs typeface="+mn-cs"/>
                        </a:rPr>
                        <a:t>the scope of ASEP</a:t>
                      </a:r>
                      <a:endParaRPr lang="en-GB" dirty="0"/>
                    </a:p>
                  </a:txBody>
                  <a:tcPr/>
                </a:tc>
              </a:tr>
              <a:tr h="370840">
                <a:tc>
                  <a:txBody>
                    <a:bodyPr/>
                    <a:lstStyle/>
                    <a:p>
                      <a:r>
                        <a:rPr lang="en-GB" sz="1800" b="0" i="0" u="none" strike="noStrike" kern="1200" baseline="0" dirty="0" smtClean="0">
                          <a:solidFill>
                            <a:schemeClr val="dk1"/>
                          </a:solidFill>
                          <a:latin typeface="+mn-lt"/>
                          <a:ea typeface="+mn-ea"/>
                          <a:cs typeface="+mn-cs"/>
                        </a:rPr>
                        <a:t>Easily understood RPM vs.</a:t>
                      </a:r>
                    </a:p>
                    <a:p>
                      <a:r>
                        <a:rPr lang="en-GB" sz="1800" b="0" i="0" u="none" strike="noStrike" kern="1200" baseline="0" dirty="0" smtClean="0">
                          <a:solidFill>
                            <a:schemeClr val="dk1"/>
                          </a:solidFill>
                          <a:latin typeface="+mn-lt"/>
                          <a:ea typeface="+mn-ea"/>
                          <a:cs typeface="+mn-cs"/>
                        </a:rPr>
                        <a:t>sound limits</a:t>
                      </a:r>
                      <a:endParaRPr lang="en-GB" dirty="0"/>
                    </a:p>
                  </a:txBody>
                  <a:tcPr/>
                </a:tc>
                <a:tc>
                  <a:txBody>
                    <a:bodyPr/>
                    <a:lstStyle/>
                    <a:p>
                      <a:r>
                        <a:rPr lang="en-GB" sz="1800" b="0" i="0" u="none" strike="noStrike" kern="1200" baseline="0" dirty="0" smtClean="0">
                          <a:solidFill>
                            <a:schemeClr val="dk1"/>
                          </a:solidFill>
                          <a:latin typeface="+mn-lt"/>
                          <a:ea typeface="+mn-ea"/>
                          <a:cs typeface="+mn-cs"/>
                        </a:rPr>
                        <a:t>RPM based limits not</a:t>
                      </a:r>
                    </a:p>
                    <a:p>
                      <a:r>
                        <a:rPr lang="en-GB" sz="1800" b="0" i="0" u="none" strike="noStrike" kern="1200" baseline="0" dirty="0" smtClean="0">
                          <a:solidFill>
                            <a:schemeClr val="dk1"/>
                          </a:solidFill>
                          <a:latin typeface="+mn-lt"/>
                          <a:ea typeface="+mn-ea"/>
                          <a:cs typeface="+mn-cs"/>
                        </a:rPr>
                        <a:t>applicable for all products.</a:t>
                      </a:r>
                      <a:endParaRPr lang="en-GB" dirty="0"/>
                    </a:p>
                  </a:txBody>
                  <a:tcPr/>
                </a:tc>
              </a:tr>
              <a:tr h="370840">
                <a:tc>
                  <a:txBody>
                    <a:bodyPr/>
                    <a:lstStyle/>
                    <a:p>
                      <a:endParaRPr lang="en-GB"/>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err="1" smtClean="0"/>
                        <a:t>Require</a:t>
                      </a:r>
                      <a:r>
                        <a:rPr lang="fr-FR" dirty="0" smtClean="0"/>
                        <a:t> a lot of tests and time</a:t>
                      </a:r>
                      <a:endParaRPr lang="en-GB" dirty="0" smtClean="0"/>
                    </a:p>
                  </a:txBody>
                  <a:tcPr/>
                </a:tc>
              </a:tr>
              <a:tr h="370840">
                <a:tc>
                  <a:txBody>
                    <a:bodyPr/>
                    <a:lstStyle/>
                    <a:p>
                      <a:endParaRPr lang="en-GB"/>
                    </a:p>
                  </a:txBody>
                  <a:tcPr/>
                </a:tc>
                <a:tc>
                  <a:txBody>
                    <a:bodyPr/>
                    <a:lstStyle/>
                    <a:p>
                      <a:endParaRPr lang="en-GB"/>
                    </a:p>
                  </a:txBody>
                  <a:tcPr/>
                </a:tc>
              </a:tr>
              <a:tr h="370840">
                <a:tc>
                  <a:txBody>
                    <a:bodyPr/>
                    <a:lstStyle/>
                    <a:p>
                      <a:endParaRPr lang="en-GB"/>
                    </a:p>
                  </a:txBody>
                  <a:tcPr/>
                </a:tc>
                <a:tc>
                  <a:txBody>
                    <a:bodyPr/>
                    <a:lstStyle/>
                    <a:p>
                      <a:endParaRPr lang="en-GB" dirty="0"/>
                    </a:p>
                  </a:txBody>
                  <a:tcPr/>
                </a:tc>
              </a:tr>
            </a:tbl>
          </a:graphicData>
        </a:graphic>
      </p:graphicFrame>
    </p:spTree>
    <p:extLst>
      <p:ext uri="{BB962C8B-B14F-4D97-AF65-F5344CB8AC3E}">
        <p14:creationId xmlns:p14="http://schemas.microsoft.com/office/powerpoint/2010/main" val="20925207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err="1" smtClean="0"/>
              <a:t>Current</a:t>
            </a:r>
            <a:r>
              <a:rPr lang="fr-FR" dirty="0" smtClean="0"/>
              <a:t> situation</a:t>
            </a:r>
            <a:br>
              <a:rPr lang="fr-FR" dirty="0" smtClean="0"/>
            </a:br>
            <a:r>
              <a:rPr lang="fr-FR" sz="3600" i="1" dirty="0" err="1" smtClean="0"/>
              <a:t>L</a:t>
            </a:r>
            <a:r>
              <a:rPr lang="fr-FR" sz="3600" i="1" baseline="-25000" dirty="0" err="1" smtClean="0"/>
              <a:t>urban</a:t>
            </a:r>
            <a:r>
              <a:rPr lang="fr-FR" sz="3600" i="1" dirty="0" err="1" smtClean="0"/>
              <a:t>-Assement</a:t>
            </a:r>
            <a:r>
              <a:rPr lang="fr-FR" dirty="0" smtClean="0"/>
              <a:t> </a:t>
            </a:r>
            <a:endParaRPr lang="en-GB"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842137009"/>
              </p:ext>
            </p:extLst>
          </p:nvPr>
        </p:nvGraphicFramePr>
        <p:xfrm>
          <a:off x="457200" y="1600200"/>
          <a:ext cx="8229600" cy="42214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GB" sz="1800" b="0" i="0" u="none" strike="noStrike" kern="1200" baseline="0" dirty="0" smtClean="0">
                          <a:solidFill>
                            <a:schemeClr val="lt1"/>
                          </a:solidFill>
                          <a:latin typeface="+mn-lt"/>
                          <a:ea typeface="+mn-ea"/>
                          <a:cs typeface="+mn-cs"/>
                        </a:rPr>
                        <a:t>Strengths</a:t>
                      </a:r>
                      <a:endParaRPr lang="en-GB" dirty="0"/>
                    </a:p>
                  </a:txBody>
                  <a:tcPr/>
                </a:tc>
                <a:tc>
                  <a:txBody>
                    <a:bodyPr/>
                    <a:lstStyle/>
                    <a:p>
                      <a:r>
                        <a:rPr lang="en-GB" sz="1800" b="0" i="0" u="none" strike="noStrike" kern="1200" baseline="0" dirty="0" smtClean="0">
                          <a:solidFill>
                            <a:schemeClr val="lt1"/>
                          </a:solidFill>
                          <a:latin typeface="+mn-lt"/>
                          <a:ea typeface="+mn-ea"/>
                          <a:cs typeface="+mn-cs"/>
                        </a:rPr>
                        <a:t>Weaknesses</a:t>
                      </a:r>
                      <a:endParaRPr lang="en-GB" dirty="0"/>
                    </a:p>
                  </a:txBody>
                  <a:tcPr/>
                </a:tc>
              </a:tr>
              <a:tr h="370840">
                <a:tc>
                  <a:txBody>
                    <a:bodyPr/>
                    <a:lstStyle/>
                    <a:p>
                      <a:r>
                        <a:rPr lang="en-GB" sz="1800" b="0" i="0" u="none" strike="noStrike" kern="1200" baseline="0" dirty="0" smtClean="0">
                          <a:solidFill>
                            <a:schemeClr val="dk1"/>
                          </a:solidFill>
                          <a:latin typeface="+mn-lt"/>
                          <a:ea typeface="+mn-ea"/>
                          <a:cs typeface="+mn-cs"/>
                        </a:rPr>
                        <a:t>Prevents excessively loud noise</a:t>
                      </a:r>
                    </a:p>
                    <a:p>
                      <a:r>
                        <a:rPr lang="en-GB" sz="1800" b="0" i="0" u="none" strike="noStrike" kern="1200" baseline="0" dirty="0" smtClean="0">
                          <a:solidFill>
                            <a:schemeClr val="dk1"/>
                          </a:solidFill>
                          <a:latin typeface="+mn-lt"/>
                          <a:ea typeface="+mn-ea"/>
                          <a:cs typeface="+mn-cs"/>
                        </a:rPr>
                        <a:t>emission in the ASEP control range.</a:t>
                      </a:r>
                      <a:endParaRPr lang="en-GB" dirty="0"/>
                    </a:p>
                  </a:txBody>
                  <a:tcPr/>
                </a:tc>
                <a:tc>
                  <a:txBody>
                    <a:bodyPr/>
                    <a:lstStyle/>
                    <a:p>
                      <a:r>
                        <a:rPr lang="en-GB" sz="1800" b="0" i="0" u="none" strike="noStrike" kern="1200" baseline="0" dirty="0" smtClean="0">
                          <a:solidFill>
                            <a:schemeClr val="dk1"/>
                          </a:solidFill>
                          <a:latin typeface="+mn-lt"/>
                          <a:ea typeface="+mn-ea"/>
                          <a:cs typeface="+mn-cs"/>
                        </a:rPr>
                        <a:t>Not applicable for accelerations lower</a:t>
                      </a:r>
                    </a:p>
                    <a:p>
                      <a:r>
                        <a:rPr lang="en-GB" sz="1800" b="0" i="0" u="none" strike="noStrike" kern="1200" baseline="0" dirty="0" smtClean="0">
                          <a:solidFill>
                            <a:schemeClr val="dk1"/>
                          </a:solidFill>
                          <a:latin typeface="+mn-lt"/>
                          <a:ea typeface="+mn-ea"/>
                          <a:cs typeface="+mn-cs"/>
                        </a:rPr>
                        <a:t>than </a:t>
                      </a:r>
                      <a:r>
                        <a:rPr lang="en-GB" sz="1800" b="0" i="0" u="none" strike="noStrike" kern="1200" baseline="0" dirty="0" err="1" smtClean="0">
                          <a:solidFill>
                            <a:schemeClr val="dk1"/>
                          </a:solidFill>
                          <a:latin typeface="+mn-lt"/>
                          <a:ea typeface="+mn-ea"/>
                          <a:cs typeface="+mn-cs"/>
                        </a:rPr>
                        <a:t>aurban</a:t>
                      </a:r>
                      <a:endParaRPr lang="en-GB" dirty="0"/>
                    </a:p>
                  </a:txBody>
                  <a:tcPr/>
                </a:tc>
              </a:tr>
              <a:tr h="370840">
                <a:tc>
                  <a:txBody>
                    <a:bodyPr/>
                    <a:lstStyle/>
                    <a:p>
                      <a:r>
                        <a:rPr lang="en-GB" sz="1800" b="0" i="0" u="none" strike="noStrike" kern="1200" baseline="0" dirty="0" smtClean="0">
                          <a:solidFill>
                            <a:schemeClr val="dk1"/>
                          </a:solidFill>
                          <a:latin typeface="+mn-lt"/>
                          <a:ea typeface="+mn-ea"/>
                          <a:cs typeface="+mn-cs"/>
                        </a:rPr>
                        <a:t>Identifies and prohibits “test detection”</a:t>
                      </a:r>
                    </a:p>
                    <a:p>
                      <a:r>
                        <a:rPr lang="en-GB" sz="1800" b="0" i="0" u="none" strike="noStrike" kern="1200" baseline="0" dirty="0" smtClean="0">
                          <a:solidFill>
                            <a:schemeClr val="dk1"/>
                          </a:solidFill>
                          <a:latin typeface="+mn-lt"/>
                          <a:ea typeface="+mn-ea"/>
                          <a:cs typeface="+mn-cs"/>
                        </a:rPr>
                        <a:t>strategies used in R51.02</a:t>
                      </a:r>
                      <a:endParaRPr lang="en-GB" dirty="0"/>
                    </a:p>
                  </a:txBody>
                  <a:tcPr/>
                </a:tc>
                <a:tc>
                  <a:txBody>
                    <a:bodyPr/>
                    <a:lstStyle/>
                    <a:p>
                      <a:r>
                        <a:rPr lang="en-GB" sz="1800" b="0" i="0" u="none" strike="noStrike" kern="1200" baseline="0" dirty="0" smtClean="0">
                          <a:solidFill>
                            <a:schemeClr val="dk1"/>
                          </a:solidFill>
                          <a:latin typeface="+mn-lt"/>
                          <a:ea typeface="+mn-ea"/>
                          <a:cs typeface="+mn-cs"/>
                        </a:rPr>
                        <a:t>Simple speed compensation</a:t>
                      </a:r>
                      <a:endParaRPr lang="en-GB" dirty="0"/>
                    </a:p>
                  </a:txBody>
                  <a:tcPr/>
                </a:tc>
              </a:tr>
              <a:tr h="370840">
                <a:tc>
                  <a:txBody>
                    <a:bodyPr/>
                    <a:lstStyle/>
                    <a:p>
                      <a:r>
                        <a:rPr lang="en-GB" sz="1800" b="0" i="0" u="none" strike="noStrike" kern="1200" baseline="0" dirty="0" smtClean="0">
                          <a:solidFill>
                            <a:schemeClr val="dk1"/>
                          </a:solidFill>
                          <a:latin typeface="+mn-lt"/>
                          <a:ea typeface="+mn-ea"/>
                          <a:cs typeface="+mn-cs"/>
                        </a:rPr>
                        <a:t>Assessment is sensitive to actual</a:t>
                      </a:r>
                    </a:p>
                    <a:p>
                      <a:r>
                        <a:rPr lang="en-GB" sz="1800" b="0" i="0" u="none" strike="noStrike" kern="1200" baseline="0" dirty="0" smtClean="0">
                          <a:solidFill>
                            <a:schemeClr val="dk1"/>
                          </a:solidFill>
                          <a:latin typeface="+mn-lt"/>
                          <a:ea typeface="+mn-ea"/>
                          <a:cs typeface="+mn-cs"/>
                        </a:rPr>
                        <a:t>measured acceleration – if you don’t</a:t>
                      </a:r>
                    </a:p>
                    <a:p>
                      <a:r>
                        <a:rPr lang="en-GB" sz="1800" b="0" i="0" u="none" strike="noStrike" kern="1200" baseline="0" dirty="0" smtClean="0">
                          <a:solidFill>
                            <a:schemeClr val="dk1"/>
                          </a:solidFill>
                          <a:latin typeface="+mn-lt"/>
                          <a:ea typeface="+mn-ea"/>
                          <a:cs typeface="+mn-cs"/>
                        </a:rPr>
                        <a:t>make acceleration, but only make</a:t>
                      </a:r>
                    </a:p>
                    <a:p>
                      <a:r>
                        <a:rPr lang="en-GB" sz="1800" b="0" i="0" u="none" strike="noStrike" kern="1200" baseline="0" dirty="0" smtClean="0">
                          <a:solidFill>
                            <a:schemeClr val="dk1"/>
                          </a:solidFill>
                          <a:latin typeface="+mn-lt"/>
                          <a:ea typeface="+mn-ea"/>
                          <a:cs typeface="+mn-cs"/>
                        </a:rPr>
                        <a:t>sound, you get a high result.</a:t>
                      </a:r>
                      <a:endParaRPr lang="en-GB" dirty="0"/>
                    </a:p>
                  </a:txBody>
                  <a:tcPr/>
                </a:tc>
                <a:tc>
                  <a:txBody>
                    <a:bodyPr/>
                    <a:lstStyle/>
                    <a:p>
                      <a:r>
                        <a:rPr lang="en-GB" sz="1800" b="0" i="0" u="none" strike="noStrike" kern="1200" baseline="0" dirty="0" smtClean="0">
                          <a:solidFill>
                            <a:schemeClr val="dk1"/>
                          </a:solidFill>
                          <a:latin typeface="+mn-lt"/>
                          <a:ea typeface="+mn-ea"/>
                          <a:cs typeface="+mn-cs"/>
                        </a:rPr>
                        <a:t>Assessment is sensitive to actual</a:t>
                      </a:r>
                    </a:p>
                    <a:p>
                      <a:r>
                        <a:rPr lang="en-GB" sz="1800" b="0" i="0" u="none" strike="noStrike" kern="1200" baseline="0" dirty="0" smtClean="0">
                          <a:solidFill>
                            <a:schemeClr val="dk1"/>
                          </a:solidFill>
                          <a:latin typeface="+mn-lt"/>
                          <a:ea typeface="+mn-ea"/>
                          <a:cs typeface="+mn-cs"/>
                        </a:rPr>
                        <a:t>acceleration measured – acceleration</a:t>
                      </a:r>
                    </a:p>
                    <a:p>
                      <a:r>
                        <a:rPr lang="en-GB" sz="1800" b="0" i="0" u="none" strike="noStrike" kern="1200" baseline="0" dirty="0" smtClean="0">
                          <a:solidFill>
                            <a:schemeClr val="dk1"/>
                          </a:solidFill>
                          <a:latin typeface="+mn-lt"/>
                          <a:ea typeface="+mn-ea"/>
                          <a:cs typeface="+mn-cs"/>
                        </a:rPr>
                        <a:t>measured may not be actual vehicle</a:t>
                      </a:r>
                    </a:p>
                    <a:p>
                      <a:r>
                        <a:rPr lang="en-GB" sz="1800" b="0" i="0" u="none" strike="noStrike" kern="1200" baseline="0" dirty="0" smtClean="0">
                          <a:solidFill>
                            <a:schemeClr val="dk1"/>
                          </a:solidFill>
                          <a:latin typeface="+mn-lt"/>
                          <a:ea typeface="+mn-ea"/>
                          <a:cs typeface="+mn-cs"/>
                        </a:rPr>
                        <a:t>performance</a:t>
                      </a:r>
                      <a:endParaRPr lang="en-GB" dirty="0"/>
                    </a:p>
                  </a:txBody>
                  <a:tcPr/>
                </a:tc>
              </a:tr>
              <a:tr h="370840">
                <a:tc>
                  <a:txBody>
                    <a:bodyPr/>
                    <a:lstStyle/>
                    <a:p>
                      <a:r>
                        <a:rPr lang="en-GB" sz="1800" b="0" i="0" u="none" strike="noStrike" kern="1200" baseline="0" dirty="0" smtClean="0">
                          <a:solidFill>
                            <a:schemeClr val="dk1"/>
                          </a:solidFill>
                          <a:latin typeface="+mn-lt"/>
                          <a:ea typeface="+mn-ea"/>
                          <a:cs typeface="+mn-cs"/>
                        </a:rPr>
                        <a:t>Performance based and design neutral</a:t>
                      </a:r>
                      <a:endParaRPr lang="en-GB" dirty="0"/>
                    </a:p>
                  </a:txBody>
                  <a:tcPr/>
                </a:tc>
                <a:tc>
                  <a:txBody>
                    <a:bodyPr/>
                    <a:lstStyle/>
                    <a:p>
                      <a:endParaRPr lang="en-GB"/>
                    </a:p>
                  </a:txBody>
                  <a:tcPr/>
                </a:tc>
              </a:tr>
              <a:tr h="370840">
                <a:tc>
                  <a:txBody>
                    <a:bodyPr/>
                    <a:lstStyle/>
                    <a:p>
                      <a:r>
                        <a:rPr lang="en-GB" sz="1800" b="0" i="0" u="none" strike="noStrike" kern="1200" baseline="0" dirty="0" smtClean="0">
                          <a:solidFill>
                            <a:schemeClr val="dk1"/>
                          </a:solidFill>
                          <a:latin typeface="+mn-lt"/>
                          <a:ea typeface="+mn-ea"/>
                          <a:cs typeface="+mn-cs"/>
                        </a:rPr>
                        <a:t>Applicable to vehicles with no</a:t>
                      </a:r>
                    </a:p>
                    <a:p>
                      <a:r>
                        <a:rPr lang="en-GB" sz="1800" b="0" i="0" u="none" strike="noStrike" kern="1200" baseline="0" dirty="0" smtClean="0">
                          <a:solidFill>
                            <a:schemeClr val="dk1"/>
                          </a:solidFill>
                          <a:latin typeface="+mn-lt"/>
                          <a:ea typeface="+mn-ea"/>
                          <a:cs typeface="+mn-cs"/>
                        </a:rPr>
                        <a:t>combustion engine RPM.</a:t>
                      </a:r>
                      <a:endParaRPr lang="en-GB" dirty="0"/>
                    </a:p>
                  </a:txBody>
                  <a:tcPr/>
                </a:tc>
                <a:tc>
                  <a:txBody>
                    <a:bodyPr/>
                    <a:lstStyle/>
                    <a:p>
                      <a:r>
                        <a:rPr lang="en-GB" sz="1800" b="0" i="0" u="none" strike="noStrike" kern="1200" baseline="0" dirty="0" smtClean="0">
                          <a:solidFill>
                            <a:schemeClr val="dk1"/>
                          </a:solidFill>
                          <a:latin typeface="+mn-lt"/>
                          <a:ea typeface="+mn-ea"/>
                          <a:cs typeface="+mn-cs"/>
                        </a:rPr>
                        <a:t>Limitation concept more difficult to</a:t>
                      </a:r>
                    </a:p>
                    <a:p>
                      <a:r>
                        <a:rPr lang="en-GB" sz="1800" b="0" i="0" u="none" strike="noStrike" kern="1200" baseline="0" dirty="0" smtClean="0">
                          <a:solidFill>
                            <a:schemeClr val="dk1"/>
                          </a:solidFill>
                          <a:latin typeface="+mn-lt"/>
                          <a:ea typeface="+mn-ea"/>
                          <a:cs typeface="+mn-cs"/>
                        </a:rPr>
                        <a:t>understand</a:t>
                      </a:r>
                      <a:endParaRPr lang="en-GB" dirty="0"/>
                    </a:p>
                  </a:txBody>
                  <a:tcPr/>
                </a:tc>
              </a:tr>
              <a:tr h="370840">
                <a:tc>
                  <a:txBody>
                    <a:bodyPr/>
                    <a:lstStyle/>
                    <a:p>
                      <a:endParaRPr lang="en-GB"/>
                    </a:p>
                  </a:txBody>
                  <a:tcPr/>
                </a:tc>
                <a:tc>
                  <a:txBody>
                    <a:bodyPr/>
                    <a:lstStyle/>
                    <a:p>
                      <a:r>
                        <a:rPr lang="fr-FR" dirty="0" err="1" smtClean="0"/>
                        <a:t>Require</a:t>
                      </a:r>
                      <a:r>
                        <a:rPr lang="fr-FR" dirty="0" smtClean="0"/>
                        <a:t> a lot of tests and time</a:t>
                      </a:r>
                      <a:endParaRPr lang="en-GB" dirty="0"/>
                    </a:p>
                  </a:txBody>
                  <a:tcPr/>
                </a:tc>
              </a:tr>
            </a:tbl>
          </a:graphicData>
        </a:graphic>
      </p:graphicFrame>
    </p:spTree>
    <p:extLst>
      <p:ext uri="{BB962C8B-B14F-4D97-AF65-F5344CB8AC3E}">
        <p14:creationId xmlns:p14="http://schemas.microsoft.com/office/powerpoint/2010/main" val="6072974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err="1" smtClean="0"/>
              <a:t>Current</a:t>
            </a:r>
            <a:r>
              <a:rPr lang="fr-FR" dirty="0" smtClean="0"/>
              <a:t> situation</a:t>
            </a:r>
            <a:br>
              <a:rPr lang="fr-FR" dirty="0" smtClean="0"/>
            </a:br>
            <a:r>
              <a:rPr lang="fr-FR" sz="3600" i="1" dirty="0" smtClean="0"/>
              <a:t>Reference Sound </a:t>
            </a:r>
            <a:r>
              <a:rPr lang="fr-FR" sz="3600" i="1" dirty="0" err="1" smtClean="0"/>
              <a:t>Assessment</a:t>
            </a:r>
            <a:r>
              <a:rPr lang="fr-FR" dirty="0" smtClean="0"/>
              <a:t> </a:t>
            </a:r>
            <a:endParaRPr lang="en-GB" dirty="0"/>
          </a:p>
        </p:txBody>
      </p:sp>
      <p:sp>
        <p:nvSpPr>
          <p:cNvPr id="3" name="Espace réservé du contenu 2"/>
          <p:cNvSpPr>
            <a:spLocks noGrp="1"/>
          </p:cNvSpPr>
          <p:nvPr>
            <p:ph idx="1"/>
          </p:nvPr>
        </p:nvSpPr>
        <p:spPr/>
        <p:txBody>
          <a:bodyPr>
            <a:normAutofit/>
          </a:bodyPr>
          <a:lstStyle/>
          <a:p>
            <a:r>
              <a:rPr lang="fr-FR" sz="2400" dirty="0" smtClean="0"/>
              <a:t>Reference </a:t>
            </a:r>
            <a:r>
              <a:rPr lang="fr-FR" sz="2400" dirty="0"/>
              <a:t>S</a:t>
            </a:r>
            <a:r>
              <a:rPr lang="fr-FR" sz="2400" dirty="0" smtClean="0"/>
              <a:t>ound-</a:t>
            </a:r>
            <a:r>
              <a:rPr lang="fr-FR" sz="2400" dirty="0" err="1" smtClean="0"/>
              <a:t>Assessment</a:t>
            </a:r>
            <a:r>
              <a:rPr lang="fr-FR" sz="2400" dirty="0" smtClean="0"/>
              <a:t> </a:t>
            </a:r>
            <a:r>
              <a:rPr lang="fr-FR" sz="2400" dirty="0" err="1" smtClean="0"/>
              <a:t>was</a:t>
            </a:r>
            <a:r>
              <a:rPr lang="fr-FR" sz="2400" dirty="0" smtClean="0"/>
              <a:t> </a:t>
            </a:r>
            <a:r>
              <a:rPr lang="fr-FR" sz="2400" dirty="0" err="1" smtClean="0"/>
              <a:t>introduced</a:t>
            </a:r>
            <a:r>
              <a:rPr lang="fr-FR" sz="2400" dirty="0" smtClean="0"/>
              <a:t> to </a:t>
            </a:r>
            <a:r>
              <a:rPr lang="fr-FR" sz="2400" dirty="0" err="1" smtClean="0"/>
              <a:t>simulate</a:t>
            </a:r>
            <a:r>
              <a:rPr lang="fr-FR" sz="2400" dirty="0" smtClean="0"/>
              <a:t> </a:t>
            </a:r>
            <a:r>
              <a:rPr lang="fr-FR" sz="2400" dirty="0" err="1" smtClean="0"/>
              <a:t>regulation</a:t>
            </a:r>
            <a:r>
              <a:rPr lang="fr-FR" sz="2400" dirty="0" smtClean="0"/>
              <a:t> UN51.02 on </a:t>
            </a:r>
            <a:r>
              <a:rPr lang="fr-FR" sz="2400" dirty="0" err="1" smtClean="0"/>
              <a:t>vehicle</a:t>
            </a:r>
            <a:r>
              <a:rPr lang="fr-FR" sz="2400" dirty="0" smtClean="0"/>
              <a:t> </a:t>
            </a:r>
            <a:r>
              <a:rPr lang="fr-FR" sz="2400" dirty="0" err="1" smtClean="0"/>
              <a:t>approved</a:t>
            </a:r>
            <a:r>
              <a:rPr lang="fr-FR" sz="2400" dirty="0" smtClean="0"/>
              <a:t> on UN51.03.</a:t>
            </a:r>
          </a:p>
          <a:p>
            <a:r>
              <a:rPr lang="fr-FR" sz="2400" dirty="0" smtClean="0"/>
              <a:t>IWG </a:t>
            </a:r>
            <a:r>
              <a:rPr lang="fr-FR" sz="2400" dirty="0"/>
              <a:t>for ASEP </a:t>
            </a:r>
            <a:r>
              <a:rPr lang="fr-FR" sz="2400" dirty="0" err="1"/>
              <a:t>consider</a:t>
            </a:r>
            <a:r>
              <a:rPr lang="fr-FR" sz="2400" dirty="0"/>
              <a:t> </a:t>
            </a:r>
            <a:r>
              <a:rPr lang="fr-FR" sz="2400" dirty="0" err="1"/>
              <a:t>that</a:t>
            </a:r>
            <a:r>
              <a:rPr lang="fr-FR" sz="2400" dirty="0"/>
              <a:t> </a:t>
            </a:r>
            <a:r>
              <a:rPr lang="fr-FR" sz="2400" dirty="0" err="1"/>
              <a:t>this</a:t>
            </a:r>
            <a:r>
              <a:rPr lang="fr-FR" sz="2400" dirty="0"/>
              <a:t> </a:t>
            </a:r>
            <a:r>
              <a:rPr lang="fr-FR" sz="2400" dirty="0" err="1"/>
              <a:t>method</a:t>
            </a:r>
            <a:r>
              <a:rPr lang="fr-FR" sz="2400" dirty="0"/>
              <a:t> </a:t>
            </a:r>
          </a:p>
          <a:p>
            <a:pPr lvl="1"/>
            <a:r>
              <a:rPr lang="fr-FR" sz="2400" dirty="0" err="1"/>
              <a:t>is</a:t>
            </a:r>
            <a:r>
              <a:rPr lang="fr-FR" sz="2400" dirty="0"/>
              <a:t> not efficient to </a:t>
            </a:r>
            <a:r>
              <a:rPr lang="fr-FR" sz="2400" dirty="0" err="1" smtClean="0"/>
              <a:t>address</a:t>
            </a:r>
            <a:r>
              <a:rPr lang="fr-FR" sz="2400" dirty="0" smtClean="0"/>
              <a:t> </a:t>
            </a:r>
            <a:r>
              <a:rPr lang="fr-FR" sz="2400" dirty="0" err="1"/>
              <a:t>current</a:t>
            </a:r>
            <a:r>
              <a:rPr lang="fr-FR" sz="2400" dirty="0"/>
              <a:t> </a:t>
            </a:r>
            <a:r>
              <a:rPr lang="fr-FR" sz="2400" dirty="0" err="1"/>
              <a:t>concern</a:t>
            </a:r>
            <a:r>
              <a:rPr lang="fr-FR" sz="2400" dirty="0"/>
              <a:t> of ASEP</a:t>
            </a:r>
          </a:p>
          <a:p>
            <a:pPr lvl="1"/>
            <a:r>
              <a:rPr lang="fr-FR" sz="2400" dirty="0" err="1"/>
              <a:t>is</a:t>
            </a:r>
            <a:r>
              <a:rPr lang="fr-FR" sz="2400" dirty="0"/>
              <a:t> not </a:t>
            </a:r>
            <a:r>
              <a:rPr lang="fr-FR" sz="2400" dirty="0" err="1"/>
              <a:t>representative</a:t>
            </a:r>
            <a:r>
              <a:rPr lang="fr-FR" sz="2400" dirty="0"/>
              <a:t> to </a:t>
            </a:r>
            <a:r>
              <a:rPr lang="fr-FR" sz="2400" dirty="0" smtClean="0"/>
              <a:t>UN51.02. </a:t>
            </a:r>
            <a:r>
              <a:rPr lang="fr-FR" sz="2400" dirty="0" err="1" smtClean="0"/>
              <a:t>Uncertainties</a:t>
            </a:r>
            <a:r>
              <a:rPr lang="fr-FR" sz="2400" dirty="0" smtClean="0"/>
              <a:t> </a:t>
            </a:r>
            <a:r>
              <a:rPr lang="fr-FR" sz="2400" dirty="0" err="1" smtClean="0"/>
              <a:t>necessary</a:t>
            </a:r>
            <a:r>
              <a:rPr lang="fr-FR" sz="2400" dirty="0" smtClean="0"/>
              <a:t> for simulation are </a:t>
            </a:r>
            <a:r>
              <a:rPr lang="fr-FR" sz="2400" dirty="0" err="1" smtClean="0"/>
              <a:t>bigger</a:t>
            </a:r>
            <a:r>
              <a:rPr lang="fr-FR" sz="2400" dirty="0" smtClean="0"/>
              <a:t> </a:t>
            </a:r>
            <a:r>
              <a:rPr lang="fr-FR" sz="2400" dirty="0" err="1" smtClean="0"/>
              <a:t>than</a:t>
            </a:r>
            <a:r>
              <a:rPr lang="fr-FR" sz="2400" dirty="0" smtClean="0"/>
              <a:t> the restrictions </a:t>
            </a:r>
            <a:r>
              <a:rPr lang="fr-FR" sz="2400" dirty="0" err="1" smtClean="0"/>
              <a:t>applied</a:t>
            </a:r>
            <a:r>
              <a:rPr lang="fr-FR" sz="2400" dirty="0" smtClean="0"/>
              <a:t> </a:t>
            </a:r>
            <a:r>
              <a:rPr lang="fr-FR" sz="2400" dirty="0" err="1" smtClean="0"/>
              <a:t>already</a:t>
            </a:r>
            <a:r>
              <a:rPr lang="fr-FR" sz="2400" dirty="0" smtClean="0"/>
              <a:t> by the </a:t>
            </a:r>
            <a:r>
              <a:rPr lang="fr-FR" sz="2400" dirty="0" err="1" smtClean="0"/>
              <a:t>other</a:t>
            </a:r>
            <a:r>
              <a:rPr lang="fr-FR" sz="2400" dirty="0" smtClean="0"/>
              <a:t> </a:t>
            </a:r>
            <a:r>
              <a:rPr lang="fr-FR" sz="2400" dirty="0" err="1" smtClean="0"/>
              <a:t>assessment</a:t>
            </a:r>
            <a:r>
              <a:rPr lang="fr-FR" sz="2400" dirty="0" smtClean="0"/>
              <a:t> </a:t>
            </a:r>
            <a:r>
              <a:rPr lang="fr-FR" sz="2400" dirty="0" err="1" smtClean="0"/>
              <a:t>methods</a:t>
            </a:r>
            <a:r>
              <a:rPr lang="fr-FR" sz="2400" dirty="0" smtClean="0"/>
              <a:t>.  </a:t>
            </a:r>
            <a:endParaRPr lang="en-GB" sz="2400" dirty="0"/>
          </a:p>
          <a:p>
            <a:r>
              <a:rPr lang="fr-FR" sz="2400" dirty="0" smtClean="0"/>
              <a:t>IWG </a:t>
            </a:r>
            <a:r>
              <a:rPr lang="fr-FR" sz="2400" dirty="0"/>
              <a:t>for ASEP </a:t>
            </a:r>
            <a:r>
              <a:rPr lang="fr-FR" sz="2400" dirty="0" err="1" smtClean="0"/>
              <a:t>recommends</a:t>
            </a:r>
            <a:r>
              <a:rPr lang="fr-FR" sz="2400" dirty="0" smtClean="0"/>
              <a:t> to </a:t>
            </a:r>
            <a:r>
              <a:rPr lang="fr-FR" sz="2400" dirty="0" err="1" smtClean="0"/>
              <a:t>consider</a:t>
            </a:r>
            <a:r>
              <a:rPr lang="fr-FR" sz="2400" dirty="0" smtClean="0"/>
              <a:t> the </a:t>
            </a:r>
            <a:r>
              <a:rPr lang="fr-FR" sz="2400" dirty="0" err="1" smtClean="0"/>
              <a:t>deletion</a:t>
            </a:r>
            <a:r>
              <a:rPr lang="fr-FR" sz="2400" dirty="0" smtClean="0"/>
              <a:t> of </a:t>
            </a:r>
            <a:r>
              <a:rPr lang="fr-FR" sz="2400" dirty="0"/>
              <a:t>R</a:t>
            </a:r>
            <a:r>
              <a:rPr lang="fr-FR" sz="2400" dirty="0" smtClean="0"/>
              <a:t>eference </a:t>
            </a:r>
            <a:r>
              <a:rPr lang="fr-FR" sz="2400" dirty="0"/>
              <a:t>S</a:t>
            </a:r>
            <a:r>
              <a:rPr lang="fr-FR" sz="2400" dirty="0" smtClean="0"/>
              <a:t>ound </a:t>
            </a:r>
            <a:r>
              <a:rPr lang="fr-FR" sz="2400" dirty="0" err="1" smtClean="0"/>
              <a:t>Assessment</a:t>
            </a:r>
            <a:r>
              <a:rPr lang="fr-FR" sz="2400" dirty="0" smtClean="0"/>
              <a:t> </a:t>
            </a:r>
            <a:r>
              <a:rPr lang="fr-FR" sz="2400" dirty="0" err="1" smtClean="0"/>
              <a:t>after</a:t>
            </a:r>
            <a:r>
              <a:rPr lang="fr-FR" sz="2400" dirty="0" smtClean="0"/>
              <a:t> </a:t>
            </a:r>
            <a:r>
              <a:rPr lang="fr-FR" sz="2400" dirty="0" err="1" smtClean="0"/>
              <a:t>revision</a:t>
            </a:r>
            <a:r>
              <a:rPr lang="fr-FR" sz="2400" dirty="0" smtClean="0"/>
              <a:t> of ASEP.</a:t>
            </a:r>
            <a:endParaRPr lang="en-GB" sz="2400" dirty="0"/>
          </a:p>
        </p:txBody>
      </p:sp>
    </p:spTree>
    <p:extLst>
      <p:ext uri="{BB962C8B-B14F-4D97-AF65-F5344CB8AC3E}">
        <p14:creationId xmlns:p14="http://schemas.microsoft.com/office/powerpoint/2010/main" val="42457761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err="1"/>
              <a:t>Considerations</a:t>
            </a:r>
            <a:r>
              <a:rPr lang="fr-FR" dirty="0"/>
              <a:t> of IWG about Goals for ASEP</a:t>
            </a:r>
            <a:endParaRPr lang="en-GB" dirty="0"/>
          </a:p>
        </p:txBody>
      </p:sp>
      <p:sp>
        <p:nvSpPr>
          <p:cNvPr id="3" name="Espace réservé du contenu 2"/>
          <p:cNvSpPr>
            <a:spLocks noGrp="1"/>
          </p:cNvSpPr>
          <p:nvPr>
            <p:ph idx="1"/>
          </p:nvPr>
        </p:nvSpPr>
        <p:spPr/>
        <p:txBody>
          <a:bodyPr>
            <a:normAutofit/>
          </a:bodyPr>
          <a:lstStyle/>
          <a:p>
            <a:pPr marL="0" indent="0">
              <a:buNone/>
            </a:pPr>
            <a:r>
              <a:rPr lang="fr-FR" sz="2400" b="1" dirty="0" smtClean="0"/>
              <a:t>The </a:t>
            </a:r>
            <a:r>
              <a:rPr lang="fr-FR" sz="2400" b="1" dirty="0" err="1" smtClean="0"/>
              <a:t>primary</a:t>
            </a:r>
            <a:r>
              <a:rPr lang="fr-FR" sz="2400" b="1" dirty="0" smtClean="0"/>
              <a:t> </a:t>
            </a:r>
            <a:r>
              <a:rPr lang="fr-FR" sz="2400" b="1" dirty="0" err="1" smtClean="0"/>
              <a:t>consideration</a:t>
            </a:r>
            <a:r>
              <a:rPr lang="fr-FR" sz="2400" b="1" dirty="0" smtClean="0"/>
              <a:t> for ASEP :</a:t>
            </a:r>
          </a:p>
          <a:p>
            <a:r>
              <a:rPr lang="en-GB" sz="2400" dirty="0" smtClean="0"/>
              <a:t>UN </a:t>
            </a:r>
            <a:r>
              <a:rPr lang="en-GB" sz="2400" dirty="0"/>
              <a:t>R51.03 ASEP is already a big improvement compared to UN Regulation R51.02, </a:t>
            </a:r>
            <a:r>
              <a:rPr lang="en-GB" sz="2400" dirty="0" smtClean="0"/>
              <a:t>but:</a:t>
            </a:r>
          </a:p>
          <a:p>
            <a:pPr lvl="1"/>
            <a:r>
              <a:rPr lang="en-GB" sz="2400" dirty="0" smtClean="0"/>
              <a:t>The </a:t>
            </a:r>
            <a:r>
              <a:rPr lang="en-GB" sz="2400" dirty="0"/>
              <a:t>UN Regulation R51.03 has just started; thus products approved according to R51.03 have not </a:t>
            </a:r>
            <a:r>
              <a:rPr lang="en-GB" sz="2400" dirty="0" smtClean="0"/>
              <a:t>yet arrived </a:t>
            </a:r>
            <a:r>
              <a:rPr lang="en-GB" sz="2400" dirty="0"/>
              <a:t>to the market on a large </a:t>
            </a:r>
            <a:r>
              <a:rPr lang="en-GB" sz="2400" dirty="0" smtClean="0"/>
              <a:t>scale.</a:t>
            </a:r>
          </a:p>
          <a:p>
            <a:pPr lvl="1"/>
            <a:r>
              <a:rPr lang="en-GB" sz="2400" dirty="0" smtClean="0"/>
              <a:t>Many </a:t>
            </a:r>
            <a:r>
              <a:rPr lang="en-GB" sz="2400" dirty="0"/>
              <a:t>manufacturers, and especially aftermarket, will use the old R51.02 approvals up to the </a:t>
            </a:r>
            <a:r>
              <a:rPr lang="en-GB" sz="2400" dirty="0" smtClean="0"/>
              <a:t>maximum possible </a:t>
            </a:r>
            <a:r>
              <a:rPr lang="en-GB" sz="2400" dirty="0"/>
              <a:t>application date in 2022</a:t>
            </a:r>
            <a:r>
              <a:rPr lang="en-GB" sz="2400" dirty="0" smtClean="0"/>
              <a:t>.</a:t>
            </a:r>
            <a:endParaRPr lang="fr-FR" sz="2400" dirty="0" smtClean="0"/>
          </a:p>
        </p:txBody>
      </p:sp>
    </p:spTree>
    <p:extLst>
      <p:ext uri="{BB962C8B-B14F-4D97-AF65-F5344CB8AC3E}">
        <p14:creationId xmlns:p14="http://schemas.microsoft.com/office/powerpoint/2010/main" val="1859982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err="1"/>
              <a:t>Considerations</a:t>
            </a:r>
            <a:r>
              <a:rPr lang="fr-FR" dirty="0"/>
              <a:t> of IWG </a:t>
            </a:r>
            <a:r>
              <a:rPr lang="fr-FR"/>
              <a:t>about </a:t>
            </a:r>
            <a:r>
              <a:rPr lang="fr-FR" smtClean="0"/>
              <a:t>goals </a:t>
            </a:r>
            <a:r>
              <a:rPr lang="fr-FR" dirty="0"/>
              <a:t>for ASEP</a:t>
            </a:r>
            <a:endParaRPr lang="en-GB" dirty="0"/>
          </a:p>
        </p:txBody>
      </p:sp>
      <p:sp>
        <p:nvSpPr>
          <p:cNvPr id="3" name="Espace réservé du contenu 2"/>
          <p:cNvSpPr>
            <a:spLocks noGrp="1"/>
          </p:cNvSpPr>
          <p:nvPr>
            <p:ph idx="1"/>
          </p:nvPr>
        </p:nvSpPr>
        <p:spPr/>
        <p:txBody>
          <a:bodyPr>
            <a:normAutofit lnSpcReduction="10000"/>
          </a:bodyPr>
          <a:lstStyle/>
          <a:p>
            <a:pPr marL="0" indent="0">
              <a:buNone/>
            </a:pPr>
            <a:r>
              <a:rPr lang="fr-FR" sz="2400" b="1" dirty="0" smtClean="0"/>
              <a:t>The </a:t>
            </a:r>
            <a:r>
              <a:rPr lang="fr-FR" sz="2400" b="1" dirty="0" err="1" smtClean="0"/>
              <a:t>primary</a:t>
            </a:r>
            <a:r>
              <a:rPr lang="fr-FR" sz="2400" b="1" dirty="0" smtClean="0"/>
              <a:t> </a:t>
            </a:r>
            <a:r>
              <a:rPr lang="fr-FR" sz="2400" b="1" dirty="0" err="1" smtClean="0"/>
              <a:t>consideration</a:t>
            </a:r>
            <a:r>
              <a:rPr lang="fr-FR" sz="2400" b="1" dirty="0" smtClean="0"/>
              <a:t> for ASEP :</a:t>
            </a:r>
          </a:p>
          <a:p>
            <a:r>
              <a:rPr lang="fr-FR" sz="2400" dirty="0" smtClean="0"/>
              <a:t>In </a:t>
            </a:r>
            <a:r>
              <a:rPr lang="fr-FR" sz="2400" dirty="0" err="1" smtClean="0"/>
              <a:t>general</a:t>
            </a:r>
            <a:r>
              <a:rPr lang="fr-FR" sz="2400" dirty="0" smtClean="0"/>
              <a:t>, IWG for </a:t>
            </a:r>
            <a:r>
              <a:rPr lang="fr-FR" sz="2400" smtClean="0"/>
              <a:t>ASEP recommends </a:t>
            </a:r>
            <a:r>
              <a:rPr lang="fr-FR" sz="2400" dirty="0" smtClean="0"/>
              <a:t>to </a:t>
            </a:r>
            <a:r>
              <a:rPr lang="fr-FR" sz="2400" err="1" smtClean="0"/>
              <a:t>increase</a:t>
            </a:r>
            <a:r>
              <a:rPr lang="fr-FR" sz="2400" smtClean="0"/>
              <a:t> the effectiveness of Regulation R51 – ASEP by addressing real world concerns as perceived by public. This will support the trust from all involved parties</a:t>
            </a:r>
          </a:p>
          <a:p>
            <a:r>
              <a:rPr lang="fr-FR" sz="2400" smtClean="0"/>
              <a:t>IWG </a:t>
            </a:r>
            <a:r>
              <a:rPr lang="fr-FR" sz="2400" dirty="0" smtClean="0"/>
              <a:t>for </a:t>
            </a:r>
            <a:r>
              <a:rPr lang="fr-FR" sz="2400" smtClean="0"/>
              <a:t>ASEP recommends to address undesired effects </a:t>
            </a:r>
            <a:r>
              <a:rPr lang="fr-FR" sz="2400" err="1" smtClean="0"/>
              <a:t>when</a:t>
            </a:r>
            <a:r>
              <a:rPr lang="fr-FR" sz="2400"/>
              <a:t> </a:t>
            </a:r>
            <a:r>
              <a:rPr lang="fr-FR" sz="2400" smtClean="0"/>
              <a:t>reducing limits in future phases of R51.03 (cycle </a:t>
            </a:r>
            <a:r>
              <a:rPr lang="fr-FR" sz="2400" dirty="0" err="1" smtClean="0"/>
              <a:t>detection</a:t>
            </a:r>
            <a:r>
              <a:rPr lang="fr-FR" sz="2400" dirty="0" smtClean="0"/>
              <a:t>, manipulation, </a:t>
            </a:r>
            <a:r>
              <a:rPr lang="fr-FR" sz="2400" err="1" smtClean="0"/>
              <a:t>aftermaket</a:t>
            </a:r>
            <a:r>
              <a:rPr lang="fr-FR" sz="2400" smtClean="0"/>
              <a:t>, …)</a:t>
            </a:r>
          </a:p>
          <a:p>
            <a:r>
              <a:rPr lang="fr-FR" sz="2400" smtClean="0"/>
              <a:t>Increasing market penetration of electronically controlled technologies (soundbox, variable exhaust systems, …) must carefully be watched and be reliably protected against manipulation</a:t>
            </a:r>
            <a:endParaRPr lang="fr-FR" sz="2400" dirty="0" smtClean="0"/>
          </a:p>
          <a:p>
            <a:endParaRPr lang="fr-FR" sz="2400" dirty="0" smtClean="0"/>
          </a:p>
          <a:p>
            <a:pPr marL="0" indent="0">
              <a:buNone/>
            </a:pPr>
            <a:endParaRPr lang="fr-FR" sz="2400" dirty="0" smtClean="0"/>
          </a:p>
        </p:txBody>
      </p:sp>
    </p:spTree>
    <p:extLst>
      <p:ext uri="{BB962C8B-B14F-4D97-AF65-F5344CB8AC3E}">
        <p14:creationId xmlns:p14="http://schemas.microsoft.com/office/powerpoint/2010/main" val="35185770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GB" dirty="0"/>
              <a:t>Concerns and elaborated work plan and timeline </a:t>
            </a:r>
          </a:p>
        </p:txBody>
      </p:sp>
      <p:sp>
        <p:nvSpPr>
          <p:cNvPr id="3" name="Espace réservé du contenu 2"/>
          <p:cNvSpPr>
            <a:spLocks noGrp="1"/>
          </p:cNvSpPr>
          <p:nvPr>
            <p:ph idx="1"/>
          </p:nvPr>
        </p:nvSpPr>
        <p:spPr/>
        <p:txBody>
          <a:bodyPr>
            <a:normAutofit/>
          </a:bodyPr>
          <a:lstStyle/>
          <a:p>
            <a:pPr marL="0" indent="0">
              <a:buNone/>
            </a:pPr>
            <a:r>
              <a:rPr lang="fr-FR" sz="2400" b="1" smtClean="0"/>
              <a:t>Extreme </a:t>
            </a:r>
            <a:r>
              <a:rPr lang="fr-FR" sz="2400" b="1" dirty="0" err="1" smtClean="0"/>
              <a:t>driving</a:t>
            </a:r>
            <a:r>
              <a:rPr lang="fr-FR" sz="2400" b="1" dirty="0" smtClean="0"/>
              <a:t> </a:t>
            </a:r>
            <a:r>
              <a:rPr lang="fr-FR" sz="2400" b="1" dirty="0" err="1"/>
              <a:t>behaviour</a:t>
            </a:r>
            <a:r>
              <a:rPr lang="fr-FR" sz="2400" b="1" dirty="0"/>
              <a:t> (</a:t>
            </a:r>
            <a:r>
              <a:rPr lang="fr-FR" sz="2400" b="1" dirty="0" err="1"/>
              <a:t>starting</a:t>
            </a:r>
            <a:r>
              <a:rPr lang="fr-FR" sz="2400" b="1" dirty="0"/>
              <a:t> </a:t>
            </a:r>
            <a:r>
              <a:rPr lang="fr-FR" sz="2400" b="1" dirty="0" err="1" smtClean="0"/>
              <a:t>highest</a:t>
            </a:r>
            <a:r>
              <a:rPr lang="fr-FR" sz="2400" b="1" dirty="0" smtClean="0"/>
              <a:t> RPM, </a:t>
            </a:r>
            <a:r>
              <a:rPr lang="fr-FR" sz="2400" b="1" dirty="0" err="1"/>
              <a:t>extreme</a:t>
            </a:r>
            <a:r>
              <a:rPr lang="fr-FR" sz="2400" b="1" dirty="0"/>
              <a:t> </a:t>
            </a:r>
            <a:r>
              <a:rPr lang="fr-FR" sz="2400" b="1" dirty="0" err="1"/>
              <a:t>acceleration</a:t>
            </a:r>
            <a:r>
              <a:rPr lang="fr-FR" sz="2400" b="1" dirty="0"/>
              <a:t>, non </a:t>
            </a:r>
            <a:r>
              <a:rPr lang="fr-FR" sz="2400" b="1" dirty="0" err="1"/>
              <a:t>compliant</a:t>
            </a:r>
            <a:r>
              <a:rPr lang="fr-FR" sz="2400" b="1" dirty="0"/>
              <a:t> speed ) ? </a:t>
            </a:r>
            <a:endParaRPr lang="fr-FR" sz="2400" b="1" dirty="0" smtClean="0"/>
          </a:p>
          <a:p>
            <a:pPr marL="0" indent="0">
              <a:buNone/>
            </a:pPr>
            <a:r>
              <a:rPr lang="fr-FR" sz="2400" dirty="0" smtClean="0">
                <a:sym typeface="Wingdings" panose="05000000000000000000" pitchFamily="2" charset="2"/>
              </a:rPr>
              <a:t>IWG for </a:t>
            </a:r>
            <a:r>
              <a:rPr lang="fr-FR" sz="2400" smtClean="0">
                <a:sym typeface="Wingdings" panose="05000000000000000000" pitchFamily="2" charset="2"/>
              </a:rPr>
              <a:t>ASEP acknowledges that </a:t>
            </a:r>
            <a:r>
              <a:rPr lang="fr-FR" sz="2400" dirty="0" err="1" smtClean="0">
                <a:sym typeface="Wingdings" panose="05000000000000000000" pitchFamily="2" charset="2"/>
              </a:rPr>
              <a:t>this</a:t>
            </a:r>
            <a:r>
              <a:rPr lang="fr-FR" sz="2400" dirty="0" smtClean="0">
                <a:sym typeface="Wingdings" panose="05000000000000000000" pitchFamily="2" charset="2"/>
              </a:rPr>
              <a:t> </a:t>
            </a:r>
            <a:r>
              <a:rPr lang="fr-FR" sz="2400" err="1" smtClean="0">
                <a:sym typeface="Wingdings" panose="05000000000000000000" pitchFamily="2" charset="2"/>
              </a:rPr>
              <a:t>concern</a:t>
            </a:r>
            <a:r>
              <a:rPr lang="fr-FR" sz="2400" smtClean="0">
                <a:sym typeface="Wingdings" panose="05000000000000000000" pitchFamily="2" charset="2"/>
              </a:rPr>
              <a:t> is not subject to</a:t>
            </a:r>
            <a:r>
              <a:rPr lang="fr-FR" sz="2400" smtClean="0"/>
              <a:t> </a:t>
            </a:r>
            <a:r>
              <a:rPr lang="fr-FR" sz="2400" err="1" smtClean="0"/>
              <a:t>be</a:t>
            </a:r>
            <a:r>
              <a:rPr lang="fr-FR" sz="2400" smtClean="0"/>
              <a:t> solved </a:t>
            </a:r>
            <a:r>
              <a:rPr lang="fr-FR" sz="2400"/>
              <a:t>by v</a:t>
            </a:r>
            <a:r>
              <a:rPr lang="fr-FR" sz="2400" smtClean="0"/>
              <a:t>ehicle </a:t>
            </a:r>
            <a:r>
              <a:rPr lang="fr-FR" sz="2400" dirty="0" err="1" smtClean="0"/>
              <a:t>r</a:t>
            </a:r>
            <a:r>
              <a:rPr lang="fr-FR" sz="2400" smtClean="0"/>
              <a:t>egulations</a:t>
            </a:r>
            <a:r>
              <a:rPr lang="fr-FR" sz="2400" dirty="0" smtClean="0"/>
              <a:t>.</a:t>
            </a:r>
          </a:p>
          <a:p>
            <a:pPr>
              <a:buFont typeface="Wingdings"/>
              <a:buChar char="à"/>
            </a:pPr>
            <a:r>
              <a:rPr lang="fr-FR" sz="2400" dirty="0" smtClean="0"/>
              <a:t>IWG for </a:t>
            </a:r>
            <a:r>
              <a:rPr lang="fr-FR" sz="2400" smtClean="0"/>
              <a:t>ASEP recommends to not </a:t>
            </a:r>
            <a:r>
              <a:rPr lang="fr-FR" sz="2400" dirty="0" err="1" smtClean="0"/>
              <a:t>consider</a:t>
            </a:r>
            <a:r>
              <a:rPr lang="fr-FR" sz="2400" dirty="0" smtClean="0"/>
              <a:t> </a:t>
            </a:r>
            <a:r>
              <a:rPr lang="fr-FR" sz="2400" dirty="0" err="1" smtClean="0"/>
              <a:t>such</a:t>
            </a:r>
            <a:r>
              <a:rPr lang="fr-FR" sz="2400" dirty="0" smtClean="0"/>
              <a:t> </a:t>
            </a:r>
            <a:r>
              <a:rPr lang="fr-FR" sz="2400" dirty="0" err="1" smtClean="0"/>
              <a:t>extreme</a:t>
            </a:r>
            <a:r>
              <a:rPr lang="fr-FR" sz="2400" dirty="0" smtClean="0"/>
              <a:t> </a:t>
            </a:r>
            <a:r>
              <a:rPr lang="fr-FR" sz="2400" dirty="0" err="1" smtClean="0"/>
              <a:t>behaviour</a:t>
            </a:r>
            <a:r>
              <a:rPr lang="fr-FR" sz="2400" dirty="0" smtClean="0"/>
              <a:t> for ASEP </a:t>
            </a:r>
            <a:r>
              <a:rPr lang="en-GB" sz="2400" dirty="0" smtClean="0"/>
              <a:t>while real </a:t>
            </a:r>
            <a:r>
              <a:rPr lang="en-GB" sz="2400" dirty="0"/>
              <a:t>driving happens at much lower performance</a:t>
            </a:r>
            <a:r>
              <a:rPr lang="en-GB" sz="2400" dirty="0" smtClean="0"/>
              <a:t>.</a:t>
            </a:r>
          </a:p>
        </p:txBody>
      </p:sp>
    </p:spTree>
    <p:extLst>
      <p:ext uri="{BB962C8B-B14F-4D97-AF65-F5344CB8AC3E}">
        <p14:creationId xmlns:p14="http://schemas.microsoft.com/office/powerpoint/2010/main" val="1394503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a:t>Concerns and elaborated work plan and timeline </a:t>
            </a:r>
          </a:p>
        </p:txBody>
      </p:sp>
      <p:sp>
        <p:nvSpPr>
          <p:cNvPr id="3" name="Espace réservé du contenu 2"/>
          <p:cNvSpPr>
            <a:spLocks noGrp="1"/>
          </p:cNvSpPr>
          <p:nvPr>
            <p:ph idx="1"/>
          </p:nvPr>
        </p:nvSpPr>
        <p:spPr/>
        <p:txBody>
          <a:bodyPr>
            <a:normAutofit/>
          </a:bodyPr>
          <a:lstStyle/>
          <a:p>
            <a:pPr marL="0" indent="0">
              <a:buNone/>
            </a:pPr>
            <a:r>
              <a:rPr lang="fr-FR" sz="2400" b="1" dirty="0"/>
              <a:t>Manipulation, </a:t>
            </a:r>
            <a:r>
              <a:rPr lang="fr-FR" sz="2400" b="1" dirty="0" err="1"/>
              <a:t>Aftermaket</a:t>
            </a:r>
            <a:r>
              <a:rPr lang="fr-FR" sz="2400" b="1" dirty="0"/>
              <a:t> and maintenance (</a:t>
            </a:r>
            <a:r>
              <a:rPr lang="fr-FR" sz="2400" b="1" dirty="0" err="1"/>
              <a:t>racing-silencer</a:t>
            </a:r>
            <a:r>
              <a:rPr lang="fr-FR" sz="2400" b="1" dirty="0"/>
              <a:t>, dB-</a:t>
            </a:r>
            <a:r>
              <a:rPr lang="fr-FR" sz="2400" b="1" dirty="0" err="1"/>
              <a:t>Eaters</a:t>
            </a:r>
            <a:r>
              <a:rPr lang="fr-FR" sz="2400" b="1" dirty="0"/>
              <a:t>, </a:t>
            </a:r>
            <a:r>
              <a:rPr lang="fr-FR" sz="2400" b="1" dirty="0" err="1"/>
              <a:t>additional</a:t>
            </a:r>
            <a:r>
              <a:rPr lang="fr-FR" sz="2400" b="1" dirty="0"/>
              <a:t> </a:t>
            </a:r>
            <a:r>
              <a:rPr lang="fr-FR" sz="2400" b="1"/>
              <a:t>control </a:t>
            </a:r>
            <a:r>
              <a:rPr lang="fr-FR" sz="2400" b="1" smtClean="0"/>
              <a:t>units, </a:t>
            </a:r>
            <a:r>
              <a:rPr lang="fr-FR" sz="2400" b="1" dirty="0" err="1"/>
              <a:t>illegal</a:t>
            </a:r>
            <a:r>
              <a:rPr lang="fr-FR" sz="2400" b="1" dirty="0"/>
              <a:t> </a:t>
            </a:r>
            <a:r>
              <a:rPr lang="fr-FR" sz="2400" b="1" dirty="0" err="1"/>
              <a:t>flap</a:t>
            </a:r>
            <a:r>
              <a:rPr lang="fr-FR" sz="2400" b="1" dirty="0"/>
              <a:t> system/</a:t>
            </a:r>
            <a:r>
              <a:rPr lang="fr-FR" sz="2400" b="1" dirty="0" err="1"/>
              <a:t>steering</a:t>
            </a:r>
            <a:r>
              <a:rPr lang="fr-FR" sz="2400" b="1"/>
              <a:t>, </a:t>
            </a:r>
            <a:r>
              <a:rPr lang="fr-FR" sz="2400" b="1" smtClean="0"/>
              <a:t>…) </a:t>
            </a:r>
            <a:endParaRPr lang="fr-FR" sz="2400" b="1" dirty="0"/>
          </a:p>
          <a:p>
            <a:pPr>
              <a:buFont typeface="Wingdings"/>
              <a:buChar char="à"/>
            </a:pPr>
            <a:r>
              <a:rPr lang="fr-FR" sz="2400" dirty="0" smtClean="0"/>
              <a:t>IWG for </a:t>
            </a:r>
            <a:r>
              <a:rPr lang="fr-FR" sz="2400" smtClean="0"/>
              <a:t>ASEP recommends to insert </a:t>
            </a:r>
            <a:r>
              <a:rPr lang="fr-FR" sz="2400" dirty="0" err="1"/>
              <a:t>a</a:t>
            </a:r>
            <a:r>
              <a:rPr lang="fr-FR" sz="2400" smtClean="0"/>
              <a:t>dditionnal </a:t>
            </a:r>
            <a:r>
              <a:rPr lang="fr-FR" sz="2400" dirty="0" err="1"/>
              <a:t>requirements</a:t>
            </a:r>
            <a:r>
              <a:rPr lang="fr-FR" sz="2400" dirty="0"/>
              <a:t> comparable </a:t>
            </a:r>
            <a:r>
              <a:rPr lang="fr-FR" sz="2400"/>
              <a:t>to </a:t>
            </a:r>
            <a:r>
              <a:rPr lang="fr-FR" sz="2400" smtClean="0"/>
              <a:t>UN-R41.04 </a:t>
            </a:r>
            <a:r>
              <a:rPr lang="fr-FR" sz="2400" dirty="0"/>
              <a:t>point 6.5 in </a:t>
            </a:r>
            <a:r>
              <a:rPr lang="fr-FR" sz="2400" dirty="0" smtClean="0"/>
              <a:t>UN-R51</a:t>
            </a:r>
          </a:p>
          <a:p>
            <a:pPr>
              <a:buFont typeface="Wingdings"/>
              <a:buChar char="à"/>
            </a:pPr>
            <a:r>
              <a:rPr lang="fr-FR" sz="2400" dirty="0" smtClean="0"/>
              <a:t>IWG for </a:t>
            </a:r>
            <a:r>
              <a:rPr lang="fr-FR" sz="2400" smtClean="0"/>
              <a:t>ASEP recommends </a:t>
            </a:r>
            <a:r>
              <a:rPr lang="fr-FR" sz="2400" dirty="0" smtClean="0"/>
              <a:t>to </a:t>
            </a:r>
            <a:r>
              <a:rPr lang="fr-FR" sz="2400" dirty="0" err="1" smtClean="0"/>
              <a:t>consider</a:t>
            </a:r>
            <a:r>
              <a:rPr lang="fr-FR" sz="2400" dirty="0" smtClean="0"/>
              <a:t> </a:t>
            </a:r>
            <a:r>
              <a:rPr lang="fr-FR" sz="2400" dirty="0" err="1" smtClean="0"/>
              <a:t>controls</a:t>
            </a:r>
            <a:r>
              <a:rPr lang="fr-FR" sz="2400" dirty="0" smtClean="0"/>
              <a:t> and </a:t>
            </a:r>
            <a:r>
              <a:rPr lang="fr-FR" sz="2400" dirty="0" err="1" smtClean="0"/>
              <a:t>roadside</a:t>
            </a:r>
            <a:r>
              <a:rPr lang="fr-FR" sz="2400" dirty="0" smtClean="0"/>
              <a:t> </a:t>
            </a:r>
            <a:r>
              <a:rPr lang="fr-FR" sz="2400" dirty="0" err="1" smtClean="0"/>
              <a:t>checking</a:t>
            </a:r>
            <a:r>
              <a:rPr lang="fr-FR" sz="2400" dirty="0" smtClean="0"/>
              <a:t> </a:t>
            </a:r>
            <a:r>
              <a:rPr lang="fr-FR" sz="2400" err="1" smtClean="0"/>
              <a:t>when</a:t>
            </a:r>
            <a:r>
              <a:rPr lang="fr-FR" sz="2400" smtClean="0"/>
              <a:t> developing new </a:t>
            </a:r>
            <a:r>
              <a:rPr lang="fr-FR" sz="2400" dirty="0" err="1" smtClean="0"/>
              <a:t>methods</a:t>
            </a:r>
            <a:r>
              <a:rPr lang="fr-FR" sz="2400" dirty="0" smtClean="0"/>
              <a:t>.</a:t>
            </a:r>
          </a:p>
          <a:p>
            <a:pPr>
              <a:buFont typeface="Wingdings"/>
              <a:buChar char="à"/>
            </a:pPr>
            <a:r>
              <a:rPr lang="fr-FR" sz="2400" dirty="0" smtClean="0"/>
              <a:t>IWG for ASEP proposes </a:t>
            </a:r>
            <a:r>
              <a:rPr lang="fr-FR" sz="2400" dirty="0" smtClean="0">
                <a:sym typeface="Wingdings" panose="05000000000000000000" pitchFamily="2" charset="2"/>
              </a:rPr>
              <a:t>to </a:t>
            </a:r>
            <a:r>
              <a:rPr lang="fr-FR" sz="2400" dirty="0" err="1">
                <a:sym typeface="Wingdings" panose="05000000000000000000" pitchFamily="2" charset="2"/>
              </a:rPr>
              <a:t>work</a:t>
            </a:r>
            <a:r>
              <a:rPr lang="fr-FR" sz="2400" dirty="0">
                <a:sym typeface="Wingdings" panose="05000000000000000000" pitchFamily="2" charset="2"/>
              </a:rPr>
              <a:t> </a:t>
            </a:r>
            <a:r>
              <a:rPr lang="fr-FR" sz="2400">
                <a:sym typeface="Wingdings" panose="05000000000000000000" pitchFamily="2" charset="2"/>
              </a:rPr>
              <a:t>on </a:t>
            </a:r>
            <a:r>
              <a:rPr lang="fr-FR" sz="2400" smtClean="0">
                <a:sym typeface="Wingdings" panose="05000000000000000000" pitchFamily="2" charset="2"/>
              </a:rPr>
              <a:t>these concerns </a:t>
            </a:r>
            <a:r>
              <a:rPr lang="fr-FR" sz="2400" dirty="0">
                <a:sym typeface="Wingdings" panose="05000000000000000000" pitchFamily="2" charset="2"/>
              </a:rPr>
              <a:t>in a </a:t>
            </a:r>
            <a:r>
              <a:rPr lang="fr-FR" sz="2400" err="1" smtClean="0">
                <a:sym typeface="Wingdings" panose="05000000000000000000" pitchFamily="2" charset="2"/>
              </a:rPr>
              <a:t>mid</a:t>
            </a:r>
            <a:r>
              <a:rPr lang="fr-FR" sz="2400" smtClean="0">
                <a:sym typeface="Wingdings" panose="05000000000000000000" pitchFamily="2" charset="2"/>
              </a:rPr>
              <a:t> term perspective. </a:t>
            </a:r>
            <a:endParaRPr lang="en-GB" sz="2400" dirty="0"/>
          </a:p>
          <a:p>
            <a:pPr>
              <a:buFont typeface="Wingdings"/>
              <a:buChar char="à"/>
            </a:pPr>
            <a:endParaRPr lang="fr-FR" sz="2400" dirty="0"/>
          </a:p>
          <a:p>
            <a:endParaRPr lang="en-GB" sz="2400" dirty="0"/>
          </a:p>
        </p:txBody>
      </p:sp>
    </p:spTree>
    <p:extLst>
      <p:ext uri="{BB962C8B-B14F-4D97-AF65-F5344CB8AC3E}">
        <p14:creationId xmlns:p14="http://schemas.microsoft.com/office/powerpoint/2010/main" val="1309899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a:t>Concerns and elaborated work plan and timeline </a:t>
            </a:r>
          </a:p>
        </p:txBody>
      </p:sp>
      <p:sp>
        <p:nvSpPr>
          <p:cNvPr id="3" name="Espace réservé du contenu 2"/>
          <p:cNvSpPr>
            <a:spLocks noGrp="1"/>
          </p:cNvSpPr>
          <p:nvPr>
            <p:ph idx="1"/>
          </p:nvPr>
        </p:nvSpPr>
        <p:spPr/>
        <p:txBody>
          <a:bodyPr>
            <a:normAutofit/>
          </a:bodyPr>
          <a:lstStyle/>
          <a:p>
            <a:pPr marL="0" indent="0">
              <a:buNone/>
            </a:pPr>
            <a:r>
              <a:rPr lang="en-US" sz="2400" b="1" dirty="0" smtClean="0"/>
              <a:t>UN non compliant (ASEP-Declaration non ok, deviation of vehicle to approval</a:t>
            </a:r>
            <a:r>
              <a:rPr lang="en-US" sz="2400" b="1" smtClean="0"/>
              <a:t>, …)</a:t>
            </a:r>
            <a:endParaRPr lang="en-US" sz="2400" b="1" dirty="0" smtClean="0"/>
          </a:p>
          <a:p>
            <a:pPr marL="0" indent="0">
              <a:buNone/>
            </a:pPr>
            <a:r>
              <a:rPr lang="en-US" sz="2400" dirty="0" smtClean="0">
                <a:sym typeface="Wingdings" panose="05000000000000000000" pitchFamily="2" charset="2"/>
              </a:rPr>
              <a:t>IWG for ASEP recommends to include ASEP</a:t>
            </a:r>
            <a:r>
              <a:rPr lang="en-US" sz="2400" dirty="0" smtClean="0"/>
              <a:t> as part of type </a:t>
            </a:r>
            <a:r>
              <a:rPr lang="en-US" sz="2400" smtClean="0"/>
              <a:t>approval testing</a:t>
            </a:r>
            <a:endParaRPr lang="en-US" sz="2400" dirty="0" smtClean="0"/>
          </a:p>
          <a:p>
            <a:pPr marL="0" indent="0">
              <a:buNone/>
            </a:pPr>
            <a:r>
              <a:rPr lang="en-US" sz="2400" dirty="0" smtClean="0">
                <a:sym typeface="Wingdings" panose="05000000000000000000" pitchFamily="2" charset="2"/>
              </a:rPr>
              <a:t></a:t>
            </a:r>
            <a:r>
              <a:rPr lang="en-US" sz="2400" dirty="0" smtClean="0"/>
              <a:t> IWG for ASEP proposes to </a:t>
            </a:r>
            <a:r>
              <a:rPr lang="en-US" sz="2400" dirty="0" smtClean="0">
                <a:sym typeface="Wingdings" panose="05000000000000000000" pitchFamily="2" charset="2"/>
              </a:rPr>
              <a:t>work </a:t>
            </a:r>
            <a:r>
              <a:rPr lang="en-US" sz="2400" smtClean="0">
                <a:sym typeface="Wingdings" panose="05000000000000000000" pitchFamily="2" charset="2"/>
              </a:rPr>
              <a:t>on an more efficient way </a:t>
            </a:r>
            <a:r>
              <a:rPr lang="en-US" sz="2400" dirty="0" smtClean="0">
                <a:sym typeface="Wingdings" panose="05000000000000000000" pitchFamily="2" charset="2"/>
              </a:rPr>
              <a:t>to </a:t>
            </a:r>
            <a:r>
              <a:rPr lang="en-US" sz="2400" smtClean="0">
                <a:sym typeface="Wingdings" panose="05000000000000000000" pitchFamily="2" charset="2"/>
              </a:rPr>
              <a:t>include it in TA testing </a:t>
            </a:r>
            <a:r>
              <a:rPr lang="en-US" sz="2400" dirty="0" smtClean="0">
                <a:sym typeface="Wingdings" panose="05000000000000000000" pitchFamily="2" charset="2"/>
              </a:rPr>
              <a:t>(complete tests </a:t>
            </a:r>
            <a:r>
              <a:rPr lang="en-US" sz="2400" smtClean="0">
                <a:sym typeface="Wingdings" panose="05000000000000000000" pitchFamily="2" charset="2"/>
              </a:rPr>
              <a:t>by Technical Service (TS), </a:t>
            </a:r>
            <a:r>
              <a:rPr lang="en-US" sz="2400" dirty="0" smtClean="0">
                <a:sym typeface="Wingdings" panose="05000000000000000000" pitchFamily="2" charset="2"/>
              </a:rPr>
              <a:t>minimum number of points by TS, simplified method, …) in a </a:t>
            </a:r>
            <a:r>
              <a:rPr lang="en-US" sz="2400" smtClean="0">
                <a:sym typeface="Wingdings" panose="05000000000000000000" pitchFamily="2" charset="2"/>
              </a:rPr>
              <a:t>short term</a:t>
            </a:r>
            <a:endParaRPr lang="en-US" sz="2400" dirty="0" smtClean="0"/>
          </a:p>
          <a:p>
            <a:endParaRPr lang="en-GB" dirty="0"/>
          </a:p>
        </p:txBody>
      </p:sp>
    </p:spTree>
    <p:extLst>
      <p:ext uri="{BB962C8B-B14F-4D97-AF65-F5344CB8AC3E}">
        <p14:creationId xmlns:p14="http://schemas.microsoft.com/office/powerpoint/2010/main" val="36627888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a:t>Concerns and elaborated work plan and timeline </a:t>
            </a:r>
          </a:p>
        </p:txBody>
      </p:sp>
      <p:sp>
        <p:nvSpPr>
          <p:cNvPr id="3" name="Espace réservé du contenu 2"/>
          <p:cNvSpPr>
            <a:spLocks noGrp="1"/>
          </p:cNvSpPr>
          <p:nvPr>
            <p:ph idx="1"/>
          </p:nvPr>
        </p:nvSpPr>
        <p:spPr/>
        <p:txBody>
          <a:bodyPr>
            <a:normAutofit/>
          </a:bodyPr>
          <a:lstStyle/>
          <a:p>
            <a:pPr marL="0" indent="0">
              <a:buNone/>
            </a:pPr>
            <a:r>
              <a:rPr lang="fr-FR" sz="2400" b="1" dirty="0" err="1" smtClean="0"/>
              <a:t>Vehicle</a:t>
            </a:r>
            <a:r>
              <a:rPr lang="fr-FR" sz="2400" b="1" dirty="0" smtClean="0"/>
              <a:t> </a:t>
            </a:r>
            <a:r>
              <a:rPr lang="fr-FR" sz="2400" b="1" dirty="0" err="1"/>
              <a:t>e</a:t>
            </a:r>
            <a:r>
              <a:rPr lang="fr-FR" sz="2400" b="1" dirty="0" err="1" smtClean="0"/>
              <a:t>xtremely</a:t>
            </a:r>
            <a:r>
              <a:rPr lang="fr-FR" sz="2400" b="1" dirty="0" smtClean="0"/>
              <a:t> </a:t>
            </a:r>
            <a:r>
              <a:rPr lang="fr-FR" sz="2400" b="1" dirty="0" err="1"/>
              <a:t>loud</a:t>
            </a:r>
            <a:r>
              <a:rPr lang="fr-FR" sz="2400" b="1" dirty="0"/>
              <a:t> </a:t>
            </a:r>
            <a:r>
              <a:rPr lang="fr-FR" sz="2400" b="1" dirty="0" err="1"/>
              <a:t>outside</a:t>
            </a:r>
            <a:r>
              <a:rPr lang="fr-FR" sz="2400" b="1" dirty="0"/>
              <a:t> ASEP-Range/</a:t>
            </a:r>
            <a:r>
              <a:rPr lang="fr-FR" sz="2400" b="1" dirty="0" err="1"/>
              <a:t>gear</a:t>
            </a:r>
            <a:r>
              <a:rPr lang="fr-FR" sz="2400" b="1" dirty="0"/>
              <a:t> </a:t>
            </a:r>
            <a:r>
              <a:rPr lang="fr-FR" sz="2400" b="1" dirty="0" smtClean="0"/>
              <a:t>and </a:t>
            </a:r>
            <a:r>
              <a:rPr lang="fr-FR" sz="2400" b="1" dirty="0" err="1" smtClean="0"/>
              <a:t>grey</a:t>
            </a:r>
            <a:r>
              <a:rPr lang="fr-FR" sz="2400" b="1" dirty="0" smtClean="0"/>
              <a:t> </a:t>
            </a:r>
            <a:r>
              <a:rPr lang="fr-FR" sz="2400" b="1" dirty="0"/>
              <a:t>areas of the </a:t>
            </a:r>
            <a:r>
              <a:rPr lang="fr-FR" sz="2400" b="1" dirty="0" err="1"/>
              <a:t>regulation</a:t>
            </a:r>
            <a:r>
              <a:rPr lang="fr-FR" sz="2400" b="1" dirty="0"/>
              <a:t> (</a:t>
            </a:r>
            <a:r>
              <a:rPr lang="fr-FR" sz="2400" b="1" dirty="0" err="1"/>
              <a:t>racing</a:t>
            </a:r>
            <a:r>
              <a:rPr lang="fr-FR" sz="2400" b="1" dirty="0"/>
              <a:t> mode, Use of dB-</a:t>
            </a:r>
            <a:r>
              <a:rPr lang="fr-FR" sz="2400" b="1" dirty="0" err="1"/>
              <a:t>Eater</a:t>
            </a:r>
            <a:r>
              <a:rPr lang="fr-FR" sz="2400" b="1"/>
              <a:t>, </a:t>
            </a:r>
            <a:r>
              <a:rPr lang="fr-FR" sz="2400" b="1" smtClean="0"/>
              <a:t>…)</a:t>
            </a:r>
            <a:endParaRPr lang="fr-FR" sz="2400" b="1" dirty="0"/>
          </a:p>
          <a:p>
            <a:pPr>
              <a:buFont typeface="Wingdings"/>
              <a:buChar char="à"/>
            </a:pPr>
            <a:r>
              <a:rPr lang="fr-FR" sz="2400" dirty="0" smtClean="0">
                <a:sym typeface="Wingdings" panose="05000000000000000000" pitchFamily="2" charset="2"/>
              </a:rPr>
              <a:t>IWG for ASEP proposes to </a:t>
            </a:r>
            <a:r>
              <a:rPr lang="fr-FR" sz="2400" err="1" smtClean="0">
                <a:sym typeface="Wingdings" panose="05000000000000000000" pitchFamily="2" charset="2"/>
              </a:rPr>
              <a:t>consider</a:t>
            </a:r>
            <a:r>
              <a:rPr lang="fr-FR" sz="2400" smtClean="0">
                <a:sym typeface="Wingdings" panose="05000000000000000000" pitchFamily="2" charset="2"/>
              </a:rPr>
              <a:t> the extension </a:t>
            </a:r>
            <a:r>
              <a:rPr lang="fr-FR" sz="2400" dirty="0" smtClean="0">
                <a:sym typeface="Wingdings" panose="05000000000000000000" pitchFamily="2" charset="2"/>
              </a:rPr>
              <a:t>of </a:t>
            </a:r>
            <a:r>
              <a:rPr lang="fr-FR" sz="2400" dirty="0">
                <a:sym typeface="Wingdings" panose="05000000000000000000" pitchFamily="2" charset="2"/>
              </a:rPr>
              <a:t>ASEP-range (&lt;20 km/h, &gt; 80 km/h, &gt; </a:t>
            </a:r>
            <a:r>
              <a:rPr lang="fr-FR" sz="2400" err="1">
                <a:sym typeface="Wingdings" panose="05000000000000000000" pitchFamily="2" charset="2"/>
              </a:rPr>
              <a:t>nBB_ASEP</a:t>
            </a:r>
            <a:r>
              <a:rPr lang="fr-FR" sz="2400" smtClean="0">
                <a:sym typeface="Wingdings" panose="05000000000000000000" pitchFamily="2" charset="2"/>
              </a:rPr>
              <a:t>, all gears </a:t>
            </a:r>
            <a:r>
              <a:rPr lang="fr-FR" sz="2400">
                <a:sym typeface="Wingdings" panose="05000000000000000000" pitchFamily="2" charset="2"/>
              </a:rPr>
              <a:t>…) </a:t>
            </a:r>
            <a:r>
              <a:rPr lang="fr-FR" sz="2400" smtClean="0">
                <a:sym typeface="Wingdings" panose="05000000000000000000" pitchFamily="2" charset="2"/>
              </a:rPr>
              <a:t>during revision </a:t>
            </a:r>
            <a:r>
              <a:rPr lang="fr-FR" sz="2400" dirty="0" smtClean="0">
                <a:sym typeface="Wingdings" panose="05000000000000000000" pitchFamily="2" charset="2"/>
              </a:rPr>
              <a:t>of ASEP</a:t>
            </a:r>
          </a:p>
          <a:p>
            <a:pPr>
              <a:buFont typeface="Wingdings"/>
              <a:buChar char="à"/>
            </a:pPr>
            <a:r>
              <a:rPr lang="fr-FR" sz="2400" smtClean="0">
                <a:sym typeface="Wingdings" panose="05000000000000000000" pitchFamily="2" charset="2"/>
              </a:rPr>
              <a:t>IWG proposes </a:t>
            </a:r>
            <a:r>
              <a:rPr lang="fr-FR" sz="2400" dirty="0">
                <a:sym typeface="Wingdings" panose="05000000000000000000" pitchFamily="2" charset="2"/>
              </a:rPr>
              <a:t>to </a:t>
            </a:r>
            <a:r>
              <a:rPr lang="fr-FR" sz="2400" dirty="0" err="1">
                <a:sym typeface="Wingdings" panose="05000000000000000000" pitchFamily="2" charset="2"/>
              </a:rPr>
              <a:t>consider</a:t>
            </a:r>
            <a:r>
              <a:rPr lang="fr-FR" sz="2400" dirty="0">
                <a:sym typeface="Wingdings" panose="05000000000000000000" pitchFamily="2" charset="2"/>
              </a:rPr>
              <a:t> </a:t>
            </a:r>
            <a:r>
              <a:rPr lang="fr-FR" sz="2400" smtClean="0">
                <a:sym typeface="Wingdings" panose="05000000000000000000" pitchFamily="2" charset="2"/>
              </a:rPr>
              <a:t>new concepts when defining </a:t>
            </a:r>
            <a:r>
              <a:rPr lang="fr-FR" sz="2400" dirty="0" smtClean="0">
                <a:sym typeface="Wingdings" panose="05000000000000000000" pitchFamily="2" charset="2"/>
              </a:rPr>
              <a:t>future control range (</a:t>
            </a:r>
            <a:r>
              <a:rPr lang="fr-FR" sz="2400" dirty="0" err="1" smtClean="0">
                <a:sym typeface="Wingdings" panose="05000000000000000000" pitchFamily="2" charset="2"/>
              </a:rPr>
              <a:t>e.g</a:t>
            </a:r>
            <a:r>
              <a:rPr lang="fr-FR" sz="2400" smtClean="0">
                <a:sym typeface="Wingdings" panose="05000000000000000000" pitchFamily="2" charset="2"/>
              </a:rPr>
              <a:t>. v*a </a:t>
            </a:r>
            <a:r>
              <a:rPr lang="fr-FR" sz="2400" dirty="0" smtClean="0">
                <a:sym typeface="Wingdings" panose="05000000000000000000" pitchFamily="2" charset="2"/>
              </a:rPr>
              <a:t>concept, …)</a:t>
            </a:r>
          </a:p>
          <a:p>
            <a:pPr>
              <a:buFont typeface="Wingdings"/>
              <a:buChar char="à"/>
            </a:pPr>
            <a:r>
              <a:rPr lang="fr-FR" sz="2400" dirty="0" smtClean="0">
                <a:sym typeface="Wingdings" panose="05000000000000000000" pitchFamily="2" charset="2"/>
              </a:rPr>
              <a:t>IWG for </a:t>
            </a:r>
            <a:r>
              <a:rPr lang="fr-FR" sz="2400" smtClean="0">
                <a:sym typeface="Wingdings" panose="05000000000000000000" pitchFamily="2" charset="2"/>
              </a:rPr>
              <a:t>ASEP proposes </a:t>
            </a:r>
            <a:r>
              <a:rPr lang="fr-FR" sz="2400" dirty="0" smtClean="0">
                <a:sym typeface="Wingdings" panose="05000000000000000000" pitchFamily="2" charset="2"/>
              </a:rPr>
              <a:t>to </a:t>
            </a:r>
            <a:r>
              <a:rPr lang="fr-FR" sz="2400" dirty="0" err="1" smtClean="0">
                <a:sym typeface="Wingdings" panose="05000000000000000000" pitchFamily="2" charset="2"/>
              </a:rPr>
              <a:t>consider</a:t>
            </a:r>
            <a:r>
              <a:rPr lang="fr-FR" sz="2400" dirty="0" smtClean="0">
                <a:sym typeface="Wingdings" panose="05000000000000000000" pitchFamily="2" charset="2"/>
              </a:rPr>
              <a:t> </a:t>
            </a:r>
            <a:r>
              <a:rPr lang="fr-FR" sz="2400" smtClean="0">
                <a:sym typeface="Wingdings" panose="05000000000000000000" pitchFamily="2" charset="2"/>
              </a:rPr>
              <a:t>impact on available test facilities </a:t>
            </a:r>
            <a:r>
              <a:rPr lang="fr-FR" sz="2400" dirty="0" smtClean="0">
                <a:sym typeface="Wingdings" panose="05000000000000000000" pitchFamily="2" charset="2"/>
              </a:rPr>
              <a:t>to </a:t>
            </a:r>
            <a:r>
              <a:rPr lang="fr-FR" sz="2400" err="1" smtClean="0">
                <a:sym typeface="Wingdings" panose="05000000000000000000" pitchFamily="2" charset="2"/>
              </a:rPr>
              <a:t>perform</a:t>
            </a:r>
            <a:r>
              <a:rPr lang="fr-FR" sz="2400" smtClean="0">
                <a:sym typeface="Wingdings" panose="05000000000000000000" pitchFamily="2" charset="2"/>
              </a:rPr>
              <a:t> testing exceeding the </a:t>
            </a:r>
            <a:r>
              <a:rPr lang="fr-FR" sz="2400" dirty="0" err="1" smtClean="0">
                <a:sym typeface="Wingdings" panose="05000000000000000000" pitchFamily="2" charset="2"/>
              </a:rPr>
              <a:t>current</a:t>
            </a:r>
            <a:r>
              <a:rPr lang="fr-FR" sz="2400" dirty="0" smtClean="0">
                <a:sym typeface="Wingdings" panose="05000000000000000000" pitchFamily="2" charset="2"/>
              </a:rPr>
              <a:t> </a:t>
            </a:r>
            <a:r>
              <a:rPr lang="fr-FR" sz="2400" smtClean="0">
                <a:sym typeface="Wingdings" panose="05000000000000000000" pitchFamily="2" charset="2"/>
              </a:rPr>
              <a:t>control range</a:t>
            </a:r>
            <a:endParaRPr lang="fr-FR" sz="2400" dirty="0" smtClean="0">
              <a:sym typeface="Wingdings" panose="05000000000000000000" pitchFamily="2" charset="2"/>
            </a:endParaRPr>
          </a:p>
          <a:p>
            <a:pPr>
              <a:buFont typeface="Wingdings"/>
              <a:buChar char="à"/>
            </a:pPr>
            <a:r>
              <a:rPr lang="fr-FR" sz="2400" smtClean="0">
                <a:sym typeface="Wingdings" panose="05000000000000000000" pitchFamily="2" charset="2"/>
              </a:rPr>
              <a:t>IWG proposes </a:t>
            </a:r>
            <a:r>
              <a:rPr lang="fr-FR" sz="2400" dirty="0" smtClean="0">
                <a:sym typeface="Wingdings" panose="05000000000000000000" pitchFamily="2" charset="2"/>
              </a:rPr>
              <a:t>to </a:t>
            </a:r>
            <a:r>
              <a:rPr lang="fr-FR" sz="2400" dirty="0" err="1" smtClean="0">
                <a:sym typeface="Wingdings" panose="05000000000000000000" pitchFamily="2" charset="2"/>
              </a:rPr>
              <a:t>work</a:t>
            </a:r>
            <a:r>
              <a:rPr lang="fr-FR" sz="2400" dirty="0" smtClean="0">
                <a:sym typeface="Wingdings" panose="05000000000000000000" pitchFamily="2" charset="2"/>
              </a:rPr>
              <a:t> on </a:t>
            </a:r>
            <a:r>
              <a:rPr lang="fr-FR" sz="2400" dirty="0" err="1" smtClean="0">
                <a:sym typeface="Wingdings" panose="05000000000000000000" pitchFamily="2" charset="2"/>
              </a:rPr>
              <a:t>this</a:t>
            </a:r>
            <a:r>
              <a:rPr lang="fr-FR" sz="2400" dirty="0" smtClean="0">
                <a:sym typeface="Wingdings" panose="05000000000000000000" pitchFamily="2" charset="2"/>
              </a:rPr>
              <a:t> </a:t>
            </a:r>
            <a:r>
              <a:rPr lang="fr-FR" sz="2400" dirty="0" err="1" smtClean="0">
                <a:sym typeface="Wingdings" panose="05000000000000000000" pitchFamily="2" charset="2"/>
              </a:rPr>
              <a:t>concern</a:t>
            </a:r>
            <a:r>
              <a:rPr lang="fr-FR" sz="2400" dirty="0" smtClean="0">
                <a:sym typeface="Wingdings" panose="05000000000000000000" pitchFamily="2" charset="2"/>
              </a:rPr>
              <a:t> in a </a:t>
            </a:r>
            <a:r>
              <a:rPr lang="fr-FR" sz="2400" smtClean="0">
                <a:sym typeface="Wingdings" panose="05000000000000000000" pitchFamily="2" charset="2"/>
              </a:rPr>
              <a:t>short term</a:t>
            </a:r>
            <a:endParaRPr lang="en-GB" sz="2400" dirty="0"/>
          </a:p>
        </p:txBody>
      </p:sp>
    </p:spTree>
    <p:extLst>
      <p:ext uri="{BB962C8B-B14F-4D97-AF65-F5344CB8AC3E}">
        <p14:creationId xmlns:p14="http://schemas.microsoft.com/office/powerpoint/2010/main" val="14797440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a:t>Concerns and elaborated work plan and timeline </a:t>
            </a:r>
          </a:p>
        </p:txBody>
      </p:sp>
      <p:sp>
        <p:nvSpPr>
          <p:cNvPr id="3" name="Espace réservé du contenu 2"/>
          <p:cNvSpPr>
            <a:spLocks noGrp="1"/>
          </p:cNvSpPr>
          <p:nvPr>
            <p:ph idx="1"/>
          </p:nvPr>
        </p:nvSpPr>
        <p:spPr/>
        <p:txBody>
          <a:bodyPr>
            <a:normAutofit fontScale="92500" lnSpcReduction="10000"/>
          </a:bodyPr>
          <a:lstStyle/>
          <a:p>
            <a:pPr marL="0" indent="0">
              <a:buNone/>
            </a:pPr>
            <a:r>
              <a:rPr lang="fr-FR" sz="2600" b="1" dirty="0" err="1" smtClean="0"/>
              <a:t>Weakness</a:t>
            </a:r>
            <a:r>
              <a:rPr lang="fr-FR" sz="2600" b="1" dirty="0" smtClean="0"/>
              <a:t> of </a:t>
            </a:r>
            <a:r>
              <a:rPr lang="fr-FR" sz="2600" b="1" dirty="0" err="1" smtClean="0"/>
              <a:t>current</a:t>
            </a:r>
            <a:r>
              <a:rPr lang="fr-FR" sz="2600" b="1" dirty="0"/>
              <a:t> </a:t>
            </a:r>
            <a:r>
              <a:rPr lang="fr-FR" sz="2600" b="1" dirty="0" smtClean="0"/>
              <a:t>ASEP </a:t>
            </a:r>
            <a:r>
              <a:rPr lang="fr-FR" sz="2600" b="1" dirty="0" err="1" smtClean="0"/>
              <a:t>methods</a:t>
            </a:r>
            <a:r>
              <a:rPr lang="fr-FR" sz="2600" b="1" dirty="0" smtClean="0"/>
              <a:t> : </a:t>
            </a:r>
          </a:p>
          <a:p>
            <a:pPr>
              <a:buFont typeface="Wingdings"/>
              <a:buChar char="à"/>
            </a:pPr>
            <a:r>
              <a:rPr lang="fr-FR" sz="2400" smtClean="0"/>
              <a:t>IWG recommends to </a:t>
            </a:r>
            <a:r>
              <a:rPr lang="fr-FR" sz="2400" dirty="0" err="1" smtClean="0"/>
              <a:t>consider</a:t>
            </a:r>
            <a:r>
              <a:rPr lang="fr-FR" sz="2400" dirty="0" smtClean="0"/>
              <a:t> </a:t>
            </a:r>
            <a:r>
              <a:rPr lang="en-GB" sz="2400" dirty="0" smtClean="0"/>
              <a:t>only one </a:t>
            </a:r>
            <a:r>
              <a:rPr lang="en-GB" sz="2400" dirty="0"/>
              <a:t>test procedure instead </a:t>
            </a:r>
            <a:r>
              <a:rPr lang="en-GB" sz="2400"/>
              <a:t>of </a:t>
            </a:r>
            <a:r>
              <a:rPr lang="en-GB" sz="2400" smtClean="0"/>
              <a:t>three </a:t>
            </a:r>
            <a:r>
              <a:rPr lang="en-GB" sz="2400" dirty="0"/>
              <a:t>for mandatory application </a:t>
            </a:r>
          </a:p>
          <a:p>
            <a:pPr>
              <a:buFont typeface="Wingdings"/>
              <a:buChar char="à"/>
            </a:pPr>
            <a:r>
              <a:rPr lang="fr-FR" sz="2400"/>
              <a:t>IWG </a:t>
            </a:r>
            <a:r>
              <a:rPr lang="fr-FR" sz="2400" smtClean="0"/>
              <a:t>proposes </a:t>
            </a:r>
            <a:r>
              <a:rPr lang="fr-FR" sz="2400" dirty="0"/>
              <a:t>to </a:t>
            </a:r>
            <a:r>
              <a:rPr lang="fr-FR" sz="2400" dirty="0" err="1" smtClean="0"/>
              <a:t>work</a:t>
            </a:r>
            <a:r>
              <a:rPr lang="fr-FR" sz="2400" dirty="0" smtClean="0"/>
              <a:t> on short </a:t>
            </a:r>
            <a:r>
              <a:rPr lang="fr-FR" sz="2400" dirty="0" err="1" smtClean="0"/>
              <a:t>term</a:t>
            </a:r>
            <a:r>
              <a:rPr lang="fr-FR" sz="2400" dirty="0" smtClean="0"/>
              <a:t> </a:t>
            </a:r>
            <a:r>
              <a:rPr lang="fr-FR" sz="2400" smtClean="0"/>
              <a:t>on a new concept </a:t>
            </a:r>
            <a:r>
              <a:rPr lang="fr-FR" sz="2400" dirty="0" err="1"/>
              <a:t>based</a:t>
            </a:r>
            <a:r>
              <a:rPr lang="fr-FR" sz="2400" dirty="0"/>
              <a:t> on : </a:t>
            </a:r>
          </a:p>
          <a:p>
            <a:pPr lvl="1"/>
            <a:r>
              <a:rPr lang="fr-FR" sz="2400" smtClean="0"/>
              <a:t>strenghts </a:t>
            </a:r>
            <a:r>
              <a:rPr lang="fr-FR" sz="2400" dirty="0"/>
              <a:t>and </a:t>
            </a:r>
            <a:r>
              <a:rPr lang="fr-FR" sz="2400" dirty="0" err="1"/>
              <a:t>weaknesses</a:t>
            </a:r>
            <a:r>
              <a:rPr lang="fr-FR" sz="2400" dirty="0"/>
              <a:t> of </a:t>
            </a:r>
            <a:r>
              <a:rPr lang="fr-FR" sz="2400" dirty="0" err="1"/>
              <a:t>current</a:t>
            </a:r>
            <a:r>
              <a:rPr lang="fr-FR" sz="2400" dirty="0"/>
              <a:t> </a:t>
            </a:r>
            <a:r>
              <a:rPr lang="fr-FR" sz="2400" dirty="0" err="1"/>
              <a:t>methods</a:t>
            </a:r>
            <a:r>
              <a:rPr lang="fr-FR" sz="2400" dirty="0"/>
              <a:t> </a:t>
            </a:r>
            <a:endParaRPr lang="en-GB" sz="2400" dirty="0"/>
          </a:p>
          <a:p>
            <a:pPr lvl="1"/>
            <a:r>
              <a:rPr lang="en-GB" sz="2400" dirty="0"/>
              <a:t>real </a:t>
            </a:r>
            <a:r>
              <a:rPr lang="en-GB" sz="2400"/>
              <a:t>driving </a:t>
            </a:r>
            <a:r>
              <a:rPr lang="en-GB" sz="2400" smtClean="0"/>
              <a:t>performance</a:t>
            </a:r>
            <a:endParaRPr lang="en-GB" sz="2400" dirty="0"/>
          </a:p>
          <a:p>
            <a:pPr lvl="1"/>
            <a:r>
              <a:rPr lang="en-GB" sz="2400" smtClean="0"/>
              <a:t>technological neutrality </a:t>
            </a:r>
            <a:br>
              <a:rPr lang="en-GB" sz="2400" smtClean="0"/>
            </a:br>
            <a:r>
              <a:rPr lang="en-GB" sz="2400" smtClean="0"/>
              <a:t>(</a:t>
            </a:r>
            <a:r>
              <a:rPr lang="en-GB" sz="2400" dirty="0"/>
              <a:t>automatic transmission, hybrid vehicle</a:t>
            </a:r>
            <a:r>
              <a:rPr lang="en-GB" sz="2400"/>
              <a:t>, </a:t>
            </a:r>
            <a:r>
              <a:rPr lang="en-GB" sz="2400" smtClean="0"/>
              <a:t>…)</a:t>
            </a:r>
            <a:endParaRPr lang="fr-FR" sz="2400" dirty="0" smtClean="0"/>
          </a:p>
          <a:p>
            <a:pPr lvl="1"/>
            <a:r>
              <a:rPr lang="en-GB" sz="2400" smtClean="0"/>
              <a:t>Criteria </a:t>
            </a:r>
            <a:r>
              <a:rPr lang="en-GB" sz="2400" dirty="0"/>
              <a:t>given for the determination of the term “vehicle of concern” (e.g. evidence </a:t>
            </a:r>
            <a:r>
              <a:rPr lang="en-GB" sz="2400"/>
              <a:t>of </a:t>
            </a:r>
            <a:r>
              <a:rPr lang="en-GB" sz="2400" smtClean="0"/>
              <a:t>cycle beating </a:t>
            </a:r>
            <a:r>
              <a:rPr lang="en-GB" sz="2400" dirty="0"/>
              <a:t>and/or cycle detection, unexpected vehicle noise behaviour based on the individual vehicle’s technical capability, …)</a:t>
            </a:r>
            <a:endParaRPr lang="fr-FR" sz="2400" dirty="0"/>
          </a:p>
          <a:p>
            <a:pPr marL="457200" lvl="1" indent="0">
              <a:buNone/>
            </a:pPr>
            <a:endParaRPr lang="en-GB" sz="2400" b="1" dirty="0" smtClean="0"/>
          </a:p>
          <a:p>
            <a:pPr lvl="1"/>
            <a:endParaRPr lang="en-GB" sz="2400" dirty="0"/>
          </a:p>
        </p:txBody>
      </p:sp>
    </p:spTree>
    <p:extLst>
      <p:ext uri="{BB962C8B-B14F-4D97-AF65-F5344CB8AC3E}">
        <p14:creationId xmlns:p14="http://schemas.microsoft.com/office/powerpoint/2010/main" val="2687384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smtClean="0"/>
              <a:t>ASEP, the </a:t>
            </a:r>
            <a:r>
              <a:rPr lang="fr-FR" sz="4000" dirty="0" err="1" smtClean="0"/>
              <a:t>origin</a:t>
            </a:r>
            <a:endParaRPr lang="en-GB" sz="4000" dirty="0"/>
          </a:p>
        </p:txBody>
      </p:sp>
      <p:sp>
        <p:nvSpPr>
          <p:cNvPr id="3" name="Espace réservé du contenu 2"/>
          <p:cNvSpPr>
            <a:spLocks noGrp="1"/>
          </p:cNvSpPr>
          <p:nvPr>
            <p:ph idx="1"/>
          </p:nvPr>
        </p:nvSpPr>
        <p:spPr/>
        <p:txBody>
          <a:bodyPr>
            <a:normAutofit/>
          </a:bodyPr>
          <a:lstStyle/>
          <a:p>
            <a:pPr marL="0" indent="0" algn="just">
              <a:buNone/>
            </a:pPr>
            <a:endParaRPr lang="en-GB" sz="2400" dirty="0" smtClean="0"/>
          </a:p>
          <a:p>
            <a:pPr marL="0" indent="0" algn="just">
              <a:buNone/>
            </a:pPr>
            <a:endParaRPr lang="en-GB" sz="2400" dirty="0"/>
          </a:p>
          <a:p>
            <a:pPr marL="0" indent="0" algn="just">
              <a:buNone/>
            </a:pPr>
            <a:endParaRPr lang="en-GB" sz="2400" dirty="0" smtClean="0"/>
          </a:p>
          <a:p>
            <a:pPr marL="0" indent="0" algn="just">
              <a:buNone/>
            </a:pPr>
            <a:r>
              <a:rPr lang="en-GB" sz="2400" dirty="0" smtClean="0"/>
              <a:t>“The </a:t>
            </a:r>
            <a:r>
              <a:rPr lang="en-GB" sz="2400" dirty="0"/>
              <a:t>sound emission of the vehicle under normal driving </a:t>
            </a:r>
            <a:r>
              <a:rPr lang="en-GB" sz="2400" dirty="0" smtClean="0"/>
              <a:t>conditions different </a:t>
            </a:r>
            <a:r>
              <a:rPr lang="en-GB" sz="2400" dirty="0"/>
              <a:t>from the conditions of the type approval test in Annex 3 </a:t>
            </a:r>
            <a:r>
              <a:rPr lang="en-GB" sz="2400" dirty="0" smtClean="0"/>
              <a:t>shall not </a:t>
            </a:r>
            <a:r>
              <a:rPr lang="en-GB" sz="2400" dirty="0"/>
              <a:t>differ considerably from what can be expected from the type </a:t>
            </a:r>
            <a:r>
              <a:rPr lang="en-GB" sz="2400" dirty="0" smtClean="0"/>
              <a:t>approval test result”</a:t>
            </a:r>
            <a:endParaRPr lang="en-GB" sz="2400" dirty="0"/>
          </a:p>
        </p:txBody>
      </p:sp>
    </p:spTree>
    <p:extLst>
      <p:ext uri="{BB962C8B-B14F-4D97-AF65-F5344CB8AC3E}">
        <p14:creationId xmlns:p14="http://schemas.microsoft.com/office/powerpoint/2010/main" val="12548006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a:t>Concerns and elaborated work plan and timeline </a:t>
            </a:r>
          </a:p>
        </p:txBody>
      </p:sp>
      <p:sp>
        <p:nvSpPr>
          <p:cNvPr id="3" name="Espace réservé du contenu 2"/>
          <p:cNvSpPr>
            <a:spLocks noGrp="1"/>
          </p:cNvSpPr>
          <p:nvPr>
            <p:ph idx="1"/>
          </p:nvPr>
        </p:nvSpPr>
        <p:spPr/>
        <p:txBody>
          <a:bodyPr>
            <a:normAutofit/>
          </a:bodyPr>
          <a:lstStyle/>
          <a:p>
            <a:pPr marL="0" indent="0">
              <a:buNone/>
            </a:pPr>
            <a:r>
              <a:rPr lang="fr-FR" sz="2400" b="1" dirty="0" err="1"/>
              <a:t>Weakness</a:t>
            </a:r>
            <a:r>
              <a:rPr lang="fr-FR" sz="2400" b="1" dirty="0"/>
              <a:t> of </a:t>
            </a:r>
            <a:r>
              <a:rPr lang="fr-FR" sz="2400" b="1" dirty="0" err="1"/>
              <a:t>current</a:t>
            </a:r>
            <a:r>
              <a:rPr lang="fr-FR" sz="2400" b="1" dirty="0"/>
              <a:t> ASEP </a:t>
            </a:r>
            <a:r>
              <a:rPr lang="fr-FR" sz="2400" b="1" dirty="0" err="1"/>
              <a:t>methods</a:t>
            </a:r>
            <a:r>
              <a:rPr lang="fr-FR" sz="2400" b="1" dirty="0"/>
              <a:t> : </a:t>
            </a:r>
          </a:p>
          <a:p>
            <a:pPr marL="342900" lvl="1" indent="-342900">
              <a:buFont typeface="Arial" panose="020B0604020202020204" pitchFamily="34" charset="0"/>
              <a:buChar char="•"/>
            </a:pPr>
            <a:r>
              <a:rPr lang="fr-FR" sz="2400"/>
              <a:t>IWG </a:t>
            </a:r>
            <a:r>
              <a:rPr lang="fr-FR" sz="2400" smtClean="0"/>
              <a:t>proposes improvement of </a:t>
            </a:r>
            <a:r>
              <a:rPr lang="fr-FR" sz="2400" dirty="0" err="1"/>
              <a:t>current</a:t>
            </a:r>
            <a:r>
              <a:rPr lang="fr-FR" sz="2400" dirty="0"/>
              <a:t> </a:t>
            </a:r>
            <a:r>
              <a:rPr lang="fr-FR" sz="2400" err="1"/>
              <a:t>methods</a:t>
            </a:r>
            <a:r>
              <a:rPr lang="fr-FR" sz="2400"/>
              <a:t> </a:t>
            </a:r>
            <a:r>
              <a:rPr lang="fr-FR" sz="2400" smtClean="0"/>
              <a:t>taking into consideration new concepts </a:t>
            </a:r>
            <a:r>
              <a:rPr lang="fr-FR" sz="2400" dirty="0" smtClean="0"/>
              <a:t>: </a:t>
            </a:r>
          </a:p>
          <a:p>
            <a:pPr marL="742950" lvl="2" indent="-342900"/>
            <a:r>
              <a:rPr lang="fr-FR" sz="2000"/>
              <a:t>v</a:t>
            </a:r>
            <a:r>
              <a:rPr lang="fr-FR" sz="2000" smtClean="0"/>
              <a:t>*a </a:t>
            </a:r>
            <a:r>
              <a:rPr lang="fr-FR" sz="2000" dirty="0" smtClean="0"/>
              <a:t>concept</a:t>
            </a:r>
          </a:p>
          <a:p>
            <a:pPr marL="742950" lvl="2" indent="-342900"/>
            <a:r>
              <a:rPr lang="fr-FR" sz="2000" dirty="0" smtClean="0"/>
              <a:t>Real </a:t>
            </a:r>
            <a:r>
              <a:rPr lang="fr-FR" sz="2000" dirty="0" err="1" smtClean="0"/>
              <a:t>Driving</a:t>
            </a:r>
            <a:r>
              <a:rPr lang="fr-FR" sz="2000" dirty="0" smtClean="0"/>
              <a:t> Noise (RDN)</a:t>
            </a:r>
          </a:p>
          <a:p>
            <a:pPr marL="742950" lvl="2" indent="-342900"/>
            <a:r>
              <a:rPr lang="fr-FR" sz="2000" dirty="0" smtClean="0"/>
              <a:t>Partial </a:t>
            </a:r>
            <a:r>
              <a:rPr lang="fr-FR" sz="2000" dirty="0" err="1" smtClean="0"/>
              <a:t>throttle</a:t>
            </a:r>
            <a:r>
              <a:rPr lang="fr-FR" sz="2000"/>
              <a:t>,</a:t>
            </a:r>
            <a:r>
              <a:rPr lang="fr-FR" sz="2000" smtClean="0"/>
              <a:t> cruise, …</a:t>
            </a:r>
            <a:endParaRPr lang="en-GB" sz="2000" dirty="0"/>
          </a:p>
          <a:p>
            <a:pPr marL="342900" lvl="1" indent="-342900">
              <a:buFont typeface="Arial" panose="020B0604020202020204" pitchFamily="34" charset="0"/>
              <a:buChar char="•"/>
            </a:pPr>
            <a:r>
              <a:rPr lang="en-GB" sz="2400" dirty="0" smtClean="0"/>
              <a:t>IWG for </a:t>
            </a:r>
            <a:r>
              <a:rPr lang="en-GB" sz="2400" smtClean="0"/>
              <a:t>ASEP proposes </a:t>
            </a:r>
            <a:r>
              <a:rPr lang="en-GB" sz="2400" dirty="0" smtClean="0"/>
              <a:t>to work on simplified </a:t>
            </a:r>
            <a:r>
              <a:rPr lang="en-GB" sz="2400" dirty="0"/>
              <a:t>test procedure and/or alternative test (such as in-door testing) to save time and to enable direct application of ASEP during type approval </a:t>
            </a:r>
            <a:endParaRPr lang="en-GB" sz="2400" dirty="0" smtClean="0"/>
          </a:p>
          <a:p>
            <a:pPr marL="457200" lvl="1" indent="0">
              <a:buNone/>
            </a:pPr>
            <a:r>
              <a:rPr lang="en-GB" sz="2400" dirty="0" smtClean="0"/>
              <a:t> </a:t>
            </a:r>
          </a:p>
          <a:p>
            <a:pPr marL="457200" lvl="1" indent="0">
              <a:buNone/>
            </a:pPr>
            <a:endParaRPr lang="en-GB" dirty="0" smtClean="0"/>
          </a:p>
        </p:txBody>
      </p:sp>
    </p:spTree>
    <p:extLst>
      <p:ext uri="{BB962C8B-B14F-4D97-AF65-F5344CB8AC3E}">
        <p14:creationId xmlns:p14="http://schemas.microsoft.com/office/powerpoint/2010/main" val="21772446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lvl="1" algn="ctr"/>
            <a:r>
              <a:rPr lang="en-GB" sz="4000" dirty="0" smtClean="0">
                <a:latin typeface="+mj-lt"/>
              </a:rPr>
              <a:t>Concerns and elaborated work plan and timeline </a:t>
            </a:r>
            <a:endParaRPr lang="en-GB" sz="4000" dirty="0">
              <a:latin typeface="+mj-lt"/>
            </a:endParaRPr>
          </a:p>
        </p:txBody>
      </p:sp>
      <p:sp>
        <p:nvSpPr>
          <p:cNvPr id="3" name="Espace réservé du contenu 2"/>
          <p:cNvSpPr>
            <a:spLocks noGrp="1"/>
          </p:cNvSpPr>
          <p:nvPr>
            <p:ph idx="1"/>
          </p:nvPr>
        </p:nvSpPr>
        <p:spPr/>
        <p:txBody>
          <a:bodyPr>
            <a:normAutofit fontScale="92500" lnSpcReduction="20000"/>
          </a:bodyPr>
          <a:lstStyle/>
          <a:p>
            <a:r>
              <a:rPr lang="fr-FR" sz="3000"/>
              <a:t>IWG for ASEP</a:t>
            </a:r>
            <a:r>
              <a:rPr lang="en-GB" sz="3000"/>
              <a:t> </a:t>
            </a:r>
            <a:endParaRPr lang="en-GB" sz="3000" smtClean="0"/>
          </a:p>
          <a:p>
            <a:pPr lvl="1"/>
            <a:r>
              <a:rPr lang="en-GB" smtClean="0"/>
              <a:t>will </a:t>
            </a:r>
            <a:r>
              <a:rPr lang="en-GB"/>
              <a:t>present a progress report each GRB session </a:t>
            </a:r>
          </a:p>
          <a:p>
            <a:pPr lvl="1"/>
            <a:r>
              <a:rPr lang="en-GB" smtClean="0"/>
              <a:t>will </a:t>
            </a:r>
            <a:r>
              <a:rPr lang="en-GB" dirty="0"/>
              <a:t>propose, </a:t>
            </a:r>
            <a:r>
              <a:rPr lang="en-GB"/>
              <a:t>as </a:t>
            </a:r>
            <a:r>
              <a:rPr lang="en-GB" smtClean="0"/>
              <a:t>appropriate, </a:t>
            </a:r>
            <a:r>
              <a:rPr lang="en-GB" dirty="0"/>
              <a:t>to update the text to improve clarity and simplification each </a:t>
            </a:r>
            <a:r>
              <a:rPr lang="en-GB"/>
              <a:t>GRB </a:t>
            </a:r>
            <a:r>
              <a:rPr lang="en-GB" smtClean="0"/>
              <a:t>session</a:t>
            </a:r>
          </a:p>
          <a:p>
            <a:pPr lvl="1"/>
            <a:r>
              <a:rPr lang="de-DE"/>
              <a:t>w</a:t>
            </a:r>
            <a:r>
              <a:rPr lang="de-DE" smtClean="0"/>
              <a:t>ill develop project plan incl. milestones for Q2 2017</a:t>
            </a:r>
          </a:p>
          <a:p>
            <a:pPr lvl="1"/>
            <a:r>
              <a:rPr lang="en-GB" smtClean="0"/>
              <a:t>targets a </a:t>
            </a:r>
            <a:r>
              <a:rPr lang="en-GB"/>
              <a:t>comprehensive </a:t>
            </a:r>
            <a:r>
              <a:rPr lang="en-GB" smtClean="0"/>
              <a:t>final report </a:t>
            </a:r>
            <a:r>
              <a:rPr lang="en-GB" dirty="0"/>
              <a:t>by September </a:t>
            </a:r>
            <a:r>
              <a:rPr lang="en-GB"/>
              <a:t>2019</a:t>
            </a:r>
            <a:r>
              <a:rPr lang="en-GB" smtClean="0"/>
              <a:t>.</a:t>
            </a:r>
          </a:p>
          <a:p>
            <a:pPr lvl="1"/>
            <a:r>
              <a:rPr lang="de-DE" smtClean="0"/>
              <a:t>proposes to consult with ISO as appropriate</a:t>
            </a:r>
          </a:p>
          <a:p>
            <a:pPr lvl="1"/>
            <a:r>
              <a:rPr lang="de-DE"/>
              <a:t>p</a:t>
            </a:r>
            <a:r>
              <a:rPr lang="de-DE" smtClean="0"/>
              <a:t>roposes to hold Task Force meetings </a:t>
            </a:r>
            <a:r>
              <a:rPr lang="en-GB"/>
              <a:t>with limited number of participants</a:t>
            </a:r>
            <a:r>
              <a:rPr lang="de-DE" smtClean="0"/>
              <a:t> as appropriate</a:t>
            </a:r>
            <a:endParaRPr lang="en-GB" dirty="0"/>
          </a:p>
          <a:p>
            <a:pPr marL="0" indent="0">
              <a:buNone/>
            </a:pPr>
            <a:r>
              <a:rPr lang="fr-FR" sz="2400" dirty="0" smtClean="0"/>
              <a:t> </a:t>
            </a:r>
            <a:endParaRPr lang="en-GB" sz="2400" dirty="0" smtClean="0"/>
          </a:p>
          <a:p>
            <a:pPr marL="457200" lvl="1" indent="0">
              <a:buNone/>
            </a:pPr>
            <a:r>
              <a:rPr lang="en-GB" sz="2400" dirty="0" smtClean="0"/>
              <a:t> </a:t>
            </a:r>
          </a:p>
          <a:p>
            <a:pPr marL="457200" lvl="1" indent="0">
              <a:buNone/>
            </a:pPr>
            <a:endParaRPr lang="en-GB" dirty="0" smtClean="0"/>
          </a:p>
        </p:txBody>
      </p:sp>
    </p:spTree>
    <p:extLst>
      <p:ext uri="{BB962C8B-B14F-4D97-AF65-F5344CB8AC3E}">
        <p14:creationId xmlns:p14="http://schemas.microsoft.com/office/powerpoint/2010/main" val="28260974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a:t>Concerns and elaborated work plan and timeline </a:t>
            </a:r>
          </a:p>
        </p:txBody>
      </p:sp>
      <p:sp>
        <p:nvSpPr>
          <p:cNvPr id="3" name="Espace réservé du contenu 2"/>
          <p:cNvSpPr>
            <a:spLocks noGrp="1"/>
          </p:cNvSpPr>
          <p:nvPr>
            <p:ph idx="1"/>
          </p:nvPr>
        </p:nvSpPr>
        <p:spPr/>
        <p:txBody>
          <a:bodyPr>
            <a:normAutofit/>
          </a:bodyPr>
          <a:lstStyle/>
          <a:p>
            <a:r>
              <a:rPr lang="fr-FR" dirty="0"/>
              <a:t>IWG for </a:t>
            </a:r>
            <a:r>
              <a:rPr lang="fr-FR"/>
              <a:t>ASEP </a:t>
            </a:r>
            <a:r>
              <a:rPr lang="fr-FR" smtClean="0"/>
              <a:t>proposes four meetings </a:t>
            </a:r>
            <a:r>
              <a:rPr lang="fr-FR"/>
              <a:t>per </a:t>
            </a:r>
            <a:r>
              <a:rPr lang="fr-FR" smtClean="0"/>
              <a:t>year</a:t>
            </a:r>
          </a:p>
          <a:p>
            <a:r>
              <a:rPr lang="fr-FR" smtClean="0"/>
              <a:t>Upcoming meetings </a:t>
            </a:r>
            <a:endParaRPr lang="fr-FR" dirty="0" smtClean="0"/>
          </a:p>
          <a:p>
            <a:pPr lvl="1"/>
            <a:r>
              <a:rPr lang="fr-FR" sz="2400" smtClean="0"/>
              <a:t>May 10</a:t>
            </a:r>
            <a:r>
              <a:rPr lang="fr-FR" sz="2400" baseline="30000"/>
              <a:t>th</a:t>
            </a:r>
            <a:r>
              <a:rPr lang="fr-FR" sz="2400" smtClean="0"/>
              <a:t> morning  to 12</a:t>
            </a:r>
            <a:r>
              <a:rPr lang="fr-FR" sz="2400" baseline="30000"/>
              <a:t>th</a:t>
            </a:r>
            <a:r>
              <a:rPr lang="fr-FR" sz="2400" smtClean="0"/>
              <a:t> noon, Brussels</a:t>
            </a:r>
            <a:br>
              <a:rPr lang="fr-FR" sz="2400" smtClean="0"/>
            </a:br>
            <a:r>
              <a:rPr lang="fr-FR" sz="2400" smtClean="0"/>
              <a:t>(Scope, review of new concept, continued discussion on pros and cons of existing methtods, project plan)</a:t>
            </a:r>
          </a:p>
          <a:p>
            <a:pPr lvl="1"/>
            <a:r>
              <a:rPr lang="fr-FR" sz="2400" smtClean="0"/>
              <a:t>July , 1</a:t>
            </a:r>
            <a:r>
              <a:rPr lang="fr-FR" sz="2400" baseline="30000"/>
              <a:t>st</a:t>
            </a:r>
            <a:r>
              <a:rPr lang="fr-FR" sz="2400" smtClean="0"/>
              <a:t> half, J or US, possibly combined with QRTV GTR meeting</a:t>
            </a:r>
          </a:p>
          <a:p>
            <a:pPr lvl="1"/>
            <a:r>
              <a:rPr lang="fr-FR" sz="2400" smtClean="0"/>
              <a:t>November, 2</a:t>
            </a:r>
            <a:r>
              <a:rPr lang="fr-FR" sz="2400" baseline="30000" smtClean="0"/>
              <a:t>nd</a:t>
            </a:r>
            <a:r>
              <a:rPr lang="fr-FR" sz="2400" smtClean="0"/>
              <a:t> week, US or J</a:t>
            </a:r>
            <a:endParaRPr lang="fr-FR" sz="2400" dirty="0" smtClean="0"/>
          </a:p>
        </p:txBody>
      </p:sp>
    </p:spTree>
    <p:extLst>
      <p:ext uri="{BB962C8B-B14F-4D97-AF65-F5344CB8AC3E}">
        <p14:creationId xmlns:p14="http://schemas.microsoft.com/office/powerpoint/2010/main" val="44183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dirty="0" smtClean="0"/>
              <a:t>ASEP, background Information, 2005</a:t>
            </a:r>
            <a:endParaRPr lang="en-GB" dirty="0"/>
          </a:p>
        </p:txBody>
      </p:sp>
      <p:sp>
        <p:nvSpPr>
          <p:cNvPr id="3" name="Espace réservé du contenu 2"/>
          <p:cNvSpPr>
            <a:spLocks noGrp="1"/>
          </p:cNvSpPr>
          <p:nvPr>
            <p:ph idx="1"/>
          </p:nvPr>
        </p:nvSpPr>
        <p:spPr/>
        <p:txBody>
          <a:bodyPr>
            <a:normAutofit fontScale="92500" lnSpcReduction="10000"/>
          </a:bodyPr>
          <a:lstStyle/>
          <a:p>
            <a:r>
              <a:rPr lang="en-GB" sz="2000" dirty="0"/>
              <a:t>The GRB, in 2005, approved the adoption of the revised International </a:t>
            </a:r>
            <a:r>
              <a:rPr lang="en-GB" sz="2000" dirty="0" smtClean="0"/>
              <a:t>Organization for </a:t>
            </a:r>
            <a:r>
              <a:rPr lang="en-GB" sz="2000" dirty="0"/>
              <a:t>Standardization (ISO) 362 test procedure (TRANS/WP.29/GRB/40) as the </a:t>
            </a:r>
            <a:r>
              <a:rPr lang="en-GB" sz="2000" dirty="0" smtClean="0"/>
              <a:t>technical basis </a:t>
            </a:r>
            <a:r>
              <a:rPr lang="en-GB" sz="2000" dirty="0"/>
              <a:t>for future versions of Regulation No. 51 and Regulation No. 41 on vehicle noise</a:t>
            </a:r>
            <a:r>
              <a:rPr lang="en-GB" sz="2000" dirty="0" smtClean="0"/>
              <a:t>.</a:t>
            </a:r>
          </a:p>
          <a:p>
            <a:r>
              <a:rPr lang="en-GB" sz="2000" dirty="0"/>
              <a:t>As a consequence of the change in technical testing methods, a number </a:t>
            </a:r>
            <a:r>
              <a:rPr lang="en-GB" sz="2000" dirty="0" smtClean="0"/>
              <a:t>of contracting </a:t>
            </a:r>
            <a:r>
              <a:rPr lang="en-GB" sz="2000" dirty="0"/>
              <a:t>parties expressed concern </a:t>
            </a:r>
            <a:r>
              <a:rPr lang="en-GB" sz="2000" dirty="0" smtClean="0"/>
              <a:t>regarding :</a:t>
            </a:r>
          </a:p>
          <a:p>
            <a:pPr lvl="1"/>
            <a:r>
              <a:rPr lang="en-GB" sz="2000" dirty="0" smtClean="0"/>
              <a:t>the </a:t>
            </a:r>
            <a:r>
              <a:rPr lang="en-GB" sz="2000" dirty="0"/>
              <a:t>change in vehicle engine speed (</a:t>
            </a:r>
            <a:r>
              <a:rPr lang="en-GB" sz="2000" dirty="0" err="1"/>
              <a:t>r.p.m</a:t>
            </a:r>
            <a:r>
              <a:rPr lang="en-GB" sz="2000" dirty="0" smtClean="0"/>
              <a:t>.) used </a:t>
            </a:r>
            <a:r>
              <a:rPr lang="en-GB" sz="2000" dirty="0"/>
              <a:t>during the certification </a:t>
            </a:r>
            <a:r>
              <a:rPr lang="en-GB" sz="2000" dirty="0" smtClean="0"/>
              <a:t>test.</a:t>
            </a:r>
          </a:p>
          <a:p>
            <a:pPr lvl="1"/>
            <a:r>
              <a:rPr lang="en-GB" sz="2000" dirty="0" smtClean="0"/>
              <a:t>the </a:t>
            </a:r>
            <a:r>
              <a:rPr lang="en-GB" sz="2000" dirty="0"/>
              <a:t>desire to prohibit “cheating”, </a:t>
            </a:r>
            <a:endParaRPr lang="en-GB" sz="2000" dirty="0" smtClean="0"/>
          </a:p>
          <a:p>
            <a:pPr lvl="1"/>
            <a:r>
              <a:rPr lang="en-GB" sz="2000" dirty="0" smtClean="0"/>
              <a:t>a desire </a:t>
            </a:r>
            <a:r>
              <a:rPr lang="en-GB" sz="2000" dirty="0"/>
              <a:t>to check for ‘nonlinear’ behaviour</a:t>
            </a:r>
            <a:r>
              <a:rPr lang="en-GB" sz="2000" dirty="0" smtClean="0"/>
              <a:t>,</a:t>
            </a:r>
          </a:p>
          <a:p>
            <a:pPr lvl="1"/>
            <a:r>
              <a:rPr lang="en-GB" sz="2000" dirty="0" smtClean="0"/>
              <a:t>a </a:t>
            </a:r>
            <a:r>
              <a:rPr lang="en-GB" sz="2000" dirty="0"/>
              <a:t>desire for an additional, independent, set </a:t>
            </a:r>
            <a:r>
              <a:rPr lang="en-GB" sz="2000" dirty="0" smtClean="0"/>
              <a:t>of noise </a:t>
            </a:r>
            <a:r>
              <a:rPr lang="en-GB" sz="2000" dirty="0"/>
              <a:t>emission stringency tests for the approval of motor vehicles</a:t>
            </a:r>
            <a:r>
              <a:rPr lang="en-GB" sz="2000" dirty="0" smtClean="0"/>
              <a:t>.</a:t>
            </a:r>
          </a:p>
          <a:p>
            <a:r>
              <a:rPr lang="en-GB" sz="2200" dirty="0"/>
              <a:t>As a result of these concerns, GRB established (TRANS/WP.29/GRB/40) </a:t>
            </a:r>
            <a:r>
              <a:rPr lang="en-GB" sz="2200" dirty="0" smtClean="0"/>
              <a:t>an informal </a:t>
            </a:r>
            <a:r>
              <a:rPr lang="en-GB" sz="2200" dirty="0"/>
              <a:t>group on Additional Sound Emission Provisions (ASEP</a:t>
            </a:r>
            <a:r>
              <a:rPr lang="en-GB" sz="2200" dirty="0" smtClean="0"/>
              <a:t>)</a:t>
            </a:r>
            <a:r>
              <a:rPr lang="en-GB" sz="2200" dirty="0"/>
              <a:t> </a:t>
            </a:r>
            <a:r>
              <a:rPr lang="en-GB" sz="2200" dirty="0" smtClean="0"/>
              <a:t>for the </a:t>
            </a:r>
            <a:r>
              <a:rPr lang="en-GB" sz="2200" dirty="0"/>
              <a:t>incorporation of </a:t>
            </a:r>
            <a:r>
              <a:rPr lang="en-GB" sz="2200" dirty="0" smtClean="0"/>
              <a:t>additional specifications for </a:t>
            </a:r>
            <a:r>
              <a:rPr lang="en-GB" sz="2200" dirty="0"/>
              <a:t>Regulation No. </a:t>
            </a:r>
            <a:r>
              <a:rPr lang="en-GB" sz="2200" dirty="0" smtClean="0"/>
              <a:t>51 </a:t>
            </a:r>
          </a:p>
        </p:txBody>
      </p:sp>
    </p:spTree>
    <p:extLst>
      <p:ext uri="{BB962C8B-B14F-4D97-AF65-F5344CB8AC3E}">
        <p14:creationId xmlns:p14="http://schemas.microsoft.com/office/powerpoint/2010/main" val="909028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GB" sz="4000" dirty="0"/>
              <a:t>ASEP, background </a:t>
            </a:r>
            <a:r>
              <a:rPr lang="en-GB" sz="4000" dirty="0" smtClean="0"/>
              <a:t>Information, </a:t>
            </a:r>
            <a:br>
              <a:rPr lang="en-GB" sz="4000" dirty="0" smtClean="0"/>
            </a:br>
            <a:r>
              <a:rPr lang="en-GB" sz="4000" dirty="0" smtClean="0"/>
              <a:t>2005-2010</a:t>
            </a:r>
            <a:endParaRPr lang="en-GB" sz="4000" dirty="0"/>
          </a:p>
        </p:txBody>
      </p:sp>
      <p:sp>
        <p:nvSpPr>
          <p:cNvPr id="3" name="Espace réservé du contenu 2"/>
          <p:cNvSpPr>
            <a:spLocks noGrp="1"/>
          </p:cNvSpPr>
          <p:nvPr>
            <p:ph idx="1"/>
          </p:nvPr>
        </p:nvSpPr>
        <p:spPr/>
        <p:txBody>
          <a:bodyPr>
            <a:normAutofit fontScale="85000" lnSpcReduction="10000"/>
          </a:bodyPr>
          <a:lstStyle/>
          <a:p>
            <a:r>
              <a:rPr lang="fr-FR" sz="2400" dirty="0"/>
              <a:t>19 meeting </a:t>
            </a:r>
            <a:r>
              <a:rPr lang="fr-FR" sz="2400" dirty="0" err="1"/>
              <a:t>from</a:t>
            </a:r>
            <a:r>
              <a:rPr lang="fr-FR" sz="2400" dirty="0"/>
              <a:t> Novembre 2005 to </a:t>
            </a:r>
            <a:r>
              <a:rPr lang="fr-FR" sz="2400" dirty="0" err="1"/>
              <a:t>december</a:t>
            </a:r>
            <a:r>
              <a:rPr lang="fr-FR" sz="2400" dirty="0"/>
              <a:t> </a:t>
            </a:r>
            <a:r>
              <a:rPr lang="fr-FR" sz="2400" dirty="0" smtClean="0"/>
              <a:t>2009</a:t>
            </a:r>
          </a:p>
          <a:p>
            <a:r>
              <a:rPr lang="en-GB" sz="2400" dirty="0"/>
              <a:t>At the September 2009 session of GRB, the Chairman of the informal </a:t>
            </a:r>
            <a:r>
              <a:rPr lang="en-GB" sz="2400" dirty="0" smtClean="0"/>
              <a:t>group reported </a:t>
            </a:r>
            <a:r>
              <a:rPr lang="en-GB" sz="2400" dirty="0"/>
              <a:t>to GRB that a </a:t>
            </a:r>
            <a:r>
              <a:rPr lang="en-GB" sz="2400" dirty="0" smtClean="0"/>
              <a:t>consensus recommendation </a:t>
            </a:r>
            <a:r>
              <a:rPr lang="en-GB" sz="2400" dirty="0"/>
              <a:t>to GRB on Regulation No. 51 </a:t>
            </a:r>
            <a:r>
              <a:rPr lang="en-GB" sz="2400" dirty="0" smtClean="0"/>
              <a:t>ASEP was </a:t>
            </a:r>
            <a:r>
              <a:rPr lang="en-GB" sz="2400" dirty="0"/>
              <a:t>not </a:t>
            </a:r>
            <a:r>
              <a:rPr lang="en-GB" sz="2400" dirty="0" smtClean="0"/>
              <a:t>possible</a:t>
            </a:r>
          </a:p>
          <a:p>
            <a:r>
              <a:rPr lang="en-GB" sz="2400" dirty="0"/>
              <a:t>At the February 2010 meeting, while there was no </a:t>
            </a:r>
            <a:r>
              <a:rPr lang="en-GB" sz="2400" dirty="0" smtClean="0"/>
              <a:t>further progress </a:t>
            </a:r>
            <a:r>
              <a:rPr lang="en-GB" sz="2400" dirty="0"/>
              <a:t>on a single consensus proposal, there was, however, an strong opinion </a:t>
            </a:r>
            <a:r>
              <a:rPr lang="en-GB" sz="2400" dirty="0" smtClean="0"/>
              <a:t>expressed by </a:t>
            </a:r>
            <a:r>
              <a:rPr lang="en-GB" sz="2400" dirty="0"/>
              <a:t>contracting parties and accredited NGOs that a prompt resolution of this issue </a:t>
            </a:r>
            <a:r>
              <a:rPr lang="en-GB" sz="2400" dirty="0" smtClean="0"/>
              <a:t>was necessary</a:t>
            </a:r>
          </a:p>
          <a:p>
            <a:r>
              <a:rPr lang="en-GB" sz="2400" dirty="0" smtClean="0"/>
              <a:t>In </a:t>
            </a:r>
            <a:r>
              <a:rPr lang="en-GB" sz="2400" dirty="0" err="1" smtClean="0"/>
              <a:t>september</a:t>
            </a:r>
            <a:r>
              <a:rPr lang="en-GB" sz="2400" dirty="0" smtClean="0"/>
              <a:t> 2010, A </a:t>
            </a:r>
            <a:r>
              <a:rPr lang="en-GB" sz="2400" dirty="0"/>
              <a:t>proposal to address the concerns expressed has been provided </a:t>
            </a:r>
            <a:r>
              <a:rPr lang="en-GB" sz="2400" dirty="0" smtClean="0"/>
              <a:t>by GRB Chairman that reaches the </a:t>
            </a:r>
            <a:r>
              <a:rPr lang="en-GB" sz="2400" dirty="0"/>
              <a:t>goals set forth by GRB for the purpose of ASEP in </a:t>
            </a:r>
            <a:r>
              <a:rPr lang="en-GB" sz="2400" dirty="0" smtClean="0"/>
              <a:t>a sufficient </a:t>
            </a:r>
            <a:r>
              <a:rPr lang="en-GB" sz="2400" dirty="0"/>
              <a:t>manner to provide a basis for agreement by GRB and subsequent adoption </a:t>
            </a:r>
            <a:r>
              <a:rPr lang="en-GB" sz="2400" dirty="0" smtClean="0"/>
              <a:t>by WP.29</a:t>
            </a:r>
            <a:r>
              <a:rPr lang="en-GB" sz="2400" dirty="0"/>
              <a:t>. </a:t>
            </a:r>
            <a:r>
              <a:rPr lang="en-GB" sz="2400" dirty="0" smtClean="0"/>
              <a:t>(ECE/TRANS/WP.29/GRB/2010/9)</a:t>
            </a:r>
            <a:r>
              <a:rPr lang="fr-FR" sz="2400" dirty="0" smtClean="0"/>
              <a:t> </a:t>
            </a:r>
            <a:endParaRPr lang="en-GB" sz="2400" dirty="0"/>
          </a:p>
          <a:p>
            <a:pPr marL="0" indent="0" algn="just">
              <a:buNone/>
            </a:pPr>
            <a:r>
              <a:rPr lang="en-GB" sz="2400" i="1" dirty="0" smtClean="0"/>
              <a:t>As </a:t>
            </a:r>
            <a:r>
              <a:rPr lang="en-GB" sz="2400" i="1" dirty="0"/>
              <a:t>with any compromise proposal, no one will be completely satisfied, but </a:t>
            </a:r>
            <a:r>
              <a:rPr lang="en-GB" sz="2400" i="1" dirty="0" smtClean="0"/>
              <a:t>each expressed </a:t>
            </a:r>
            <a:r>
              <a:rPr lang="en-GB" sz="2400" i="1" dirty="0"/>
              <a:t>policy goal of GRB can be shown to have been satisfied</a:t>
            </a:r>
            <a:endParaRPr lang="en-GB" i="1" dirty="0"/>
          </a:p>
        </p:txBody>
      </p:sp>
    </p:spTree>
    <p:extLst>
      <p:ext uri="{BB962C8B-B14F-4D97-AF65-F5344CB8AC3E}">
        <p14:creationId xmlns:p14="http://schemas.microsoft.com/office/powerpoint/2010/main" val="3717259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GB" sz="4000" dirty="0"/>
              <a:t>ASEP, background Information, </a:t>
            </a:r>
            <a:r>
              <a:rPr lang="en-GB" sz="4000" dirty="0" smtClean="0"/>
              <a:t/>
            </a:r>
            <a:br>
              <a:rPr lang="en-GB" sz="4000" dirty="0" smtClean="0"/>
            </a:br>
            <a:r>
              <a:rPr lang="en-GB" sz="4000" dirty="0" smtClean="0"/>
              <a:t>2015-2016</a:t>
            </a:r>
            <a:endParaRPr lang="en-GB" sz="4000" dirty="0"/>
          </a:p>
        </p:txBody>
      </p:sp>
      <p:sp>
        <p:nvSpPr>
          <p:cNvPr id="3" name="Espace réservé du contenu 2"/>
          <p:cNvSpPr>
            <a:spLocks noGrp="1"/>
          </p:cNvSpPr>
          <p:nvPr>
            <p:ph idx="1"/>
          </p:nvPr>
        </p:nvSpPr>
        <p:spPr>
          <a:xfrm>
            <a:off x="457200" y="1600200"/>
            <a:ext cx="8363272" cy="4525963"/>
          </a:xfrm>
        </p:spPr>
        <p:txBody>
          <a:bodyPr>
            <a:noAutofit/>
          </a:bodyPr>
          <a:lstStyle/>
          <a:p>
            <a:pPr marL="0" indent="0">
              <a:buNone/>
            </a:pPr>
            <a:r>
              <a:rPr lang="en-GB" sz="2400" dirty="0" smtClean="0"/>
              <a:t>Within </a:t>
            </a:r>
            <a:r>
              <a:rPr lang="en-GB" sz="2400" dirty="0"/>
              <a:t>the working group for future work for GRB </a:t>
            </a:r>
            <a:r>
              <a:rPr lang="en-GB" sz="2400" dirty="0" smtClean="0"/>
              <a:t>62</a:t>
            </a:r>
            <a:r>
              <a:rPr lang="en-GB" sz="2400" dirty="0"/>
              <a:t>, 63 and 64th session, </a:t>
            </a:r>
            <a:r>
              <a:rPr lang="en-GB" sz="2400" dirty="0" smtClean="0"/>
              <a:t>several </a:t>
            </a:r>
            <a:r>
              <a:rPr lang="en-GB" sz="2400" dirty="0"/>
              <a:t>concerns about ASEP have been presented : </a:t>
            </a:r>
          </a:p>
          <a:p>
            <a:r>
              <a:rPr lang="en-GB" sz="2000" dirty="0" smtClean="0"/>
              <a:t>Update </a:t>
            </a:r>
            <a:r>
              <a:rPr lang="en-GB" sz="2000" dirty="0"/>
              <a:t>the text to improve clarity and simplification in short term </a:t>
            </a:r>
          </a:p>
          <a:p>
            <a:r>
              <a:rPr lang="en-GB" sz="2000" dirty="0" smtClean="0"/>
              <a:t>Add missing </a:t>
            </a:r>
            <a:r>
              <a:rPr lang="en-GB" sz="2000" dirty="0"/>
              <a:t>sound limit values for N1 and Off-road in Annex7 para. 5.3 to be added. </a:t>
            </a:r>
          </a:p>
          <a:p>
            <a:r>
              <a:rPr lang="en-GB" sz="2000" dirty="0" smtClean="0"/>
              <a:t>Series </a:t>
            </a:r>
            <a:r>
              <a:rPr lang="en-GB" sz="2000" dirty="0"/>
              <a:t>hybrid vehicles are excluded from the ASEP until 30 June 2019; new test methods will be necessary in R51. </a:t>
            </a:r>
          </a:p>
          <a:p>
            <a:r>
              <a:rPr lang="en-GB" sz="2000" dirty="0" smtClean="0"/>
              <a:t>ASEP </a:t>
            </a:r>
            <a:r>
              <a:rPr lang="en-GB" sz="2000" dirty="0"/>
              <a:t>as a part of type approval (not as a manufacturer declaration) </a:t>
            </a:r>
          </a:p>
          <a:p>
            <a:r>
              <a:rPr lang="en-GB" sz="2000" dirty="0" smtClean="0"/>
              <a:t>More </a:t>
            </a:r>
            <a:r>
              <a:rPr lang="en-GB" sz="2000" dirty="0"/>
              <a:t>general technical review in cooperation with ISO (Improvement of methods) </a:t>
            </a:r>
          </a:p>
          <a:p>
            <a:r>
              <a:rPr lang="en-GB" sz="2000" dirty="0"/>
              <a:t>It was proposed to create an IWG for ASEP starting on 2016. </a:t>
            </a:r>
          </a:p>
        </p:txBody>
      </p:sp>
    </p:spTree>
    <p:extLst>
      <p:ext uri="{BB962C8B-B14F-4D97-AF65-F5344CB8AC3E}">
        <p14:creationId xmlns:p14="http://schemas.microsoft.com/office/powerpoint/2010/main" val="16173813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GB" sz="4000" dirty="0"/>
              <a:t>ASEP, background </a:t>
            </a:r>
            <a:r>
              <a:rPr lang="en-GB" sz="4000" dirty="0" smtClean="0"/>
              <a:t>Information, </a:t>
            </a:r>
            <a:br>
              <a:rPr lang="en-GB" sz="4000" dirty="0" smtClean="0"/>
            </a:br>
            <a:r>
              <a:rPr lang="en-GB" sz="4000" dirty="0" smtClean="0"/>
              <a:t>2015-2016</a:t>
            </a:r>
            <a:endParaRPr lang="en-GB" sz="4000" dirty="0"/>
          </a:p>
        </p:txBody>
      </p:sp>
      <p:sp>
        <p:nvSpPr>
          <p:cNvPr id="3" name="Espace réservé du contenu 2"/>
          <p:cNvSpPr>
            <a:spLocks noGrp="1"/>
          </p:cNvSpPr>
          <p:nvPr>
            <p:ph idx="1"/>
          </p:nvPr>
        </p:nvSpPr>
        <p:spPr/>
        <p:txBody>
          <a:bodyPr>
            <a:normAutofit fontScale="77500" lnSpcReduction="20000"/>
          </a:bodyPr>
          <a:lstStyle/>
          <a:p>
            <a:r>
              <a:rPr lang="en-GB" dirty="0" smtClean="0"/>
              <a:t>The expert from France presented the results of a survey on additional sound emission provisions (ASEP) (GRB-64-16). According the expert, the survey had identified a lot of issues in the application of ASEP of the 03 series of amendments to Regulation No. 51 and the need for further work on this subject. He further reported that this view was also shared by ISO, which proposed to revise the ASEP provisions (GRB-64-04). </a:t>
            </a:r>
          </a:p>
          <a:p>
            <a:r>
              <a:rPr lang="en-GB" dirty="0" smtClean="0"/>
              <a:t>To </a:t>
            </a:r>
            <a:r>
              <a:rPr lang="en-GB" dirty="0"/>
              <a:t>make progress in this area, GRB decided, subject to WP.29 consent, to establish an IWG on ASEP and adopted its Terms of Reference (</a:t>
            </a:r>
            <a:r>
              <a:rPr lang="en-GB" dirty="0" err="1"/>
              <a:t>ToR</a:t>
            </a:r>
            <a:r>
              <a:rPr lang="en-GB" dirty="0"/>
              <a:t>) (GRB-64-23 and </a:t>
            </a:r>
            <a:r>
              <a:rPr lang="en-GB" dirty="0" smtClean="0"/>
              <a:t>Rev.1). </a:t>
            </a:r>
          </a:p>
          <a:p>
            <a:r>
              <a:rPr lang="en-GB" dirty="0"/>
              <a:t>The aim of the group is to propose improvement of this regulation</a:t>
            </a:r>
            <a:r>
              <a:rPr lang="en-GB" sz="4000" dirty="0" smtClean="0"/>
              <a:t>.</a:t>
            </a:r>
            <a:endParaRPr lang="en-GB" dirty="0"/>
          </a:p>
        </p:txBody>
      </p:sp>
    </p:spTree>
    <p:extLst>
      <p:ext uri="{BB962C8B-B14F-4D97-AF65-F5344CB8AC3E}">
        <p14:creationId xmlns:p14="http://schemas.microsoft.com/office/powerpoint/2010/main" val="29959278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en-GB" sz="4000" dirty="0" smtClean="0"/>
              <a:t>ASEP, </a:t>
            </a:r>
            <a:r>
              <a:rPr lang="en-GB" sz="3600" dirty="0"/>
              <a:t>future </a:t>
            </a:r>
            <a:r>
              <a:rPr lang="en-GB" sz="3600" dirty="0" smtClean="0"/>
              <a:t>works , </a:t>
            </a:r>
            <a:r>
              <a:rPr lang="en-GB" sz="4000" dirty="0" smtClean="0"/>
              <a:t>2016-2017</a:t>
            </a:r>
            <a:br>
              <a:rPr lang="en-GB" sz="4000" dirty="0" smtClean="0"/>
            </a:br>
            <a:r>
              <a:rPr lang="en-GB" sz="4000" dirty="0" smtClean="0"/>
              <a:t>TOR 2016</a:t>
            </a:r>
            <a:endParaRPr lang="en-GB" sz="4000" dirty="0"/>
          </a:p>
        </p:txBody>
      </p:sp>
      <p:sp>
        <p:nvSpPr>
          <p:cNvPr id="3" name="Espace réservé du contenu 2"/>
          <p:cNvSpPr>
            <a:spLocks noGrp="1"/>
          </p:cNvSpPr>
          <p:nvPr>
            <p:ph idx="1"/>
          </p:nvPr>
        </p:nvSpPr>
        <p:spPr/>
        <p:txBody>
          <a:bodyPr>
            <a:noAutofit/>
          </a:bodyPr>
          <a:lstStyle/>
          <a:p>
            <a:pPr marL="0" indent="0">
              <a:buNone/>
            </a:pPr>
            <a:r>
              <a:rPr lang="en-GB" sz="2400" dirty="0" smtClean="0"/>
              <a:t>For </a:t>
            </a:r>
            <a:r>
              <a:rPr lang="en-GB" sz="2400" dirty="0"/>
              <a:t>primary objective of IWG for ASEP shall </a:t>
            </a:r>
            <a:r>
              <a:rPr lang="en-GB" sz="2400" dirty="0" smtClean="0"/>
              <a:t>: </a:t>
            </a:r>
          </a:p>
          <a:p>
            <a:r>
              <a:rPr lang="en-GB" sz="2400" dirty="0" smtClean="0"/>
              <a:t>On </a:t>
            </a:r>
            <a:r>
              <a:rPr lang="en-GB" sz="2400" dirty="0"/>
              <a:t>a short term :</a:t>
            </a:r>
            <a:r>
              <a:rPr lang="en-GB" sz="2400" dirty="0" smtClean="0"/>
              <a:t> </a:t>
            </a:r>
            <a:endParaRPr lang="en-GB" sz="2400" dirty="0"/>
          </a:p>
          <a:p>
            <a:pPr lvl="1"/>
            <a:r>
              <a:rPr lang="en-GB" sz="2000" dirty="0" smtClean="0"/>
              <a:t>continue </a:t>
            </a:r>
            <a:r>
              <a:rPr lang="en-GB" sz="2000" dirty="0"/>
              <a:t>work done by ISO to update the text to improve clarity and simplification</a:t>
            </a:r>
            <a:r>
              <a:rPr lang="en-GB" sz="2000" dirty="0" smtClean="0"/>
              <a:t>; </a:t>
            </a:r>
            <a:endParaRPr lang="en-GB" sz="2000" dirty="0"/>
          </a:p>
          <a:p>
            <a:pPr lvl="1"/>
            <a:r>
              <a:rPr lang="en-GB" sz="2000" dirty="0" smtClean="0"/>
              <a:t>propose </a:t>
            </a:r>
            <a:r>
              <a:rPr lang="en-GB" sz="2000" dirty="0"/>
              <a:t>missing limits </a:t>
            </a:r>
            <a:r>
              <a:rPr lang="en-GB" sz="2000" dirty="0" smtClean="0"/>
              <a:t>for e.g</a:t>
            </a:r>
            <a:r>
              <a:rPr lang="en-GB" sz="2000" dirty="0"/>
              <a:t>. N1 from UN R51.02 </a:t>
            </a:r>
            <a:r>
              <a:rPr lang="en-GB" sz="2000" dirty="0" smtClean="0"/>
              <a:t>in </a:t>
            </a:r>
            <a:r>
              <a:rPr lang="en-GB" sz="2000" dirty="0"/>
              <a:t>reference sound assessment; </a:t>
            </a:r>
          </a:p>
          <a:p>
            <a:pPr lvl="1"/>
            <a:r>
              <a:rPr lang="en-GB" sz="2000" dirty="0"/>
              <a:t>re-structure the text </a:t>
            </a:r>
            <a:r>
              <a:rPr lang="en-GB" sz="2000" dirty="0" smtClean="0"/>
              <a:t>or </a:t>
            </a:r>
            <a:r>
              <a:rPr lang="en-GB" sz="2000" dirty="0"/>
              <a:t>better understanding </a:t>
            </a:r>
          </a:p>
          <a:p>
            <a:r>
              <a:rPr lang="en-GB" sz="2400" dirty="0"/>
              <a:t>The aim of IWG is to present </a:t>
            </a:r>
            <a:endParaRPr lang="en-GB" sz="2400" dirty="0" smtClean="0"/>
          </a:p>
          <a:p>
            <a:pPr lvl="1"/>
            <a:r>
              <a:rPr lang="en-GB" sz="2400" dirty="0" smtClean="0"/>
              <a:t>a </a:t>
            </a:r>
            <a:r>
              <a:rPr lang="en-GB" sz="2400" dirty="0"/>
              <a:t>working document for consideration during the 65th GRB in </a:t>
            </a:r>
            <a:r>
              <a:rPr lang="en-GB" sz="2400" dirty="0" smtClean="0"/>
              <a:t>February </a:t>
            </a:r>
            <a:r>
              <a:rPr lang="en-GB" sz="2400" dirty="0"/>
              <a:t>2017 for clarification on </a:t>
            </a:r>
            <a:r>
              <a:rPr lang="en-GB" sz="2400" dirty="0" smtClean="0"/>
              <a:t>ASEP</a:t>
            </a:r>
          </a:p>
          <a:p>
            <a:pPr lvl="1"/>
            <a:r>
              <a:rPr lang="en-GB" sz="2400" dirty="0" smtClean="0"/>
              <a:t>a </a:t>
            </a:r>
            <a:r>
              <a:rPr lang="en-GB" sz="2400" dirty="0"/>
              <a:t>detailed elaborated work plan and timeline </a:t>
            </a:r>
          </a:p>
          <a:p>
            <a:endParaRPr lang="en-GB" sz="2400" dirty="0"/>
          </a:p>
          <a:p>
            <a:endParaRPr lang="en-GB" sz="2400" dirty="0"/>
          </a:p>
          <a:p>
            <a:pPr marL="0" indent="0" algn="just">
              <a:buNone/>
            </a:pPr>
            <a:endParaRPr lang="en-GB" sz="2400" dirty="0"/>
          </a:p>
        </p:txBody>
      </p:sp>
    </p:spTree>
    <p:extLst>
      <p:ext uri="{BB962C8B-B14F-4D97-AF65-F5344CB8AC3E}">
        <p14:creationId xmlns:p14="http://schemas.microsoft.com/office/powerpoint/2010/main" val="1933272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sz="4800" dirty="0"/>
              <a:t>ASEP, </a:t>
            </a:r>
            <a:r>
              <a:rPr lang="en-GB" dirty="0"/>
              <a:t>future works </a:t>
            </a:r>
            <a:r>
              <a:rPr lang="en-GB" dirty="0" smtClean="0"/>
              <a:t>, </a:t>
            </a:r>
            <a:r>
              <a:rPr lang="en-GB" sz="4800" dirty="0" smtClean="0"/>
              <a:t>2016-2019</a:t>
            </a:r>
            <a:br>
              <a:rPr lang="en-GB" sz="4800" dirty="0" smtClean="0"/>
            </a:br>
            <a:r>
              <a:rPr lang="en-GB" dirty="0"/>
              <a:t>TOR 2016</a:t>
            </a:r>
          </a:p>
        </p:txBody>
      </p:sp>
      <p:sp>
        <p:nvSpPr>
          <p:cNvPr id="3" name="Espace réservé du contenu 2"/>
          <p:cNvSpPr>
            <a:spLocks noGrp="1"/>
          </p:cNvSpPr>
          <p:nvPr>
            <p:ph idx="1"/>
          </p:nvPr>
        </p:nvSpPr>
        <p:spPr/>
        <p:txBody>
          <a:bodyPr>
            <a:normAutofit/>
          </a:bodyPr>
          <a:lstStyle/>
          <a:p>
            <a:r>
              <a:rPr lang="en-GB" sz="2400" dirty="0" smtClean="0"/>
              <a:t>Objective of IWG on </a:t>
            </a:r>
            <a:r>
              <a:rPr lang="en-GB" sz="2400" dirty="0"/>
              <a:t>mid/long term </a:t>
            </a:r>
          </a:p>
          <a:p>
            <a:pPr lvl="1"/>
            <a:r>
              <a:rPr lang="en-GB" sz="2000" dirty="0" smtClean="0"/>
              <a:t>review </a:t>
            </a:r>
            <a:r>
              <a:rPr lang="en-GB" sz="2000" dirty="0"/>
              <a:t>and improve test procedure for automatic transmission in non-locked </a:t>
            </a:r>
            <a:r>
              <a:rPr lang="en-GB" sz="2000" dirty="0" smtClean="0"/>
              <a:t>Transmission </a:t>
            </a:r>
            <a:r>
              <a:rPr lang="en-GB" sz="2000" dirty="0"/>
              <a:t>condition; </a:t>
            </a:r>
          </a:p>
          <a:p>
            <a:pPr lvl="1"/>
            <a:r>
              <a:rPr lang="en-GB" sz="2000" dirty="0" smtClean="0"/>
              <a:t>propose </a:t>
            </a:r>
            <a:r>
              <a:rPr lang="en-GB" sz="2000" dirty="0"/>
              <a:t>a test procedures for hybrid vehicles and new technologies of vehicle. </a:t>
            </a:r>
          </a:p>
          <a:p>
            <a:pPr lvl="1"/>
            <a:r>
              <a:rPr lang="en-GB" sz="2000" dirty="0" smtClean="0"/>
              <a:t>propose </a:t>
            </a:r>
            <a:r>
              <a:rPr lang="en-GB" sz="2000" dirty="0"/>
              <a:t>a simplified test procedure and/or alternative test (such as in-door testing) </a:t>
            </a:r>
            <a:r>
              <a:rPr lang="en-GB" sz="2000" dirty="0" smtClean="0"/>
              <a:t>to save </a:t>
            </a:r>
            <a:r>
              <a:rPr lang="en-GB" sz="2000" dirty="0"/>
              <a:t>time </a:t>
            </a:r>
            <a:r>
              <a:rPr lang="en-GB" sz="2000" dirty="0" smtClean="0"/>
              <a:t>and </a:t>
            </a:r>
            <a:r>
              <a:rPr lang="en-GB" sz="2000" dirty="0"/>
              <a:t>to enable direct application of ASEP during type approval </a:t>
            </a:r>
            <a:endParaRPr lang="en-GB" dirty="0"/>
          </a:p>
          <a:p>
            <a:r>
              <a:rPr lang="en-GB" sz="2400" dirty="0"/>
              <a:t>The group will present a progress report including already achieved further results by September 2018 and a comprehensive proposal by September 2019 </a:t>
            </a:r>
          </a:p>
          <a:p>
            <a:pPr marL="457200" lvl="1" indent="0">
              <a:buNone/>
            </a:pPr>
            <a:endParaRPr lang="en-GB" sz="2000" dirty="0"/>
          </a:p>
          <a:p>
            <a:endParaRPr lang="en-GB" sz="2400" dirty="0"/>
          </a:p>
        </p:txBody>
      </p:sp>
    </p:spTree>
    <p:extLst>
      <p:ext uri="{BB962C8B-B14F-4D97-AF65-F5344CB8AC3E}">
        <p14:creationId xmlns:p14="http://schemas.microsoft.com/office/powerpoint/2010/main" val="8267907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GB" sz="4800" dirty="0"/>
              <a:t>ASEP, </a:t>
            </a:r>
            <a:r>
              <a:rPr lang="en-GB" dirty="0"/>
              <a:t>future works </a:t>
            </a:r>
            <a:r>
              <a:rPr lang="en-GB" dirty="0" smtClean="0"/>
              <a:t>, </a:t>
            </a:r>
            <a:r>
              <a:rPr lang="en-GB" sz="4800" dirty="0" smtClean="0"/>
              <a:t>2016-2019</a:t>
            </a:r>
            <a:br>
              <a:rPr lang="en-GB" sz="4800" dirty="0" smtClean="0"/>
            </a:br>
            <a:r>
              <a:rPr lang="en-GB" dirty="0"/>
              <a:t>TOR 2016</a:t>
            </a:r>
          </a:p>
        </p:txBody>
      </p:sp>
      <p:sp>
        <p:nvSpPr>
          <p:cNvPr id="3" name="Espace réservé du contenu 2"/>
          <p:cNvSpPr>
            <a:spLocks noGrp="1"/>
          </p:cNvSpPr>
          <p:nvPr>
            <p:ph idx="1"/>
          </p:nvPr>
        </p:nvSpPr>
        <p:spPr/>
        <p:txBody>
          <a:bodyPr>
            <a:normAutofit/>
          </a:bodyPr>
          <a:lstStyle/>
          <a:p>
            <a:r>
              <a:rPr lang="en-GB" sz="2400" dirty="0" smtClean="0"/>
              <a:t>In </a:t>
            </a:r>
            <a:r>
              <a:rPr lang="en-GB" sz="2400" dirty="0"/>
              <a:t>addition, the IWG for ASEP </a:t>
            </a:r>
            <a:r>
              <a:rPr lang="en-GB" sz="2400" dirty="0" smtClean="0"/>
              <a:t>might </a:t>
            </a:r>
            <a:r>
              <a:rPr lang="en-GB" sz="2400" dirty="0"/>
              <a:t>also propose a general principle for revision of ASEP regarding : </a:t>
            </a:r>
          </a:p>
          <a:p>
            <a:pPr lvl="1"/>
            <a:r>
              <a:rPr lang="en-GB" sz="2000" dirty="0" smtClean="0"/>
              <a:t>Consideration </a:t>
            </a:r>
            <a:r>
              <a:rPr lang="en-GB" sz="2000" dirty="0"/>
              <a:t>of </a:t>
            </a:r>
            <a:r>
              <a:rPr lang="en-GB" sz="2000" dirty="0" smtClean="0"/>
              <a:t>scope </a:t>
            </a:r>
            <a:r>
              <a:rPr lang="en-GB" sz="2000" dirty="0"/>
              <a:t>and target to elaborate on sound behaviours subject to criticism</a:t>
            </a:r>
            <a:r>
              <a:rPr lang="en-GB" sz="2000" dirty="0" smtClean="0"/>
              <a:t>;</a:t>
            </a:r>
          </a:p>
          <a:p>
            <a:pPr lvl="1"/>
            <a:r>
              <a:rPr lang="en-GB" sz="2000" dirty="0" smtClean="0"/>
              <a:t>Improve </a:t>
            </a:r>
            <a:r>
              <a:rPr lang="en-GB" sz="2000" dirty="0"/>
              <a:t>the </a:t>
            </a:r>
            <a:r>
              <a:rPr lang="en-GB" sz="2000" dirty="0" smtClean="0"/>
              <a:t>effectiveness </a:t>
            </a:r>
            <a:r>
              <a:rPr lang="en-GB" sz="2000" dirty="0"/>
              <a:t>of the method regarding off-cycle tests, …) </a:t>
            </a:r>
          </a:p>
          <a:p>
            <a:pPr lvl="1"/>
            <a:r>
              <a:rPr lang="en-GB" sz="2000" dirty="0" smtClean="0"/>
              <a:t>Field </a:t>
            </a:r>
            <a:r>
              <a:rPr lang="en-GB" sz="2000" dirty="0"/>
              <a:t>of application </a:t>
            </a:r>
          </a:p>
          <a:p>
            <a:pPr lvl="1"/>
            <a:r>
              <a:rPr lang="en-GB" sz="2000" dirty="0" smtClean="0"/>
              <a:t>Control </a:t>
            </a:r>
            <a:r>
              <a:rPr lang="en-GB" sz="2000" dirty="0"/>
              <a:t>range (method to be more representative </a:t>
            </a:r>
            <a:r>
              <a:rPr lang="en-GB" sz="2000" dirty="0" smtClean="0"/>
              <a:t>for </a:t>
            </a:r>
            <a:r>
              <a:rPr lang="en-GB" sz="2000" dirty="0"/>
              <a:t>urban driving </a:t>
            </a:r>
            <a:r>
              <a:rPr lang="en-GB" sz="2000" dirty="0" err="1"/>
              <a:t>behavior</a:t>
            </a:r>
            <a:r>
              <a:rPr lang="en-GB" sz="2000" dirty="0"/>
              <a:t>) </a:t>
            </a:r>
          </a:p>
          <a:p>
            <a:pPr lvl="1"/>
            <a:r>
              <a:rPr lang="en-GB" sz="2000" dirty="0" smtClean="0"/>
              <a:t>Consider harmonization </a:t>
            </a:r>
            <a:r>
              <a:rPr lang="en-GB" sz="2000" dirty="0"/>
              <a:t>with ASEP </a:t>
            </a:r>
            <a:r>
              <a:rPr lang="en-GB" sz="2000" dirty="0" smtClean="0"/>
              <a:t>UN R41</a:t>
            </a:r>
            <a:r>
              <a:rPr lang="en-GB" sz="2000" dirty="0"/>
              <a:t> </a:t>
            </a:r>
            <a:r>
              <a:rPr lang="en-GB" sz="2000" dirty="0" smtClean="0"/>
              <a:t>- if </a:t>
            </a:r>
            <a:r>
              <a:rPr lang="en-GB" sz="2000" dirty="0"/>
              <a:t>possible </a:t>
            </a:r>
          </a:p>
          <a:p>
            <a:endParaRPr lang="en-GB" sz="2400" dirty="0"/>
          </a:p>
        </p:txBody>
      </p:sp>
    </p:spTree>
    <p:extLst>
      <p:ext uri="{BB962C8B-B14F-4D97-AF65-F5344CB8AC3E}">
        <p14:creationId xmlns:p14="http://schemas.microsoft.com/office/powerpoint/2010/main" val="2795576848"/>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1880</Words>
  <Application>Microsoft Office PowerPoint</Application>
  <PresentationFormat>On-screen Show (4:3)</PresentationFormat>
  <Paragraphs>174</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Thème Office</vt:lpstr>
      <vt:lpstr>ASEP IWG Report to GRB 65th </vt:lpstr>
      <vt:lpstr>ASEP, the origin</vt:lpstr>
      <vt:lpstr>ASEP, background Information, 2005</vt:lpstr>
      <vt:lpstr>ASEP, background Information,  2005-2010</vt:lpstr>
      <vt:lpstr>ASEP, background Information,  2015-2016</vt:lpstr>
      <vt:lpstr>ASEP, background Information,  2015-2016</vt:lpstr>
      <vt:lpstr>ASEP, future works , 2016-2017 TOR 2016</vt:lpstr>
      <vt:lpstr>ASEP, future works , 2016-2019 TOR 2016</vt:lpstr>
      <vt:lpstr>ASEP, future works , 2016-2019 TOR 2016</vt:lpstr>
      <vt:lpstr>Current situation Slope-Assement </vt:lpstr>
      <vt:lpstr>Current situation Lurban-Assement </vt:lpstr>
      <vt:lpstr>Current situation Reference Sound Assessment </vt:lpstr>
      <vt:lpstr>Considerations of IWG about Goals for ASEP</vt:lpstr>
      <vt:lpstr>Considerations of IWG about goals for ASEP</vt:lpstr>
      <vt:lpstr>Concerns and elaborated work plan and timeline </vt:lpstr>
      <vt:lpstr>Concerns and elaborated work plan and timeline </vt:lpstr>
      <vt:lpstr>Concerns and elaborated work plan and timeline </vt:lpstr>
      <vt:lpstr>Concerns and elaborated work plan and timeline </vt:lpstr>
      <vt:lpstr>Concerns and elaborated work plan and timeline </vt:lpstr>
      <vt:lpstr>Concerns and elaborated work plan and timeline </vt:lpstr>
      <vt:lpstr>Concerns and elaborated work plan and timeline </vt:lpstr>
      <vt:lpstr>Concerns and elaborated work plan and timeline </vt:lpstr>
    </vt:vector>
  </TitlesOfParts>
  <Company>UTAC SAS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Louis-Ferdinand PARDO</dc:creator>
  <cp:lastModifiedBy>Konstantin Glukhenkiy</cp:lastModifiedBy>
  <cp:revision>78</cp:revision>
  <dcterms:created xsi:type="dcterms:W3CDTF">2016-10-24T11:31:18Z</dcterms:created>
  <dcterms:modified xsi:type="dcterms:W3CDTF">2017-02-15T12:45:53Z</dcterms:modified>
</cp:coreProperties>
</file>