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285" r:id="rId6"/>
    <p:sldId id="288" r:id="rId7"/>
    <p:sldId id="284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nis Papadimitriou" initials="G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0F5494"/>
    <a:srgbClr val="3166CF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33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2-07T17:31:51.576" idx="1">
    <p:pos x="5544" y="2620"/>
    <p:text>No opinion on those</p:text>
    <p:extLst>
      <p:ext uri="{C676402C-5697-4E1C-873F-D02D1690AC5C}">
        <p15:threadingInfo xmlns:p15="http://schemas.microsoft.com/office/powerpoint/2012/main" xmlns="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marL="0"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00" y="298800"/>
            <a:ext cx="1869733" cy="1441358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4138128" y="6414427"/>
            <a:ext cx="867744" cy="830997"/>
            <a:chOff x="4136304" y="6377685"/>
            <a:chExt cx="867744" cy="83099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4" name="TextBox 16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>
                  <a:solidFill>
                    <a:schemeClr val="bg1"/>
                  </a:solidFill>
                </a:rPr>
              </a:br>
              <a:r>
                <a:rPr lang="en-GB" sz="600" b="0" i="1" baseline="0" noProof="0" dirty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>
                  <a:solidFill>
                    <a:schemeClr val="bg1"/>
                  </a:solidFill>
                </a:rPr>
              </a:br>
              <a:r>
                <a:rPr lang="en-GB" sz="600" b="0" i="1" baseline="0" noProof="0" dirty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>
                  <a:solidFill>
                    <a:schemeClr val="bg1"/>
                  </a:solidFill>
                </a:rPr>
              </a:br>
              <a:r>
                <a:rPr lang="en-GB" sz="600" b="0" i="1" baseline="0" noProof="0" dirty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>
                <a:solidFill>
                  <a:schemeClr val="bg1"/>
                </a:solidFill>
              </a:endParaRPr>
            </a:p>
            <a:p>
              <a:endParaRPr lang="en-GB" sz="2400" b="0" dirty="0" err="1">
                <a:solidFill>
                  <a:srgbClr val="0F5494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>
            <a:lvl1pPr marL="0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32" y="6071760"/>
            <a:ext cx="2277668" cy="597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4" r="22668"/>
          <a:stretch/>
        </p:blipFill>
        <p:spPr>
          <a:xfrm>
            <a:off x="4571999" y="0"/>
            <a:ext cx="457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4031679" cy="936625"/>
          </a:xfrm>
        </p:spPr>
        <p:txBody>
          <a:bodyPr/>
          <a:lstStyle>
            <a:lvl1pPr marL="0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88224" y="116632"/>
            <a:ext cx="2133600" cy="476250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4042792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32" y="6073200"/>
            <a:ext cx="2277666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2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44927" y="980728"/>
            <a:ext cx="4031679" cy="936625"/>
          </a:xfrm>
        </p:spPr>
        <p:txBody>
          <a:bodyPr/>
          <a:lstStyle>
            <a:lvl1pPr marL="0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32240" y="6297439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33814" y="2276872"/>
            <a:ext cx="4042792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3" r="29489"/>
          <a:stretch/>
        </p:blipFill>
        <p:spPr>
          <a:xfrm>
            <a:off x="-127000" y="0"/>
            <a:ext cx="4699000" cy="6858000"/>
          </a:xfrm>
          <a:prstGeom prst="rect">
            <a:avLst/>
          </a:prstGeom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1520" y="116632"/>
            <a:ext cx="2133600" cy="476250"/>
          </a:xfrm>
        </p:spPr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73200"/>
            <a:ext cx="2277666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4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dolor 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54" r:id="rId3"/>
    <p:sldLayoutId id="2147483755" r:id="rId4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bienkowska" TargetMode="External"/><Relationship Id="rId13" Type="http://schemas.openxmlformats.org/officeDocument/2006/relationships/image" Target="../media/image13.emf"/><Relationship Id="rId18" Type="http://schemas.openxmlformats.org/officeDocument/2006/relationships/image" Target="../media/image16.emf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hyperlink" Target="http://www.twitter.com/EU_Growth" TargetMode="External"/><Relationship Id="rId17" Type="http://schemas.openxmlformats.org/officeDocument/2006/relationships/image" Target="../media/image15.emf"/><Relationship Id="rId2" Type="http://schemas.openxmlformats.org/officeDocument/2006/relationships/image" Target="../media/image6.png"/><Relationship Id="rId16" Type="http://schemas.openxmlformats.org/officeDocument/2006/relationships/hyperlink" Target="http://www.youtube.com/c/EUGrowth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emf"/><Relationship Id="rId5" Type="http://schemas.openxmlformats.org/officeDocument/2006/relationships/image" Target="../media/image8.png"/><Relationship Id="rId15" Type="http://schemas.openxmlformats.org/officeDocument/2006/relationships/image" Target="../media/image14.emf"/><Relationship Id="rId10" Type="http://schemas.openxmlformats.org/officeDocument/2006/relationships/hyperlink" Target="http://www.facebook.com/EU.Growth" TargetMode="External"/><Relationship Id="rId4" Type="http://schemas.openxmlformats.org/officeDocument/2006/relationships/hyperlink" Target="http://www.facebook.com/MrSmeForEurope" TargetMode="External"/><Relationship Id="rId9" Type="http://schemas.openxmlformats.org/officeDocument/2006/relationships/image" Target="../media/image11.jpeg"/><Relationship Id="rId14" Type="http://schemas.openxmlformats.org/officeDocument/2006/relationships/hyperlink" Target="http://ec.europa.eu/growth/index_e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bienkowska" TargetMode="External"/><Relationship Id="rId13" Type="http://schemas.openxmlformats.org/officeDocument/2006/relationships/image" Target="../media/image13.emf"/><Relationship Id="rId18" Type="http://schemas.openxmlformats.org/officeDocument/2006/relationships/image" Target="../media/image16.emf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hyperlink" Target="http://www.twitter.com/EU_Growth" TargetMode="External"/><Relationship Id="rId17" Type="http://schemas.openxmlformats.org/officeDocument/2006/relationships/image" Target="../media/image15.emf"/><Relationship Id="rId2" Type="http://schemas.openxmlformats.org/officeDocument/2006/relationships/image" Target="../media/image6.png"/><Relationship Id="rId16" Type="http://schemas.openxmlformats.org/officeDocument/2006/relationships/hyperlink" Target="http://www.youtube.com/c/EUGrowth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emf"/><Relationship Id="rId5" Type="http://schemas.openxmlformats.org/officeDocument/2006/relationships/image" Target="../media/image8.png"/><Relationship Id="rId15" Type="http://schemas.openxmlformats.org/officeDocument/2006/relationships/image" Target="../media/image14.emf"/><Relationship Id="rId10" Type="http://schemas.openxmlformats.org/officeDocument/2006/relationships/hyperlink" Target="http://www.facebook.com/EU.Growth" TargetMode="External"/><Relationship Id="rId4" Type="http://schemas.openxmlformats.org/officeDocument/2006/relationships/hyperlink" Target="http://www.facebook.com/MrSmeForEurope" TargetMode="External"/><Relationship Id="rId9" Type="http://schemas.openxmlformats.org/officeDocument/2006/relationships/image" Target="../media/image11.jpeg"/><Relationship Id="rId14" Type="http://schemas.openxmlformats.org/officeDocument/2006/relationships/hyperlink" Target="http://ec.europa.eu/growth/index_e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92888" cy="2016224"/>
          </a:xfrm>
        </p:spPr>
        <p:txBody>
          <a:bodyPr/>
          <a:lstStyle/>
          <a:p>
            <a:pPr algn="r"/>
            <a:r>
              <a:rPr lang="es-ES" dirty="0"/>
              <a:t>65</a:t>
            </a:r>
            <a:r>
              <a:rPr lang="es-ES" baseline="30000" dirty="0"/>
              <a:t>th</a:t>
            </a:r>
            <a:r>
              <a:rPr lang="es-ES" dirty="0"/>
              <a:t> </a:t>
            </a:r>
            <a:r>
              <a:rPr lang="es-ES" dirty="0" smtClean="0"/>
              <a:t>GRB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4608512" cy="1872208"/>
          </a:xfrm>
        </p:spPr>
        <p:txBody>
          <a:bodyPr/>
          <a:lstStyle/>
          <a:p>
            <a:r>
              <a:rPr lang="en-GB" sz="2800" dirty="0"/>
              <a:t>EC </a:t>
            </a:r>
            <a:r>
              <a:rPr lang="en-US" sz="2800" dirty="0"/>
              <a:t>study on Euro 5 sound level limits of L-category vehicles</a:t>
            </a:r>
            <a:endParaRPr lang="en-GB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52" y="5825819"/>
            <a:ext cx="292744" cy="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89" y="5824766"/>
            <a:ext cx="28528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0" y="6023108"/>
            <a:ext cx="1116546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56" y="5693525"/>
            <a:ext cx="871043" cy="1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5" y="6120033"/>
            <a:ext cx="458584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Content Placeholder 3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736" y="6295733"/>
            <a:ext cx="1642998" cy="1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9787"/>
            <a:ext cx="928440" cy="14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96" y="5995597"/>
            <a:ext cx="506039" cy="1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25" y="6199228"/>
            <a:ext cx="797361" cy="15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73" y="5910119"/>
            <a:ext cx="926926" cy="11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219" y="5901258"/>
            <a:ext cx="377949" cy="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84" y="116632"/>
            <a:ext cx="47872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TT" altLang="zh-CN" sz="1200" dirty="0" smtClean="0">
                <a:effectLst/>
              </a:rPr>
              <a:t>Transmitted by the expert </a:t>
            </a:r>
            <a:r>
              <a:rPr lang="en-TT" altLang="zh-CN" sz="1200" dirty="0" smtClean="0">
                <a:effectLst/>
              </a:rPr>
              <a:t>from the </a:t>
            </a:r>
            <a:r>
              <a:rPr lang="en-TT" altLang="zh-CN" sz="1200" dirty="0" smtClean="0">
                <a:effectLst/>
              </a:rPr>
              <a:t>European Commission </a:t>
            </a:r>
            <a:r>
              <a:rPr lang="en-US" altLang="zh-CN" sz="1200" dirty="0" smtClean="0">
                <a:effectLst/>
              </a:rPr>
              <a:t> </a:t>
            </a:r>
            <a:endParaRPr lang="en-US" altLang="zh-CN" sz="1200" dirty="0">
              <a:effectLst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684291" y="70465"/>
            <a:ext cx="3230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200" u="sng" dirty="0">
                <a:effectLst/>
              </a:rPr>
              <a:t>Informal document </a:t>
            </a:r>
            <a:r>
              <a:rPr lang="en-US" altLang="zh-CN" sz="1200" b="1" dirty="0" smtClean="0">
                <a:effectLst/>
              </a:rPr>
              <a:t>GRB-65-16-Add.1</a:t>
            </a:r>
            <a:endParaRPr lang="en-US" altLang="zh-CN" sz="1200" b="1" dirty="0">
              <a:effectLst/>
            </a:endParaRPr>
          </a:p>
          <a:p>
            <a:pPr algn="l"/>
            <a:r>
              <a:rPr lang="en-US" altLang="zh-CN" sz="1200" dirty="0">
                <a:effectLst/>
              </a:rPr>
              <a:t>(</a:t>
            </a:r>
            <a:r>
              <a:rPr lang="en-US" altLang="zh-CN" sz="1200" dirty="0" smtClean="0">
                <a:effectLst/>
              </a:rPr>
              <a:t>65th </a:t>
            </a:r>
            <a:r>
              <a:rPr lang="en-US" altLang="zh-CN" sz="1200" dirty="0">
                <a:effectLst/>
              </a:rPr>
              <a:t>GRB, </a:t>
            </a:r>
            <a:r>
              <a:rPr lang="en-US" altLang="zh-CN" sz="1200" dirty="0" smtClean="0">
                <a:effectLst/>
              </a:rPr>
              <a:t>15-17 February 2017,</a:t>
            </a:r>
            <a:endParaRPr lang="en-US" altLang="zh-CN" sz="1200" dirty="0">
              <a:effectLst/>
            </a:endParaRPr>
          </a:p>
          <a:p>
            <a:pPr algn="l"/>
            <a:r>
              <a:rPr lang="en-US" altLang="zh-CN" sz="1200" dirty="0">
                <a:effectLst/>
              </a:rPr>
              <a:t>agenda </a:t>
            </a:r>
            <a:r>
              <a:rPr lang="en-US" altLang="zh-CN" sz="1200" dirty="0" smtClean="0">
                <a:effectLst/>
              </a:rPr>
              <a:t>item 10)</a:t>
            </a:r>
            <a:endParaRPr lang="en-US" altLang="zh-CN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764704"/>
            <a:ext cx="910243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1950" lvl="1" indent="-3619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US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to investigate the potential for new (Euro 5) sound </a:t>
            </a:r>
            <a:r>
              <a:rPr lang="en-US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level limits </a:t>
            </a:r>
            <a:r>
              <a:rPr lang="en-US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 </a:t>
            </a:r>
            <a:r>
              <a:rPr lang="en-US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L-category </a:t>
            </a:r>
            <a:r>
              <a:rPr lang="en-US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vehicles with a justified proposal (Annex VI (D) of Reg. (EU) No. 168/2013, UN Regs. Nos. 9, 41, 63)</a:t>
            </a: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61950" lvl="1" indent="-3619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Background</a:t>
            </a:r>
          </a:p>
          <a:p>
            <a:pPr marL="762000" lvl="2" indent="-3619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sz="20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response to frequent complaints of citizens with respect to the (excessive) levels of sound emissions from L-category vehicles, often </a:t>
            </a:r>
            <a:r>
              <a:rPr lang="en-US" sz="20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perceived as disturbing noise, harmful for public health</a:t>
            </a: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tasks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1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Estimate of sound level limits 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(feedback gathering 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literature review)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2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Verification of sound level limits (actual vehicle testing – sound measurements)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3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Cost-Benefit Analysis (methodology, input data, scenarios)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4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Validation tests (additional vehicle testing – noise source ranking) 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5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Final proposal 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by the study for 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sound limit values</a:t>
            </a:r>
            <a:endParaRPr lang="en-GB" sz="2400" dirty="0">
              <a:solidFill>
                <a:srgbClr val="00B05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31475" y="188640"/>
            <a:ext cx="91339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0" algn="ctr" eaLnBrk="1" hangingPunct="1"/>
            <a:r>
              <a:rPr lang="en-US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on Euro 5 sound level limits of L-category vehicles</a:t>
            </a:r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496" y="764704"/>
            <a:ext cx="9066934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progress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1: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completed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2: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testing of L1 vehicles (moped) completed (measurement UN R63), testing session for L3 (motorcycles) scheduled for </a:t>
            </a:r>
            <a:r>
              <a:rPr lang="en-US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March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2017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3: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to start in March 2017 with input from Tasks 1 and 2, first results estimated in June 2017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4: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to start in March 2017 (run in parallel with Tasks 2 and 3)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Next steps (estimated dates):</a:t>
            </a: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tabLst>
                <a:tab pos="7620000" algn="l"/>
              </a:tabLst>
            </a:pPr>
            <a:r>
              <a:rPr lang="en-GB" sz="2000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EC proposal on Euro 5 sound limits  adoption  </a:t>
            </a:r>
            <a:r>
              <a:rPr lang="en-GB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Sept/Oct </a:t>
            </a:r>
            <a:r>
              <a:rPr lang="en-GB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'18 (tbc</a:t>
            </a:r>
            <a:r>
              <a:rPr lang="en-GB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 or</a:t>
            </a:r>
          </a:p>
          <a:p>
            <a:pPr marL="400050" lvl="2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7620000" algn="l"/>
              </a:tabLst>
            </a:pPr>
            <a:r>
              <a:rPr lang="en-GB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Depending on IA</a:t>
            </a:r>
            <a:r>
              <a:rPr lang="en-GB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                                                    (</a:t>
            </a:r>
            <a:r>
              <a:rPr lang="en-GB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July </a:t>
            </a:r>
            <a:r>
              <a:rPr lang="en-GB" sz="1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'18 </a:t>
            </a:r>
            <a:r>
              <a:rPr lang="en-GB" sz="1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optimistic, tbc)</a:t>
            </a:r>
            <a:endParaRPr lang="en-GB" sz="16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tabLst>
                <a:tab pos="7620000" algn="l"/>
              </a:tabLst>
            </a:pPr>
            <a:r>
              <a:rPr lang="en-GB" sz="2000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GRB presentation      </a:t>
            </a:r>
            <a:r>
              <a:rPr lang="en-GB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                            2018 </a:t>
            </a:r>
            <a:r>
              <a:rPr lang="en-GB" sz="200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(tbc)</a:t>
            </a:r>
            <a:endParaRPr lang="en-GB" sz="20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None/>
              <a:tabLst>
                <a:tab pos="8248650" algn="r"/>
              </a:tabLst>
            </a:pPr>
            <a:endParaRPr lang="en-GB" sz="2400" u="sng" dirty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None/>
              <a:tabLst>
                <a:tab pos="8248650" algn="r"/>
              </a:tabLst>
            </a:pPr>
            <a:r>
              <a:rPr lang="en-GB" sz="2400" dirty="0"/>
              <a:t>	</a:t>
            </a:r>
            <a:endParaRPr lang="en-GB" sz="2400" dirty="0">
              <a:solidFill>
                <a:srgbClr val="00B05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31475" y="188640"/>
            <a:ext cx="91339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0" algn="ctr" eaLnBrk="1" hangingPunct="1"/>
            <a:r>
              <a:rPr lang="en-US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on Euro 5 sound level limits of L-category vehicles</a:t>
            </a:r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204864"/>
            <a:ext cx="4968552" cy="2016224"/>
          </a:xfrm>
        </p:spPr>
        <p:txBody>
          <a:bodyPr/>
          <a:lstStyle/>
          <a:p>
            <a:r>
              <a:rPr lang="en-GB" sz="2800" dirty="0">
                <a:ea typeface="ＭＳ Ｐゴシック" pitchFamily="34" charset="-128"/>
              </a:rPr>
              <a:t>Thank you for your attention</a:t>
            </a:r>
            <a:br>
              <a:rPr lang="en-GB" sz="2800" dirty="0">
                <a:ea typeface="ＭＳ Ｐゴシック" pitchFamily="34" charset="-128"/>
              </a:rPr>
            </a:br>
            <a:r>
              <a:rPr lang="es-ES" sz="2800" dirty="0">
                <a:ea typeface="ＭＳ Ｐゴシック" pitchFamily="34" charset="-128"/>
              </a:rPr>
              <a:t/>
            </a:r>
            <a:br>
              <a:rPr lang="es-ES" sz="2800" dirty="0">
                <a:ea typeface="ＭＳ Ｐゴシック" pitchFamily="34" charset="-128"/>
              </a:rPr>
            </a:br>
            <a:r>
              <a:rPr lang="es-ES" sz="2800" dirty="0">
                <a:ea typeface="ＭＳ Ｐゴシック" pitchFamily="34" charset="-128"/>
              </a:rPr>
              <a:t>DG GROW – </a:t>
            </a:r>
            <a:r>
              <a:rPr lang="en-US" sz="2800" dirty="0">
                <a:ea typeface="ＭＳ Ｐゴシック" pitchFamily="34" charset="-128"/>
              </a:rPr>
              <a:t>Unit</a:t>
            </a:r>
            <a:r>
              <a:rPr lang="es-ES" sz="2800" dirty="0">
                <a:ea typeface="ＭＳ Ｐゴシック" pitchFamily="34" charset="-128"/>
              </a:rPr>
              <a:t> C4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4581128"/>
            <a:ext cx="7102927" cy="187220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GB" sz="2400" dirty="0"/>
              <a:t>Further information: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http://ec.europa.eu/growth/sectors/automotive/index_en.htm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52" y="5825819"/>
            <a:ext cx="292744" cy="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89" y="5824766"/>
            <a:ext cx="28528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0" y="6023108"/>
            <a:ext cx="1116546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56" y="5693525"/>
            <a:ext cx="871043" cy="1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5" y="6120033"/>
            <a:ext cx="458584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Content Placeholder 3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736" y="6295733"/>
            <a:ext cx="1642998" cy="1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9787"/>
            <a:ext cx="928440" cy="14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96" y="5995597"/>
            <a:ext cx="506039" cy="1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25" y="6199228"/>
            <a:ext cx="797361" cy="15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73" y="5910119"/>
            <a:ext cx="926926" cy="11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219" y="5901258"/>
            <a:ext cx="377949" cy="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9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D052B640DDA408A0A5A023981DF73" ma:contentTypeVersion="1" ma:contentTypeDescription="Create a new document." ma:contentTypeScope="" ma:versionID="8f3a3d8961ccc86e2e337994e17c5b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528340-39C8-4EDA-882D-E30E41FEB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5CD37A-9F77-4FA0-95EB-11BD618D1B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C6F68F-0278-4278-8795-4F4CFAB9D808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327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65th GRB</vt:lpstr>
      <vt:lpstr>PowerPoint Presentation</vt:lpstr>
      <vt:lpstr>PowerPoint Presentation</vt:lpstr>
      <vt:lpstr>Thank you for your attention  DG GROW – Unit C4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Konstantin Glukhenkiy</cp:lastModifiedBy>
  <cp:revision>221</cp:revision>
  <dcterms:created xsi:type="dcterms:W3CDTF">2011-10-28T10:25:18Z</dcterms:created>
  <dcterms:modified xsi:type="dcterms:W3CDTF">2017-02-10T16:07:06Z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0x0101006BAD052B640DDA408A0A5A023981DF73</vt:lpwstr>
  </property>
</Properties>
</file>