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9" r:id="rId4"/>
    <p:sldId id="270" r:id="rId5"/>
    <p:sldId id="262" r:id="rId6"/>
    <p:sldId id="267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 Ficheux" initials="SF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AF30F-A388-4DAC-9774-617CFCB45D44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E69D2-4A37-4205-A08E-E012E7BEA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4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B10A9-B03F-47DF-9448-9D6C042198B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97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8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65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39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20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9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6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9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1949-7C6E-43E0-A871-53900DF2CC4A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33FB-C1DA-4981-B18D-00415530CA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6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600" dirty="0" err="1" smtClean="0"/>
              <a:t>Some</a:t>
            </a:r>
            <a:r>
              <a:rPr lang="fr-FR" sz="3600" dirty="0" smtClean="0"/>
              <a:t> </a:t>
            </a:r>
            <a:r>
              <a:rPr lang="fr-FR" sz="3600" dirty="0" err="1" smtClean="0"/>
              <a:t>proposals</a:t>
            </a:r>
            <a:r>
              <a:rPr lang="fr-FR" sz="3600" dirty="0" smtClean="0"/>
              <a:t> of </a:t>
            </a:r>
            <a:r>
              <a:rPr lang="fr-FR" sz="3600" dirty="0" err="1" smtClean="0"/>
              <a:t>interpretations</a:t>
            </a:r>
            <a:r>
              <a:rPr lang="fr-FR" sz="3600" dirty="0" smtClean="0"/>
              <a:t> on </a:t>
            </a:r>
            <a:br>
              <a:rPr lang="fr-FR" sz="3600" dirty="0" smtClean="0"/>
            </a:br>
            <a:r>
              <a:rPr lang="fr-FR" sz="3600" dirty="0" smtClean="0"/>
              <a:t>UN R51.03</a:t>
            </a:r>
            <a:r>
              <a:rPr lang="fr-FR" sz="3600" dirty="0"/>
              <a:t> </a:t>
            </a:r>
            <a:r>
              <a:rPr lang="fr-FR" sz="3600" dirty="0" smtClean="0"/>
              <a:t>f</a:t>
            </a:r>
            <a:r>
              <a:rPr lang="en-GB" sz="3600" dirty="0" err="1" smtClean="0"/>
              <a:t>ollowing</a:t>
            </a:r>
            <a:r>
              <a:rPr lang="en-GB" sz="3600" dirty="0" smtClean="0"/>
              <a:t> </a:t>
            </a:r>
            <a:br>
              <a:rPr lang="en-GB" sz="3600" dirty="0" smtClean="0"/>
            </a:br>
            <a:r>
              <a:rPr lang="en-GB" sz="2800" dirty="0" smtClean="0"/>
              <a:t>GRB-64-15 </a:t>
            </a:r>
            <a:r>
              <a:rPr lang="en-GB" sz="2800" dirty="0"/>
              <a:t>- (France) Some proposals to improve efficiency of road vehicle noise regulations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/>
          <a:lstStyle/>
          <a:p>
            <a:r>
              <a:rPr lang="fr-FR" dirty="0" err="1" smtClean="0"/>
              <a:t>Prepared</a:t>
            </a:r>
            <a:r>
              <a:rPr lang="fr-FR" dirty="0" smtClean="0"/>
              <a:t> by LF Pardo (France)</a:t>
            </a:r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188640"/>
            <a:ext cx="41341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TT" altLang="zh-CN" sz="1200" dirty="0" smtClean="0">
                <a:solidFill>
                  <a:schemeClr val="tx1"/>
                </a:solidFill>
                <a:effectLst/>
              </a:rPr>
              <a:t>Transmitted by the expert from France 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 </a:t>
            </a:r>
            <a:endParaRPr lang="en-US" altLang="zh-CN" sz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84168" y="142473"/>
            <a:ext cx="26314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200" u="sng" dirty="0">
                <a:solidFill>
                  <a:schemeClr val="tx1"/>
                </a:solidFill>
                <a:effectLst/>
              </a:rPr>
              <a:t>Informal document </a:t>
            </a:r>
            <a:r>
              <a:rPr lang="en-US" altLang="zh-CN" sz="1200" b="1" dirty="0" smtClean="0">
                <a:solidFill>
                  <a:schemeClr val="tx1"/>
                </a:solidFill>
                <a:effectLst/>
              </a:rPr>
              <a:t>GRB-65-12</a:t>
            </a:r>
            <a:endParaRPr lang="en-US" altLang="zh-CN" sz="1200" b="1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altLang="zh-CN" sz="1200" dirty="0">
                <a:solidFill>
                  <a:schemeClr val="tx1"/>
                </a:solidFill>
                <a:effectLst/>
              </a:rPr>
              <a:t>(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65th </a:t>
            </a:r>
            <a:r>
              <a:rPr lang="en-US" altLang="zh-CN" sz="1200" dirty="0">
                <a:solidFill>
                  <a:schemeClr val="tx1"/>
                </a:solidFill>
                <a:effectLst/>
              </a:rPr>
              <a:t>GRB, 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15-17 February 2017,</a:t>
            </a:r>
            <a:endParaRPr lang="en-US" altLang="zh-CN" sz="1200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altLang="zh-CN" sz="1200" dirty="0">
                <a:solidFill>
                  <a:schemeClr val="tx1"/>
                </a:solidFill>
                <a:effectLst/>
              </a:rPr>
              <a:t>agenda </a:t>
            </a:r>
            <a:r>
              <a:rPr lang="en-US" altLang="zh-CN" sz="1200" dirty="0" smtClean="0">
                <a:solidFill>
                  <a:schemeClr val="tx1"/>
                </a:solidFill>
                <a:effectLst/>
              </a:rPr>
              <a:t>items 4 and 17)</a:t>
            </a:r>
            <a:endParaRPr lang="en-US" altLang="zh-CN" sz="1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326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/>
              <a:t>Transmission Set </a:t>
            </a:r>
            <a:r>
              <a:rPr lang="fr-FR" sz="3600" b="1" dirty="0" smtClean="0"/>
              <a:t>Up </a:t>
            </a:r>
            <a:br>
              <a:rPr lang="fr-FR" sz="3600" b="1" dirty="0" smtClean="0"/>
            </a:br>
            <a:r>
              <a:rPr lang="fr-FR" sz="3600" b="1" dirty="0" smtClean="0"/>
              <a:t>of the </a:t>
            </a:r>
            <a:r>
              <a:rPr lang="fr-FR" sz="3600" b="1" dirty="0" err="1" smtClean="0"/>
              <a:t>representative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vehicle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“If the vehicle allows different transmission setups like automatic or manual gear selection and/or different software programs or modes (e.g. sporty, winter, adaptive) leading to valid accelerations, the vehicle manufacturer shall prove to the satisfaction of the Technical Service, that </a:t>
            </a:r>
            <a:r>
              <a:rPr lang="en-US" sz="2400" b="1" dirty="0"/>
              <a:t>the vehicle is tested in the mode which achieves an acceleration being closest to </a:t>
            </a:r>
            <a:r>
              <a:rPr lang="en-US" sz="2400" b="1" dirty="0" err="1"/>
              <a:t>a</a:t>
            </a:r>
            <a:r>
              <a:rPr lang="en-US" sz="2400" b="1" baseline="-25000" dirty="0" err="1"/>
              <a:t>wot</a:t>
            </a:r>
            <a:r>
              <a:rPr lang="en-US" sz="2400" b="1" baseline="-25000" dirty="0"/>
              <a:t> ref</a:t>
            </a:r>
            <a:r>
              <a:rPr lang="en-US" sz="2400" b="1" baseline="-25000" dirty="0" smtClean="0"/>
              <a:t>.</a:t>
            </a:r>
            <a:r>
              <a:rPr lang="en-US" sz="2400" b="1" dirty="0" smtClean="0"/>
              <a:t>”</a:t>
            </a:r>
            <a:endParaRPr lang="en-US" sz="2400" b="1" dirty="0"/>
          </a:p>
          <a:p>
            <a:pPr marL="0" indent="0" algn="just">
              <a:buNone/>
            </a:pPr>
            <a:endParaRPr lang="en-US" sz="2400" baseline="-25000" dirty="0"/>
          </a:p>
          <a:p>
            <a:pPr marL="0" indent="0" algn="just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Could we consider that the </a:t>
            </a:r>
            <a:r>
              <a:rPr lang="en-US" sz="2400" dirty="0"/>
              <a:t>mode which usually achieves an acceleration being closest to </a:t>
            </a:r>
            <a:r>
              <a:rPr lang="en-US" sz="2400" dirty="0" err="1"/>
              <a:t>a</a:t>
            </a:r>
            <a:r>
              <a:rPr lang="en-US" sz="2400" baseline="-25000" dirty="0" err="1"/>
              <a:t>wot</a:t>
            </a:r>
            <a:r>
              <a:rPr lang="en-US" sz="2400" baseline="-25000" dirty="0"/>
              <a:t> ref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b="1" dirty="0"/>
              <a:t>locked-gear </a:t>
            </a:r>
            <a:r>
              <a:rPr lang="en-US" sz="2400" dirty="0"/>
              <a:t>(using 1 gear with a </a:t>
            </a:r>
            <a:r>
              <a:rPr lang="en-US" sz="2400" baseline="-25000" dirty="0"/>
              <a:t>wot ref </a:t>
            </a:r>
            <a:r>
              <a:rPr lang="en-US" sz="2400" dirty="0"/>
              <a:t>± 5%  or 2 gears</a:t>
            </a:r>
            <a:r>
              <a:rPr lang="en-US" sz="2400" dirty="0" smtClean="0"/>
              <a:t>).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775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/>
              <a:t>Transmission Set </a:t>
            </a:r>
            <a:r>
              <a:rPr lang="fr-FR" sz="3600" b="1" dirty="0" smtClean="0"/>
              <a:t>Up</a:t>
            </a:r>
            <a:br>
              <a:rPr lang="fr-FR" sz="3600" b="1" dirty="0" smtClean="0"/>
            </a:br>
            <a:r>
              <a:rPr lang="fr-FR" sz="3600" b="1" dirty="0"/>
              <a:t>of the </a:t>
            </a:r>
            <a:r>
              <a:rPr lang="fr-FR" sz="3600" b="1" dirty="0" err="1"/>
              <a:t>representative</a:t>
            </a:r>
            <a:r>
              <a:rPr lang="fr-FR" sz="3600" b="1" dirty="0"/>
              <a:t> </a:t>
            </a:r>
            <a:r>
              <a:rPr lang="fr-FR" sz="3600" b="1" dirty="0" err="1"/>
              <a:t>vehicle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C</a:t>
            </a:r>
            <a:r>
              <a:rPr lang="en-US" sz="2400" dirty="0" smtClean="0"/>
              <a:t>ould  principle be extend to transmission variant in a vehicle type ?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fr-FR" sz="2400" b="1" dirty="0">
                <a:sym typeface="Wingdings" panose="05000000000000000000" pitchFamily="2" charset="2"/>
              </a:rPr>
              <a:t> </a:t>
            </a:r>
            <a:r>
              <a:rPr lang="en-GB" sz="2400" dirty="0" smtClean="0"/>
              <a:t>For a vehicle-type </a:t>
            </a:r>
            <a:r>
              <a:rPr lang="en-GB" sz="2400" dirty="0"/>
              <a:t>which can equipped either with locked </a:t>
            </a:r>
            <a:r>
              <a:rPr lang="en-GB" sz="2400" dirty="0" smtClean="0"/>
              <a:t>or </a:t>
            </a:r>
            <a:r>
              <a:rPr lang="en-GB" sz="2400" dirty="0"/>
              <a:t>with non-locked </a:t>
            </a:r>
            <a:r>
              <a:rPr lang="en-GB" sz="2400" dirty="0" smtClean="0"/>
              <a:t>transmission, could we recommend that the  vehicle shall be tested </a:t>
            </a:r>
            <a:r>
              <a:rPr lang="en-GB" sz="2400" b="1" dirty="0" smtClean="0"/>
              <a:t>only in locked gear </a:t>
            </a:r>
            <a:r>
              <a:rPr lang="en-GB" sz="2400" dirty="0" smtClean="0"/>
              <a:t>instead of both </a:t>
            </a:r>
            <a:r>
              <a:rPr lang="en-US" sz="2400" dirty="0" smtClean="0"/>
              <a:t>with </a:t>
            </a:r>
            <a:r>
              <a:rPr lang="en-US" sz="2400" dirty="0"/>
              <a:t>locked </a:t>
            </a:r>
            <a:r>
              <a:rPr lang="en-US" sz="2400" dirty="0" smtClean="0"/>
              <a:t>and non-locked </a:t>
            </a:r>
            <a:r>
              <a:rPr lang="en-GB" sz="2400" dirty="0" smtClean="0"/>
              <a:t>gear. 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marL="0" indent="0">
              <a:buNone/>
            </a:pPr>
            <a:endParaRPr lang="en-US" b="1" baseline="-25000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07705" y="2348880"/>
            <a:ext cx="6264695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gner et arrondir un rectangle à un seul coin 4"/>
          <p:cNvSpPr/>
          <p:nvPr/>
        </p:nvSpPr>
        <p:spPr>
          <a:xfrm flipH="1">
            <a:off x="5796138" y="2445432"/>
            <a:ext cx="2160240" cy="864096"/>
          </a:xfrm>
          <a:prstGeom prst="snipRoundRect">
            <a:avLst>
              <a:gd name="adj1" fmla="val 0"/>
              <a:gd name="adj2" fmla="val 172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</a:t>
            </a:r>
          </a:p>
          <a:p>
            <a:pPr algn="ctr"/>
            <a:r>
              <a:rPr lang="en-US" sz="1400" dirty="0" smtClean="0"/>
              <a:t>Non-locked </a:t>
            </a:r>
            <a:r>
              <a:rPr lang="en-US" sz="1400" dirty="0"/>
              <a:t>gear mode</a:t>
            </a:r>
          </a:p>
        </p:txBody>
      </p:sp>
      <p:sp>
        <p:nvSpPr>
          <p:cNvPr id="6" name="Rogner et arrondir un rectangle à un seul coin 5"/>
          <p:cNvSpPr/>
          <p:nvPr/>
        </p:nvSpPr>
        <p:spPr>
          <a:xfrm flipH="1">
            <a:off x="2699286" y="2466730"/>
            <a:ext cx="2160240" cy="864096"/>
          </a:xfrm>
          <a:prstGeom prst="snipRoundRect">
            <a:avLst>
              <a:gd name="adj1" fmla="val 0"/>
              <a:gd name="adj2" fmla="val 15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MT</a:t>
            </a:r>
          </a:p>
          <a:p>
            <a:pPr algn="ctr"/>
            <a:r>
              <a:rPr lang="en-US" sz="1400" dirty="0" smtClean="0"/>
              <a:t>Locked gear mode</a:t>
            </a:r>
            <a:endParaRPr lang="en-US" sz="1400" dirty="0"/>
          </a:p>
        </p:txBody>
      </p:sp>
      <p:pic>
        <p:nvPicPr>
          <p:cNvPr id="7" name="Picture 18" descr="Afficher l'image d'origin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01" t="9066" r="11307" b="16200"/>
          <a:stretch/>
        </p:blipFill>
        <p:spPr bwMode="auto">
          <a:xfrm>
            <a:off x="2051214" y="2604653"/>
            <a:ext cx="648072" cy="726173"/>
          </a:xfrm>
          <a:prstGeom prst="rect">
            <a:avLst/>
          </a:prstGeom>
          <a:noFill/>
          <a:ln w="28575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0" descr="Afficher l'image d'origi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00" t="6070" r="2590"/>
          <a:stretch/>
        </p:blipFill>
        <p:spPr bwMode="auto">
          <a:xfrm>
            <a:off x="5047978" y="2652745"/>
            <a:ext cx="739776" cy="668290"/>
          </a:xfrm>
          <a:prstGeom prst="rect">
            <a:avLst/>
          </a:prstGeom>
          <a:noFill/>
          <a:ln w="28575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092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/>
              <a:t>Transmission Set </a:t>
            </a:r>
            <a:r>
              <a:rPr lang="fr-FR" sz="3600" b="1" dirty="0" smtClean="0"/>
              <a:t>Up</a:t>
            </a:r>
            <a:br>
              <a:rPr lang="fr-FR" sz="3600" b="1" dirty="0" smtClean="0"/>
            </a:br>
            <a:r>
              <a:rPr lang="fr-FR" sz="3600" b="1" dirty="0"/>
              <a:t>of the </a:t>
            </a:r>
            <a:r>
              <a:rPr lang="fr-FR" sz="3600" b="1" dirty="0" err="1"/>
              <a:t>representative</a:t>
            </a:r>
            <a:r>
              <a:rPr lang="fr-FR" sz="3600" b="1" dirty="0"/>
              <a:t> </a:t>
            </a:r>
            <a:r>
              <a:rPr lang="fr-FR" sz="3600" b="1" dirty="0" err="1"/>
              <a:t>vehicle</a:t>
            </a:r>
            <a:endParaRPr lang="en-GB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000" dirty="0" smtClean="0"/>
              <a:t>“The </a:t>
            </a:r>
            <a:r>
              <a:rPr lang="en-US" sz="2600" dirty="0"/>
              <a:t>vehicle transmission, gear, or gear ratio may be controlled by electronic or mechanical measures to avoid the activation of a kick-down function</a:t>
            </a:r>
            <a:r>
              <a:rPr lang="en-US" sz="2600" dirty="0" smtClean="0"/>
              <a:t>.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 smtClean="0"/>
              <a:t>Therefore</a:t>
            </a:r>
            <a:r>
              <a:rPr lang="en-US" sz="2600" dirty="0"/>
              <a:t>, it is permitted to establish and use electronic or mechanical devices, including alternate gear selector positions, to prevent a downshift to a gear ratio which is typically not used for the specified test condition in urban traffic</a:t>
            </a:r>
            <a:r>
              <a:rPr lang="en-US" sz="2600" dirty="0" smtClean="0"/>
              <a:t>.”</a:t>
            </a:r>
            <a:endParaRPr lang="en-US" sz="2600" dirty="0"/>
          </a:p>
          <a:p>
            <a:pPr marL="0" indent="0" algn="just">
              <a:buNone/>
            </a:pPr>
            <a:endParaRPr lang="fr-FR" sz="2800" b="1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fr-FR" sz="2600" dirty="0" smtClean="0">
                <a:sym typeface="Wingdings" panose="05000000000000000000" pitchFamily="2" charset="2"/>
              </a:rPr>
              <a:t> </a:t>
            </a:r>
            <a:r>
              <a:rPr lang="fr-FR" sz="2600" dirty="0" err="1">
                <a:sym typeface="Wingdings" panose="05000000000000000000" pitchFamily="2" charset="2"/>
              </a:rPr>
              <a:t>C</a:t>
            </a:r>
            <a:r>
              <a:rPr lang="fr-FR" sz="2600" dirty="0" err="1" smtClean="0">
                <a:sym typeface="Wingdings" panose="05000000000000000000" pitchFamily="2" charset="2"/>
              </a:rPr>
              <a:t>ould</a:t>
            </a:r>
            <a:r>
              <a:rPr lang="fr-FR" sz="2600" dirty="0" smtClean="0">
                <a:sym typeface="Wingdings" panose="05000000000000000000" pitchFamily="2" charset="2"/>
              </a:rPr>
              <a:t> </a:t>
            </a:r>
            <a:r>
              <a:rPr lang="fr-FR" sz="2600" dirty="0" err="1" smtClean="0">
                <a:sym typeface="Wingdings" panose="05000000000000000000" pitchFamily="2" charset="2"/>
              </a:rPr>
              <a:t>we</a:t>
            </a:r>
            <a:r>
              <a:rPr lang="fr-FR" sz="2600" dirty="0" smtClean="0">
                <a:sym typeface="Wingdings" panose="05000000000000000000" pitchFamily="2" charset="2"/>
              </a:rPr>
              <a:t> </a:t>
            </a:r>
            <a:r>
              <a:rPr lang="fr-FR" sz="2600" dirty="0" err="1" smtClean="0">
                <a:sym typeface="Wingdings" panose="05000000000000000000" pitchFamily="2" charset="2"/>
              </a:rPr>
              <a:t>precise</a:t>
            </a:r>
            <a:r>
              <a:rPr lang="fr-FR" sz="2600" dirty="0" smtClean="0">
                <a:sym typeface="Wingdings" panose="05000000000000000000" pitchFamily="2" charset="2"/>
              </a:rPr>
              <a:t> the use </a:t>
            </a:r>
            <a:r>
              <a:rPr lang="fr-FR" sz="2600" dirty="0">
                <a:sym typeface="Wingdings" panose="05000000000000000000" pitchFamily="2" charset="2"/>
              </a:rPr>
              <a:t>of </a:t>
            </a:r>
            <a:r>
              <a:rPr lang="fr-FR" sz="2600" dirty="0" err="1">
                <a:sym typeface="Wingdings" panose="05000000000000000000" pitchFamily="2" charset="2"/>
              </a:rPr>
              <a:t>electronic</a:t>
            </a:r>
            <a:r>
              <a:rPr lang="fr-FR" sz="2600" dirty="0">
                <a:sym typeface="Wingdings" panose="05000000000000000000" pitchFamily="2" charset="2"/>
              </a:rPr>
              <a:t> </a:t>
            </a:r>
            <a:r>
              <a:rPr lang="fr-FR" sz="2600" dirty="0" err="1">
                <a:sym typeface="Wingdings" panose="05000000000000000000" pitchFamily="2" charset="2"/>
              </a:rPr>
              <a:t>device</a:t>
            </a:r>
            <a:r>
              <a:rPr lang="fr-FR" sz="2600" dirty="0">
                <a:sym typeface="Wingdings" panose="05000000000000000000" pitchFamily="2" charset="2"/>
              </a:rPr>
              <a:t> by </a:t>
            </a:r>
            <a:r>
              <a:rPr lang="fr-FR" sz="2600" dirty="0" smtClean="0">
                <a:sym typeface="Wingdings" panose="05000000000000000000" pitchFamily="2" charset="2"/>
              </a:rPr>
              <a:t>manufacturer to test </a:t>
            </a:r>
            <a:r>
              <a:rPr lang="fr-FR" sz="2600" dirty="0">
                <a:sym typeface="Wingdings" panose="05000000000000000000" pitchFamily="2" charset="2"/>
              </a:rPr>
              <a:t>in </a:t>
            </a:r>
            <a:r>
              <a:rPr lang="fr-FR" sz="2600" dirty="0" err="1">
                <a:sym typeface="Wingdings" panose="05000000000000000000" pitchFamily="2" charset="2"/>
              </a:rPr>
              <a:t>alternate</a:t>
            </a:r>
            <a:r>
              <a:rPr lang="fr-FR" sz="2600" dirty="0">
                <a:sym typeface="Wingdings" panose="05000000000000000000" pitchFamily="2" charset="2"/>
              </a:rPr>
              <a:t> </a:t>
            </a:r>
            <a:r>
              <a:rPr lang="fr-FR" sz="2600" dirty="0" err="1">
                <a:sym typeface="Wingdings" panose="05000000000000000000" pitchFamily="2" charset="2"/>
              </a:rPr>
              <a:t>gear</a:t>
            </a:r>
            <a:r>
              <a:rPr lang="fr-FR" sz="2600" dirty="0">
                <a:sym typeface="Wingdings" panose="05000000000000000000" pitchFamily="2" charset="2"/>
              </a:rPr>
              <a:t> </a:t>
            </a:r>
            <a:r>
              <a:rPr lang="fr-FR" sz="2600" dirty="0" smtClean="0">
                <a:sym typeface="Wingdings" panose="05000000000000000000" pitchFamily="2" charset="2"/>
              </a:rPr>
              <a:t>?</a:t>
            </a:r>
            <a:endParaRPr lang="en-US" sz="2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47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556791"/>
            <a:ext cx="8496944" cy="48965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“The </a:t>
            </a:r>
            <a:r>
              <a:rPr lang="en-US" sz="2400" dirty="0"/>
              <a:t>vehicle transmission, gear, or gear ratio may be controlled by electronic or mechanical measures to avoid the activation of a kick-down function.” </a:t>
            </a:r>
          </a:p>
          <a:p>
            <a:pPr marL="0" indent="0">
              <a:buNone/>
            </a:pPr>
            <a:r>
              <a:rPr lang="en-US" sz="2400" dirty="0" smtClean="0"/>
              <a:t>How to define Kick-down </a:t>
            </a:r>
            <a:r>
              <a:rPr lang="en-US" sz="2400" dirty="0"/>
              <a:t>function </a:t>
            </a:r>
            <a:r>
              <a:rPr lang="en-US" sz="2400" dirty="0" smtClean="0"/>
              <a:t>?  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000" dirty="0"/>
              <a:t>G</a:t>
            </a:r>
            <a:r>
              <a:rPr lang="en-US" sz="2000" dirty="0" smtClean="0"/>
              <a:t>ear shifting </a:t>
            </a:r>
            <a:endParaRPr lang="en-US" sz="2000" dirty="0"/>
          </a:p>
          <a:p>
            <a:pPr lvl="1"/>
            <a:r>
              <a:rPr lang="en-US" sz="2000" dirty="0" smtClean="0"/>
              <a:t>x </a:t>
            </a:r>
            <a:r>
              <a:rPr lang="en-US" sz="2000" dirty="0"/>
              <a:t>gear </a:t>
            </a:r>
            <a:r>
              <a:rPr lang="en-US" sz="2000" dirty="0" smtClean="0"/>
              <a:t>shifting or </a:t>
            </a:r>
          </a:p>
          <a:p>
            <a:pPr lvl="1"/>
            <a:r>
              <a:rPr lang="en-US" sz="2000" dirty="0" smtClean="0"/>
              <a:t>gear shifting to </a:t>
            </a:r>
            <a:r>
              <a:rPr lang="en-US" sz="2000" dirty="0"/>
              <a:t>a gear ratio which is typically not used for the specified test condition in urban traffic</a:t>
            </a:r>
          </a:p>
          <a:p>
            <a:r>
              <a:rPr lang="en-GB" sz="2000" dirty="0" smtClean="0"/>
              <a:t>Notch on pedal position close to </a:t>
            </a:r>
            <a:r>
              <a:rPr lang="en-GB" sz="2000" dirty="0"/>
              <a:t>end </a:t>
            </a:r>
            <a:r>
              <a:rPr lang="en-GB" sz="2000" dirty="0" smtClean="0"/>
              <a:t>position</a:t>
            </a:r>
          </a:p>
          <a:p>
            <a:r>
              <a:rPr lang="fr-FR" sz="2000" dirty="0" smtClean="0"/>
              <a:t>…</a:t>
            </a:r>
          </a:p>
          <a:p>
            <a:endParaRPr lang="en-US" sz="2000" dirty="0"/>
          </a:p>
          <a:p>
            <a:pPr marL="0" indent="0" algn="just">
              <a:buNone/>
            </a:pPr>
            <a:r>
              <a:rPr lang="fr-FR" sz="2400" dirty="0">
                <a:sym typeface="Wingdings" panose="05000000000000000000" pitchFamily="2" charset="2"/>
              </a:rPr>
              <a:t> </a:t>
            </a:r>
            <a:r>
              <a:rPr lang="fr-FR" sz="2400" dirty="0" err="1">
                <a:sym typeface="Wingdings" panose="05000000000000000000" pitchFamily="2" charset="2"/>
              </a:rPr>
              <a:t>Could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 err="1">
                <a:sym typeface="Wingdings" panose="05000000000000000000" pitchFamily="2" charset="2"/>
              </a:rPr>
              <a:t>we</a:t>
            </a:r>
            <a:r>
              <a:rPr lang="fr-FR" sz="2400" dirty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precise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kickdown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function</a:t>
            </a:r>
            <a:r>
              <a:rPr lang="fr-FR" sz="2400" dirty="0" smtClean="0">
                <a:sym typeface="Wingdings" panose="05000000000000000000" pitchFamily="2" charset="2"/>
              </a:rPr>
              <a:t> ? </a:t>
            </a:r>
            <a:endParaRPr lang="en-GB" sz="2400" dirty="0"/>
          </a:p>
          <a:p>
            <a:pPr marL="0" indent="0">
              <a:buNone/>
            </a:pPr>
            <a:endParaRPr lang="en-GB" sz="2400" b="1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Transmission </a:t>
            </a:r>
            <a:r>
              <a:rPr lang="fr-FR" sz="3200" b="1" dirty="0"/>
              <a:t>Set Up</a:t>
            </a:r>
            <a:br>
              <a:rPr lang="fr-FR" sz="3200" b="1" dirty="0"/>
            </a:br>
            <a:r>
              <a:rPr lang="fr-FR" sz="3200" b="1" dirty="0"/>
              <a:t>of the </a:t>
            </a:r>
            <a:r>
              <a:rPr lang="fr-FR" sz="3200" b="1" dirty="0" err="1"/>
              <a:t>representative</a:t>
            </a:r>
            <a:r>
              <a:rPr lang="fr-FR" sz="3200" b="1" dirty="0"/>
              <a:t> </a:t>
            </a:r>
            <a:r>
              <a:rPr lang="fr-FR" sz="3200" b="1" dirty="0" err="1"/>
              <a:t>vehicle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4899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</a:t>
            </a:r>
            <a:r>
              <a:rPr lang="en-GB" sz="2400" dirty="0"/>
              <a:t>test mass has to be measured with +/- 5% compared to target mass. </a:t>
            </a:r>
            <a:endParaRPr lang="en-GB" sz="2400" dirty="0" smtClean="0"/>
          </a:p>
          <a:p>
            <a:pPr algn="just"/>
            <a:r>
              <a:rPr lang="en-GB" sz="2400" dirty="0" smtClean="0"/>
              <a:t>Mass </a:t>
            </a:r>
            <a:r>
              <a:rPr lang="en-GB" sz="2400" dirty="0"/>
              <a:t>is not part of the Vehicle Type definition. In that </a:t>
            </a:r>
            <a:r>
              <a:rPr lang="en-GB" sz="2400" dirty="0" smtClean="0"/>
              <a:t>case the </a:t>
            </a:r>
            <a:r>
              <a:rPr lang="en-GB" sz="2400" dirty="0"/>
              <a:t>representative vehicle selected for testing  could be for example, a 5 seats or 7 seats, with or without option, … </a:t>
            </a:r>
            <a:endParaRPr lang="en-GB" sz="2400" dirty="0" smtClean="0"/>
          </a:p>
          <a:p>
            <a:pPr marL="0" indent="0" algn="just">
              <a:buNone/>
            </a:pPr>
            <a:r>
              <a:rPr lang="en-GB" sz="2400" dirty="0" smtClean="0">
                <a:sym typeface="Wingdings" panose="05000000000000000000" pitchFamily="2" charset="2"/>
              </a:rPr>
              <a:t>	</a:t>
            </a:r>
            <a:endParaRPr lang="en-GB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Mass of the </a:t>
            </a:r>
            <a:r>
              <a:rPr lang="en-US" sz="3200" b="1" dirty="0"/>
              <a:t>representative </a:t>
            </a:r>
            <a:r>
              <a:rPr lang="en-US" sz="3200" b="1" dirty="0" smtClean="0"/>
              <a:t>vehicle</a:t>
            </a:r>
            <a:endParaRPr lang="en-GB" sz="3200" dirty="0"/>
          </a:p>
        </p:txBody>
      </p:sp>
      <p:sp>
        <p:nvSpPr>
          <p:cNvPr id="12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63500" y="-136525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6" descr="Afficher l'image d'origine"/>
          <p:cNvSpPr>
            <a:spLocks noChangeAspect="1" noChangeArrowheads="1"/>
          </p:cNvSpPr>
          <p:nvPr/>
        </p:nvSpPr>
        <p:spPr bwMode="auto">
          <a:xfrm>
            <a:off x="215900" y="15875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21088"/>
            <a:ext cx="2802308" cy="193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475656" y="4379620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>
                <a:sym typeface="Wingdings" panose="05000000000000000000" pitchFamily="2" charset="2"/>
              </a:rPr>
              <a:t> </a:t>
            </a:r>
            <a:r>
              <a:rPr lang="fr-FR" sz="2400" dirty="0"/>
              <a:t>There </a:t>
            </a:r>
            <a:r>
              <a:rPr lang="fr-FR" sz="2400" dirty="0" err="1"/>
              <a:t>is</a:t>
            </a:r>
            <a:r>
              <a:rPr lang="fr-FR" sz="2400" dirty="0"/>
              <a:t> not </a:t>
            </a:r>
            <a:r>
              <a:rPr lang="fr-FR" sz="2400" dirty="0" err="1"/>
              <a:t>only</a:t>
            </a:r>
            <a:r>
              <a:rPr lang="fr-FR" sz="2400" dirty="0"/>
              <a:t> one mass in running </a:t>
            </a:r>
            <a:r>
              <a:rPr lang="fr-FR" sz="2400" dirty="0" err="1"/>
              <a:t>order</a:t>
            </a:r>
            <a:r>
              <a:rPr lang="fr-FR" sz="2400" dirty="0"/>
              <a:t> (</a:t>
            </a:r>
            <a:r>
              <a:rPr lang="fr-FR" sz="2400" dirty="0" err="1"/>
              <a:t>target</a:t>
            </a:r>
            <a:r>
              <a:rPr lang="fr-FR" sz="2400" dirty="0"/>
              <a:t> 	mass) but a range of mass in running </a:t>
            </a:r>
            <a:r>
              <a:rPr lang="fr-FR" sz="2400" dirty="0" err="1"/>
              <a:t>order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8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7" y="2852936"/>
            <a:ext cx="6953845" cy="253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dirty="0" err="1" smtClean="0">
                <a:sym typeface="Wingdings" panose="05000000000000000000" pitchFamily="2" charset="2"/>
              </a:rPr>
              <a:t>Could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we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consider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/>
              <a:t>range of m </a:t>
            </a:r>
            <a:r>
              <a:rPr lang="en-US" sz="2400" baseline="-25000" dirty="0" err="1"/>
              <a:t>ro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fr-FR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dirty="0" err="1" smtClean="0">
                <a:sym typeface="Wingdings" panose="05000000000000000000" pitchFamily="2" charset="2"/>
              </a:rPr>
              <a:t>Could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we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precise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how to</a:t>
            </a:r>
            <a:r>
              <a:rPr lang="en-US" sz="2400" dirty="0" smtClean="0"/>
              <a:t> select representative vehicle regarding range of m </a:t>
            </a:r>
            <a:r>
              <a:rPr lang="en-US" sz="2400" baseline="-25000" dirty="0" err="1" smtClean="0"/>
              <a:t>ro</a:t>
            </a:r>
            <a:r>
              <a:rPr lang="en-US" sz="2400" dirty="0" smtClean="0"/>
              <a:t>  ?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dirty="0" smtClean="0"/>
              <a:t>How to </a:t>
            </a:r>
            <a:r>
              <a:rPr lang="fr-FR" sz="2400" dirty="0" err="1" smtClean="0"/>
              <a:t>consider</a:t>
            </a:r>
            <a:r>
              <a:rPr lang="fr-FR" sz="2400" dirty="0" smtClean="0"/>
              <a:t> PMR, a </a:t>
            </a:r>
            <a:r>
              <a:rPr lang="fr-FR" sz="2400" baseline="-25000" dirty="0" err="1" smtClean="0"/>
              <a:t>wot</a:t>
            </a:r>
            <a:r>
              <a:rPr lang="fr-FR" sz="2400" baseline="-25000" dirty="0" smtClean="0"/>
              <a:t> </a:t>
            </a:r>
            <a:r>
              <a:rPr lang="fr-FR" sz="2400" baseline="-25000" dirty="0" err="1" smtClean="0"/>
              <a:t>ref</a:t>
            </a:r>
            <a:r>
              <a:rPr lang="fr-FR" sz="2400" dirty="0" smtClean="0"/>
              <a:t>, a </a:t>
            </a:r>
            <a:r>
              <a:rPr lang="fr-FR" sz="2400" baseline="-25000" dirty="0" err="1" smtClean="0"/>
              <a:t>urban</a:t>
            </a:r>
            <a:r>
              <a:rPr lang="fr-FR" sz="2400" dirty="0" smtClean="0"/>
              <a:t>, L </a:t>
            </a:r>
            <a:r>
              <a:rPr lang="fr-FR" sz="2400" baseline="-25000" dirty="0" err="1" smtClean="0"/>
              <a:t>urban</a:t>
            </a:r>
            <a:r>
              <a:rPr lang="fr-FR" sz="2400" dirty="0" smtClean="0"/>
              <a:t> </a:t>
            </a:r>
            <a:r>
              <a:rPr lang="fr-FR" sz="2400" dirty="0" err="1" smtClean="0"/>
              <a:t>calculation</a:t>
            </a:r>
            <a:r>
              <a:rPr lang="fr-FR" sz="2400" dirty="0" smtClean="0"/>
              <a:t>… </a:t>
            </a:r>
            <a:r>
              <a:rPr lang="fr-FR" sz="2400" dirty="0" err="1" smtClean="0"/>
              <a:t>regarding</a:t>
            </a:r>
            <a:r>
              <a:rPr lang="fr-FR" sz="2400" dirty="0" smtClean="0"/>
              <a:t> m </a:t>
            </a:r>
            <a:r>
              <a:rPr lang="fr-FR" sz="2400" baseline="-25000" dirty="0" err="1" smtClean="0"/>
              <a:t>ro</a:t>
            </a:r>
            <a:r>
              <a:rPr lang="fr-FR" sz="2400" baseline="-25000" dirty="0" smtClean="0"/>
              <a:t> </a:t>
            </a:r>
            <a:r>
              <a:rPr lang="fr-FR" sz="2400" dirty="0" smtClean="0"/>
              <a:t>range ? 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Mass of the representative vehicle</a:t>
            </a:r>
            <a:endParaRPr lang="en-GB" sz="3200" dirty="0"/>
          </a:p>
        </p:txBody>
      </p:sp>
      <p:sp>
        <p:nvSpPr>
          <p:cNvPr id="12" name="AutoShape 4" descr="Afficher l'image d'origine"/>
          <p:cNvSpPr>
            <a:spLocks noChangeAspect="1" noChangeArrowheads="1"/>
          </p:cNvSpPr>
          <p:nvPr/>
        </p:nvSpPr>
        <p:spPr bwMode="auto">
          <a:xfrm>
            <a:off x="63500" y="-136525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6" descr="Afficher l'image d'origine"/>
          <p:cNvSpPr>
            <a:spLocks noChangeAspect="1" noChangeArrowheads="1"/>
          </p:cNvSpPr>
          <p:nvPr/>
        </p:nvSpPr>
        <p:spPr bwMode="auto">
          <a:xfrm>
            <a:off x="215900" y="15875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77719" y="3277101"/>
            <a:ext cx="653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e.g.</a:t>
            </a:r>
          </a:p>
        </p:txBody>
      </p:sp>
    </p:spTree>
    <p:extLst>
      <p:ext uri="{BB962C8B-B14F-4D97-AF65-F5344CB8AC3E}">
        <p14:creationId xmlns:p14="http://schemas.microsoft.com/office/powerpoint/2010/main" val="390116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487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Some proposals of interpretations on  UN R51.03 following  GRB-64-15 - (France) Some proposals to improve efficiency of road vehicle noise regulations</vt:lpstr>
      <vt:lpstr>Transmission Set Up  of the representative vehicle</vt:lpstr>
      <vt:lpstr>Transmission Set Up of the representative vehicle</vt:lpstr>
      <vt:lpstr>Transmission Set Up of the representative vehicle</vt:lpstr>
      <vt:lpstr>Transmission Set Up of the representative vehicle</vt:lpstr>
      <vt:lpstr>Mass of the representative vehicle</vt:lpstr>
      <vt:lpstr>Mass of the representative vehicle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proposal to improve efficiency of road vehicle noise regulation</dc:title>
  <dc:creator>Louis-Ferdinand PARDO</dc:creator>
  <cp:lastModifiedBy>Konstantin Glukhenkiy</cp:lastModifiedBy>
  <cp:revision>44</cp:revision>
  <dcterms:created xsi:type="dcterms:W3CDTF">2016-06-30T20:02:13Z</dcterms:created>
  <dcterms:modified xsi:type="dcterms:W3CDTF">2017-02-09T10:28:30Z</dcterms:modified>
</cp:coreProperties>
</file>