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7" r:id="rId2"/>
    <p:sldId id="285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59" autoAdjust="0"/>
    <p:restoredTop sz="94581" autoAdjust="0"/>
  </p:normalViewPr>
  <p:slideViewPr>
    <p:cSldViewPr>
      <p:cViewPr varScale="1">
        <p:scale>
          <a:sx n="85" d="100"/>
          <a:sy n="85" d="100"/>
        </p:scale>
        <p:origin x="-1819" y="-8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ece.org/fileadmin/DAM/trans/doc/2013/wp29/ECE-TRANS-WP29-1106e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Working Party on Lighting and Light-Signalling</a:t>
            </a:r>
            <a:r>
              <a:rPr lang="en-GB" sz="2400" dirty="0">
                <a:solidFill>
                  <a:schemeClr val="bg1"/>
                </a:solidFill>
              </a:rPr>
              <a:t/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>General information and WP.29 highlights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9906000" cy="5184576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Participants/Address list</a:t>
            </a:r>
          </a:p>
          <a:p>
            <a:pPr marL="266700"/>
            <a:r>
              <a:rPr lang="en-GB" sz="1800" dirty="0"/>
              <a:t>A provisional address list has been prepared: please check your </a:t>
            </a:r>
            <a:r>
              <a:rPr lang="en-GB" sz="1800" dirty="0" smtClean="0"/>
              <a:t>contact data (especially </a:t>
            </a:r>
            <a:r>
              <a:rPr lang="en-GB" sz="1800" dirty="0"/>
              <a:t>the email-address) and correct them, if </a:t>
            </a:r>
            <a:r>
              <a:rPr lang="en-GB" sz="1800" dirty="0" smtClean="0"/>
              <a:t>necessary, then sign to confirm your presence.</a:t>
            </a:r>
            <a:endParaRPr lang="en-GB" sz="1800" dirty="0"/>
          </a:p>
          <a:p>
            <a:pPr marL="266700"/>
            <a:r>
              <a:rPr lang="en-GB" sz="1800" dirty="0"/>
              <a:t>If your name not </a:t>
            </a:r>
            <a:r>
              <a:rPr lang="en-GB" sz="1800" dirty="0" smtClean="0"/>
              <a:t>listed, </a:t>
            </a:r>
            <a:r>
              <a:rPr lang="en-GB" sz="1800" dirty="0"/>
              <a:t>fill out one of the registration forms annexed to the file.</a:t>
            </a:r>
          </a:p>
          <a:p>
            <a:pPr marL="266700"/>
            <a:r>
              <a:rPr lang="en-GB" sz="1800" dirty="0" smtClean="0"/>
              <a:t>At </a:t>
            </a:r>
            <a:r>
              <a:rPr lang="en-GB" sz="1800" dirty="0"/>
              <a:t>the end of the </a:t>
            </a:r>
            <a:r>
              <a:rPr lang="en-GB" sz="1800" dirty="0" smtClean="0"/>
              <a:t>session, </a:t>
            </a:r>
            <a:r>
              <a:rPr lang="en-GB" sz="1800" dirty="0"/>
              <a:t>we will circulate the updated address list by email to all </a:t>
            </a:r>
            <a:r>
              <a:rPr lang="en-GB" sz="1800" dirty="0" smtClean="0"/>
              <a:t>participants.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Tax </a:t>
            </a:r>
            <a:r>
              <a:rPr lang="en-GB" sz="1800" dirty="0">
                <a:solidFill>
                  <a:srgbClr val="002060"/>
                </a:solidFill>
              </a:rPr>
              <a:t>free petrol coupons</a:t>
            </a:r>
          </a:p>
          <a:p>
            <a:pPr marL="266700"/>
            <a:r>
              <a:rPr lang="en-GB" sz="1800" dirty="0"/>
              <a:t>For delegates of Contracting Parties: </a:t>
            </a:r>
            <a:r>
              <a:rPr lang="en-GB" sz="1800" dirty="0" smtClean="0"/>
              <a:t>as usual, tax </a:t>
            </a:r>
            <a:r>
              <a:rPr lang="en-GB" sz="1800" dirty="0"/>
              <a:t>free petrol coupons are </a:t>
            </a:r>
            <a:r>
              <a:rPr lang="en-GB" sz="1800" dirty="0" smtClean="0"/>
              <a:t>available</a:t>
            </a:r>
          </a:p>
          <a:p>
            <a:pPr marL="266700"/>
            <a:r>
              <a:rPr lang="en-GB" sz="1800" dirty="0" smtClean="0"/>
              <a:t>Please </a:t>
            </a:r>
            <a:r>
              <a:rPr lang="en-GB" sz="1800" dirty="0"/>
              <a:t>fill in the details requested and return them to the </a:t>
            </a:r>
            <a:r>
              <a:rPr lang="en-GB" sz="1800" dirty="0" smtClean="0"/>
              <a:t>secretariat</a:t>
            </a:r>
          </a:p>
          <a:p>
            <a:pPr marL="266700"/>
            <a:r>
              <a:rPr lang="en-GB" sz="1800" dirty="0" smtClean="0"/>
              <a:t>Copies </a:t>
            </a:r>
            <a:r>
              <a:rPr lang="en-GB" sz="1800" dirty="0"/>
              <a:t>of </a:t>
            </a:r>
            <a:r>
              <a:rPr lang="en-GB" sz="1800" dirty="0" smtClean="0"/>
              <a:t>passport </a:t>
            </a:r>
            <a:r>
              <a:rPr lang="en-GB" sz="1800" dirty="0"/>
              <a:t>and </a:t>
            </a:r>
            <a:r>
              <a:rPr lang="en-GB" sz="1800" dirty="0" smtClean="0"/>
              <a:t>car registration papers </a:t>
            </a:r>
            <a:r>
              <a:rPr lang="en-GB" sz="1800" dirty="0"/>
              <a:t>are needed for this </a:t>
            </a:r>
            <a:r>
              <a:rPr lang="en-GB" sz="1800" dirty="0" smtClean="0"/>
              <a:t>purpose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next </a:t>
            </a:r>
            <a:r>
              <a:rPr lang="en-GB" sz="1800" b="1" dirty="0" smtClean="0"/>
              <a:t>session</a:t>
            </a:r>
            <a:r>
              <a:rPr lang="en-GB" sz="1800" dirty="0" smtClean="0"/>
              <a:t> will </a:t>
            </a:r>
            <a:r>
              <a:rPr lang="en-GB" sz="1800" dirty="0"/>
              <a:t>be held </a:t>
            </a:r>
            <a:r>
              <a:rPr lang="en-GB" sz="1800" dirty="0" smtClean="0"/>
              <a:t>on </a:t>
            </a:r>
            <a:r>
              <a:rPr lang="en-GB" sz="1800" b="1" dirty="0" smtClean="0"/>
              <a:t>4-7 April 2017</a:t>
            </a:r>
            <a:endParaRPr lang="en-GB" sz="1800" dirty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deadline for the submission of official working documents</a:t>
            </a:r>
            <a:r>
              <a:rPr lang="en-GB" sz="1800" dirty="0"/>
              <a:t> is </a:t>
            </a:r>
            <a:r>
              <a:rPr lang="en-GB" sz="1800" b="1" dirty="0" smtClean="0"/>
              <a:t>9 January 2017</a:t>
            </a:r>
            <a:endParaRPr lang="en-GB" sz="1800" b="1" dirty="0" smtClean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See Annex III to ECE/TRANS/WP.29/1123 (</a:t>
            </a:r>
            <a:r>
              <a:rPr lang="en-US" sz="1800" dirty="0"/>
              <a:t>calendar of meetings for </a:t>
            </a:r>
            <a:r>
              <a:rPr lang="en-US" sz="1800" dirty="0" smtClean="0"/>
              <a:t>2017)</a:t>
            </a:r>
            <a:endParaRPr lang="en-GB" sz="1800" dirty="0"/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7329264" y="62508"/>
            <a:ext cx="25767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GRE-76-02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76th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GRE,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25-28 October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2016,</a:t>
            </a: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item 1)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126603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350841"/>
            <a:ext cx="7986092" cy="1210146"/>
          </a:xfrm>
        </p:spPr>
        <p:txBody>
          <a:bodyPr>
            <a:normAutofit/>
          </a:bodyPr>
          <a:lstStyle/>
          <a:p>
            <a:pPr algn="l"/>
            <a:r>
              <a:rPr lang="en-GB" sz="3300" dirty="0" smtClean="0">
                <a:solidFill>
                  <a:schemeClr val="bg1"/>
                </a:solidFill>
              </a:rPr>
              <a:t>Highlights of the last session of WP.29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endParaRPr lang="en-GB" sz="2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04056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sz="2000" dirty="0" smtClean="0">
                <a:solidFill>
                  <a:schemeClr val="accent2"/>
                </a:solidFill>
              </a:rPr>
              <a:t>June 2016 </a:t>
            </a:r>
            <a:r>
              <a:rPr lang="en-GB" sz="2000" dirty="0">
                <a:solidFill>
                  <a:schemeClr val="accent2"/>
                </a:solidFill>
              </a:rPr>
              <a:t>(</a:t>
            </a:r>
            <a:r>
              <a:rPr lang="en-GB" sz="2000" dirty="0" smtClean="0">
                <a:solidFill>
                  <a:schemeClr val="accent2"/>
                </a:solidFill>
              </a:rPr>
              <a:t>169th</a:t>
            </a:r>
            <a:r>
              <a:rPr lang="en-GB" sz="2000" dirty="0">
                <a:solidFill>
                  <a:schemeClr val="accent2"/>
                </a:solidFill>
              </a:rPr>
              <a:t>) </a:t>
            </a:r>
            <a:endParaRPr lang="en-GB" sz="2000" b="1" dirty="0">
              <a:solidFill>
                <a:schemeClr val="accent2"/>
              </a:solidFill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First time participation of Malta in WP.29 as full member and their statement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Rev. 3 of the 1958 Agreement endorsed, EU to proceed with notification process to OLA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Performance of systems in conditions different from the approval tests discussed, GRs to provide </a:t>
            </a:r>
            <a:r>
              <a:rPr lang="en-US" sz="2000" dirty="0" smtClean="0"/>
              <a:t>feedback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The new phased approach </a:t>
            </a:r>
            <a:r>
              <a:rPr lang="en-US" sz="2000" dirty="0"/>
              <a:t>to </a:t>
            </a:r>
            <a:r>
              <a:rPr lang="en-US" sz="2000" dirty="0" smtClean="0"/>
              <a:t>the simplification </a:t>
            </a:r>
            <a:r>
              <a:rPr lang="en-US" sz="2000" dirty="0"/>
              <a:t>of the </a:t>
            </a:r>
            <a:r>
              <a:rPr lang="en-US" sz="2000" dirty="0" smtClean="0"/>
              <a:t>lighting </a:t>
            </a:r>
            <a:r>
              <a:rPr lang="en-US" sz="2000" dirty="0"/>
              <a:t>and </a:t>
            </a:r>
            <a:r>
              <a:rPr lang="en-US" sz="2000" dirty="0" smtClean="0"/>
              <a:t>light-</a:t>
            </a:r>
            <a:r>
              <a:rPr lang="en-US" sz="2000" dirty="0" err="1" smtClean="0"/>
              <a:t>signalling</a:t>
            </a:r>
            <a:r>
              <a:rPr lang="en-US" sz="2000" dirty="0" smtClean="0"/>
              <a:t> Regulations introduced to and endorsed by WP.29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The mandate </a:t>
            </a:r>
            <a:r>
              <a:rPr lang="en-US" sz="2000" dirty="0"/>
              <a:t>of the Informal Working Group "Simplification of the Lighting and Light-</a:t>
            </a:r>
            <a:r>
              <a:rPr lang="en-US" sz="2000" dirty="0" err="1"/>
              <a:t>Signalling</a:t>
            </a:r>
            <a:r>
              <a:rPr lang="en-US" sz="2000" dirty="0"/>
              <a:t> </a:t>
            </a:r>
            <a:r>
              <a:rPr lang="en-US" sz="2000" dirty="0" smtClean="0"/>
              <a:t>Regulations“ extended </a:t>
            </a:r>
            <a:r>
              <a:rPr lang="en-US" sz="2000" dirty="0"/>
              <a:t>until </a:t>
            </a:r>
            <a:r>
              <a:rPr lang="en-US" sz="2000" dirty="0" smtClean="0"/>
              <a:t>2018 </a:t>
            </a:r>
            <a:endParaRPr lang="en-US" sz="20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For more details see: </a:t>
            </a:r>
            <a:r>
              <a:rPr lang="en-US" sz="2000" dirty="0">
                <a:solidFill>
                  <a:srgbClr val="006600"/>
                </a:solidFill>
                <a:hlinkClick r:id="rId2" tooltip="APPLICATION, ECE-TRANS-WP29-1106e, ECE-TRANS-WP29-1106e.pdf, 657 KB"/>
              </a:rPr>
              <a:t>ECE/TRANS/WP.29/1123</a:t>
            </a:r>
            <a:endParaRPr lang="en-US" sz="1800" dirty="0">
              <a:solidFill>
                <a:srgbClr val="006600"/>
              </a:solidFill>
            </a:endParaRPr>
          </a:p>
          <a:p>
            <a:pPr>
              <a:spcBef>
                <a:spcPts val="0"/>
              </a:spcBef>
            </a:pPr>
            <a:endParaRPr lang="en-US" sz="20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33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13333</TotalTime>
  <Words>279</Words>
  <Application>Microsoft Office PowerPoint</Application>
  <PresentationFormat>A4 Paper (210x297 mm)</PresentationFormat>
  <Paragraphs>27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Working Party on Lighting and Light-Signalling General information and WP.29 highlights</vt:lpstr>
      <vt:lpstr>Highlights of the last session of WP.29 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Clopt</dc:creator>
  <cp:lastModifiedBy>Konstantin Glukhenkiy</cp:lastModifiedBy>
  <cp:revision>157</cp:revision>
  <cp:lastPrinted>2014-10-16T12:37:31Z</cp:lastPrinted>
  <dcterms:created xsi:type="dcterms:W3CDTF">2014-03-30T12:17:15Z</dcterms:created>
  <dcterms:modified xsi:type="dcterms:W3CDTF">2016-10-13T12:43:40Z</dcterms:modified>
</cp:coreProperties>
</file>