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75" r:id="rId2"/>
    <p:sldId id="364" r:id="rId3"/>
    <p:sldId id="366" r:id="rId4"/>
    <p:sldId id="365" r:id="rId5"/>
    <p:sldId id="367" r:id="rId6"/>
    <p:sldId id="368" r:id="rId7"/>
    <p:sldId id="369" r:id="rId8"/>
    <p:sldId id="370" r:id="rId9"/>
    <p:sldId id="373" r:id="rId10"/>
    <p:sldId id="371" r:id="rId11"/>
    <p:sldId id="374" r:id="rId12"/>
    <p:sldId id="379" r:id="rId13"/>
    <p:sldId id="372" r:id="rId14"/>
    <p:sldId id="375" r:id="rId15"/>
    <p:sldId id="377" r:id="rId16"/>
    <p:sldId id="378" r:id="rId17"/>
    <p:sldId id="376" r:id="rId18"/>
    <p:sldId id="381" r:id="rId19"/>
    <p:sldId id="380" r:id="rId20"/>
    <p:sldId id="384" r:id="rId21"/>
    <p:sldId id="393" r:id="rId22"/>
    <p:sldId id="394" r:id="rId23"/>
    <p:sldId id="395" r:id="rId24"/>
    <p:sldId id="391" r:id="rId25"/>
    <p:sldId id="392" r:id="rId26"/>
    <p:sldId id="390" r:id="rId27"/>
    <p:sldId id="382" r:id="rId28"/>
    <p:sldId id="385" r:id="rId29"/>
    <p:sldId id="386" r:id="rId30"/>
    <p:sldId id="383" r:id="rId31"/>
    <p:sldId id="31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FC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434" autoAdjust="0"/>
  </p:normalViewPr>
  <p:slideViewPr>
    <p:cSldViewPr>
      <p:cViewPr varScale="1">
        <p:scale>
          <a:sx n="72" d="100"/>
          <a:sy n="72" d="100"/>
        </p:scale>
        <p:origin x="11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u&#287;ba\AppData\Local\Microsoft\Windows\Temporary%20Internet%20Files\Content.Outlook\BIL40WMS\fiatapo.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300"/>
            </a:pPr>
            <a:r>
              <a:rPr lang="tr-TR" sz="1300" dirty="0">
                <a:latin typeface="Arial" pitchFamily="34" charset="0"/>
                <a:cs typeface="Arial" pitchFamily="34" charset="0"/>
              </a:rPr>
              <a:t>Top 10 </a:t>
            </a:r>
            <a:r>
              <a:rPr lang="tr-TR" sz="1300" dirty="0" err="1">
                <a:latin typeface="Arial" pitchFamily="34" charset="0"/>
                <a:cs typeface="Arial" pitchFamily="34" charset="0"/>
              </a:rPr>
              <a:t>Participating</a:t>
            </a:r>
            <a:r>
              <a:rPr lang="tr-TR" sz="1300" dirty="0">
                <a:latin typeface="Arial" pitchFamily="34" charset="0"/>
                <a:cs typeface="Arial" pitchFamily="34" charset="0"/>
              </a:rPr>
              <a:t> </a:t>
            </a:r>
            <a:r>
              <a:rPr lang="tr-TR" sz="1300" dirty="0" err="1">
                <a:latin typeface="Arial" pitchFamily="34" charset="0"/>
                <a:cs typeface="Arial" pitchFamily="34" charset="0"/>
              </a:rPr>
              <a:t>Countries</a:t>
            </a:r>
            <a:endParaRPr lang="tr-TR" sz="1000" dirty="0">
              <a:latin typeface="Arial" pitchFamily="34" charset="0"/>
              <a:cs typeface="Arial" pitchFamily="34" charset="0"/>
            </a:endParaRPr>
          </a:p>
        </c:rich>
      </c:tx>
      <c:layout>
        <c:manualLayout>
          <c:xMode val="edge"/>
          <c:yMode val="edge"/>
          <c:x val="0.15519582607303739"/>
          <c:y val="4.7188787669037432E-2"/>
        </c:manualLayout>
      </c:layout>
      <c:overlay val="0"/>
    </c:title>
    <c:autoTitleDeleted val="0"/>
    <c:plotArea>
      <c:layout/>
      <c:barChart>
        <c:barDir val="col"/>
        <c:grouping val="clustered"/>
        <c:varyColors val="0"/>
        <c:ser>
          <c:idx val="0"/>
          <c:order val="0"/>
          <c:tx>
            <c:strRef>
              <c:f>Sayfa1!$B$3</c:f>
              <c:strCache>
                <c:ptCount val="1"/>
                <c:pt idx="0">
                  <c:v>Yurtdışı Katılımcı Sayısı</c:v>
                </c:pt>
              </c:strCache>
            </c:strRef>
          </c:tx>
          <c:spPr>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c:spPr>
          <c:invertIfNegative val="0"/>
          <c:cat>
            <c:strRef>
              <c:f>Sayfa1!$A$4:$A$13</c:f>
              <c:strCache>
                <c:ptCount val="10"/>
                <c:pt idx="0">
                  <c:v>Malezya</c:v>
                </c:pt>
                <c:pt idx="1">
                  <c:v>İtalya</c:v>
                </c:pt>
                <c:pt idx="2">
                  <c:v>Tayvan</c:v>
                </c:pt>
                <c:pt idx="3">
                  <c:v>Nijerya</c:v>
                </c:pt>
                <c:pt idx="4">
                  <c:v>Ukrayna</c:v>
                </c:pt>
                <c:pt idx="5">
                  <c:v>Gana</c:v>
                </c:pt>
                <c:pt idx="6">
                  <c:v>Amerika</c:v>
                </c:pt>
                <c:pt idx="7">
                  <c:v>Birleşik Arap Emirlikleri</c:v>
                </c:pt>
                <c:pt idx="8">
                  <c:v>Belçika</c:v>
                </c:pt>
                <c:pt idx="9">
                  <c:v>Hindistan</c:v>
                </c:pt>
              </c:strCache>
            </c:strRef>
          </c:cat>
          <c:val>
            <c:numRef>
              <c:f>Sayfa1!$B$4:$B$13</c:f>
              <c:numCache>
                <c:formatCode>General</c:formatCode>
                <c:ptCount val="10"/>
                <c:pt idx="0">
                  <c:v>26</c:v>
                </c:pt>
                <c:pt idx="1">
                  <c:v>17</c:v>
                </c:pt>
                <c:pt idx="2">
                  <c:v>16</c:v>
                </c:pt>
                <c:pt idx="3">
                  <c:v>14</c:v>
                </c:pt>
                <c:pt idx="4">
                  <c:v>14</c:v>
                </c:pt>
                <c:pt idx="5">
                  <c:v>13</c:v>
                </c:pt>
                <c:pt idx="6">
                  <c:v>13</c:v>
                </c:pt>
                <c:pt idx="7">
                  <c:v>11</c:v>
                </c:pt>
                <c:pt idx="8">
                  <c:v>10</c:v>
                </c:pt>
                <c:pt idx="9">
                  <c:v>10</c:v>
                </c:pt>
              </c:numCache>
            </c:numRef>
          </c:val>
          <c:extLst>
            <c:ext xmlns:c16="http://schemas.microsoft.com/office/drawing/2014/chart" uri="{C3380CC4-5D6E-409C-BE32-E72D297353CC}">
              <c16:uniqueId val="{00000000-7C5C-49D3-A651-23E7776FA163}"/>
            </c:ext>
          </c:extLst>
        </c:ser>
        <c:dLbls>
          <c:showLegendKey val="0"/>
          <c:showVal val="0"/>
          <c:showCatName val="0"/>
          <c:showSerName val="0"/>
          <c:showPercent val="0"/>
          <c:showBubbleSize val="0"/>
        </c:dLbls>
        <c:gapWidth val="150"/>
        <c:axId val="196179456"/>
        <c:axId val="196180992"/>
      </c:barChart>
      <c:catAx>
        <c:axId val="196179456"/>
        <c:scaling>
          <c:orientation val="minMax"/>
        </c:scaling>
        <c:delete val="0"/>
        <c:axPos val="b"/>
        <c:numFmt formatCode="General" sourceLinked="0"/>
        <c:majorTickMark val="out"/>
        <c:minorTickMark val="none"/>
        <c:tickLblPos val="nextTo"/>
        <c:txPr>
          <a:bodyPr/>
          <a:lstStyle/>
          <a:p>
            <a:pPr>
              <a:defRPr sz="1000">
                <a:latin typeface="Book Antiqua" panose="02040602050305030304" pitchFamily="18" charset="0"/>
              </a:defRPr>
            </a:pPr>
            <a:endParaRPr lang="tr-TR"/>
          </a:p>
        </c:txPr>
        <c:crossAx val="196180992"/>
        <c:crosses val="autoZero"/>
        <c:auto val="1"/>
        <c:lblAlgn val="ctr"/>
        <c:lblOffset val="100"/>
        <c:noMultiLvlLbl val="0"/>
      </c:catAx>
      <c:valAx>
        <c:axId val="196180992"/>
        <c:scaling>
          <c:orientation val="minMax"/>
        </c:scaling>
        <c:delete val="0"/>
        <c:axPos val="l"/>
        <c:majorGridlines>
          <c:spPr>
            <a:ln>
              <a:solidFill>
                <a:sysClr val="window" lastClr="FFFFFF">
                  <a:lumMod val="85000"/>
                </a:sysClr>
              </a:solidFill>
            </a:ln>
          </c:spPr>
        </c:majorGridlines>
        <c:numFmt formatCode="General" sourceLinked="1"/>
        <c:majorTickMark val="out"/>
        <c:minorTickMark val="none"/>
        <c:tickLblPos val="nextTo"/>
        <c:txPr>
          <a:bodyPr/>
          <a:lstStyle/>
          <a:p>
            <a:pPr>
              <a:defRPr>
                <a:latin typeface="Book Antiqua" panose="02040602050305030304" pitchFamily="18" charset="0"/>
              </a:defRPr>
            </a:pPr>
            <a:endParaRPr lang="tr-TR"/>
          </a:p>
        </c:txPr>
        <c:crossAx val="196179456"/>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0C853-FD91-4A0D-AF51-E2E085B4E646}" type="datetimeFigureOut">
              <a:rPr lang="tr-TR" smtClean="0"/>
              <a:pPr/>
              <a:t>30.10.2016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27BD7-9927-410E-B635-9132D32677EE}" type="slidenum">
              <a:rPr lang="tr-TR" smtClean="0"/>
              <a:pPr/>
              <a:t>‹#›</a:t>
            </a:fld>
            <a:endParaRPr lang="tr-TR"/>
          </a:p>
        </p:txBody>
      </p:sp>
    </p:spTree>
    <p:extLst>
      <p:ext uri="{BB962C8B-B14F-4D97-AF65-F5344CB8AC3E}">
        <p14:creationId xmlns:p14="http://schemas.microsoft.com/office/powerpoint/2010/main" val="1795105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7ACBE4BC-3456-4FE7-B8ED-54D8FE2DFC91}" type="slidenum">
              <a:rPr lang="tr-TR" smtClean="0"/>
              <a:pPr/>
              <a:t>6</a:t>
            </a:fld>
            <a:endParaRPr lang="tr-TR"/>
          </a:p>
        </p:txBody>
      </p:sp>
    </p:spTree>
    <p:extLst>
      <p:ext uri="{BB962C8B-B14F-4D97-AF65-F5344CB8AC3E}">
        <p14:creationId xmlns:p14="http://schemas.microsoft.com/office/powerpoint/2010/main" val="328936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ACBE4BC-3456-4FE7-B8ED-54D8FE2DFC91}" type="slidenum">
              <a:rPr lang="tr-TR" smtClean="0"/>
              <a:pPr/>
              <a:t>31</a:t>
            </a:fld>
            <a:endParaRPr lang="tr-TR"/>
          </a:p>
        </p:txBody>
      </p:sp>
    </p:spTree>
    <p:extLst>
      <p:ext uri="{BB962C8B-B14F-4D97-AF65-F5344CB8AC3E}">
        <p14:creationId xmlns:p14="http://schemas.microsoft.com/office/powerpoint/2010/main" val="88490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10/30/2016</a:t>
            </a:fld>
            <a:endParaRPr lang="en-US"/>
          </a:p>
        </p:txBody>
      </p:sp>
      <p:sp>
        <p:nvSpPr>
          <p:cNvPr id="5" name="Altbilgi Yer Tutucusu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ayt Numarası Yer Tutucusu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07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p>
            <a:fld id="{BA17B6DB-504F-4757-9003-30AB51B7ACC5}" type="datetimeFigureOut">
              <a:rPr lang="tr-TR" smtClean="0"/>
              <a:pPr/>
              <a:t>30.10.2016</a:t>
            </a:fld>
            <a:endParaRPr lang="tr-TR"/>
          </a:p>
        </p:txBody>
      </p:sp>
      <p:sp>
        <p:nvSpPr>
          <p:cNvPr id="3" name="2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p>
            <a:fld id="{117D8696-3156-431D-969E-6956ADC86609}" type="slidenum">
              <a:rPr lang="tr-TR" smtClean="0"/>
              <a:pPr/>
              <a:t>‹#›</a:t>
            </a:fld>
            <a:endParaRPr lang="tr-TR"/>
          </a:p>
        </p:txBody>
      </p:sp>
    </p:spTree>
    <p:extLst>
      <p:ext uri="{BB962C8B-B14F-4D97-AF65-F5344CB8AC3E}">
        <p14:creationId xmlns:p14="http://schemas.microsoft.com/office/powerpoint/2010/main" val="368948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28596" y="1785926"/>
            <a:ext cx="8089536" cy="3528393"/>
          </a:xfrm>
          <a:prstGeom prst="rect">
            <a:avLst/>
          </a:prstGeom>
        </p:spPr>
        <p:txBody>
          <a:bodyPr vert="horz" lIns="91440" tIns="45720" rIns="91440" bIns="45720" rtlCol="0">
            <a:normAutofit/>
          </a:bodyPr>
          <a:lstStyle/>
          <a:p>
            <a:pPr lvl="0"/>
            <a:endParaRPr lang="tr-TR" dirty="0"/>
          </a:p>
        </p:txBody>
      </p:sp>
      <p:cxnSp>
        <p:nvCxnSpPr>
          <p:cNvPr id="7" name="Düz Bağlayıcı 6"/>
          <p:cNvCxnSpPr/>
          <p:nvPr/>
        </p:nvCxnSpPr>
        <p:spPr>
          <a:xfrm>
            <a:off x="514912" y="5949280"/>
            <a:ext cx="8089536" cy="0"/>
          </a:xfrm>
          <a:prstGeom prst="line">
            <a:avLst/>
          </a:prstGeom>
          <a:ln>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5" descr="C:\Users\tugba\Desktop\uçak.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6116295"/>
            <a:ext cx="504000" cy="4896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9" name="Picture 4" descr="C:\Users\tugba\Desktop\kamyon.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6115288"/>
            <a:ext cx="504000" cy="4896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6" descr="C:\Users\tugba\Desktop\tren.jp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2320" y="6116295"/>
            <a:ext cx="504000" cy="4896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1" name="Picture 3" descr="C:\Users\tugba\Desktop\gem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6107253"/>
            <a:ext cx="504825" cy="49053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2" name="AutoShape 2" descr="data:image/jpeg;base64,/9j/4AAQSkZJRgABAQAAAQABAAD/2wCEAAkGBxMSEBUUERQWFRQWFBkbGRYYGBgaFxUeFRkXHBUfFxccHCggGhslGxoVIjEtJSksLi8uGR81ODMsNygtLisBCgoKDg0OGxAQGy8kICQsLCwrLSwsLCwsLDQvLCwsLCwsLCwsLCwsLCwsLCwsLCwsLCwsLC0sLCwsLCwsLCwsLP/AABEIAOEA4QMBEQACEQEDEQH/xAAcAAEAAgMBAQEAAAAAAAAAAAAABgcDBAUIAgH/xABAEAABAwIDBAYHBgYCAgMAAAABAAIDBBEFEiEGMUFRBxMiYXGBFDJCUpGhsSNicoKSwTNDc6LR8LLCY+EVFlP/xAAaAQEAAgMBAAAAAAAAAAAAAAAABAUBAwYC/8QANREAAgIBAQUFBgYDAAMAAAAAAAECAwQRBRIhMUETUWFxgSIykbHR8BQzUqHB4SNC8RVDkv/aAAwDAQACEQMRAD8AvFAEAQBAEAQBAEAQBAEAQBAEAQBAEAQBAEAQBAEAQBAEAQBAEAQBAEAQBAEAQBAEAQBAEAQBAEAQBAEAQBAEAQBAEAQBAEAQBAEAQBAEAQBAEAQBAEAQBAEAQBAEAQBAEAQBAEAQBAEAQBAEAQBAEAQBAEAQBAEAQBAEAQBAEAQBAEAQHPxfGoKVuaeQN5De53g0albK6p2PSKNVt9dS1m9CB4t0nuJIpYgB70mp8mg6fEqwr2ev938Cpt2s+Va+JGanbSuebmdze5oa0D4C6kxxKl0IMs++T943sB2+qYHjrnGeMnUO9Yfhdz8dPBeLcKuS9ngzbRtK2D9vii18IxWKqiEkLszTv5tPEOHAqosrlXLdkX9V0LY70Gbq8G0IAgCAIAgCAIAgCAIAgCAIAgCAIAgCAIAgCAEoCv8Aa3pBEZMVHZztxl3tb+Ae0e/d4qwx8Jy9qz4FRl7SUfZq4vvKzqql8ry+Rxe473ONyVaRiorRFJOcpvWT1ZiWTyFkBDB1Nncdlo5hJGbjc9h9V45HkeR4LTdTG2OjJGPkTolvR9V3l34NikdVC2WI3a7hxaeIPeFR2VuuW6zqKbo2wU4m8tZtCAIAgCAIAgCAIDSxfE46aJ0sps0fFx4ADiStldcrJbsTVddGmDnIp/G9vKyWR2SQws4MZbTxda5Kto4dcODWpQz2hdZxT0XccN+O1RNzUTE/1H/5WxVQXRfA0O+1/wCz+LPuDaKrZ6tTMPzuPyJWHTW+cUZjkWx5SfxO1QdIldGe09so5PaPq2xWqWHU+XAkQ2jdHm9SX4N0nwSWFQx0J94dtnyFx8ColmFNe69SfVtKuXCa0JvSVTJWB8T2vadzmkEHzChuLi9GWEZKS1i9T8qa2OO2d4aTuBOp8BvPksHo034wLgMikdc2Fw2O57hK5rj5AoD7FRUHdAwfimsflGfqgPrr6jjDH5Sm/wA4wgOLiG3NNTTCGrEkD3C7czMzXjm1zM1xu8L62WUm+CMNpLVkL2322dUEw05LYNznagy/uG93HjyVvjYih7U+fyOfzc92exXy+ZClOKsIZCA6uBbPVFW60LLtG950Y3xPHwFytNt8K17TJFGLZc/ZXr0MO0uG+iVDoM4eWhuYgWF3AGw15ELFVvaR3tNDN+Oqp7mupycxXvVmrRE/6Hqx3pMsV+y6LNbvY5o+jj8FBz1rBPxLTZctJuPgWyqsvAgCAIAgCAIAgPxzrC50AQFMba7QmrnOU/YsJDBz5uPj9Ff4mP2UOPN8zlM/Ld9nD3Vy+pEqgdorbLmaIe6Y15PYQBAfhOoGpJNgBqXE7gBxK8TnGC1ke66p2S3YrUnezFIygaJ62s9HDxdsEb7ukB4uABJHe0ab8yq8jJ7Tgl9S9xMN08XLj+xuRbU0NaJ2NPokcZsKp074nSX9rsva5+6/ace8KITzm7DyUUUrrVFPU1hflp5PtZHG4Bs4OytL9D2mEaE7uIHek22fSzObVyDK7Xt3jEThbsMeyI5ge1q4A3a7UBAcLEOmUxyFtPG2oYPaecjibnQZcweLWGYWvqbblkGHbDbD09sQbF1bWjMQ8NMgcRqA4bgN2m/irfExdz25c/kc9n53aPs4e78/6IwpxVhAFgyTjYvYUz2mqgWxb2s3Ok7z7rfmVBycxQ9mHMtcPZ7s9uzl3d5aTGRwx2aGsjY06AWDQNSqptyfHmXqUYR0XBI884zXGeolmP8AMeXeAJ7I8hYK9rjuRUTlrrO0m5d5pr2ayfdDtOTVTP4Nhy+b3tI/4lQc5+wl4lnsuP8Akb8C21Vl4EAQBAEAQBAEBEuknFTDSZGmzpjl8GjV/wCw81Nwat+zV9Ct2pe66d1c5cPTqVGrw5c7Oy2zjK6VzHSmNwbdtmg5tdeI3XCiZdrqSklqWGBRG6Ti3p1JLN0Ti3YqTfvj/wAOUFZ/fEs3spdJfscXEOjSsjBMZjlHJpyu+DrD5rdHNrfPgR57Ntj7ujIXjUclKcksb2yHcwtIJ7/w9+5bLMmEY6p6mqnCssnutad5wm4xJGXFrw15Fs7Rdzb7+rdfs8rjXwVTZZKx6yOgpphVHdiiTdHsuHOqWR18Ms0kr7dbK/NEzsnI1zd7tbDtXFyOS8G0u07F4Y43FJT+qBoxoFgTbduN767/AILBg0NpqWhw7D5Zo4KdhZ9pGCA3PMztRAEdouzNFrfLUoDz5tVtJNiFR104Y0huVrGAhrG3JsLkm9zcnismTJgGHX+0eNPZHPv/AMKxwsfX/JL0+pTbSzNP8MPX6fUkCtCiCAIDnVuMGJ4MQBcxwcSQHN7J3EHQ8Lg8FXZeVp7EOfUuNn4O9/lsXDou/wAfIvbYHbeHEodLMmaO3H+7OJb9PgTVF6afSpjnU03UMP2k2/mGD1vidP1KZh1b0958kV20b9yvcXN/Ip5WxQhAXH0T4Z1VGZXCzpn3H4W6N+eY+aqc2e9PTuL/AGdVu1bz6k2UMsAgCAIAgCAIAgK86W2G1OeF3j/irTZr4yXkUm2Vwg/MrlWpQG7g2Iup52Ss3sde3MbnDzF1rtrVkHFm6i51WKa6F60VW2WNskZu17QQfH91zk4uMnF9Dsa5qcVKPJmjtPj0VDTPnlOjRo3i9x9Vo/3cCV5PZ5j2hx2WtnkqJ3HtGzRyBvYNF9wF+7z35MnKp9XANbxFydTv+AQHVNbS+gmMxvfWOmBMt+wGC5DWX3Ek62Gtt6A1BXykZDI8AtDQ0OcbBvqA62AB4DmdEB9y00IpM7qhxqM5AgDSWtAtq9xIsTd1socNLeAGPD8N6x9rtLRYuLTzANv28it+PT2s9OnUiZmSqK9er5Era2wsNAFepacEcq229WfqyYCA38NwsTFrZJPR2yl0cczm3YZQ3M1hN9CRfXu7woeXkdnHdXNljgYfbS3pe6v38CIY7gE9DVGGT+INf6jTftMPttNj377gKmOkNfCcUkpalssTurkjdo4btLjtN5HUHuJQySnE8dfWzOnlsHk2LRuZbcG91te+9+KuMVxda3Tm86M1c9/08jWUkhnQwHC3VVRHCz2nan3WjVx8hda7ZqEXJm2ip2zUUehKWnbHG2Ngs1jQ1o5BosFRNtvVnUxiopJdDKsGQgCAIAgCAIAgIl0m0Rkosw3xPDvI3afqD5KbgT3bdO8rdq179Gq6PUqNXhy4QE46ONpOqf6NKfs3nsE+y48PB318VXZ2PvLtI81zLjZeZuPsp8ny8/7IT0xbU+lVZiYbwwOLGjg57f4rzzANmD8LuZVQdGQBw7ALuJOnE6C3gEBKMS2bggpIqiSok+0jzMYITGHucLtyOcSS1gtmOU6loG+4A7eDdEdXUQMm62KBsnayvBLwwi4Jymw/Dy3nghgktD0N0ckJayskfKx2V8keTLmsDly2dl0LeJWAVI7DntqDTzBsbmzCEl98sZzWJLhrlG/vuFlceQbSWrJQ6khic5tOCIwdC43c62mY8r77DdeyvsensoadepyuZkO+xy6dAt5ECA38Cwp9VOyGPe46ng1o9YnwC1W2KuLkzdRTK6agjo9NOzz43UDKdpdEWuhbGBe8l81yOLnC+v3SqGc3OTkzrKq41xUY8kVtjDKlpbBUdaHRXyxS3uwHf1ZO9mg3aaaLybDVqJg5zg/XU2dxFtwPvD5/RAbuGzljmg7nC1+By3+gt81Ixrezn4Mh5uP2tfDmuR3lcnNlydGezXo0PXSi00o0B3sZoQPE7z5clU5d2/LdXJF/gY3Zw35c38iaqGWAQBAEAQBAEAQBAYa2mbLG+N/qvaWnwIsvUJOMlJdDxZBTi4vkyhMQo3Qyvif6zHFp8uPgRr5rpITU4qS6nGW1uubg+hrr2awgOHiOz8kk8Yhbd0j2MDToA6R3ZJPu3IVPmYu69+HLr4HSbOz99dlZz6eP9/Msah6HRHU0udwmha0uqS7QPfqGtYzeGm7d/BnfZVxbEoxro2p6ksfNJNM6FhbE2R4yAC5a11m3c2+W5JJIGpQHJpMIr6gtpH0kVLh8T2mRjnh5qSCXuF2FoEZdYEZeIFrXAAsilZlY0ZWs0F2t9UcwNBp5BAVz0ix09LCIYowZZXue577vkAc67jnfd2rgANdA2w3Kdg1b0t99Cr2nkbkOzXN/IrlXBzwWAFkFxdHGAej0/WvH2swB72t9kee8+I5KlzLt+e6uSOk2djdlXvPmyXFoNrjdu7vBQyxKu6Y8NjL6R03ZgknyGTUuge4gtcwXAIcA7MDpoHbwbgUli1J1dRLFr2JXta5wsXtDiGk3A1Isd2t1kyYWPs1oOnacQfdPZ+VwboC3OifZsVR9ImH2cLrBvvvABAPcAWnv071Nll/4lFc+pVQwF27k/d5r78C6VBLQIAgCAIAgCAIAgCAICu+lDA72qmDdZsn/AEd+x8labPv/APW/Qo9rY2ul0fJ/UrpWpQna2RwQ1dS1h/ht7Uh+6OF+Z3fHko+Td2UNevQmYWN29qj06lkbVbJMqWB0No5owAxw0BDfVabcuB4Kpx8p1vSXFPmX2ZgxujrDhJcivztJisVdGySos0Pax0T4mn1nNbe7Whx0Oa5cbanXctmRirTtKuKNWJnPXsb+Eu/v+/3LZwev6+LrMuXtyNte/wDDkcz55b911ALU3kB8veACSbAC5PIDeiWphvTiUHtLixqqqSU7ibNHJo0b8tfEldBRX2cFE5PJu7a1y+BzFuI4QEi2FwT0qraHC8cfbf329UeZ+QKjZVvZ18Ob5E3Bx+2tWvJcWXcqI6g/UBWXT/OW4bEOzkfUta4EansSOblPDVvzQFW7R07X4Th9Q9xdPmmhuR68UTiY7njkuGj8VuCyZIxPrpxaLHv5n438kBcXQFiJzTwncY2SDndhLHn9Ji+BWDBciAIAgCAIAgCAIAgCAIDHUQNexzHgOa4EEHcQd6zGTi9UeZRUk4vkyktqcCdRzlhuWHVjj7Q7+8bj/wC10OPerYa9epyWXivHs3enRlo7GYIKSlANs7xme7xGgvyA/dU2Vc7bPBcjosHGVFXi+LOVtbJWU1QKuE9ZAGhro9bNA1OYd+/Nw8N+/GVNkOzlwff9/IjZjyKbO2hxj1X38zBjtZQ19E6dzskkbe7rGk7mke00n/RqvVML6LVBcU/geMizGyqHY3o18fLxI9sptoaOF0To87QHuZY2OZxLiHHkXHfwvxW7JwVL2q+fcRsPabh7FvFd/VGXZXpCqnVccNa0wmqmzRuez7Hqw0AMicHAhxcDq7Nq4DS6qZRcXozoIyjJb0XqiWdJWK9TRFjT25jkH4d7z8NPzKThV79mvcQdo3dnToub4fUppXZzQQBAXT0d4P6PRtc4Wkl7buYB9Qfp18SVR5lu/ZouSOn2fR2VKb5vj9CUKKTggKV2y2lrMPq2NriyognEuemy5o+r6yXqrPdoXkO100DG3usgrvFsZE8FHHYjqKfqwDawdmJLgd+UjLv3FDJwWOsf2QFldCkuTFywbnQOb8AD9QgPQSwYCAIAgCAIAgCAIAgCAIDmbQ4LHVwmN+h3tdxYeBH7rdRdKqW8iPk48b4bsvTwKwxDGKulhkoZe4B2twzk08WH5C48LeFVVsldH7Zz1mRfRB48/tfQ3dlduXQgRVN5Itwdvewcj7zfn47lryMJT9qHBm7D2m6/Yt4r90RjGqmOWokfEwRxl3ZaOXO3AnfpzUyqMowSk9WV2ROM7HKC0RNthdkY5ad0tSzN1oswbi1o9oHgSd3cO9V+ZlyjNRg+XMt9n4EZ1Odi58vqRfF4o6Ss6tuWoZDI1zRI0ENcLHTk4G2otuUhVxya1Ka0ZEd0sO5wqlqvE/Ns9oTWyRuyljWMtlvezibvN+W74LOPj9imuZ5y8z8RJPTTREdUgiBAdbZXC/SauKI+qXXd+Furvju81pvs7OtyJOJT2tqj06l9ALnzrD9QBAcLbbDYp6CobOwPaIXuFxctc1pLXN4ggjggPKEjXA2eCHDeCLEHw4LJkzff/wBzD/QUBPehJt8TjP8A45R5Bt/q4fFAeiVgwEAQBAEAQBAEAQBAEAQBAVZ0uZY6ykklJbFJHJG9/uFpa5rrcQMzie4FSMe+VMtVy6oi5WJDIho+fRkVxXDJKeQxyix3gjVrhwLTxBV7VbGyO9E5W6idMt2aNvZbBjV1LY9cg7TzyaN/md3mvGRcqoOXXobMPHd9qj06lrbU4s2ipCW2DrZIm99tNOQGvkqXHqd1mj82dLl3rHp1XPkik3OJJJNyTck7zffddByORb1erO5s5stPWG7Rkj4yOGn5R7R/26j35UKufF9xMxcGzI4rgu8Y/sbU013FueMa9YzUAfeG9v071irKrt4a6PuPV+DdTx01XeiOFhW/QiJosnojw2wlqCN5EbfLV/8A1+Cq9oWcVD1L3ZNXCVj8l/JYyrS5CAICvemLa9lJRup2G9RUsc0AGxjY4Wc88eYHM+BQFH4tQyyxsrXua4VD5Aco7TTCI2uLgBbUnh+6yZOTmu1w4CxHdrY/VAWv0EYU/wBKdM5pDWwPDXEaOMj2A2PG3VkeRQwXisAIAgCAIAgCAIAgNWtqHsGZsZkA9ZrSM472g6O8Lg8r7l6ik+b0PE5NcUtTWw/H6eY5WSjON8brskB5FjrH5L1KqceLR5hfXPgnx7uT+B01rNoQEG6YsJ6/DS8C7oHiT8pBZJ5ZHuP5UBj2HhGJ4NCKsZi0OY140cOrJa11+DrAX4Gy21XSqlrE05GPC+O7Nf0csQVWDTOeGiWnfYF1rXte1zvY4X8Dfjws96vLjpykvv1KPcu2fNyS1i/v0f7HI2pxt2IVDera7KBljZa7rnVxsOJPyAW/HpVEHvPzZGy8mWVat1cOiJPsx0fAWkrNTvEQOg/GRv8AAaeKh5Gfr7Nfx+hYYmykvau+H1O3tdtIKGNrY47vcLM7JEbPE7j4D5KPjY/bS1b4fuS83MWNHSK49O778DdZIajDru1dLSm55l8eug7ytbSrv4dH/JuTduNq+sfmio9mMKFVUsic7K03JNwDYDhfjeyvMi11QckcziUK61Qb0RNBsrX0dzQ1Gdu/IbC/5XXZfv0Vf+Kot/Nj6/fEtfwWTR+RPVd3/eB9t21qqfStpCPvtu363afisfg6p/lTPS2jdVwur9V9/wAnXotvKKS13mMng9p+ouPmtM8G6PTUk17Tx5c3p5nXOJRyxu9HmjLy05TmBAdbskjleyjSrnHmmTIXVz92SfqeaNvKGogqWx1wHWtiH2jXl5qAXvPWF7t1ySLezlsBZeTabmyGOCFscc8xZSvkc5waX3iAGjgGavLyxzcpB1IdwBAGDZ/A4Zqp0j3Np6LMXMEjzmkjMrow2P2i4Brxc+733QF/bHsv18uUMjMnVQttYMip7saLd7+td+ZYMESxHbmWOvkdGc8AIZkO5wZvLTwN82vgriGFGVKUuD56nPW7TnDIbjxjy0JZhm3FHMBeTqncWvFv7vVPxUKzCtj018iyq2lRYuL0fj96HW/+aprX6+K39Rv+Vo7Gz9L+BJ/EVfqXxR8UmPU8snVxSCR9r2YC4ADiXAWHmVmVFkY70lojEMmqct2D1fgdJajeEAQBAEBy8dY0NzuMjLfzYvWj73AXzM53BHPmtleuun7M03JaavVeK6f0QrHWSyMzT08WIQ+zUQHLM0fey3+WimVtJ6Rbi+58iBcpNayiprvXP9v+EVOItZrSVtRDb+VLn0/NGSD5tCk7jfvxT8V/ZCdij+XNrwf9fQwf/cq8aekvP6T8yF6/DVfpPH429f7GOp2trZGOY+oeWuaQR2bEOFiDYck/DVfpH42/9RIugzFCx1RROOgPXR687NlAHK+R35yqi2twk4nQUWq2tTRbUkYcCHAEEWIIuD4heE2uKNjSa0ZBsf2ABd1tE7q3g3yXIF/uO3tPy8FY053Ddt4oqMjZa136Ho+76dxHq/arEoMsUpLHsN8xYMzxwBO5w8N6kwxceeso8UQbM7Lr0hPg14czu4Vt9DM3qq6MC4sXWzRu8W72/NR7MGcHvVP6kynaldi3L1/KJphrYepaIC0xAWblNxbldV9m9vNy5ltVubiUORQ9bFkle33XuH6SQukg9YpnG2R3ZtdzLM6L3TPikfLI90eYNY1xJtbVxF/Fo+KqNoKCklFcep0GyXZKDlJ6rodDaPbGKknEL43PBZdxaR2bnQZTv571roxJWw3k9DdlbQhRYoSWvAge22K0s7ozSxhuji85Awkm1gbb7WPxVjiVWQT7R+XEps++m1rsl58NDY2N2NNV9rNmZDwto557r+yOa85WYqvZjzPeDs93e1PhH5ndxLo0gdG4ske5wacgfkcL20Hq7rqJHObaU4osJbMSi3XOWvTiVa6gjFwY2DmMo4cxZWnY1v8A1XwRR/iL1w338WfQp2AghrbjcbDTw5J2Nf6V8DH4m79b+LNl9Q8ixc4jkSeO9e1GK5I1yslLm2Y16PAQG/guDy1Uojibc8Xeywc3Farbo1R3pG/Hx53y3Yf8Lk2cwGOjiyR6uPrvO95/YDgFQ33ytlqzqsXFhjw3Y8+r7zrLSSQgCAIAgOTjc2QtLZupedGl4vC88Gv5E9xB5X3LbWtemvzNFr05PR+PLyIJjTGxSF8jZcPmP8+C76WU83BtiCfC/O6mV6yWi0ku580V9qUZatOD71xizi4lNVSC7201aP8A9GNa5/nkyyDzC3QUFy1j4ffAjzdrXHSfj/ziRSb1j2cuvq66fEk/FSlyID5nwsmDd2fxM0lbDUjcw2kA1Lo3aPsOJAOYeCiZdO/HeXNFhgZPZy3Jcn+zPRFPM17GvYQ5rgC1w1BBFwQeVlUF+ZEBXHTBLb0Zv9Q/DIP3Vns7/Z+RS7YfCC8/4K5EnNWmpROJKtktsnUbDH1YfG5+Y6kPBIANjuIsBw81FycVXPe10ZPw86WMt1x1WupxcYqWy1EsjAQ173OANrjMb62UiqLjBRfQh3zjOyUo8m9S59nKRtPRxsuLNZdxB0udXm/jdUF83ZY2dXjVqqlR7l/0prHMQNRUySn23G3gNG/2gK+pr7OCj3HK5Fva2yn3v/hI9idjzUETTgiAbhuMtv8Ar9VFy8tV+zHn8ifgbPdr35+78/6J9tFT1Jg6qiyMuLFxJbkbyYAN/wBPpWUSrU96ziXWTC1w3KdF/HkfGx1BPT0wiqMpLXHKWuJ7J1sbgbjdZypwnPegYwqrKqtyzpyK86RMJ6irL2izJu2Pxe2PjY/mVrg279ej5ootp0dndvLlLj9SLKYVoQBASfZnYyaqs994ofeI7TvwD9zp4qHkZkKuC4sscTZ1l3tS4R+fkWrhOFxU0YjhaGt483Hm48Sqay2Vkt6TOkpohTHdgtDdWs2hAEAQBAEBjqIGyNLHtDmuFi1wuCO8FZTaeqMOKktGRKv2TnjB9AqC1h3083bhPc3MDlHkpUb4v8xeq5kKeLOP5UvR8UQDHcEqWXMlCGO9+DNk8coLgPKym12wfKfxKy6mxcXXp4r7ZF3gg63B71JILPm6yDLDA55sxrnHk0En4BYbS5mYxcuCLJ6PK+rpWGOpglFILlsjmkdRffcHXq766Ds35bqnKhXrvQfoX+DO3d3bE/BllNcCLtNwRoRqNdxHNRCeeb6yCpiraqKsldLKyQAvcScwcMzC0bmgtINhoFabP5S9Cj2xzh6/wfqsimCA0cZq3RxgtcWnMNwB4HgVFy7ZVwTi+pP2fRC61xmtVp9DXpNrJY2aOdZ2YENJbcWG+zrHeoSzpf7xTLOWyoaaVycfUyUu1TGuBdETYg2Ni024EXFwpH/kYNaNNeWhD/8AD2ResZJ+epNZumBz4Mga2IkZQ5jXAtAtfKLkDQqPD8Lvbzb9UTLPx25uqMfNP6nHh24kOjaub9cil9riPu+H9Fd2G0F3/wD1/Z29l9tqh1YyNkr6h5zDqnONjYEklx0FrXv3LXZ+ElHRNL0N1Kz6570k2u5tfUk2LOqsUpxlpWta15LZetFja4dl07TTzGhtotdEqaZaqevobcqvIyYbsq0tOupX08eVxbcGxIu03BtyPEK2T1WpQSjuvQ6mC7NVNVbqmWb77uyz48fK6025NdXvP0JNGFdd7q4d75FjbP7CQU9nS/bSD3h2G+DePn8lVXZs58I8EXuNsyqrjLi/2+BLAoRZBAEAQBAEAQBAEAQBAfEkLXes0HxAKzqzDSZjFJH7jP0j/CbzG6u4zNaBuFvBYMn6gI5iOFzwteaAhzXA3pnOLG3N9YJBrC7jbVp+6blAUQ11V6RKK4ydcMt+t/iWFwLn2hbiLjkVZ7PfvLyKbbC4Qfn/AAbKsyjCwDk7SNvG3UDt8b8ioOf+WvMtdkfnPy/lHA6oZPWbo7v4jXh90KpOhMeVvvX8B/myAyPc0NaA2+86nmbbh4IDLTQPe4Cx1IAYBq4k6ANHM23rKTfIw2lxZdfRz0YOgvNXHtSNsYAQdCbkSvG8Gwu1vZNtS5eQTrHsOnqG9TG9sEJFnOAu9w91oFg1vnr9ZFNkK3vNav8AYiZNVty3IvdXV9Wa+EbE0kFjk6149qTX4N9X5L3bmWz66LwNdOzqKuOmr8SRgKITz9QBAEAQBAEAQBAEAQBAEAQBAEAQBAQrpWo81G2S2scjdeNnXafmWqbgS0s070Vu1Ia069zKjVyc4EBpYvSOljysY97swIaxpc4772AGuhUPOWtXqiy2XLTI070/qc6DZerc0htHVk3H8p44HiW2VMdIajsIla4tdEWuaSCHu3EaEG1lvhjWS4pESzNog9G+PgbseFE+s6wsBlYLbuZ3qVDB/U/gQbdq9K4/E7uzFC0VUDGNAvNGO83e3eVJdcK63uroQo3WXWx33rxR6QVIdKEAQBAEAQBAEAQBAEAQBAEAQBAEAQBAEAQHN2joPSKSaLi5ht+Iat/uAW2me5NSNORX2lUod6KAXQHIhZMHT2YreorIZDoGyC/g7su+RK03w362iRi2dndGT7y+KyoEcb5HeqxpcfBouVQRWr0R1cpKMXJ9DzhUTF73Pdvc4uPi43K6BLRaHKSlvSbMayeST9G1H1uIxcow55/KLD+4tUbLlpU/EmYEN69eHEvJUx0YQBAEAQBAEAQBAEAQBAEAQBAEAQBAEAQBAEBSG3mEejVrwBZkhzs/N6w8nX8rK9xbN+td64HL59PZXPufFEdUghBAT/H9rhJg8bA77aT7N44gR2zk/iGX9RVbDG3b2+i4ou7cxTxUteL4P0K4U8qggLT6H8Lyxy1Dh65yN8G6uI7ibD8qrM6erUS62XVpFzfXgWMoBahAEAQBAEAQBAEAQBAEAQBAEAQBAEAQBAEAQEZ2+wD0umuwXliu5nN3vN8x8wFKxLuznx5Mg5+N21fDmuX0KUV4cwEB8vbdYaPSehhXg2G5hGGvqZ2Qxi7nm3cBxJ7gNV4nNQi5M2VVuyaij0HhdCyCFkUY7LGgDvtvJ7ydfNUU5OUnJnUVwUIqK6G0vJ7CAIAgCAIAgCAIAgCAIAgCAIAgCAIAgCAIAgCArDpA2OeJDUUrC5rtZGNFy13FwA3g8bbj46WmJlLTcm/Io8/BlvdpWufNEDfRyN9aN48WkfsrBTi+pUuua5pn42ledzHHwaf8JvLvCrk+hu0uzFXMfs4JPEtLW/qdYLVO6uPOSN9eNdLgostbYbZFtCwueQ6d47ThuaPdb3czx8lU5GQ7XouRf4mIqVq+bJSoxMCAIAgCAIAgCAIAgCAIAgCAIAgCAIAgCAIAgCAIAgCAIAgCAIAgCAIAgCAIAgCAIAgCAIAgCAIAgCAIAgCAIAgCAIAgCAIAgCAIAgCAIAgCAIAgCAIAgCAIAgCAIAgCAIAgCAIAgCAIAgCAIAgCAIAgCAIAgCAIAgCAIAgCAIAgCAIAgCAIAgCAIAgCAIAgCAIAgCAIAgCAIAgCAIAgC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AutoShape 4" descr="data:image/jpeg;base64,/9j/4AAQSkZJRgABAQAAAQABAAD/2wCEAAkGBxMSEBUUERQWFRQWFBkbGRYYGBgaFxUeFRkXHBUfFxccHCggGhslGxoVIjEtJSksLi8uGR81ODMsNygtLisBCgoKDg0OGxAQGy8kICQsLCwrLSwsLCwsLDQvLCwsLCwsLCwsLCwsLCwsLCwsLCwsLCwsLC0sLCwsLCwsLCwsLP/AABEIAOEA4QMBEQACEQEDEQH/xAAcAAEAAgMBAQEAAAAAAAAAAAAABgcDBAUIAgH/xABAEAABAwIDBAYHBgYCAgMAAAABAAIDBBEFEiEGMUFRBxMiYXGBFDJCUpGhsSNicoKSwTNDc6LR8LLCY+EVFlP/xAAaAQEAAgMBAAAAAAAAAAAAAAAABAUBAwYC/8QANREAAgIBAQUFBgYDAAMAAAAAAAECAwQRBRIhMUETUWFxgSIykbHR8BQzUqHB4SNC8RVDkv/aAAwDAQACEQMRAD8AvFAEAQBAEAQBAEAQBAEAQBAEAQBAEAQBAEAQBAEAQBAEAQBAEAQBAEAQBAEAQBAEAQBAEAQBAEAQBAEAQBAEAQBAEAQBAEAQBAEAQBAEAQBAEAQBAEAQBAEAQBAEAQBAEAQBAEAQBAEAQBAEAQBAEAQBAEAQBAEAQBAEAQBAEAQBAEAQHPxfGoKVuaeQN5De53g0albK6p2PSKNVt9dS1m9CB4t0nuJIpYgB70mp8mg6fEqwr2ev938Cpt2s+Va+JGanbSuebmdze5oa0D4C6kxxKl0IMs++T943sB2+qYHjrnGeMnUO9Yfhdz8dPBeLcKuS9ngzbRtK2D9vii18IxWKqiEkLszTv5tPEOHAqosrlXLdkX9V0LY70Gbq8G0IAgCAIAgCAIAgCAIAgCAIAgCAIAgCAIAgCAEoCv8Aa3pBEZMVHZztxl3tb+Ae0e/d4qwx8Jy9qz4FRl7SUfZq4vvKzqql8ry+Rxe473ONyVaRiorRFJOcpvWT1ZiWTyFkBDB1Nncdlo5hJGbjc9h9V45HkeR4LTdTG2OjJGPkTolvR9V3l34NikdVC2WI3a7hxaeIPeFR2VuuW6zqKbo2wU4m8tZtCAIAgCAIAgCAIDSxfE46aJ0sps0fFx4ADiStldcrJbsTVddGmDnIp/G9vKyWR2SQws4MZbTxda5Kto4dcODWpQz2hdZxT0XccN+O1RNzUTE/1H/5WxVQXRfA0O+1/wCz+LPuDaKrZ6tTMPzuPyJWHTW+cUZjkWx5SfxO1QdIldGe09so5PaPq2xWqWHU+XAkQ2jdHm9SX4N0nwSWFQx0J94dtnyFx8ColmFNe69SfVtKuXCa0JvSVTJWB8T2vadzmkEHzChuLi9GWEZKS1i9T8qa2OO2d4aTuBOp8BvPksHo034wLgMikdc2Fw2O57hK5rj5AoD7FRUHdAwfimsflGfqgPrr6jjDH5Sm/wA4wgOLiG3NNTTCGrEkD3C7czMzXjm1zM1xu8L62WUm+CMNpLVkL2322dUEw05LYNznagy/uG93HjyVvjYih7U+fyOfzc92exXy+ZClOKsIZCA6uBbPVFW60LLtG950Y3xPHwFytNt8K17TJFGLZc/ZXr0MO0uG+iVDoM4eWhuYgWF3AGw15ELFVvaR3tNDN+Oqp7mupycxXvVmrRE/6Hqx3pMsV+y6LNbvY5o+jj8FBz1rBPxLTZctJuPgWyqsvAgCAIAgCAIAgPxzrC50AQFMba7QmrnOU/YsJDBz5uPj9Ff4mP2UOPN8zlM/Ld9nD3Vy+pEqgdorbLmaIe6Y15PYQBAfhOoGpJNgBqXE7gBxK8TnGC1ke66p2S3YrUnezFIygaJ62s9HDxdsEb7ukB4uABJHe0ab8yq8jJ7Tgl9S9xMN08XLj+xuRbU0NaJ2NPokcZsKp074nSX9rsva5+6/ace8KITzm7DyUUUrrVFPU1hflp5PtZHG4Bs4OytL9D2mEaE7uIHek22fSzObVyDK7Xt3jEThbsMeyI5ge1q4A3a7UBAcLEOmUxyFtPG2oYPaecjibnQZcweLWGYWvqbblkGHbDbD09sQbF1bWjMQ8NMgcRqA4bgN2m/irfExdz25c/kc9n53aPs4e78/6IwpxVhAFgyTjYvYUz2mqgWxb2s3Ok7z7rfmVBycxQ9mHMtcPZ7s9uzl3d5aTGRwx2aGsjY06AWDQNSqptyfHmXqUYR0XBI884zXGeolmP8AMeXeAJ7I8hYK9rjuRUTlrrO0m5d5pr2ayfdDtOTVTP4Nhy+b3tI/4lQc5+wl4lnsuP8Akb8C21Vl4EAQBAEAQBAEBEuknFTDSZGmzpjl8GjV/wCw81Nwat+zV9Ct2pe66d1c5cPTqVGrw5c7Oy2zjK6VzHSmNwbdtmg5tdeI3XCiZdrqSklqWGBRG6Ti3p1JLN0Ti3YqTfvj/wAOUFZ/fEs3spdJfscXEOjSsjBMZjlHJpyu+DrD5rdHNrfPgR57Ntj7ujIXjUclKcksb2yHcwtIJ7/w9+5bLMmEY6p6mqnCssnutad5wm4xJGXFrw15Fs7Rdzb7+rdfs8rjXwVTZZKx6yOgpphVHdiiTdHsuHOqWR18Ms0kr7dbK/NEzsnI1zd7tbDtXFyOS8G0u07F4Y43FJT+qBoxoFgTbduN767/AILBg0NpqWhw7D5Zo4KdhZ9pGCA3PMztRAEdouzNFrfLUoDz5tVtJNiFR104Y0huVrGAhrG3JsLkm9zcnismTJgGHX+0eNPZHPv/AMKxwsfX/JL0+pTbSzNP8MPX6fUkCtCiCAIDnVuMGJ4MQBcxwcSQHN7J3EHQ8Lg8FXZeVp7EOfUuNn4O9/lsXDou/wAfIvbYHbeHEodLMmaO3H+7OJb9PgTVF6afSpjnU03UMP2k2/mGD1vidP1KZh1b0958kV20b9yvcXN/Ip5WxQhAXH0T4Z1VGZXCzpn3H4W6N+eY+aqc2e9PTuL/AGdVu1bz6k2UMsAgCAIAgCAIAgK86W2G1OeF3j/irTZr4yXkUm2Vwg/MrlWpQG7g2Iup52Ss3sde3MbnDzF1rtrVkHFm6i51WKa6F60VW2WNskZu17QQfH91zk4uMnF9Dsa5qcVKPJmjtPj0VDTPnlOjRo3i9x9Vo/3cCV5PZ5j2hx2WtnkqJ3HtGzRyBvYNF9wF+7z35MnKp9XANbxFydTv+AQHVNbS+gmMxvfWOmBMt+wGC5DWX3Ek62Gtt6A1BXykZDI8AtDQ0OcbBvqA62AB4DmdEB9y00IpM7qhxqM5AgDSWtAtq9xIsTd1socNLeAGPD8N6x9rtLRYuLTzANv28it+PT2s9OnUiZmSqK9er5Era2wsNAFepacEcq229WfqyYCA38NwsTFrZJPR2yl0cczm3YZQ3M1hN9CRfXu7woeXkdnHdXNljgYfbS3pe6v38CIY7gE9DVGGT+INf6jTftMPttNj377gKmOkNfCcUkpalssTurkjdo4btLjtN5HUHuJQySnE8dfWzOnlsHk2LRuZbcG91te+9+KuMVxda3Tm86M1c9/08jWUkhnQwHC3VVRHCz2nan3WjVx8hda7ZqEXJm2ip2zUUehKWnbHG2Ngs1jQ1o5BosFRNtvVnUxiopJdDKsGQgCAIAgCAIAgIl0m0Rkosw3xPDvI3afqD5KbgT3bdO8rdq179Gq6PUqNXhy4QE46ONpOqf6NKfs3nsE+y48PB318VXZ2PvLtI81zLjZeZuPsp8ny8/7IT0xbU+lVZiYbwwOLGjg57f4rzzANmD8LuZVQdGQBw7ALuJOnE6C3gEBKMS2bggpIqiSok+0jzMYITGHucLtyOcSS1gtmOU6loG+4A7eDdEdXUQMm62KBsnayvBLwwi4Jymw/Dy3nghgktD0N0ckJayskfKx2V8keTLmsDly2dl0LeJWAVI7DntqDTzBsbmzCEl98sZzWJLhrlG/vuFlceQbSWrJQ6khic5tOCIwdC43c62mY8r77DdeyvsensoadepyuZkO+xy6dAt5ECA38Cwp9VOyGPe46ng1o9YnwC1W2KuLkzdRTK6agjo9NOzz43UDKdpdEWuhbGBe8l81yOLnC+v3SqGc3OTkzrKq41xUY8kVtjDKlpbBUdaHRXyxS3uwHf1ZO9mg3aaaLybDVqJg5zg/XU2dxFtwPvD5/RAbuGzljmg7nC1+By3+gt81Ixrezn4Mh5uP2tfDmuR3lcnNlydGezXo0PXSi00o0B3sZoQPE7z5clU5d2/LdXJF/gY3Zw35c38iaqGWAQBAEAQBAEAQBAYa2mbLG+N/qvaWnwIsvUJOMlJdDxZBTi4vkyhMQo3Qyvif6zHFp8uPgRr5rpITU4qS6nGW1uubg+hrr2awgOHiOz8kk8Yhbd0j2MDToA6R3ZJPu3IVPmYu69+HLr4HSbOz99dlZz6eP9/Msah6HRHU0udwmha0uqS7QPfqGtYzeGm7d/BnfZVxbEoxro2p6ksfNJNM6FhbE2R4yAC5a11m3c2+W5JJIGpQHJpMIr6gtpH0kVLh8T2mRjnh5qSCXuF2FoEZdYEZeIFrXAAsilZlY0ZWs0F2t9UcwNBp5BAVz0ix09LCIYowZZXue577vkAc67jnfd2rgANdA2w3Kdg1b0t99Cr2nkbkOzXN/IrlXBzwWAFkFxdHGAej0/WvH2swB72t9kee8+I5KlzLt+e6uSOk2djdlXvPmyXFoNrjdu7vBQyxKu6Y8NjL6R03ZgknyGTUuge4gtcwXAIcA7MDpoHbwbgUli1J1dRLFr2JXta5wsXtDiGk3A1Isd2t1kyYWPs1oOnacQfdPZ+VwboC3OifZsVR9ImH2cLrBvvvABAPcAWnv071Nll/4lFc+pVQwF27k/d5r78C6VBLQIAgCAIAgCAIAgCAICu+lDA72qmDdZsn/AEd+x8labPv/APW/Qo9rY2ul0fJ/UrpWpQna2RwQ1dS1h/ht7Uh+6OF+Z3fHko+Td2UNevQmYWN29qj06lkbVbJMqWB0No5owAxw0BDfVabcuB4Kpx8p1vSXFPmX2ZgxujrDhJcivztJisVdGySos0Pax0T4mn1nNbe7Whx0Oa5cbanXctmRirTtKuKNWJnPXsb+Eu/v+/3LZwev6+LrMuXtyNte/wDDkcz55b911ALU3kB8veACSbAC5PIDeiWphvTiUHtLixqqqSU7ibNHJo0b8tfEldBRX2cFE5PJu7a1y+BzFuI4QEi2FwT0qraHC8cfbf329UeZ+QKjZVvZ18Ob5E3Bx+2tWvJcWXcqI6g/UBWXT/OW4bEOzkfUta4EansSOblPDVvzQFW7R07X4Th9Q9xdPmmhuR68UTiY7njkuGj8VuCyZIxPrpxaLHv5n438kBcXQFiJzTwncY2SDndhLHn9Ji+BWDBciAIAgCAIAgCAIAgCAIDHUQNexzHgOa4EEHcQd6zGTi9UeZRUk4vkyktqcCdRzlhuWHVjj7Q7+8bj/wC10OPerYa9epyWXivHs3enRlo7GYIKSlANs7xme7xGgvyA/dU2Vc7bPBcjosHGVFXi+LOVtbJWU1QKuE9ZAGhro9bNA1OYd+/Nw8N+/GVNkOzlwff9/IjZjyKbO2hxj1X38zBjtZQ19E6dzskkbe7rGk7mke00n/RqvVML6LVBcU/geMizGyqHY3o18fLxI9sptoaOF0To87QHuZY2OZxLiHHkXHfwvxW7JwVL2q+fcRsPabh7FvFd/VGXZXpCqnVccNa0wmqmzRuez7Hqw0AMicHAhxcDq7Nq4DS6qZRcXozoIyjJb0XqiWdJWK9TRFjT25jkH4d7z8NPzKThV79mvcQdo3dnToub4fUppXZzQQBAXT0d4P6PRtc4Wkl7buYB9Qfp18SVR5lu/ZouSOn2fR2VKb5vj9CUKKTggKV2y2lrMPq2NriyognEuemy5o+r6yXqrPdoXkO100DG3usgrvFsZE8FHHYjqKfqwDawdmJLgd+UjLv3FDJwWOsf2QFldCkuTFywbnQOb8AD9QgPQSwYCAIAgCAIAgCAIAgCAIDmbQ4LHVwmN+h3tdxYeBH7rdRdKqW8iPk48b4bsvTwKwxDGKulhkoZe4B2twzk08WH5C48LeFVVsldH7Zz1mRfRB48/tfQ3dlduXQgRVN5Itwdvewcj7zfn47lryMJT9qHBm7D2m6/Yt4r90RjGqmOWokfEwRxl3ZaOXO3AnfpzUyqMowSk9WV2ROM7HKC0RNthdkY5ad0tSzN1oswbi1o9oHgSd3cO9V+ZlyjNRg+XMt9n4EZ1Odi58vqRfF4o6Ss6tuWoZDI1zRI0ENcLHTk4G2otuUhVxya1Ka0ZEd0sO5wqlqvE/Ns9oTWyRuyljWMtlvezibvN+W74LOPj9imuZ5y8z8RJPTTREdUgiBAdbZXC/SauKI+qXXd+Furvju81pvs7OtyJOJT2tqj06l9ALnzrD9QBAcLbbDYp6CobOwPaIXuFxctc1pLXN4ggjggPKEjXA2eCHDeCLEHw4LJkzff/wBzD/QUBPehJt8TjP8A45R5Bt/q4fFAeiVgwEAQBAEAQBAEAQBAEAQBAVZ0uZY6ykklJbFJHJG9/uFpa5rrcQMzie4FSMe+VMtVy6oi5WJDIho+fRkVxXDJKeQxyix3gjVrhwLTxBV7VbGyO9E5W6idMt2aNvZbBjV1LY9cg7TzyaN/md3mvGRcqoOXXobMPHd9qj06lrbU4s2ipCW2DrZIm99tNOQGvkqXHqd1mj82dLl3rHp1XPkik3OJJJNyTck7zffddByORb1erO5s5stPWG7Rkj4yOGn5R7R/26j35UKufF9xMxcGzI4rgu8Y/sbU013FueMa9YzUAfeG9v071irKrt4a6PuPV+DdTx01XeiOFhW/QiJosnojw2wlqCN5EbfLV/8A1+Cq9oWcVD1L3ZNXCVj8l/JYyrS5CAICvemLa9lJRup2G9RUsc0AGxjY4Wc88eYHM+BQFH4tQyyxsrXua4VD5Aco7TTCI2uLgBbUnh+6yZOTmu1w4CxHdrY/VAWv0EYU/wBKdM5pDWwPDXEaOMj2A2PG3VkeRQwXisAIAgCAIAgCAIAgNWtqHsGZsZkA9ZrSM472g6O8Lg8r7l6ik+b0PE5NcUtTWw/H6eY5WSjON8brskB5FjrH5L1KqceLR5hfXPgnx7uT+B01rNoQEG6YsJ6/DS8C7oHiT8pBZJ5ZHuP5UBj2HhGJ4NCKsZi0OY140cOrJa11+DrAX4Gy21XSqlrE05GPC+O7Nf0csQVWDTOeGiWnfYF1rXte1zvY4X8Dfjws96vLjpykvv1KPcu2fNyS1i/v0f7HI2pxt2IVDera7KBljZa7rnVxsOJPyAW/HpVEHvPzZGy8mWVat1cOiJPsx0fAWkrNTvEQOg/GRv8AAaeKh5Gfr7Nfx+hYYmykvau+H1O3tdtIKGNrY47vcLM7JEbPE7j4D5KPjY/bS1b4fuS83MWNHSK49O778DdZIajDru1dLSm55l8eug7ytbSrv4dH/JuTduNq+sfmio9mMKFVUsic7K03JNwDYDhfjeyvMi11QckcziUK61Qb0RNBsrX0dzQ1Gdu/IbC/5XXZfv0Vf+Kot/Nj6/fEtfwWTR+RPVd3/eB9t21qqfStpCPvtu363afisfg6p/lTPS2jdVwur9V9/wAnXotvKKS13mMng9p+ouPmtM8G6PTUk17Tx5c3p5nXOJRyxu9HmjLy05TmBAdbskjleyjSrnHmmTIXVz92SfqeaNvKGogqWx1wHWtiH2jXl5qAXvPWF7t1ySLezlsBZeTabmyGOCFscc8xZSvkc5waX3iAGjgGavLyxzcpB1IdwBAGDZ/A4Zqp0j3Np6LMXMEjzmkjMrow2P2i4Brxc+733QF/bHsv18uUMjMnVQttYMip7saLd7+td+ZYMESxHbmWOvkdGc8AIZkO5wZvLTwN82vgriGFGVKUuD56nPW7TnDIbjxjy0JZhm3FHMBeTqncWvFv7vVPxUKzCtj018iyq2lRYuL0fj96HW/+aprX6+K39Rv+Vo7Gz9L+BJ/EVfqXxR8UmPU8snVxSCR9r2YC4ADiXAWHmVmVFkY70lojEMmqct2D1fgdJajeEAQBAEBy8dY0NzuMjLfzYvWj73AXzM53BHPmtleuun7M03JaavVeK6f0QrHWSyMzT08WIQ+zUQHLM0fey3+WimVtJ6Rbi+58iBcpNayiprvXP9v+EVOItZrSVtRDb+VLn0/NGSD5tCk7jfvxT8V/ZCdij+XNrwf9fQwf/cq8aekvP6T8yF6/DVfpPH429f7GOp2trZGOY+oeWuaQR2bEOFiDYck/DVfpH42/9RIugzFCx1RROOgPXR687NlAHK+R35yqi2twk4nQUWq2tTRbUkYcCHAEEWIIuD4heE2uKNjSa0ZBsf2ABd1tE7q3g3yXIF/uO3tPy8FY053Ddt4oqMjZa136Ho+76dxHq/arEoMsUpLHsN8xYMzxwBO5w8N6kwxceeso8UQbM7Lr0hPg14czu4Vt9DM3qq6MC4sXWzRu8W72/NR7MGcHvVP6kynaldi3L1/KJphrYepaIC0xAWblNxbldV9m9vNy5ltVubiUORQ9bFkle33XuH6SQukg9YpnG2R3ZtdzLM6L3TPikfLI90eYNY1xJtbVxF/Fo+KqNoKCklFcep0GyXZKDlJ6rodDaPbGKknEL43PBZdxaR2bnQZTv571roxJWw3k9DdlbQhRYoSWvAge22K0s7ozSxhuji85Awkm1gbb7WPxVjiVWQT7R+XEps++m1rsl58NDY2N2NNV9rNmZDwto557r+yOa85WYqvZjzPeDs93e1PhH5ndxLo0gdG4ske5wacgfkcL20Hq7rqJHObaU4osJbMSi3XOWvTiVa6gjFwY2DmMo4cxZWnY1v8A1XwRR/iL1w338WfQp2AghrbjcbDTw5J2Nf6V8DH4m79b+LNl9Q8ixc4jkSeO9e1GK5I1yslLm2Y16PAQG/guDy1Uojibc8Xeywc3Farbo1R3pG/Hx53y3Yf8Lk2cwGOjiyR6uPrvO95/YDgFQ33ytlqzqsXFhjw3Y8+r7zrLSSQgCAIAgOTjc2QtLZupedGl4vC88Gv5E9xB5X3LbWtemvzNFr05PR+PLyIJjTGxSF8jZcPmP8+C76WU83BtiCfC/O6mV6yWi0ku580V9qUZatOD71xizi4lNVSC7201aP8A9GNa5/nkyyDzC3QUFy1j4ffAjzdrXHSfj/ziRSb1j2cuvq66fEk/FSlyID5nwsmDd2fxM0lbDUjcw2kA1Lo3aPsOJAOYeCiZdO/HeXNFhgZPZy3Jcn+zPRFPM17GvYQ5rgC1w1BBFwQeVlUF+ZEBXHTBLb0Zv9Q/DIP3Vns7/Z+RS7YfCC8/4K5EnNWmpROJKtktsnUbDH1YfG5+Y6kPBIANjuIsBw81FycVXPe10ZPw86WMt1x1WupxcYqWy1EsjAQ173OANrjMb62UiqLjBRfQh3zjOyUo8m9S59nKRtPRxsuLNZdxB0udXm/jdUF83ZY2dXjVqqlR7l/0prHMQNRUySn23G3gNG/2gK+pr7OCj3HK5Fva2yn3v/hI9idjzUETTgiAbhuMtv8Ar9VFy8tV+zHn8ifgbPdr35+78/6J9tFT1Jg6qiyMuLFxJbkbyYAN/wBPpWUSrU96ziXWTC1w3KdF/HkfGx1BPT0wiqMpLXHKWuJ7J1sbgbjdZypwnPegYwqrKqtyzpyK86RMJ6irL2izJu2Pxe2PjY/mVrg279ej5ootp0dndvLlLj9SLKYVoQBASfZnYyaqs994ofeI7TvwD9zp4qHkZkKuC4sscTZ1l3tS4R+fkWrhOFxU0YjhaGt483Hm48Sqay2Vkt6TOkpohTHdgtDdWs2hAEAQBAEBjqIGyNLHtDmuFi1wuCO8FZTaeqMOKktGRKv2TnjB9AqC1h3083bhPc3MDlHkpUb4v8xeq5kKeLOP5UvR8UQDHcEqWXMlCGO9+DNk8coLgPKym12wfKfxKy6mxcXXp4r7ZF3gg63B71JILPm6yDLDA55sxrnHk0En4BYbS5mYxcuCLJ6PK+rpWGOpglFILlsjmkdRffcHXq766Ds35bqnKhXrvQfoX+DO3d3bE/BllNcCLtNwRoRqNdxHNRCeeb6yCpiraqKsldLKyQAvcScwcMzC0bmgtINhoFabP5S9Cj2xzh6/wfqsimCA0cZq3RxgtcWnMNwB4HgVFy7ZVwTi+pP2fRC61xmtVp9DXpNrJY2aOdZ2YENJbcWG+zrHeoSzpf7xTLOWyoaaVycfUyUu1TGuBdETYg2Ni024EXFwpH/kYNaNNeWhD/8AD2ResZJ+epNZumBz4Mga2IkZQ5jXAtAtfKLkDQqPD8Lvbzb9UTLPx25uqMfNP6nHh24kOjaub9cil9riPu+H9Fd2G0F3/wD1/Z29l9tqh1YyNkr6h5zDqnONjYEklx0FrXv3LXZ+ElHRNL0N1Kz6570k2u5tfUk2LOqsUpxlpWta15LZetFja4dl07TTzGhtotdEqaZaqevobcqvIyYbsq0tOupX08eVxbcGxIu03BtyPEK2T1WpQSjuvQ6mC7NVNVbqmWb77uyz48fK6025NdXvP0JNGFdd7q4d75FjbP7CQU9nS/bSD3h2G+DePn8lVXZs58I8EXuNsyqrjLi/2+BLAoRZBAEAQBAEAQBAEAQBAfEkLXes0HxAKzqzDSZjFJH7jP0j/CbzG6u4zNaBuFvBYMn6gI5iOFzwteaAhzXA3pnOLG3N9YJBrC7jbVp+6blAUQ11V6RKK4ydcMt+t/iWFwLn2hbiLjkVZ7PfvLyKbbC4Qfn/AAbKsyjCwDk7SNvG3UDt8b8ioOf+WvMtdkfnPy/lHA6oZPWbo7v4jXh90KpOhMeVvvX8B/myAyPc0NaA2+86nmbbh4IDLTQPe4Cx1IAYBq4k6ANHM23rKTfIw2lxZdfRz0YOgvNXHtSNsYAQdCbkSvG8Gwu1vZNtS5eQTrHsOnqG9TG9sEJFnOAu9w91oFg1vnr9ZFNkK3vNav8AYiZNVty3IvdXV9Wa+EbE0kFjk6149qTX4N9X5L3bmWz66LwNdOzqKuOmr8SRgKITz9QBAEAQBAEAQBAEAQBAEAQBAEAQBAQrpWo81G2S2scjdeNnXafmWqbgS0s070Vu1Ia069zKjVyc4EBpYvSOljysY97swIaxpc4772AGuhUPOWtXqiy2XLTI070/qc6DZerc0htHVk3H8p44HiW2VMdIajsIla4tdEWuaSCHu3EaEG1lvhjWS4pESzNog9G+PgbseFE+s6wsBlYLbuZ3qVDB/U/gQbdq9K4/E7uzFC0VUDGNAvNGO83e3eVJdcK63uroQo3WXWx33rxR6QVIdKEAQBAEAQBAEAQBAEAQBAEAQBAEAQBAEAQHN2joPSKSaLi5ht+Iat/uAW2me5NSNORX2lUod6KAXQHIhZMHT2YreorIZDoGyC/g7su+RK03w362iRi2dndGT7y+KyoEcb5HeqxpcfBouVQRWr0R1cpKMXJ9DzhUTF73Pdvc4uPi43K6BLRaHKSlvSbMayeST9G1H1uIxcow55/KLD+4tUbLlpU/EmYEN69eHEvJUx0YQBAEAQBAEAQBAEAQBAEAQBAEAQBAEAQBAEBSG3mEejVrwBZkhzs/N6w8nX8rK9xbN+td64HL59PZXPufFEdUghBAT/H9rhJg8bA77aT7N44gR2zk/iGX9RVbDG3b2+i4ou7cxTxUteL4P0K4U8qggLT6H8Lyxy1Dh65yN8G6uI7ibD8qrM6erUS62XVpFzfXgWMoBahAEAQBAEAQBAEAQBAEAQBAEAQBAEAQBAEAQEZ2+wD0umuwXliu5nN3vN8x8wFKxLuznx5Mg5+N21fDmuX0KUV4cwEB8vbdYaPSehhXg2G5hGGvqZ2Qxi7nm3cBxJ7gNV4nNQi5M2VVuyaij0HhdCyCFkUY7LGgDvtvJ7ydfNUU5OUnJnUVwUIqK6G0vJ7CAIAgCAIAgCAIAgCAIAgCAIAgCAIAgCAIAgCArDpA2OeJDUUrC5rtZGNFy13FwA3g8bbj46WmJlLTcm/Io8/BlvdpWufNEDfRyN9aN48WkfsrBTi+pUuua5pn42ledzHHwaf8JvLvCrk+hu0uzFXMfs4JPEtLW/qdYLVO6uPOSN9eNdLgostbYbZFtCwueQ6d47ThuaPdb3czx8lU5GQ7XouRf4mIqVq+bJSoxMCAIAgCAIAgCAIAgCAIAgCAIAgCAIAgCAIAgCAIAgCAIAgCAIAgCAIAgCAIAgCAIAgCAIAgCAIAgCAIAgCAIAgCAIAgCAIAgCAIAgCAIAgCAIAgCAIAgCAIAgCAIAgCAIAgCAIAgCAIAgCAIAgCAIAgCAIAgCAIAgCAIAgCAIAgCAIAgCAIAgCAIAgCAIAgCAIAgCAIAgCAIAgCAIAgC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http://www.vectorsland.com/imgd/l35927-fiata-logo-43587.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493" y="6128860"/>
            <a:ext cx="680147" cy="6801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i2live.net/wp-content/uploads/2013/04/lg-Clecat_noBaseline_1200pxTrans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5656" y="6301472"/>
            <a:ext cx="792088" cy="35016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Düz Bağlayıcı 15"/>
          <p:cNvCxnSpPr/>
          <p:nvPr/>
        </p:nvCxnSpPr>
        <p:spPr>
          <a:xfrm>
            <a:off x="467544" y="980728"/>
            <a:ext cx="6768752" cy="0"/>
          </a:xfrm>
          <a:prstGeom prst="line">
            <a:avLst/>
          </a:prstGeom>
          <a:ln w="57150">
            <a:solidFill>
              <a:srgbClr val="C00000"/>
            </a:solidFill>
          </a:ln>
          <a:effectLst>
            <a:innerShdw blurRad="63500" dist="50800" dir="8100000">
              <a:prstClr val="black">
                <a:alpha val="50000"/>
              </a:prstClr>
            </a:innerShdw>
            <a:reflection blurRad="6350" stA="50000" endA="300" endPos="38500" dist="508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5" name="Metin Yer Tutucusu 2"/>
          <p:cNvSpPr txBox="1">
            <a:spLocks/>
          </p:cNvSpPr>
          <p:nvPr/>
        </p:nvSpPr>
        <p:spPr>
          <a:xfrm>
            <a:off x="500743" y="485056"/>
            <a:ext cx="7441464" cy="42366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400" dirty="0"/>
              <a:t>       </a:t>
            </a:r>
          </a:p>
        </p:txBody>
      </p:sp>
      <p:sp>
        <p:nvSpPr>
          <p:cNvPr id="18" name="Rectangle 24"/>
          <p:cNvSpPr>
            <a:spLocks noChangeArrowheads="1"/>
          </p:cNvSpPr>
          <p:nvPr/>
        </p:nvSpPr>
        <p:spPr bwMode="auto">
          <a:xfrm>
            <a:off x="525383" y="476672"/>
            <a:ext cx="384175" cy="368300"/>
          </a:xfrm>
          <a:prstGeom prst="rect">
            <a:avLst/>
          </a:prstGeom>
          <a:solidFill>
            <a:srgbClr val="C0000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endParaRPr lang="tr-TR" dirty="0">
              <a:solidFill>
                <a:sysClr val="windowText" lastClr="000000"/>
              </a:solidFill>
            </a:endParaRPr>
          </a:p>
        </p:txBody>
      </p:sp>
      <p:sp>
        <p:nvSpPr>
          <p:cNvPr id="21" name="Metin Yer Tutucusu 2"/>
          <p:cNvSpPr txBox="1">
            <a:spLocks/>
          </p:cNvSpPr>
          <p:nvPr/>
        </p:nvSpPr>
        <p:spPr>
          <a:xfrm>
            <a:off x="928662" y="428605"/>
            <a:ext cx="6215106" cy="50006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2" name="Resim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6336" y="500584"/>
            <a:ext cx="961522" cy="610667"/>
          </a:xfrm>
          <a:prstGeom prst="rect">
            <a:avLst/>
          </a:prstGeom>
        </p:spPr>
      </p:pic>
    </p:spTree>
    <p:extLst>
      <p:ext uri="{BB962C8B-B14F-4D97-AF65-F5344CB8AC3E}">
        <p14:creationId xmlns:p14="http://schemas.microsoft.com/office/powerpoint/2010/main" val="34912422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spcBef>
          <a:spcPct val="0"/>
        </a:spcBef>
        <a:buNone/>
        <a:defRPr sz="2400" kern="1200" baseline="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ec.europa.eu/regional_policy/thefunds/cohesion/index_en.cfm" TargetMode="External"/><Relationship Id="rId2" Type="http://schemas.openxmlformats.org/officeDocument/2006/relationships/hyperlink" Target="https://ec.europa.eu/transport/themes/infrastructure/ten-t-guidelines/project-funding/cef_en" TargetMode="External"/><Relationship Id="rId1" Type="http://schemas.openxmlformats.org/officeDocument/2006/relationships/slideLayout" Target="../slideLayouts/slideLayout1.xml"/><Relationship Id="rId4" Type="http://schemas.openxmlformats.org/officeDocument/2006/relationships/hyperlink" Target="http://ec.europa.eu/regional_policy/thefunds/regional/index_en.cf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hyperlink" Target="http://www.google.com.tr/url?sa=i&amp;rct=j&amp;q=clecat&amp;source=images&amp;cd=&amp;cad=rja&amp;docid=8p6ZhB0oc2QEVM&amp;tbnid=ZNmZMAlzjjB7qM:&amp;ved=0CAUQjRw&amp;url=http://www.i2live.net/how-logistics-is-transforming-sustainability/&amp;ei=XqgUUq-3AsHPtAaLwoCABw&amp;bvm=bv.50952593,d.Yms&amp;psig=AFQjCNHFyn8ZxY_g4QzXpZKpcGEFyOa9VA&amp;ust=1377171928023215"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gif"/><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5 Dikdörtgen"/>
          <p:cNvSpPr>
            <a:spLocks noGrp="1" noChangeArrowheads="1"/>
          </p:cNvSpPr>
          <p:nvPr>
            <p:ph type="ctrTitle"/>
          </p:nvPr>
        </p:nvSpPr>
        <p:spPr bwMode="auto">
          <a:xfrm>
            <a:off x="467544" y="1250992"/>
            <a:ext cx="7740352" cy="8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342900" indent="-342900" algn="ctr">
              <a:spcBef>
                <a:spcPct val="20000"/>
              </a:spcBef>
            </a:pPr>
            <a:r>
              <a:rPr lang="tr-TR" b="1" dirty="0"/>
              <a:t>	</a:t>
            </a:r>
            <a:r>
              <a:rPr lang="en-US" b="1" dirty="0"/>
              <a:t>I</a:t>
            </a:r>
            <a:r>
              <a:rPr lang="tr-TR" b="1" dirty="0"/>
              <a:t>NNOVATIVE POLICIES &amp; INCENTIVES FOR  INTERMODAL TRANSPORT</a:t>
            </a:r>
            <a:endParaRPr lang="tr-TR" altLang="tr-TR" b="1" dirty="0">
              <a:latin typeface="Arial" charset="0"/>
              <a:cs typeface="Arial" charset="0"/>
            </a:endParaRPr>
          </a:p>
        </p:txBody>
      </p:sp>
      <p:sp>
        <p:nvSpPr>
          <p:cNvPr id="5126" name="9 Dikdörtgen"/>
          <p:cNvSpPr>
            <a:spLocks noChangeArrowheads="1"/>
          </p:cNvSpPr>
          <p:nvPr/>
        </p:nvSpPr>
        <p:spPr bwMode="auto">
          <a:xfrm>
            <a:off x="2286000" y="5949280"/>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tr-TR" altLang="tr-TR" sz="1600" dirty="0" err="1">
                <a:latin typeface="Arial" panose="020B0604020202020204" pitchFamily="34" charset="0"/>
                <a:cs typeface="Arial" panose="020B0604020202020204" pitchFamily="34" charset="0"/>
              </a:rPr>
              <a:t>October</a:t>
            </a:r>
            <a:r>
              <a:rPr lang="tr-TR" altLang="tr-TR" sz="1600" dirty="0">
                <a:latin typeface="Arial" panose="020B0604020202020204" pitchFamily="34" charset="0"/>
                <a:cs typeface="Arial" panose="020B0604020202020204" pitchFamily="34" charset="0"/>
              </a:rPr>
              <a:t> 31 – </a:t>
            </a:r>
            <a:r>
              <a:rPr lang="tr-TR" altLang="tr-TR" sz="1600" dirty="0" err="1">
                <a:latin typeface="Arial" panose="020B0604020202020204" pitchFamily="34" charset="0"/>
                <a:cs typeface="Arial" panose="020B0604020202020204" pitchFamily="34" charset="0"/>
              </a:rPr>
              <a:t>November</a:t>
            </a:r>
            <a:r>
              <a:rPr lang="tr-TR" altLang="tr-TR" sz="1600" dirty="0">
                <a:latin typeface="Arial" panose="020B0604020202020204" pitchFamily="34" charset="0"/>
                <a:cs typeface="Arial" panose="020B0604020202020204" pitchFamily="34" charset="0"/>
              </a:rPr>
              <a:t> 1, 2016</a:t>
            </a:r>
          </a:p>
        </p:txBody>
      </p:sp>
      <p:sp>
        <p:nvSpPr>
          <p:cNvPr id="5" name="Rectangle 4"/>
          <p:cNvSpPr>
            <a:spLocks noChangeArrowheads="1"/>
          </p:cNvSpPr>
          <p:nvPr/>
        </p:nvSpPr>
        <p:spPr bwMode="auto">
          <a:xfrm>
            <a:off x="2376985" y="4572000"/>
            <a:ext cx="4572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buFontTx/>
              <a:buNone/>
            </a:pPr>
            <a:r>
              <a:rPr lang="tr-TR" altLang="tr-TR" sz="2000" b="1" dirty="0"/>
              <a:t>Kayıhan Ö. TURAN</a:t>
            </a:r>
          </a:p>
          <a:p>
            <a:pPr algn="ctr" eaLnBrk="1" hangingPunct="1">
              <a:buFontTx/>
              <a:buNone/>
            </a:pPr>
            <a:r>
              <a:rPr lang="tr-TR" altLang="tr-TR" sz="2000" b="1" dirty="0"/>
              <a:t>UTIKAD</a:t>
            </a:r>
          </a:p>
          <a:p>
            <a:pPr algn="ctr" eaLnBrk="1" hangingPunct="1">
              <a:buFontTx/>
              <a:buNone/>
            </a:pPr>
            <a:r>
              <a:rPr lang="tr-TR" altLang="tr-TR" sz="2000" b="1" dirty="0"/>
              <a:t>TURKEY</a:t>
            </a:r>
            <a:endParaRPr lang="en-US" altLang="tr-TR" sz="2000" b="1" dirty="0"/>
          </a:p>
        </p:txBody>
      </p:sp>
      <p:pic>
        <p:nvPicPr>
          <p:cNvPr id="2" name="Picture 2" descr="http://www.masterspersonalstatement.com/files/images/graduate_school_professional_writing_service_logist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458" y="1904998"/>
            <a:ext cx="2495053" cy="2528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3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İçerik Yer Tutucusu"/>
          <p:cNvSpPr txBox="1">
            <a:spLocks/>
          </p:cNvSpPr>
          <p:nvPr/>
        </p:nvSpPr>
        <p:spPr bwMode="auto">
          <a:xfrm>
            <a:off x="638664" y="1202404"/>
            <a:ext cx="4505739" cy="648072"/>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2 CONTAINERS BY ONE TRUCK</a:t>
            </a:r>
            <a:endParaRPr lang="tr-TR" sz="1200" dirty="0">
              <a:solidFill>
                <a:schemeClr val="tx2">
                  <a:lumMod val="75000"/>
                </a:schemeClr>
              </a:solidFill>
              <a:latin typeface="Arial" pitchFamily="34" charset="0"/>
              <a:cs typeface="Arial" pitchFamily="34" charset="0"/>
            </a:endParaRPr>
          </a:p>
        </p:txBody>
      </p:sp>
      <p:pic>
        <p:nvPicPr>
          <p:cNvPr id="2" name="Resim 1"/>
          <p:cNvPicPr>
            <a:picLocks noChangeAspect="1"/>
          </p:cNvPicPr>
          <p:nvPr/>
        </p:nvPicPr>
        <p:blipFill>
          <a:blip r:embed="rId2"/>
          <a:stretch>
            <a:fillRect/>
          </a:stretch>
        </p:blipFill>
        <p:spPr>
          <a:xfrm>
            <a:off x="402501" y="1850476"/>
            <a:ext cx="7920876" cy="2160239"/>
          </a:xfrm>
          <a:prstGeom prst="rect">
            <a:avLst/>
          </a:prstGeom>
        </p:spPr>
      </p:pic>
      <p:sp>
        <p:nvSpPr>
          <p:cNvPr id="5" name="Dikdörtgen 4"/>
          <p:cNvSpPr/>
          <p:nvPr/>
        </p:nvSpPr>
        <p:spPr>
          <a:xfrm>
            <a:off x="899592" y="459209"/>
            <a:ext cx="2281778"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INNOVATIONS - II</a:t>
            </a:r>
          </a:p>
        </p:txBody>
      </p:sp>
      <p:pic>
        <p:nvPicPr>
          <p:cNvPr id="3" name="Resim 2"/>
          <p:cNvPicPr>
            <a:picLocks noChangeAspect="1"/>
          </p:cNvPicPr>
          <p:nvPr/>
        </p:nvPicPr>
        <p:blipFill>
          <a:blip r:embed="rId3"/>
          <a:stretch>
            <a:fillRect/>
          </a:stretch>
        </p:blipFill>
        <p:spPr>
          <a:xfrm>
            <a:off x="639512" y="3789040"/>
            <a:ext cx="7448550" cy="2324100"/>
          </a:xfrm>
          <a:prstGeom prst="rect">
            <a:avLst/>
          </a:prstGeom>
        </p:spPr>
      </p:pic>
    </p:spTree>
    <p:extLst>
      <p:ext uri="{BB962C8B-B14F-4D97-AF65-F5344CB8AC3E}">
        <p14:creationId xmlns:p14="http://schemas.microsoft.com/office/powerpoint/2010/main" val="243034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İçerik Yer Tutucusu"/>
          <p:cNvSpPr txBox="1">
            <a:spLocks/>
          </p:cNvSpPr>
          <p:nvPr/>
        </p:nvSpPr>
        <p:spPr bwMode="auto">
          <a:xfrm>
            <a:off x="426300" y="1352071"/>
            <a:ext cx="5585860" cy="648072"/>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1x20 CONTAINER + 1 SWAP BODY  BY ONE TRUCK</a:t>
            </a:r>
            <a:endParaRPr lang="tr-TR" sz="1200" dirty="0">
              <a:solidFill>
                <a:schemeClr val="tx2">
                  <a:lumMod val="75000"/>
                </a:schemeClr>
              </a:solidFill>
              <a:latin typeface="Arial" pitchFamily="34" charset="0"/>
              <a:cs typeface="Arial" pitchFamily="34" charset="0"/>
            </a:endParaRPr>
          </a:p>
        </p:txBody>
      </p:sp>
      <p:sp>
        <p:nvSpPr>
          <p:cNvPr id="5" name="Dikdörtgen 4"/>
          <p:cNvSpPr/>
          <p:nvPr/>
        </p:nvSpPr>
        <p:spPr>
          <a:xfrm>
            <a:off x="899592" y="459209"/>
            <a:ext cx="2281778"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INNOVATIONS - II</a:t>
            </a:r>
          </a:p>
        </p:txBody>
      </p:sp>
      <p:pic>
        <p:nvPicPr>
          <p:cNvPr id="3" name="Resim 2"/>
          <p:cNvPicPr>
            <a:picLocks noChangeAspect="1"/>
          </p:cNvPicPr>
          <p:nvPr/>
        </p:nvPicPr>
        <p:blipFill>
          <a:blip r:embed="rId2"/>
          <a:stretch>
            <a:fillRect/>
          </a:stretch>
        </p:blipFill>
        <p:spPr>
          <a:xfrm>
            <a:off x="421719" y="2538412"/>
            <a:ext cx="7902108" cy="2330748"/>
          </a:xfrm>
          <a:prstGeom prst="rect">
            <a:avLst/>
          </a:prstGeom>
        </p:spPr>
      </p:pic>
    </p:spTree>
    <p:extLst>
      <p:ext uri="{BB962C8B-B14F-4D97-AF65-F5344CB8AC3E}">
        <p14:creationId xmlns:p14="http://schemas.microsoft.com/office/powerpoint/2010/main" val="234242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İçerik Yer Tutucusu"/>
          <p:cNvSpPr txBox="1">
            <a:spLocks/>
          </p:cNvSpPr>
          <p:nvPr/>
        </p:nvSpPr>
        <p:spPr bwMode="auto">
          <a:xfrm>
            <a:off x="426300" y="1352071"/>
            <a:ext cx="5585860" cy="648072"/>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3x30 CONTAINER BY ONE TRUCK</a:t>
            </a:r>
            <a:endParaRPr lang="tr-TR" sz="1200" dirty="0">
              <a:solidFill>
                <a:schemeClr val="tx2">
                  <a:lumMod val="75000"/>
                </a:schemeClr>
              </a:solidFill>
              <a:latin typeface="Arial" pitchFamily="34" charset="0"/>
              <a:cs typeface="Arial" pitchFamily="34" charset="0"/>
            </a:endParaRPr>
          </a:p>
        </p:txBody>
      </p:sp>
      <p:sp>
        <p:nvSpPr>
          <p:cNvPr id="5" name="Dikdörtgen 4"/>
          <p:cNvSpPr/>
          <p:nvPr/>
        </p:nvSpPr>
        <p:spPr>
          <a:xfrm>
            <a:off x="899592" y="459209"/>
            <a:ext cx="2281778"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INNOVATIONS - II</a:t>
            </a:r>
          </a:p>
        </p:txBody>
      </p:sp>
      <p:pic>
        <p:nvPicPr>
          <p:cNvPr id="4" name="Resim 3"/>
          <p:cNvPicPr>
            <a:picLocks noChangeAspect="1"/>
          </p:cNvPicPr>
          <p:nvPr/>
        </p:nvPicPr>
        <p:blipFill>
          <a:blip r:embed="rId2"/>
          <a:stretch>
            <a:fillRect/>
          </a:stretch>
        </p:blipFill>
        <p:spPr>
          <a:xfrm>
            <a:off x="755576" y="2492895"/>
            <a:ext cx="7019925" cy="2524125"/>
          </a:xfrm>
          <a:prstGeom prst="rect">
            <a:avLst/>
          </a:prstGeom>
        </p:spPr>
      </p:pic>
    </p:spTree>
    <p:extLst>
      <p:ext uri="{BB962C8B-B14F-4D97-AF65-F5344CB8AC3E}">
        <p14:creationId xmlns:p14="http://schemas.microsoft.com/office/powerpoint/2010/main" val="661879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899592" y="459209"/>
            <a:ext cx="2005870"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REGULATIONS</a:t>
            </a:r>
          </a:p>
        </p:txBody>
      </p:sp>
      <p:sp>
        <p:nvSpPr>
          <p:cNvPr id="26" name="2 İçerik Yer Tutucusu"/>
          <p:cNvSpPr txBox="1">
            <a:spLocks/>
          </p:cNvSpPr>
          <p:nvPr/>
        </p:nvSpPr>
        <p:spPr bwMode="auto">
          <a:xfrm>
            <a:off x="251520" y="1268760"/>
            <a:ext cx="8226558" cy="4248472"/>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2400" dirty="0">
                <a:latin typeface="Arial" pitchFamily="34" charset="0"/>
                <a:cs typeface="Arial" pitchFamily="34" charset="0"/>
              </a:rPr>
              <a:t>EACH COUNTRY SHOULD CHECK THE LIMITS OF LENGTH &amp; TOTAL WEIGHT OF SUCH  VEHICLES ON ROADS &amp; DECIDE ACCESSABLE ROUTES </a:t>
            </a:r>
          </a:p>
          <a:p>
            <a:pPr marL="214313" indent="-214313" algn="just">
              <a:lnSpc>
                <a:spcPct val="200000"/>
              </a:lnSpc>
              <a:buClr>
                <a:schemeClr val="accent6">
                  <a:lumMod val="75000"/>
                </a:schemeClr>
              </a:buClr>
              <a:buFont typeface="Courier New" panose="02070309020205020404" pitchFamily="49" charset="0"/>
              <a:buChar char="o"/>
            </a:pPr>
            <a:endParaRPr lang="tr-TR" sz="2400" dirty="0">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r>
              <a:rPr lang="tr-TR" sz="2400" dirty="0">
                <a:latin typeface="Arial" pitchFamily="34" charset="0"/>
                <a:cs typeface="Arial" pitchFamily="34" charset="0"/>
              </a:rPr>
              <a:t>TECHNICAL STUDIES SHOULD BE DONE ON SUCH VEHICLES</a:t>
            </a:r>
            <a:endParaRPr lang="tr-TR" sz="24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4492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İçerik Yer Tutucusu"/>
          <p:cNvSpPr txBox="1">
            <a:spLocks/>
          </p:cNvSpPr>
          <p:nvPr/>
        </p:nvSpPr>
        <p:spPr bwMode="auto">
          <a:xfrm>
            <a:off x="539552" y="2060848"/>
            <a:ext cx="7272808" cy="1578524"/>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2400" dirty="0">
                <a:latin typeface="Arial" pitchFamily="34" charset="0"/>
                <a:cs typeface="Arial" pitchFamily="34" charset="0"/>
              </a:rPr>
              <a:t>1ST PROGRAME WAS «PACT» // 1997 – 2001 </a:t>
            </a:r>
          </a:p>
          <a:p>
            <a:pPr marL="214313" indent="-214313" algn="just">
              <a:lnSpc>
                <a:spcPct val="200000"/>
              </a:lnSpc>
              <a:buClr>
                <a:schemeClr val="accent6">
                  <a:lumMod val="75000"/>
                </a:schemeClr>
              </a:buClr>
              <a:buFont typeface="Courier New" panose="02070309020205020404" pitchFamily="49" charset="0"/>
              <a:buChar char="o"/>
            </a:pPr>
            <a:r>
              <a:rPr lang="tr-TR" sz="2400" dirty="0">
                <a:latin typeface="Arial" pitchFamily="34" charset="0"/>
                <a:cs typeface="Arial" pitchFamily="34" charset="0"/>
              </a:rPr>
              <a:t>TOTAL BUDGET WAS € 5 MILLION</a:t>
            </a:r>
          </a:p>
          <a:p>
            <a:pPr marL="214313" indent="-214313" algn="just">
              <a:lnSpc>
                <a:spcPct val="200000"/>
              </a:lnSpc>
              <a:buClr>
                <a:schemeClr val="accent6">
                  <a:lumMod val="75000"/>
                </a:schemeClr>
              </a:buClr>
              <a:buFont typeface="Courier New" panose="02070309020205020404" pitchFamily="49" charset="0"/>
              <a:buChar char="o"/>
            </a:pPr>
            <a:r>
              <a:rPr lang="tr-TR" sz="2400" dirty="0">
                <a:latin typeface="Arial" pitchFamily="34" charset="0"/>
                <a:cs typeface="Arial" pitchFamily="34" charset="0"/>
              </a:rPr>
              <a:t>%30 OF PROJECTS WERE FUNDED</a:t>
            </a: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p:txBody>
      </p:sp>
      <p:sp>
        <p:nvSpPr>
          <p:cNvPr id="5" name="Dikdörtgen 4"/>
          <p:cNvSpPr/>
          <p:nvPr/>
        </p:nvSpPr>
        <p:spPr>
          <a:xfrm>
            <a:off x="899592" y="459209"/>
            <a:ext cx="209384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a:t>
            </a:r>
          </a:p>
        </p:txBody>
      </p:sp>
    </p:spTree>
    <p:extLst>
      <p:ext uri="{BB962C8B-B14F-4D97-AF65-F5344CB8AC3E}">
        <p14:creationId xmlns:p14="http://schemas.microsoft.com/office/powerpoint/2010/main" val="1670924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İçerik Yer Tutucusu"/>
          <p:cNvSpPr txBox="1">
            <a:spLocks/>
          </p:cNvSpPr>
          <p:nvPr/>
        </p:nvSpPr>
        <p:spPr bwMode="auto">
          <a:xfrm>
            <a:off x="755576" y="1340768"/>
            <a:ext cx="7272808" cy="3744416"/>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2400" dirty="0">
                <a:latin typeface="Arial" pitchFamily="34" charset="0"/>
                <a:cs typeface="Arial" pitchFamily="34" charset="0"/>
              </a:rPr>
              <a:t>2ND PROGRAME WAS «MARCO POLO» </a:t>
            </a:r>
          </a:p>
          <a:p>
            <a:pPr algn="just">
              <a:lnSpc>
                <a:spcPct val="200000"/>
              </a:lnSpc>
              <a:buClr>
                <a:schemeClr val="accent6">
                  <a:lumMod val="75000"/>
                </a:schemeClr>
              </a:buClr>
            </a:pPr>
            <a:r>
              <a:rPr lang="tr-TR" sz="2400" dirty="0">
                <a:latin typeface="Arial" pitchFamily="34" charset="0"/>
                <a:cs typeface="Arial" pitchFamily="34" charset="0"/>
              </a:rPr>
              <a:t>	MP1 // 2003 – 2006 - €102</a:t>
            </a:r>
          </a:p>
          <a:p>
            <a:pPr algn="just">
              <a:lnSpc>
                <a:spcPct val="200000"/>
              </a:lnSpc>
              <a:buClr>
                <a:schemeClr val="accent6">
                  <a:lumMod val="75000"/>
                </a:schemeClr>
              </a:buClr>
            </a:pPr>
            <a:r>
              <a:rPr lang="tr-TR" sz="2400" dirty="0">
                <a:latin typeface="Arial" pitchFamily="34" charset="0"/>
                <a:cs typeface="Arial" pitchFamily="34" charset="0"/>
              </a:rPr>
              <a:t>	MP2 // 2007 - 2013 - €450</a:t>
            </a:r>
          </a:p>
          <a:p>
            <a:pPr marL="214313" indent="-214313" algn="just">
              <a:lnSpc>
                <a:spcPct val="200000"/>
              </a:lnSpc>
              <a:buClr>
                <a:schemeClr val="accent6">
                  <a:lumMod val="75000"/>
                </a:schemeClr>
              </a:buClr>
              <a:buFont typeface="Courier New" panose="02070309020205020404" pitchFamily="49" charset="0"/>
              <a:buChar char="o"/>
            </a:pPr>
            <a:r>
              <a:rPr lang="tr-TR" sz="2400" dirty="0">
                <a:latin typeface="Arial" pitchFamily="34" charset="0"/>
                <a:cs typeface="Arial" pitchFamily="34" charset="0"/>
              </a:rPr>
              <a:t>TOTAL BUDGET WAS € 552 MILLION</a:t>
            </a:r>
          </a:p>
          <a:p>
            <a:pPr algn="just">
              <a:lnSpc>
                <a:spcPct val="200000"/>
              </a:lnSpc>
              <a:buClr>
                <a:schemeClr val="accent6">
                  <a:lumMod val="75000"/>
                </a:schemeClr>
              </a:buClr>
            </a:pPr>
            <a:endParaRPr lang="tr-TR" sz="2400" dirty="0">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p:txBody>
      </p:sp>
      <p:sp>
        <p:nvSpPr>
          <p:cNvPr id="5" name="Dikdörtgen 4"/>
          <p:cNvSpPr/>
          <p:nvPr/>
        </p:nvSpPr>
        <p:spPr>
          <a:xfrm>
            <a:off x="899592" y="459209"/>
            <a:ext cx="209384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a:t>
            </a:r>
          </a:p>
        </p:txBody>
      </p:sp>
    </p:spTree>
    <p:extLst>
      <p:ext uri="{BB962C8B-B14F-4D97-AF65-F5344CB8AC3E}">
        <p14:creationId xmlns:p14="http://schemas.microsoft.com/office/powerpoint/2010/main" val="167988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İçerik Yer Tutucusu"/>
          <p:cNvSpPr txBox="1">
            <a:spLocks/>
          </p:cNvSpPr>
          <p:nvPr/>
        </p:nvSpPr>
        <p:spPr bwMode="auto">
          <a:xfrm>
            <a:off x="683568" y="908720"/>
            <a:ext cx="7272808" cy="5040560"/>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2400" dirty="0">
                <a:latin typeface="Arial" pitchFamily="34" charset="0"/>
                <a:cs typeface="Arial" pitchFamily="34" charset="0"/>
              </a:rPr>
              <a:t>«MARCO POLO» </a:t>
            </a:r>
          </a:p>
          <a:p>
            <a:pPr algn="just">
              <a:lnSpc>
                <a:spcPct val="200000"/>
              </a:lnSpc>
              <a:buClr>
                <a:schemeClr val="accent6">
                  <a:lumMod val="75000"/>
                </a:schemeClr>
              </a:buClr>
            </a:pPr>
            <a:r>
              <a:rPr lang="tr-TR" sz="2400" dirty="0">
                <a:latin typeface="Arial" pitchFamily="34" charset="0"/>
                <a:cs typeface="Arial" pitchFamily="34" charset="0"/>
              </a:rPr>
              <a:t>	MP1 // 2003 – 2006</a:t>
            </a:r>
          </a:p>
          <a:p>
            <a:pPr algn="just">
              <a:lnSpc>
                <a:spcPct val="200000"/>
              </a:lnSpc>
              <a:buClr>
                <a:schemeClr val="accent6">
                  <a:lumMod val="75000"/>
                </a:schemeClr>
              </a:buClr>
            </a:pPr>
            <a:r>
              <a:rPr lang="tr-TR" sz="2400" dirty="0">
                <a:latin typeface="Arial" pitchFamily="34" charset="0"/>
                <a:cs typeface="Arial" pitchFamily="34" charset="0"/>
              </a:rPr>
              <a:t>* 125 Projects </a:t>
            </a:r>
            <a:r>
              <a:rPr lang="tr-TR" sz="2400" dirty="0" err="1">
                <a:latin typeface="Arial" pitchFamily="34" charset="0"/>
                <a:cs typeface="Arial" pitchFamily="34" charset="0"/>
              </a:rPr>
              <a:t>over</a:t>
            </a:r>
            <a:r>
              <a:rPr lang="tr-TR" sz="2400" dirty="0">
                <a:latin typeface="Arial" pitchFamily="34" charset="0"/>
                <a:cs typeface="Arial" pitchFamily="34" charset="0"/>
              </a:rPr>
              <a:t> 500 </a:t>
            </a:r>
            <a:r>
              <a:rPr lang="tr-TR" sz="2400" dirty="0" err="1">
                <a:latin typeface="Arial" pitchFamily="34" charset="0"/>
                <a:cs typeface="Arial" pitchFamily="34" charset="0"/>
              </a:rPr>
              <a:t>companies</a:t>
            </a:r>
            <a:r>
              <a:rPr lang="tr-TR" sz="2400" dirty="0">
                <a:latin typeface="Arial" pitchFamily="34" charset="0"/>
                <a:cs typeface="Arial" pitchFamily="34" charset="0"/>
              </a:rPr>
              <a:t> </a:t>
            </a:r>
            <a:r>
              <a:rPr lang="tr-TR" sz="2400" dirty="0" err="1">
                <a:latin typeface="Arial" pitchFamily="34" charset="0"/>
                <a:cs typeface="Arial" pitchFamily="34" charset="0"/>
              </a:rPr>
              <a:t>received</a:t>
            </a:r>
            <a:r>
              <a:rPr lang="tr-TR" sz="2400" dirty="0">
                <a:latin typeface="Arial" pitchFamily="34" charset="0"/>
                <a:cs typeface="Arial" pitchFamily="34" charset="0"/>
              </a:rPr>
              <a:t> </a:t>
            </a:r>
            <a:r>
              <a:rPr lang="tr-TR" sz="2400" dirty="0" err="1">
                <a:latin typeface="Arial" pitchFamily="34" charset="0"/>
                <a:cs typeface="Arial" pitchFamily="34" charset="0"/>
              </a:rPr>
              <a:t>fund</a:t>
            </a:r>
            <a:endParaRPr lang="tr-TR" sz="2400" dirty="0">
              <a:latin typeface="Arial" pitchFamily="34" charset="0"/>
              <a:cs typeface="Arial" pitchFamily="34" charset="0"/>
            </a:endParaRPr>
          </a:p>
          <a:p>
            <a:pPr marL="342900" indent="-342900" algn="just">
              <a:lnSpc>
                <a:spcPct val="200000"/>
              </a:lnSpc>
              <a:buClr>
                <a:schemeClr val="accent6">
                  <a:lumMod val="75000"/>
                </a:schemeClr>
              </a:buClr>
              <a:buFont typeface="Arial" panose="020B0604020202020204" pitchFamily="34" charset="0"/>
              <a:buChar char="•"/>
            </a:pPr>
            <a:r>
              <a:rPr lang="tr-TR" dirty="0">
                <a:latin typeface="Arial" pitchFamily="34" charset="0"/>
                <a:cs typeface="Arial" pitchFamily="34" charset="0"/>
              </a:rPr>
              <a:t>%79 </a:t>
            </a:r>
            <a:r>
              <a:rPr lang="tr-TR" dirty="0" err="1">
                <a:latin typeface="Arial" pitchFamily="34" charset="0"/>
                <a:cs typeface="Arial" pitchFamily="34" charset="0"/>
              </a:rPr>
              <a:t>modal</a:t>
            </a:r>
            <a:r>
              <a:rPr lang="tr-TR" dirty="0">
                <a:latin typeface="Arial" pitchFamily="34" charset="0"/>
                <a:cs typeface="Arial" pitchFamily="34" charset="0"/>
              </a:rPr>
              <a:t> </a:t>
            </a:r>
            <a:r>
              <a:rPr lang="tr-TR" dirty="0" err="1">
                <a:latin typeface="Arial" pitchFamily="34" charset="0"/>
                <a:cs typeface="Arial" pitchFamily="34" charset="0"/>
              </a:rPr>
              <a:t>shift</a:t>
            </a:r>
            <a:r>
              <a:rPr lang="tr-TR" dirty="0">
                <a:latin typeface="Arial" pitchFamily="34" charset="0"/>
                <a:cs typeface="Arial" pitchFamily="34" charset="0"/>
              </a:rPr>
              <a:t> </a:t>
            </a:r>
            <a:r>
              <a:rPr lang="tr-TR" dirty="0" err="1">
                <a:latin typeface="Arial" pitchFamily="34" charset="0"/>
                <a:cs typeface="Arial" pitchFamily="34" charset="0"/>
              </a:rPr>
              <a:t>actions</a:t>
            </a:r>
            <a:r>
              <a:rPr lang="tr-TR" dirty="0">
                <a:latin typeface="Arial" pitchFamily="34" charset="0"/>
                <a:cs typeface="Arial" pitchFamily="34" charset="0"/>
              </a:rPr>
              <a:t> </a:t>
            </a:r>
            <a:r>
              <a:rPr lang="tr-TR" dirty="0" err="1">
                <a:latin typeface="Arial" pitchFamily="34" charset="0"/>
                <a:cs typeface="Arial" pitchFamily="34" charset="0"/>
              </a:rPr>
              <a:t>from</a:t>
            </a:r>
            <a:r>
              <a:rPr lang="tr-TR" dirty="0">
                <a:latin typeface="Arial" pitchFamily="34" charset="0"/>
                <a:cs typeface="Arial" pitchFamily="34" charset="0"/>
              </a:rPr>
              <a:t> </a:t>
            </a:r>
            <a:r>
              <a:rPr lang="tr-TR" dirty="0" err="1">
                <a:latin typeface="Arial" pitchFamily="34" charset="0"/>
                <a:cs typeface="Arial" pitchFamily="34" charset="0"/>
              </a:rPr>
              <a:t>road</a:t>
            </a:r>
            <a:r>
              <a:rPr lang="tr-TR" dirty="0">
                <a:latin typeface="Arial" pitchFamily="34" charset="0"/>
                <a:cs typeface="Arial" pitchFamily="34" charset="0"/>
              </a:rPr>
              <a:t> </a:t>
            </a:r>
            <a:r>
              <a:rPr lang="tr-TR" dirty="0" err="1">
                <a:latin typeface="Arial" pitchFamily="34" charset="0"/>
                <a:cs typeface="Arial" pitchFamily="34" charset="0"/>
              </a:rPr>
              <a:t>to</a:t>
            </a:r>
            <a:r>
              <a:rPr lang="tr-TR" dirty="0">
                <a:latin typeface="Arial" pitchFamily="34" charset="0"/>
                <a:cs typeface="Arial" pitchFamily="34" charset="0"/>
              </a:rPr>
              <a:t> </a:t>
            </a:r>
            <a:r>
              <a:rPr lang="tr-TR" dirty="0" err="1">
                <a:latin typeface="Arial" pitchFamily="34" charset="0"/>
                <a:cs typeface="Arial" pitchFamily="34" charset="0"/>
              </a:rPr>
              <a:t>other</a:t>
            </a:r>
            <a:r>
              <a:rPr lang="tr-TR" dirty="0">
                <a:latin typeface="Arial" pitchFamily="34" charset="0"/>
                <a:cs typeface="Arial" pitchFamily="34" charset="0"/>
              </a:rPr>
              <a:t> </a:t>
            </a:r>
            <a:r>
              <a:rPr lang="tr-TR" dirty="0" err="1">
                <a:latin typeface="Arial" pitchFamily="34" charset="0"/>
                <a:cs typeface="Arial" pitchFamily="34" charset="0"/>
              </a:rPr>
              <a:t>modes</a:t>
            </a:r>
            <a:endParaRPr lang="tr-TR" dirty="0">
              <a:latin typeface="Arial" pitchFamily="34" charset="0"/>
              <a:cs typeface="Arial" pitchFamily="34" charset="0"/>
            </a:endParaRPr>
          </a:p>
          <a:p>
            <a:pPr marL="342900" indent="-342900" algn="just">
              <a:lnSpc>
                <a:spcPct val="200000"/>
              </a:lnSpc>
              <a:buClr>
                <a:schemeClr val="accent6">
                  <a:lumMod val="75000"/>
                </a:schemeClr>
              </a:buClr>
              <a:buFont typeface="Arial" panose="020B0604020202020204" pitchFamily="34" charset="0"/>
              <a:buChar char="•"/>
            </a:pPr>
            <a:r>
              <a:rPr lang="tr-TR" dirty="0">
                <a:latin typeface="Arial" pitchFamily="34" charset="0"/>
                <a:cs typeface="Arial" pitchFamily="34" charset="0"/>
              </a:rPr>
              <a:t>%9 </a:t>
            </a:r>
            <a:r>
              <a:rPr lang="tr-TR" dirty="0" err="1">
                <a:latin typeface="Arial" pitchFamily="34" charset="0"/>
                <a:cs typeface="Arial" pitchFamily="34" charset="0"/>
              </a:rPr>
              <a:t>common</a:t>
            </a:r>
            <a:r>
              <a:rPr lang="tr-TR" dirty="0">
                <a:latin typeface="Arial" pitchFamily="34" charset="0"/>
                <a:cs typeface="Arial" pitchFamily="34" charset="0"/>
              </a:rPr>
              <a:t> </a:t>
            </a:r>
            <a:r>
              <a:rPr lang="tr-TR" dirty="0" err="1">
                <a:latin typeface="Arial" pitchFamily="34" charset="0"/>
                <a:cs typeface="Arial" pitchFamily="34" charset="0"/>
              </a:rPr>
              <a:t>learning</a:t>
            </a:r>
            <a:r>
              <a:rPr lang="tr-TR" dirty="0">
                <a:latin typeface="Arial" pitchFamily="34" charset="0"/>
                <a:cs typeface="Arial" pitchFamily="34" charset="0"/>
              </a:rPr>
              <a:t> </a:t>
            </a:r>
            <a:r>
              <a:rPr lang="tr-TR" dirty="0" err="1">
                <a:latin typeface="Arial" pitchFamily="34" charset="0"/>
                <a:cs typeface="Arial" pitchFamily="34" charset="0"/>
              </a:rPr>
              <a:t>actions</a:t>
            </a:r>
            <a:endParaRPr lang="tr-TR" dirty="0">
              <a:latin typeface="Arial" pitchFamily="34" charset="0"/>
              <a:cs typeface="Arial" pitchFamily="34" charset="0"/>
            </a:endParaRPr>
          </a:p>
          <a:p>
            <a:pPr marL="342900" indent="-342900" algn="just">
              <a:lnSpc>
                <a:spcPct val="200000"/>
              </a:lnSpc>
              <a:buClr>
                <a:schemeClr val="accent6">
                  <a:lumMod val="75000"/>
                </a:schemeClr>
              </a:buClr>
              <a:buFont typeface="Arial" panose="020B0604020202020204" pitchFamily="34" charset="0"/>
              <a:buChar char="•"/>
            </a:pPr>
            <a:r>
              <a:rPr lang="tr-TR" dirty="0">
                <a:latin typeface="Arial" pitchFamily="34" charset="0"/>
                <a:cs typeface="Arial" pitchFamily="34" charset="0"/>
              </a:rPr>
              <a:t>%8 </a:t>
            </a:r>
            <a:r>
              <a:rPr lang="tr-TR" dirty="0" err="1">
                <a:latin typeface="Arial" pitchFamily="34" charset="0"/>
                <a:cs typeface="Arial" pitchFamily="34" charset="0"/>
              </a:rPr>
              <a:t>catalyst</a:t>
            </a:r>
            <a:r>
              <a:rPr lang="tr-TR" dirty="0">
                <a:latin typeface="Arial" pitchFamily="34" charset="0"/>
                <a:cs typeface="Arial" pitchFamily="34" charset="0"/>
              </a:rPr>
              <a:t> </a:t>
            </a:r>
            <a:r>
              <a:rPr lang="tr-TR" dirty="0" err="1">
                <a:latin typeface="Arial" pitchFamily="34" charset="0"/>
                <a:cs typeface="Arial" pitchFamily="34" charset="0"/>
              </a:rPr>
              <a:t>actions</a:t>
            </a:r>
            <a:endParaRPr lang="tr-TR" dirty="0">
              <a:latin typeface="Arial" pitchFamily="34" charset="0"/>
              <a:cs typeface="Arial" pitchFamily="34" charset="0"/>
            </a:endParaRPr>
          </a:p>
          <a:p>
            <a:pPr marL="342900" indent="-342900" algn="just">
              <a:lnSpc>
                <a:spcPct val="200000"/>
              </a:lnSpc>
              <a:buClr>
                <a:schemeClr val="accent6">
                  <a:lumMod val="75000"/>
                </a:schemeClr>
              </a:buClr>
              <a:buFont typeface="Arial" panose="020B0604020202020204" pitchFamily="34" charset="0"/>
              <a:buChar char="•"/>
            </a:pPr>
            <a:r>
              <a:rPr lang="tr-TR" dirty="0">
                <a:latin typeface="Arial" pitchFamily="34" charset="0"/>
                <a:cs typeface="Arial" pitchFamily="34" charset="0"/>
              </a:rPr>
              <a:t>%2 </a:t>
            </a:r>
            <a:r>
              <a:rPr lang="tr-TR" dirty="0" err="1">
                <a:latin typeface="Arial" pitchFamily="34" charset="0"/>
                <a:cs typeface="Arial" pitchFamily="34" charset="0"/>
              </a:rPr>
              <a:t>traffic</a:t>
            </a:r>
            <a:r>
              <a:rPr lang="tr-TR" dirty="0">
                <a:latin typeface="Arial" pitchFamily="34" charset="0"/>
                <a:cs typeface="Arial" pitchFamily="34" charset="0"/>
              </a:rPr>
              <a:t> </a:t>
            </a:r>
            <a:r>
              <a:rPr lang="tr-TR" dirty="0" err="1">
                <a:latin typeface="Arial" pitchFamily="34" charset="0"/>
                <a:cs typeface="Arial" pitchFamily="34" charset="0"/>
              </a:rPr>
              <a:t>avoidance</a:t>
            </a:r>
            <a:r>
              <a:rPr lang="tr-TR" dirty="0">
                <a:latin typeface="Arial" pitchFamily="34" charset="0"/>
                <a:cs typeface="Arial" pitchFamily="34" charset="0"/>
              </a:rPr>
              <a:t> Projects</a:t>
            </a:r>
          </a:p>
          <a:p>
            <a:pPr marL="342900" indent="-342900" algn="just">
              <a:lnSpc>
                <a:spcPct val="200000"/>
              </a:lnSpc>
              <a:buClr>
                <a:schemeClr val="accent6">
                  <a:lumMod val="75000"/>
                </a:schemeClr>
              </a:buClr>
              <a:buFont typeface="Arial" panose="020B0604020202020204" pitchFamily="34" charset="0"/>
              <a:buChar char="•"/>
            </a:pPr>
            <a:r>
              <a:rPr lang="tr-TR" dirty="0">
                <a:latin typeface="Arial" pitchFamily="34" charset="0"/>
                <a:cs typeface="Arial" pitchFamily="34" charset="0"/>
              </a:rPr>
              <a:t>%2 </a:t>
            </a:r>
            <a:r>
              <a:rPr lang="tr-TR" dirty="0" err="1">
                <a:latin typeface="Arial" pitchFamily="34" charset="0"/>
                <a:cs typeface="Arial" pitchFamily="34" charset="0"/>
              </a:rPr>
              <a:t>motorways</a:t>
            </a:r>
            <a:r>
              <a:rPr lang="tr-TR" dirty="0">
                <a:latin typeface="Arial" pitchFamily="34" charset="0"/>
                <a:cs typeface="Arial" pitchFamily="34" charset="0"/>
              </a:rPr>
              <a:t> of </a:t>
            </a:r>
            <a:r>
              <a:rPr lang="tr-TR" dirty="0" err="1">
                <a:latin typeface="Arial" pitchFamily="34" charset="0"/>
                <a:cs typeface="Arial" pitchFamily="34" charset="0"/>
              </a:rPr>
              <a:t>sea</a:t>
            </a:r>
            <a:r>
              <a:rPr lang="tr-TR" dirty="0">
                <a:latin typeface="Arial" pitchFamily="34" charset="0"/>
                <a:cs typeface="Arial" pitchFamily="34" charset="0"/>
              </a:rPr>
              <a:t> </a:t>
            </a:r>
            <a:r>
              <a:rPr lang="tr-TR" dirty="0" err="1">
                <a:latin typeface="Arial" pitchFamily="34" charset="0"/>
                <a:cs typeface="Arial" pitchFamily="34" charset="0"/>
              </a:rPr>
              <a:t>projects</a:t>
            </a:r>
            <a:endParaRPr lang="tr-TR" dirty="0">
              <a:latin typeface="Arial" pitchFamily="34" charset="0"/>
              <a:cs typeface="Arial" pitchFamily="34" charset="0"/>
            </a:endParaRPr>
          </a:p>
          <a:p>
            <a:pPr algn="just">
              <a:lnSpc>
                <a:spcPct val="200000"/>
              </a:lnSpc>
              <a:buClr>
                <a:schemeClr val="accent6">
                  <a:lumMod val="75000"/>
                </a:schemeClr>
              </a:buClr>
            </a:pPr>
            <a:endParaRPr lang="tr-TR" sz="2400" dirty="0">
              <a:latin typeface="Arial" pitchFamily="34" charset="0"/>
              <a:cs typeface="Arial" pitchFamily="34" charset="0"/>
            </a:endParaRPr>
          </a:p>
          <a:p>
            <a:pPr algn="just">
              <a:lnSpc>
                <a:spcPct val="200000"/>
              </a:lnSpc>
              <a:buClr>
                <a:schemeClr val="accent6">
                  <a:lumMod val="75000"/>
                </a:schemeClr>
              </a:buClr>
            </a:pPr>
            <a:r>
              <a:rPr lang="tr-TR" sz="2400" dirty="0">
                <a:latin typeface="Arial" pitchFamily="34" charset="0"/>
                <a:cs typeface="Arial" pitchFamily="34" charset="0"/>
              </a:rPr>
              <a:t>	</a:t>
            </a:r>
            <a:endParaRPr lang="tr-TR" sz="1200" dirty="0">
              <a:solidFill>
                <a:schemeClr val="tx2">
                  <a:lumMod val="75000"/>
                </a:schemeClr>
              </a:solidFill>
              <a:latin typeface="Arial" pitchFamily="34" charset="0"/>
              <a:cs typeface="Arial" pitchFamily="34" charset="0"/>
            </a:endParaRPr>
          </a:p>
        </p:txBody>
      </p:sp>
      <p:sp>
        <p:nvSpPr>
          <p:cNvPr id="5" name="Dikdörtgen 4"/>
          <p:cNvSpPr/>
          <p:nvPr/>
        </p:nvSpPr>
        <p:spPr>
          <a:xfrm>
            <a:off x="899592" y="459209"/>
            <a:ext cx="209384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a:t>
            </a:r>
          </a:p>
        </p:txBody>
      </p:sp>
    </p:spTree>
    <p:extLst>
      <p:ext uri="{BB962C8B-B14F-4D97-AF65-F5344CB8AC3E}">
        <p14:creationId xmlns:p14="http://schemas.microsoft.com/office/powerpoint/2010/main" val="121896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99592" y="459209"/>
            <a:ext cx="705834"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MP I</a:t>
            </a:r>
          </a:p>
        </p:txBody>
      </p:sp>
      <p:pic>
        <p:nvPicPr>
          <p:cNvPr id="3" name="Resim 2"/>
          <p:cNvPicPr>
            <a:picLocks noChangeAspect="1"/>
          </p:cNvPicPr>
          <p:nvPr/>
        </p:nvPicPr>
        <p:blipFill>
          <a:blip r:embed="rId2"/>
          <a:stretch>
            <a:fillRect/>
          </a:stretch>
        </p:blipFill>
        <p:spPr>
          <a:xfrm>
            <a:off x="605802" y="1196752"/>
            <a:ext cx="2309356" cy="1788418"/>
          </a:xfrm>
          <a:prstGeom prst="rect">
            <a:avLst/>
          </a:prstGeom>
        </p:spPr>
      </p:pic>
      <p:pic>
        <p:nvPicPr>
          <p:cNvPr id="4" name="Resim 3"/>
          <p:cNvPicPr>
            <a:picLocks noChangeAspect="1"/>
          </p:cNvPicPr>
          <p:nvPr/>
        </p:nvPicPr>
        <p:blipFill>
          <a:blip r:embed="rId3"/>
          <a:stretch>
            <a:fillRect/>
          </a:stretch>
        </p:blipFill>
        <p:spPr>
          <a:xfrm>
            <a:off x="3059832" y="1224135"/>
            <a:ext cx="5552781" cy="1785037"/>
          </a:xfrm>
          <a:prstGeom prst="rect">
            <a:avLst/>
          </a:prstGeom>
        </p:spPr>
      </p:pic>
      <p:pic>
        <p:nvPicPr>
          <p:cNvPr id="6" name="Resim 5"/>
          <p:cNvPicPr>
            <a:picLocks noChangeAspect="1"/>
          </p:cNvPicPr>
          <p:nvPr/>
        </p:nvPicPr>
        <p:blipFill>
          <a:blip r:embed="rId4"/>
          <a:stretch>
            <a:fillRect/>
          </a:stretch>
        </p:blipFill>
        <p:spPr>
          <a:xfrm>
            <a:off x="253620" y="3187318"/>
            <a:ext cx="5669831" cy="1337898"/>
          </a:xfrm>
          <a:prstGeom prst="rect">
            <a:avLst/>
          </a:prstGeom>
        </p:spPr>
      </p:pic>
      <p:pic>
        <p:nvPicPr>
          <p:cNvPr id="7" name="Resim 6"/>
          <p:cNvPicPr>
            <a:picLocks noChangeAspect="1"/>
          </p:cNvPicPr>
          <p:nvPr/>
        </p:nvPicPr>
        <p:blipFill>
          <a:blip r:embed="rId5"/>
          <a:stretch>
            <a:fillRect/>
          </a:stretch>
        </p:blipFill>
        <p:spPr>
          <a:xfrm>
            <a:off x="269915" y="4673207"/>
            <a:ext cx="5669831" cy="1230768"/>
          </a:xfrm>
          <a:prstGeom prst="rect">
            <a:avLst/>
          </a:prstGeom>
        </p:spPr>
      </p:pic>
      <p:pic>
        <p:nvPicPr>
          <p:cNvPr id="8" name="Resim 7"/>
          <p:cNvPicPr>
            <a:picLocks noChangeAspect="1"/>
          </p:cNvPicPr>
          <p:nvPr/>
        </p:nvPicPr>
        <p:blipFill>
          <a:blip r:embed="rId6"/>
          <a:stretch>
            <a:fillRect/>
          </a:stretch>
        </p:blipFill>
        <p:spPr>
          <a:xfrm>
            <a:off x="6014121" y="3538378"/>
            <a:ext cx="3094383" cy="1906846"/>
          </a:xfrm>
          <a:prstGeom prst="rect">
            <a:avLst/>
          </a:prstGeom>
        </p:spPr>
      </p:pic>
      <p:sp>
        <p:nvSpPr>
          <p:cNvPr id="9" name="Metin kutusu 8"/>
          <p:cNvSpPr txBox="1"/>
          <p:nvPr/>
        </p:nvSpPr>
        <p:spPr>
          <a:xfrm>
            <a:off x="2339752" y="6004585"/>
            <a:ext cx="2066591" cy="369332"/>
          </a:xfrm>
          <a:prstGeom prst="rect">
            <a:avLst/>
          </a:prstGeom>
          <a:noFill/>
        </p:spPr>
        <p:txBody>
          <a:bodyPr wrap="none" rtlCol="0">
            <a:spAutoFit/>
          </a:bodyPr>
          <a:lstStyle/>
          <a:p>
            <a:r>
              <a:rPr lang="tr-TR" dirty="0"/>
              <a:t>MAX 44.5 – MİN 8.4</a:t>
            </a:r>
          </a:p>
        </p:txBody>
      </p:sp>
    </p:spTree>
    <p:extLst>
      <p:ext uri="{BB962C8B-B14F-4D97-AF65-F5344CB8AC3E}">
        <p14:creationId xmlns:p14="http://schemas.microsoft.com/office/powerpoint/2010/main" val="3158961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99592" y="459209"/>
            <a:ext cx="4853380"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MP II // 2007 – 2011 5 YEARS RESULTS</a:t>
            </a:r>
          </a:p>
        </p:txBody>
      </p:sp>
      <p:pic>
        <p:nvPicPr>
          <p:cNvPr id="2" name="Resim 1"/>
          <p:cNvPicPr>
            <a:picLocks noChangeAspect="1"/>
          </p:cNvPicPr>
          <p:nvPr/>
        </p:nvPicPr>
        <p:blipFill>
          <a:blip r:embed="rId2"/>
          <a:stretch>
            <a:fillRect/>
          </a:stretch>
        </p:blipFill>
        <p:spPr>
          <a:xfrm>
            <a:off x="467544" y="1096494"/>
            <a:ext cx="2456284" cy="1928972"/>
          </a:xfrm>
          <a:prstGeom prst="rect">
            <a:avLst/>
          </a:prstGeom>
        </p:spPr>
      </p:pic>
      <p:pic>
        <p:nvPicPr>
          <p:cNvPr id="9" name="Resim 8"/>
          <p:cNvPicPr>
            <a:picLocks noChangeAspect="1"/>
          </p:cNvPicPr>
          <p:nvPr/>
        </p:nvPicPr>
        <p:blipFill>
          <a:blip r:embed="rId3"/>
          <a:stretch>
            <a:fillRect/>
          </a:stretch>
        </p:blipFill>
        <p:spPr>
          <a:xfrm>
            <a:off x="3109454" y="1158221"/>
            <a:ext cx="5809334" cy="1805518"/>
          </a:xfrm>
          <a:prstGeom prst="rect">
            <a:avLst/>
          </a:prstGeom>
        </p:spPr>
      </p:pic>
      <p:pic>
        <p:nvPicPr>
          <p:cNvPr id="10" name="Resim 9"/>
          <p:cNvPicPr>
            <a:picLocks noChangeAspect="1"/>
          </p:cNvPicPr>
          <p:nvPr/>
        </p:nvPicPr>
        <p:blipFill>
          <a:blip r:embed="rId4"/>
          <a:stretch>
            <a:fillRect/>
          </a:stretch>
        </p:blipFill>
        <p:spPr>
          <a:xfrm>
            <a:off x="6044921" y="3502286"/>
            <a:ext cx="2853110" cy="2045859"/>
          </a:xfrm>
          <a:prstGeom prst="rect">
            <a:avLst/>
          </a:prstGeom>
        </p:spPr>
      </p:pic>
      <p:pic>
        <p:nvPicPr>
          <p:cNvPr id="11" name="Resim 10"/>
          <p:cNvPicPr>
            <a:picLocks noChangeAspect="1"/>
          </p:cNvPicPr>
          <p:nvPr/>
        </p:nvPicPr>
        <p:blipFill>
          <a:blip r:embed="rId5"/>
          <a:stretch>
            <a:fillRect/>
          </a:stretch>
        </p:blipFill>
        <p:spPr>
          <a:xfrm>
            <a:off x="1094034" y="3071043"/>
            <a:ext cx="4464496" cy="2908343"/>
          </a:xfrm>
          <a:prstGeom prst="rect">
            <a:avLst/>
          </a:prstGeom>
        </p:spPr>
      </p:pic>
    </p:spTree>
    <p:extLst>
      <p:ext uri="{BB962C8B-B14F-4D97-AF65-F5344CB8AC3E}">
        <p14:creationId xmlns:p14="http://schemas.microsoft.com/office/powerpoint/2010/main" val="497207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İçerik Yer Tutucusu"/>
          <p:cNvSpPr txBox="1">
            <a:spLocks/>
          </p:cNvSpPr>
          <p:nvPr/>
        </p:nvSpPr>
        <p:spPr bwMode="auto">
          <a:xfrm>
            <a:off x="638664" y="1202404"/>
            <a:ext cx="7101688" cy="4170812"/>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1600" b="1" dirty="0">
                <a:latin typeface="Arial" pitchFamily="34" charset="0"/>
                <a:cs typeface="Arial" pitchFamily="34" charset="0"/>
              </a:rPr>
              <a:t>FUNDED SAMPLE PROJECTS</a:t>
            </a:r>
            <a:endParaRPr lang="tr-TR" sz="1400" b="1" dirty="0">
              <a:latin typeface="Arial" pitchFamily="34" charset="0"/>
              <a:cs typeface="Arial" pitchFamily="34" charset="0"/>
            </a:endParaRPr>
          </a:p>
          <a:p>
            <a:pPr marL="671513" lvl="1" indent="-214313" algn="just">
              <a:lnSpc>
                <a:spcPct val="200000"/>
              </a:lnSpc>
              <a:buClr>
                <a:schemeClr val="accent6">
                  <a:lumMod val="75000"/>
                </a:schemeClr>
              </a:buClr>
              <a:buFont typeface="Courier New" panose="02070309020205020404" pitchFamily="49" charset="0"/>
              <a:buChar char="o"/>
            </a:pPr>
            <a:r>
              <a:rPr lang="tr-TR" sz="1400" dirty="0">
                <a:latin typeface="Arial" pitchFamily="34" charset="0"/>
                <a:cs typeface="Arial" pitchFamily="34" charset="0"/>
              </a:rPr>
              <a:t>2003 / ANTWERP PORT -&gt; INLAND TERMINAL / € 1.73 MİLLİON</a:t>
            </a:r>
          </a:p>
          <a:p>
            <a:pPr marL="671513" lvl="1" indent="-214313" algn="just">
              <a:lnSpc>
                <a:spcPct val="200000"/>
              </a:lnSpc>
              <a:buClr>
                <a:schemeClr val="accent6">
                  <a:lumMod val="75000"/>
                </a:schemeClr>
              </a:buClr>
              <a:buFont typeface="Courier New" panose="02070309020205020404" pitchFamily="49" charset="0"/>
              <a:buChar char="o"/>
            </a:pPr>
            <a:r>
              <a:rPr lang="tr-TR" sz="1400" dirty="0">
                <a:latin typeface="Arial" pitchFamily="34" charset="0"/>
                <a:cs typeface="Arial" pitchFamily="34" charset="0"/>
              </a:rPr>
              <a:t>2004 / GERMANY -&gt; HUNGARY / € 3.07 MILLION</a:t>
            </a:r>
          </a:p>
          <a:p>
            <a:pPr marL="671513" lvl="1" indent="-214313" algn="just">
              <a:lnSpc>
                <a:spcPct val="200000"/>
              </a:lnSpc>
              <a:buClr>
                <a:schemeClr val="accent6">
                  <a:lumMod val="75000"/>
                </a:schemeClr>
              </a:buClr>
              <a:buFont typeface="Courier New" panose="02070309020205020404" pitchFamily="49" charset="0"/>
              <a:buChar char="o"/>
            </a:pPr>
            <a:r>
              <a:rPr lang="tr-TR" sz="1400" dirty="0">
                <a:latin typeface="Arial" pitchFamily="34" charset="0"/>
                <a:cs typeface="Arial" pitchFamily="34" charset="0"/>
              </a:rPr>
              <a:t>2005 / FRANCE GOLBEY -&gt; BARSELONA/TARRAGONA / € 1.79 MILLION</a:t>
            </a:r>
          </a:p>
          <a:p>
            <a:pPr marL="671513" lvl="1" indent="-214313" algn="just">
              <a:lnSpc>
                <a:spcPct val="200000"/>
              </a:lnSpc>
              <a:buClr>
                <a:schemeClr val="accent6">
                  <a:lumMod val="75000"/>
                </a:schemeClr>
              </a:buClr>
              <a:buFont typeface="Courier New" panose="02070309020205020404" pitchFamily="49" charset="0"/>
              <a:buChar char="o"/>
            </a:pPr>
            <a:r>
              <a:rPr lang="tr-TR" sz="1400" dirty="0">
                <a:latin typeface="Arial" pitchFamily="34" charset="0"/>
                <a:cs typeface="Arial" pitchFamily="34" charset="0"/>
              </a:rPr>
              <a:t>2006 / NETHERLAND -&gt; HUNGARY / € 1.11 MILLION</a:t>
            </a:r>
          </a:p>
          <a:p>
            <a:pPr marL="671513" lvl="1" indent="-214313" algn="just">
              <a:lnSpc>
                <a:spcPct val="200000"/>
              </a:lnSpc>
              <a:buClr>
                <a:schemeClr val="accent6">
                  <a:lumMod val="75000"/>
                </a:schemeClr>
              </a:buClr>
              <a:buFont typeface="Courier New" panose="02070309020205020404" pitchFamily="49" charset="0"/>
              <a:buChar char="o"/>
            </a:pPr>
            <a:r>
              <a:rPr lang="tr-TR" sz="1400" dirty="0">
                <a:latin typeface="Arial" pitchFamily="34" charset="0"/>
                <a:cs typeface="Arial" pitchFamily="34" charset="0"/>
              </a:rPr>
              <a:t>2009 / NORWAY -&gt; BENELUX / € 4.32 MILLION</a:t>
            </a:r>
          </a:p>
          <a:p>
            <a:pPr marL="671513" lvl="1" indent="-214313" algn="just">
              <a:lnSpc>
                <a:spcPct val="200000"/>
              </a:lnSpc>
              <a:buClr>
                <a:schemeClr val="accent6">
                  <a:lumMod val="75000"/>
                </a:schemeClr>
              </a:buClr>
              <a:buFont typeface="Courier New" panose="02070309020205020404" pitchFamily="49" charset="0"/>
              <a:buChar char="o"/>
            </a:pPr>
            <a:r>
              <a:rPr lang="tr-TR" sz="1400" dirty="0">
                <a:latin typeface="Arial" pitchFamily="34" charset="0"/>
                <a:cs typeface="Arial" pitchFamily="34" charset="0"/>
              </a:rPr>
              <a:t>2010 / PONEZIA -&gt; ZEEBRUDGE / € 2.91 MILLION</a:t>
            </a:r>
          </a:p>
          <a:p>
            <a:pPr marL="671513" lvl="1" indent="-214313" algn="just">
              <a:lnSpc>
                <a:spcPct val="200000"/>
              </a:lnSpc>
              <a:buClr>
                <a:schemeClr val="accent6">
                  <a:lumMod val="75000"/>
                </a:schemeClr>
              </a:buClr>
              <a:buFont typeface="Courier New" panose="02070309020205020404" pitchFamily="49" charset="0"/>
              <a:buChar char="o"/>
            </a:pPr>
            <a:r>
              <a:rPr lang="tr-TR" sz="1400" dirty="0">
                <a:latin typeface="Arial" pitchFamily="34" charset="0"/>
                <a:cs typeface="Arial" pitchFamily="34" charset="0"/>
              </a:rPr>
              <a:t>2012 / ROTTERDAM -&gt; WARSOWA / € 4.94 MILLION</a:t>
            </a:r>
          </a:p>
          <a:p>
            <a:pPr marL="671513" lvl="1" indent="-214313" algn="just">
              <a:lnSpc>
                <a:spcPct val="200000"/>
              </a:lnSpc>
              <a:buClr>
                <a:schemeClr val="accent6">
                  <a:lumMod val="75000"/>
                </a:schemeClr>
              </a:buClr>
              <a:buFont typeface="Courier New" panose="02070309020205020404" pitchFamily="49" charset="0"/>
              <a:buChar char="o"/>
            </a:pPr>
            <a:r>
              <a:rPr lang="tr-TR" sz="1400" dirty="0">
                <a:latin typeface="Arial" pitchFamily="34" charset="0"/>
                <a:cs typeface="Arial" pitchFamily="34" charset="0"/>
              </a:rPr>
              <a:t>2013 / NORWAY/DENMARK -&gt; NORTH FRANCE / € 3.39 MILLION   </a:t>
            </a:r>
          </a:p>
        </p:txBody>
      </p:sp>
      <p:sp>
        <p:nvSpPr>
          <p:cNvPr id="5" name="Dikdörtgen 4"/>
          <p:cNvSpPr/>
          <p:nvPr/>
        </p:nvSpPr>
        <p:spPr>
          <a:xfrm>
            <a:off x="899592" y="459209"/>
            <a:ext cx="209384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a:t>
            </a:r>
          </a:p>
        </p:txBody>
      </p:sp>
    </p:spTree>
    <p:extLst>
      <p:ext uri="{BB962C8B-B14F-4D97-AF65-F5344CB8AC3E}">
        <p14:creationId xmlns:p14="http://schemas.microsoft.com/office/powerpoint/2010/main" val="424314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899592" y="404664"/>
            <a:ext cx="7772400" cy="5190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2200" noProof="0" dirty="0">
                <a:latin typeface="Arial" pitchFamily="34" charset="0"/>
                <a:ea typeface="+mj-ea"/>
                <a:cs typeface="Arial" pitchFamily="34" charset="0"/>
              </a:rPr>
              <a:t>UTIKAD</a:t>
            </a:r>
            <a:endParaRPr kumimoji="0" lang="tr-TR" sz="2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Alt Başlık 2"/>
          <p:cNvSpPr>
            <a:spLocks noGrp="1"/>
          </p:cNvSpPr>
          <p:nvPr>
            <p:ph type="subTitle" idx="1"/>
          </p:nvPr>
        </p:nvSpPr>
        <p:spPr>
          <a:xfrm>
            <a:off x="251520" y="1196752"/>
            <a:ext cx="8712968" cy="4680520"/>
          </a:xfrm>
        </p:spPr>
        <p:txBody>
          <a:bodyPr>
            <a:noAutofit/>
          </a:bodyPr>
          <a:lstStyle/>
          <a:p>
            <a:pPr marL="342900" indent="-342900"/>
            <a:r>
              <a:rPr lang="tr-TR" b="1" dirty="0">
                <a:solidFill>
                  <a:schemeClr val="tx1"/>
                </a:solidFill>
                <a:latin typeface="Arial" pitchFamily="34" charset="0"/>
                <a:cs typeface="Arial" pitchFamily="34" charset="0"/>
              </a:rPr>
              <a:t>UTIKAD </a:t>
            </a:r>
          </a:p>
          <a:p>
            <a:pPr marL="342900" indent="-342900"/>
            <a:r>
              <a:rPr lang="tr-TR" b="1" dirty="0" err="1">
                <a:solidFill>
                  <a:schemeClr val="tx1"/>
                </a:solidFill>
                <a:latin typeface="Arial" pitchFamily="34" charset="0"/>
                <a:cs typeface="Arial" pitchFamily="34" charset="0"/>
              </a:rPr>
              <a:t>Association</a:t>
            </a:r>
            <a:r>
              <a:rPr lang="tr-TR" b="1" dirty="0">
                <a:solidFill>
                  <a:schemeClr val="tx1"/>
                </a:solidFill>
                <a:latin typeface="Arial" pitchFamily="34" charset="0"/>
                <a:cs typeface="Arial" pitchFamily="34" charset="0"/>
              </a:rPr>
              <a:t> of International Forwarding and Logistics Service Providers</a:t>
            </a:r>
          </a:p>
          <a:p>
            <a:pPr marL="342900" indent="-342900" algn="l"/>
            <a:endParaRPr lang="tr-TR" dirty="0">
              <a:solidFill>
                <a:schemeClr val="tx1"/>
              </a:solidFill>
              <a:latin typeface="Arial" pitchFamily="34" charset="0"/>
              <a:cs typeface="Arial" pitchFamily="34" charset="0"/>
            </a:endParaRPr>
          </a:p>
          <a:p>
            <a:pPr marL="342900" indent="-342900" algn="l">
              <a:buBlip>
                <a:blip r:embed="rId2"/>
              </a:buBlip>
            </a:pPr>
            <a:r>
              <a:rPr lang="tr-TR" dirty="0">
                <a:solidFill>
                  <a:schemeClr val="tx1"/>
                </a:solidFill>
                <a:latin typeface="Arial" pitchFamily="34" charset="0"/>
                <a:cs typeface="Arial" pitchFamily="34" charset="0"/>
              </a:rPr>
              <a:t>National and International Transportation:</a:t>
            </a:r>
          </a:p>
          <a:p>
            <a:pPr marL="342900" indent="-342900" algn="l"/>
            <a:r>
              <a:rPr lang="tr-TR" dirty="0">
                <a:solidFill>
                  <a:schemeClr val="tx1"/>
                </a:solidFill>
              </a:rPr>
              <a:t>     </a:t>
            </a:r>
            <a:r>
              <a:rPr lang="tr-TR" dirty="0">
                <a:solidFill>
                  <a:schemeClr val="tx1"/>
                </a:solidFill>
                <a:latin typeface="Arial" pitchFamily="34" charset="0"/>
                <a:cs typeface="Arial" pitchFamily="34" charset="0"/>
              </a:rPr>
              <a:t> Road, Air, Sea, Rail and Combined Transportation</a:t>
            </a:r>
          </a:p>
          <a:p>
            <a:pPr marL="342900" indent="-342900" algn="just">
              <a:lnSpc>
                <a:spcPct val="150000"/>
              </a:lnSpc>
              <a:buBlip>
                <a:blip r:embed="rId2"/>
              </a:buBlip>
            </a:pPr>
            <a:r>
              <a:rPr lang="tr-TR" dirty="0">
                <a:solidFill>
                  <a:schemeClr val="tx1"/>
                </a:solidFill>
                <a:latin typeface="Arial" pitchFamily="34" charset="0"/>
                <a:cs typeface="Arial" pitchFamily="34" charset="0"/>
              </a:rPr>
              <a:t>Logistics </a:t>
            </a:r>
            <a:r>
              <a:rPr lang="tr-TR" dirty="0" err="1">
                <a:solidFill>
                  <a:schemeClr val="tx1"/>
                </a:solidFill>
                <a:latin typeface="Arial" pitchFamily="34" charset="0"/>
                <a:cs typeface="Arial" pitchFamily="34" charset="0"/>
              </a:rPr>
              <a:t>Services</a:t>
            </a:r>
            <a:endParaRPr lang="tr-TR" dirty="0">
              <a:solidFill>
                <a:schemeClr val="tx1"/>
              </a:solidFill>
              <a:latin typeface="Arial" pitchFamily="34" charset="0"/>
              <a:cs typeface="Arial" pitchFamily="34" charset="0"/>
            </a:endParaRPr>
          </a:p>
          <a:p>
            <a:pPr marL="342900" indent="-342900" algn="just">
              <a:lnSpc>
                <a:spcPct val="150000"/>
              </a:lnSpc>
              <a:buBlip>
                <a:blip r:embed="rId2"/>
              </a:buBlip>
            </a:pPr>
            <a:r>
              <a:rPr lang="tr-TR" dirty="0" err="1">
                <a:solidFill>
                  <a:schemeClr val="tx1"/>
                </a:solidFill>
                <a:latin typeface="Arial" pitchFamily="34" charset="0"/>
                <a:cs typeface="Arial" pitchFamily="34" charset="0"/>
              </a:rPr>
              <a:t>Above</a:t>
            </a:r>
            <a:r>
              <a:rPr lang="tr-TR" dirty="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400</a:t>
            </a:r>
            <a:r>
              <a:rPr lang="tr-TR" dirty="0">
                <a:solidFill>
                  <a:schemeClr val="tx1"/>
                </a:solidFill>
                <a:latin typeface="Arial" pitchFamily="34" charset="0"/>
                <a:cs typeface="Arial" pitchFamily="34" charset="0"/>
              </a:rPr>
              <a:t> M</a:t>
            </a:r>
            <a:r>
              <a:rPr lang="en-US" dirty="0">
                <a:solidFill>
                  <a:schemeClr val="tx1"/>
                </a:solidFill>
                <a:latin typeface="Arial" pitchFamily="34" charset="0"/>
                <a:cs typeface="Arial" pitchFamily="34" charset="0"/>
              </a:rPr>
              <a:t>embers</a:t>
            </a:r>
            <a:r>
              <a:rPr lang="tr-TR" dirty="0">
                <a:solidFill>
                  <a:schemeClr val="tx1"/>
                </a:solidFill>
              </a:rPr>
              <a:t> &amp;</a:t>
            </a:r>
            <a:r>
              <a:rPr lang="tr-TR" dirty="0">
                <a:solidFill>
                  <a:schemeClr val="tx1"/>
                </a:solidFill>
                <a:latin typeface="Arial" pitchFamily="34" charset="0"/>
                <a:cs typeface="Arial" pitchFamily="34" charset="0"/>
              </a:rPr>
              <a:t> 50,000 </a:t>
            </a:r>
            <a:r>
              <a:rPr lang="tr-TR" dirty="0" err="1">
                <a:solidFill>
                  <a:schemeClr val="tx1"/>
                </a:solidFill>
                <a:latin typeface="Arial" pitchFamily="34" charset="0"/>
                <a:cs typeface="Arial" pitchFamily="34" charset="0"/>
              </a:rPr>
              <a:t>Direct</a:t>
            </a:r>
            <a:r>
              <a:rPr lang="tr-TR" dirty="0">
                <a:solidFill>
                  <a:schemeClr val="tx1"/>
                </a:solidFill>
                <a:latin typeface="Arial" pitchFamily="34" charset="0"/>
                <a:cs typeface="Arial" pitchFamily="34" charset="0"/>
              </a:rPr>
              <a:t> </a:t>
            </a:r>
            <a:r>
              <a:rPr lang="tr-TR" dirty="0" err="1">
                <a:solidFill>
                  <a:schemeClr val="tx1"/>
                </a:solidFill>
                <a:latin typeface="Arial" pitchFamily="34" charset="0"/>
                <a:cs typeface="Arial" pitchFamily="34" charset="0"/>
              </a:rPr>
              <a:t>Employment</a:t>
            </a:r>
            <a:r>
              <a:rPr lang="tr-TR" dirty="0">
                <a:solidFill>
                  <a:schemeClr val="tx1"/>
                </a:solidFill>
              </a:rPr>
              <a:t> &amp; </a:t>
            </a:r>
            <a:r>
              <a:rPr lang="tr-TR" dirty="0">
                <a:solidFill>
                  <a:schemeClr val="tx1"/>
                </a:solidFill>
                <a:latin typeface="Arial" pitchFamily="34" charset="0"/>
                <a:cs typeface="Arial" pitchFamily="34" charset="0"/>
              </a:rPr>
              <a:t>5 USD </a:t>
            </a:r>
            <a:r>
              <a:rPr lang="tr-TR" dirty="0" err="1">
                <a:solidFill>
                  <a:schemeClr val="tx1"/>
                </a:solidFill>
                <a:latin typeface="Arial" pitchFamily="34" charset="0"/>
                <a:cs typeface="Arial" pitchFamily="34" charset="0"/>
              </a:rPr>
              <a:t>Billion</a:t>
            </a:r>
            <a:r>
              <a:rPr lang="tr-TR" dirty="0">
                <a:solidFill>
                  <a:schemeClr val="tx1"/>
                </a:solidFill>
                <a:latin typeface="Arial" pitchFamily="34" charset="0"/>
                <a:cs typeface="Arial" pitchFamily="34" charset="0"/>
              </a:rPr>
              <a:t> </a:t>
            </a:r>
            <a:r>
              <a:rPr lang="tr-TR" dirty="0" err="1">
                <a:solidFill>
                  <a:schemeClr val="tx1"/>
                </a:solidFill>
                <a:latin typeface="Arial" pitchFamily="34" charset="0"/>
                <a:cs typeface="Arial" pitchFamily="34" charset="0"/>
              </a:rPr>
              <a:t>Turnover</a:t>
            </a:r>
            <a:endParaRPr lang="tr-TR" dirty="0">
              <a:solidFill>
                <a:schemeClr val="tx1"/>
              </a:solidFill>
              <a:latin typeface="Arial" pitchFamily="34" charset="0"/>
              <a:cs typeface="Arial" pitchFamily="34" charset="0"/>
            </a:endParaRPr>
          </a:p>
          <a:p>
            <a:pPr marL="342900" indent="-342900" algn="just"/>
            <a:endParaRPr lang="tr-TR" sz="1000" dirty="0">
              <a:solidFill>
                <a:schemeClr val="tx1"/>
              </a:solidFill>
              <a:latin typeface="Arial" pitchFamily="34" charset="0"/>
              <a:cs typeface="Arial" pitchFamily="34" charset="0"/>
            </a:endParaRPr>
          </a:p>
          <a:p>
            <a:pPr marL="742950" lvl="1" indent="-285750" algn="l">
              <a:buFont typeface="Wingdings" pitchFamily="2" charset="2"/>
              <a:buChar char="ü"/>
            </a:pPr>
            <a:r>
              <a:rPr lang="tr-TR" sz="1800" dirty="0">
                <a:solidFill>
                  <a:schemeClr val="tx1"/>
                </a:solidFill>
                <a:latin typeface="Arial" pitchFamily="34" charset="0"/>
                <a:cs typeface="Arial" pitchFamily="34" charset="0"/>
              </a:rPr>
              <a:t>95 % of A</a:t>
            </a:r>
            <a:r>
              <a:rPr lang="en-US" sz="1800" dirty="0" err="1">
                <a:solidFill>
                  <a:schemeClr val="tx1"/>
                </a:solidFill>
                <a:latin typeface="Arial" pitchFamily="34" charset="0"/>
                <a:cs typeface="Arial" pitchFamily="34" charset="0"/>
              </a:rPr>
              <a:t>ir</a:t>
            </a:r>
            <a:r>
              <a:rPr lang="tr-TR" sz="1800" dirty="0">
                <a:solidFill>
                  <a:schemeClr val="tx1"/>
                </a:solidFill>
                <a:latin typeface="Arial" pitchFamily="34" charset="0"/>
                <a:cs typeface="Arial" pitchFamily="34" charset="0"/>
              </a:rPr>
              <a:t> Transport</a:t>
            </a:r>
          </a:p>
          <a:p>
            <a:pPr marL="742950" lvl="1" indent="-285750" algn="l">
              <a:buFont typeface="Wingdings" pitchFamily="2" charset="2"/>
              <a:buChar char="ü"/>
            </a:pPr>
            <a:r>
              <a:rPr lang="tr-TR" sz="1800" dirty="0">
                <a:solidFill>
                  <a:schemeClr val="tx1"/>
                </a:solidFill>
                <a:latin typeface="Arial" pitchFamily="34" charset="0"/>
                <a:cs typeface="Arial" pitchFamily="34" charset="0"/>
              </a:rPr>
              <a:t>70 % of </a:t>
            </a:r>
            <a:r>
              <a:rPr lang="tr-TR" sz="1800" dirty="0" err="1">
                <a:solidFill>
                  <a:schemeClr val="tx1"/>
                </a:solidFill>
                <a:latin typeface="Arial" pitchFamily="34" charset="0"/>
                <a:cs typeface="Arial" pitchFamily="34" charset="0"/>
              </a:rPr>
              <a:t>Road</a:t>
            </a:r>
            <a:r>
              <a:rPr lang="tr-TR" sz="1800" dirty="0">
                <a:solidFill>
                  <a:schemeClr val="tx1"/>
                </a:solidFill>
                <a:latin typeface="Arial" pitchFamily="34" charset="0"/>
                <a:cs typeface="Arial" pitchFamily="34" charset="0"/>
              </a:rPr>
              <a:t> Transport</a:t>
            </a:r>
          </a:p>
          <a:p>
            <a:pPr marL="742950" lvl="1" indent="-285750" algn="l">
              <a:buFont typeface="Wingdings" pitchFamily="2" charset="2"/>
              <a:buChar char="ü"/>
            </a:pPr>
            <a:r>
              <a:rPr lang="tr-TR" sz="1800" dirty="0">
                <a:solidFill>
                  <a:schemeClr val="tx1"/>
                </a:solidFill>
                <a:latin typeface="Arial" pitchFamily="34" charset="0"/>
                <a:cs typeface="Arial" pitchFamily="34" charset="0"/>
              </a:rPr>
              <a:t>60 % of </a:t>
            </a:r>
            <a:r>
              <a:rPr lang="tr-TR" sz="1800" dirty="0" err="1">
                <a:solidFill>
                  <a:schemeClr val="tx1"/>
                </a:solidFill>
                <a:latin typeface="Arial" pitchFamily="34" charset="0"/>
                <a:cs typeface="Arial" pitchFamily="34" charset="0"/>
              </a:rPr>
              <a:t>Sea</a:t>
            </a:r>
            <a:r>
              <a:rPr lang="tr-TR" sz="1800" dirty="0">
                <a:solidFill>
                  <a:schemeClr val="tx1"/>
                </a:solidFill>
                <a:latin typeface="Arial" pitchFamily="34" charset="0"/>
                <a:cs typeface="Arial" pitchFamily="34" charset="0"/>
              </a:rPr>
              <a:t> Transport</a:t>
            </a:r>
          </a:p>
          <a:p>
            <a:pPr marL="742950" lvl="1" indent="-285750" algn="l">
              <a:buFont typeface="Wingdings" pitchFamily="2" charset="2"/>
              <a:buChar char="ü"/>
            </a:pPr>
            <a:r>
              <a:rPr lang="tr-TR" sz="1800" dirty="0">
                <a:solidFill>
                  <a:schemeClr val="tx1"/>
                </a:solidFill>
                <a:latin typeface="Arial" pitchFamily="34" charset="0"/>
                <a:cs typeface="Arial" pitchFamily="34" charset="0"/>
              </a:rPr>
              <a:t>20 % of Rail Transport</a:t>
            </a:r>
          </a:p>
          <a:p>
            <a:pPr marL="742950" lvl="1" indent="-285750" algn="l"/>
            <a:endParaRPr lang="tr-TR" sz="1000" dirty="0">
              <a:solidFill>
                <a:schemeClr val="tx1"/>
              </a:solidFill>
              <a:latin typeface="Arial" pitchFamily="34" charset="0"/>
              <a:cs typeface="Arial" pitchFamily="34" charset="0"/>
            </a:endParaRPr>
          </a:p>
          <a:p>
            <a:pPr marL="361950" lvl="1" indent="-361950" algn="l"/>
            <a:r>
              <a:rPr lang="tr-TR" sz="1800" dirty="0">
                <a:solidFill>
                  <a:schemeClr val="tx1"/>
                </a:solidFill>
                <a:latin typeface="Arial" pitchFamily="34" charset="0"/>
                <a:cs typeface="Arial" pitchFamily="34" charset="0"/>
              </a:rPr>
              <a:t>      </a:t>
            </a:r>
            <a:r>
              <a:rPr lang="en-US" sz="1800" dirty="0">
                <a:solidFill>
                  <a:schemeClr val="tx1"/>
                </a:solidFill>
                <a:latin typeface="Arial" pitchFamily="34" charset="0"/>
                <a:cs typeface="Arial" pitchFamily="34" charset="0"/>
              </a:rPr>
              <a:t>carried out by our members in Turkey</a:t>
            </a:r>
          </a:p>
          <a:p>
            <a:pPr marL="342900" indent="-342900" algn="just">
              <a:lnSpc>
                <a:spcPct val="150000"/>
              </a:lnSpc>
              <a:buBlip>
                <a:blip r:embed="rId2"/>
              </a:buBlip>
            </a:pPr>
            <a:endParaRPr lang="tr-TR" dirty="0">
              <a:solidFill>
                <a:schemeClr val="tx1"/>
              </a:solidFill>
              <a:latin typeface="Arial" pitchFamily="34" charset="0"/>
              <a:cs typeface="Arial" pitchFamily="34" charset="0"/>
            </a:endParaRPr>
          </a:p>
          <a:p>
            <a:pPr marL="342900" indent="-342900" algn="just">
              <a:lnSpc>
                <a:spcPct val="150000"/>
              </a:lnSpc>
              <a:buBlip>
                <a:blip r:embed="rId2"/>
              </a:buBlip>
            </a:pPr>
            <a:endParaRPr lang="tr-TR" dirty="0">
              <a:solidFill>
                <a:schemeClr val="tx1"/>
              </a:solidFill>
              <a:latin typeface="Arial" pitchFamily="34" charset="0"/>
              <a:cs typeface="Arial" pitchFamily="34" charset="0"/>
            </a:endParaRPr>
          </a:p>
          <a:p>
            <a:pPr marL="342900" indent="-342900" algn="l">
              <a:buBlip>
                <a:blip r:embed="rId2"/>
              </a:buBlip>
            </a:pPr>
            <a:endParaRPr lang="tr-TR" dirty="0">
              <a:solidFill>
                <a:schemeClr val="tx1"/>
              </a:solidFill>
              <a:latin typeface="Arial" pitchFamily="34" charset="0"/>
              <a:cs typeface="Arial" pitchFamily="34" charset="0"/>
            </a:endParaRPr>
          </a:p>
        </p:txBody>
      </p:sp>
      <p:pic>
        <p:nvPicPr>
          <p:cNvPr id="7" name="Picture 1" descr="C:\Users\Ozlem\Desktop\TIACA\tıaca sunum\lojistik.jpg"/>
          <p:cNvPicPr>
            <a:picLocks noChangeAspect="1" noChangeArrowheads="1"/>
          </p:cNvPicPr>
          <p:nvPr/>
        </p:nvPicPr>
        <p:blipFill>
          <a:blip r:embed="rId3" cstate="print"/>
          <a:srcRect/>
          <a:stretch>
            <a:fillRect/>
          </a:stretch>
        </p:blipFill>
        <p:spPr bwMode="auto">
          <a:xfrm>
            <a:off x="5436096" y="3933056"/>
            <a:ext cx="2868026" cy="1772962"/>
          </a:xfrm>
          <a:prstGeom prst="rect">
            <a:avLst/>
          </a:prstGeom>
          <a:noFill/>
        </p:spPr>
      </p:pic>
    </p:spTree>
    <p:extLst>
      <p:ext uri="{BB962C8B-B14F-4D97-AF65-F5344CB8AC3E}">
        <p14:creationId xmlns:p14="http://schemas.microsoft.com/office/powerpoint/2010/main" val="3613369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99592" y="459209"/>
            <a:ext cx="521649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 – OTHER PROGRAMMES</a:t>
            </a:r>
          </a:p>
        </p:txBody>
      </p:sp>
      <p:pic>
        <p:nvPicPr>
          <p:cNvPr id="3" name="Resim 2"/>
          <p:cNvPicPr>
            <a:picLocks noChangeAspect="1"/>
          </p:cNvPicPr>
          <p:nvPr/>
        </p:nvPicPr>
        <p:blipFill>
          <a:blip r:embed="rId2"/>
          <a:stretch>
            <a:fillRect/>
          </a:stretch>
        </p:blipFill>
        <p:spPr>
          <a:xfrm>
            <a:off x="3288837" y="1203686"/>
            <a:ext cx="5578574" cy="4601578"/>
          </a:xfrm>
          <a:prstGeom prst="rect">
            <a:avLst/>
          </a:prstGeom>
        </p:spPr>
      </p:pic>
      <p:pic>
        <p:nvPicPr>
          <p:cNvPr id="6" name="Resim 5"/>
          <p:cNvPicPr>
            <a:picLocks noChangeAspect="1"/>
          </p:cNvPicPr>
          <p:nvPr/>
        </p:nvPicPr>
        <p:blipFill>
          <a:blip r:embed="rId3"/>
          <a:stretch>
            <a:fillRect/>
          </a:stretch>
        </p:blipFill>
        <p:spPr>
          <a:xfrm>
            <a:off x="251520" y="1850015"/>
            <a:ext cx="3037317" cy="1368152"/>
          </a:xfrm>
          <a:prstGeom prst="rect">
            <a:avLst/>
          </a:prstGeom>
        </p:spPr>
      </p:pic>
      <p:sp>
        <p:nvSpPr>
          <p:cNvPr id="7" name="Dikdörtgen 6"/>
          <p:cNvSpPr/>
          <p:nvPr/>
        </p:nvSpPr>
        <p:spPr>
          <a:xfrm>
            <a:off x="296078" y="3419823"/>
            <a:ext cx="3211760" cy="1754326"/>
          </a:xfrm>
          <a:prstGeom prst="rect">
            <a:avLst/>
          </a:prstGeom>
        </p:spPr>
        <p:txBody>
          <a:bodyPr wrap="square">
            <a:spAutoFit/>
          </a:bodyPr>
          <a:lstStyle/>
          <a:p>
            <a:r>
              <a:rPr lang="tr-TR" dirty="0">
                <a:latin typeface="Verdana" panose="020B0604030504040204" pitchFamily="34" charset="0"/>
              </a:rPr>
              <a:t>A</a:t>
            </a:r>
            <a:r>
              <a:rPr lang="en-US" dirty="0">
                <a:latin typeface="Verdana" panose="020B0604030504040204" pitchFamily="34" charset="0"/>
              </a:rPr>
              <a:t> core transport network</a:t>
            </a:r>
            <a:endParaRPr lang="tr-TR" dirty="0">
              <a:latin typeface="Verdana" panose="020B0604030504040204" pitchFamily="34" charset="0"/>
            </a:endParaRPr>
          </a:p>
          <a:p>
            <a:r>
              <a:rPr lang="en-US" dirty="0">
                <a:latin typeface="Verdana" panose="020B0604030504040204" pitchFamily="34" charset="0"/>
              </a:rPr>
              <a:t>on nine major corridors:</a:t>
            </a:r>
            <a:endParaRPr lang="tr-TR" dirty="0">
              <a:latin typeface="Verdana" panose="020B0604030504040204" pitchFamily="34" charset="0"/>
            </a:endParaRPr>
          </a:p>
          <a:p>
            <a:endParaRPr lang="tr-TR" dirty="0">
              <a:latin typeface="Verdana" panose="020B0604030504040204" pitchFamily="34" charset="0"/>
            </a:endParaRPr>
          </a:p>
          <a:p>
            <a:r>
              <a:rPr lang="en-US" dirty="0">
                <a:latin typeface="Verdana" panose="020B0604030504040204" pitchFamily="34" charset="0"/>
              </a:rPr>
              <a:t>2 North–South corridors </a:t>
            </a:r>
            <a:endParaRPr lang="tr-TR" dirty="0">
              <a:latin typeface="Verdana" panose="020B0604030504040204" pitchFamily="34" charset="0"/>
            </a:endParaRPr>
          </a:p>
          <a:p>
            <a:r>
              <a:rPr lang="en-US" dirty="0">
                <a:latin typeface="Verdana" panose="020B0604030504040204" pitchFamily="34" charset="0"/>
              </a:rPr>
              <a:t>3 East–West corridors </a:t>
            </a:r>
            <a:endParaRPr lang="tr-TR" dirty="0">
              <a:latin typeface="Verdana" panose="020B0604030504040204" pitchFamily="34" charset="0"/>
            </a:endParaRPr>
          </a:p>
          <a:p>
            <a:r>
              <a:rPr lang="en-US" dirty="0">
                <a:latin typeface="Verdana" panose="020B0604030504040204" pitchFamily="34" charset="0"/>
              </a:rPr>
              <a:t>4 diagonal corridors</a:t>
            </a:r>
            <a:endParaRPr lang="tr-TR" dirty="0"/>
          </a:p>
        </p:txBody>
      </p:sp>
      <p:sp>
        <p:nvSpPr>
          <p:cNvPr id="8" name="Dikdörtgen 7"/>
          <p:cNvSpPr/>
          <p:nvPr/>
        </p:nvSpPr>
        <p:spPr>
          <a:xfrm>
            <a:off x="307910" y="5259761"/>
            <a:ext cx="2980927" cy="646331"/>
          </a:xfrm>
          <a:prstGeom prst="rect">
            <a:avLst/>
          </a:prstGeom>
        </p:spPr>
        <p:txBody>
          <a:bodyPr wrap="square">
            <a:spAutoFit/>
          </a:bodyPr>
          <a:lstStyle/>
          <a:p>
            <a:r>
              <a:rPr lang="en-US" dirty="0">
                <a:solidFill>
                  <a:srgbClr val="FF0000"/>
                </a:solidFill>
                <a:latin typeface="Verdana" panose="020B0604030504040204" pitchFamily="34" charset="0"/>
              </a:rPr>
              <a:t>The core network is to </a:t>
            </a:r>
            <a:endParaRPr lang="tr-TR" dirty="0">
              <a:solidFill>
                <a:srgbClr val="FF0000"/>
              </a:solidFill>
              <a:latin typeface="Verdana" panose="020B0604030504040204" pitchFamily="34" charset="0"/>
            </a:endParaRPr>
          </a:p>
          <a:p>
            <a:r>
              <a:rPr lang="en-US" dirty="0">
                <a:solidFill>
                  <a:srgbClr val="FF0000"/>
                </a:solidFill>
                <a:latin typeface="Verdana" panose="020B0604030504040204" pitchFamily="34" charset="0"/>
              </a:rPr>
              <a:t>be completed by 2030</a:t>
            </a:r>
            <a:endParaRPr lang="tr-TR" dirty="0">
              <a:solidFill>
                <a:srgbClr val="FF0000"/>
              </a:solidFill>
            </a:endParaRPr>
          </a:p>
        </p:txBody>
      </p:sp>
    </p:spTree>
    <p:extLst>
      <p:ext uri="{BB962C8B-B14F-4D97-AF65-F5344CB8AC3E}">
        <p14:creationId xmlns:p14="http://schemas.microsoft.com/office/powerpoint/2010/main" val="3680676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99592" y="459209"/>
            <a:ext cx="521649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 – OTHER PROGRAMMES</a:t>
            </a:r>
          </a:p>
        </p:txBody>
      </p:sp>
      <p:sp>
        <p:nvSpPr>
          <p:cNvPr id="4" name="Dikdörtgen 3"/>
          <p:cNvSpPr/>
          <p:nvPr/>
        </p:nvSpPr>
        <p:spPr>
          <a:xfrm>
            <a:off x="323528" y="3501008"/>
            <a:ext cx="8377997" cy="2308324"/>
          </a:xfrm>
          <a:prstGeom prst="rect">
            <a:avLst/>
          </a:prstGeom>
        </p:spPr>
        <p:txBody>
          <a:bodyPr wrap="square">
            <a:spAutoFit/>
          </a:bodyPr>
          <a:lstStyle/>
          <a:p>
            <a:r>
              <a:rPr lang="en-US" sz="2400" b="1" dirty="0">
                <a:latin typeface="+mj-lt"/>
              </a:rPr>
              <a:t>EU Funding for TEN-T</a:t>
            </a:r>
          </a:p>
          <a:p>
            <a:r>
              <a:rPr lang="en-US" sz="2400" dirty="0">
                <a:latin typeface="+mj-lt"/>
              </a:rPr>
              <a:t>At EU level, two sets of funding instruments make financial support available to projects implementing the TEN-T:</a:t>
            </a:r>
            <a:endParaRPr lang="tr-TR" sz="2400" dirty="0">
              <a:latin typeface="+mj-lt"/>
            </a:endParaRPr>
          </a:p>
          <a:p>
            <a:endParaRPr lang="tr-TR" sz="1200" u="sng" dirty="0">
              <a:latin typeface="+mj-lt"/>
              <a:hlinkClick r:id="rId2" tooltip="Connecting Europe Facility"/>
            </a:endParaRPr>
          </a:p>
          <a:p>
            <a:r>
              <a:rPr lang="tr-TR" sz="2400" u="sng" dirty="0">
                <a:latin typeface="+mj-lt"/>
                <a:hlinkClick r:id="rId2" tooltip="Connecting Europe Facility"/>
              </a:rPr>
              <a:t>1.</a:t>
            </a:r>
            <a:r>
              <a:rPr lang="en-US" sz="2400" u="sng" dirty="0">
                <a:latin typeface="+mj-lt"/>
                <a:hlinkClick r:id="rId2" tooltip="Connecting Europe Facility"/>
              </a:rPr>
              <a:t>Connecting Europe Facility</a:t>
            </a:r>
            <a:endParaRPr lang="en-US" sz="2400" u="sng" dirty="0">
              <a:latin typeface="+mj-lt"/>
            </a:endParaRPr>
          </a:p>
          <a:p>
            <a:endParaRPr lang="tr-TR" sz="1200" u="sng" dirty="0">
              <a:latin typeface="+mj-lt"/>
              <a:hlinkClick r:id="rId3" tooltip="Cohesion Fund"/>
            </a:endParaRPr>
          </a:p>
          <a:p>
            <a:r>
              <a:rPr lang="tr-TR" sz="2400" u="sng" dirty="0">
                <a:latin typeface="+mj-lt"/>
                <a:hlinkClick r:id="rId3" tooltip="Cohesion Fund"/>
              </a:rPr>
              <a:t>2.</a:t>
            </a:r>
            <a:r>
              <a:rPr lang="en-US" sz="2400" u="sng" dirty="0" err="1">
                <a:latin typeface="+mj-lt"/>
                <a:hlinkClick r:id="rId3" tooltip="Cohesion Fund"/>
              </a:rPr>
              <a:t>CohesionFund</a:t>
            </a:r>
            <a:r>
              <a:rPr lang="en-US" sz="2400" u="sng" dirty="0">
                <a:latin typeface="+mj-lt"/>
                <a:hlinkClick r:id="rId3" tooltip="Cohesion Fund"/>
              </a:rPr>
              <a:t> </a:t>
            </a:r>
            <a:r>
              <a:rPr lang="tr-TR" sz="2400" u="sng" dirty="0">
                <a:latin typeface="+mj-lt"/>
              </a:rPr>
              <a:t>&amp; </a:t>
            </a:r>
            <a:r>
              <a:rPr lang="en-US" sz="2400" u="sng" dirty="0">
                <a:latin typeface="+mj-lt"/>
                <a:hlinkClick r:id="rId4" tooltip="European Regional Development Fund"/>
              </a:rPr>
              <a:t>European Regional Development Fund </a:t>
            </a:r>
            <a:r>
              <a:rPr lang="en-US" sz="2400" u="sng" dirty="0">
                <a:latin typeface="+mj-lt"/>
              </a:rPr>
              <a:t>.</a:t>
            </a:r>
          </a:p>
        </p:txBody>
      </p:sp>
      <p:sp>
        <p:nvSpPr>
          <p:cNvPr id="7" name="Metin kutusu 6"/>
          <p:cNvSpPr txBox="1"/>
          <p:nvPr/>
        </p:nvSpPr>
        <p:spPr>
          <a:xfrm>
            <a:off x="323528" y="1484784"/>
            <a:ext cx="8496943" cy="1815882"/>
          </a:xfrm>
          <a:prstGeom prst="rect">
            <a:avLst/>
          </a:prstGeom>
          <a:noFill/>
        </p:spPr>
        <p:txBody>
          <a:bodyPr wrap="square" rtlCol="0">
            <a:spAutoFit/>
          </a:bodyPr>
          <a:lstStyle/>
          <a:p>
            <a:r>
              <a:rPr lang="tr-TR" sz="2800" dirty="0" err="1"/>
              <a:t>The</a:t>
            </a:r>
            <a:r>
              <a:rPr lang="tr-TR" sz="2800" dirty="0"/>
              <a:t> Projects of </a:t>
            </a:r>
            <a:r>
              <a:rPr lang="tr-TR" sz="2800" dirty="0" err="1"/>
              <a:t>the</a:t>
            </a:r>
            <a:r>
              <a:rPr lang="tr-TR" sz="2800" dirty="0"/>
              <a:t> TEN-T </a:t>
            </a:r>
            <a:r>
              <a:rPr lang="tr-TR" sz="2800" dirty="0" err="1"/>
              <a:t>Programme</a:t>
            </a:r>
            <a:r>
              <a:rPr lang="tr-TR" sz="2800" dirty="0"/>
              <a:t> </a:t>
            </a:r>
            <a:r>
              <a:rPr lang="tr-TR" sz="2800" dirty="0" err="1"/>
              <a:t>cover</a:t>
            </a:r>
            <a:r>
              <a:rPr lang="tr-TR" sz="2800" dirty="0"/>
              <a:t> </a:t>
            </a:r>
            <a:r>
              <a:rPr lang="tr-TR" sz="2800" dirty="0" err="1"/>
              <a:t>all</a:t>
            </a:r>
            <a:r>
              <a:rPr lang="tr-TR" sz="2800" dirty="0"/>
              <a:t> transport </a:t>
            </a:r>
            <a:r>
              <a:rPr lang="tr-TR" sz="2800" dirty="0" err="1"/>
              <a:t>modes</a:t>
            </a:r>
            <a:r>
              <a:rPr lang="tr-TR" sz="2800" dirty="0"/>
              <a:t> – </a:t>
            </a:r>
            <a:r>
              <a:rPr lang="tr-TR" sz="2800" dirty="0" err="1"/>
              <a:t>air</a:t>
            </a:r>
            <a:r>
              <a:rPr lang="tr-TR" sz="2800" dirty="0"/>
              <a:t>, </a:t>
            </a:r>
            <a:r>
              <a:rPr lang="tr-TR" sz="2800" dirty="0" err="1"/>
              <a:t>rail</a:t>
            </a:r>
            <a:r>
              <a:rPr lang="tr-TR" sz="2800" dirty="0"/>
              <a:t>, </a:t>
            </a:r>
            <a:r>
              <a:rPr lang="tr-TR" sz="2800" dirty="0" err="1"/>
              <a:t>road</a:t>
            </a:r>
            <a:r>
              <a:rPr lang="tr-TR" sz="2800" dirty="0"/>
              <a:t> and </a:t>
            </a:r>
            <a:r>
              <a:rPr lang="tr-TR" sz="2800" dirty="0" err="1"/>
              <a:t>waterborne</a:t>
            </a:r>
            <a:r>
              <a:rPr lang="tr-TR" sz="2800" dirty="0"/>
              <a:t> ( </a:t>
            </a:r>
            <a:r>
              <a:rPr lang="tr-TR" sz="2800" dirty="0" err="1"/>
              <a:t>maritime</a:t>
            </a:r>
            <a:r>
              <a:rPr lang="tr-TR" sz="2800" dirty="0"/>
              <a:t> / </a:t>
            </a:r>
            <a:r>
              <a:rPr lang="tr-TR" sz="2800" dirty="0" err="1"/>
              <a:t>inland</a:t>
            </a:r>
            <a:r>
              <a:rPr lang="tr-TR" sz="2800" dirty="0"/>
              <a:t> </a:t>
            </a:r>
            <a:r>
              <a:rPr lang="tr-TR" sz="2800" dirty="0" err="1"/>
              <a:t>waterways</a:t>
            </a:r>
            <a:r>
              <a:rPr lang="tr-TR" sz="2800" dirty="0"/>
              <a:t> ) </a:t>
            </a:r>
            <a:r>
              <a:rPr lang="tr-TR" sz="2800" dirty="0" err="1"/>
              <a:t>plus</a:t>
            </a:r>
            <a:r>
              <a:rPr lang="tr-TR" sz="2800" dirty="0"/>
              <a:t> </a:t>
            </a:r>
            <a:r>
              <a:rPr lang="tr-TR" sz="2800" dirty="0" err="1"/>
              <a:t>logistics</a:t>
            </a:r>
            <a:r>
              <a:rPr lang="tr-TR" sz="2800" dirty="0"/>
              <a:t> and </a:t>
            </a:r>
            <a:r>
              <a:rPr lang="tr-TR" sz="2800" dirty="0" err="1"/>
              <a:t>intelligent</a:t>
            </a:r>
            <a:r>
              <a:rPr lang="tr-TR" sz="2800" dirty="0"/>
              <a:t> transport </a:t>
            </a:r>
            <a:r>
              <a:rPr lang="tr-TR" sz="2800" dirty="0" err="1"/>
              <a:t>systems</a:t>
            </a:r>
            <a:r>
              <a:rPr lang="tr-TR" sz="2800" dirty="0"/>
              <a:t> and </a:t>
            </a:r>
            <a:r>
              <a:rPr lang="tr-TR" sz="2800" dirty="0" err="1"/>
              <a:t>involve</a:t>
            </a:r>
            <a:r>
              <a:rPr lang="tr-TR" sz="2800" dirty="0"/>
              <a:t> </a:t>
            </a:r>
            <a:r>
              <a:rPr lang="tr-TR" sz="2800" dirty="0" err="1"/>
              <a:t>all</a:t>
            </a:r>
            <a:r>
              <a:rPr lang="tr-TR" sz="2800" dirty="0"/>
              <a:t> EU </a:t>
            </a:r>
            <a:r>
              <a:rPr lang="tr-TR" sz="2800" dirty="0" err="1"/>
              <a:t>Member</a:t>
            </a:r>
            <a:r>
              <a:rPr lang="tr-TR" sz="2800" dirty="0"/>
              <a:t> </a:t>
            </a:r>
            <a:r>
              <a:rPr lang="tr-TR" sz="2800" dirty="0" err="1"/>
              <a:t>States</a:t>
            </a:r>
            <a:r>
              <a:rPr lang="tr-TR" sz="2800" dirty="0"/>
              <a:t>. </a:t>
            </a:r>
          </a:p>
        </p:txBody>
      </p:sp>
    </p:spTree>
    <p:extLst>
      <p:ext uri="{BB962C8B-B14F-4D97-AF65-F5344CB8AC3E}">
        <p14:creationId xmlns:p14="http://schemas.microsoft.com/office/powerpoint/2010/main" val="23438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99592" y="459209"/>
            <a:ext cx="521649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 – OTHER PROGRAMMES</a:t>
            </a:r>
          </a:p>
        </p:txBody>
      </p:sp>
      <p:pic>
        <p:nvPicPr>
          <p:cNvPr id="2" name="Resim 1"/>
          <p:cNvPicPr>
            <a:picLocks noChangeAspect="1"/>
          </p:cNvPicPr>
          <p:nvPr/>
        </p:nvPicPr>
        <p:blipFill>
          <a:blip r:embed="rId2"/>
          <a:stretch>
            <a:fillRect/>
          </a:stretch>
        </p:blipFill>
        <p:spPr>
          <a:xfrm>
            <a:off x="539552" y="1196752"/>
            <a:ext cx="1200150" cy="714375"/>
          </a:xfrm>
          <a:prstGeom prst="rect">
            <a:avLst/>
          </a:prstGeom>
        </p:spPr>
      </p:pic>
      <p:pic>
        <p:nvPicPr>
          <p:cNvPr id="3" name="Resim 2"/>
          <p:cNvPicPr>
            <a:picLocks noChangeAspect="1"/>
          </p:cNvPicPr>
          <p:nvPr/>
        </p:nvPicPr>
        <p:blipFill>
          <a:blip r:embed="rId3"/>
          <a:stretch>
            <a:fillRect/>
          </a:stretch>
        </p:blipFill>
        <p:spPr>
          <a:xfrm>
            <a:off x="2195736" y="1553939"/>
            <a:ext cx="5553075" cy="361950"/>
          </a:xfrm>
          <a:prstGeom prst="rect">
            <a:avLst/>
          </a:prstGeom>
        </p:spPr>
      </p:pic>
      <p:pic>
        <p:nvPicPr>
          <p:cNvPr id="6" name="Resim 5"/>
          <p:cNvPicPr>
            <a:picLocks noChangeAspect="1"/>
          </p:cNvPicPr>
          <p:nvPr/>
        </p:nvPicPr>
        <p:blipFill>
          <a:blip r:embed="rId4"/>
          <a:stretch>
            <a:fillRect/>
          </a:stretch>
        </p:blipFill>
        <p:spPr>
          <a:xfrm>
            <a:off x="352648" y="2060848"/>
            <a:ext cx="3949080" cy="3816424"/>
          </a:xfrm>
          <a:prstGeom prst="rect">
            <a:avLst/>
          </a:prstGeom>
        </p:spPr>
      </p:pic>
      <p:pic>
        <p:nvPicPr>
          <p:cNvPr id="9" name="Resim 8"/>
          <p:cNvPicPr>
            <a:picLocks noChangeAspect="1"/>
          </p:cNvPicPr>
          <p:nvPr/>
        </p:nvPicPr>
        <p:blipFill>
          <a:blip r:embed="rId5"/>
          <a:stretch>
            <a:fillRect/>
          </a:stretch>
        </p:blipFill>
        <p:spPr>
          <a:xfrm>
            <a:off x="4300442" y="2065513"/>
            <a:ext cx="3593647" cy="3811759"/>
          </a:xfrm>
          <a:prstGeom prst="rect">
            <a:avLst/>
          </a:prstGeom>
        </p:spPr>
      </p:pic>
    </p:spTree>
    <p:extLst>
      <p:ext uri="{BB962C8B-B14F-4D97-AF65-F5344CB8AC3E}">
        <p14:creationId xmlns:p14="http://schemas.microsoft.com/office/powerpoint/2010/main" val="3371697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99592" y="459209"/>
            <a:ext cx="521649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 – OTHER PROGRAMMES</a:t>
            </a:r>
          </a:p>
        </p:txBody>
      </p:sp>
      <p:pic>
        <p:nvPicPr>
          <p:cNvPr id="2" name="Resim 1"/>
          <p:cNvPicPr>
            <a:picLocks noChangeAspect="1"/>
          </p:cNvPicPr>
          <p:nvPr/>
        </p:nvPicPr>
        <p:blipFill>
          <a:blip r:embed="rId2"/>
          <a:stretch>
            <a:fillRect/>
          </a:stretch>
        </p:blipFill>
        <p:spPr>
          <a:xfrm>
            <a:off x="1355626" y="1052736"/>
            <a:ext cx="1200150" cy="714375"/>
          </a:xfrm>
          <a:prstGeom prst="rect">
            <a:avLst/>
          </a:prstGeom>
        </p:spPr>
      </p:pic>
      <p:pic>
        <p:nvPicPr>
          <p:cNvPr id="10" name="Resim 9"/>
          <p:cNvPicPr>
            <a:picLocks noChangeAspect="1"/>
          </p:cNvPicPr>
          <p:nvPr/>
        </p:nvPicPr>
        <p:blipFill>
          <a:blip r:embed="rId3"/>
          <a:stretch>
            <a:fillRect/>
          </a:stretch>
        </p:blipFill>
        <p:spPr>
          <a:xfrm>
            <a:off x="3615948" y="1052736"/>
            <a:ext cx="5060508" cy="4946054"/>
          </a:xfrm>
          <a:prstGeom prst="rect">
            <a:avLst/>
          </a:prstGeom>
        </p:spPr>
      </p:pic>
      <p:sp>
        <p:nvSpPr>
          <p:cNvPr id="4" name="Dikdörtgen 3"/>
          <p:cNvSpPr/>
          <p:nvPr/>
        </p:nvSpPr>
        <p:spPr>
          <a:xfrm>
            <a:off x="107504" y="1785005"/>
            <a:ext cx="6768752" cy="4524315"/>
          </a:xfrm>
          <a:prstGeom prst="rect">
            <a:avLst/>
          </a:prstGeom>
        </p:spPr>
        <p:txBody>
          <a:bodyPr wrap="square">
            <a:spAutoFit/>
          </a:bodyPr>
          <a:lstStyle/>
          <a:p>
            <a:r>
              <a:rPr lang="en-US" dirty="0">
                <a:solidFill>
                  <a:srgbClr val="006699"/>
                </a:solidFill>
                <a:latin typeface="Verdana" panose="020B0604030504040204" pitchFamily="34" charset="0"/>
              </a:rPr>
              <a:t>From the start, the TEN-T </a:t>
            </a:r>
            <a:endParaRPr lang="tr-TR" dirty="0">
              <a:solidFill>
                <a:srgbClr val="006699"/>
              </a:solidFill>
              <a:latin typeface="Verdana" panose="020B0604030504040204" pitchFamily="34" charset="0"/>
            </a:endParaRPr>
          </a:p>
          <a:p>
            <a:r>
              <a:rPr lang="en-US" dirty="0">
                <a:solidFill>
                  <a:srgbClr val="006699"/>
                </a:solidFill>
                <a:latin typeface="Verdana" panose="020B0604030504040204" pitchFamily="34" charset="0"/>
              </a:rPr>
              <a:t>Guidelines included priority </a:t>
            </a:r>
            <a:endParaRPr lang="tr-TR" dirty="0">
              <a:solidFill>
                <a:srgbClr val="006699"/>
              </a:solidFill>
              <a:latin typeface="Verdana" panose="020B0604030504040204" pitchFamily="34" charset="0"/>
            </a:endParaRPr>
          </a:p>
          <a:p>
            <a:r>
              <a:rPr lang="en-US" dirty="0">
                <a:solidFill>
                  <a:srgbClr val="006699"/>
                </a:solidFill>
                <a:latin typeface="Verdana" panose="020B0604030504040204" pitchFamily="34" charset="0"/>
              </a:rPr>
              <a:t>Projects</a:t>
            </a:r>
            <a:r>
              <a:rPr lang="tr-TR" dirty="0">
                <a:solidFill>
                  <a:srgbClr val="006699"/>
                </a:solidFill>
                <a:latin typeface="Verdana" panose="020B0604030504040204" pitchFamily="34" charset="0"/>
              </a:rPr>
              <a:t>.</a:t>
            </a:r>
          </a:p>
          <a:p>
            <a:endParaRPr lang="tr-TR" dirty="0">
              <a:solidFill>
                <a:srgbClr val="006699"/>
              </a:solidFill>
              <a:latin typeface="Verdana" panose="020B0604030504040204" pitchFamily="34" charset="0"/>
            </a:endParaRPr>
          </a:p>
          <a:p>
            <a:r>
              <a:rPr lang="tr-TR" dirty="0">
                <a:solidFill>
                  <a:srgbClr val="006699"/>
                </a:solidFill>
                <a:latin typeface="Verdana" panose="020B0604030504040204" pitchFamily="34" charset="0"/>
              </a:rPr>
              <a:t>T</a:t>
            </a:r>
            <a:r>
              <a:rPr lang="en-US" dirty="0">
                <a:solidFill>
                  <a:srgbClr val="006699"/>
                </a:solidFill>
                <a:latin typeface="Verdana" panose="020B0604030504040204" pitchFamily="34" charset="0"/>
              </a:rPr>
              <a:t>hose projects having </a:t>
            </a:r>
            <a:endParaRPr lang="tr-TR" dirty="0">
              <a:solidFill>
                <a:srgbClr val="006699"/>
              </a:solidFill>
              <a:latin typeface="Verdana" panose="020B0604030504040204" pitchFamily="34" charset="0"/>
            </a:endParaRPr>
          </a:p>
          <a:p>
            <a:r>
              <a:rPr lang="en-US" dirty="0">
                <a:solidFill>
                  <a:srgbClr val="006699"/>
                </a:solidFill>
                <a:latin typeface="Verdana" panose="020B0604030504040204" pitchFamily="34" charset="0"/>
              </a:rPr>
              <a:t>particular importance and </a:t>
            </a:r>
            <a:endParaRPr lang="tr-TR" dirty="0">
              <a:solidFill>
                <a:srgbClr val="006699"/>
              </a:solidFill>
              <a:latin typeface="Verdana" panose="020B0604030504040204" pitchFamily="34" charset="0"/>
            </a:endParaRPr>
          </a:p>
          <a:p>
            <a:r>
              <a:rPr lang="en-US" dirty="0">
                <a:solidFill>
                  <a:srgbClr val="006699"/>
                </a:solidFill>
                <a:latin typeface="Verdana" panose="020B0604030504040204" pitchFamily="34" charset="0"/>
              </a:rPr>
              <a:t>of a significant size. </a:t>
            </a:r>
            <a:endParaRPr lang="tr-TR" dirty="0">
              <a:solidFill>
                <a:srgbClr val="006699"/>
              </a:solidFill>
              <a:latin typeface="Verdana" panose="020B0604030504040204" pitchFamily="34" charset="0"/>
            </a:endParaRPr>
          </a:p>
          <a:p>
            <a:endParaRPr lang="tr-TR" dirty="0">
              <a:solidFill>
                <a:srgbClr val="006699"/>
              </a:solidFill>
              <a:latin typeface="Verdana" panose="020B0604030504040204" pitchFamily="34" charset="0"/>
            </a:endParaRPr>
          </a:p>
          <a:p>
            <a:r>
              <a:rPr lang="en-US" dirty="0">
                <a:solidFill>
                  <a:srgbClr val="006699"/>
                </a:solidFill>
                <a:latin typeface="Verdana" panose="020B0604030504040204" pitchFamily="34" charset="0"/>
              </a:rPr>
              <a:t>They were extended at the </a:t>
            </a:r>
            <a:endParaRPr lang="tr-TR" dirty="0">
              <a:solidFill>
                <a:srgbClr val="006699"/>
              </a:solidFill>
              <a:latin typeface="Verdana" panose="020B0604030504040204" pitchFamily="34" charset="0"/>
            </a:endParaRPr>
          </a:p>
          <a:p>
            <a:r>
              <a:rPr lang="en-US" dirty="0">
                <a:solidFill>
                  <a:srgbClr val="006699"/>
                </a:solidFill>
                <a:latin typeface="Verdana" panose="020B0604030504040204" pitchFamily="34" charset="0"/>
              </a:rPr>
              <a:t>time of the EU’s 2004 </a:t>
            </a:r>
            <a:endParaRPr lang="tr-TR" dirty="0">
              <a:solidFill>
                <a:srgbClr val="006699"/>
              </a:solidFill>
              <a:latin typeface="Verdana" panose="020B0604030504040204" pitchFamily="34" charset="0"/>
            </a:endParaRPr>
          </a:p>
          <a:p>
            <a:r>
              <a:rPr lang="en-US" dirty="0">
                <a:solidFill>
                  <a:srgbClr val="006699"/>
                </a:solidFill>
                <a:latin typeface="Verdana" panose="020B0604030504040204" pitchFamily="34" charset="0"/>
              </a:rPr>
              <a:t>enlargement to reflect </a:t>
            </a:r>
            <a:endParaRPr lang="tr-TR" dirty="0">
              <a:solidFill>
                <a:srgbClr val="006699"/>
              </a:solidFill>
              <a:latin typeface="Verdana" panose="020B0604030504040204" pitchFamily="34" charset="0"/>
            </a:endParaRPr>
          </a:p>
          <a:p>
            <a:r>
              <a:rPr lang="en-US" dirty="0">
                <a:solidFill>
                  <a:srgbClr val="006699"/>
                </a:solidFill>
                <a:latin typeface="Verdana" panose="020B0604030504040204" pitchFamily="34" charset="0"/>
              </a:rPr>
              <a:t>Europe’s changed </a:t>
            </a:r>
            <a:endParaRPr lang="tr-TR" dirty="0">
              <a:solidFill>
                <a:srgbClr val="006699"/>
              </a:solidFill>
              <a:latin typeface="Verdana" panose="020B0604030504040204" pitchFamily="34" charset="0"/>
            </a:endParaRPr>
          </a:p>
          <a:p>
            <a:r>
              <a:rPr lang="en-US" dirty="0">
                <a:solidFill>
                  <a:srgbClr val="006699"/>
                </a:solidFill>
                <a:latin typeface="Verdana" panose="020B0604030504040204" pitchFamily="34" charset="0"/>
              </a:rPr>
              <a:t>geographical space.</a:t>
            </a:r>
          </a:p>
          <a:p>
            <a:endParaRPr lang="tr-TR" dirty="0">
              <a:solidFill>
                <a:srgbClr val="006699"/>
              </a:solidFill>
              <a:latin typeface="Verdana" panose="020B0604030504040204" pitchFamily="34" charset="0"/>
            </a:endParaRPr>
          </a:p>
          <a:p>
            <a:r>
              <a:rPr lang="en-US" dirty="0">
                <a:solidFill>
                  <a:srgbClr val="006699"/>
                </a:solidFill>
                <a:latin typeface="Verdana" panose="020B0604030504040204" pitchFamily="34" charset="0"/>
              </a:rPr>
              <a:t>Priority projects are now 30 </a:t>
            </a:r>
            <a:endParaRPr lang="tr-TR" dirty="0">
              <a:solidFill>
                <a:srgbClr val="006699"/>
              </a:solidFill>
              <a:latin typeface="Verdana" panose="020B0604030504040204" pitchFamily="34" charset="0"/>
            </a:endParaRPr>
          </a:p>
          <a:p>
            <a:r>
              <a:rPr lang="en-US" dirty="0">
                <a:solidFill>
                  <a:srgbClr val="006699"/>
                </a:solidFill>
                <a:latin typeface="Verdana" panose="020B0604030504040204" pitchFamily="34" charset="0"/>
              </a:rPr>
              <a:t>in number and occupy a central position in EU initiatives</a:t>
            </a:r>
          </a:p>
        </p:txBody>
      </p:sp>
    </p:spTree>
    <p:extLst>
      <p:ext uri="{BB962C8B-B14F-4D97-AF65-F5344CB8AC3E}">
        <p14:creationId xmlns:p14="http://schemas.microsoft.com/office/powerpoint/2010/main" val="3211475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99592" y="459209"/>
            <a:ext cx="521649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 – OTHER PROGRAMMES</a:t>
            </a:r>
          </a:p>
        </p:txBody>
      </p:sp>
      <p:sp>
        <p:nvSpPr>
          <p:cNvPr id="3" name="Dikdörtgen 2"/>
          <p:cNvSpPr/>
          <p:nvPr/>
        </p:nvSpPr>
        <p:spPr>
          <a:xfrm>
            <a:off x="395536" y="1196752"/>
            <a:ext cx="8568952" cy="1200329"/>
          </a:xfrm>
          <a:prstGeom prst="rect">
            <a:avLst/>
          </a:prstGeom>
        </p:spPr>
        <p:txBody>
          <a:bodyPr wrap="square">
            <a:spAutoFit/>
          </a:bodyPr>
          <a:lstStyle/>
          <a:p>
            <a:r>
              <a:rPr lang="en-US" dirty="0">
                <a:solidFill>
                  <a:srgbClr val="333333"/>
                </a:solidFill>
                <a:latin typeface="Verdana" panose="020B0604030504040204" pitchFamily="34" charset="0"/>
              </a:rPr>
              <a:t>The </a:t>
            </a:r>
            <a:r>
              <a:rPr lang="en-US" b="1" dirty="0">
                <a:solidFill>
                  <a:srgbClr val="333333"/>
                </a:solidFill>
                <a:latin typeface="Verdana" panose="020B0604030504040204" pitchFamily="34" charset="0"/>
              </a:rPr>
              <a:t>Connecting Europe Facility (CEF) for Transport</a:t>
            </a:r>
            <a:r>
              <a:rPr lang="en-US" dirty="0">
                <a:solidFill>
                  <a:srgbClr val="333333"/>
                </a:solidFill>
                <a:latin typeface="Verdana" panose="020B0604030504040204" pitchFamily="34" charset="0"/>
              </a:rPr>
              <a:t> is the funding instrument to </a:t>
            </a:r>
            <a:r>
              <a:rPr lang="en-US" dirty="0" err="1">
                <a:solidFill>
                  <a:srgbClr val="333333"/>
                </a:solidFill>
                <a:latin typeface="Verdana" panose="020B0604030504040204" pitchFamily="34" charset="0"/>
              </a:rPr>
              <a:t>realise</a:t>
            </a:r>
            <a:r>
              <a:rPr lang="en-US" dirty="0">
                <a:solidFill>
                  <a:srgbClr val="333333"/>
                </a:solidFill>
                <a:latin typeface="Verdana" panose="020B0604030504040204" pitchFamily="34" charset="0"/>
              </a:rPr>
              <a:t> European transport infrastructure policy. It aims at supporting investments in building new transport infrastructure in Europe or rehabilitating and upgrading the existing one.</a:t>
            </a:r>
            <a:endParaRPr lang="tr-TR" dirty="0"/>
          </a:p>
        </p:txBody>
      </p:sp>
      <p:sp>
        <p:nvSpPr>
          <p:cNvPr id="4" name="Dikdörtgen 3"/>
          <p:cNvSpPr/>
          <p:nvPr/>
        </p:nvSpPr>
        <p:spPr>
          <a:xfrm>
            <a:off x="1835696" y="5085184"/>
            <a:ext cx="4968552" cy="954107"/>
          </a:xfrm>
          <a:prstGeom prst="rect">
            <a:avLst/>
          </a:prstGeom>
        </p:spPr>
        <p:txBody>
          <a:bodyPr wrap="square">
            <a:spAutoFit/>
          </a:bodyPr>
          <a:lstStyle/>
          <a:p>
            <a:pPr lvl="1" algn="just">
              <a:lnSpc>
                <a:spcPct val="200000"/>
              </a:lnSpc>
              <a:buClr>
                <a:schemeClr val="accent6">
                  <a:lumMod val="75000"/>
                </a:schemeClr>
              </a:buClr>
            </a:pPr>
            <a:r>
              <a:rPr lang="tr-TR" sz="1400" dirty="0">
                <a:solidFill>
                  <a:srgbClr val="FF0000"/>
                </a:solidFill>
                <a:latin typeface="Arial" pitchFamily="34" charset="0"/>
                <a:cs typeface="Arial" pitchFamily="34" charset="0"/>
              </a:rPr>
              <a:t>2016 TRANSPORT CALLS &amp; 16 OCT 16 &amp; 7 FEB 17</a:t>
            </a:r>
          </a:p>
          <a:p>
            <a:pPr lvl="1" algn="just">
              <a:lnSpc>
                <a:spcPct val="200000"/>
              </a:lnSpc>
              <a:buClr>
                <a:schemeClr val="accent6">
                  <a:lumMod val="75000"/>
                </a:schemeClr>
              </a:buClr>
            </a:pPr>
            <a:r>
              <a:rPr lang="tr-TR" sz="1400" dirty="0">
                <a:solidFill>
                  <a:srgbClr val="FF0000"/>
                </a:solidFill>
                <a:latin typeface="Arial" pitchFamily="34" charset="0"/>
                <a:cs typeface="Arial" pitchFamily="34" charset="0"/>
              </a:rPr>
              <a:t>	TOTAL € 1.9 BILLION OF FUNDING</a:t>
            </a:r>
          </a:p>
        </p:txBody>
      </p:sp>
      <p:sp>
        <p:nvSpPr>
          <p:cNvPr id="6" name="Dikdörtgen 5"/>
          <p:cNvSpPr/>
          <p:nvPr/>
        </p:nvSpPr>
        <p:spPr>
          <a:xfrm>
            <a:off x="389117" y="2397081"/>
            <a:ext cx="8568952" cy="2585323"/>
          </a:xfrm>
          <a:prstGeom prst="rect">
            <a:avLst/>
          </a:prstGeom>
        </p:spPr>
        <p:txBody>
          <a:bodyPr wrap="square">
            <a:spAutoFit/>
          </a:bodyPr>
          <a:lstStyle/>
          <a:p>
            <a:r>
              <a:rPr lang="en-US" dirty="0">
                <a:solidFill>
                  <a:srgbClr val="333333"/>
                </a:solidFill>
                <a:latin typeface="Verdana" panose="020B0604030504040204" pitchFamily="34" charset="0"/>
              </a:rPr>
              <a:t>CEF Transport focuses on cross-border projects and projects aiming at removing bottlenecks or bridging missing links in various sections of the Core Network and on the Comprehensive Network (link), as well as for horizontal priorities such as traffic management systems.  </a:t>
            </a:r>
          </a:p>
          <a:p>
            <a:endParaRPr lang="tr-TR" dirty="0">
              <a:solidFill>
                <a:srgbClr val="333333"/>
              </a:solidFill>
              <a:latin typeface="Verdana" panose="020B0604030504040204" pitchFamily="34" charset="0"/>
            </a:endParaRPr>
          </a:p>
          <a:p>
            <a:r>
              <a:rPr lang="en-US" dirty="0">
                <a:solidFill>
                  <a:srgbClr val="333333"/>
                </a:solidFill>
                <a:latin typeface="Verdana" panose="020B0604030504040204" pitchFamily="34" charset="0"/>
              </a:rPr>
              <a:t>CEF Transport also supports innovation in the transport system in order to improve the use of infrastructure, reduce the environmental impact of transport, enhance energy efficiency and increase safety.</a:t>
            </a:r>
          </a:p>
          <a:p>
            <a:r>
              <a:rPr lang="en-US" dirty="0">
                <a:solidFill>
                  <a:srgbClr val="333333"/>
                </a:solidFill>
                <a:latin typeface="Verdana" panose="020B0604030504040204" pitchFamily="34" charset="0"/>
              </a:rPr>
              <a:t>Total budget for CEF Transport is €24.05 billion for period 201</a:t>
            </a:r>
            <a:r>
              <a:rPr lang="tr-TR" dirty="0">
                <a:solidFill>
                  <a:srgbClr val="333333"/>
                </a:solidFill>
                <a:latin typeface="Verdana" panose="020B0604030504040204" pitchFamily="34" charset="0"/>
              </a:rPr>
              <a:t>4</a:t>
            </a:r>
            <a:r>
              <a:rPr lang="en-US" dirty="0">
                <a:solidFill>
                  <a:srgbClr val="333333"/>
                </a:solidFill>
                <a:latin typeface="Verdana" panose="020B0604030504040204" pitchFamily="34" charset="0"/>
              </a:rPr>
              <a:t>-2020</a:t>
            </a:r>
            <a:endParaRPr lang="en-US" b="0" i="0" dirty="0">
              <a:solidFill>
                <a:srgbClr val="333333"/>
              </a:solidFill>
              <a:effectLst/>
              <a:latin typeface="Verdana" panose="020B0604030504040204" pitchFamily="34" charset="0"/>
            </a:endParaRPr>
          </a:p>
        </p:txBody>
      </p:sp>
    </p:spTree>
    <p:extLst>
      <p:ext uri="{BB962C8B-B14F-4D97-AF65-F5344CB8AC3E}">
        <p14:creationId xmlns:p14="http://schemas.microsoft.com/office/powerpoint/2010/main" val="1915031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İçerik Yer Tutucusu"/>
          <p:cNvSpPr txBox="1">
            <a:spLocks/>
          </p:cNvSpPr>
          <p:nvPr/>
        </p:nvSpPr>
        <p:spPr bwMode="auto">
          <a:xfrm>
            <a:off x="288370" y="1412776"/>
            <a:ext cx="3888432" cy="4212164"/>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2000" b="1" dirty="0">
                <a:latin typeface="Arial" pitchFamily="34" charset="0"/>
                <a:cs typeface="Arial" pitchFamily="34" charset="0"/>
              </a:rPr>
              <a:t>MED ATLANTIC ECOBONUS </a:t>
            </a:r>
            <a:endParaRPr lang="tr-TR" sz="1400" dirty="0">
              <a:latin typeface="Arial" pitchFamily="34" charset="0"/>
              <a:cs typeface="Arial" pitchFamily="34" charset="0"/>
            </a:endParaRPr>
          </a:p>
          <a:p>
            <a:pPr lvl="1">
              <a:lnSpc>
                <a:spcPct val="200000"/>
              </a:lnSpc>
              <a:buClr>
                <a:schemeClr val="accent6">
                  <a:lumMod val="75000"/>
                </a:schemeClr>
              </a:buClr>
            </a:pPr>
            <a:r>
              <a:rPr lang="tr-TR" sz="1400" dirty="0">
                <a:latin typeface="Arial" pitchFamily="34" charset="0"/>
                <a:cs typeface="Arial" pitchFamily="34" charset="0"/>
              </a:rPr>
              <a:t>AIMING FOR MODAL SHIFT BY PROMOTING THE USE OF SEA-BASED ALTERNATIVE ROUTES &amp; REDUCE ROAD CONGESTION</a:t>
            </a:r>
          </a:p>
          <a:p>
            <a:pPr lvl="1">
              <a:lnSpc>
                <a:spcPct val="200000"/>
              </a:lnSpc>
              <a:buClr>
                <a:schemeClr val="accent6">
                  <a:lumMod val="75000"/>
                </a:schemeClr>
              </a:buClr>
            </a:pPr>
            <a:r>
              <a:rPr lang="tr-TR" sz="1400" dirty="0">
                <a:latin typeface="Arial" pitchFamily="34" charset="0"/>
                <a:cs typeface="Arial" pitchFamily="34" charset="0"/>
              </a:rPr>
              <a:t>ECONOMIC INCENTIVE TO ROAD HAULIERS &amp; SHIP OWNERS COVERING UPTO %30 OPS COST, NO LONGER THAN 3 YEARS</a:t>
            </a:r>
          </a:p>
        </p:txBody>
      </p:sp>
      <p:sp>
        <p:nvSpPr>
          <p:cNvPr id="5" name="Dikdörtgen 4"/>
          <p:cNvSpPr/>
          <p:nvPr/>
        </p:nvSpPr>
        <p:spPr>
          <a:xfrm>
            <a:off x="899592" y="459209"/>
            <a:ext cx="521649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 – OTHER PROGRAMMES</a:t>
            </a:r>
          </a:p>
        </p:txBody>
      </p:sp>
      <p:pic>
        <p:nvPicPr>
          <p:cNvPr id="2" name="Resim 1"/>
          <p:cNvPicPr>
            <a:picLocks noChangeAspect="1"/>
          </p:cNvPicPr>
          <p:nvPr/>
        </p:nvPicPr>
        <p:blipFill>
          <a:blip r:embed="rId2"/>
          <a:stretch>
            <a:fillRect/>
          </a:stretch>
        </p:blipFill>
        <p:spPr>
          <a:xfrm>
            <a:off x="4176802" y="1268760"/>
            <a:ext cx="4670619" cy="2941935"/>
          </a:xfrm>
          <a:prstGeom prst="rect">
            <a:avLst/>
          </a:prstGeom>
        </p:spPr>
      </p:pic>
      <p:pic>
        <p:nvPicPr>
          <p:cNvPr id="3" name="Resim 2"/>
          <p:cNvPicPr>
            <a:picLocks noChangeAspect="1"/>
          </p:cNvPicPr>
          <p:nvPr/>
        </p:nvPicPr>
        <p:blipFill>
          <a:blip r:embed="rId3"/>
          <a:stretch>
            <a:fillRect/>
          </a:stretch>
        </p:blipFill>
        <p:spPr>
          <a:xfrm>
            <a:off x="4499992" y="4339836"/>
            <a:ext cx="3960440" cy="1537436"/>
          </a:xfrm>
          <a:prstGeom prst="rect">
            <a:avLst/>
          </a:prstGeom>
        </p:spPr>
      </p:pic>
    </p:spTree>
    <p:extLst>
      <p:ext uri="{BB962C8B-B14F-4D97-AF65-F5344CB8AC3E}">
        <p14:creationId xmlns:p14="http://schemas.microsoft.com/office/powerpoint/2010/main" val="3622890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İçerik Yer Tutucusu"/>
          <p:cNvSpPr txBox="1">
            <a:spLocks/>
          </p:cNvSpPr>
          <p:nvPr/>
        </p:nvSpPr>
        <p:spPr bwMode="auto">
          <a:xfrm>
            <a:off x="323528" y="1161052"/>
            <a:ext cx="2448272" cy="611764"/>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2000" b="1" dirty="0">
                <a:latin typeface="Arial" pitchFamily="34" charset="0"/>
                <a:cs typeface="Arial" pitchFamily="34" charset="0"/>
              </a:rPr>
              <a:t>HORIZON 2020  </a:t>
            </a:r>
          </a:p>
        </p:txBody>
      </p:sp>
      <p:sp>
        <p:nvSpPr>
          <p:cNvPr id="5" name="Dikdörtgen 4"/>
          <p:cNvSpPr/>
          <p:nvPr/>
        </p:nvSpPr>
        <p:spPr>
          <a:xfrm>
            <a:off x="899592" y="459209"/>
            <a:ext cx="521649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 – OTHER PROGRAMMES</a:t>
            </a:r>
          </a:p>
        </p:txBody>
      </p:sp>
      <p:pic>
        <p:nvPicPr>
          <p:cNvPr id="2" name="Resim 1"/>
          <p:cNvPicPr>
            <a:picLocks noChangeAspect="1"/>
          </p:cNvPicPr>
          <p:nvPr/>
        </p:nvPicPr>
        <p:blipFill>
          <a:blip r:embed="rId2"/>
          <a:stretch>
            <a:fillRect/>
          </a:stretch>
        </p:blipFill>
        <p:spPr>
          <a:xfrm>
            <a:off x="1331640" y="1822521"/>
            <a:ext cx="6659649" cy="504056"/>
          </a:xfrm>
          <a:prstGeom prst="rect">
            <a:avLst/>
          </a:prstGeom>
        </p:spPr>
      </p:pic>
      <p:pic>
        <p:nvPicPr>
          <p:cNvPr id="4" name="Resim 3"/>
          <p:cNvPicPr>
            <a:picLocks noChangeAspect="1"/>
          </p:cNvPicPr>
          <p:nvPr/>
        </p:nvPicPr>
        <p:blipFill>
          <a:blip r:embed="rId3"/>
          <a:stretch>
            <a:fillRect/>
          </a:stretch>
        </p:blipFill>
        <p:spPr>
          <a:xfrm>
            <a:off x="1222939" y="2406167"/>
            <a:ext cx="6877050" cy="3390900"/>
          </a:xfrm>
          <a:prstGeom prst="rect">
            <a:avLst/>
          </a:prstGeom>
        </p:spPr>
      </p:pic>
    </p:spTree>
    <p:extLst>
      <p:ext uri="{BB962C8B-B14F-4D97-AF65-F5344CB8AC3E}">
        <p14:creationId xmlns:p14="http://schemas.microsoft.com/office/powerpoint/2010/main" val="47507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İçerik Yer Tutucusu"/>
          <p:cNvSpPr txBox="1">
            <a:spLocks/>
          </p:cNvSpPr>
          <p:nvPr/>
        </p:nvSpPr>
        <p:spPr bwMode="auto">
          <a:xfrm>
            <a:off x="638665" y="1052737"/>
            <a:ext cx="4221368" cy="848436"/>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2400" dirty="0">
                <a:highlight>
                  <a:srgbClr val="FFFF00"/>
                </a:highlight>
                <a:latin typeface="Arial" pitchFamily="34" charset="0"/>
                <a:cs typeface="Arial" pitchFamily="34" charset="0"/>
              </a:rPr>
              <a:t>MAIN QUESTION ?</a:t>
            </a:r>
            <a:endParaRPr lang="tr-TR" sz="1200" dirty="0">
              <a:solidFill>
                <a:schemeClr val="tx2">
                  <a:lumMod val="75000"/>
                </a:schemeClr>
              </a:solidFill>
              <a:latin typeface="Arial" pitchFamily="34" charset="0"/>
              <a:cs typeface="Arial" pitchFamily="34" charset="0"/>
            </a:endParaRPr>
          </a:p>
        </p:txBody>
      </p:sp>
      <p:sp>
        <p:nvSpPr>
          <p:cNvPr id="5" name="Dikdörtgen 4"/>
          <p:cNvSpPr/>
          <p:nvPr/>
        </p:nvSpPr>
        <p:spPr>
          <a:xfrm>
            <a:off x="899592" y="459209"/>
            <a:ext cx="209384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a:t>
            </a:r>
          </a:p>
        </p:txBody>
      </p:sp>
      <p:sp>
        <p:nvSpPr>
          <p:cNvPr id="2" name="Metin kutusu 1"/>
          <p:cNvSpPr txBox="1"/>
          <p:nvPr/>
        </p:nvSpPr>
        <p:spPr>
          <a:xfrm>
            <a:off x="638663" y="4293096"/>
            <a:ext cx="7202806" cy="1077218"/>
          </a:xfrm>
          <a:prstGeom prst="rect">
            <a:avLst/>
          </a:prstGeom>
          <a:noFill/>
        </p:spPr>
        <p:txBody>
          <a:bodyPr wrap="none" rtlCol="0">
            <a:spAutoFit/>
          </a:bodyPr>
          <a:lstStyle/>
          <a:p>
            <a:r>
              <a:rPr lang="tr-TR" sz="3200" dirty="0"/>
              <a:t>DID PROJECTS WENT ON AFTER FUNDING </a:t>
            </a:r>
          </a:p>
          <a:p>
            <a:r>
              <a:rPr lang="tr-TR" sz="3200" dirty="0"/>
              <a:t>WAS OVER?</a:t>
            </a:r>
          </a:p>
        </p:txBody>
      </p:sp>
      <p:sp>
        <p:nvSpPr>
          <p:cNvPr id="6" name="2 İçerik Yer Tutucusu"/>
          <p:cNvSpPr txBox="1">
            <a:spLocks/>
          </p:cNvSpPr>
          <p:nvPr/>
        </p:nvSpPr>
        <p:spPr bwMode="auto">
          <a:xfrm>
            <a:off x="638663" y="3390444"/>
            <a:ext cx="4941449" cy="648072"/>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2800" dirty="0">
                <a:highlight>
                  <a:srgbClr val="00FF00"/>
                </a:highlight>
                <a:latin typeface="Arial" pitchFamily="34" charset="0"/>
                <a:cs typeface="Arial" pitchFamily="34" charset="0"/>
              </a:rPr>
              <a:t>IMPORTANT QUESTION ?</a:t>
            </a:r>
            <a:endParaRPr lang="tr-TR" sz="2800" dirty="0">
              <a:solidFill>
                <a:schemeClr val="tx2">
                  <a:lumMod val="75000"/>
                </a:schemeClr>
              </a:solidFill>
              <a:latin typeface="Arial" pitchFamily="34" charset="0"/>
              <a:cs typeface="Arial" pitchFamily="34" charset="0"/>
            </a:endParaRPr>
          </a:p>
        </p:txBody>
      </p:sp>
      <p:sp>
        <p:nvSpPr>
          <p:cNvPr id="7" name="Metin kutusu 6"/>
          <p:cNvSpPr txBox="1"/>
          <p:nvPr/>
        </p:nvSpPr>
        <p:spPr>
          <a:xfrm>
            <a:off x="440976" y="1901173"/>
            <a:ext cx="8748742" cy="1077218"/>
          </a:xfrm>
          <a:prstGeom prst="rect">
            <a:avLst/>
          </a:prstGeom>
          <a:noFill/>
        </p:spPr>
        <p:txBody>
          <a:bodyPr wrap="none" rtlCol="0">
            <a:spAutoFit/>
          </a:bodyPr>
          <a:lstStyle/>
          <a:p>
            <a:r>
              <a:rPr lang="tr-TR" sz="3200" dirty="0"/>
              <a:t>WHO RECEIVED THE FUNDS?</a:t>
            </a:r>
          </a:p>
          <a:p>
            <a:r>
              <a:rPr lang="tr-TR" sz="3200" dirty="0"/>
              <a:t>ROAD HAULIERS / SHIP OWNERS / RAIL OPERATORS</a:t>
            </a:r>
          </a:p>
        </p:txBody>
      </p:sp>
    </p:spTree>
    <p:extLst>
      <p:ext uri="{BB962C8B-B14F-4D97-AF65-F5344CB8AC3E}">
        <p14:creationId xmlns:p14="http://schemas.microsoft.com/office/powerpoint/2010/main" val="2699913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İçerik Yer Tutucusu"/>
          <p:cNvSpPr txBox="1">
            <a:spLocks/>
          </p:cNvSpPr>
          <p:nvPr/>
        </p:nvSpPr>
        <p:spPr bwMode="auto">
          <a:xfrm>
            <a:off x="638664" y="1202404"/>
            <a:ext cx="7317712" cy="1290492"/>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ANSWER TO THAT QUESTION IS IN </a:t>
            </a:r>
          </a:p>
          <a:p>
            <a:pPr algn="just">
              <a:lnSpc>
                <a:spcPct val="200000"/>
              </a:lnSpc>
              <a:buClr>
                <a:schemeClr val="accent6">
                  <a:lumMod val="75000"/>
                </a:schemeClr>
              </a:buClr>
            </a:pPr>
            <a:r>
              <a:rPr lang="tr-TR" sz="1600" dirty="0">
                <a:latin typeface="Arial" pitchFamily="34" charset="0"/>
                <a:cs typeface="Arial" pitchFamily="34" charset="0"/>
              </a:rPr>
              <a:t>   «</a:t>
            </a:r>
            <a:r>
              <a:rPr lang="en-US" b="1" dirty="0"/>
              <a:t>Evaluation of the Marco Polo </a:t>
            </a:r>
            <a:r>
              <a:rPr lang="en-US" b="1" dirty="0" err="1"/>
              <a:t>Programme</a:t>
            </a:r>
            <a:r>
              <a:rPr lang="tr-TR" b="1" dirty="0"/>
              <a:t>, 2003-2010, Final Report </a:t>
            </a:r>
            <a:r>
              <a:rPr lang="tr-TR" dirty="0"/>
              <a:t>	</a:t>
            </a: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p:txBody>
      </p:sp>
      <p:sp>
        <p:nvSpPr>
          <p:cNvPr id="5" name="Dikdörtgen 4"/>
          <p:cNvSpPr/>
          <p:nvPr/>
        </p:nvSpPr>
        <p:spPr>
          <a:xfrm>
            <a:off x="899592" y="459209"/>
            <a:ext cx="209384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a:t>
            </a:r>
          </a:p>
        </p:txBody>
      </p:sp>
      <p:sp>
        <p:nvSpPr>
          <p:cNvPr id="3" name="Dikdörtgen 2"/>
          <p:cNvSpPr/>
          <p:nvPr/>
        </p:nvSpPr>
        <p:spPr>
          <a:xfrm>
            <a:off x="899592" y="2708920"/>
            <a:ext cx="7704856" cy="1477328"/>
          </a:xfrm>
          <a:prstGeom prst="rect">
            <a:avLst/>
          </a:prstGeom>
        </p:spPr>
        <p:txBody>
          <a:bodyPr wrap="square">
            <a:spAutoFit/>
          </a:bodyPr>
          <a:lstStyle/>
          <a:p>
            <a:r>
              <a:rPr lang="tr-TR" dirty="0">
                <a:solidFill>
                  <a:srgbClr val="000000"/>
                </a:solidFill>
                <a:latin typeface="Arial" panose="020B0604020202020204" pitchFamily="34" charset="0"/>
              </a:rPr>
              <a:t>ITEM 1.32 </a:t>
            </a:r>
          </a:p>
          <a:p>
            <a:r>
              <a:rPr lang="en-US" dirty="0">
                <a:solidFill>
                  <a:srgbClr val="000000"/>
                </a:solidFill>
                <a:latin typeface="Arial" panose="020B0604020202020204" pitchFamily="34" charset="0"/>
              </a:rPr>
              <a:t>Of 32 respondents to a survey question on the legacy of projects financed under the Marco Polo </a:t>
            </a:r>
            <a:r>
              <a:rPr lang="en-US" dirty="0" err="1">
                <a:solidFill>
                  <a:srgbClr val="000000"/>
                </a:solidFill>
                <a:latin typeface="Arial" panose="020B0604020202020204" pitchFamily="34" charset="0"/>
              </a:rPr>
              <a:t>programme</a:t>
            </a:r>
            <a:r>
              <a:rPr lang="en-US" dirty="0">
                <a:solidFill>
                  <a:srgbClr val="000000"/>
                </a:solidFill>
                <a:latin typeface="Arial" panose="020B0604020202020204" pitchFamily="34" charset="0"/>
              </a:rPr>
              <a:t>, 23 (i.e. 72 per cent) stated that the projects would continue (for Marco Polo II) and have continued (for Marco Polo I) following the end of the Grant Agreement of Marco Polo. </a:t>
            </a:r>
          </a:p>
        </p:txBody>
      </p:sp>
    </p:spTree>
    <p:extLst>
      <p:ext uri="{BB962C8B-B14F-4D97-AF65-F5344CB8AC3E}">
        <p14:creationId xmlns:p14="http://schemas.microsoft.com/office/powerpoint/2010/main" val="1096936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99592" y="459209"/>
            <a:ext cx="209384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a:t>
            </a:r>
          </a:p>
        </p:txBody>
      </p:sp>
      <p:sp>
        <p:nvSpPr>
          <p:cNvPr id="3" name="Dikdörtgen 2"/>
          <p:cNvSpPr/>
          <p:nvPr/>
        </p:nvSpPr>
        <p:spPr>
          <a:xfrm>
            <a:off x="886204" y="1340768"/>
            <a:ext cx="7704856" cy="4801314"/>
          </a:xfrm>
          <a:prstGeom prst="rect">
            <a:avLst/>
          </a:prstGeom>
        </p:spPr>
        <p:txBody>
          <a:bodyPr wrap="square">
            <a:spAutoFit/>
          </a:bodyPr>
          <a:lstStyle/>
          <a:p>
            <a:r>
              <a:rPr lang="tr-TR" dirty="0"/>
              <a:t>ITEM 4.72</a:t>
            </a:r>
          </a:p>
          <a:p>
            <a:r>
              <a:rPr lang="en-US" dirty="0"/>
              <a:t>Of those projects that will not continue (or have not continued) once Marco Polo funds are no longer available, the most common explanation was that the project was no longer financially viable. Other comments included that the service is of general interest and requires public support in the long run (response for one common learning action); that the project was terminated due to economic hardships in the industry; and that it is too early to tell at this stage whether or not the project will continue. </a:t>
            </a:r>
            <a:endParaRPr lang="tr-TR" dirty="0"/>
          </a:p>
          <a:p>
            <a:endParaRPr lang="tr-TR" dirty="0"/>
          </a:p>
          <a:p>
            <a:r>
              <a:rPr lang="tr-TR" dirty="0"/>
              <a:t>ITEM 4.73</a:t>
            </a:r>
          </a:p>
          <a:p>
            <a:endParaRPr lang="tr-TR" dirty="0"/>
          </a:p>
          <a:p>
            <a:r>
              <a:rPr lang="en-US" dirty="0"/>
              <a:t>The majority of respondents that stated that the project will (or did) continue further stated that the project would not change in nature when Marco Polo funds are no longer available. Ten of the 28 respondents to this question stated that the project will (or did) change in nature and the most common explanation was that a change in location of market means a change in the route. </a:t>
            </a: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76684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41054" t="36795" r="41361" b="28782"/>
          <a:stretch/>
        </p:blipFill>
        <p:spPr>
          <a:xfrm>
            <a:off x="3405339" y="2751134"/>
            <a:ext cx="2141305" cy="2356637"/>
          </a:xfrm>
          <a:prstGeom prst="rect">
            <a:avLst/>
          </a:prstGeom>
        </p:spPr>
      </p:pic>
      <p:sp>
        <p:nvSpPr>
          <p:cNvPr id="5" name="Dikdörtgen 4"/>
          <p:cNvSpPr/>
          <p:nvPr/>
        </p:nvSpPr>
        <p:spPr>
          <a:xfrm>
            <a:off x="3126997" y="2210475"/>
            <a:ext cx="2329484" cy="300082"/>
          </a:xfrm>
          <a:prstGeom prst="rect">
            <a:avLst/>
          </a:prstGeom>
        </p:spPr>
        <p:txBody>
          <a:bodyPr wrap="none">
            <a:spAutoFit/>
          </a:bodyPr>
          <a:lstStyle/>
          <a:p>
            <a:r>
              <a:rPr lang="tr-TR" sz="1350" b="1" dirty="0">
                <a:latin typeface="Arial" panose="020B0604020202020204" pitchFamily="34" charset="0"/>
                <a:cs typeface="Arial" panose="020B0604020202020204" pitchFamily="34" charset="0"/>
              </a:rPr>
              <a:t>Presence &amp; </a:t>
            </a:r>
            <a:r>
              <a:rPr lang="tr-TR" sz="1350" b="1" dirty="0" err="1">
                <a:latin typeface="Arial" panose="020B0604020202020204" pitchFamily="34" charset="0"/>
                <a:cs typeface="Arial" panose="020B0604020202020204" pitchFamily="34" charset="0"/>
              </a:rPr>
              <a:t>Organizations</a:t>
            </a:r>
            <a:endParaRPr lang="tr-TR" sz="1350" b="1" dirty="0">
              <a:latin typeface="Arial" panose="020B0604020202020204" pitchFamily="34" charset="0"/>
              <a:cs typeface="Arial" panose="020B0604020202020204" pitchFamily="34" charset="0"/>
            </a:endParaRPr>
          </a:p>
        </p:txBody>
      </p:sp>
      <p:sp>
        <p:nvSpPr>
          <p:cNvPr id="6" name="Dikdörtgen 5"/>
          <p:cNvSpPr/>
          <p:nvPr/>
        </p:nvSpPr>
        <p:spPr>
          <a:xfrm>
            <a:off x="5817134" y="3489233"/>
            <a:ext cx="2108334" cy="300082"/>
          </a:xfrm>
          <a:prstGeom prst="rect">
            <a:avLst/>
          </a:prstGeom>
        </p:spPr>
        <p:txBody>
          <a:bodyPr wrap="none">
            <a:spAutoFit/>
          </a:bodyPr>
          <a:lstStyle/>
          <a:p>
            <a:r>
              <a:rPr lang="tr-TR" sz="1350" b="1" dirty="0">
                <a:latin typeface="Arial" panose="020B0604020202020204" pitchFamily="34" charset="0"/>
                <a:cs typeface="Arial" panose="020B0604020202020204" pitchFamily="34" charset="0"/>
              </a:rPr>
              <a:t>Training &amp; Publications</a:t>
            </a:r>
          </a:p>
        </p:txBody>
      </p:sp>
      <p:sp>
        <p:nvSpPr>
          <p:cNvPr id="7" name="Dikdörtgen 6"/>
          <p:cNvSpPr/>
          <p:nvPr/>
        </p:nvSpPr>
        <p:spPr>
          <a:xfrm>
            <a:off x="3315176" y="4957730"/>
            <a:ext cx="2117887" cy="300082"/>
          </a:xfrm>
          <a:prstGeom prst="rect">
            <a:avLst/>
          </a:prstGeom>
        </p:spPr>
        <p:txBody>
          <a:bodyPr wrap="none">
            <a:spAutoFit/>
          </a:bodyPr>
          <a:lstStyle/>
          <a:p>
            <a:r>
              <a:rPr lang="tr-TR" sz="1350" b="1" dirty="0" err="1">
                <a:latin typeface="Arial" panose="020B0604020202020204" pitchFamily="34" charset="0"/>
                <a:cs typeface="Arial" panose="020B0604020202020204" pitchFamily="34" charset="0"/>
              </a:rPr>
              <a:t>Social</a:t>
            </a:r>
            <a:r>
              <a:rPr lang="tr-TR" sz="1350" b="1" dirty="0">
                <a:latin typeface="Arial" panose="020B0604020202020204" pitchFamily="34" charset="0"/>
                <a:cs typeface="Arial" panose="020B0604020202020204" pitchFamily="34" charset="0"/>
              </a:rPr>
              <a:t> </a:t>
            </a:r>
            <a:r>
              <a:rPr lang="tr-TR" sz="1350" b="1" dirty="0" err="1">
                <a:latin typeface="Arial" panose="020B0604020202020204" pitchFamily="34" charset="0"/>
                <a:cs typeface="Arial" panose="020B0604020202020204" pitchFamily="34" charset="0"/>
              </a:rPr>
              <a:t>Responsibilities</a:t>
            </a:r>
            <a:r>
              <a:rPr lang="tr-TR" sz="1350" b="1" dirty="0">
                <a:latin typeface="Arial" panose="020B0604020202020204" pitchFamily="34" charset="0"/>
                <a:cs typeface="Arial" panose="020B0604020202020204" pitchFamily="34" charset="0"/>
              </a:rPr>
              <a:t> </a:t>
            </a:r>
          </a:p>
        </p:txBody>
      </p:sp>
      <p:sp>
        <p:nvSpPr>
          <p:cNvPr id="8" name="Dikdörtgen 7"/>
          <p:cNvSpPr/>
          <p:nvPr/>
        </p:nvSpPr>
        <p:spPr>
          <a:xfrm>
            <a:off x="930400" y="3487598"/>
            <a:ext cx="2204450" cy="300082"/>
          </a:xfrm>
          <a:prstGeom prst="rect">
            <a:avLst/>
          </a:prstGeom>
        </p:spPr>
        <p:txBody>
          <a:bodyPr wrap="none">
            <a:spAutoFit/>
          </a:bodyPr>
          <a:lstStyle/>
          <a:p>
            <a:r>
              <a:rPr lang="tr-TR" sz="1350" b="1" dirty="0" err="1">
                <a:latin typeface="Arial" panose="020B0604020202020204" pitchFamily="34" charset="0"/>
                <a:cs typeface="Arial" panose="020B0604020202020204" pitchFamily="34" charset="0"/>
              </a:rPr>
              <a:t>Projects</a:t>
            </a:r>
            <a:r>
              <a:rPr lang="tr-TR" sz="1350" b="1" dirty="0">
                <a:latin typeface="Arial" panose="020B0604020202020204" pitchFamily="34" charset="0"/>
                <a:cs typeface="Arial" panose="020B0604020202020204" pitchFamily="34" charset="0"/>
              </a:rPr>
              <a:t> &amp; </a:t>
            </a:r>
            <a:r>
              <a:rPr lang="tr-TR" sz="1350" b="1" dirty="0" err="1">
                <a:latin typeface="Arial" panose="020B0604020202020204" pitchFamily="34" charset="0"/>
                <a:cs typeface="Arial" panose="020B0604020202020204" pitchFamily="34" charset="0"/>
              </a:rPr>
              <a:t>Cooperations</a:t>
            </a:r>
            <a:endParaRPr lang="tr-TR" sz="1350" b="1" dirty="0">
              <a:latin typeface="Arial" panose="020B0604020202020204" pitchFamily="34" charset="0"/>
              <a:cs typeface="Arial" panose="020B0604020202020204" pitchFamily="34" charset="0"/>
            </a:endParaRPr>
          </a:p>
        </p:txBody>
      </p:sp>
      <p:sp>
        <p:nvSpPr>
          <p:cNvPr id="9" name="Dikdörtgen 8"/>
          <p:cNvSpPr/>
          <p:nvPr/>
        </p:nvSpPr>
        <p:spPr>
          <a:xfrm>
            <a:off x="1" y="1457443"/>
            <a:ext cx="9143999" cy="369332"/>
          </a:xfrm>
          <a:prstGeom prst="rect">
            <a:avLst/>
          </a:prstGeom>
        </p:spPr>
        <p:txBody>
          <a:bodyPr wrap="square">
            <a:spAutoFit/>
          </a:bodyPr>
          <a:lstStyle/>
          <a:p>
            <a:pPr lvl="1" algn="just"/>
            <a:r>
              <a:rPr lang="tr-TR" dirty="0">
                <a:solidFill>
                  <a:srgbClr val="C00000"/>
                </a:solidFill>
                <a:latin typeface="Arial" panose="020B0604020202020204" pitchFamily="34" charset="0"/>
                <a:cs typeface="Arial" panose="020B0604020202020204" pitchFamily="34" charset="0"/>
              </a:rPr>
              <a:t>‘’</a:t>
            </a:r>
            <a:r>
              <a:rPr lang="en-US" dirty="0">
                <a:solidFill>
                  <a:srgbClr val="C00000"/>
                </a:solidFill>
                <a:latin typeface="Arial" panose="020B0604020202020204" pitchFamily="34" charset="0"/>
                <a:cs typeface="Arial" panose="020B0604020202020204" pitchFamily="34" charset="0"/>
              </a:rPr>
              <a:t>The Umbrella Organization </a:t>
            </a:r>
            <a:r>
              <a:rPr lang="tr-TR" dirty="0">
                <a:solidFill>
                  <a:srgbClr val="C00000"/>
                </a:solidFill>
                <a:latin typeface="Arial" panose="020B0604020202020204" pitchFamily="34" charset="0"/>
                <a:cs typeface="Arial" panose="020B0604020202020204" pitchFamily="34" charset="0"/>
              </a:rPr>
              <a:t>f</a:t>
            </a:r>
            <a:r>
              <a:rPr lang="en-US" dirty="0">
                <a:solidFill>
                  <a:srgbClr val="C00000"/>
                </a:solidFill>
                <a:latin typeface="Arial" panose="020B0604020202020204" pitchFamily="34" charset="0"/>
                <a:cs typeface="Arial" panose="020B0604020202020204" pitchFamily="34" charset="0"/>
              </a:rPr>
              <a:t>or </a:t>
            </a:r>
            <a:r>
              <a:rPr lang="tr-TR" dirty="0">
                <a:solidFill>
                  <a:srgbClr val="C00000"/>
                </a:solidFill>
                <a:latin typeface="Arial" panose="020B0604020202020204" pitchFamily="34" charset="0"/>
                <a:cs typeface="Arial" panose="020B0604020202020204" pitchFamily="34" charset="0"/>
              </a:rPr>
              <a:t>t</a:t>
            </a:r>
            <a:r>
              <a:rPr lang="en-US" dirty="0">
                <a:solidFill>
                  <a:srgbClr val="C00000"/>
                </a:solidFill>
                <a:latin typeface="Arial" panose="020B0604020202020204" pitchFamily="34" charset="0"/>
                <a:cs typeface="Arial" panose="020B0604020202020204" pitchFamily="34" charset="0"/>
              </a:rPr>
              <a:t>he Transportation </a:t>
            </a:r>
            <a:r>
              <a:rPr lang="tr-TR" dirty="0">
                <a:solidFill>
                  <a:srgbClr val="C00000"/>
                </a:solidFill>
                <a:latin typeface="Arial" panose="020B0604020202020204" pitchFamily="34" charset="0"/>
                <a:cs typeface="Arial" panose="020B0604020202020204" pitchFamily="34" charset="0"/>
              </a:rPr>
              <a:t>a</a:t>
            </a:r>
            <a:r>
              <a:rPr lang="en-US" dirty="0" err="1">
                <a:solidFill>
                  <a:srgbClr val="C00000"/>
                </a:solidFill>
                <a:latin typeface="Arial" panose="020B0604020202020204" pitchFamily="34" charset="0"/>
                <a:cs typeface="Arial" panose="020B0604020202020204" pitchFamily="34" charset="0"/>
              </a:rPr>
              <a:t>nd</a:t>
            </a:r>
            <a:r>
              <a:rPr lang="en-US" dirty="0">
                <a:solidFill>
                  <a:srgbClr val="C00000"/>
                </a:solidFill>
                <a:latin typeface="Arial" panose="020B0604020202020204" pitchFamily="34" charset="0"/>
                <a:cs typeface="Arial" panose="020B0604020202020204" pitchFamily="34" charset="0"/>
              </a:rPr>
              <a:t> Logistics Industry</a:t>
            </a:r>
            <a:r>
              <a:rPr lang="tr-TR" dirty="0">
                <a:solidFill>
                  <a:srgbClr val="C00000"/>
                </a:solidFill>
                <a:latin typeface="Arial" panose="020B0604020202020204" pitchFamily="34" charset="0"/>
                <a:cs typeface="Arial" panose="020B0604020202020204" pitchFamily="34" charset="0"/>
              </a:rPr>
              <a:t>’’</a:t>
            </a:r>
          </a:p>
        </p:txBody>
      </p:sp>
      <p:sp>
        <p:nvSpPr>
          <p:cNvPr id="10" name="Başlık 1"/>
          <p:cNvSpPr txBox="1">
            <a:spLocks/>
          </p:cNvSpPr>
          <p:nvPr/>
        </p:nvSpPr>
        <p:spPr>
          <a:xfrm>
            <a:off x="899592" y="404664"/>
            <a:ext cx="7772400" cy="5190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2000" dirty="0">
                <a:latin typeface="Arial" panose="020B0604020202020204" pitchFamily="34" charset="0"/>
                <a:ea typeface="+mj-ea"/>
                <a:cs typeface="Arial" pitchFamily="34" charset="0"/>
              </a:rPr>
              <a:t>UTIKAD </a:t>
            </a:r>
            <a:endParaRPr kumimoji="0" lang="tr-TR" sz="200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879378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İçerik Yer Tutucusu"/>
          <p:cNvSpPr txBox="1">
            <a:spLocks/>
          </p:cNvSpPr>
          <p:nvPr/>
        </p:nvSpPr>
        <p:spPr bwMode="auto">
          <a:xfrm>
            <a:off x="638664" y="1202404"/>
            <a:ext cx="8181808" cy="648072"/>
          </a:xfrm>
          <a:prstGeom prst="rect">
            <a:avLst/>
          </a:prstGeom>
          <a:noFill/>
          <a:ln w="9525">
            <a:noFill/>
            <a:miter lim="800000"/>
            <a:headEnd/>
            <a:tailEnd/>
          </a:ln>
        </p:spPr>
        <p:txBody>
          <a:bodyPr/>
          <a:lstStyle/>
          <a:p>
            <a:pPr algn="just">
              <a:lnSpc>
                <a:spcPct val="200000"/>
              </a:lnSpc>
              <a:buClr>
                <a:schemeClr val="accent6">
                  <a:lumMod val="75000"/>
                </a:schemeClr>
              </a:buClr>
            </a:pPr>
            <a:r>
              <a:rPr lang="tr-TR" sz="1600" dirty="0">
                <a:latin typeface="Arial" pitchFamily="34" charset="0"/>
                <a:cs typeface="Arial" pitchFamily="34" charset="0"/>
              </a:rPr>
              <a:t>       THE FUTURE OF </a:t>
            </a:r>
          </a:p>
          <a:p>
            <a:pPr algn="just">
              <a:lnSpc>
                <a:spcPct val="200000"/>
              </a:lnSpc>
              <a:buClr>
                <a:schemeClr val="accent6">
                  <a:lumMod val="75000"/>
                </a:schemeClr>
              </a:buClr>
            </a:pPr>
            <a:r>
              <a:rPr lang="tr-TR" sz="1600" dirty="0">
                <a:latin typeface="Arial" pitchFamily="34" charset="0"/>
                <a:cs typeface="Arial" pitchFamily="34" charset="0"/>
              </a:rPr>
              <a:t>INTERMODAL TRANSPORT </a:t>
            </a:r>
          </a:p>
          <a:p>
            <a:pPr algn="just">
              <a:lnSpc>
                <a:spcPct val="200000"/>
              </a:lnSpc>
              <a:buClr>
                <a:schemeClr val="accent6">
                  <a:lumMod val="75000"/>
                </a:schemeClr>
              </a:buClr>
            </a:pPr>
            <a:r>
              <a:rPr lang="tr-TR" sz="1600" dirty="0">
                <a:latin typeface="Arial" pitchFamily="34" charset="0"/>
                <a:cs typeface="Arial" pitchFamily="34" charset="0"/>
              </a:rPr>
              <a:t>                                                                      END USERS / NOT ONLY </a:t>
            </a:r>
          </a:p>
          <a:p>
            <a:pPr algn="just">
              <a:lnSpc>
                <a:spcPct val="200000"/>
              </a:lnSpc>
              <a:buClr>
                <a:schemeClr val="accent6">
                  <a:lumMod val="75000"/>
                </a:schemeClr>
              </a:buClr>
            </a:pPr>
            <a:r>
              <a:rPr lang="tr-TR" sz="1600" dirty="0">
                <a:latin typeface="Arial" pitchFamily="34" charset="0"/>
                <a:cs typeface="Arial" pitchFamily="34" charset="0"/>
              </a:rPr>
              <a:t>                                                                                              SERVICE PROVIDERS</a:t>
            </a:r>
          </a:p>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SO FUTURE IN THE HANDS OF SHIPPER &amp; CONSIGNEE</a:t>
            </a:r>
          </a:p>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FINALLY THESE 2 PARTIES SHOULD BE ATTRACTED</a:t>
            </a:r>
          </a:p>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HOW ? </a:t>
            </a:r>
          </a:p>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BY ECONOMICAL INCENTIVES IF THEY PREFER TO USE INTERMODAL TRANSPORT I / O ROAD TRANSPORT</a:t>
            </a:r>
          </a:p>
        </p:txBody>
      </p:sp>
      <p:sp>
        <p:nvSpPr>
          <p:cNvPr id="5" name="Dikdörtgen 4"/>
          <p:cNvSpPr/>
          <p:nvPr/>
        </p:nvSpPr>
        <p:spPr>
          <a:xfrm>
            <a:off x="899592" y="459209"/>
            <a:ext cx="2093843"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INCENTIVES - II</a:t>
            </a:r>
          </a:p>
        </p:txBody>
      </p:sp>
      <p:cxnSp>
        <p:nvCxnSpPr>
          <p:cNvPr id="3" name="Bağlayıcı: Dirsek 2"/>
          <p:cNvCxnSpPr/>
          <p:nvPr/>
        </p:nvCxnSpPr>
        <p:spPr>
          <a:xfrm>
            <a:off x="3563888" y="1736361"/>
            <a:ext cx="914400" cy="914400"/>
          </a:xfrm>
          <a:prstGeom prst="bentConnector3">
            <a:avLst/>
          </a:prstGeom>
          <a:ln w="73025" cmpd="thickThi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973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1268760"/>
            <a:ext cx="4135437" cy="1201737"/>
          </a:xfrm>
          <a:prstGeom prst="rect">
            <a:avLst/>
          </a:prstGeom>
          <a:noFill/>
        </p:spPr>
        <p:txBody>
          <a:bodyPr wrap="none">
            <a:spAutoFit/>
          </a:bodyPr>
          <a:lstStyle/>
          <a:p>
            <a:pPr>
              <a:defRPr/>
            </a:pPr>
            <a:r>
              <a:rPr lang="tr-TR" sz="7200" b="1" dirty="0">
                <a:solidFill>
                  <a:srgbClr val="C00000"/>
                </a:solidFill>
                <a:effectLst>
                  <a:outerShdw blurRad="38100" dist="38100" dir="2700000" algn="tl">
                    <a:srgbClr val="000000">
                      <a:alpha val="43137"/>
                    </a:srgbClr>
                  </a:outerShdw>
                </a:effectLst>
              </a:rPr>
              <a:t>Thank You</a:t>
            </a:r>
            <a:endParaRPr lang="en-US" sz="7200" b="1" dirty="0">
              <a:solidFill>
                <a:srgbClr val="C00000"/>
              </a:solidFill>
              <a:effectLst>
                <a:outerShdw blurRad="38100" dist="38100" dir="2700000" algn="tl">
                  <a:srgbClr val="000000">
                    <a:alpha val="43137"/>
                  </a:srgbClr>
                </a:outerShdw>
              </a:effectLst>
            </a:endParaRPr>
          </a:p>
        </p:txBody>
      </p:sp>
      <p:pic>
        <p:nvPicPr>
          <p:cNvPr id="5" name="Picture 2" descr="http://www.pro-teknik.com/rsm/misyon.jpg"/>
          <p:cNvPicPr>
            <a:picLocks noChangeAspect="1" noChangeArrowheads="1"/>
          </p:cNvPicPr>
          <p:nvPr/>
        </p:nvPicPr>
        <p:blipFill>
          <a:blip r:embed="rId3" cstate="print"/>
          <a:srcRect/>
          <a:stretch>
            <a:fillRect/>
          </a:stretch>
        </p:blipFill>
        <p:spPr bwMode="auto">
          <a:xfrm rot="21363865">
            <a:off x="2328862" y="3436157"/>
            <a:ext cx="4486275" cy="2362200"/>
          </a:xfrm>
          <a:prstGeom prst="rect">
            <a:avLst/>
          </a:prstGeom>
          <a:noFill/>
          <a:ln w="9525">
            <a:noFill/>
            <a:miter lim="800000"/>
            <a:headEnd/>
            <a:tailEnd/>
          </a:ln>
        </p:spPr>
      </p:pic>
      <p:sp>
        <p:nvSpPr>
          <p:cNvPr id="6" name="5 Dikdörtgen"/>
          <p:cNvSpPr/>
          <p:nvPr/>
        </p:nvSpPr>
        <p:spPr>
          <a:xfrm>
            <a:off x="2253087" y="2638653"/>
            <a:ext cx="4572000" cy="646331"/>
          </a:xfrm>
          <a:prstGeom prst="rect">
            <a:avLst/>
          </a:prstGeom>
        </p:spPr>
        <p:txBody>
          <a:bodyPr>
            <a:spAutoFit/>
          </a:bodyPr>
          <a:lstStyle/>
          <a:p>
            <a:pPr algn="ctr">
              <a:defRPr/>
            </a:pPr>
            <a:r>
              <a:rPr lang="tr-TR" b="1" dirty="0">
                <a:latin typeface="Arial" pitchFamily="34" charset="0"/>
                <a:cs typeface="Arial" pitchFamily="34" charset="0"/>
              </a:rPr>
              <a:t>Kayıhan Ö. Turan</a:t>
            </a:r>
          </a:p>
          <a:p>
            <a:pPr algn="ctr">
              <a:defRPr/>
            </a:pPr>
            <a:r>
              <a:rPr lang="tr-TR" b="1" dirty="0">
                <a:latin typeface="Arial" pitchFamily="34" charset="0"/>
                <a:cs typeface="Arial" pitchFamily="34" charset="0"/>
              </a:rPr>
              <a:t>UTIKAD</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80721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26278" t="35156" r="28001" b="23501"/>
          <a:stretch>
            <a:fillRect/>
          </a:stretch>
        </p:blipFill>
        <p:spPr bwMode="auto">
          <a:xfrm>
            <a:off x="323527" y="1916832"/>
            <a:ext cx="3682997" cy="2664296"/>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l="41044" t="34418" r="14069" b="50078"/>
          <a:stretch>
            <a:fillRect/>
          </a:stretch>
        </p:blipFill>
        <p:spPr bwMode="auto">
          <a:xfrm>
            <a:off x="251520" y="4581128"/>
            <a:ext cx="3909008" cy="1080120"/>
          </a:xfrm>
          <a:prstGeom prst="rect">
            <a:avLst/>
          </a:prstGeom>
          <a:noFill/>
          <a:ln w="9525">
            <a:noFill/>
            <a:miter lim="800000"/>
            <a:headEnd/>
            <a:tailEnd/>
          </a:ln>
        </p:spPr>
      </p:pic>
      <p:sp>
        <p:nvSpPr>
          <p:cNvPr id="4" name="2 İçerik Yer Tutucusu"/>
          <p:cNvSpPr txBox="1">
            <a:spLocks/>
          </p:cNvSpPr>
          <p:nvPr/>
        </p:nvSpPr>
        <p:spPr bwMode="auto">
          <a:xfrm>
            <a:off x="216024" y="1285860"/>
            <a:ext cx="3995936" cy="432048"/>
          </a:xfrm>
          <a:prstGeom prst="rect">
            <a:avLst/>
          </a:prstGeom>
          <a:noFill/>
          <a:ln w="9525">
            <a:noFill/>
            <a:miter lim="800000"/>
            <a:headEnd/>
            <a:tailEnd/>
          </a:ln>
        </p:spPr>
        <p:txBody>
          <a:bodyPr/>
          <a:lstStyle/>
          <a:p>
            <a:pPr algn="ctr"/>
            <a:r>
              <a:rPr lang="tr-TR" dirty="0">
                <a:latin typeface="Arial" pitchFamily="34" charset="0"/>
                <a:cs typeface="Arial" pitchFamily="34" charset="0"/>
              </a:rPr>
              <a:t>VOICE OF INDUSTRY IN TURKEY</a:t>
            </a:r>
          </a:p>
        </p:txBody>
      </p:sp>
      <p:sp>
        <p:nvSpPr>
          <p:cNvPr id="5" name="2 İçerik Yer Tutucusu"/>
          <p:cNvSpPr txBox="1">
            <a:spLocks/>
          </p:cNvSpPr>
          <p:nvPr/>
        </p:nvSpPr>
        <p:spPr bwMode="auto">
          <a:xfrm>
            <a:off x="4716016" y="1285860"/>
            <a:ext cx="3888432" cy="575245"/>
          </a:xfrm>
          <a:prstGeom prst="rect">
            <a:avLst/>
          </a:prstGeom>
          <a:noFill/>
          <a:ln w="9525">
            <a:noFill/>
            <a:miter lim="800000"/>
            <a:headEnd/>
            <a:tailEnd/>
          </a:ln>
        </p:spPr>
        <p:txBody>
          <a:bodyPr/>
          <a:lstStyle/>
          <a:p>
            <a:pPr lvl="0" algn="ctr">
              <a:spcBef>
                <a:spcPct val="0"/>
              </a:spcBef>
              <a:defRPr/>
            </a:pPr>
            <a:r>
              <a:rPr lang="tr-TR" dirty="0">
                <a:latin typeface="Arial" pitchFamily="34" charset="0"/>
                <a:cs typeface="Arial" pitchFamily="34" charset="0"/>
              </a:rPr>
              <a:t>VOICE OF INDUSTRY IN THE WORLD</a:t>
            </a:r>
          </a:p>
        </p:txBody>
      </p:sp>
      <p:sp>
        <p:nvSpPr>
          <p:cNvPr id="8" name="Başlık 1"/>
          <p:cNvSpPr txBox="1">
            <a:spLocks/>
          </p:cNvSpPr>
          <p:nvPr/>
        </p:nvSpPr>
        <p:spPr>
          <a:xfrm>
            <a:off x="899592" y="404664"/>
            <a:ext cx="6408712" cy="5190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2200" dirty="0">
                <a:latin typeface="Arial" pitchFamily="34" charset="0"/>
                <a:ea typeface="+mj-ea"/>
                <a:cs typeface="Arial" pitchFamily="34" charset="0"/>
              </a:rPr>
              <a:t>NATIONAL &amp; INTERNATIONAL PLATFORMS</a:t>
            </a:r>
            <a:endParaRPr kumimoji="0" lang="tr-TR" sz="2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9" name="Picture 2" descr="http://www.utikad.org.tr/db/images/fiatalogo.gif"/>
          <p:cNvPicPr preferRelativeResize="0">
            <a:picLocks noChangeArrowheads="1"/>
          </p:cNvPicPr>
          <p:nvPr/>
        </p:nvPicPr>
        <p:blipFill>
          <a:blip r:embed="rId4" cstate="print"/>
          <a:srcRect/>
          <a:stretch>
            <a:fillRect/>
          </a:stretch>
        </p:blipFill>
        <p:spPr bwMode="auto">
          <a:xfrm>
            <a:off x="5357818" y="2000240"/>
            <a:ext cx="1071570" cy="1071570"/>
          </a:xfrm>
          <a:prstGeom prst="rect">
            <a:avLst/>
          </a:prstGeom>
          <a:noFill/>
        </p:spPr>
      </p:pic>
      <p:grpSp>
        <p:nvGrpSpPr>
          <p:cNvPr id="2" name="Group 11"/>
          <p:cNvGrpSpPr>
            <a:grpSpLocks/>
          </p:cNvGrpSpPr>
          <p:nvPr/>
        </p:nvGrpSpPr>
        <p:grpSpPr bwMode="auto">
          <a:xfrm>
            <a:off x="5143504" y="3357562"/>
            <a:ext cx="1440000" cy="720000"/>
            <a:chOff x="5857884" y="5214950"/>
            <a:chExt cx="2571768" cy="1285875"/>
          </a:xfrm>
        </p:grpSpPr>
        <p:pic>
          <p:nvPicPr>
            <p:cNvPr id="11" name="Picture 2"/>
            <p:cNvPicPr>
              <a:picLocks noChangeAspect="1" noChangeArrowheads="1"/>
            </p:cNvPicPr>
            <p:nvPr/>
          </p:nvPicPr>
          <p:blipFill>
            <a:blip r:embed="rId5" cstate="print"/>
            <a:srcRect/>
            <a:stretch>
              <a:fillRect/>
            </a:stretch>
          </p:blipFill>
          <p:spPr bwMode="auto">
            <a:xfrm>
              <a:off x="6929454" y="5357826"/>
              <a:ext cx="1500198" cy="1083476"/>
            </a:xfrm>
            <a:prstGeom prst="rect">
              <a:avLst/>
            </a:prstGeom>
            <a:noFill/>
            <a:ln w="9525">
              <a:noFill/>
              <a:miter lim="800000"/>
              <a:headEnd/>
              <a:tailEnd/>
            </a:ln>
          </p:spPr>
        </p:pic>
        <p:pic>
          <p:nvPicPr>
            <p:cNvPr id="12" name="Picture 6"/>
            <p:cNvPicPr>
              <a:picLocks noChangeAspect="1" noChangeArrowheads="1"/>
            </p:cNvPicPr>
            <p:nvPr/>
          </p:nvPicPr>
          <p:blipFill>
            <a:blip r:embed="rId6" cstate="print"/>
            <a:srcRect/>
            <a:stretch>
              <a:fillRect/>
            </a:stretch>
          </p:blipFill>
          <p:spPr bwMode="auto">
            <a:xfrm>
              <a:off x="5857884" y="5214950"/>
              <a:ext cx="1133475" cy="1285875"/>
            </a:xfrm>
            <a:prstGeom prst="rect">
              <a:avLst/>
            </a:prstGeom>
            <a:noFill/>
            <a:ln w="9525">
              <a:noFill/>
              <a:miter lim="800000"/>
              <a:headEnd/>
              <a:tailEnd/>
            </a:ln>
          </p:spPr>
        </p:pic>
      </p:grpSp>
      <p:pic>
        <p:nvPicPr>
          <p:cNvPr id="13" name="Picture 2" descr="http://www.i2live.net/wp-content/uploads/2013/04/lg-Clecat_noBaseline_1200pxTransp.png">
            <a:hlinkClick r:id="rId7"/>
          </p:cNvPr>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9454" y="2143116"/>
            <a:ext cx="144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www.apfm.info/community/sbp/unece.jpg"/>
          <p:cNvPicPr>
            <a:picLocks noChangeAspect="1" noChangeArrowheads="1"/>
          </p:cNvPicPr>
          <p:nvPr/>
        </p:nvPicPr>
        <p:blipFill>
          <a:blip r:embed="rId9" cstate="print"/>
          <a:srcRect/>
          <a:stretch>
            <a:fillRect/>
          </a:stretch>
        </p:blipFill>
        <p:spPr bwMode="auto">
          <a:xfrm>
            <a:off x="6786578" y="3500438"/>
            <a:ext cx="1712726" cy="500066"/>
          </a:xfrm>
          <a:prstGeom prst="rect">
            <a:avLst/>
          </a:prstGeom>
          <a:noFill/>
        </p:spPr>
      </p:pic>
      <p:pic>
        <p:nvPicPr>
          <p:cNvPr id="24" name="Picture 2" descr="http://ec.europa.eu/europeaid/where/asia/images/traceca_logo_en.jpg"/>
          <p:cNvPicPr preferRelativeResize="0">
            <a:picLocks noChangeArrowheads="1"/>
          </p:cNvPicPr>
          <p:nvPr/>
        </p:nvPicPr>
        <p:blipFill>
          <a:blip r:embed="rId10" cstate="print"/>
          <a:srcRect/>
          <a:stretch>
            <a:fillRect/>
          </a:stretch>
        </p:blipFill>
        <p:spPr bwMode="auto">
          <a:xfrm>
            <a:off x="5143504" y="4581167"/>
            <a:ext cx="1440000" cy="720000"/>
          </a:xfrm>
          <a:prstGeom prst="rect">
            <a:avLst/>
          </a:prstGeom>
          <a:noFill/>
        </p:spPr>
      </p:pic>
      <p:pic>
        <p:nvPicPr>
          <p:cNvPr id="3" name="Resim 2"/>
          <p:cNvPicPr>
            <a:picLocks noChangeAspect="1"/>
          </p:cNvPicPr>
          <p:nvPr/>
        </p:nvPicPr>
        <p:blipFill>
          <a:blip r:embed="rId11"/>
          <a:stretch>
            <a:fillRect/>
          </a:stretch>
        </p:blipFill>
        <p:spPr>
          <a:xfrm>
            <a:off x="6753651" y="4581128"/>
            <a:ext cx="2205950" cy="759977"/>
          </a:xfrm>
          <a:prstGeom prst="rect">
            <a:avLst/>
          </a:prstGeom>
        </p:spPr>
      </p:pic>
    </p:spTree>
    <p:extLst>
      <p:ext uri="{BB962C8B-B14F-4D97-AF65-F5344CB8AC3E}">
        <p14:creationId xmlns:p14="http://schemas.microsoft.com/office/powerpoint/2010/main" val="363976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899592" y="436603"/>
            <a:ext cx="4017638"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PRESENCE &amp; ORGANIZATIONS</a:t>
            </a:r>
          </a:p>
        </p:txBody>
      </p:sp>
      <p:sp>
        <p:nvSpPr>
          <p:cNvPr id="30" name="2 İçerik Yer Tutucusu"/>
          <p:cNvSpPr txBox="1">
            <a:spLocks/>
          </p:cNvSpPr>
          <p:nvPr/>
        </p:nvSpPr>
        <p:spPr bwMode="auto">
          <a:xfrm>
            <a:off x="1189619" y="3672735"/>
            <a:ext cx="3693817" cy="302297"/>
          </a:xfrm>
          <a:prstGeom prst="rect">
            <a:avLst/>
          </a:prstGeom>
          <a:solidFill>
            <a:schemeClr val="accent6">
              <a:lumMod val="20000"/>
              <a:lumOff val="80000"/>
            </a:schemeClr>
          </a:solidFill>
          <a:ln w="9525">
            <a:noFill/>
            <a:miter lim="800000"/>
            <a:headEnd/>
            <a:tailEnd/>
          </a:ln>
          <a:effectLst/>
        </p:spPr>
        <p:txBody>
          <a:bodyPr/>
          <a:lstStyle/>
          <a:p>
            <a:pPr algn="ctr"/>
            <a:r>
              <a:rPr lang="tr-TR" sz="1400" b="1" dirty="0">
                <a:solidFill>
                  <a:srgbClr val="C00000"/>
                </a:solidFill>
                <a:latin typeface="Arial" pitchFamily="34" charset="0"/>
                <a:cs typeface="Arial" pitchFamily="34" charset="0"/>
              </a:rPr>
              <a:t>International </a:t>
            </a:r>
            <a:r>
              <a:rPr lang="tr-TR" sz="1400" b="1" dirty="0" err="1">
                <a:solidFill>
                  <a:srgbClr val="C00000"/>
                </a:solidFill>
                <a:latin typeface="Arial" pitchFamily="34" charset="0"/>
                <a:cs typeface="Arial" pitchFamily="34" charset="0"/>
              </a:rPr>
              <a:t>Organizations</a:t>
            </a:r>
            <a:r>
              <a:rPr lang="tr-TR" sz="1400" b="1" dirty="0">
                <a:solidFill>
                  <a:srgbClr val="C00000"/>
                </a:solidFill>
                <a:latin typeface="Arial" pitchFamily="34" charset="0"/>
                <a:cs typeface="Arial" pitchFamily="34" charset="0"/>
              </a:rPr>
              <a:t> </a:t>
            </a:r>
            <a:r>
              <a:rPr lang="tr-TR" sz="1400" b="1" dirty="0" err="1">
                <a:solidFill>
                  <a:srgbClr val="C00000"/>
                </a:solidFill>
                <a:latin typeface="Arial" pitchFamily="34" charset="0"/>
                <a:cs typeface="Arial" pitchFamily="34" charset="0"/>
              </a:rPr>
              <a:t>By</a:t>
            </a:r>
            <a:r>
              <a:rPr lang="tr-TR" sz="1400" b="1" dirty="0">
                <a:solidFill>
                  <a:srgbClr val="C00000"/>
                </a:solidFill>
                <a:latin typeface="Arial" pitchFamily="34" charset="0"/>
                <a:cs typeface="Arial" pitchFamily="34" charset="0"/>
              </a:rPr>
              <a:t> UTIKAD</a:t>
            </a:r>
          </a:p>
        </p:txBody>
      </p:sp>
      <p:sp>
        <p:nvSpPr>
          <p:cNvPr id="26" name="2 İçerik Yer Tutucusu"/>
          <p:cNvSpPr txBox="1">
            <a:spLocks/>
          </p:cNvSpPr>
          <p:nvPr/>
        </p:nvSpPr>
        <p:spPr bwMode="auto">
          <a:xfrm>
            <a:off x="214282" y="1142984"/>
            <a:ext cx="6812535" cy="3571900"/>
          </a:xfrm>
          <a:prstGeom prst="rect">
            <a:avLst/>
          </a:prstGeom>
          <a:noFill/>
          <a:ln w="9525">
            <a:noFill/>
            <a:miter lim="800000"/>
            <a:headEnd/>
            <a:tailEnd/>
          </a:ln>
        </p:spPr>
        <p:txBody>
          <a:bodyPr/>
          <a:lstStyle/>
          <a:p>
            <a:pPr marL="214308" indent="-214308" algn="just">
              <a:buClr>
                <a:schemeClr val="accent6">
                  <a:lumMod val="75000"/>
                </a:schemeClr>
              </a:buClr>
              <a:buFont typeface="Courier New" panose="02070309020205020404" pitchFamily="49" charset="0"/>
              <a:buChar char="o"/>
            </a:pPr>
            <a:endParaRPr lang="tr-TR" dirty="0">
              <a:latin typeface="Arial" pitchFamily="34" charset="0"/>
              <a:cs typeface="Arial" pitchFamily="34" charset="0"/>
            </a:endParaRPr>
          </a:p>
          <a:p>
            <a:pPr marL="214308" indent="-214308" algn="just">
              <a:buClr>
                <a:schemeClr val="accent6">
                  <a:lumMod val="75000"/>
                </a:schemeClr>
              </a:buClr>
              <a:buFont typeface="Courier New" panose="02070309020205020404" pitchFamily="49" charset="0"/>
              <a:buChar char="o"/>
            </a:pPr>
            <a:r>
              <a:rPr lang="tr-TR" dirty="0">
                <a:latin typeface="Arial" pitchFamily="34" charset="0"/>
                <a:cs typeface="Arial" pitchFamily="34" charset="0"/>
              </a:rPr>
              <a:t>Voice of </a:t>
            </a:r>
            <a:r>
              <a:rPr lang="tr-TR" dirty="0" err="1">
                <a:latin typeface="Arial" pitchFamily="34" charset="0"/>
                <a:cs typeface="Arial" pitchFamily="34" charset="0"/>
              </a:rPr>
              <a:t>Industry</a:t>
            </a:r>
            <a:r>
              <a:rPr lang="tr-TR" dirty="0">
                <a:latin typeface="Arial" pitchFamily="34" charset="0"/>
                <a:cs typeface="Arial" pitchFamily="34" charset="0"/>
              </a:rPr>
              <a:t> </a:t>
            </a:r>
            <a:r>
              <a:rPr lang="tr-TR" dirty="0" err="1">
                <a:latin typeface="Arial" pitchFamily="34" charset="0"/>
                <a:cs typeface="Arial" pitchFamily="34" charset="0"/>
              </a:rPr>
              <a:t>Abroad</a:t>
            </a:r>
            <a:r>
              <a:rPr lang="tr-TR" dirty="0">
                <a:latin typeface="Arial" pitchFamily="34" charset="0"/>
                <a:cs typeface="Arial" pitchFamily="34" charset="0"/>
              </a:rPr>
              <a:t> </a:t>
            </a:r>
            <a:r>
              <a:rPr lang="tr-TR" dirty="0" err="1">
                <a:latin typeface="Arial" pitchFamily="34" charset="0"/>
                <a:cs typeface="Arial" pitchFamily="34" charset="0"/>
              </a:rPr>
              <a:t>with</a:t>
            </a:r>
            <a:r>
              <a:rPr lang="tr-TR" dirty="0">
                <a:latin typeface="Arial" pitchFamily="34" charset="0"/>
                <a:cs typeface="Arial" pitchFamily="34" charset="0"/>
              </a:rPr>
              <a:t> 6 </a:t>
            </a:r>
            <a:r>
              <a:rPr lang="tr-TR" dirty="0" err="1">
                <a:latin typeface="Arial" pitchFamily="34" charset="0"/>
                <a:cs typeface="Arial" pitchFamily="34" charset="0"/>
              </a:rPr>
              <a:t>Institutions</a:t>
            </a:r>
            <a:endParaRPr lang="tr-TR" dirty="0">
              <a:latin typeface="Arial" pitchFamily="34" charset="0"/>
              <a:cs typeface="Arial" pitchFamily="34" charset="0"/>
            </a:endParaRPr>
          </a:p>
          <a:p>
            <a:pPr algn="just">
              <a:buClr>
                <a:schemeClr val="accent6">
                  <a:lumMod val="75000"/>
                </a:schemeClr>
              </a:buClr>
            </a:pPr>
            <a:r>
              <a:rPr lang="tr-TR" dirty="0">
                <a:latin typeface="Arial" pitchFamily="34" charset="0"/>
                <a:cs typeface="Arial" pitchFamily="34" charset="0"/>
              </a:rPr>
              <a:t>     FIATA, CLECAT, UNECE, ECOLPAF, TRACECA, SEESARI</a:t>
            </a:r>
          </a:p>
          <a:p>
            <a:pPr algn="just">
              <a:buClr>
                <a:schemeClr val="accent6">
                  <a:lumMod val="75000"/>
                </a:schemeClr>
              </a:buClr>
            </a:pPr>
            <a:endParaRPr lang="tr-TR" dirty="0">
              <a:latin typeface="Arial" pitchFamily="34" charset="0"/>
              <a:cs typeface="Arial" pitchFamily="34" charset="0"/>
            </a:endParaRPr>
          </a:p>
          <a:p>
            <a:pPr marL="214308" indent="-214308" algn="just">
              <a:buClr>
                <a:schemeClr val="accent6">
                  <a:lumMod val="75000"/>
                </a:schemeClr>
              </a:buClr>
              <a:buFont typeface="Courier New" panose="02070309020205020404" pitchFamily="49" charset="0"/>
              <a:buChar char="o"/>
            </a:pPr>
            <a:r>
              <a:rPr lang="tr-TR" dirty="0" err="1">
                <a:latin typeface="Arial" pitchFamily="34" charset="0"/>
                <a:cs typeface="Arial" pitchFamily="34" charset="0"/>
              </a:rPr>
              <a:t>Founding</a:t>
            </a:r>
            <a:r>
              <a:rPr lang="tr-TR" dirty="0">
                <a:latin typeface="Arial" pitchFamily="34" charset="0"/>
                <a:cs typeface="Arial" pitchFamily="34" charset="0"/>
              </a:rPr>
              <a:t> </a:t>
            </a:r>
            <a:r>
              <a:rPr lang="tr-TR" dirty="0" err="1">
                <a:latin typeface="Arial" pitchFamily="34" charset="0"/>
                <a:cs typeface="Arial" pitchFamily="34" charset="0"/>
              </a:rPr>
              <a:t>Member</a:t>
            </a:r>
            <a:r>
              <a:rPr lang="tr-TR" dirty="0">
                <a:latin typeface="Arial" pitchFamily="34" charset="0"/>
                <a:cs typeface="Arial" pitchFamily="34" charset="0"/>
              </a:rPr>
              <a:t> of ECOLPAF &amp; SEESARI</a:t>
            </a:r>
          </a:p>
          <a:p>
            <a:pPr algn="just">
              <a:buClr>
                <a:schemeClr val="accent6">
                  <a:lumMod val="75000"/>
                </a:schemeClr>
              </a:buClr>
            </a:pPr>
            <a:endParaRPr lang="tr-TR" dirty="0">
              <a:latin typeface="Arial" pitchFamily="34" charset="0"/>
              <a:cs typeface="Arial" pitchFamily="34" charset="0"/>
            </a:endParaRPr>
          </a:p>
          <a:p>
            <a:pPr marL="214308" indent="-214308" algn="just">
              <a:buClr>
                <a:schemeClr val="accent6">
                  <a:lumMod val="75000"/>
                </a:schemeClr>
              </a:buClr>
              <a:buFont typeface="Courier New" panose="02070309020205020404" pitchFamily="49" charset="0"/>
              <a:buChar char="o"/>
            </a:pPr>
            <a:r>
              <a:rPr lang="tr-TR" dirty="0" err="1">
                <a:latin typeface="Arial" pitchFamily="34" charset="0"/>
                <a:cs typeface="Arial" pitchFamily="34" charset="0"/>
              </a:rPr>
              <a:t>Working</a:t>
            </a:r>
            <a:r>
              <a:rPr lang="tr-TR" dirty="0">
                <a:latin typeface="Arial" pitchFamily="34" charset="0"/>
                <a:cs typeface="Arial" pitchFamily="34" charset="0"/>
              </a:rPr>
              <a:t> </a:t>
            </a:r>
            <a:r>
              <a:rPr lang="tr-TR" dirty="0" err="1">
                <a:latin typeface="Arial" pitchFamily="34" charset="0"/>
                <a:cs typeface="Arial" pitchFamily="34" charset="0"/>
              </a:rPr>
              <a:t>Groups</a:t>
            </a:r>
            <a:r>
              <a:rPr lang="tr-TR" dirty="0">
                <a:latin typeface="Arial" pitchFamily="34" charset="0"/>
                <a:cs typeface="Arial" pitchFamily="34" charset="0"/>
              </a:rPr>
              <a:t> of 7 </a:t>
            </a:r>
            <a:r>
              <a:rPr lang="tr-TR" dirty="0" err="1">
                <a:latin typeface="Arial" pitchFamily="34" charset="0"/>
                <a:cs typeface="Arial" pitchFamily="34" charset="0"/>
              </a:rPr>
              <a:t>Sectoral</a:t>
            </a:r>
            <a:r>
              <a:rPr lang="tr-TR" dirty="0">
                <a:latin typeface="Arial" pitchFamily="34" charset="0"/>
                <a:cs typeface="Arial" pitchFamily="34" charset="0"/>
              </a:rPr>
              <a:t> </a:t>
            </a:r>
            <a:r>
              <a:rPr lang="tr-TR" dirty="0" err="1">
                <a:latin typeface="Arial" pitchFamily="34" charset="0"/>
                <a:cs typeface="Arial" pitchFamily="34" charset="0"/>
              </a:rPr>
              <a:t>Divisions</a:t>
            </a:r>
            <a:endParaRPr lang="tr-TR" dirty="0">
              <a:latin typeface="Arial" pitchFamily="34" charset="0"/>
              <a:cs typeface="Arial" pitchFamily="34" charset="0"/>
            </a:endParaRPr>
          </a:p>
          <a:p>
            <a:pPr marL="214308" indent="-214308" algn="just">
              <a:buClr>
                <a:schemeClr val="accent6">
                  <a:lumMod val="75000"/>
                </a:schemeClr>
              </a:buClr>
              <a:buFont typeface="Courier New" panose="02070309020205020404" pitchFamily="49" charset="0"/>
              <a:buChar char="o"/>
            </a:pPr>
            <a:endParaRPr lang="tr-TR" dirty="0">
              <a:latin typeface="Arial" pitchFamily="34" charset="0"/>
              <a:cs typeface="Arial" pitchFamily="34" charset="0"/>
            </a:endParaRPr>
          </a:p>
          <a:p>
            <a:pPr marL="214308" indent="-214308" algn="just">
              <a:buClr>
                <a:schemeClr val="accent6">
                  <a:lumMod val="75000"/>
                </a:schemeClr>
              </a:buClr>
              <a:buFont typeface="Courier New" panose="02070309020205020404" pitchFamily="49" charset="0"/>
              <a:buChar char="o"/>
            </a:pPr>
            <a:r>
              <a:rPr lang="tr-TR" dirty="0" err="1">
                <a:latin typeface="Arial" pitchFamily="34" charset="0"/>
                <a:cs typeface="Arial" pitchFamily="34" charset="0"/>
              </a:rPr>
              <a:t>Hosted</a:t>
            </a:r>
            <a:r>
              <a:rPr lang="tr-TR" dirty="0">
                <a:latin typeface="Arial" pitchFamily="34" charset="0"/>
                <a:cs typeface="Arial" pitchFamily="34" charset="0"/>
              </a:rPr>
              <a:t> 4 International </a:t>
            </a:r>
            <a:r>
              <a:rPr lang="tr-TR" dirty="0" err="1">
                <a:latin typeface="Arial" pitchFamily="34" charset="0"/>
                <a:cs typeface="Arial" pitchFamily="34" charset="0"/>
              </a:rPr>
              <a:t>Organizations</a:t>
            </a:r>
            <a:endParaRPr lang="tr-TR" sz="1200" dirty="0">
              <a:solidFill>
                <a:schemeClr val="tx2">
                  <a:lumMod val="75000"/>
                </a:schemeClr>
              </a:solidFill>
              <a:latin typeface="Arial" pitchFamily="34" charset="0"/>
              <a:cs typeface="Arial" pitchFamily="34" charset="0"/>
            </a:endParaRPr>
          </a:p>
        </p:txBody>
      </p:sp>
      <p:sp>
        <p:nvSpPr>
          <p:cNvPr id="3" name="Dikdörtgen 2"/>
          <p:cNvSpPr/>
          <p:nvPr/>
        </p:nvSpPr>
        <p:spPr>
          <a:xfrm>
            <a:off x="1212107" y="4999904"/>
            <a:ext cx="1260281" cy="261610"/>
          </a:xfrm>
          <a:prstGeom prst="rect">
            <a:avLst/>
          </a:prstGeom>
        </p:spPr>
        <p:txBody>
          <a:bodyPr wrap="none">
            <a:spAutoFit/>
          </a:bodyPr>
          <a:lstStyle/>
          <a:p>
            <a:pPr algn="just">
              <a:buClr>
                <a:schemeClr val="accent6">
                  <a:lumMod val="75000"/>
                </a:schemeClr>
              </a:buClr>
            </a:pPr>
            <a:r>
              <a:rPr lang="tr-TR" sz="1100" dirty="0">
                <a:latin typeface="Arial" pitchFamily="34" charset="0"/>
                <a:cs typeface="Arial" pitchFamily="34" charset="0"/>
              </a:rPr>
              <a:t>Balkan </a:t>
            </a:r>
            <a:r>
              <a:rPr lang="tr-TR" sz="1100" dirty="0" err="1">
                <a:latin typeface="Arial" pitchFamily="34" charset="0"/>
                <a:cs typeface="Arial" pitchFamily="34" charset="0"/>
              </a:rPr>
              <a:t>Congress</a:t>
            </a:r>
            <a:endParaRPr lang="tr-TR" sz="1100" dirty="0">
              <a:latin typeface="Arial" pitchFamily="34" charset="0"/>
              <a:cs typeface="Arial" pitchFamily="34" charset="0"/>
            </a:endParaRPr>
          </a:p>
        </p:txBody>
      </p:sp>
      <p:sp>
        <p:nvSpPr>
          <p:cNvPr id="4" name="Dikdörtgen 3"/>
          <p:cNvSpPr/>
          <p:nvPr/>
        </p:nvSpPr>
        <p:spPr>
          <a:xfrm>
            <a:off x="1416864" y="4449188"/>
            <a:ext cx="582211" cy="307777"/>
          </a:xfrm>
          <a:prstGeom prst="rect">
            <a:avLst/>
          </a:prstGeom>
        </p:spPr>
        <p:txBody>
          <a:bodyPr wrap="none">
            <a:spAutoFit/>
          </a:bodyPr>
          <a:lstStyle/>
          <a:p>
            <a:pPr algn="ctr"/>
            <a:r>
              <a:rPr lang="tr-TR" sz="1400" b="1" u="sng" dirty="0">
                <a:solidFill>
                  <a:schemeClr val="accent6">
                    <a:lumMod val="75000"/>
                  </a:schemeClr>
                </a:solidFill>
                <a:latin typeface="Arial" panose="020B0604020202020204" pitchFamily="34" charset="0"/>
                <a:cs typeface="Arial" panose="020B0604020202020204" pitchFamily="34" charset="0"/>
              </a:rPr>
              <a:t>1999</a:t>
            </a:r>
            <a:endParaRPr lang="tr-TR" sz="1400" u="sng" dirty="0">
              <a:solidFill>
                <a:schemeClr val="accent6">
                  <a:lumMod val="75000"/>
                </a:schemeClr>
              </a:solidFill>
            </a:endParaRPr>
          </a:p>
        </p:txBody>
      </p:sp>
      <p:sp>
        <p:nvSpPr>
          <p:cNvPr id="16" name="Dikdörtgen 15"/>
          <p:cNvSpPr/>
          <p:nvPr/>
        </p:nvSpPr>
        <p:spPr>
          <a:xfrm>
            <a:off x="3461746" y="4985838"/>
            <a:ext cx="992579" cy="430887"/>
          </a:xfrm>
          <a:prstGeom prst="rect">
            <a:avLst/>
          </a:prstGeom>
        </p:spPr>
        <p:txBody>
          <a:bodyPr wrap="none">
            <a:spAutoFit/>
          </a:bodyPr>
          <a:lstStyle/>
          <a:p>
            <a:pPr algn="ctr">
              <a:buClr>
                <a:schemeClr val="accent6">
                  <a:lumMod val="75000"/>
                </a:schemeClr>
              </a:buClr>
            </a:pPr>
            <a:r>
              <a:rPr lang="tr-TR" sz="1100" dirty="0">
                <a:latin typeface="Arial" pitchFamily="34" charset="0"/>
                <a:cs typeface="Arial" pitchFamily="34" charset="0"/>
              </a:rPr>
              <a:t>FIATA World</a:t>
            </a:r>
          </a:p>
          <a:p>
            <a:pPr algn="ctr">
              <a:buClr>
                <a:schemeClr val="accent6">
                  <a:lumMod val="75000"/>
                </a:schemeClr>
              </a:buClr>
            </a:pPr>
            <a:r>
              <a:rPr lang="tr-TR" sz="1100" dirty="0" err="1">
                <a:latin typeface="Arial" pitchFamily="34" charset="0"/>
                <a:cs typeface="Arial" pitchFamily="34" charset="0"/>
              </a:rPr>
              <a:t>Congress</a:t>
            </a:r>
            <a:endParaRPr lang="tr-TR" sz="1100" dirty="0">
              <a:latin typeface="Arial" pitchFamily="34" charset="0"/>
              <a:cs typeface="Arial" pitchFamily="34" charset="0"/>
            </a:endParaRPr>
          </a:p>
        </p:txBody>
      </p:sp>
      <p:sp>
        <p:nvSpPr>
          <p:cNvPr id="17" name="Dikdörtgen 16"/>
          <p:cNvSpPr/>
          <p:nvPr/>
        </p:nvSpPr>
        <p:spPr>
          <a:xfrm>
            <a:off x="3533932" y="4466174"/>
            <a:ext cx="582211" cy="307777"/>
          </a:xfrm>
          <a:prstGeom prst="rect">
            <a:avLst/>
          </a:prstGeom>
        </p:spPr>
        <p:txBody>
          <a:bodyPr wrap="none">
            <a:spAutoFit/>
          </a:bodyPr>
          <a:lstStyle/>
          <a:p>
            <a:pPr algn="ctr"/>
            <a:r>
              <a:rPr lang="tr-TR" sz="1400" b="1" u="sng" dirty="0">
                <a:solidFill>
                  <a:schemeClr val="accent6">
                    <a:lumMod val="75000"/>
                  </a:schemeClr>
                </a:solidFill>
                <a:latin typeface="Arial" panose="020B0604020202020204" pitchFamily="34" charset="0"/>
                <a:cs typeface="Arial" panose="020B0604020202020204" pitchFamily="34" charset="0"/>
              </a:rPr>
              <a:t>2002</a:t>
            </a:r>
            <a:endParaRPr lang="tr-TR" sz="1400" dirty="0">
              <a:solidFill>
                <a:schemeClr val="accent6">
                  <a:lumMod val="75000"/>
                </a:schemeClr>
              </a:solidFill>
            </a:endParaRPr>
          </a:p>
        </p:txBody>
      </p:sp>
      <p:sp>
        <p:nvSpPr>
          <p:cNvPr id="18" name="Dikdörtgen 17"/>
          <p:cNvSpPr/>
          <p:nvPr/>
        </p:nvSpPr>
        <p:spPr>
          <a:xfrm>
            <a:off x="5795983" y="4508831"/>
            <a:ext cx="572336" cy="307777"/>
          </a:xfrm>
          <a:prstGeom prst="rect">
            <a:avLst/>
          </a:prstGeom>
        </p:spPr>
        <p:txBody>
          <a:bodyPr wrap="none">
            <a:spAutoFit/>
          </a:bodyPr>
          <a:lstStyle/>
          <a:p>
            <a:pPr algn="ctr"/>
            <a:r>
              <a:rPr lang="tr-TR" sz="1400" b="1" u="sng" dirty="0">
                <a:solidFill>
                  <a:schemeClr val="accent6">
                    <a:lumMod val="75000"/>
                  </a:schemeClr>
                </a:solidFill>
                <a:latin typeface="Arial" panose="020B0604020202020204" pitchFamily="34" charset="0"/>
                <a:cs typeface="Arial" panose="020B0604020202020204" pitchFamily="34" charset="0"/>
              </a:rPr>
              <a:t>2011</a:t>
            </a:r>
            <a:endParaRPr lang="tr-TR" sz="1400" dirty="0">
              <a:solidFill>
                <a:schemeClr val="accent6">
                  <a:lumMod val="75000"/>
                </a:schemeClr>
              </a:solidFill>
            </a:endParaRPr>
          </a:p>
        </p:txBody>
      </p:sp>
      <p:sp>
        <p:nvSpPr>
          <p:cNvPr id="19" name="Dikdörtgen 18"/>
          <p:cNvSpPr/>
          <p:nvPr/>
        </p:nvSpPr>
        <p:spPr>
          <a:xfrm>
            <a:off x="7608837" y="4526036"/>
            <a:ext cx="582211" cy="307777"/>
          </a:xfrm>
          <a:prstGeom prst="rect">
            <a:avLst/>
          </a:prstGeom>
        </p:spPr>
        <p:txBody>
          <a:bodyPr wrap="none">
            <a:spAutoFit/>
          </a:bodyPr>
          <a:lstStyle/>
          <a:p>
            <a:pPr algn="ctr"/>
            <a:r>
              <a:rPr lang="tr-TR" sz="1400" b="1" u="sng" dirty="0">
                <a:solidFill>
                  <a:schemeClr val="accent6">
                    <a:lumMod val="75000"/>
                  </a:schemeClr>
                </a:solidFill>
                <a:latin typeface="Arial" panose="020B0604020202020204" pitchFamily="34" charset="0"/>
                <a:cs typeface="Arial" panose="020B0604020202020204" pitchFamily="34" charset="0"/>
              </a:rPr>
              <a:t>2014</a:t>
            </a:r>
            <a:endParaRPr lang="tr-TR" sz="1400" dirty="0">
              <a:solidFill>
                <a:schemeClr val="accent6">
                  <a:lumMod val="75000"/>
                </a:schemeClr>
              </a:solidFill>
            </a:endParaRPr>
          </a:p>
        </p:txBody>
      </p:sp>
      <p:sp>
        <p:nvSpPr>
          <p:cNvPr id="20" name="Dikdörtgen 19"/>
          <p:cNvSpPr/>
          <p:nvPr/>
        </p:nvSpPr>
        <p:spPr>
          <a:xfrm>
            <a:off x="7426637" y="5046070"/>
            <a:ext cx="992579" cy="430887"/>
          </a:xfrm>
          <a:prstGeom prst="rect">
            <a:avLst/>
          </a:prstGeom>
        </p:spPr>
        <p:txBody>
          <a:bodyPr wrap="none">
            <a:spAutoFit/>
          </a:bodyPr>
          <a:lstStyle/>
          <a:p>
            <a:pPr algn="ctr">
              <a:buClr>
                <a:schemeClr val="accent6">
                  <a:lumMod val="75000"/>
                </a:schemeClr>
              </a:buClr>
            </a:pPr>
            <a:r>
              <a:rPr lang="tr-TR" sz="1100" dirty="0">
                <a:latin typeface="Arial" pitchFamily="34" charset="0"/>
                <a:cs typeface="Arial" pitchFamily="34" charset="0"/>
              </a:rPr>
              <a:t>FIATA World</a:t>
            </a:r>
          </a:p>
          <a:p>
            <a:pPr algn="ctr">
              <a:buClr>
                <a:schemeClr val="accent6">
                  <a:lumMod val="75000"/>
                </a:schemeClr>
              </a:buClr>
            </a:pPr>
            <a:r>
              <a:rPr lang="tr-TR" sz="1100" dirty="0" err="1">
                <a:latin typeface="Arial" pitchFamily="34" charset="0"/>
                <a:cs typeface="Arial" pitchFamily="34" charset="0"/>
              </a:rPr>
              <a:t>Congress</a:t>
            </a:r>
            <a:endParaRPr lang="tr-TR" sz="1100" dirty="0">
              <a:latin typeface="Arial" pitchFamily="34" charset="0"/>
              <a:cs typeface="Arial" pitchFamily="34" charset="0"/>
            </a:endParaRPr>
          </a:p>
        </p:txBody>
      </p:sp>
      <p:sp>
        <p:nvSpPr>
          <p:cNvPr id="21" name="Dikdörtgen 20"/>
          <p:cNvSpPr/>
          <p:nvPr/>
        </p:nvSpPr>
        <p:spPr>
          <a:xfrm>
            <a:off x="5210759" y="5016208"/>
            <a:ext cx="1742785" cy="769441"/>
          </a:xfrm>
          <a:prstGeom prst="rect">
            <a:avLst/>
          </a:prstGeom>
        </p:spPr>
        <p:txBody>
          <a:bodyPr wrap="none">
            <a:spAutoFit/>
          </a:bodyPr>
          <a:lstStyle/>
          <a:p>
            <a:pPr algn="ctr">
              <a:buClr>
                <a:schemeClr val="accent6">
                  <a:lumMod val="75000"/>
                </a:schemeClr>
              </a:buClr>
            </a:pPr>
            <a:r>
              <a:rPr lang="en-US" sz="1100" dirty="0">
                <a:latin typeface="Arial" pitchFamily="34" charset="0"/>
                <a:cs typeface="Arial" pitchFamily="34" charset="0"/>
              </a:rPr>
              <a:t>10. Southeast European </a:t>
            </a:r>
            <a:endParaRPr lang="tr-TR" sz="1100" dirty="0">
              <a:latin typeface="Arial" pitchFamily="34" charset="0"/>
              <a:cs typeface="Arial" pitchFamily="34" charset="0"/>
            </a:endParaRPr>
          </a:p>
          <a:p>
            <a:pPr algn="ctr">
              <a:buClr>
                <a:schemeClr val="accent6">
                  <a:lumMod val="75000"/>
                </a:schemeClr>
              </a:buClr>
            </a:pPr>
            <a:r>
              <a:rPr lang="en-US" sz="1100" dirty="0">
                <a:latin typeface="Arial" pitchFamily="34" charset="0"/>
                <a:cs typeface="Arial" pitchFamily="34" charset="0"/>
              </a:rPr>
              <a:t>Freight Forwarders</a:t>
            </a:r>
            <a:endParaRPr lang="tr-TR" sz="1100" dirty="0">
              <a:latin typeface="Arial" pitchFamily="34" charset="0"/>
              <a:cs typeface="Arial" pitchFamily="34" charset="0"/>
            </a:endParaRPr>
          </a:p>
          <a:p>
            <a:pPr algn="ctr">
              <a:buClr>
                <a:schemeClr val="accent6">
                  <a:lumMod val="75000"/>
                </a:schemeClr>
              </a:buClr>
            </a:pPr>
            <a:r>
              <a:rPr lang="en-US" sz="1100" dirty="0">
                <a:latin typeface="Arial" pitchFamily="34" charset="0"/>
                <a:cs typeface="Arial" pitchFamily="34" charset="0"/>
              </a:rPr>
              <a:t>&amp; Logistics Operators</a:t>
            </a:r>
            <a:endParaRPr lang="tr-TR" sz="1100" dirty="0">
              <a:latin typeface="Arial" pitchFamily="34" charset="0"/>
              <a:cs typeface="Arial" pitchFamily="34" charset="0"/>
            </a:endParaRPr>
          </a:p>
          <a:p>
            <a:pPr algn="ctr">
              <a:buClr>
                <a:schemeClr val="accent6">
                  <a:lumMod val="75000"/>
                </a:schemeClr>
              </a:buClr>
            </a:pPr>
            <a:r>
              <a:rPr lang="en-US" sz="1100" dirty="0">
                <a:latin typeface="Arial" pitchFamily="34" charset="0"/>
                <a:cs typeface="Arial" pitchFamily="34" charset="0"/>
              </a:rPr>
              <a:t> Congress</a:t>
            </a:r>
            <a:endParaRPr lang="tr-TR" sz="1100" dirty="0">
              <a:latin typeface="Arial" pitchFamily="34" charset="0"/>
              <a:cs typeface="Arial" pitchFamily="34" charset="0"/>
            </a:endParaRPr>
          </a:p>
        </p:txBody>
      </p:sp>
      <p:pic>
        <p:nvPicPr>
          <p:cNvPr id="22" name="Picture 4"/>
          <p:cNvPicPr>
            <a:picLocks noChangeAspect="1" noChangeArrowheads="1"/>
          </p:cNvPicPr>
          <p:nvPr/>
        </p:nvPicPr>
        <p:blipFill>
          <a:blip r:embed="rId2" cstate="print"/>
          <a:srcRect/>
          <a:stretch>
            <a:fillRect/>
          </a:stretch>
        </p:blipFill>
        <p:spPr bwMode="auto">
          <a:xfrm rot="21430600">
            <a:off x="5431340" y="1956195"/>
            <a:ext cx="3335302" cy="2328179"/>
          </a:xfrm>
          <a:prstGeom prst="rect">
            <a:avLst/>
          </a:prstGeom>
          <a:ln>
            <a:noFill/>
          </a:ln>
          <a:effectLst>
            <a:softEdge rad="112500"/>
          </a:effectLst>
        </p:spPr>
      </p:pic>
    </p:spTree>
    <p:extLst>
      <p:ext uri="{BB962C8B-B14F-4D97-AF65-F5344CB8AC3E}">
        <p14:creationId xmlns:p14="http://schemas.microsoft.com/office/powerpoint/2010/main" val="76296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1"/>
          <p:cNvSpPr>
            <a:spLocks noChangeArrowheads="1"/>
          </p:cNvSpPr>
          <p:nvPr/>
        </p:nvSpPr>
        <p:spPr bwMode="auto">
          <a:xfrm>
            <a:off x="579858" y="1457474"/>
            <a:ext cx="7618040" cy="461665"/>
          </a:xfrm>
          <a:prstGeom prst="rect">
            <a:avLst/>
          </a:prstGeom>
          <a:noFill/>
          <a:ln w="9525">
            <a:noFill/>
            <a:miter lim="800000"/>
            <a:headEnd/>
            <a:tailEnd/>
          </a:ln>
        </p:spPr>
        <p:txBody>
          <a:bodyPr wrap="square">
            <a:spAutoFit/>
          </a:bodyPr>
          <a:lstStyle/>
          <a:p>
            <a:pPr algn="ctr">
              <a:lnSpc>
                <a:spcPct val="150000"/>
              </a:lnSpc>
            </a:pPr>
            <a:r>
              <a:rPr lang="en-US" altLang="en-US" sz="1600" b="1" dirty="0">
                <a:solidFill>
                  <a:srgbClr val="C00000"/>
                </a:solidFill>
                <a:latin typeface="Arial" pitchFamily="34" charset="0"/>
                <a:cs typeface="Arial" pitchFamily="34" charset="0"/>
              </a:rPr>
              <a:t>From 95 Countries, 10</a:t>
            </a:r>
            <a:r>
              <a:rPr lang="tr-TR" altLang="en-US" sz="1600" b="1" dirty="0">
                <a:solidFill>
                  <a:srgbClr val="C00000"/>
                </a:solidFill>
                <a:latin typeface="Arial" pitchFamily="34" charset="0"/>
                <a:cs typeface="Arial" pitchFamily="34" charset="0"/>
              </a:rPr>
              <a:t>39</a:t>
            </a:r>
            <a:r>
              <a:rPr lang="en-US" altLang="en-US" sz="1600" b="1" dirty="0">
                <a:solidFill>
                  <a:srgbClr val="C00000"/>
                </a:solidFill>
                <a:latin typeface="Arial" pitchFamily="34" charset="0"/>
                <a:cs typeface="Arial" pitchFamily="34" charset="0"/>
              </a:rPr>
              <a:t> Participants came together </a:t>
            </a:r>
          </a:p>
        </p:txBody>
      </p:sp>
      <p:pic>
        <p:nvPicPr>
          <p:cNvPr id="9" name="Resim 3"/>
          <p:cNvPicPr>
            <a:picLocks noChangeAspect="1"/>
          </p:cNvPicPr>
          <p:nvPr/>
        </p:nvPicPr>
        <p:blipFill>
          <a:blip r:embed="rId3" cstate="print"/>
          <a:srcRect/>
          <a:stretch>
            <a:fillRect/>
          </a:stretch>
        </p:blipFill>
        <p:spPr bwMode="auto">
          <a:xfrm>
            <a:off x="2161202" y="5357719"/>
            <a:ext cx="828675" cy="263525"/>
          </a:xfrm>
          <a:prstGeom prst="rect">
            <a:avLst/>
          </a:prstGeom>
          <a:noFill/>
          <a:ln w="9525">
            <a:noFill/>
            <a:miter lim="800000"/>
            <a:headEnd/>
            <a:tailEnd/>
          </a:ln>
        </p:spPr>
      </p:pic>
      <p:sp>
        <p:nvSpPr>
          <p:cNvPr id="10" name="Metin kutusu 4"/>
          <p:cNvSpPr txBox="1">
            <a:spLocks noChangeArrowheads="1"/>
          </p:cNvSpPr>
          <p:nvPr/>
        </p:nvSpPr>
        <p:spPr bwMode="auto">
          <a:xfrm>
            <a:off x="2135630" y="5168623"/>
            <a:ext cx="1009651" cy="184666"/>
          </a:xfrm>
          <a:prstGeom prst="rect">
            <a:avLst/>
          </a:prstGeom>
          <a:noFill/>
          <a:ln w="9525">
            <a:noFill/>
            <a:miter lim="800000"/>
            <a:headEnd/>
            <a:tailEnd/>
          </a:ln>
        </p:spPr>
        <p:txBody>
          <a:bodyPr>
            <a:spAutoFit/>
          </a:bodyPr>
          <a:lstStyle/>
          <a:p>
            <a:r>
              <a:rPr lang="tr-TR" altLang="tr-TR" sz="600" b="1" dirty="0">
                <a:latin typeface="Book Antiqua" pitchFamily="18" charset="0"/>
              </a:rPr>
              <a:t>YIFFYA SPONSOR</a:t>
            </a:r>
          </a:p>
        </p:txBody>
      </p:sp>
      <p:sp>
        <p:nvSpPr>
          <p:cNvPr id="12" name="Metin kutusu 13"/>
          <p:cNvSpPr txBox="1">
            <a:spLocks noChangeArrowheads="1"/>
          </p:cNvSpPr>
          <p:nvPr/>
        </p:nvSpPr>
        <p:spPr bwMode="auto">
          <a:xfrm>
            <a:off x="243317" y="4565378"/>
            <a:ext cx="1065212" cy="184666"/>
          </a:xfrm>
          <a:prstGeom prst="rect">
            <a:avLst/>
          </a:prstGeom>
          <a:noFill/>
          <a:ln w="9525">
            <a:noFill/>
            <a:miter lim="800000"/>
            <a:headEnd/>
            <a:tailEnd/>
          </a:ln>
        </p:spPr>
        <p:txBody>
          <a:bodyPr>
            <a:spAutoFit/>
          </a:bodyPr>
          <a:lstStyle/>
          <a:p>
            <a:pPr algn="ctr"/>
            <a:r>
              <a:rPr lang="tr-TR" altLang="tr-TR" sz="600" b="1" dirty="0">
                <a:latin typeface="Book Antiqua" pitchFamily="18" charset="0"/>
              </a:rPr>
              <a:t>MAIN SPONSOR</a:t>
            </a:r>
          </a:p>
        </p:txBody>
      </p:sp>
      <p:sp>
        <p:nvSpPr>
          <p:cNvPr id="13" name="Metin kutusu 14"/>
          <p:cNvSpPr txBox="1">
            <a:spLocks noChangeArrowheads="1"/>
          </p:cNvSpPr>
          <p:nvPr/>
        </p:nvSpPr>
        <p:spPr bwMode="auto">
          <a:xfrm>
            <a:off x="1308531" y="4558947"/>
            <a:ext cx="1033463" cy="184666"/>
          </a:xfrm>
          <a:prstGeom prst="rect">
            <a:avLst/>
          </a:prstGeom>
          <a:noFill/>
          <a:ln w="9525">
            <a:noFill/>
            <a:miter lim="800000"/>
            <a:headEnd/>
            <a:tailEnd/>
          </a:ln>
        </p:spPr>
        <p:txBody>
          <a:bodyPr>
            <a:spAutoFit/>
          </a:bodyPr>
          <a:lstStyle/>
          <a:p>
            <a:r>
              <a:rPr lang="tr-TR" altLang="tr-TR" sz="600" b="1" dirty="0">
                <a:latin typeface="Book Antiqua" pitchFamily="18" charset="0"/>
              </a:rPr>
              <a:t>PLATIN SPONSOR</a:t>
            </a:r>
          </a:p>
        </p:txBody>
      </p:sp>
      <p:pic>
        <p:nvPicPr>
          <p:cNvPr id="14" name="Picture 4" descr="http://fiata2014.org/images/logo/arkas_tr.png"/>
          <p:cNvPicPr>
            <a:picLocks noChangeAspect="1" noChangeArrowheads="1"/>
          </p:cNvPicPr>
          <p:nvPr/>
        </p:nvPicPr>
        <p:blipFill>
          <a:blip r:embed="rId4" cstate="print"/>
          <a:srcRect/>
          <a:stretch>
            <a:fillRect/>
          </a:stretch>
        </p:blipFill>
        <p:spPr bwMode="auto">
          <a:xfrm>
            <a:off x="1388700" y="4767161"/>
            <a:ext cx="731837" cy="263525"/>
          </a:xfrm>
          <a:prstGeom prst="rect">
            <a:avLst/>
          </a:prstGeom>
          <a:noFill/>
          <a:ln w="9525">
            <a:noFill/>
            <a:miter lim="800000"/>
            <a:headEnd/>
            <a:tailEnd/>
          </a:ln>
        </p:spPr>
      </p:pic>
      <p:pic>
        <p:nvPicPr>
          <p:cNvPr id="15" name="Picture 6" descr="http://fiata2014.org/images/logo/KAEC.jpg"/>
          <p:cNvPicPr>
            <a:picLocks noChangeAspect="1" noChangeArrowheads="1"/>
          </p:cNvPicPr>
          <p:nvPr/>
        </p:nvPicPr>
        <p:blipFill>
          <a:blip r:embed="rId5" cstate="print"/>
          <a:srcRect/>
          <a:stretch>
            <a:fillRect/>
          </a:stretch>
        </p:blipFill>
        <p:spPr bwMode="auto">
          <a:xfrm>
            <a:off x="2315764" y="4746521"/>
            <a:ext cx="715963" cy="304800"/>
          </a:xfrm>
          <a:prstGeom prst="rect">
            <a:avLst/>
          </a:prstGeom>
          <a:noFill/>
          <a:ln w="9525">
            <a:noFill/>
            <a:miter lim="800000"/>
            <a:headEnd/>
            <a:tailEnd/>
          </a:ln>
        </p:spPr>
      </p:pic>
      <p:sp>
        <p:nvSpPr>
          <p:cNvPr id="16" name="Metin kutusu 16"/>
          <p:cNvSpPr txBox="1">
            <a:spLocks noChangeArrowheads="1"/>
          </p:cNvSpPr>
          <p:nvPr/>
        </p:nvSpPr>
        <p:spPr bwMode="auto">
          <a:xfrm>
            <a:off x="2174891" y="4541775"/>
            <a:ext cx="1033463" cy="184666"/>
          </a:xfrm>
          <a:prstGeom prst="rect">
            <a:avLst/>
          </a:prstGeom>
          <a:noFill/>
          <a:ln w="9525">
            <a:noFill/>
            <a:miter lim="800000"/>
            <a:headEnd/>
            <a:tailEnd/>
          </a:ln>
        </p:spPr>
        <p:txBody>
          <a:bodyPr>
            <a:spAutoFit/>
          </a:bodyPr>
          <a:lstStyle/>
          <a:p>
            <a:r>
              <a:rPr lang="tr-TR" altLang="tr-TR" sz="600" b="1" dirty="0">
                <a:latin typeface="Book Antiqua" pitchFamily="18" charset="0"/>
              </a:rPr>
              <a:t>PLATIN SPONSOR</a:t>
            </a:r>
          </a:p>
        </p:txBody>
      </p:sp>
      <p:pic>
        <p:nvPicPr>
          <p:cNvPr id="17" name="Picture 8" descr="http://fiata2014.org/images/logo/WCA.png"/>
          <p:cNvPicPr>
            <a:picLocks noChangeAspect="1" noChangeArrowheads="1"/>
          </p:cNvPicPr>
          <p:nvPr/>
        </p:nvPicPr>
        <p:blipFill>
          <a:blip r:embed="rId6" cstate="print"/>
          <a:srcRect/>
          <a:stretch>
            <a:fillRect/>
          </a:stretch>
        </p:blipFill>
        <p:spPr bwMode="auto">
          <a:xfrm>
            <a:off x="1322715" y="5335494"/>
            <a:ext cx="630237" cy="307975"/>
          </a:xfrm>
          <a:prstGeom prst="rect">
            <a:avLst/>
          </a:prstGeom>
          <a:noFill/>
          <a:ln w="9525">
            <a:noFill/>
            <a:miter lim="800000"/>
            <a:headEnd/>
            <a:tailEnd/>
          </a:ln>
        </p:spPr>
      </p:pic>
      <p:pic>
        <p:nvPicPr>
          <p:cNvPr id="18" name="Picture 10" descr="http://fiata2014.org/images/logo/turkish_cargo.jpg"/>
          <p:cNvPicPr>
            <a:picLocks noChangeAspect="1" noChangeArrowheads="1"/>
          </p:cNvPicPr>
          <p:nvPr/>
        </p:nvPicPr>
        <p:blipFill>
          <a:blip r:embed="rId7" cstate="print"/>
          <a:srcRect/>
          <a:stretch>
            <a:fillRect/>
          </a:stretch>
        </p:blipFill>
        <p:spPr bwMode="auto">
          <a:xfrm>
            <a:off x="471682" y="5390139"/>
            <a:ext cx="552451" cy="242888"/>
          </a:xfrm>
          <a:prstGeom prst="rect">
            <a:avLst/>
          </a:prstGeom>
          <a:noFill/>
          <a:ln w="9525">
            <a:noFill/>
            <a:miter lim="800000"/>
            <a:headEnd/>
            <a:tailEnd/>
          </a:ln>
        </p:spPr>
      </p:pic>
      <p:sp>
        <p:nvSpPr>
          <p:cNvPr id="19" name="Metin kutusu 19"/>
          <p:cNvSpPr txBox="1">
            <a:spLocks noChangeArrowheads="1"/>
          </p:cNvSpPr>
          <p:nvPr/>
        </p:nvSpPr>
        <p:spPr bwMode="auto">
          <a:xfrm>
            <a:off x="1228709" y="5175054"/>
            <a:ext cx="1039812" cy="184666"/>
          </a:xfrm>
          <a:prstGeom prst="rect">
            <a:avLst/>
          </a:prstGeom>
          <a:noFill/>
          <a:ln w="9525">
            <a:noFill/>
            <a:miter lim="800000"/>
            <a:headEnd/>
            <a:tailEnd/>
          </a:ln>
        </p:spPr>
        <p:txBody>
          <a:bodyPr>
            <a:spAutoFit/>
          </a:bodyPr>
          <a:lstStyle/>
          <a:p>
            <a:r>
              <a:rPr lang="tr-TR" altLang="tr-TR" sz="600" b="1" dirty="0">
                <a:latin typeface="Book Antiqua" pitchFamily="18" charset="0"/>
              </a:rPr>
              <a:t>SILVER SPONSOR</a:t>
            </a:r>
          </a:p>
        </p:txBody>
      </p:sp>
      <p:sp>
        <p:nvSpPr>
          <p:cNvPr id="20" name="Metin kutusu 20"/>
          <p:cNvSpPr txBox="1">
            <a:spLocks noChangeArrowheads="1"/>
          </p:cNvSpPr>
          <p:nvPr/>
        </p:nvSpPr>
        <p:spPr bwMode="auto">
          <a:xfrm>
            <a:off x="311275" y="5168107"/>
            <a:ext cx="955461" cy="184666"/>
          </a:xfrm>
          <a:prstGeom prst="rect">
            <a:avLst/>
          </a:prstGeom>
          <a:noFill/>
          <a:ln w="9525">
            <a:noFill/>
            <a:miter lim="800000"/>
            <a:headEnd/>
            <a:tailEnd/>
          </a:ln>
        </p:spPr>
        <p:txBody>
          <a:bodyPr wrap="square">
            <a:spAutoFit/>
          </a:bodyPr>
          <a:lstStyle/>
          <a:p>
            <a:r>
              <a:rPr lang="tr-TR" altLang="tr-TR" sz="600" b="1" dirty="0">
                <a:latin typeface="Book Antiqua" pitchFamily="18" charset="0"/>
              </a:rPr>
              <a:t>BRONZE SPONSOR</a:t>
            </a:r>
          </a:p>
        </p:txBody>
      </p:sp>
      <p:pic>
        <p:nvPicPr>
          <p:cNvPr id="21" name="Picture 12" descr="http://fiata2014.org/images/logo/haberturk.jpg"/>
          <p:cNvPicPr>
            <a:picLocks noChangeAspect="1" noChangeArrowheads="1"/>
          </p:cNvPicPr>
          <p:nvPr/>
        </p:nvPicPr>
        <p:blipFill>
          <a:blip r:embed="rId8" cstate="print"/>
          <a:srcRect/>
          <a:stretch>
            <a:fillRect/>
          </a:stretch>
        </p:blipFill>
        <p:spPr bwMode="auto">
          <a:xfrm>
            <a:off x="3249211" y="4755553"/>
            <a:ext cx="431800" cy="263525"/>
          </a:xfrm>
          <a:prstGeom prst="rect">
            <a:avLst/>
          </a:prstGeom>
          <a:noFill/>
          <a:ln w="9525">
            <a:noFill/>
            <a:miter lim="800000"/>
            <a:headEnd/>
            <a:tailEnd/>
          </a:ln>
        </p:spPr>
      </p:pic>
      <p:sp>
        <p:nvSpPr>
          <p:cNvPr id="22" name="Metin kutusu 22"/>
          <p:cNvSpPr txBox="1">
            <a:spLocks noChangeArrowheads="1"/>
          </p:cNvSpPr>
          <p:nvPr/>
        </p:nvSpPr>
        <p:spPr bwMode="auto">
          <a:xfrm>
            <a:off x="3124592" y="4509123"/>
            <a:ext cx="727328" cy="276999"/>
          </a:xfrm>
          <a:prstGeom prst="rect">
            <a:avLst/>
          </a:prstGeom>
          <a:noFill/>
          <a:ln w="9525">
            <a:noFill/>
            <a:miter lim="800000"/>
            <a:headEnd/>
            <a:tailEnd/>
          </a:ln>
        </p:spPr>
        <p:txBody>
          <a:bodyPr wrap="square">
            <a:spAutoFit/>
          </a:bodyPr>
          <a:lstStyle/>
          <a:p>
            <a:pPr algn="ctr"/>
            <a:r>
              <a:rPr lang="tr-TR" altLang="tr-TR" sz="600" b="1" dirty="0">
                <a:latin typeface="Book Antiqua" pitchFamily="18" charset="0"/>
              </a:rPr>
              <a:t>MAIN MEDIA SPONSOR</a:t>
            </a:r>
          </a:p>
        </p:txBody>
      </p:sp>
      <p:pic>
        <p:nvPicPr>
          <p:cNvPr id="23" name="Picture 14" descr="http://www.rebaship.com/images/uta_lojistik.jpg"/>
          <p:cNvPicPr>
            <a:picLocks noChangeAspect="1" noChangeArrowheads="1"/>
          </p:cNvPicPr>
          <p:nvPr/>
        </p:nvPicPr>
        <p:blipFill>
          <a:blip r:embed="rId9" cstate="print"/>
          <a:srcRect/>
          <a:stretch>
            <a:fillRect/>
          </a:stretch>
        </p:blipFill>
        <p:spPr bwMode="auto">
          <a:xfrm>
            <a:off x="3123359" y="5404551"/>
            <a:ext cx="488951" cy="169863"/>
          </a:xfrm>
          <a:prstGeom prst="rect">
            <a:avLst/>
          </a:prstGeom>
          <a:noFill/>
          <a:ln w="9525">
            <a:noFill/>
            <a:miter lim="800000"/>
            <a:headEnd/>
            <a:tailEnd/>
          </a:ln>
        </p:spPr>
      </p:pic>
      <p:pic>
        <p:nvPicPr>
          <p:cNvPr id="24" name="Picture 16" descr="http://www.fiata2014.org/images/logo/ITJ.jpg"/>
          <p:cNvPicPr>
            <a:picLocks noChangeAspect="1" noChangeArrowheads="1"/>
          </p:cNvPicPr>
          <p:nvPr/>
        </p:nvPicPr>
        <p:blipFill>
          <a:blip r:embed="rId10" cstate="print"/>
          <a:srcRect/>
          <a:stretch>
            <a:fillRect/>
          </a:stretch>
        </p:blipFill>
        <p:spPr bwMode="auto">
          <a:xfrm>
            <a:off x="3681015" y="5371479"/>
            <a:ext cx="500063" cy="180975"/>
          </a:xfrm>
          <a:prstGeom prst="rect">
            <a:avLst/>
          </a:prstGeom>
          <a:noFill/>
          <a:ln w="9525">
            <a:noFill/>
            <a:miter lim="800000"/>
            <a:headEnd/>
            <a:tailEnd/>
          </a:ln>
        </p:spPr>
      </p:pic>
      <p:sp>
        <p:nvSpPr>
          <p:cNvPr id="25" name="Metin kutusu 25"/>
          <p:cNvSpPr txBox="1">
            <a:spLocks noChangeArrowheads="1"/>
          </p:cNvSpPr>
          <p:nvPr/>
        </p:nvSpPr>
        <p:spPr bwMode="auto">
          <a:xfrm>
            <a:off x="3182330" y="5183226"/>
            <a:ext cx="1133075" cy="184666"/>
          </a:xfrm>
          <a:prstGeom prst="rect">
            <a:avLst/>
          </a:prstGeom>
          <a:noFill/>
          <a:ln w="9525">
            <a:noFill/>
            <a:miter lim="800000"/>
            <a:headEnd/>
            <a:tailEnd/>
          </a:ln>
        </p:spPr>
        <p:txBody>
          <a:bodyPr wrap="square">
            <a:spAutoFit/>
          </a:bodyPr>
          <a:lstStyle/>
          <a:p>
            <a:r>
              <a:rPr lang="tr-TR" altLang="tr-TR" sz="600" b="1" dirty="0">
                <a:latin typeface="Book Antiqua" pitchFamily="18" charset="0"/>
              </a:rPr>
              <a:t>MEDIA SPONSORS</a:t>
            </a:r>
          </a:p>
        </p:txBody>
      </p:sp>
      <p:pic>
        <p:nvPicPr>
          <p:cNvPr id="28" name="Picture 2" descr="http://fiata2014.org/images/logo/ekol.jpg"/>
          <p:cNvPicPr>
            <a:picLocks noChangeAspect="1" noChangeArrowheads="1"/>
          </p:cNvPicPr>
          <p:nvPr/>
        </p:nvPicPr>
        <p:blipFill>
          <a:blip r:embed="rId11" cstate="print"/>
          <a:srcRect/>
          <a:stretch>
            <a:fillRect/>
          </a:stretch>
        </p:blipFill>
        <p:spPr bwMode="auto">
          <a:xfrm>
            <a:off x="376220" y="4798910"/>
            <a:ext cx="852488" cy="222251"/>
          </a:xfrm>
          <a:prstGeom prst="rect">
            <a:avLst/>
          </a:prstGeom>
          <a:noFill/>
          <a:ln w="9525">
            <a:noFill/>
            <a:miter lim="800000"/>
            <a:headEnd/>
            <a:tailEnd/>
          </a:ln>
        </p:spPr>
      </p:pic>
      <p:sp>
        <p:nvSpPr>
          <p:cNvPr id="29" name="Başlık 1"/>
          <p:cNvSpPr txBox="1">
            <a:spLocks/>
          </p:cNvSpPr>
          <p:nvPr/>
        </p:nvSpPr>
        <p:spPr>
          <a:xfrm>
            <a:off x="899592" y="332656"/>
            <a:ext cx="7772400" cy="648072"/>
          </a:xfrm>
          <a:prstGeom prst="rect">
            <a:avLst/>
          </a:prstGeom>
        </p:spPr>
        <p:txBody>
          <a:bodyPr vert="horz" lIns="91440" tIns="45720" rIns="91440" bIns="45720" rtlCol="0" anchor="ctr">
            <a:normAutofit/>
          </a:bodyPr>
          <a:lstStyle/>
          <a:p>
            <a:pPr lvl="0">
              <a:spcBef>
                <a:spcPct val="0"/>
              </a:spcBef>
              <a:defRPr/>
            </a:pPr>
            <a:r>
              <a:rPr lang="tr-TR" sz="2000" dirty="0">
                <a:latin typeface="Arial" pitchFamily="34" charset="0"/>
                <a:cs typeface="Arial" pitchFamily="34" charset="0"/>
              </a:rPr>
              <a:t>FIATA WORLD CONGRESS 2014 ISTANBUL</a:t>
            </a:r>
          </a:p>
        </p:txBody>
      </p:sp>
      <p:sp>
        <p:nvSpPr>
          <p:cNvPr id="2" name="Dikdörtgen 1"/>
          <p:cNvSpPr/>
          <p:nvPr/>
        </p:nvSpPr>
        <p:spPr>
          <a:xfrm>
            <a:off x="471681" y="2227760"/>
            <a:ext cx="4572000" cy="1846659"/>
          </a:xfrm>
          <a:prstGeom prst="rect">
            <a:avLst/>
          </a:prstGeom>
        </p:spPr>
        <p:txBody>
          <a:bodyPr>
            <a:spAutoFit/>
          </a:bodyPr>
          <a:lstStyle/>
          <a:p>
            <a:pPr marL="285744" indent="-285744">
              <a:buClr>
                <a:schemeClr val="accent6">
                  <a:lumMod val="75000"/>
                </a:schemeClr>
              </a:buClr>
              <a:buFont typeface="Courier New" panose="02070309020205020404" pitchFamily="49" charset="0"/>
              <a:buChar char="o"/>
            </a:pPr>
            <a:r>
              <a:rPr lang="tr-TR" dirty="0">
                <a:latin typeface="Arial" pitchFamily="34" charset="0"/>
                <a:cs typeface="Arial" pitchFamily="34" charset="0"/>
              </a:rPr>
              <a:t> </a:t>
            </a:r>
            <a:r>
              <a:rPr lang="tr-TR" sz="1600" dirty="0">
                <a:latin typeface="Arial" pitchFamily="34" charset="0"/>
                <a:cs typeface="Arial" pitchFamily="34" charset="0"/>
              </a:rPr>
              <a:t>15 </a:t>
            </a:r>
            <a:r>
              <a:rPr lang="tr-TR" sz="1600" dirty="0" err="1">
                <a:latin typeface="Arial" pitchFamily="34" charset="0"/>
                <a:cs typeface="Arial" pitchFamily="34" charset="0"/>
              </a:rPr>
              <a:t>Meetings</a:t>
            </a:r>
            <a:endParaRPr lang="tr-TR" sz="1600" dirty="0">
              <a:latin typeface="Arial" pitchFamily="34" charset="0"/>
              <a:cs typeface="Arial" pitchFamily="34" charset="0"/>
            </a:endParaRPr>
          </a:p>
          <a:p>
            <a:pPr marL="285744" indent="-285744">
              <a:buClr>
                <a:schemeClr val="accent6">
                  <a:lumMod val="75000"/>
                </a:schemeClr>
              </a:buClr>
              <a:buFont typeface="Courier New" panose="02070309020205020404" pitchFamily="49" charset="0"/>
              <a:buChar char="o"/>
            </a:pPr>
            <a:endParaRPr lang="tr-TR" sz="1600" dirty="0">
              <a:latin typeface="Arial" pitchFamily="34" charset="0"/>
              <a:cs typeface="Arial" pitchFamily="34" charset="0"/>
            </a:endParaRPr>
          </a:p>
          <a:p>
            <a:pPr marL="285744" indent="-285744">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 35 </a:t>
            </a:r>
            <a:r>
              <a:rPr lang="tr-TR" sz="1600" dirty="0" err="1">
                <a:latin typeface="Arial" pitchFamily="34" charset="0"/>
                <a:cs typeface="Arial" pitchFamily="34" charset="0"/>
              </a:rPr>
              <a:t>Speakers</a:t>
            </a:r>
            <a:endParaRPr lang="tr-TR" sz="1600" dirty="0">
              <a:latin typeface="Arial" pitchFamily="34" charset="0"/>
              <a:cs typeface="Arial" pitchFamily="34" charset="0"/>
            </a:endParaRPr>
          </a:p>
          <a:p>
            <a:pPr marL="285744" indent="-285744">
              <a:buClr>
                <a:schemeClr val="accent6">
                  <a:lumMod val="75000"/>
                </a:schemeClr>
              </a:buClr>
              <a:buFont typeface="Courier New" panose="02070309020205020404" pitchFamily="49" charset="0"/>
              <a:buChar char="o"/>
            </a:pPr>
            <a:endParaRPr lang="tr-TR" sz="1600" dirty="0">
              <a:latin typeface="Arial" pitchFamily="34" charset="0"/>
              <a:cs typeface="Arial" pitchFamily="34" charset="0"/>
            </a:endParaRPr>
          </a:p>
          <a:p>
            <a:pPr marL="285744" indent="-285744">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1055 Networking </a:t>
            </a:r>
            <a:r>
              <a:rPr lang="tr-TR" sz="1600" dirty="0" err="1">
                <a:latin typeface="Arial" pitchFamily="34" charset="0"/>
                <a:cs typeface="Arial" pitchFamily="34" charset="0"/>
              </a:rPr>
              <a:t>Meetings</a:t>
            </a:r>
            <a:endParaRPr lang="tr-TR" sz="1600" dirty="0">
              <a:latin typeface="Arial" pitchFamily="34" charset="0"/>
              <a:cs typeface="Arial" pitchFamily="34" charset="0"/>
            </a:endParaRPr>
          </a:p>
          <a:p>
            <a:pPr marL="285744" indent="-285744">
              <a:buClr>
                <a:schemeClr val="accent6">
                  <a:lumMod val="75000"/>
                </a:schemeClr>
              </a:buClr>
              <a:buFont typeface="Courier New" panose="02070309020205020404" pitchFamily="49" charset="0"/>
              <a:buChar char="o"/>
            </a:pPr>
            <a:endParaRPr lang="tr-TR" sz="1600" dirty="0">
              <a:latin typeface="Arial" pitchFamily="34" charset="0"/>
              <a:cs typeface="Arial" pitchFamily="34" charset="0"/>
            </a:endParaRPr>
          </a:p>
          <a:p>
            <a:pPr marL="285744" indent="-285744">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 43 </a:t>
            </a:r>
            <a:r>
              <a:rPr lang="tr-TR" sz="1600" dirty="0" err="1">
                <a:latin typeface="Arial" pitchFamily="34" charset="0"/>
                <a:cs typeface="Arial" pitchFamily="34" charset="0"/>
              </a:rPr>
              <a:t>Exhibitors</a:t>
            </a:r>
            <a:endParaRPr lang="tr-TR" sz="1600" dirty="0">
              <a:latin typeface="Arial" pitchFamily="34" charset="0"/>
              <a:cs typeface="Arial" pitchFamily="34" charset="0"/>
            </a:endParaRPr>
          </a:p>
        </p:txBody>
      </p:sp>
      <p:graphicFrame>
        <p:nvGraphicFramePr>
          <p:cNvPr id="26" name="3 Grafik"/>
          <p:cNvGraphicFramePr>
            <a:graphicFrameLocks/>
          </p:cNvGraphicFramePr>
          <p:nvPr/>
        </p:nvGraphicFramePr>
        <p:xfrm>
          <a:off x="4388878" y="2207108"/>
          <a:ext cx="4098203" cy="2736304"/>
        </p:xfrm>
        <a:graphic>
          <a:graphicData uri="http://schemas.openxmlformats.org/drawingml/2006/chart">
            <c:chart xmlns:c="http://schemas.openxmlformats.org/drawingml/2006/chart" xmlns:r="http://schemas.openxmlformats.org/officeDocument/2006/relationships" r:id="rId12"/>
          </a:graphicData>
        </a:graphic>
      </p:graphicFrame>
      <p:sp>
        <p:nvSpPr>
          <p:cNvPr id="3" name="Dikdörtgen 2"/>
          <p:cNvSpPr/>
          <p:nvPr/>
        </p:nvSpPr>
        <p:spPr>
          <a:xfrm>
            <a:off x="4412749" y="4278602"/>
            <a:ext cx="4248472" cy="590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rot="19302540">
            <a:off x="3901541" y="3210053"/>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Malaysia</a:t>
            </a:r>
            <a:r>
              <a:rPr lang="tr-TR" sz="120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0" name="Metin kutusu 29"/>
          <p:cNvSpPr txBox="1"/>
          <p:nvPr/>
        </p:nvSpPr>
        <p:spPr>
          <a:xfrm rot="19302540">
            <a:off x="4493154" y="3065586"/>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Italy</a:t>
            </a:r>
            <a:r>
              <a:rPr lang="tr-TR" sz="120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1" name="Metin kutusu 30"/>
          <p:cNvSpPr txBox="1"/>
          <p:nvPr/>
        </p:nvSpPr>
        <p:spPr>
          <a:xfrm rot="19302540">
            <a:off x="4707836" y="3180719"/>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Taiwan</a:t>
            </a:r>
            <a:r>
              <a:rPr lang="tr-TR" sz="120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2" name="Metin kutusu 31"/>
          <p:cNvSpPr txBox="1"/>
          <p:nvPr/>
        </p:nvSpPr>
        <p:spPr>
          <a:xfrm rot="19302540">
            <a:off x="5107373" y="3167398"/>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Nigeria</a:t>
            </a:r>
            <a:r>
              <a:rPr lang="tr-TR" sz="120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3" name="Metin kutusu 32"/>
          <p:cNvSpPr txBox="1"/>
          <p:nvPr/>
        </p:nvSpPr>
        <p:spPr>
          <a:xfrm rot="19302540">
            <a:off x="5443169" y="3180721"/>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Ukraine</a:t>
            </a:r>
            <a:r>
              <a:rPr lang="tr-TR" sz="120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4" name="Metin kutusu 33"/>
          <p:cNvSpPr txBox="1"/>
          <p:nvPr/>
        </p:nvSpPr>
        <p:spPr>
          <a:xfrm rot="19302540">
            <a:off x="5921692" y="3078584"/>
            <a:ext cx="4359591" cy="276999"/>
          </a:xfrm>
          <a:prstGeom prst="rect">
            <a:avLst/>
          </a:prstGeom>
          <a:noFill/>
        </p:spPr>
        <p:txBody>
          <a:bodyPr wrap="square" rtlCol="0">
            <a:spAutoFit/>
          </a:bodyPr>
          <a:lstStyle/>
          <a:p>
            <a:r>
              <a:rPr lang="tr-TR" sz="1200" dirty="0">
                <a:solidFill>
                  <a:schemeClr val="tx1">
                    <a:lumMod val="85000"/>
                    <a:lumOff val="15000"/>
                  </a:schemeClr>
                </a:solidFill>
                <a:latin typeface="Arial" panose="020B0604020202020204" pitchFamily="34" charset="0"/>
                <a:cs typeface="Arial" panose="020B0604020202020204" pitchFamily="34" charset="0"/>
              </a:rPr>
              <a:t>Gana </a:t>
            </a:r>
          </a:p>
        </p:txBody>
      </p:sp>
      <p:sp>
        <p:nvSpPr>
          <p:cNvPr id="35" name="Metin kutusu 34"/>
          <p:cNvSpPr txBox="1"/>
          <p:nvPr/>
        </p:nvSpPr>
        <p:spPr>
          <a:xfrm rot="19302540">
            <a:off x="6263477" y="3137584"/>
            <a:ext cx="4359591" cy="276999"/>
          </a:xfrm>
          <a:prstGeom prst="rect">
            <a:avLst/>
          </a:prstGeom>
          <a:noFill/>
        </p:spPr>
        <p:txBody>
          <a:bodyPr wrap="square" rtlCol="0">
            <a:spAutoFit/>
          </a:bodyPr>
          <a:lstStyle/>
          <a:p>
            <a:r>
              <a:rPr lang="tr-TR" sz="1200" dirty="0">
                <a:solidFill>
                  <a:schemeClr val="tx1">
                    <a:lumMod val="85000"/>
                    <a:lumOff val="15000"/>
                  </a:schemeClr>
                </a:solidFill>
                <a:latin typeface="Arial" panose="020B0604020202020204" pitchFamily="34" charset="0"/>
                <a:cs typeface="Arial" panose="020B0604020202020204" pitchFamily="34" charset="0"/>
              </a:rPr>
              <a:t>U.S.A</a:t>
            </a:r>
          </a:p>
        </p:txBody>
      </p:sp>
      <p:sp>
        <p:nvSpPr>
          <p:cNvPr id="36" name="Metin kutusu 35"/>
          <p:cNvSpPr txBox="1"/>
          <p:nvPr/>
        </p:nvSpPr>
        <p:spPr>
          <a:xfrm rot="19302540">
            <a:off x="6589362" y="3169235"/>
            <a:ext cx="4359591" cy="276999"/>
          </a:xfrm>
          <a:prstGeom prst="rect">
            <a:avLst/>
          </a:prstGeom>
          <a:noFill/>
        </p:spPr>
        <p:txBody>
          <a:bodyPr wrap="square" rtlCol="0">
            <a:spAutoFit/>
          </a:bodyPr>
          <a:lstStyle/>
          <a:p>
            <a:r>
              <a:rPr lang="tr-TR" sz="1200" dirty="0">
                <a:solidFill>
                  <a:schemeClr val="tx1">
                    <a:lumMod val="85000"/>
                    <a:lumOff val="15000"/>
                  </a:schemeClr>
                </a:solidFill>
                <a:latin typeface="Arial" panose="020B0604020202020204" pitchFamily="34" charset="0"/>
                <a:cs typeface="Arial" panose="020B0604020202020204" pitchFamily="34" charset="0"/>
              </a:rPr>
              <a:t>U.A.E.</a:t>
            </a:r>
          </a:p>
        </p:txBody>
      </p:sp>
      <p:sp>
        <p:nvSpPr>
          <p:cNvPr id="37" name="Metin kutusu 36"/>
          <p:cNvSpPr txBox="1"/>
          <p:nvPr/>
        </p:nvSpPr>
        <p:spPr>
          <a:xfrm rot="19302540">
            <a:off x="6877387" y="3253189"/>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Belgium</a:t>
            </a:r>
            <a:endParaRPr lang="tr-TR"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8" name="Metin kutusu 37"/>
          <p:cNvSpPr txBox="1"/>
          <p:nvPr/>
        </p:nvSpPr>
        <p:spPr>
          <a:xfrm rot="19302540">
            <a:off x="7421243" y="3124586"/>
            <a:ext cx="4359591" cy="276999"/>
          </a:xfrm>
          <a:prstGeom prst="rect">
            <a:avLst/>
          </a:prstGeom>
          <a:noFill/>
        </p:spPr>
        <p:txBody>
          <a:bodyPr wrap="square" rtlCol="0">
            <a:spAutoFit/>
          </a:bodyPr>
          <a:lstStyle/>
          <a:p>
            <a:r>
              <a:rPr lang="tr-TR" sz="1200" dirty="0" err="1">
                <a:solidFill>
                  <a:schemeClr val="tx1">
                    <a:lumMod val="85000"/>
                    <a:lumOff val="15000"/>
                  </a:schemeClr>
                </a:solidFill>
                <a:latin typeface="Arial" panose="020B0604020202020204" pitchFamily="34" charset="0"/>
                <a:cs typeface="Arial" panose="020B0604020202020204" pitchFamily="34" charset="0"/>
              </a:rPr>
              <a:t>India</a:t>
            </a:r>
            <a:endParaRPr lang="tr-TR" sz="12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41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899592" y="459209"/>
            <a:ext cx="3588034"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TRAINING &amp; PUBLICATIONS</a:t>
            </a:r>
          </a:p>
        </p:txBody>
      </p:sp>
      <p:sp>
        <p:nvSpPr>
          <p:cNvPr id="26" name="2 İçerik Yer Tutucusu"/>
          <p:cNvSpPr txBox="1">
            <a:spLocks/>
          </p:cNvSpPr>
          <p:nvPr/>
        </p:nvSpPr>
        <p:spPr bwMode="auto">
          <a:xfrm>
            <a:off x="377890" y="1124744"/>
            <a:ext cx="8226558" cy="3232989"/>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en-US" sz="1600" dirty="0">
                <a:latin typeface="Arial" pitchFamily="34" charset="0"/>
                <a:cs typeface="Arial" pitchFamily="34" charset="0"/>
              </a:rPr>
              <a:t>FIATA Diploma in Freight Forwarding</a:t>
            </a:r>
            <a:r>
              <a:rPr lang="tr-TR" sz="1600" dirty="0">
                <a:latin typeface="Arial" pitchFamily="34" charset="0"/>
                <a:cs typeface="Arial" pitchFamily="34" charset="0"/>
              </a:rPr>
              <a:t> / </a:t>
            </a:r>
            <a:r>
              <a:rPr lang="tr-TR" sz="1600" dirty="0" err="1">
                <a:latin typeface="Arial" pitchFamily="34" charset="0"/>
                <a:cs typeface="Arial" pitchFamily="34" charset="0"/>
              </a:rPr>
              <a:t>with</a:t>
            </a:r>
            <a:r>
              <a:rPr lang="tr-TR" sz="1600" dirty="0">
                <a:latin typeface="Arial" pitchFamily="34" charset="0"/>
                <a:cs typeface="Arial" pitchFamily="34" charset="0"/>
              </a:rPr>
              <a:t> 25 </a:t>
            </a:r>
            <a:r>
              <a:rPr lang="tr-TR" sz="1600" dirty="0" err="1">
                <a:latin typeface="Arial" pitchFamily="34" charset="0"/>
                <a:cs typeface="Arial" pitchFamily="34" charset="0"/>
              </a:rPr>
              <a:t>graduate</a:t>
            </a:r>
            <a:r>
              <a:rPr lang="tr-TR" sz="1600" dirty="0">
                <a:latin typeface="Arial" pitchFamily="34" charset="0"/>
                <a:cs typeface="Arial" pitchFamily="34" charset="0"/>
              </a:rPr>
              <a:t> </a:t>
            </a:r>
            <a:r>
              <a:rPr lang="tr-TR" sz="1600" dirty="0" err="1">
                <a:latin typeface="Arial" pitchFamily="34" charset="0"/>
                <a:cs typeface="Arial" pitchFamily="34" charset="0"/>
              </a:rPr>
              <a:t>end</a:t>
            </a:r>
            <a:r>
              <a:rPr lang="tr-TR" sz="1600" dirty="0">
                <a:latin typeface="Arial" pitchFamily="34" charset="0"/>
                <a:cs typeface="Arial" pitchFamily="34" charset="0"/>
              </a:rPr>
              <a:t> of 1st </a:t>
            </a:r>
            <a:r>
              <a:rPr lang="tr-TR" sz="1600" dirty="0" err="1">
                <a:latin typeface="Arial" pitchFamily="34" charset="0"/>
                <a:cs typeface="Arial" pitchFamily="34" charset="0"/>
              </a:rPr>
              <a:t>year</a:t>
            </a:r>
            <a:r>
              <a:rPr lang="tr-TR" sz="1600" dirty="0">
                <a:latin typeface="Arial" pitchFamily="34" charset="0"/>
                <a:cs typeface="Arial" pitchFamily="34" charset="0"/>
              </a:rPr>
              <a:t> June - 2016</a:t>
            </a:r>
            <a:endParaRPr lang="en-US" sz="1600" dirty="0">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r>
              <a:rPr lang="en-US" sz="1600" dirty="0">
                <a:latin typeface="Arial" pitchFamily="34" charset="0"/>
                <a:cs typeface="Arial" pitchFamily="34" charset="0"/>
              </a:rPr>
              <a:t>Self Improvement and Vocational Trainings</a:t>
            </a:r>
          </a:p>
          <a:p>
            <a:pPr marL="214313" indent="-214313" algn="just">
              <a:lnSpc>
                <a:spcPct val="200000"/>
              </a:lnSpc>
              <a:buClr>
                <a:schemeClr val="accent6">
                  <a:lumMod val="75000"/>
                </a:schemeClr>
              </a:buClr>
              <a:buFont typeface="Courier New" panose="02070309020205020404" pitchFamily="49" charset="0"/>
              <a:buChar char="o"/>
            </a:pPr>
            <a:r>
              <a:rPr lang="en-US" sz="1600" dirty="0">
                <a:latin typeface="Arial" pitchFamily="34" charset="0"/>
                <a:cs typeface="Arial" pitchFamily="34" charset="0"/>
              </a:rPr>
              <a:t> Ahmet </a:t>
            </a:r>
            <a:r>
              <a:rPr lang="en-US" sz="1600" dirty="0" err="1">
                <a:latin typeface="Arial" pitchFamily="34" charset="0"/>
                <a:cs typeface="Arial" pitchFamily="34" charset="0"/>
              </a:rPr>
              <a:t>Kartal</a:t>
            </a:r>
            <a:r>
              <a:rPr lang="en-US" sz="1600" dirty="0">
                <a:latin typeface="Arial" pitchFamily="34" charset="0"/>
                <a:cs typeface="Arial" pitchFamily="34" charset="0"/>
              </a:rPr>
              <a:t> </a:t>
            </a:r>
            <a:r>
              <a:rPr lang="tr-TR" sz="1600" dirty="0" err="1">
                <a:latin typeface="Arial" pitchFamily="34" charset="0"/>
                <a:cs typeface="Arial" pitchFamily="34" charset="0"/>
              </a:rPr>
              <a:t>Annual</a:t>
            </a:r>
            <a:r>
              <a:rPr lang="en-US" sz="1600" dirty="0">
                <a:latin typeface="Arial" pitchFamily="34" charset="0"/>
                <a:cs typeface="Arial" pitchFamily="34" charset="0"/>
              </a:rPr>
              <a:t> Achievement Award</a:t>
            </a:r>
          </a:p>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9</a:t>
            </a:r>
            <a:r>
              <a:rPr lang="en-US" sz="1600" dirty="0">
                <a:latin typeface="Arial" pitchFamily="34" charset="0"/>
                <a:cs typeface="Arial" pitchFamily="34" charset="0"/>
              </a:rPr>
              <a:t> Educational Books</a:t>
            </a:r>
            <a:r>
              <a:rPr lang="tr-TR" sz="1600" dirty="0">
                <a:latin typeface="Arial" pitchFamily="34" charset="0"/>
                <a:cs typeface="Arial" pitchFamily="34" charset="0"/>
              </a:rPr>
              <a:t> &amp; 2 Special Report</a:t>
            </a:r>
          </a:p>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UTIKAD Library of 368 </a:t>
            </a:r>
            <a:r>
              <a:rPr lang="tr-TR" sz="1600" dirty="0" err="1">
                <a:latin typeface="Arial" pitchFamily="34" charset="0"/>
                <a:cs typeface="Arial" pitchFamily="34" charset="0"/>
              </a:rPr>
              <a:t>Books</a:t>
            </a:r>
            <a:endParaRPr lang="en-US" sz="1600" dirty="0">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b="1"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b="1"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p:txBody>
      </p:sp>
      <p:pic>
        <p:nvPicPr>
          <p:cNvPr id="3" name="Resim 2"/>
          <p:cNvPicPr>
            <a:picLocks noChangeAspect="1"/>
          </p:cNvPicPr>
          <p:nvPr/>
        </p:nvPicPr>
        <p:blipFill rotWithShape="1">
          <a:blip r:embed="rId2"/>
          <a:srcRect l="27862" t="39172" r="17901" b="14563"/>
          <a:stretch/>
        </p:blipFill>
        <p:spPr>
          <a:xfrm>
            <a:off x="3516994" y="3366320"/>
            <a:ext cx="5241277" cy="2513673"/>
          </a:xfrm>
          <a:prstGeom prst="rect">
            <a:avLst/>
          </a:prstGeom>
        </p:spPr>
      </p:pic>
      <p:sp>
        <p:nvSpPr>
          <p:cNvPr id="4" name="Dikdörtgen 3"/>
          <p:cNvSpPr/>
          <p:nvPr/>
        </p:nvSpPr>
        <p:spPr>
          <a:xfrm>
            <a:off x="20760" y="4469269"/>
            <a:ext cx="3456384" cy="307777"/>
          </a:xfrm>
          <a:prstGeom prst="rect">
            <a:avLst/>
          </a:prstGeom>
          <a:solidFill>
            <a:schemeClr val="accent6">
              <a:lumMod val="20000"/>
              <a:lumOff val="80000"/>
            </a:schemeClr>
          </a:solidFill>
        </p:spPr>
        <p:txBody>
          <a:bodyPr wrap="square">
            <a:spAutoFit/>
          </a:bodyPr>
          <a:lstStyle/>
          <a:p>
            <a:pPr algn="ctr"/>
            <a:r>
              <a:rPr lang="tr-TR" sz="1400" b="1" dirty="0">
                <a:solidFill>
                  <a:srgbClr val="C00000"/>
                </a:solidFill>
                <a:latin typeface="Arial" panose="020B0604020202020204" pitchFamily="34" charset="0"/>
                <a:cs typeface="Arial" panose="020B0604020202020204" pitchFamily="34" charset="0"/>
              </a:rPr>
              <a:t>Publications </a:t>
            </a:r>
            <a:r>
              <a:rPr lang="tr-TR" sz="1400" b="1" dirty="0" err="1">
                <a:solidFill>
                  <a:srgbClr val="C00000"/>
                </a:solidFill>
                <a:latin typeface="Arial" panose="020B0604020202020204" pitchFamily="34" charset="0"/>
                <a:cs typeface="Arial" panose="020B0604020202020204" pitchFamily="34" charset="0"/>
              </a:rPr>
              <a:t>By</a:t>
            </a:r>
            <a:r>
              <a:rPr lang="tr-TR" sz="1400" b="1" dirty="0">
                <a:solidFill>
                  <a:srgbClr val="C00000"/>
                </a:solidFill>
                <a:latin typeface="Arial" panose="020B0604020202020204" pitchFamily="34" charset="0"/>
                <a:cs typeface="Arial" panose="020B0604020202020204" pitchFamily="34" charset="0"/>
              </a:rPr>
              <a:t> UTIKAD</a:t>
            </a:r>
          </a:p>
        </p:txBody>
      </p:sp>
    </p:spTree>
    <p:extLst>
      <p:ext uri="{BB962C8B-B14F-4D97-AF65-F5344CB8AC3E}">
        <p14:creationId xmlns:p14="http://schemas.microsoft.com/office/powerpoint/2010/main" val="1033017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899592" y="459209"/>
            <a:ext cx="2211246"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INNOVATIONS - I</a:t>
            </a:r>
          </a:p>
        </p:txBody>
      </p:sp>
      <p:sp>
        <p:nvSpPr>
          <p:cNvPr id="26" name="2 İçerik Yer Tutucusu"/>
          <p:cNvSpPr txBox="1">
            <a:spLocks/>
          </p:cNvSpPr>
          <p:nvPr/>
        </p:nvSpPr>
        <p:spPr bwMode="auto">
          <a:xfrm>
            <a:off x="377890" y="1124745"/>
            <a:ext cx="8226558" cy="2592288"/>
          </a:xfrm>
          <a:prstGeom prst="rect">
            <a:avLst/>
          </a:prstGeom>
          <a:noFill/>
          <a:ln w="9525">
            <a:noFill/>
            <a:miter lim="800000"/>
            <a:headEnd/>
            <a:tailEnd/>
          </a:ln>
        </p:spPr>
        <p:txBody>
          <a:bodyPr/>
          <a:lstStyle/>
          <a:p>
            <a:pPr marL="214313" indent="-214313">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ONE OF THE MAIN TARGET OF INTERMODALIZZATION IS TO MINIMIZE TOTAL LOGISTICS COSTS</a:t>
            </a:r>
          </a:p>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TO DO SO, WE HAVE TO CARRY MORE </a:t>
            </a:r>
            <a:r>
              <a:rPr lang="tr-TR" sz="1600" dirty="0" err="1">
                <a:latin typeface="Arial" pitchFamily="34" charset="0"/>
                <a:cs typeface="Arial" pitchFamily="34" charset="0"/>
              </a:rPr>
              <a:t>ITUs</a:t>
            </a:r>
            <a:r>
              <a:rPr lang="tr-TR" sz="1600" dirty="0">
                <a:latin typeface="Arial" pitchFamily="34" charset="0"/>
                <a:cs typeface="Arial" pitchFamily="34" charset="0"/>
              </a:rPr>
              <a:t> ON RAIL WAGONS</a:t>
            </a:r>
          </a:p>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SO WHY NOT TO CARRY 2 STACK CONTAINERS ON WAGON</a:t>
            </a:r>
          </a:p>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ESPECIALLY ON ROUTES BETWEEN SEA PORTS &amp; DRY PORTS / TERMINALS</a:t>
            </a:r>
          </a:p>
          <a:p>
            <a:pPr marL="214313" indent="-214313" algn="just">
              <a:lnSpc>
                <a:spcPct val="200000"/>
              </a:lnSpc>
              <a:buClr>
                <a:schemeClr val="accent6">
                  <a:lumMod val="75000"/>
                </a:schemeClr>
              </a:buClr>
              <a:buFont typeface="Courier New" panose="02070309020205020404" pitchFamily="49" charset="0"/>
              <a:buChar char="o"/>
            </a:pPr>
            <a:r>
              <a:rPr lang="tr-TR" sz="1600" dirty="0">
                <a:solidFill>
                  <a:schemeClr val="tx2">
                    <a:lumMod val="75000"/>
                  </a:schemeClr>
                </a:solidFill>
                <a:latin typeface="Arial" pitchFamily="34" charset="0"/>
                <a:cs typeface="Arial" pitchFamily="34" charset="0"/>
              </a:rPr>
              <a:t>                                                                                 USA SINCE 1984</a:t>
            </a:r>
          </a:p>
          <a:p>
            <a:pPr marL="214313" indent="-214313" algn="just">
              <a:lnSpc>
                <a:spcPct val="200000"/>
              </a:lnSpc>
              <a:buClr>
                <a:schemeClr val="accent6">
                  <a:lumMod val="75000"/>
                </a:schemeClr>
              </a:buClr>
              <a:buFont typeface="Courier New" panose="02070309020205020404" pitchFamily="49" charset="0"/>
              <a:buChar char="o"/>
            </a:pPr>
            <a:r>
              <a:rPr lang="tr-TR" sz="1600" dirty="0">
                <a:solidFill>
                  <a:schemeClr val="tx2">
                    <a:lumMod val="75000"/>
                  </a:schemeClr>
                </a:solidFill>
                <a:latin typeface="Arial" pitchFamily="34" charset="0"/>
                <a:cs typeface="Arial" pitchFamily="34" charset="0"/>
              </a:rPr>
              <a:t>                                                                                 AUSTRALIA, CHINA, INDIA, </a:t>
            </a:r>
          </a:p>
          <a:p>
            <a:pPr marL="214313" indent="-214313" algn="just">
              <a:lnSpc>
                <a:spcPct val="200000"/>
              </a:lnSpc>
              <a:buClr>
                <a:schemeClr val="accent6">
                  <a:lumMod val="75000"/>
                </a:schemeClr>
              </a:buClr>
              <a:buFont typeface="Courier New" panose="02070309020205020404" pitchFamily="49" charset="0"/>
              <a:buChar char="o"/>
            </a:pPr>
            <a:r>
              <a:rPr lang="tr-TR" sz="1600" dirty="0">
                <a:solidFill>
                  <a:schemeClr val="tx2">
                    <a:lumMod val="75000"/>
                  </a:schemeClr>
                </a:solidFill>
                <a:latin typeface="Arial" pitchFamily="34" charset="0"/>
                <a:cs typeface="Arial" pitchFamily="34" charset="0"/>
              </a:rPr>
              <a:t>                                                                                PAKISTAN, PANAMA</a:t>
            </a:r>
          </a:p>
          <a:p>
            <a:pPr marL="214313" indent="-214313" algn="just">
              <a:lnSpc>
                <a:spcPct val="200000"/>
              </a:lnSpc>
              <a:buClr>
                <a:schemeClr val="accent6">
                  <a:lumMod val="75000"/>
                </a:schemeClr>
              </a:buClr>
              <a:buFont typeface="Courier New" panose="02070309020205020404" pitchFamily="49" charset="0"/>
              <a:buChar char="o"/>
            </a:pPr>
            <a:r>
              <a:rPr lang="tr-TR" sz="1600" dirty="0">
                <a:solidFill>
                  <a:schemeClr val="tx2">
                    <a:lumMod val="75000"/>
                  </a:schemeClr>
                </a:solidFill>
                <a:latin typeface="Arial" pitchFamily="34" charset="0"/>
                <a:cs typeface="Arial" pitchFamily="34" charset="0"/>
              </a:rPr>
              <a:t>                                                                                S. ARABIA   </a:t>
            </a:r>
          </a:p>
          <a:p>
            <a:pPr algn="just">
              <a:lnSpc>
                <a:spcPct val="200000"/>
              </a:lnSpc>
              <a:buClr>
                <a:schemeClr val="accent6">
                  <a:lumMod val="75000"/>
                </a:schemeClr>
              </a:buClr>
            </a:pPr>
            <a:endParaRPr lang="tr-TR" sz="1200"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893371" y="3573016"/>
            <a:ext cx="4110677" cy="2448272"/>
          </a:xfrm>
          <a:prstGeom prst="rect">
            <a:avLst/>
          </a:prstGeom>
          <a:noFill/>
          <a:ln>
            <a:noFill/>
          </a:ln>
        </p:spPr>
      </p:pic>
    </p:spTree>
    <p:extLst>
      <p:ext uri="{BB962C8B-B14F-4D97-AF65-F5344CB8AC3E}">
        <p14:creationId xmlns:p14="http://schemas.microsoft.com/office/powerpoint/2010/main" val="164150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899592" y="459209"/>
            <a:ext cx="2281778" cy="400110"/>
          </a:xfrm>
          <a:prstGeom prst="rect">
            <a:avLst/>
          </a:prstGeom>
        </p:spPr>
        <p:txBody>
          <a:bodyPr wrap="none">
            <a:spAutoFit/>
          </a:bodyPr>
          <a:lstStyle/>
          <a:p>
            <a:r>
              <a:rPr lang="tr-TR" sz="2000" dirty="0">
                <a:latin typeface="Arial" panose="020B0604020202020204" pitchFamily="34" charset="0"/>
                <a:cs typeface="Arial" panose="020B0604020202020204" pitchFamily="34" charset="0"/>
              </a:rPr>
              <a:t>INNOVATIONS - II</a:t>
            </a:r>
          </a:p>
        </p:txBody>
      </p:sp>
      <p:sp>
        <p:nvSpPr>
          <p:cNvPr id="26" name="2 İçerik Yer Tutucusu"/>
          <p:cNvSpPr txBox="1">
            <a:spLocks/>
          </p:cNvSpPr>
          <p:nvPr/>
        </p:nvSpPr>
        <p:spPr bwMode="auto">
          <a:xfrm>
            <a:off x="323528" y="1100043"/>
            <a:ext cx="8226558" cy="2592288"/>
          </a:xfrm>
          <a:prstGeom prst="rect">
            <a:avLst/>
          </a:prstGeom>
          <a:noFill/>
          <a:ln w="9525">
            <a:noFill/>
            <a:miter lim="800000"/>
            <a:headEnd/>
            <a:tailEnd/>
          </a:ln>
        </p:spPr>
        <p:txBody>
          <a:bodyPr/>
          <a:lstStyle/>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ONE OF THE MAIN TARGET OF INTERMODAL TARGET IS TO MINIMIZE TOTAL LOGISTICS COSTS</a:t>
            </a:r>
          </a:p>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TO DO SO, WE HAVE TO MINIMIZE INLAND HAULAGE COSTS FOR PRE/FINAL INLAND HAULAGE</a:t>
            </a:r>
          </a:p>
          <a:p>
            <a:pPr marL="214313" indent="-214313" algn="just">
              <a:lnSpc>
                <a:spcPct val="200000"/>
              </a:lnSpc>
              <a:buClr>
                <a:schemeClr val="accent6">
                  <a:lumMod val="75000"/>
                </a:schemeClr>
              </a:buClr>
              <a:buFont typeface="Courier New" panose="02070309020205020404" pitchFamily="49" charset="0"/>
              <a:buChar char="o"/>
            </a:pPr>
            <a:r>
              <a:rPr lang="tr-TR" sz="1600" dirty="0">
                <a:latin typeface="Arial" pitchFamily="34" charset="0"/>
                <a:cs typeface="Arial" pitchFamily="34" charset="0"/>
              </a:rPr>
              <a:t>SO WHY NOT TO CARRY 2 </a:t>
            </a:r>
            <a:r>
              <a:rPr lang="tr-TR" sz="1600" dirty="0" err="1">
                <a:latin typeface="Arial" pitchFamily="34" charset="0"/>
                <a:cs typeface="Arial" pitchFamily="34" charset="0"/>
              </a:rPr>
              <a:t>ITUs</a:t>
            </a:r>
            <a:r>
              <a:rPr lang="tr-TR" sz="1600" dirty="0">
                <a:latin typeface="Arial" pitchFamily="34" charset="0"/>
                <a:cs typeface="Arial" pitchFamily="34" charset="0"/>
              </a:rPr>
              <a:t> BY ONE TRUCK LIKE SEMI TRAILERS ON ROAD</a:t>
            </a:r>
            <a:endParaRPr lang="tr-TR" sz="1200" dirty="0">
              <a:solidFill>
                <a:schemeClr val="tx2">
                  <a:lumMod val="75000"/>
                </a:schemeClr>
              </a:solidFill>
              <a:latin typeface="Arial" pitchFamily="34" charset="0"/>
              <a:cs typeface="Arial" pitchFamily="34" charset="0"/>
            </a:endParaRPr>
          </a:p>
          <a:p>
            <a:pPr marL="214313" indent="-214313" algn="just">
              <a:lnSpc>
                <a:spcPct val="200000"/>
              </a:lnSpc>
              <a:buClr>
                <a:schemeClr val="accent6">
                  <a:lumMod val="75000"/>
                </a:schemeClr>
              </a:buClr>
              <a:buFont typeface="Courier New" panose="02070309020205020404" pitchFamily="49" charset="0"/>
              <a:buChar char="o"/>
            </a:pPr>
            <a:endParaRPr lang="tr-TR" sz="12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a:p>
            <a:pPr algn="just">
              <a:lnSpc>
                <a:spcPct val="200000"/>
              </a:lnSpc>
            </a:pPr>
            <a:endParaRPr lang="tr-TR" sz="1200" dirty="0">
              <a:solidFill>
                <a:schemeClr val="tx2">
                  <a:lumMod val="75000"/>
                </a:schemeClr>
              </a:solidFill>
              <a:latin typeface="Arial" pitchFamily="34" charset="0"/>
              <a:cs typeface="Arial" pitchFamily="34" charset="0"/>
            </a:endParaRPr>
          </a:p>
        </p:txBody>
      </p:sp>
      <p:pic>
        <p:nvPicPr>
          <p:cNvPr id="1026" name="Picture 2" descr="Tautliner 'B' For H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53" y="3641307"/>
            <a:ext cx="3456384" cy="2087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UCK TRAILE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807" y="3643227"/>
            <a:ext cx="3772609" cy="209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889508"/>
      </p:ext>
    </p:extLst>
  </p:cSld>
  <p:clrMapOvr>
    <a:masterClrMapping/>
  </p:clrMapOvr>
</p:sld>
</file>

<file path=ppt/theme/theme1.xml><?xml version="1.0" encoding="utf-8"?>
<a:theme xmlns:a="http://schemas.openxmlformats.org/drawingml/2006/main" name="UTIKAD Şablon_tr">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TIKAD Şablon_tr" id="{A8B51B9B-125E-49B3-86F5-7BF9792A7D92}" vid="{92558081-0FAC-4501-B70E-6E81BDC5DB6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UTIKAD Şablon_tr</Template>
  <TotalTime>3683</TotalTime>
  <Words>1242</Words>
  <Application>Microsoft Office PowerPoint</Application>
  <PresentationFormat>Ekran Gösterisi (4:3)</PresentationFormat>
  <Paragraphs>240</Paragraphs>
  <Slides>31</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31</vt:i4>
      </vt:variant>
    </vt:vector>
  </HeadingPairs>
  <TitlesOfParts>
    <vt:vector size="38" baseType="lpstr">
      <vt:lpstr>Arial</vt:lpstr>
      <vt:lpstr>Book Antiqua</vt:lpstr>
      <vt:lpstr>Calibri</vt:lpstr>
      <vt:lpstr>Courier New</vt:lpstr>
      <vt:lpstr>Verdana</vt:lpstr>
      <vt:lpstr>Wingdings</vt:lpstr>
      <vt:lpstr>UTIKAD Şablon_tr</vt:lpstr>
      <vt:lpstr> INNOVATIVE POLICIES &amp; INCENTIVES FOR  INTERMODAL TRANSPORT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256</cp:revision>
  <dcterms:created xsi:type="dcterms:W3CDTF">2006-08-16T00:00:00Z</dcterms:created>
  <dcterms:modified xsi:type="dcterms:W3CDTF">2016-10-30T19:16:22Z</dcterms:modified>
</cp:coreProperties>
</file>