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20" r:id="rId5"/>
    <p:sldMasterId id="2147483732" r:id="rId6"/>
    <p:sldMasterId id="2147483755" r:id="rId7"/>
  </p:sldMasterIdLst>
  <p:notesMasterIdLst>
    <p:notesMasterId r:id="rId22"/>
  </p:notesMasterIdLst>
  <p:sldIdLst>
    <p:sldId id="256" r:id="rId8"/>
    <p:sldId id="272" r:id="rId9"/>
    <p:sldId id="269" r:id="rId10"/>
    <p:sldId id="275" r:id="rId11"/>
    <p:sldId id="276" r:id="rId12"/>
    <p:sldId id="274" r:id="rId13"/>
    <p:sldId id="262" r:id="rId14"/>
    <p:sldId id="258" r:id="rId15"/>
    <p:sldId id="271" r:id="rId16"/>
    <p:sldId id="278" r:id="rId17"/>
    <p:sldId id="277" r:id="rId18"/>
    <p:sldId id="270" r:id="rId19"/>
    <p:sldId id="273" r:id="rId20"/>
    <p:sldId id="263" r:id="rId21"/>
  </p:sldIdLst>
  <p:sldSz cx="9144000" cy="6858000" type="screen4x3"/>
  <p:notesSz cx="6772275" cy="99044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5885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100" d="100"/>
          <a:sy n="100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Объемы перевозок</a:t>
            </a:r>
          </a:p>
        </c:rich>
      </c:tx>
      <c:layout>
        <c:manualLayout>
          <c:xMode val="edge"/>
          <c:yMode val="edge"/>
          <c:x val="4.3842356493003137E-2"/>
          <c:y val="0.127586457353208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6141474476692E-2"/>
          <c:y val="0.24189408848752256"/>
          <c:w val="0.56032635807350384"/>
          <c:h val="0.687689132424439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Обсяги перевезень</c:v>
                </c:pt>
              </c:strCache>
            </c:strRef>
          </c:tx>
          <c:explosion val="5"/>
          <c:dPt>
            <c:idx val="0"/>
            <c:bubble3D val="0"/>
            <c:explosion val="8"/>
          </c:dPt>
          <c:dPt>
            <c:idx val="1"/>
            <c:bubble3D val="0"/>
            <c:explosion val="17"/>
          </c:dPt>
          <c:dPt>
            <c:idx val="2"/>
            <c:bubble3D val="0"/>
            <c:explosion val="11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1.0049328860065683E-3"/>
                  <c:y val="3.0457981839363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553078566960257E-2"/>
                  <c:y val="5.10675777280200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166334911722434E-2"/>
                  <c:y val="-1.59493022448794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51%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040535561143358E-2"/>
                  <c:y val="-7.67588469069907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импорт</c:v>
                </c:pt>
                <c:pt idx="1">
                  <c:v>транзит</c:v>
                </c:pt>
                <c:pt idx="2">
                  <c:v>внутренне сообщение</c:v>
                </c:pt>
                <c:pt idx="3">
                  <c:v>экспорт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27973.9</c:v>
                </c:pt>
                <c:pt idx="1">
                  <c:v>12648.2</c:v>
                </c:pt>
                <c:pt idx="2">
                  <c:v>128653.8</c:v>
                </c:pt>
                <c:pt idx="3">
                  <c:v>83672.800000000003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egendEntry>
        <c:idx val="3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454016563991678"/>
          <c:y val="0.45430528731078429"/>
          <c:w val="0.27959392381651782"/>
          <c:h val="0.54569471268921577"/>
        </c:manualLayout>
      </c:layout>
      <c:overlay val="0"/>
      <c:txPr>
        <a:bodyPr/>
        <a:lstStyle/>
        <a:p>
          <a:pPr>
            <a:defRPr sz="1200"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Грузооборот</a:t>
            </a:r>
          </a:p>
        </c:rich>
      </c:tx>
      <c:layout>
        <c:manualLayout>
          <c:xMode val="edge"/>
          <c:yMode val="edge"/>
          <c:x val="0.28526122913881047"/>
          <c:y val="0.10141237062348339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Вантажообіг</c:v>
                </c:pt>
              </c:strCache>
            </c:strRef>
          </c:tx>
          <c:dPt>
            <c:idx val="0"/>
            <c:bubble3D val="0"/>
            <c:explosion val="7"/>
          </c:dPt>
          <c:dPt>
            <c:idx val="1"/>
            <c:bubble3D val="0"/>
            <c:explosion val="5"/>
          </c:dPt>
          <c:dPt>
            <c:idx val="2"/>
            <c:bubble3D val="0"/>
            <c:explosion val="13"/>
          </c:dPt>
          <c:dPt>
            <c:idx val="3"/>
            <c:bubble3D val="0"/>
            <c:explosion val="7"/>
          </c:dPt>
          <c:dLbls>
            <c:dLbl>
              <c:idx val="0"/>
              <c:layout>
                <c:manualLayout>
                  <c:x val="6.6137479889721254E-2"/>
                  <c:y val="3.19464371746852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74845673543732E-2"/>
                  <c:y val="6.27788559371493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240281508465809E-2"/>
                  <c:y val="-3.49267422947059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258318745260188E-3"/>
                  <c:y val="-6.13576475264261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імпорт</c:v>
                </c:pt>
                <c:pt idx="1">
                  <c:v>транзит</c:v>
                </c:pt>
                <c:pt idx="2">
                  <c:v>внутрішне</c:v>
                </c:pt>
                <c:pt idx="3">
                  <c:v>експорт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13972.495999999999</c:v>
                </c:pt>
                <c:pt idx="1">
                  <c:v>14777.994000000001</c:v>
                </c:pt>
                <c:pt idx="2">
                  <c:v>51732.599000000002</c:v>
                </c:pt>
                <c:pt idx="3">
                  <c:v>56634.800999999999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702069335410231E-2"/>
          <c:y val="4.5037714714267173E-2"/>
          <c:w val="0.92304945620387624"/>
          <c:h val="0.665233535568172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мес. 2015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4.7041293983764209E-3"/>
                  <c:y val="-3.815940656413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Грузия</c:v>
                </c:pt>
                <c:pt idx="1">
                  <c:v>Казахстан</c:v>
                </c:pt>
                <c:pt idx="2">
                  <c:v>Туркменистан</c:v>
                </c:pt>
                <c:pt idx="3">
                  <c:v>Азербайджан</c:v>
                </c:pt>
                <c:pt idx="4">
                  <c:v>Армения</c:v>
                </c:pt>
                <c:pt idx="5">
                  <c:v>Киргизия</c:v>
                </c:pt>
                <c:pt idx="6">
                  <c:v>Узбекистан</c:v>
                </c:pt>
                <c:pt idx="7">
                  <c:v>Таджикистан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68.915999999999997</c:v>
                </c:pt>
                <c:pt idx="1">
                  <c:v>6.3E-2</c:v>
                </c:pt>
                <c:pt idx="2">
                  <c:v>0.623</c:v>
                </c:pt>
                <c:pt idx="3">
                  <c:v>0.26400000000000001</c:v>
                </c:pt>
                <c:pt idx="4">
                  <c:v>33.158000000000001</c:v>
                </c:pt>
                <c:pt idx="5">
                  <c:v>0</c:v>
                </c:pt>
                <c:pt idx="6">
                  <c:v>0.112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мес. 2016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9.4082587967528417E-3"/>
                  <c:y val="-6.9958103872269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Грузия</c:v>
                </c:pt>
                <c:pt idx="1">
                  <c:v>Казахстан</c:v>
                </c:pt>
                <c:pt idx="2">
                  <c:v>Туркменистан</c:v>
                </c:pt>
                <c:pt idx="3">
                  <c:v>Азербайджан</c:v>
                </c:pt>
                <c:pt idx="4">
                  <c:v>Армения</c:v>
                </c:pt>
                <c:pt idx="5">
                  <c:v>Киргизия</c:v>
                </c:pt>
                <c:pt idx="6">
                  <c:v>Узбекистан</c:v>
                </c:pt>
                <c:pt idx="7">
                  <c:v>Таджикистан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91.834999999999994</c:v>
                </c:pt>
                <c:pt idx="1">
                  <c:v>55.145000000000003</c:v>
                </c:pt>
                <c:pt idx="2">
                  <c:v>18.056999999999999</c:v>
                </c:pt>
                <c:pt idx="3">
                  <c:v>16.87</c:v>
                </c:pt>
                <c:pt idx="4">
                  <c:v>16.050999999999998</c:v>
                </c:pt>
                <c:pt idx="5">
                  <c:v>9.69</c:v>
                </c:pt>
                <c:pt idx="6">
                  <c:v>7.9349999999999996</c:v>
                </c:pt>
                <c:pt idx="7">
                  <c:v>4.2549999999999999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725440"/>
        <c:axId val="119731328"/>
        <c:axId val="0"/>
      </c:bar3DChart>
      <c:catAx>
        <c:axId val="11972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9731328"/>
        <c:crosses val="autoZero"/>
        <c:auto val="1"/>
        <c:lblAlgn val="ctr"/>
        <c:lblOffset val="100"/>
        <c:noMultiLvlLbl val="0"/>
      </c:catAx>
      <c:valAx>
        <c:axId val="1197313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b="0" dirty="0" smtClean="0"/>
                  <a:t>тыс. тонн</a:t>
                </a:r>
                <a:endParaRPr lang="ru-RU" sz="1200" b="0" dirty="0"/>
              </a:p>
            </c:rich>
          </c:tx>
          <c:layout>
            <c:manualLayout>
              <c:xMode val="edge"/>
              <c:yMode val="edge"/>
              <c:x val="4.766604187761681E-3"/>
              <c:y val="0.2671762399703858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9725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791786096198584"/>
          <c:y val="0.90662813868630687"/>
          <c:w val="0.28521889696931835"/>
          <c:h val="7.429215803162363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0.35894</cdr:x>
      <cdr:y>0.19472</cdr:y>
    </cdr:from>
    <cdr:to>
      <cdr:x>0.99513</cdr:x>
      <cdr:y>0.31032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07121" y="648072"/>
          <a:ext cx="5152740" cy="384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900" b="1" i="1" dirty="0" smtClean="0">
              <a:solidFill>
                <a:srgbClr val="4F81BD">
                  <a:lumMod val="75000"/>
                </a:srgbClr>
              </a:solidFill>
              <a:cs typeface="Times New Roman" panose="02020603050405020304" pitchFamily="18" charset="0"/>
            </a:rPr>
            <a:t>Увеличение объемов в 2,2 раза</a:t>
          </a:r>
          <a:endParaRPr lang="ru-RU" sz="1900" i="1" dirty="0">
            <a:solidFill>
              <a:srgbClr val="4F81BD">
                <a:lumMod val="75000"/>
              </a:srgb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4652" cy="49522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6056" y="1"/>
            <a:ext cx="2934652" cy="49522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CD570A74-0D6C-4E0A-A498-949010E1088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49825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228" y="4704597"/>
            <a:ext cx="5417820" cy="4456986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7474"/>
            <a:ext cx="2934652" cy="4952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6056" y="9407474"/>
            <a:ext cx="2934652" cy="4952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567BA89-D830-44E5-8091-B2D8DD87B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9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CA60D-0B9E-4E32-B132-D4A59FE1E656}" type="slidenum">
              <a:rPr lang="uk-UA" smtClean="0">
                <a:solidFill>
                  <a:prstClr val="black"/>
                </a:solidFill>
              </a:rPr>
              <a:pPr/>
              <a:t>3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8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19.jpeg"/><Relationship Id="rId26" Type="http://schemas.openxmlformats.org/officeDocument/2006/relationships/hyperlink" Target="http://images.google.com.ua/imgres?imgurl=http://www.nonprofitresourcectr.org/citibank%20logo%20small.jpg&amp;imgrefurl=http://www.nonprofitresourcectr.org/CitibankFresno2007.htm&amp;h=260&amp;w=1011&amp;sz=45&amp;tbnid=XfalqgQ8dnaLFM:&amp;tbnh=39&amp;tbnw=150&amp;prev=/images?q=citibank,+logo&amp;um=1&amp;start=1&amp;sa=X&amp;oi=images&amp;ct=image&amp;cd=1" TargetMode="External"/><Relationship Id="rId39" Type="http://schemas.openxmlformats.org/officeDocument/2006/relationships/hyperlink" Target="http://www.sebgroup.com/pow/wcp/sebgroup.asp?lang=en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21.png"/><Relationship Id="rId34" Type="http://schemas.openxmlformats.org/officeDocument/2006/relationships/image" Target="../media/image29.jpeg"/><Relationship Id="rId42" Type="http://schemas.openxmlformats.org/officeDocument/2006/relationships/image" Target="../media/image35.png"/><Relationship Id="rId47" Type="http://schemas.openxmlformats.org/officeDocument/2006/relationships/image" Target="../media/image39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hyperlink" Target="http://www.fortuna-bg.com/products.php?lang=bg&amp;id=1&amp;PHPSESSID=dc757dd282713a01e1f01148e10b0150" TargetMode="External"/><Relationship Id="rId25" Type="http://schemas.openxmlformats.org/officeDocument/2006/relationships/image" Target="../media/image23.png"/><Relationship Id="rId33" Type="http://schemas.openxmlformats.org/officeDocument/2006/relationships/hyperlink" Target="http://images.google.com.ua/imgres?imgurl=http://www.freewebs.com/surerich/HSBC%20logo.JPG&amp;imgrefurl=http://www.freewebs.com/surerich/myprofile.htm&amp;h=1181&amp;w=2953&amp;sz=337&amp;tbnid=E4CoOO3Piv3diM:&amp;tbnh=60&amp;tbnw=150&amp;prev=/images?q=hsbc,+logo&amp;um=1&amp;start=1&amp;sa=X&amp;oi=images&amp;ct=image&amp;cd=1" TargetMode="External"/><Relationship Id="rId38" Type="http://schemas.openxmlformats.org/officeDocument/2006/relationships/image" Target="../media/image32.png"/><Relationship Id="rId46" Type="http://schemas.openxmlformats.org/officeDocument/2006/relationships/hyperlink" Target="http://en.wikipedia.org/wiki/Image:Arcelor_logo.png" TargetMode="External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20" Type="http://schemas.openxmlformats.org/officeDocument/2006/relationships/image" Target="../media/image20.jpeg"/><Relationship Id="rId29" Type="http://schemas.openxmlformats.org/officeDocument/2006/relationships/image" Target="../media/image25.png"/><Relationship Id="rId41" Type="http://schemas.openxmlformats.org/officeDocument/2006/relationships/image" Target="../media/image34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gtech.com/" TargetMode="External"/><Relationship Id="rId11" Type="http://schemas.openxmlformats.org/officeDocument/2006/relationships/image" Target="../media/image14.jpeg"/><Relationship Id="rId24" Type="http://schemas.openxmlformats.org/officeDocument/2006/relationships/hyperlink" Target="http://www.barcap.com/sites/v/index.jsp?vgnextoid=0498b822dcc2a010VgnVCM1000002e14480aRCRD" TargetMode="External"/><Relationship Id="rId32" Type="http://schemas.openxmlformats.org/officeDocument/2006/relationships/image" Target="../media/image28.png"/><Relationship Id="rId37" Type="http://schemas.openxmlformats.org/officeDocument/2006/relationships/image" Target="../media/image31.jpeg"/><Relationship Id="rId40" Type="http://schemas.openxmlformats.org/officeDocument/2006/relationships/image" Target="../media/image33.png"/><Relationship Id="rId45" Type="http://schemas.openxmlformats.org/officeDocument/2006/relationships/image" Target="../media/image38.png"/><Relationship Id="rId5" Type="http://schemas.openxmlformats.org/officeDocument/2006/relationships/image" Target="../media/image10.jpeg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28" Type="http://schemas.openxmlformats.org/officeDocument/2006/relationships/hyperlink" Target="http://upload.wikimedia.org/wikipedia/en/4/48/Deutsche_Bank-Logo.svg" TargetMode="External"/><Relationship Id="rId36" Type="http://schemas.openxmlformats.org/officeDocument/2006/relationships/hyperlink" Target="http://upload.wikimedia.org/wikipedia/commons/6/6b/Lehman_Brothers_logo.jpg" TargetMode="External"/><Relationship Id="rId49" Type="http://schemas.openxmlformats.org/officeDocument/2006/relationships/image" Target="../media/image40.png"/><Relationship Id="rId10" Type="http://schemas.openxmlformats.org/officeDocument/2006/relationships/image" Target="../media/image13.png"/><Relationship Id="rId19" Type="http://schemas.openxmlformats.org/officeDocument/2006/relationships/hyperlink" Target="http://en.wikipedia.org/wiki/Image:Glencore_Logo.jpg" TargetMode="External"/><Relationship Id="rId31" Type="http://schemas.openxmlformats.org/officeDocument/2006/relationships/image" Target="../media/image27.png"/><Relationship Id="rId44" Type="http://schemas.openxmlformats.org/officeDocument/2006/relationships/image" Target="../media/image37.png"/><Relationship Id="rId4" Type="http://schemas.openxmlformats.org/officeDocument/2006/relationships/hyperlink" Target="http://en.wikipedia.org/wiki/Image:Nissan_Logo.jpg" TargetMode="External"/><Relationship Id="rId9" Type="http://schemas.openxmlformats.org/officeDocument/2006/relationships/hyperlink" Target="http://www.telenor.com/" TargetMode="External"/><Relationship Id="rId14" Type="http://schemas.openxmlformats.org/officeDocument/2006/relationships/hyperlink" Target="http://en.wikipedia.org/wiki/Image:Nokian_logo.svg" TargetMode="External"/><Relationship Id="rId22" Type="http://schemas.openxmlformats.org/officeDocument/2006/relationships/hyperlink" Target="http://www.group.abnamro.com/" TargetMode="External"/><Relationship Id="rId27" Type="http://schemas.openxmlformats.org/officeDocument/2006/relationships/image" Target="../media/image24.jpeg"/><Relationship Id="rId30" Type="http://schemas.openxmlformats.org/officeDocument/2006/relationships/image" Target="../media/image26.png"/><Relationship Id="rId35" Type="http://schemas.openxmlformats.org/officeDocument/2006/relationships/image" Target="../media/image30.jpeg"/><Relationship Id="rId43" Type="http://schemas.openxmlformats.org/officeDocument/2006/relationships/image" Target="../media/image36.png"/><Relationship Id="rId48" Type="http://schemas.openxmlformats.org/officeDocument/2006/relationships/hyperlink" Target="http://en.wikipedia.org/wiki/Image:Kodak_logo.svg" TargetMode="External"/><Relationship Id="rId8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19.jpeg"/><Relationship Id="rId26" Type="http://schemas.openxmlformats.org/officeDocument/2006/relationships/hyperlink" Target="http://images.google.com.ua/imgres?imgurl=http://www.nonprofitresourcectr.org/citibank%20logo%20small.jpg&amp;imgrefurl=http://www.nonprofitresourcectr.org/CitibankFresno2007.htm&amp;h=260&amp;w=1011&amp;sz=45&amp;tbnid=XfalqgQ8dnaLFM:&amp;tbnh=39&amp;tbnw=150&amp;prev=/images?q=citibank,+logo&amp;um=1&amp;start=1&amp;sa=X&amp;oi=images&amp;ct=image&amp;cd=1" TargetMode="External"/><Relationship Id="rId39" Type="http://schemas.openxmlformats.org/officeDocument/2006/relationships/hyperlink" Target="http://www.sebgroup.com/pow/wcp/sebgroup.asp?lang=en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21.png"/><Relationship Id="rId34" Type="http://schemas.openxmlformats.org/officeDocument/2006/relationships/image" Target="../media/image29.jpeg"/><Relationship Id="rId42" Type="http://schemas.openxmlformats.org/officeDocument/2006/relationships/image" Target="../media/image35.png"/><Relationship Id="rId47" Type="http://schemas.openxmlformats.org/officeDocument/2006/relationships/image" Target="../media/image39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hyperlink" Target="http://www.fortuna-bg.com/products.php?lang=bg&amp;id=1&amp;PHPSESSID=dc757dd282713a01e1f01148e10b0150" TargetMode="External"/><Relationship Id="rId25" Type="http://schemas.openxmlformats.org/officeDocument/2006/relationships/image" Target="../media/image23.png"/><Relationship Id="rId33" Type="http://schemas.openxmlformats.org/officeDocument/2006/relationships/hyperlink" Target="http://images.google.com.ua/imgres?imgurl=http://www.freewebs.com/surerich/HSBC%20logo.JPG&amp;imgrefurl=http://www.freewebs.com/surerich/myprofile.htm&amp;h=1181&amp;w=2953&amp;sz=337&amp;tbnid=E4CoOO3Piv3diM:&amp;tbnh=60&amp;tbnw=150&amp;prev=/images?q=hsbc,+logo&amp;um=1&amp;start=1&amp;sa=X&amp;oi=images&amp;ct=image&amp;cd=1" TargetMode="External"/><Relationship Id="rId38" Type="http://schemas.openxmlformats.org/officeDocument/2006/relationships/image" Target="../media/image32.png"/><Relationship Id="rId46" Type="http://schemas.openxmlformats.org/officeDocument/2006/relationships/hyperlink" Target="http://en.wikipedia.org/wiki/Image:Arcelor_logo.png" TargetMode="External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20" Type="http://schemas.openxmlformats.org/officeDocument/2006/relationships/image" Target="../media/image20.jpeg"/><Relationship Id="rId29" Type="http://schemas.openxmlformats.org/officeDocument/2006/relationships/image" Target="../media/image25.png"/><Relationship Id="rId41" Type="http://schemas.openxmlformats.org/officeDocument/2006/relationships/image" Target="../media/image34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gtech.com/" TargetMode="External"/><Relationship Id="rId11" Type="http://schemas.openxmlformats.org/officeDocument/2006/relationships/image" Target="../media/image14.jpeg"/><Relationship Id="rId24" Type="http://schemas.openxmlformats.org/officeDocument/2006/relationships/hyperlink" Target="http://www.barcap.com/sites/v/index.jsp?vgnextoid=0498b822dcc2a010VgnVCM1000002e14480aRCRD" TargetMode="External"/><Relationship Id="rId32" Type="http://schemas.openxmlformats.org/officeDocument/2006/relationships/image" Target="../media/image28.png"/><Relationship Id="rId37" Type="http://schemas.openxmlformats.org/officeDocument/2006/relationships/image" Target="../media/image31.jpeg"/><Relationship Id="rId40" Type="http://schemas.openxmlformats.org/officeDocument/2006/relationships/image" Target="../media/image33.png"/><Relationship Id="rId45" Type="http://schemas.openxmlformats.org/officeDocument/2006/relationships/image" Target="../media/image38.png"/><Relationship Id="rId5" Type="http://schemas.openxmlformats.org/officeDocument/2006/relationships/image" Target="../media/image10.jpeg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28" Type="http://schemas.openxmlformats.org/officeDocument/2006/relationships/hyperlink" Target="http://upload.wikimedia.org/wikipedia/en/4/48/Deutsche_Bank-Logo.svg" TargetMode="External"/><Relationship Id="rId36" Type="http://schemas.openxmlformats.org/officeDocument/2006/relationships/hyperlink" Target="http://upload.wikimedia.org/wikipedia/commons/6/6b/Lehman_Brothers_logo.jpg" TargetMode="External"/><Relationship Id="rId49" Type="http://schemas.openxmlformats.org/officeDocument/2006/relationships/image" Target="../media/image40.png"/><Relationship Id="rId10" Type="http://schemas.openxmlformats.org/officeDocument/2006/relationships/image" Target="../media/image13.png"/><Relationship Id="rId19" Type="http://schemas.openxmlformats.org/officeDocument/2006/relationships/hyperlink" Target="http://en.wikipedia.org/wiki/Image:Glencore_Logo.jpg" TargetMode="External"/><Relationship Id="rId31" Type="http://schemas.openxmlformats.org/officeDocument/2006/relationships/image" Target="../media/image27.png"/><Relationship Id="rId44" Type="http://schemas.openxmlformats.org/officeDocument/2006/relationships/image" Target="../media/image37.png"/><Relationship Id="rId4" Type="http://schemas.openxmlformats.org/officeDocument/2006/relationships/hyperlink" Target="http://en.wikipedia.org/wiki/Image:Nissan_Logo.jpg" TargetMode="External"/><Relationship Id="rId9" Type="http://schemas.openxmlformats.org/officeDocument/2006/relationships/hyperlink" Target="http://www.telenor.com/" TargetMode="External"/><Relationship Id="rId14" Type="http://schemas.openxmlformats.org/officeDocument/2006/relationships/hyperlink" Target="http://en.wikipedia.org/wiki/Image:Nokian_logo.svg" TargetMode="External"/><Relationship Id="rId22" Type="http://schemas.openxmlformats.org/officeDocument/2006/relationships/hyperlink" Target="http://www.group.abnamro.com/" TargetMode="External"/><Relationship Id="rId27" Type="http://schemas.openxmlformats.org/officeDocument/2006/relationships/image" Target="../media/image24.jpeg"/><Relationship Id="rId30" Type="http://schemas.openxmlformats.org/officeDocument/2006/relationships/image" Target="../media/image26.png"/><Relationship Id="rId35" Type="http://schemas.openxmlformats.org/officeDocument/2006/relationships/image" Target="../media/image30.jpeg"/><Relationship Id="rId43" Type="http://schemas.openxmlformats.org/officeDocument/2006/relationships/image" Target="../media/image36.png"/><Relationship Id="rId48" Type="http://schemas.openxmlformats.org/officeDocument/2006/relationships/hyperlink" Target="http://en.wikipedia.org/wiki/Image:Kodak_logo.svg" TargetMode="External"/><Relationship Id="rId8" Type="http://schemas.openxmlformats.org/officeDocument/2006/relationships/image" Target="../media/image12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19.jpeg"/><Relationship Id="rId26" Type="http://schemas.openxmlformats.org/officeDocument/2006/relationships/hyperlink" Target="http://images.google.com.ua/imgres?imgurl=http://www.nonprofitresourcectr.org/citibank%20logo%20small.jpg&amp;imgrefurl=http://www.nonprofitresourcectr.org/CitibankFresno2007.htm&amp;h=260&amp;w=1011&amp;sz=45&amp;tbnid=XfalqgQ8dnaLFM:&amp;tbnh=39&amp;tbnw=150&amp;prev=/images?q=citibank,+logo&amp;um=1&amp;start=1&amp;sa=X&amp;oi=images&amp;ct=image&amp;cd=1" TargetMode="External"/><Relationship Id="rId39" Type="http://schemas.openxmlformats.org/officeDocument/2006/relationships/hyperlink" Target="http://www.sebgroup.com/pow/wcp/sebgroup.asp?lang=en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21.png"/><Relationship Id="rId34" Type="http://schemas.openxmlformats.org/officeDocument/2006/relationships/image" Target="../media/image29.jpeg"/><Relationship Id="rId42" Type="http://schemas.openxmlformats.org/officeDocument/2006/relationships/image" Target="../media/image35.png"/><Relationship Id="rId47" Type="http://schemas.openxmlformats.org/officeDocument/2006/relationships/image" Target="../media/image39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hyperlink" Target="http://www.fortuna-bg.com/products.php?lang=bg&amp;id=1&amp;PHPSESSID=dc757dd282713a01e1f01148e10b0150" TargetMode="External"/><Relationship Id="rId25" Type="http://schemas.openxmlformats.org/officeDocument/2006/relationships/image" Target="../media/image23.png"/><Relationship Id="rId33" Type="http://schemas.openxmlformats.org/officeDocument/2006/relationships/hyperlink" Target="http://images.google.com.ua/imgres?imgurl=http://www.freewebs.com/surerich/HSBC%20logo.JPG&amp;imgrefurl=http://www.freewebs.com/surerich/myprofile.htm&amp;h=1181&amp;w=2953&amp;sz=337&amp;tbnid=E4CoOO3Piv3diM:&amp;tbnh=60&amp;tbnw=150&amp;prev=/images?q=hsbc,+logo&amp;um=1&amp;start=1&amp;sa=X&amp;oi=images&amp;ct=image&amp;cd=1" TargetMode="External"/><Relationship Id="rId38" Type="http://schemas.openxmlformats.org/officeDocument/2006/relationships/image" Target="../media/image32.png"/><Relationship Id="rId46" Type="http://schemas.openxmlformats.org/officeDocument/2006/relationships/hyperlink" Target="http://en.wikipedia.org/wiki/Image:Arcelor_logo.png" TargetMode="External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20" Type="http://schemas.openxmlformats.org/officeDocument/2006/relationships/image" Target="../media/image20.jpeg"/><Relationship Id="rId29" Type="http://schemas.openxmlformats.org/officeDocument/2006/relationships/image" Target="../media/image25.png"/><Relationship Id="rId41" Type="http://schemas.openxmlformats.org/officeDocument/2006/relationships/image" Target="../media/image34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gtech.com/" TargetMode="External"/><Relationship Id="rId11" Type="http://schemas.openxmlformats.org/officeDocument/2006/relationships/image" Target="../media/image14.jpeg"/><Relationship Id="rId24" Type="http://schemas.openxmlformats.org/officeDocument/2006/relationships/hyperlink" Target="http://www.barcap.com/sites/v/index.jsp?vgnextoid=0498b822dcc2a010VgnVCM1000002e14480aRCRD" TargetMode="External"/><Relationship Id="rId32" Type="http://schemas.openxmlformats.org/officeDocument/2006/relationships/image" Target="../media/image28.png"/><Relationship Id="rId37" Type="http://schemas.openxmlformats.org/officeDocument/2006/relationships/image" Target="../media/image31.jpeg"/><Relationship Id="rId40" Type="http://schemas.openxmlformats.org/officeDocument/2006/relationships/image" Target="../media/image33.png"/><Relationship Id="rId45" Type="http://schemas.openxmlformats.org/officeDocument/2006/relationships/image" Target="../media/image38.png"/><Relationship Id="rId5" Type="http://schemas.openxmlformats.org/officeDocument/2006/relationships/image" Target="../media/image10.jpeg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28" Type="http://schemas.openxmlformats.org/officeDocument/2006/relationships/hyperlink" Target="http://upload.wikimedia.org/wikipedia/en/4/48/Deutsche_Bank-Logo.svg" TargetMode="External"/><Relationship Id="rId36" Type="http://schemas.openxmlformats.org/officeDocument/2006/relationships/hyperlink" Target="http://upload.wikimedia.org/wikipedia/commons/6/6b/Lehman_Brothers_logo.jpg" TargetMode="External"/><Relationship Id="rId49" Type="http://schemas.openxmlformats.org/officeDocument/2006/relationships/image" Target="../media/image40.png"/><Relationship Id="rId10" Type="http://schemas.openxmlformats.org/officeDocument/2006/relationships/image" Target="../media/image13.png"/><Relationship Id="rId19" Type="http://schemas.openxmlformats.org/officeDocument/2006/relationships/hyperlink" Target="http://en.wikipedia.org/wiki/Image:Glencore_Logo.jpg" TargetMode="External"/><Relationship Id="rId31" Type="http://schemas.openxmlformats.org/officeDocument/2006/relationships/image" Target="../media/image27.png"/><Relationship Id="rId44" Type="http://schemas.openxmlformats.org/officeDocument/2006/relationships/image" Target="../media/image37.png"/><Relationship Id="rId4" Type="http://schemas.openxmlformats.org/officeDocument/2006/relationships/hyperlink" Target="http://en.wikipedia.org/wiki/Image:Nissan_Logo.jpg" TargetMode="External"/><Relationship Id="rId9" Type="http://schemas.openxmlformats.org/officeDocument/2006/relationships/hyperlink" Target="http://www.telenor.com/" TargetMode="External"/><Relationship Id="rId14" Type="http://schemas.openxmlformats.org/officeDocument/2006/relationships/hyperlink" Target="http://en.wikipedia.org/wiki/Image:Nokian_logo.svg" TargetMode="External"/><Relationship Id="rId22" Type="http://schemas.openxmlformats.org/officeDocument/2006/relationships/hyperlink" Target="http://www.group.abnamro.com/" TargetMode="External"/><Relationship Id="rId27" Type="http://schemas.openxmlformats.org/officeDocument/2006/relationships/image" Target="../media/image24.jpeg"/><Relationship Id="rId30" Type="http://schemas.openxmlformats.org/officeDocument/2006/relationships/image" Target="../media/image26.png"/><Relationship Id="rId35" Type="http://schemas.openxmlformats.org/officeDocument/2006/relationships/image" Target="../media/image30.jpeg"/><Relationship Id="rId43" Type="http://schemas.openxmlformats.org/officeDocument/2006/relationships/image" Target="../media/image36.png"/><Relationship Id="rId48" Type="http://schemas.openxmlformats.org/officeDocument/2006/relationships/hyperlink" Target="http://en.wikipedia.org/wiki/Image:Kodak_logo.svg" TargetMode="External"/><Relationship Id="rId8" Type="http://schemas.openxmlformats.org/officeDocument/2006/relationships/image" Target="../media/image12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19.jpeg"/><Relationship Id="rId26" Type="http://schemas.openxmlformats.org/officeDocument/2006/relationships/hyperlink" Target="http://images.google.com.ua/imgres?imgurl=http://www.nonprofitresourcectr.org/citibank%20logo%20small.jpg&amp;imgrefurl=http://www.nonprofitresourcectr.org/CitibankFresno2007.htm&amp;h=260&amp;w=1011&amp;sz=45&amp;tbnid=XfalqgQ8dnaLFM:&amp;tbnh=39&amp;tbnw=150&amp;prev=/images?q=citibank,+logo&amp;um=1&amp;start=1&amp;sa=X&amp;oi=images&amp;ct=image&amp;cd=1" TargetMode="External"/><Relationship Id="rId39" Type="http://schemas.openxmlformats.org/officeDocument/2006/relationships/hyperlink" Target="http://www.sebgroup.com/pow/wcp/sebgroup.asp?lang=en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21.png"/><Relationship Id="rId34" Type="http://schemas.openxmlformats.org/officeDocument/2006/relationships/image" Target="../media/image29.jpeg"/><Relationship Id="rId42" Type="http://schemas.openxmlformats.org/officeDocument/2006/relationships/image" Target="../media/image35.png"/><Relationship Id="rId47" Type="http://schemas.openxmlformats.org/officeDocument/2006/relationships/image" Target="../media/image39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hyperlink" Target="http://www.fortuna-bg.com/products.php?lang=bg&amp;id=1&amp;PHPSESSID=dc757dd282713a01e1f01148e10b0150" TargetMode="External"/><Relationship Id="rId25" Type="http://schemas.openxmlformats.org/officeDocument/2006/relationships/image" Target="../media/image23.png"/><Relationship Id="rId33" Type="http://schemas.openxmlformats.org/officeDocument/2006/relationships/hyperlink" Target="http://images.google.com.ua/imgres?imgurl=http://www.freewebs.com/surerich/HSBC%20logo.JPG&amp;imgrefurl=http://www.freewebs.com/surerich/myprofile.htm&amp;h=1181&amp;w=2953&amp;sz=337&amp;tbnid=E4CoOO3Piv3diM:&amp;tbnh=60&amp;tbnw=150&amp;prev=/images?q=hsbc,+logo&amp;um=1&amp;start=1&amp;sa=X&amp;oi=images&amp;ct=image&amp;cd=1" TargetMode="External"/><Relationship Id="rId38" Type="http://schemas.openxmlformats.org/officeDocument/2006/relationships/image" Target="../media/image32.png"/><Relationship Id="rId46" Type="http://schemas.openxmlformats.org/officeDocument/2006/relationships/hyperlink" Target="http://en.wikipedia.org/wiki/Image:Arcelor_logo.png" TargetMode="External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20" Type="http://schemas.openxmlformats.org/officeDocument/2006/relationships/image" Target="../media/image20.jpeg"/><Relationship Id="rId29" Type="http://schemas.openxmlformats.org/officeDocument/2006/relationships/image" Target="../media/image25.png"/><Relationship Id="rId41" Type="http://schemas.openxmlformats.org/officeDocument/2006/relationships/image" Target="../media/image34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gtech.com/" TargetMode="External"/><Relationship Id="rId11" Type="http://schemas.openxmlformats.org/officeDocument/2006/relationships/image" Target="../media/image14.jpeg"/><Relationship Id="rId24" Type="http://schemas.openxmlformats.org/officeDocument/2006/relationships/hyperlink" Target="http://www.barcap.com/sites/v/index.jsp?vgnextoid=0498b822dcc2a010VgnVCM1000002e14480aRCRD" TargetMode="External"/><Relationship Id="rId32" Type="http://schemas.openxmlformats.org/officeDocument/2006/relationships/image" Target="../media/image28.png"/><Relationship Id="rId37" Type="http://schemas.openxmlformats.org/officeDocument/2006/relationships/image" Target="../media/image31.jpeg"/><Relationship Id="rId40" Type="http://schemas.openxmlformats.org/officeDocument/2006/relationships/image" Target="../media/image33.png"/><Relationship Id="rId45" Type="http://schemas.openxmlformats.org/officeDocument/2006/relationships/image" Target="../media/image38.png"/><Relationship Id="rId5" Type="http://schemas.openxmlformats.org/officeDocument/2006/relationships/image" Target="../media/image10.jpeg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28" Type="http://schemas.openxmlformats.org/officeDocument/2006/relationships/hyperlink" Target="http://upload.wikimedia.org/wikipedia/en/4/48/Deutsche_Bank-Logo.svg" TargetMode="External"/><Relationship Id="rId36" Type="http://schemas.openxmlformats.org/officeDocument/2006/relationships/hyperlink" Target="http://upload.wikimedia.org/wikipedia/commons/6/6b/Lehman_Brothers_logo.jpg" TargetMode="External"/><Relationship Id="rId49" Type="http://schemas.openxmlformats.org/officeDocument/2006/relationships/image" Target="../media/image40.png"/><Relationship Id="rId10" Type="http://schemas.openxmlformats.org/officeDocument/2006/relationships/image" Target="../media/image13.png"/><Relationship Id="rId19" Type="http://schemas.openxmlformats.org/officeDocument/2006/relationships/hyperlink" Target="http://en.wikipedia.org/wiki/Image:Glencore_Logo.jpg" TargetMode="External"/><Relationship Id="rId31" Type="http://schemas.openxmlformats.org/officeDocument/2006/relationships/image" Target="../media/image27.png"/><Relationship Id="rId44" Type="http://schemas.openxmlformats.org/officeDocument/2006/relationships/image" Target="../media/image37.png"/><Relationship Id="rId4" Type="http://schemas.openxmlformats.org/officeDocument/2006/relationships/hyperlink" Target="http://en.wikipedia.org/wiki/Image:Nissan_Logo.jpg" TargetMode="External"/><Relationship Id="rId9" Type="http://schemas.openxmlformats.org/officeDocument/2006/relationships/hyperlink" Target="http://www.telenor.com/" TargetMode="External"/><Relationship Id="rId14" Type="http://schemas.openxmlformats.org/officeDocument/2006/relationships/hyperlink" Target="http://en.wikipedia.org/wiki/Image:Nokian_logo.svg" TargetMode="External"/><Relationship Id="rId22" Type="http://schemas.openxmlformats.org/officeDocument/2006/relationships/hyperlink" Target="http://www.group.abnamro.com/" TargetMode="External"/><Relationship Id="rId27" Type="http://schemas.openxmlformats.org/officeDocument/2006/relationships/image" Target="../media/image24.jpeg"/><Relationship Id="rId30" Type="http://schemas.openxmlformats.org/officeDocument/2006/relationships/image" Target="../media/image26.png"/><Relationship Id="rId35" Type="http://schemas.openxmlformats.org/officeDocument/2006/relationships/image" Target="../media/image30.jpeg"/><Relationship Id="rId43" Type="http://schemas.openxmlformats.org/officeDocument/2006/relationships/image" Target="../media/image36.png"/><Relationship Id="rId48" Type="http://schemas.openxmlformats.org/officeDocument/2006/relationships/hyperlink" Target="http://en.wikipedia.org/wiki/Image:Kodak_logo.svg" TargetMode="External"/><Relationship Id="rId8" Type="http://schemas.openxmlformats.org/officeDocument/2006/relationships/image" Target="../media/image12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5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2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9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4127-972A-453B-9C8B-BA5EB20554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E9D-8A6A-4D1E-BE51-2532506EE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27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4127-972A-453B-9C8B-BA5EB20554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E9D-8A6A-4D1E-BE51-2532506EE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1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4127-972A-453B-9C8B-BA5EB20554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E9D-8A6A-4D1E-BE51-2532506EE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4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4127-972A-453B-9C8B-BA5EB20554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E9D-8A6A-4D1E-BE51-2532506EE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2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4127-972A-453B-9C8B-BA5EB20554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E9D-8A6A-4D1E-BE51-2532506EE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47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4127-972A-453B-9C8B-BA5EB20554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E9D-8A6A-4D1E-BE51-2532506EE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5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4127-972A-453B-9C8B-BA5EB20554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E9D-8A6A-4D1E-BE51-2532506EE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2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4127-972A-453B-9C8B-BA5EB20554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E9D-8A6A-4D1E-BE51-2532506EE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9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92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4127-972A-453B-9C8B-BA5EB20554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E9D-8A6A-4D1E-BE51-2532506EE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81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4127-972A-453B-9C8B-BA5EB20554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E9D-8A6A-4D1E-BE51-2532506EE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84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4127-972A-453B-9C8B-BA5EB20554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E9D-8A6A-4D1E-BE51-2532506EE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1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B1F7-5ED3-4D72-A850-0E16909CDE3D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94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6A6-4FD8-42EE-BDF9-A6B5F9CD8A2C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04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FEDA-FF38-4370-9674-9518E881AC12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7227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2360-76A0-4208-9A2B-2601FD962E1D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81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CC7-D191-4A6C-A8FE-16C897E66091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86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D40B-C3A3-4276-9397-419298DC3D47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43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4806-5354-472C-80C7-3815D49EE504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8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31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520-CE5D-4A55-A74D-B2D01894AA74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80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A324-2F60-4C40-937E-6127D8BBABB4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0818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C035-EC7A-4940-BC7F-57D467D8A113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40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95F3-B864-4972-84B5-943D97EF492F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58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43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6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82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7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00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6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425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80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09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95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20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78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B1F7-5ED3-4D72-A850-0E16909CDE3D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39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6A6-4FD8-42EE-BDF9-A6B5F9CD8A2C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44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FEDA-FF38-4370-9674-9518E881AC12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8448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2360-76A0-4208-9A2B-2601FD962E1D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72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CC7-D191-4A6C-A8FE-16C897E66091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6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81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D40B-C3A3-4276-9397-419298DC3D47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18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4806-5354-472C-80C7-3815D49EE504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682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520-CE5D-4A55-A74D-B2D01894AA74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567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A324-2F60-4C40-937E-6127D8BBABB4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92094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C035-EC7A-4940-BC7F-57D467D8A113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17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95F3-B864-4972-84B5-943D97EF492F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9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- Астер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511800"/>
            <a:ext cx="223043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68313" y="5807075"/>
            <a:ext cx="2879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 smtClean="0">
                <a:solidFill>
                  <a:srgbClr val="00AAB4"/>
                </a:solidFill>
              </a:rPr>
              <a:t>15 years </a:t>
            </a:r>
            <a:r>
              <a:rPr lang="en-US" sz="1600" dirty="0" smtClean="0">
                <a:solidFill>
                  <a:srgbClr val="7F7F7F"/>
                </a:solidFill>
              </a:rPr>
              <a:t>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7F7F7F"/>
                </a:solidFill>
              </a:rPr>
              <a:t>reaching the stars for our clients</a:t>
            </a:r>
            <a:endParaRPr lang="ru-RU" sz="1600" dirty="0" smtClean="0">
              <a:solidFill>
                <a:srgbClr val="7F7F7F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0" y="5157788"/>
            <a:ext cx="9144000" cy="714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7F7F7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4"/>
            <a:ext cx="9144000" cy="6875463"/>
          </a:xfrm>
          <a:prstGeom prst="rect">
            <a:avLst/>
          </a:prstGeom>
          <a:blipFill dpi="0" rotWithShape="1">
            <a:blip r:embed="rId4">
              <a:alphaModFix amt="52000"/>
            </a:blip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>
                <a:lumMod val="20000"/>
                <a:lumOff val="80000"/>
              </a:schemeClr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108575"/>
            <a:ext cx="24050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571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6784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-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5157788"/>
            <a:ext cx="9144000" cy="714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7F7F7F"/>
              </a:solidFill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571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3528" y="5589240"/>
            <a:ext cx="8420472" cy="648072"/>
          </a:xfrm>
        </p:spPr>
        <p:txBody>
          <a:bodyPr/>
          <a:lstStyle>
            <a:lvl1pPr>
              <a:defRPr>
                <a:solidFill>
                  <a:srgbClr val="00AAB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338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5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60000" y="972000"/>
            <a:ext cx="8425185" cy="5185122"/>
          </a:xfrm>
        </p:spPr>
        <p:txBody>
          <a:bodyPr/>
          <a:lstStyle>
            <a:lvl3pPr>
              <a:defRPr sz="13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5B78757B-6869-4693-9559-EA6D3EB2A7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745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_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5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0"/>
          </p:nvPr>
        </p:nvSpPr>
        <p:spPr>
          <a:xfrm>
            <a:off x="360000" y="979200"/>
            <a:ext cx="8497887" cy="51140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8A769414-4D85-4AAB-8651-BE3C3DE5DA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27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78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иенты - Сфе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8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grpSp>
        <p:nvGrpSpPr>
          <p:cNvPr id="12" name="Группа 9"/>
          <p:cNvGrpSpPr>
            <a:grpSpLocks/>
          </p:cNvGrpSpPr>
          <p:nvPr userDrawn="1"/>
        </p:nvGrpSpPr>
        <p:grpSpPr bwMode="auto">
          <a:xfrm>
            <a:off x="465138" y="2276475"/>
            <a:ext cx="8394700" cy="3433763"/>
            <a:chOff x="465138" y="2276475"/>
            <a:chExt cx="8394417" cy="343372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987347" y="4198036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67544" y="4198036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789093" y="4198036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627784" y="4198036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987347" y="2276872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67544" y="2276872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4789093" y="2276872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627784" y="2276872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2" name="_s1029"/>
            <p:cNvSpPr>
              <a:spLocks noChangeArrowheads="1"/>
            </p:cNvSpPr>
            <p:nvPr/>
          </p:nvSpPr>
          <p:spPr bwMode="auto">
            <a:xfrm>
              <a:off x="465138" y="4221144"/>
              <a:ext cx="1874774" cy="143984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</p:txBody>
        </p:sp>
        <p:sp>
          <p:nvSpPr>
            <p:cNvPr id="23" name="_s1029"/>
            <p:cNvSpPr>
              <a:spLocks noChangeArrowheads="1"/>
            </p:cNvSpPr>
            <p:nvPr/>
          </p:nvSpPr>
          <p:spPr bwMode="auto">
            <a:xfrm>
              <a:off x="2627240" y="4221144"/>
              <a:ext cx="1874774" cy="143984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</p:txBody>
        </p:sp>
        <p:sp>
          <p:nvSpPr>
            <p:cNvPr id="24" name="_s1029"/>
            <p:cNvSpPr>
              <a:spLocks noChangeArrowheads="1"/>
            </p:cNvSpPr>
            <p:nvPr/>
          </p:nvSpPr>
          <p:spPr bwMode="auto">
            <a:xfrm>
              <a:off x="4787754" y="4221144"/>
              <a:ext cx="1874775" cy="144302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_s1029"/>
            <p:cNvSpPr>
              <a:spLocks noChangeArrowheads="1"/>
            </p:cNvSpPr>
            <p:nvPr/>
          </p:nvSpPr>
          <p:spPr bwMode="auto">
            <a:xfrm>
              <a:off x="4787754" y="2276475"/>
              <a:ext cx="1874775" cy="143984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_s1029"/>
            <p:cNvSpPr>
              <a:spLocks noChangeArrowheads="1"/>
            </p:cNvSpPr>
            <p:nvPr/>
          </p:nvSpPr>
          <p:spPr bwMode="auto">
            <a:xfrm>
              <a:off x="6948269" y="2276475"/>
              <a:ext cx="1874774" cy="143984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</p:txBody>
        </p:sp>
        <p:sp>
          <p:nvSpPr>
            <p:cNvPr id="27" name="_s1029"/>
            <p:cNvSpPr>
              <a:spLocks noChangeArrowheads="1"/>
            </p:cNvSpPr>
            <p:nvPr/>
          </p:nvSpPr>
          <p:spPr bwMode="auto">
            <a:xfrm>
              <a:off x="6948269" y="4221144"/>
              <a:ext cx="1874774" cy="144302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1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Текст 7"/>
          <p:cNvSpPr txBox="1">
            <a:spLocks/>
          </p:cNvSpPr>
          <p:nvPr userDrawn="1"/>
        </p:nvSpPr>
        <p:spPr bwMode="auto">
          <a:xfrm>
            <a:off x="323850" y="1052513"/>
            <a:ext cx="2160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29" name="Текст 7"/>
          <p:cNvSpPr txBox="1">
            <a:spLocks/>
          </p:cNvSpPr>
          <p:nvPr userDrawn="1"/>
        </p:nvSpPr>
        <p:spPr bwMode="auto">
          <a:xfrm>
            <a:off x="6875463" y="1052513"/>
            <a:ext cx="21605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30" name="Текст 7"/>
          <p:cNvSpPr txBox="1">
            <a:spLocks/>
          </p:cNvSpPr>
          <p:nvPr userDrawn="1"/>
        </p:nvSpPr>
        <p:spPr bwMode="auto">
          <a:xfrm>
            <a:off x="2555875" y="1052513"/>
            <a:ext cx="2160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31" name="Текст 7"/>
          <p:cNvSpPr txBox="1">
            <a:spLocks/>
          </p:cNvSpPr>
          <p:nvPr userDrawn="1"/>
        </p:nvSpPr>
        <p:spPr bwMode="auto">
          <a:xfrm>
            <a:off x="4643438" y="1052513"/>
            <a:ext cx="21605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10"/>
          </p:nvPr>
        </p:nvSpPr>
        <p:spPr>
          <a:xfrm>
            <a:off x="395536" y="980729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2"/>
          </p:nvPr>
        </p:nvSpPr>
        <p:spPr>
          <a:xfrm>
            <a:off x="2555776" y="980728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3"/>
          </p:nvPr>
        </p:nvSpPr>
        <p:spPr>
          <a:xfrm>
            <a:off x="4716016" y="980728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14"/>
          </p:nvPr>
        </p:nvSpPr>
        <p:spPr>
          <a:xfrm>
            <a:off x="6876256" y="980728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A59DBE95-A436-4B31-A8BB-DA688597E6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325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иенты - Сферы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8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sp>
        <p:nvSpPr>
          <p:cNvPr id="12" name="Текст 7"/>
          <p:cNvSpPr txBox="1">
            <a:spLocks/>
          </p:cNvSpPr>
          <p:nvPr userDrawn="1"/>
        </p:nvSpPr>
        <p:spPr bwMode="auto">
          <a:xfrm>
            <a:off x="323850" y="1052513"/>
            <a:ext cx="2160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14" name="Текст 7"/>
          <p:cNvSpPr txBox="1">
            <a:spLocks/>
          </p:cNvSpPr>
          <p:nvPr userDrawn="1"/>
        </p:nvSpPr>
        <p:spPr bwMode="auto">
          <a:xfrm>
            <a:off x="6875463" y="1052513"/>
            <a:ext cx="21605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15" name="Текст 7"/>
          <p:cNvSpPr txBox="1">
            <a:spLocks/>
          </p:cNvSpPr>
          <p:nvPr userDrawn="1"/>
        </p:nvSpPr>
        <p:spPr bwMode="auto">
          <a:xfrm>
            <a:off x="2555875" y="1052513"/>
            <a:ext cx="2160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16" name="Текст 7"/>
          <p:cNvSpPr txBox="1">
            <a:spLocks/>
          </p:cNvSpPr>
          <p:nvPr userDrawn="1"/>
        </p:nvSpPr>
        <p:spPr bwMode="auto">
          <a:xfrm>
            <a:off x="4643438" y="1052513"/>
            <a:ext cx="21605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10"/>
          </p:nvPr>
        </p:nvSpPr>
        <p:spPr>
          <a:xfrm>
            <a:off x="395536" y="980729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2"/>
          </p:nvPr>
        </p:nvSpPr>
        <p:spPr>
          <a:xfrm>
            <a:off x="2555776" y="980728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3"/>
          </p:nvPr>
        </p:nvSpPr>
        <p:spPr>
          <a:xfrm>
            <a:off x="4716016" y="980728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14"/>
          </p:nvPr>
        </p:nvSpPr>
        <p:spPr>
          <a:xfrm>
            <a:off x="6876256" y="980728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FA1B82BE-2C1B-4803-8FE4-3CA2B35D20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470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и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grpSp>
        <p:nvGrpSpPr>
          <p:cNvPr id="6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7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 descr="logo_add_50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1292225"/>
            <a:ext cx="8953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Nissan Logo">
            <a:hlinkClick r:id="rId4" tooltip="&quot;Nissan Logo&quot;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419225"/>
            <a:ext cx="636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GTK_Logo_Color12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32025"/>
            <a:ext cx="11414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coca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536700"/>
            <a:ext cx="91916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4" descr="Telenor - www.telenor.com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r="12541" b="11258"/>
          <a:stretch>
            <a:fillRect/>
          </a:stretch>
        </p:blipFill>
        <p:spPr bwMode="auto">
          <a:xfrm>
            <a:off x="1598613" y="1344613"/>
            <a:ext cx="126206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5" descr="logo-damen_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1393825"/>
            <a:ext cx="1333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6" descr="news-corp_logo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17825"/>
            <a:ext cx="18208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7" descr="mieleNe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601788"/>
            <a:ext cx="11541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8" descr="175px-Nokian_logo">
            <a:hlinkClick r:id="rId14" tooltip="&quot;Nokian logo.svg&quot;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238375"/>
            <a:ext cx="9826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9" descr="Toshiba Top Pag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52650"/>
            <a:ext cx="12366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0" descr="Продукти, които се предлагат в България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160588"/>
            <a:ext cx="10048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1" descr="Image:Glencore Logo.jpg">
            <a:hlinkClick r:id="rId19" tooltip="&quot;Image:Glencore Logo.jpg&quot;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239963"/>
            <a:ext cx="1268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2" descr="MOC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2109788"/>
            <a:ext cx="647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4" descr="ABN AMRO logo.">
            <a:hlinkClick r:id="rId22" tooltip="&quot;Opens in a new window&quot;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" b="20787"/>
          <a:stretch>
            <a:fillRect/>
          </a:stretch>
        </p:blipFill>
        <p:spPr bwMode="auto">
          <a:xfrm>
            <a:off x="2379663" y="4319588"/>
            <a:ext cx="1419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5" descr="Barclays Capital Home">
            <a:hlinkClick r:id="rId24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949825"/>
            <a:ext cx="11953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6" descr="http://www.nonprofitresourcectr.org/CitibankFresno2007.htm">
            <a:hlinkClick r:id="rId26"/>
          </p:cNvPr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83075"/>
            <a:ext cx="12176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7" descr="Image:Deutsche Bank-Logo.svg">
            <a:hlinkClick r:id="rId28"/>
          </p:cNvPr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507038"/>
            <a:ext cx="20113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drkw_logo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5589588"/>
            <a:ext cx="2455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9" descr="ebrd_logo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2681" r="1718" b="2681"/>
          <a:stretch>
            <a:fillRect/>
          </a:stretch>
        </p:blipFill>
        <p:spPr bwMode="auto">
          <a:xfrm>
            <a:off x="6064250" y="4130675"/>
            <a:ext cx="979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0" descr="ifc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10225"/>
            <a:ext cx="793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1" descr="http://www.freewebs.com/surerich/myprofile.htm">
            <a:hlinkClick r:id="rId33"/>
          </p:cNvPr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289425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2" descr="ml_brand"/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4346575"/>
            <a:ext cx="10445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3" descr="Image:Lehman Brothers logo.jpg">
            <a:hlinkClick r:id="rId36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5122863"/>
            <a:ext cx="184308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4" descr="swedbank_182x41"/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611813"/>
            <a:ext cx="1501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5" descr="SEB Group">
            <a:hlinkClick r:id="rId39"/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924425"/>
            <a:ext cx="6921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1" descr="ING"/>
          <p:cNvPicPr>
            <a:picLocks noChangeAspect="1" noChangeArrowheads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954588"/>
            <a:ext cx="11318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3" descr="csfb_logo"/>
          <p:cNvPicPr>
            <a:picLocks noChangeAspect="1" noChangeArrowheads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005388"/>
            <a:ext cx="12239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9"/>
          <p:cNvSpPr>
            <a:spLocks noChangeShapeType="1"/>
          </p:cNvSpPr>
          <p:nvPr userDrawn="1"/>
        </p:nvSpPr>
        <p:spPr bwMode="auto">
          <a:xfrm>
            <a:off x="466725" y="3573463"/>
            <a:ext cx="8135938" cy="0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7F7F7F"/>
              </a:solidFill>
            </a:endParaRPr>
          </a:p>
        </p:txBody>
      </p:sp>
      <p:pic>
        <p:nvPicPr>
          <p:cNvPr id="38" name="Picture 25" descr="Renault"/>
          <p:cNvPicPr>
            <a:picLocks noChangeAspect="1" noChangeArrowheads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4" descr="Severstal"/>
          <p:cNvPicPr>
            <a:picLocks noChangeAspect="1" noChangeArrowheads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74950"/>
            <a:ext cx="12239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Sopharma logo"/>
          <p:cNvPicPr>
            <a:picLocks noChangeAspect="1" noChangeArrowheads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1136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1" descr="170px-Arcelor_logo">
            <a:hlinkClick r:id="rId46" tooltip="&quot;Arcelor logo.png&quot;"/>
          </p:cNvPr>
          <p:cNvPicPr>
            <a:picLocks noChangeAspect="1" noChangeArrowheads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24175"/>
            <a:ext cx="1079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2" descr="Eastman Kodak Company logo">
            <a:hlinkClick r:id="rId48" tooltip="&quot;Eastman Kodak Company logo&quot;"/>
          </p:cNvPr>
          <p:cNvPicPr>
            <a:picLocks noChangeAspect="1" noChangeArrowheads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952750"/>
            <a:ext cx="8921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Текст 15"/>
          <p:cNvSpPr>
            <a:spLocks noGrp="1"/>
          </p:cNvSpPr>
          <p:nvPr>
            <p:ph type="body" sz="quarter" idx="11"/>
          </p:nvPr>
        </p:nvSpPr>
        <p:spPr>
          <a:xfrm>
            <a:off x="360000" y="3752200"/>
            <a:ext cx="8532000" cy="36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" name="Текст 15"/>
          <p:cNvSpPr>
            <a:spLocks noGrp="1"/>
          </p:cNvSpPr>
          <p:nvPr>
            <p:ph type="body" sz="quarter" idx="12"/>
          </p:nvPr>
        </p:nvSpPr>
        <p:spPr>
          <a:xfrm>
            <a:off x="360000" y="980728"/>
            <a:ext cx="8532000" cy="36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3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859A2444-F5AB-4364-ABDA-593B6AC852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5649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к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grpSp>
        <p:nvGrpSpPr>
          <p:cNvPr id="7" name="Группа 7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8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Скругленный прямоугольник 10"/>
          <p:cNvSpPr/>
          <p:nvPr userDrawn="1"/>
        </p:nvSpPr>
        <p:spPr>
          <a:xfrm>
            <a:off x="3347864" y="4198036"/>
            <a:ext cx="2232248" cy="1512168"/>
          </a:xfrm>
          <a:prstGeom prst="roundRect">
            <a:avLst/>
          </a:prstGeom>
          <a:solidFill>
            <a:schemeClr val="bg1"/>
          </a:solidFill>
          <a:ln w="0"/>
          <a:effectLst>
            <a:outerShdw blurRad="215900" dir="324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B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467544" y="2276872"/>
            <a:ext cx="2160240" cy="1512168"/>
          </a:xfrm>
          <a:prstGeom prst="roundRect">
            <a:avLst/>
          </a:prstGeom>
          <a:solidFill>
            <a:schemeClr val="bg1"/>
          </a:solidFill>
          <a:ln w="0"/>
          <a:effectLst>
            <a:outerShdw blurRad="215900" dir="324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B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6300192" y="2276872"/>
            <a:ext cx="2232248" cy="1512168"/>
          </a:xfrm>
          <a:prstGeom prst="roundRect">
            <a:avLst/>
          </a:prstGeom>
          <a:solidFill>
            <a:schemeClr val="bg1"/>
          </a:solidFill>
          <a:ln w="0"/>
          <a:effectLst>
            <a:outerShdw blurRad="215900" dir="324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B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>
            <a:off x="467544" y="4221088"/>
            <a:ext cx="2232248" cy="1512168"/>
          </a:xfrm>
          <a:prstGeom prst="roundRect">
            <a:avLst/>
          </a:prstGeom>
          <a:solidFill>
            <a:schemeClr val="bg1"/>
          </a:solidFill>
          <a:ln w="0"/>
          <a:effectLst>
            <a:outerShdw blurRad="215900" dir="324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B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3347864" y="2276872"/>
            <a:ext cx="2232248" cy="1512168"/>
          </a:xfrm>
          <a:prstGeom prst="roundRect">
            <a:avLst/>
          </a:prstGeom>
          <a:solidFill>
            <a:schemeClr val="bg1"/>
          </a:solidFill>
          <a:ln w="0"/>
          <a:effectLst>
            <a:outerShdw blurRad="215900" dir="324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B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6300192" y="4221088"/>
            <a:ext cx="2232248" cy="1512168"/>
          </a:xfrm>
          <a:prstGeom prst="roundRect">
            <a:avLst/>
          </a:prstGeom>
          <a:solidFill>
            <a:schemeClr val="bg1"/>
          </a:solidFill>
          <a:ln w="0"/>
          <a:effectLst>
            <a:outerShdw blurRad="215900" dir="324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B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0"/>
          </p:nvPr>
        </p:nvSpPr>
        <p:spPr>
          <a:xfrm>
            <a:off x="360000" y="1125538"/>
            <a:ext cx="2267784" cy="86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Текст 36"/>
          <p:cNvSpPr>
            <a:spLocks noGrp="1"/>
          </p:cNvSpPr>
          <p:nvPr>
            <p:ph type="body" sz="quarter" idx="11"/>
          </p:nvPr>
        </p:nvSpPr>
        <p:spPr>
          <a:xfrm>
            <a:off x="6192648" y="1124744"/>
            <a:ext cx="2267784" cy="86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Текст 36"/>
          <p:cNvSpPr>
            <a:spLocks noGrp="1"/>
          </p:cNvSpPr>
          <p:nvPr>
            <p:ph type="body" sz="quarter" idx="12"/>
          </p:nvPr>
        </p:nvSpPr>
        <p:spPr>
          <a:xfrm>
            <a:off x="3312328" y="1124744"/>
            <a:ext cx="2267784" cy="86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D6935630-C972-410C-9767-0771F974CE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4582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 userDrawn="1"/>
        </p:nvSpPr>
        <p:spPr bwMode="auto">
          <a:xfrm>
            <a:off x="358775" y="1916113"/>
            <a:ext cx="82454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ja-JP" sz="2800" i="1" dirty="0" smtClean="0">
                <a:solidFill>
                  <a:srgbClr val="00AAB4"/>
                </a:solidFill>
                <a:ea typeface="ＭＳ Ｐゴシック" pitchFamily="34" charset="-128"/>
              </a:rPr>
              <a:t>Thank you for your attention!</a:t>
            </a:r>
            <a:endParaRPr lang="en-US" altLang="ru-RU" sz="2800" i="1" dirty="0" smtClean="0">
              <a:solidFill>
                <a:srgbClr val="00AAB4"/>
              </a:solidFill>
            </a:endParaRPr>
          </a:p>
        </p:txBody>
      </p:sp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511800"/>
            <a:ext cx="223043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5157788"/>
            <a:ext cx="9144000" cy="714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68313" y="5807075"/>
            <a:ext cx="2879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 smtClean="0">
                <a:solidFill>
                  <a:srgbClr val="00AAB4"/>
                </a:solidFill>
              </a:rPr>
              <a:t>15 years </a:t>
            </a:r>
            <a:r>
              <a:rPr lang="en-US" sz="1600" dirty="0" smtClean="0">
                <a:solidFill>
                  <a:srgbClr val="7F7F7F"/>
                </a:solidFill>
              </a:rPr>
              <a:t>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7F7F7F"/>
                </a:solidFill>
              </a:rPr>
              <a:t>reaching the stars for our clients</a:t>
            </a:r>
            <a:endParaRPr lang="ru-RU" sz="1600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43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grpSp>
        <p:nvGrpSpPr>
          <p:cNvPr id="5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6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58" descr="ma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23963"/>
            <a:ext cx="2614613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0"/>
          </p:nvPr>
        </p:nvSpPr>
        <p:spPr>
          <a:xfrm>
            <a:off x="3653480" y="4005064"/>
            <a:ext cx="4681538" cy="2016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24AE6615-B5C8-4815-B658-DF5A3CFA6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1643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ли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grpSp>
        <p:nvGrpSpPr>
          <p:cNvPr id="6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7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 descr="logo_add_50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1292225"/>
            <a:ext cx="8953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Nissan Logo">
            <a:hlinkClick r:id="rId4" tooltip="&quot;Nissan Logo&quot;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419225"/>
            <a:ext cx="636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GTK_Logo_Color12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32025"/>
            <a:ext cx="11414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coca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536700"/>
            <a:ext cx="91916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4" descr="Telenor - www.telenor.com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r="12541" b="11258"/>
          <a:stretch>
            <a:fillRect/>
          </a:stretch>
        </p:blipFill>
        <p:spPr bwMode="auto">
          <a:xfrm>
            <a:off x="1598613" y="1344613"/>
            <a:ext cx="126206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5" descr="logo-damen_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1393825"/>
            <a:ext cx="1333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6" descr="news-corp_logo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17825"/>
            <a:ext cx="18208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7" descr="mieleNe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601788"/>
            <a:ext cx="11541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8" descr="175px-Nokian_logo">
            <a:hlinkClick r:id="rId14" tooltip="&quot;Nokian logo.svg&quot;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238375"/>
            <a:ext cx="9826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9" descr="Toshiba Top Pag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52650"/>
            <a:ext cx="12366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0" descr="Продукти, които се предлагат в България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160588"/>
            <a:ext cx="10048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1" descr="Image:Glencore Logo.jpg">
            <a:hlinkClick r:id="rId19" tooltip="&quot;Image:Glencore Logo.jpg&quot;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239963"/>
            <a:ext cx="1268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2" descr="MOC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2109788"/>
            <a:ext cx="647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4" descr="ABN AMRO logo.">
            <a:hlinkClick r:id="rId22" tooltip="&quot;Opens in a new window&quot;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" b="20787"/>
          <a:stretch>
            <a:fillRect/>
          </a:stretch>
        </p:blipFill>
        <p:spPr bwMode="auto">
          <a:xfrm>
            <a:off x="2379663" y="4319588"/>
            <a:ext cx="1419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5" descr="Barclays Capital Home">
            <a:hlinkClick r:id="rId24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949825"/>
            <a:ext cx="11953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6" descr="http://www.nonprofitresourcectr.org/CitibankFresno2007.htm">
            <a:hlinkClick r:id="rId26"/>
          </p:cNvPr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83075"/>
            <a:ext cx="12176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7" descr="Image:Deutsche Bank-Logo.svg">
            <a:hlinkClick r:id="rId28"/>
          </p:cNvPr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507038"/>
            <a:ext cx="20113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drkw_logo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5589588"/>
            <a:ext cx="2455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9" descr="ebrd_logo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2681" r="1718" b="2681"/>
          <a:stretch>
            <a:fillRect/>
          </a:stretch>
        </p:blipFill>
        <p:spPr bwMode="auto">
          <a:xfrm>
            <a:off x="6064250" y="4130675"/>
            <a:ext cx="979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0" descr="ifc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10225"/>
            <a:ext cx="793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1" descr="http://www.freewebs.com/surerich/myprofile.htm">
            <a:hlinkClick r:id="rId33"/>
          </p:cNvPr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289425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2" descr="ml_brand"/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4346575"/>
            <a:ext cx="10445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3" descr="Image:Lehman Brothers logo.jpg">
            <a:hlinkClick r:id="rId36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5122863"/>
            <a:ext cx="184308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4" descr="swedbank_182x41"/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611813"/>
            <a:ext cx="1501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5" descr="SEB Group">
            <a:hlinkClick r:id="rId39"/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924425"/>
            <a:ext cx="6921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1" descr="ING"/>
          <p:cNvPicPr>
            <a:picLocks noChangeAspect="1" noChangeArrowheads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954588"/>
            <a:ext cx="11318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3" descr="csfb_logo"/>
          <p:cNvPicPr>
            <a:picLocks noChangeAspect="1" noChangeArrowheads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005388"/>
            <a:ext cx="12239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9"/>
          <p:cNvSpPr>
            <a:spLocks noChangeShapeType="1"/>
          </p:cNvSpPr>
          <p:nvPr userDrawn="1"/>
        </p:nvSpPr>
        <p:spPr bwMode="auto">
          <a:xfrm>
            <a:off x="466725" y="3573463"/>
            <a:ext cx="8135938" cy="0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7F7F7F"/>
              </a:solidFill>
            </a:endParaRPr>
          </a:p>
        </p:txBody>
      </p:sp>
      <p:pic>
        <p:nvPicPr>
          <p:cNvPr id="38" name="Picture 25" descr="Renault"/>
          <p:cNvPicPr>
            <a:picLocks noChangeAspect="1" noChangeArrowheads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4" descr="Severstal"/>
          <p:cNvPicPr>
            <a:picLocks noChangeAspect="1" noChangeArrowheads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74950"/>
            <a:ext cx="12239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Sopharma logo"/>
          <p:cNvPicPr>
            <a:picLocks noChangeAspect="1" noChangeArrowheads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1136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1" descr="170px-Arcelor_logo">
            <a:hlinkClick r:id="rId46" tooltip="&quot;Arcelor logo.png&quot;"/>
          </p:cNvPr>
          <p:cNvPicPr>
            <a:picLocks noChangeAspect="1" noChangeArrowheads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24175"/>
            <a:ext cx="1079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2" descr="Eastman Kodak Company logo">
            <a:hlinkClick r:id="rId48" tooltip="&quot;Eastman Kodak Company logo&quot;"/>
          </p:cNvPr>
          <p:cNvPicPr>
            <a:picLocks noChangeAspect="1" noChangeArrowheads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952750"/>
            <a:ext cx="8921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Текст 15"/>
          <p:cNvSpPr>
            <a:spLocks noGrp="1"/>
          </p:cNvSpPr>
          <p:nvPr>
            <p:ph type="body" sz="quarter" idx="11"/>
          </p:nvPr>
        </p:nvSpPr>
        <p:spPr>
          <a:xfrm>
            <a:off x="360000" y="3752200"/>
            <a:ext cx="8532000" cy="3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" name="Текст 15"/>
          <p:cNvSpPr>
            <a:spLocks noGrp="1"/>
          </p:cNvSpPr>
          <p:nvPr>
            <p:ph type="body" sz="quarter" idx="12"/>
          </p:nvPr>
        </p:nvSpPr>
        <p:spPr>
          <a:xfrm>
            <a:off x="360000" y="1080000"/>
            <a:ext cx="8532000" cy="3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3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F8BDC497-A4D7-4ED8-9699-D65B17256E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11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9C85B-7505-4DB7-A836-E4C9DBC020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32831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D1CCC-E6AE-43FF-AB57-C126C43B4E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7116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68D7C-62C2-470D-8E2A-C6024D0F83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95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12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847F2-656C-4E21-84E5-39AC7A8BE8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6224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F8E85-DD54-46DC-87DD-A23AC21C98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9239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809C2-E54F-45D2-8D63-E0BADC5545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71914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E8886-4D21-49C0-95CA-E118F5D64D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206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A15CE-B1F5-47BF-B216-C2578DDDF0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5784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F9450-1396-454C-918F-ED6CF5E902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18818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1534-5937-4822-BACE-C559283B5B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3255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9F941-4EDD-4259-87A8-B0CEB8CCB3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0724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- Астер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511800"/>
            <a:ext cx="223043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68313" y="5807075"/>
            <a:ext cx="2879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 smtClean="0">
                <a:solidFill>
                  <a:srgbClr val="00AAB4"/>
                </a:solidFill>
              </a:rPr>
              <a:t>15 years </a:t>
            </a:r>
            <a:r>
              <a:rPr lang="en-US" sz="1600" dirty="0" smtClean="0">
                <a:solidFill>
                  <a:srgbClr val="7F7F7F"/>
                </a:solidFill>
              </a:rPr>
              <a:t>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7F7F7F"/>
                </a:solidFill>
              </a:rPr>
              <a:t>reaching the stars for our clients</a:t>
            </a:r>
            <a:endParaRPr lang="ru-RU" sz="1600" dirty="0" smtClean="0">
              <a:solidFill>
                <a:srgbClr val="7F7F7F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0" y="5157788"/>
            <a:ext cx="9144000" cy="714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7F7F7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4"/>
            <a:ext cx="9144000" cy="6875463"/>
          </a:xfrm>
          <a:prstGeom prst="rect">
            <a:avLst/>
          </a:prstGeom>
          <a:blipFill dpi="0" rotWithShape="1">
            <a:blip r:embed="rId4">
              <a:alphaModFix amt="52000"/>
            </a:blip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>
                <a:lumMod val="20000"/>
                <a:lumOff val="80000"/>
              </a:schemeClr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108575"/>
            <a:ext cx="24050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571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35189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-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5157788"/>
            <a:ext cx="9144000" cy="714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7F7F7F"/>
              </a:solidFill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571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3528" y="5589240"/>
            <a:ext cx="8420472" cy="648072"/>
          </a:xfrm>
        </p:spPr>
        <p:txBody>
          <a:bodyPr/>
          <a:lstStyle>
            <a:lvl1pPr>
              <a:defRPr>
                <a:solidFill>
                  <a:srgbClr val="00AAB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11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403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5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60000" y="972000"/>
            <a:ext cx="8425185" cy="5185122"/>
          </a:xfrm>
        </p:spPr>
        <p:txBody>
          <a:bodyPr/>
          <a:lstStyle>
            <a:lvl3pPr>
              <a:defRPr sz="13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5B78757B-6869-4693-9559-EA6D3EB2A7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6657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_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5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0"/>
          </p:nvPr>
        </p:nvSpPr>
        <p:spPr>
          <a:xfrm>
            <a:off x="360000" y="979200"/>
            <a:ext cx="8497887" cy="51140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8A769414-4D85-4AAB-8651-BE3C3DE5DA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073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иенты - Сфе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8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grpSp>
        <p:nvGrpSpPr>
          <p:cNvPr id="12" name="Группа 9"/>
          <p:cNvGrpSpPr>
            <a:grpSpLocks/>
          </p:cNvGrpSpPr>
          <p:nvPr userDrawn="1"/>
        </p:nvGrpSpPr>
        <p:grpSpPr bwMode="auto">
          <a:xfrm>
            <a:off x="465138" y="2276475"/>
            <a:ext cx="8394700" cy="3433763"/>
            <a:chOff x="465138" y="2276475"/>
            <a:chExt cx="8394417" cy="343372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987347" y="4198036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67544" y="4198036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789093" y="4198036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627784" y="4198036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987347" y="2276872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67544" y="2276872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4789093" y="2276872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627784" y="2276872"/>
              <a:ext cx="1872208" cy="1512168"/>
            </a:xfrm>
            <a:prstGeom prst="roundRect">
              <a:avLst/>
            </a:prstGeom>
            <a:solidFill>
              <a:schemeClr val="bg1"/>
            </a:solidFill>
            <a:ln w="0"/>
            <a:effectLst>
              <a:outerShdw blurRad="215900" dir="324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B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2" name="_s1029"/>
            <p:cNvSpPr>
              <a:spLocks noChangeArrowheads="1"/>
            </p:cNvSpPr>
            <p:nvPr/>
          </p:nvSpPr>
          <p:spPr bwMode="auto">
            <a:xfrm>
              <a:off x="465138" y="4221144"/>
              <a:ext cx="1874774" cy="143984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</p:txBody>
        </p:sp>
        <p:sp>
          <p:nvSpPr>
            <p:cNvPr id="23" name="_s1029"/>
            <p:cNvSpPr>
              <a:spLocks noChangeArrowheads="1"/>
            </p:cNvSpPr>
            <p:nvPr/>
          </p:nvSpPr>
          <p:spPr bwMode="auto">
            <a:xfrm>
              <a:off x="2627240" y="4221144"/>
              <a:ext cx="1874774" cy="143984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</p:txBody>
        </p:sp>
        <p:sp>
          <p:nvSpPr>
            <p:cNvPr id="24" name="_s1029"/>
            <p:cNvSpPr>
              <a:spLocks noChangeArrowheads="1"/>
            </p:cNvSpPr>
            <p:nvPr/>
          </p:nvSpPr>
          <p:spPr bwMode="auto">
            <a:xfrm>
              <a:off x="4787754" y="4221144"/>
              <a:ext cx="1874775" cy="144302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_s1029"/>
            <p:cNvSpPr>
              <a:spLocks noChangeArrowheads="1"/>
            </p:cNvSpPr>
            <p:nvPr/>
          </p:nvSpPr>
          <p:spPr bwMode="auto">
            <a:xfrm>
              <a:off x="4787754" y="2276475"/>
              <a:ext cx="1874775" cy="143984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_s1029"/>
            <p:cNvSpPr>
              <a:spLocks noChangeArrowheads="1"/>
            </p:cNvSpPr>
            <p:nvPr/>
          </p:nvSpPr>
          <p:spPr bwMode="auto">
            <a:xfrm>
              <a:off x="6948269" y="2276475"/>
              <a:ext cx="1874774" cy="143984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100" b="1" dirty="0" smtClean="0">
                <a:solidFill>
                  <a:srgbClr val="00AAB4"/>
                </a:solidFill>
              </a:endParaRPr>
            </a:p>
          </p:txBody>
        </p:sp>
        <p:sp>
          <p:nvSpPr>
            <p:cNvPr id="27" name="_s1029"/>
            <p:cNvSpPr>
              <a:spLocks noChangeArrowheads="1"/>
            </p:cNvSpPr>
            <p:nvPr/>
          </p:nvSpPr>
          <p:spPr bwMode="auto">
            <a:xfrm>
              <a:off x="6948269" y="4221144"/>
              <a:ext cx="1874774" cy="144302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1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Текст 7"/>
          <p:cNvSpPr txBox="1">
            <a:spLocks/>
          </p:cNvSpPr>
          <p:nvPr userDrawn="1"/>
        </p:nvSpPr>
        <p:spPr bwMode="auto">
          <a:xfrm>
            <a:off x="323850" y="1052513"/>
            <a:ext cx="2160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29" name="Текст 7"/>
          <p:cNvSpPr txBox="1">
            <a:spLocks/>
          </p:cNvSpPr>
          <p:nvPr userDrawn="1"/>
        </p:nvSpPr>
        <p:spPr bwMode="auto">
          <a:xfrm>
            <a:off x="6875463" y="1052513"/>
            <a:ext cx="21605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30" name="Текст 7"/>
          <p:cNvSpPr txBox="1">
            <a:spLocks/>
          </p:cNvSpPr>
          <p:nvPr userDrawn="1"/>
        </p:nvSpPr>
        <p:spPr bwMode="auto">
          <a:xfrm>
            <a:off x="2555875" y="1052513"/>
            <a:ext cx="2160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31" name="Текст 7"/>
          <p:cNvSpPr txBox="1">
            <a:spLocks/>
          </p:cNvSpPr>
          <p:nvPr userDrawn="1"/>
        </p:nvSpPr>
        <p:spPr bwMode="auto">
          <a:xfrm>
            <a:off x="4643438" y="1052513"/>
            <a:ext cx="21605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10"/>
          </p:nvPr>
        </p:nvSpPr>
        <p:spPr>
          <a:xfrm>
            <a:off x="395536" y="980729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2"/>
          </p:nvPr>
        </p:nvSpPr>
        <p:spPr>
          <a:xfrm>
            <a:off x="2555776" y="980728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3"/>
          </p:nvPr>
        </p:nvSpPr>
        <p:spPr>
          <a:xfrm>
            <a:off x="4716016" y="980728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14"/>
          </p:nvPr>
        </p:nvSpPr>
        <p:spPr>
          <a:xfrm>
            <a:off x="6876256" y="980728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A59DBE95-A436-4B31-A8BB-DA688597E6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967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иенты - Сферы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8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sp>
        <p:nvSpPr>
          <p:cNvPr id="12" name="Текст 7"/>
          <p:cNvSpPr txBox="1">
            <a:spLocks/>
          </p:cNvSpPr>
          <p:nvPr userDrawn="1"/>
        </p:nvSpPr>
        <p:spPr bwMode="auto">
          <a:xfrm>
            <a:off x="323850" y="1052513"/>
            <a:ext cx="2160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14" name="Текст 7"/>
          <p:cNvSpPr txBox="1">
            <a:spLocks/>
          </p:cNvSpPr>
          <p:nvPr userDrawn="1"/>
        </p:nvSpPr>
        <p:spPr bwMode="auto">
          <a:xfrm>
            <a:off x="6875463" y="1052513"/>
            <a:ext cx="21605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15" name="Текст 7"/>
          <p:cNvSpPr txBox="1">
            <a:spLocks/>
          </p:cNvSpPr>
          <p:nvPr userDrawn="1"/>
        </p:nvSpPr>
        <p:spPr bwMode="auto">
          <a:xfrm>
            <a:off x="2555875" y="1052513"/>
            <a:ext cx="2160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16" name="Текст 7"/>
          <p:cNvSpPr txBox="1">
            <a:spLocks/>
          </p:cNvSpPr>
          <p:nvPr userDrawn="1"/>
        </p:nvSpPr>
        <p:spPr bwMode="auto">
          <a:xfrm>
            <a:off x="4643438" y="1052513"/>
            <a:ext cx="21605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3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10"/>
          </p:nvPr>
        </p:nvSpPr>
        <p:spPr>
          <a:xfrm>
            <a:off x="395536" y="980729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2"/>
          </p:nvPr>
        </p:nvSpPr>
        <p:spPr>
          <a:xfrm>
            <a:off x="2555776" y="980728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3"/>
          </p:nvPr>
        </p:nvSpPr>
        <p:spPr>
          <a:xfrm>
            <a:off x="4716016" y="980728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14"/>
          </p:nvPr>
        </p:nvSpPr>
        <p:spPr>
          <a:xfrm>
            <a:off x="6876256" y="980728"/>
            <a:ext cx="2088232" cy="8640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FA1B82BE-2C1B-4803-8FE4-3CA2B35D20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4913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и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grpSp>
        <p:nvGrpSpPr>
          <p:cNvPr id="6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7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 descr="logo_add_50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1292225"/>
            <a:ext cx="8953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Nissan Logo">
            <a:hlinkClick r:id="rId4" tooltip="&quot;Nissan Logo&quot;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419225"/>
            <a:ext cx="636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GTK_Logo_Color12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32025"/>
            <a:ext cx="11414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coca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536700"/>
            <a:ext cx="91916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4" descr="Telenor - www.telenor.com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r="12541" b="11258"/>
          <a:stretch>
            <a:fillRect/>
          </a:stretch>
        </p:blipFill>
        <p:spPr bwMode="auto">
          <a:xfrm>
            <a:off x="1598613" y="1344613"/>
            <a:ext cx="126206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5" descr="logo-damen_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1393825"/>
            <a:ext cx="1333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6" descr="news-corp_logo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17825"/>
            <a:ext cx="18208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7" descr="mieleNe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601788"/>
            <a:ext cx="11541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8" descr="175px-Nokian_logo">
            <a:hlinkClick r:id="rId14" tooltip="&quot;Nokian logo.svg&quot;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238375"/>
            <a:ext cx="9826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9" descr="Toshiba Top Pag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52650"/>
            <a:ext cx="12366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0" descr="Продукти, които се предлагат в България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160588"/>
            <a:ext cx="10048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1" descr="Image:Glencore Logo.jpg">
            <a:hlinkClick r:id="rId19" tooltip="&quot;Image:Glencore Logo.jpg&quot;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239963"/>
            <a:ext cx="1268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2" descr="MOC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2109788"/>
            <a:ext cx="647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4" descr="ABN AMRO logo.">
            <a:hlinkClick r:id="rId22" tooltip="&quot;Opens in a new window&quot;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" b="20787"/>
          <a:stretch>
            <a:fillRect/>
          </a:stretch>
        </p:blipFill>
        <p:spPr bwMode="auto">
          <a:xfrm>
            <a:off x="2379663" y="4319588"/>
            <a:ext cx="1419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5" descr="Barclays Capital Home">
            <a:hlinkClick r:id="rId24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949825"/>
            <a:ext cx="11953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6" descr="http://www.nonprofitresourcectr.org/CitibankFresno2007.htm">
            <a:hlinkClick r:id="rId26"/>
          </p:cNvPr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83075"/>
            <a:ext cx="12176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7" descr="Image:Deutsche Bank-Logo.svg">
            <a:hlinkClick r:id="rId28"/>
          </p:cNvPr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507038"/>
            <a:ext cx="20113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drkw_logo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5589588"/>
            <a:ext cx="2455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9" descr="ebrd_logo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2681" r="1718" b="2681"/>
          <a:stretch>
            <a:fillRect/>
          </a:stretch>
        </p:blipFill>
        <p:spPr bwMode="auto">
          <a:xfrm>
            <a:off x="6064250" y="4130675"/>
            <a:ext cx="979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0" descr="ifc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10225"/>
            <a:ext cx="793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1" descr="http://www.freewebs.com/surerich/myprofile.htm">
            <a:hlinkClick r:id="rId33"/>
          </p:cNvPr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289425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2" descr="ml_brand"/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4346575"/>
            <a:ext cx="10445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3" descr="Image:Lehman Brothers logo.jpg">
            <a:hlinkClick r:id="rId36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5122863"/>
            <a:ext cx="184308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4" descr="swedbank_182x41"/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611813"/>
            <a:ext cx="1501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5" descr="SEB Group">
            <a:hlinkClick r:id="rId39"/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924425"/>
            <a:ext cx="6921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1" descr="ING"/>
          <p:cNvPicPr>
            <a:picLocks noChangeAspect="1" noChangeArrowheads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954588"/>
            <a:ext cx="11318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3" descr="csfb_logo"/>
          <p:cNvPicPr>
            <a:picLocks noChangeAspect="1" noChangeArrowheads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005388"/>
            <a:ext cx="12239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9"/>
          <p:cNvSpPr>
            <a:spLocks noChangeShapeType="1"/>
          </p:cNvSpPr>
          <p:nvPr userDrawn="1"/>
        </p:nvSpPr>
        <p:spPr bwMode="auto">
          <a:xfrm>
            <a:off x="466725" y="3573463"/>
            <a:ext cx="8135938" cy="0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7F7F7F"/>
              </a:solidFill>
            </a:endParaRPr>
          </a:p>
        </p:txBody>
      </p:sp>
      <p:pic>
        <p:nvPicPr>
          <p:cNvPr id="38" name="Picture 25" descr="Renault"/>
          <p:cNvPicPr>
            <a:picLocks noChangeAspect="1" noChangeArrowheads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4" descr="Severstal"/>
          <p:cNvPicPr>
            <a:picLocks noChangeAspect="1" noChangeArrowheads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74950"/>
            <a:ext cx="12239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Sopharma logo"/>
          <p:cNvPicPr>
            <a:picLocks noChangeAspect="1" noChangeArrowheads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1136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1" descr="170px-Arcelor_logo">
            <a:hlinkClick r:id="rId46" tooltip="&quot;Arcelor logo.png&quot;"/>
          </p:cNvPr>
          <p:cNvPicPr>
            <a:picLocks noChangeAspect="1" noChangeArrowheads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24175"/>
            <a:ext cx="1079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2" descr="Eastman Kodak Company logo">
            <a:hlinkClick r:id="rId48" tooltip="&quot;Eastman Kodak Company logo&quot;"/>
          </p:cNvPr>
          <p:cNvPicPr>
            <a:picLocks noChangeAspect="1" noChangeArrowheads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952750"/>
            <a:ext cx="8921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Текст 15"/>
          <p:cNvSpPr>
            <a:spLocks noGrp="1"/>
          </p:cNvSpPr>
          <p:nvPr>
            <p:ph type="body" sz="quarter" idx="11"/>
          </p:nvPr>
        </p:nvSpPr>
        <p:spPr>
          <a:xfrm>
            <a:off x="360000" y="3752200"/>
            <a:ext cx="8532000" cy="36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" name="Текст 15"/>
          <p:cNvSpPr>
            <a:spLocks noGrp="1"/>
          </p:cNvSpPr>
          <p:nvPr>
            <p:ph type="body" sz="quarter" idx="12"/>
          </p:nvPr>
        </p:nvSpPr>
        <p:spPr>
          <a:xfrm>
            <a:off x="360000" y="980728"/>
            <a:ext cx="8532000" cy="36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3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859A2444-F5AB-4364-ABDA-593B6AC852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3335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к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grpSp>
        <p:nvGrpSpPr>
          <p:cNvPr id="7" name="Группа 7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8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Скругленный прямоугольник 10"/>
          <p:cNvSpPr/>
          <p:nvPr userDrawn="1"/>
        </p:nvSpPr>
        <p:spPr>
          <a:xfrm>
            <a:off x="3347864" y="4198036"/>
            <a:ext cx="2232248" cy="1512168"/>
          </a:xfrm>
          <a:prstGeom prst="roundRect">
            <a:avLst/>
          </a:prstGeom>
          <a:solidFill>
            <a:schemeClr val="bg1"/>
          </a:solidFill>
          <a:ln w="0"/>
          <a:effectLst>
            <a:outerShdw blurRad="215900" dir="324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B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467544" y="2276872"/>
            <a:ext cx="2160240" cy="1512168"/>
          </a:xfrm>
          <a:prstGeom prst="roundRect">
            <a:avLst/>
          </a:prstGeom>
          <a:solidFill>
            <a:schemeClr val="bg1"/>
          </a:solidFill>
          <a:ln w="0"/>
          <a:effectLst>
            <a:outerShdw blurRad="215900" dir="324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B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6300192" y="2276872"/>
            <a:ext cx="2232248" cy="1512168"/>
          </a:xfrm>
          <a:prstGeom prst="roundRect">
            <a:avLst/>
          </a:prstGeom>
          <a:solidFill>
            <a:schemeClr val="bg1"/>
          </a:solidFill>
          <a:ln w="0"/>
          <a:effectLst>
            <a:outerShdw blurRad="215900" dir="324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B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>
            <a:off x="467544" y="4221088"/>
            <a:ext cx="2232248" cy="1512168"/>
          </a:xfrm>
          <a:prstGeom prst="roundRect">
            <a:avLst/>
          </a:prstGeom>
          <a:solidFill>
            <a:schemeClr val="bg1"/>
          </a:solidFill>
          <a:ln w="0"/>
          <a:effectLst>
            <a:outerShdw blurRad="215900" dir="324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B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3347864" y="2276872"/>
            <a:ext cx="2232248" cy="1512168"/>
          </a:xfrm>
          <a:prstGeom prst="roundRect">
            <a:avLst/>
          </a:prstGeom>
          <a:solidFill>
            <a:schemeClr val="bg1"/>
          </a:solidFill>
          <a:ln w="0"/>
          <a:effectLst>
            <a:outerShdw blurRad="215900" dir="324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B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6300192" y="4221088"/>
            <a:ext cx="2232248" cy="1512168"/>
          </a:xfrm>
          <a:prstGeom prst="roundRect">
            <a:avLst/>
          </a:prstGeom>
          <a:solidFill>
            <a:schemeClr val="bg1"/>
          </a:solidFill>
          <a:ln w="0"/>
          <a:effectLst>
            <a:outerShdw blurRad="215900" dir="324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B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0"/>
          </p:nvPr>
        </p:nvSpPr>
        <p:spPr>
          <a:xfrm>
            <a:off x="360000" y="1125538"/>
            <a:ext cx="2267784" cy="86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Текст 36"/>
          <p:cNvSpPr>
            <a:spLocks noGrp="1"/>
          </p:cNvSpPr>
          <p:nvPr>
            <p:ph type="body" sz="quarter" idx="11"/>
          </p:nvPr>
        </p:nvSpPr>
        <p:spPr>
          <a:xfrm>
            <a:off x="6192648" y="1124744"/>
            <a:ext cx="2267784" cy="86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Текст 36"/>
          <p:cNvSpPr>
            <a:spLocks noGrp="1"/>
          </p:cNvSpPr>
          <p:nvPr>
            <p:ph type="body" sz="quarter" idx="12"/>
          </p:nvPr>
        </p:nvSpPr>
        <p:spPr>
          <a:xfrm>
            <a:off x="3312328" y="1124744"/>
            <a:ext cx="2267784" cy="86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D6935630-C972-410C-9767-0771F974CE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4706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 userDrawn="1"/>
        </p:nvSpPr>
        <p:spPr bwMode="auto">
          <a:xfrm>
            <a:off x="358775" y="1916113"/>
            <a:ext cx="82454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ja-JP" sz="2800" i="1" dirty="0" smtClean="0">
                <a:solidFill>
                  <a:srgbClr val="00AAB4"/>
                </a:solidFill>
                <a:ea typeface="ＭＳ Ｐゴシック" pitchFamily="34" charset="-128"/>
              </a:rPr>
              <a:t>Thank you for your attention!</a:t>
            </a:r>
            <a:endParaRPr lang="en-US" altLang="ru-RU" sz="2800" i="1" dirty="0" smtClean="0">
              <a:solidFill>
                <a:srgbClr val="00AAB4"/>
              </a:solidFill>
            </a:endParaRPr>
          </a:p>
        </p:txBody>
      </p:sp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511800"/>
            <a:ext cx="223043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5157788"/>
            <a:ext cx="9144000" cy="714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68313" y="5807075"/>
            <a:ext cx="2879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 smtClean="0">
                <a:solidFill>
                  <a:srgbClr val="00AAB4"/>
                </a:solidFill>
              </a:rPr>
              <a:t>15 years </a:t>
            </a:r>
            <a:r>
              <a:rPr lang="en-US" sz="1600" dirty="0" smtClean="0">
                <a:solidFill>
                  <a:srgbClr val="7F7F7F"/>
                </a:solidFill>
              </a:rPr>
              <a:t>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7F7F7F"/>
                </a:solidFill>
              </a:rPr>
              <a:t>reaching the stars for our clients</a:t>
            </a:r>
            <a:endParaRPr lang="ru-RU" sz="1600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56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grpSp>
        <p:nvGrpSpPr>
          <p:cNvPr id="5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6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58" descr="ma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23963"/>
            <a:ext cx="2614613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0"/>
          </p:nvPr>
        </p:nvSpPr>
        <p:spPr>
          <a:xfrm>
            <a:off x="3653480" y="4005064"/>
            <a:ext cx="4681538" cy="2016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24AE6615-B5C8-4815-B658-DF5A3CFA6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76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ли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466725" y="863600"/>
            <a:ext cx="8135938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7F7F7F"/>
              </a:solidFill>
            </a:endParaRPr>
          </a:p>
        </p:txBody>
      </p:sp>
      <p:grpSp>
        <p:nvGrpSpPr>
          <p:cNvPr id="6" name="Группа 6"/>
          <p:cNvGrpSpPr>
            <a:grpSpLocks/>
          </p:cNvGrpSpPr>
          <p:nvPr userDrawn="1"/>
        </p:nvGrpSpPr>
        <p:grpSpPr bwMode="auto">
          <a:xfrm>
            <a:off x="0" y="6280150"/>
            <a:ext cx="9137650" cy="407988"/>
            <a:chOff x="0" y="6280150"/>
            <a:chExt cx="9137650" cy="407988"/>
          </a:xfrm>
        </p:grpSpPr>
        <p:cxnSp>
          <p:nvCxnSpPr>
            <p:cNvPr id="7" name="Straight Connector 51"/>
            <p:cNvCxnSpPr/>
            <p:nvPr/>
          </p:nvCxnSpPr>
          <p:spPr>
            <a:xfrm>
              <a:off x="0" y="62801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>
              <a:off x="0" y="6686550"/>
              <a:ext cx="913765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dist="12700" dir="5400000" sx="0" sy="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3" y="6378575"/>
              <a:ext cx="7334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 descr="logo_add_50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1292225"/>
            <a:ext cx="8953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Nissan Logo">
            <a:hlinkClick r:id="rId4" tooltip="&quot;Nissan Logo&quot;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419225"/>
            <a:ext cx="636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GTK_Logo_Color12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32025"/>
            <a:ext cx="11414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coca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536700"/>
            <a:ext cx="91916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4" descr="Telenor - www.telenor.com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r="12541" b="11258"/>
          <a:stretch>
            <a:fillRect/>
          </a:stretch>
        </p:blipFill>
        <p:spPr bwMode="auto">
          <a:xfrm>
            <a:off x="1598613" y="1344613"/>
            <a:ext cx="126206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5" descr="logo-damen_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1393825"/>
            <a:ext cx="1333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6" descr="news-corp_logo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17825"/>
            <a:ext cx="18208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7" descr="mieleNe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601788"/>
            <a:ext cx="11541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8" descr="175px-Nokian_logo">
            <a:hlinkClick r:id="rId14" tooltip="&quot;Nokian logo.svg&quot;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238375"/>
            <a:ext cx="9826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9" descr="Toshiba Top Pag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52650"/>
            <a:ext cx="12366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0" descr="Продукти, които се предлагат в България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160588"/>
            <a:ext cx="10048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1" descr="Image:Glencore Logo.jpg">
            <a:hlinkClick r:id="rId19" tooltip="&quot;Image:Glencore Logo.jpg&quot;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239963"/>
            <a:ext cx="1268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2" descr="MOC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2109788"/>
            <a:ext cx="647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4" descr="ABN AMRO logo.">
            <a:hlinkClick r:id="rId22" tooltip="&quot;Opens in a new window&quot;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" b="20787"/>
          <a:stretch>
            <a:fillRect/>
          </a:stretch>
        </p:blipFill>
        <p:spPr bwMode="auto">
          <a:xfrm>
            <a:off x="2379663" y="4319588"/>
            <a:ext cx="1419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5" descr="Barclays Capital Home">
            <a:hlinkClick r:id="rId24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949825"/>
            <a:ext cx="11953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6" descr="http://www.nonprofitresourcectr.org/CitibankFresno2007.htm">
            <a:hlinkClick r:id="rId26"/>
          </p:cNvPr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83075"/>
            <a:ext cx="12176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7" descr="Image:Deutsche Bank-Logo.svg">
            <a:hlinkClick r:id="rId28"/>
          </p:cNvPr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507038"/>
            <a:ext cx="20113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drkw_logo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5589588"/>
            <a:ext cx="2455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9" descr="ebrd_logo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2681" r="1718" b="2681"/>
          <a:stretch>
            <a:fillRect/>
          </a:stretch>
        </p:blipFill>
        <p:spPr bwMode="auto">
          <a:xfrm>
            <a:off x="6064250" y="4130675"/>
            <a:ext cx="979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0" descr="ifc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10225"/>
            <a:ext cx="793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1" descr="http://www.freewebs.com/surerich/myprofile.htm">
            <a:hlinkClick r:id="rId33"/>
          </p:cNvPr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289425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2" descr="ml_brand"/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4346575"/>
            <a:ext cx="10445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3" descr="Image:Lehman Brothers logo.jpg">
            <a:hlinkClick r:id="rId36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5122863"/>
            <a:ext cx="184308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4" descr="swedbank_182x41"/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611813"/>
            <a:ext cx="1501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5" descr="SEB Group">
            <a:hlinkClick r:id="rId39"/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924425"/>
            <a:ext cx="6921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1" descr="ING"/>
          <p:cNvPicPr>
            <a:picLocks noChangeAspect="1" noChangeArrowheads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954588"/>
            <a:ext cx="11318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3" descr="csfb_logo"/>
          <p:cNvPicPr>
            <a:picLocks noChangeAspect="1" noChangeArrowheads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005388"/>
            <a:ext cx="12239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9"/>
          <p:cNvSpPr>
            <a:spLocks noChangeShapeType="1"/>
          </p:cNvSpPr>
          <p:nvPr userDrawn="1"/>
        </p:nvSpPr>
        <p:spPr bwMode="auto">
          <a:xfrm>
            <a:off x="466725" y="3573463"/>
            <a:ext cx="8135938" cy="0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7F7F7F"/>
              </a:solidFill>
            </a:endParaRPr>
          </a:p>
        </p:txBody>
      </p:sp>
      <p:pic>
        <p:nvPicPr>
          <p:cNvPr id="38" name="Picture 25" descr="Renault"/>
          <p:cNvPicPr>
            <a:picLocks noChangeAspect="1" noChangeArrowheads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4" descr="Severstal"/>
          <p:cNvPicPr>
            <a:picLocks noChangeAspect="1" noChangeArrowheads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74950"/>
            <a:ext cx="12239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Sopharma logo"/>
          <p:cNvPicPr>
            <a:picLocks noChangeAspect="1" noChangeArrowheads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1136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1" descr="170px-Arcelor_logo">
            <a:hlinkClick r:id="rId46" tooltip="&quot;Arcelor logo.png&quot;"/>
          </p:cNvPr>
          <p:cNvPicPr>
            <a:picLocks noChangeAspect="1" noChangeArrowheads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24175"/>
            <a:ext cx="1079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2" descr="Eastman Kodak Company logo">
            <a:hlinkClick r:id="rId48" tooltip="&quot;Eastman Kodak Company logo&quot;"/>
          </p:cNvPr>
          <p:cNvPicPr>
            <a:picLocks noChangeAspect="1" noChangeArrowheads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952750"/>
            <a:ext cx="8921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Текст 15"/>
          <p:cNvSpPr>
            <a:spLocks noGrp="1"/>
          </p:cNvSpPr>
          <p:nvPr>
            <p:ph type="body" sz="quarter" idx="11"/>
          </p:nvPr>
        </p:nvSpPr>
        <p:spPr>
          <a:xfrm>
            <a:off x="360000" y="3752200"/>
            <a:ext cx="8532000" cy="3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" name="Текст 15"/>
          <p:cNvSpPr>
            <a:spLocks noGrp="1"/>
          </p:cNvSpPr>
          <p:nvPr>
            <p:ph type="body" sz="quarter" idx="12"/>
          </p:nvPr>
        </p:nvSpPr>
        <p:spPr>
          <a:xfrm>
            <a:off x="360000" y="1080000"/>
            <a:ext cx="8532000" cy="3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32000" cy="51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3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0" y="6297613"/>
            <a:ext cx="684213" cy="365125"/>
          </a:xfrm>
        </p:spPr>
        <p:txBody>
          <a:bodyPr/>
          <a:lstStyle>
            <a:lvl1pPr>
              <a:defRPr sz="1000">
                <a:solidFill>
                  <a:srgbClr val="00AAB4"/>
                </a:solidFill>
              </a:defRPr>
            </a:lvl1pPr>
          </a:lstStyle>
          <a:p>
            <a:fld id="{F8BDC497-A4D7-4ED8-9699-D65B17256E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85084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9C85B-7505-4DB7-A836-E4C9DBC020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65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FA37-06F9-45EC-A508-BD555E45B31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5E98-2A1B-4C87-9388-EB5E909D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8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D1CCC-E6AE-43FF-AB57-C126C43B4E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737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68D7C-62C2-470D-8E2A-C6024D0F83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0441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847F2-656C-4E21-84E5-39AC7A8BE8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3253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F8E85-DD54-46DC-87DD-A23AC21C98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8551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809C2-E54F-45D2-8D63-E0BADC5545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27952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E8886-4D21-49C0-95CA-E118F5D64D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7711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A15CE-B1F5-47BF-B216-C2578DDDF0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155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F9450-1396-454C-918F-ED6CF5E902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2970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1534-5937-4822-BACE-C559283B5B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6852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9F941-4EDD-4259-87A8-B0CEB8CCB3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29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EFA37-06F9-45EC-A508-BD555E45B31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A5E98-2A1B-4C87-9388-EB5E909D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9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4127-972A-453B-9C8B-BA5EB20554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CE9D-8A6A-4D1E-BE51-2532506EE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1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49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-14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D588A1-EFF9-4A0F-A162-6130B828D1BB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EFA37-06F9-45EC-A508-BD555E45B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A5E98-2A1B-4C87-9388-EB5E909D84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D588A1-EFF9-4A0F-A162-6130B828D1BB}" type="datetime1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31.10.2016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3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0363" y="360363"/>
            <a:ext cx="8531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60363" y="1079500"/>
            <a:ext cx="8531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D89D03D-B857-4062-AB87-B4FC32A9CB2E}" type="slidenum">
              <a:rPr lang="ru-RU" altLang="ru-RU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3959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AAB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rgbClr val="00AAB4"/>
        </a:buClr>
        <a:buFont typeface="Arial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06375" indent="-206375" algn="l" rtl="0" eaLnBrk="0" fontAlgn="base" hangingPunct="0">
        <a:spcBef>
          <a:spcPct val="20000"/>
        </a:spcBef>
        <a:spcAft>
          <a:spcPts val="1200"/>
        </a:spcAft>
        <a:buClr>
          <a:srgbClr val="00AAB4"/>
        </a:buClr>
        <a:buSzPct val="100000"/>
        <a:buFont typeface="Calibri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1971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0363" y="360363"/>
            <a:ext cx="8531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60363" y="1079500"/>
            <a:ext cx="8531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D89D03D-B857-4062-AB87-B4FC32A9CB2E}" type="slidenum">
              <a:rPr lang="ru-RU" altLang="ru-RU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1128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AAB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AAB4"/>
          </a:solidFill>
          <a:latin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rgbClr val="00AAB4"/>
        </a:buClr>
        <a:buFont typeface="Arial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06375" indent="-206375" algn="l" rtl="0" eaLnBrk="0" fontAlgn="base" hangingPunct="0">
        <a:spcBef>
          <a:spcPct val="20000"/>
        </a:spcBef>
        <a:spcAft>
          <a:spcPts val="1200"/>
        </a:spcAft>
        <a:buClr>
          <a:srgbClr val="00AAB4"/>
        </a:buClr>
        <a:buSzPct val="100000"/>
        <a:buFont typeface="Calibri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1971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2.png"/><Relationship Id="rId5" Type="http://schemas.openxmlformats.org/officeDocument/2006/relationships/image" Target="../media/image71.gif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2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24663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i="1" dirty="0" smtClean="0">
                <a:solidFill>
                  <a:schemeClr val="accent1">
                    <a:lumMod val="75000"/>
                  </a:schemeClr>
                </a:solidFill>
              </a:rPr>
              <a:t>ИННОВАЦИОННАЯ ПОЛИТИКА И СТИМУЛ</a:t>
            </a: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Ы ДЛЯ МУЛЬТИМОДАЛЬНЫХ ПЕРЕВОЗОК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47234" y="54950"/>
            <a:ext cx="2465206" cy="1327671"/>
            <a:chOff x="2699116" y="1790786"/>
            <a:chExt cx="1261327" cy="67172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699116" y="1790786"/>
              <a:ext cx="1261327" cy="671728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731907" y="1823577"/>
              <a:ext cx="1195745" cy="606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94395" y="5157192"/>
            <a:ext cx="534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kern="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Начальник Департамента коммерческой работы ПАО «</a:t>
            </a:r>
            <a:r>
              <a:rPr lang="ru-RU" b="1" i="1" kern="0" dirty="0" err="1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Укрзализныця</a:t>
            </a:r>
            <a:r>
              <a:rPr lang="ru-RU" b="1" i="1" kern="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»  </a:t>
            </a:r>
            <a:r>
              <a:rPr lang="ru-RU" b="1" i="1" kern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-  </a:t>
            </a:r>
            <a:br>
              <a:rPr lang="ru-RU" b="1" i="1" kern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ru-RU" b="1" i="1" kern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Юрий </a:t>
            </a:r>
            <a:r>
              <a:rPr lang="ru-RU" b="1" i="1" kern="0" dirty="0" smtClean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Меркулов</a:t>
            </a:r>
          </a:p>
        </p:txBody>
      </p:sp>
    </p:spTree>
    <p:extLst>
      <p:ext uri="{BB962C8B-B14F-4D97-AF65-F5344CB8AC3E}">
        <p14:creationId xmlns:p14="http://schemas.microsoft.com/office/powerpoint/2010/main" val="5227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21" y="2852936"/>
            <a:ext cx="279612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78342" y="188640"/>
            <a:ext cx="6019641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ПРИМЕНЕНИЕ УНИФИЦИРОВАНННОЙ НАКЛАДНОЙ – СОВМЕСТНОЕ БУДУЩЕЕ ЖЕЛЕЗНЫХ ДОРОГ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771" y="1268760"/>
            <a:ext cx="4994381" cy="4824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ПРЕИМУЩЕСТВА НАКЛАДНОЙ</a:t>
            </a:r>
          </a:p>
          <a:p>
            <a:pPr algn="ctr">
              <a:spcAft>
                <a:spcPts val="1200"/>
              </a:spcAft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Экономия времени при таможенном оформлении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Предварительная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электронная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информация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Исключение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ошибок при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переоформлении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Усиление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правовых гарантий клиента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Возможное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общее сокращение затрат при перевозке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Создание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единого банка данных перевозочного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документа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081212" y="16428"/>
            <a:ext cx="1048004" cy="590389"/>
            <a:chOff x="2699116" y="1790786"/>
            <a:chExt cx="1261327" cy="67172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699116" y="1790786"/>
              <a:ext cx="1261327" cy="671728"/>
            </a:xfrm>
            <a:prstGeom prst="round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731907" y="1823577"/>
              <a:ext cx="1195745" cy="606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53597" y="836712"/>
            <a:ext cx="1872375" cy="1869182"/>
            <a:chOff x="6750658" y="1059582"/>
            <a:chExt cx="2438400" cy="2438400"/>
          </a:xfrm>
        </p:grpSpPr>
        <p:pic>
          <p:nvPicPr>
            <p:cNvPr id="11" name="Picture 3" descr="C:\Users\khapii\Desktop\135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658" y="1059582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246906" y="2399250"/>
              <a:ext cx="11380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chemeClr val="tx2"/>
                  </a:solidFill>
                </a:rPr>
                <a:t>СМГС</a:t>
              </a:r>
              <a:endParaRPr lang="uk-UA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59029" y="1254758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ЦИМ</a:t>
            </a:r>
            <a:endParaRPr lang="uk-U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246034" y="275878"/>
            <a:ext cx="8571558" cy="5616310"/>
            <a:chOff x="246034" y="275878"/>
            <a:chExt cx="9103291" cy="4891910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691952" y="275878"/>
              <a:ext cx="8064896" cy="7833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2500" dirty="0">
                  <a:solidFill>
                    <a:schemeClr val="tx2"/>
                  </a:solidFill>
                </a:rPr>
                <a:t>Объемы перевозок внешнеторговых грузов с использованием накладной ЦИМ/СМГС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46034" y="4289907"/>
              <a:ext cx="790304" cy="3052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42408" y="1665516"/>
              <a:ext cx="790304" cy="29296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867415" y="2763033"/>
              <a:ext cx="790304" cy="18697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51042" y="4118344"/>
              <a:ext cx="790304" cy="4768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05065" y="4479851"/>
              <a:ext cx="790304" cy="1153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67216" y="4118344"/>
              <a:ext cx="790304" cy="4768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77105" y="3554818"/>
              <a:ext cx="790304" cy="10403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803520" y="2004070"/>
              <a:ext cx="790304" cy="2591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602983" y="1326962"/>
              <a:ext cx="790304" cy="329564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0462" y="4621999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2007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97411" y="458301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/>
                  </a:solidFill>
                </a:rPr>
                <a:t>2015</a:t>
              </a:r>
            </a:p>
            <a:p>
              <a:pPr algn="ctr"/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40046" y="4621999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2008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9493" y="4622610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2009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48953" y="4590334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2010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71533" y="4583013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2011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61844" y="457923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2012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37617" y="4594803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2014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97948" y="4578159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2013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3162" y="3949067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3924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40045" y="3779790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4495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12825" y="4141297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1621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61644" y="376430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4490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19436" y="3216264"/>
              <a:ext cx="7056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11588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09747" y="2386925"/>
              <a:ext cx="7056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35208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45850" y="1665516"/>
              <a:ext cx="7479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57814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84739" y="1326962"/>
              <a:ext cx="7056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69670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75454" y="720706"/>
              <a:ext cx="9380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     81771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4127" y="1059259"/>
              <a:ext cx="817563" cy="3573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7626466" y="988408"/>
              <a:ext cx="7056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76128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76493" y="4622611"/>
              <a:ext cx="972832" cy="50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2"/>
                  </a:solidFill>
                </a:rPr>
                <a:t>2016</a:t>
              </a:r>
            </a:p>
            <a:p>
              <a:r>
                <a:rPr lang="ru-RU" sz="1600" dirty="0" smtClean="0">
                  <a:solidFill>
                    <a:schemeClr val="tx2"/>
                  </a:solidFill>
                </a:rPr>
                <a:t>прогноз</a:t>
              </a:r>
              <a:endParaRPr lang="uk-UA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150149" y="603639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год</a:t>
            </a:r>
            <a:endParaRPr lang="uk-UA" sz="1600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931788" y="2652736"/>
            <a:ext cx="26941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tx2"/>
                </a:solidFill>
              </a:rPr>
              <a:t>количество</a:t>
            </a:r>
            <a:r>
              <a:rPr lang="ru-RU" sz="1600" dirty="0" smtClean="0">
                <a:solidFill>
                  <a:schemeClr val="tx2"/>
                </a:solidFill>
              </a:rPr>
              <a:t> отправок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8081212" y="16428"/>
            <a:ext cx="1048004" cy="590389"/>
            <a:chOff x="2699116" y="1790786"/>
            <a:chExt cx="1261327" cy="67172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699116" y="1790786"/>
              <a:ext cx="1261327" cy="671728"/>
            </a:xfrm>
            <a:prstGeom prst="round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2731907" y="1823577"/>
              <a:ext cx="1195745" cy="606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hapii\Desktop\Турция Польш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89"/>
            <a:ext cx="9148057" cy="568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3558988" y="3053071"/>
            <a:ext cx="4397388" cy="3476787"/>
            <a:chOff x="4749882" y="1682382"/>
            <a:chExt cx="3335935" cy="3186012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7023955" y="3073861"/>
              <a:ext cx="82526" cy="85799"/>
            </a:xfrm>
            <a:prstGeom prst="flowChartConnector">
              <a:avLst/>
            </a:prstGeom>
            <a:solidFill>
              <a:schemeClr val="tx2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4749882" y="1777798"/>
              <a:ext cx="82526" cy="85799"/>
            </a:xfrm>
            <a:prstGeom prst="flowChartConnector">
              <a:avLst/>
            </a:prstGeom>
            <a:solidFill>
              <a:schemeClr val="tx2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5656331" y="1682382"/>
              <a:ext cx="82526" cy="85799"/>
            </a:xfrm>
            <a:prstGeom prst="flowChartConnector">
              <a:avLst/>
            </a:prstGeom>
            <a:solidFill>
              <a:schemeClr val="tx2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724249" y="1736145"/>
              <a:ext cx="1351721" cy="1359673"/>
            </a:xfrm>
            <a:custGeom>
              <a:avLst/>
              <a:gdLst>
                <a:gd name="connsiteX0" fmla="*/ 1351721 w 1351721"/>
                <a:gd name="connsiteY0" fmla="*/ 1359673 h 1359673"/>
                <a:gd name="connsiteX1" fmla="*/ 1319916 w 1351721"/>
                <a:gd name="connsiteY1" fmla="*/ 1200647 h 1359673"/>
                <a:gd name="connsiteX2" fmla="*/ 1296062 w 1351721"/>
                <a:gd name="connsiteY2" fmla="*/ 1065475 h 1359673"/>
                <a:gd name="connsiteX3" fmla="*/ 1224501 w 1351721"/>
                <a:gd name="connsiteY3" fmla="*/ 906448 h 1359673"/>
                <a:gd name="connsiteX4" fmla="*/ 1105231 w 1351721"/>
                <a:gd name="connsiteY4" fmla="*/ 795130 h 1359673"/>
                <a:gd name="connsiteX5" fmla="*/ 946205 w 1351721"/>
                <a:gd name="connsiteY5" fmla="*/ 707666 h 1359673"/>
                <a:gd name="connsiteX6" fmla="*/ 818984 w 1351721"/>
                <a:gd name="connsiteY6" fmla="*/ 620201 h 1359673"/>
                <a:gd name="connsiteX7" fmla="*/ 683812 w 1351721"/>
                <a:gd name="connsiteY7" fmla="*/ 540688 h 1359673"/>
                <a:gd name="connsiteX8" fmla="*/ 540688 w 1351721"/>
                <a:gd name="connsiteY8" fmla="*/ 485029 h 1359673"/>
                <a:gd name="connsiteX9" fmla="*/ 437321 w 1351721"/>
                <a:gd name="connsiteY9" fmla="*/ 333955 h 1359673"/>
                <a:gd name="connsiteX10" fmla="*/ 349857 w 1351721"/>
                <a:gd name="connsiteY10" fmla="*/ 198782 h 1359673"/>
                <a:gd name="connsiteX11" fmla="*/ 198782 w 1351721"/>
                <a:gd name="connsiteY11" fmla="*/ 95415 h 1359673"/>
                <a:gd name="connsiteX12" fmla="*/ 0 w 1351721"/>
                <a:gd name="connsiteY12" fmla="*/ 0 h 135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1721" h="1359673">
                  <a:moveTo>
                    <a:pt x="1351721" y="1359673"/>
                  </a:moveTo>
                  <a:cubicBezTo>
                    <a:pt x="1340456" y="1304676"/>
                    <a:pt x="1329192" y="1249680"/>
                    <a:pt x="1319916" y="1200647"/>
                  </a:cubicBezTo>
                  <a:cubicBezTo>
                    <a:pt x="1310640" y="1151614"/>
                    <a:pt x="1311964" y="1114508"/>
                    <a:pt x="1296062" y="1065475"/>
                  </a:cubicBezTo>
                  <a:cubicBezTo>
                    <a:pt x="1280160" y="1016442"/>
                    <a:pt x="1256306" y="951505"/>
                    <a:pt x="1224501" y="906448"/>
                  </a:cubicBezTo>
                  <a:cubicBezTo>
                    <a:pt x="1192696" y="861390"/>
                    <a:pt x="1151614" y="828260"/>
                    <a:pt x="1105231" y="795130"/>
                  </a:cubicBezTo>
                  <a:cubicBezTo>
                    <a:pt x="1058848" y="762000"/>
                    <a:pt x="993913" y="736821"/>
                    <a:pt x="946205" y="707666"/>
                  </a:cubicBezTo>
                  <a:cubicBezTo>
                    <a:pt x="898497" y="678511"/>
                    <a:pt x="862716" y="648031"/>
                    <a:pt x="818984" y="620201"/>
                  </a:cubicBezTo>
                  <a:cubicBezTo>
                    <a:pt x="775252" y="592371"/>
                    <a:pt x="730195" y="563217"/>
                    <a:pt x="683812" y="540688"/>
                  </a:cubicBezTo>
                  <a:cubicBezTo>
                    <a:pt x="637429" y="518159"/>
                    <a:pt x="581770" y="519484"/>
                    <a:pt x="540688" y="485029"/>
                  </a:cubicBezTo>
                  <a:cubicBezTo>
                    <a:pt x="499606" y="450574"/>
                    <a:pt x="469126" y="381663"/>
                    <a:pt x="437321" y="333955"/>
                  </a:cubicBezTo>
                  <a:cubicBezTo>
                    <a:pt x="405516" y="286247"/>
                    <a:pt x="389613" y="238539"/>
                    <a:pt x="349857" y="198782"/>
                  </a:cubicBezTo>
                  <a:cubicBezTo>
                    <a:pt x="310101" y="159025"/>
                    <a:pt x="257091" y="128545"/>
                    <a:pt x="198782" y="95415"/>
                  </a:cubicBezTo>
                  <a:cubicBezTo>
                    <a:pt x="140473" y="62285"/>
                    <a:pt x="70236" y="31142"/>
                    <a:pt x="0" y="0"/>
                  </a:cubicBezTo>
                </a:path>
              </a:pathLst>
            </a:cu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809849" y="1720242"/>
              <a:ext cx="890546" cy="87464"/>
            </a:xfrm>
            <a:custGeom>
              <a:avLst/>
              <a:gdLst>
                <a:gd name="connsiteX0" fmla="*/ 890546 w 890546"/>
                <a:gd name="connsiteY0" fmla="*/ 0 h 87464"/>
                <a:gd name="connsiteX1" fmla="*/ 707666 w 890546"/>
                <a:gd name="connsiteY1" fmla="*/ 23854 h 87464"/>
                <a:gd name="connsiteX2" fmla="*/ 508883 w 890546"/>
                <a:gd name="connsiteY2" fmla="*/ 39757 h 87464"/>
                <a:gd name="connsiteX3" fmla="*/ 286247 w 890546"/>
                <a:gd name="connsiteY3" fmla="*/ 47708 h 87464"/>
                <a:gd name="connsiteX4" fmla="*/ 0 w 890546"/>
                <a:gd name="connsiteY4" fmla="*/ 87464 h 8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546" h="87464">
                  <a:moveTo>
                    <a:pt x="890546" y="0"/>
                  </a:moveTo>
                  <a:cubicBezTo>
                    <a:pt x="830911" y="8614"/>
                    <a:pt x="771276" y="17228"/>
                    <a:pt x="707666" y="23854"/>
                  </a:cubicBezTo>
                  <a:cubicBezTo>
                    <a:pt x="644056" y="30480"/>
                    <a:pt x="579119" y="35781"/>
                    <a:pt x="508883" y="39757"/>
                  </a:cubicBezTo>
                  <a:cubicBezTo>
                    <a:pt x="438647" y="43733"/>
                    <a:pt x="371061" y="39757"/>
                    <a:pt x="286247" y="47708"/>
                  </a:cubicBezTo>
                  <a:cubicBezTo>
                    <a:pt x="201433" y="55659"/>
                    <a:pt x="100716" y="71561"/>
                    <a:pt x="0" y="87464"/>
                  </a:cubicBezTo>
                </a:path>
              </a:pathLst>
            </a:cu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091916" y="3115340"/>
              <a:ext cx="935665" cy="1360967"/>
            </a:xfrm>
            <a:custGeom>
              <a:avLst/>
              <a:gdLst>
                <a:gd name="connsiteX0" fmla="*/ 935665 w 935665"/>
                <a:gd name="connsiteY0" fmla="*/ 1360967 h 1360967"/>
                <a:gd name="connsiteX1" fmla="*/ 765544 w 935665"/>
                <a:gd name="connsiteY1" fmla="*/ 1169581 h 1360967"/>
                <a:gd name="connsiteX2" fmla="*/ 435935 w 935665"/>
                <a:gd name="connsiteY2" fmla="*/ 712381 h 1360967"/>
                <a:gd name="connsiteX3" fmla="*/ 0 w 935665"/>
                <a:gd name="connsiteY3" fmla="*/ 0 h 136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665" h="1360967">
                  <a:moveTo>
                    <a:pt x="935665" y="1360967"/>
                  </a:moveTo>
                  <a:cubicBezTo>
                    <a:pt x="892248" y="1319323"/>
                    <a:pt x="848832" y="1277679"/>
                    <a:pt x="765544" y="1169581"/>
                  </a:cubicBezTo>
                  <a:cubicBezTo>
                    <a:pt x="682256" y="1061483"/>
                    <a:pt x="563526" y="907311"/>
                    <a:pt x="435935" y="712381"/>
                  </a:cubicBezTo>
                  <a:cubicBezTo>
                    <a:pt x="308344" y="517451"/>
                    <a:pt x="0" y="0"/>
                    <a:pt x="0" y="0"/>
                  </a:cubicBez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8003291" y="4460939"/>
              <a:ext cx="82526" cy="85799"/>
            </a:xfrm>
            <a:prstGeom prst="flowChartConnector">
              <a:avLst/>
            </a:prstGeom>
            <a:solidFill>
              <a:schemeClr val="tx2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6786604" y="4782595"/>
              <a:ext cx="82526" cy="85799"/>
            </a:xfrm>
            <a:prstGeom prst="flowChartConnector">
              <a:avLst/>
            </a:prstGeom>
            <a:solidFill>
              <a:schemeClr val="tx2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719670" y="3130906"/>
              <a:ext cx="346813" cy="1609476"/>
            </a:xfrm>
            <a:custGeom>
              <a:avLst/>
              <a:gdLst>
                <a:gd name="connsiteX0" fmla="*/ 105412 w 346813"/>
                <a:gd name="connsiteY0" fmla="*/ 1682496 h 1682496"/>
                <a:gd name="connsiteX1" fmla="*/ 2999 w 346813"/>
                <a:gd name="connsiteY1" fmla="*/ 1602028 h 1682496"/>
                <a:gd name="connsiteX2" fmla="*/ 32260 w 346813"/>
                <a:gd name="connsiteY2" fmla="*/ 1411833 h 1682496"/>
                <a:gd name="connsiteX3" fmla="*/ 83466 w 346813"/>
                <a:gd name="connsiteY3" fmla="*/ 1038758 h 1682496"/>
                <a:gd name="connsiteX4" fmla="*/ 185879 w 346813"/>
                <a:gd name="connsiteY4" fmla="*/ 577900 h 1682496"/>
                <a:gd name="connsiteX5" fmla="*/ 346813 w 346813"/>
                <a:gd name="connsiteY5" fmla="*/ 0 h 168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813" h="1682496">
                  <a:moveTo>
                    <a:pt x="105412" y="1682496"/>
                  </a:moveTo>
                  <a:cubicBezTo>
                    <a:pt x="60301" y="1664817"/>
                    <a:pt x="15191" y="1647138"/>
                    <a:pt x="2999" y="1602028"/>
                  </a:cubicBezTo>
                  <a:cubicBezTo>
                    <a:pt x="-9193" y="1556918"/>
                    <a:pt x="18849" y="1505711"/>
                    <a:pt x="32260" y="1411833"/>
                  </a:cubicBezTo>
                  <a:cubicBezTo>
                    <a:pt x="45671" y="1317955"/>
                    <a:pt x="57863" y="1177747"/>
                    <a:pt x="83466" y="1038758"/>
                  </a:cubicBezTo>
                  <a:cubicBezTo>
                    <a:pt x="109069" y="899769"/>
                    <a:pt x="141988" y="751026"/>
                    <a:pt x="185879" y="577900"/>
                  </a:cubicBezTo>
                  <a:cubicBezTo>
                    <a:pt x="229770" y="404774"/>
                    <a:pt x="288291" y="202387"/>
                    <a:pt x="346813" y="0"/>
                  </a:cubicBezTo>
                </a:path>
              </a:pathLst>
            </a:custGeom>
            <a:noFill/>
            <a:ln w="317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3454085" y="3313082"/>
            <a:ext cx="965069" cy="3725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Славкув</a:t>
            </a:r>
            <a:endParaRPr lang="uk-UA" sz="1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434521" y="2696385"/>
            <a:ext cx="740661" cy="3725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Изов</a:t>
            </a:r>
            <a:endParaRPr lang="uk-UA" sz="14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911092" y="4195463"/>
            <a:ext cx="1080120" cy="3725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Ильичевск</a:t>
            </a:r>
            <a:endParaRPr lang="uk-UA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679597" y="6343571"/>
            <a:ext cx="990312" cy="3725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Самсун</a:t>
            </a:r>
            <a:endParaRPr lang="uk-UA" sz="1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65271" y="6429127"/>
            <a:ext cx="1175051" cy="3725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Дериндже</a:t>
            </a:r>
            <a:endParaRPr lang="uk-UA" sz="14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3032" y="3890251"/>
            <a:ext cx="5137192" cy="115212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 </a:t>
            </a:r>
            <a:r>
              <a:rPr lang="ru-RU" sz="1600" b="1" dirty="0">
                <a:solidFill>
                  <a:schemeClr val="tx2"/>
                </a:solidFill>
              </a:rPr>
              <a:t>Турецкой Республикой урегулированы все законодательные документы,  касающиеся железнодорожно-паромного сообщения между портами Украины и Турецкой Республики.</a:t>
            </a:r>
            <a:endParaRPr lang="uk-UA" sz="1600" b="1" dirty="0">
              <a:solidFill>
                <a:schemeClr val="tx2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21360" y="5244352"/>
            <a:ext cx="5137192" cy="118791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Украина включила </a:t>
            </a:r>
            <a:r>
              <a:rPr lang="ru-RU" sz="1600" b="1" dirty="0" smtClean="0">
                <a:solidFill>
                  <a:schemeClr val="tx2"/>
                </a:solidFill>
              </a:rPr>
              <a:t>линию </a:t>
            </a:r>
            <a:r>
              <a:rPr lang="ru-RU" sz="1600" b="1" dirty="0">
                <a:solidFill>
                  <a:schemeClr val="tx2"/>
                </a:solidFill>
              </a:rPr>
              <a:t>Ильичевск-Паромная – </a:t>
            </a:r>
            <a:r>
              <a:rPr lang="ru-RU" sz="1600" b="1" dirty="0" err="1">
                <a:solidFill>
                  <a:schemeClr val="tx2"/>
                </a:solidFill>
              </a:rPr>
              <a:t>Изов</a:t>
            </a:r>
            <a:r>
              <a:rPr lang="ru-RU" sz="1600" b="1" dirty="0">
                <a:solidFill>
                  <a:schemeClr val="tx2"/>
                </a:solidFill>
              </a:rPr>
              <a:t>  – Госграница (Польша) – </a:t>
            </a:r>
            <a:r>
              <a:rPr lang="ru-RU" sz="1600" b="1" dirty="0" smtClean="0">
                <a:solidFill>
                  <a:schemeClr val="tx2"/>
                </a:solidFill>
              </a:rPr>
              <a:t>965 </a:t>
            </a:r>
            <a:r>
              <a:rPr lang="ru-RU" sz="1600" b="1" dirty="0">
                <a:solidFill>
                  <a:schemeClr val="tx2"/>
                </a:solidFill>
              </a:rPr>
              <a:t>км в перечень сухопутных линий ЦИМ с 15.03.2016</a:t>
            </a:r>
            <a:endParaRPr lang="uk-UA" sz="1600" b="1" dirty="0">
              <a:solidFill>
                <a:schemeClr val="tx2"/>
              </a:solidFill>
            </a:endParaRPr>
          </a:p>
        </p:txBody>
      </p:sp>
      <p:pic>
        <p:nvPicPr>
          <p:cNvPr id="39" name="Рисунок 38" descr="ukraine_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815" y="3428352"/>
            <a:ext cx="1008112" cy="669820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4" descr="turkey_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791" y="5429198"/>
            <a:ext cx="1008112" cy="670786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D:\Работа\Работа\Инвистиционный проект Варшава\презентация\пиктограмы\тамложенник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58" y="2526103"/>
            <a:ext cx="496205" cy="5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1014882" y="123479"/>
            <a:ext cx="7589566" cy="6480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1800" dirty="0" smtClean="0">
              <a:solidFill>
                <a:schemeClr val="tx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59632" y="116632"/>
            <a:ext cx="669674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900" i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40017" y="186876"/>
            <a:ext cx="7339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</a:rPr>
              <a:t>ТУРЕЦКАЯ РЕСПУБЛИКА – ЕВРОПА –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ПЕРСПЕКТИВНОЕ НАПРАВЛЕНИЕ В РАЗВИТИИ РЫНКА МУЛЬТИМОДАЛЬНОГО СЕРВИСА</a:t>
            </a:r>
            <a:endParaRPr lang="ru-RU" sz="1900" i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68" y="7604"/>
            <a:ext cx="10731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5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-72052" y="482227"/>
            <a:ext cx="8963640" cy="6079926"/>
            <a:chOff x="-72052" y="819968"/>
            <a:chExt cx="8963640" cy="5605809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72052" y="819968"/>
              <a:ext cx="8686800" cy="5311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normAutofit fontScale="975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0AAB4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AAB4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AAB4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AAB4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AAB4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AAB4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AAB4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AAB4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AAB4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uk-UA" b="1" dirty="0">
                  <a:solidFill>
                    <a:schemeClr val="accent1">
                      <a:lumMod val="75000"/>
                    </a:schemeClr>
                  </a:solidFill>
                </a:rPr>
                <a:t>ПОВЫШЕНИЕ ТРАНЗИТНОГО ПОТЕНЦИАЛА </a:t>
              </a:r>
              <a:r>
                <a:rPr lang="uk-UA" b="1" dirty="0" smtClean="0">
                  <a:solidFill>
                    <a:schemeClr val="accent1">
                      <a:lumMod val="75000"/>
                    </a:schemeClr>
                  </a:solidFill>
                </a:rPr>
                <a:t>УКРАИН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Ы</a:t>
              </a:r>
              <a:endParaRPr lang="uk-UA" b="1" cap="all" dirty="0">
                <a:ln/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" name="Freeform 554"/>
            <p:cNvSpPr>
              <a:spLocks/>
            </p:cNvSpPr>
            <p:nvPr/>
          </p:nvSpPr>
          <p:spPr bwMode="auto">
            <a:xfrm>
              <a:off x="2667138" y="2370138"/>
              <a:ext cx="3816350" cy="2562225"/>
            </a:xfrm>
            <a:custGeom>
              <a:avLst/>
              <a:gdLst>
                <a:gd name="T0" fmla="*/ 2147483646 w 44"/>
                <a:gd name="T1" fmla="*/ 2147483646 h 25"/>
                <a:gd name="T2" fmla="*/ 2147483646 w 44"/>
                <a:gd name="T3" fmla="*/ 2147483646 h 25"/>
                <a:gd name="T4" fmla="*/ 2147483646 w 44"/>
                <a:gd name="T5" fmla="*/ 2147483646 h 25"/>
                <a:gd name="T6" fmla="*/ 2147483646 w 44"/>
                <a:gd name="T7" fmla="*/ 2147483646 h 25"/>
                <a:gd name="T8" fmla="*/ 2147483646 w 44"/>
                <a:gd name="T9" fmla="*/ 2147483646 h 25"/>
                <a:gd name="T10" fmla="*/ 2147483646 w 44"/>
                <a:gd name="T11" fmla="*/ 2147483646 h 25"/>
                <a:gd name="T12" fmla="*/ 2147483646 w 44"/>
                <a:gd name="T13" fmla="*/ 2147483646 h 25"/>
                <a:gd name="T14" fmla="*/ 0 w 44"/>
                <a:gd name="T15" fmla="*/ 2147483646 h 25"/>
                <a:gd name="T16" fmla="*/ 0 w 44"/>
                <a:gd name="T17" fmla="*/ 2147483646 h 25"/>
                <a:gd name="T18" fmla="*/ 0 w 44"/>
                <a:gd name="T19" fmla="*/ 2147483646 h 25"/>
                <a:gd name="T20" fmla="*/ 2147483646 w 44"/>
                <a:gd name="T21" fmla="*/ 2147483646 h 25"/>
                <a:gd name="T22" fmla="*/ 2147483646 w 44"/>
                <a:gd name="T23" fmla="*/ 2147483646 h 25"/>
                <a:gd name="T24" fmla="*/ 2147483646 w 44"/>
                <a:gd name="T25" fmla="*/ 2147483646 h 25"/>
                <a:gd name="T26" fmla="*/ 2147483646 w 44"/>
                <a:gd name="T27" fmla="*/ 2147483646 h 25"/>
                <a:gd name="T28" fmla="*/ 2147483646 w 44"/>
                <a:gd name="T29" fmla="*/ 2147483646 h 25"/>
                <a:gd name="T30" fmla="*/ 2147483646 w 44"/>
                <a:gd name="T31" fmla="*/ 2147483646 h 25"/>
                <a:gd name="T32" fmla="*/ 2147483646 w 44"/>
                <a:gd name="T33" fmla="*/ 0 h 25"/>
                <a:gd name="T34" fmla="*/ 2147483646 w 44"/>
                <a:gd name="T35" fmla="*/ 0 h 25"/>
                <a:gd name="T36" fmla="*/ 2147483646 w 44"/>
                <a:gd name="T37" fmla="*/ 0 h 25"/>
                <a:gd name="T38" fmla="*/ 2147483646 w 44"/>
                <a:gd name="T39" fmla="*/ 2147483646 h 25"/>
                <a:gd name="T40" fmla="*/ 2147483646 w 44"/>
                <a:gd name="T41" fmla="*/ 2147483646 h 25"/>
                <a:gd name="T42" fmla="*/ 2147483646 w 44"/>
                <a:gd name="T43" fmla="*/ 2147483646 h 25"/>
                <a:gd name="T44" fmla="*/ 2147483646 w 44"/>
                <a:gd name="T45" fmla="*/ 2147483646 h 25"/>
                <a:gd name="T46" fmla="*/ 2147483646 w 44"/>
                <a:gd name="T47" fmla="*/ 2147483646 h 25"/>
                <a:gd name="T48" fmla="*/ 2147483646 w 44"/>
                <a:gd name="T49" fmla="*/ 2147483646 h 25"/>
                <a:gd name="T50" fmla="*/ 2147483646 w 44"/>
                <a:gd name="T51" fmla="*/ 2147483646 h 25"/>
                <a:gd name="T52" fmla="*/ 2147483646 w 44"/>
                <a:gd name="T53" fmla="*/ 2147483646 h 25"/>
                <a:gd name="T54" fmla="*/ 2147483646 w 44"/>
                <a:gd name="T55" fmla="*/ 2147483646 h 25"/>
                <a:gd name="T56" fmla="*/ 2147483646 w 44"/>
                <a:gd name="T57" fmla="*/ 2147483646 h 25"/>
                <a:gd name="T58" fmla="*/ 2147483646 w 44"/>
                <a:gd name="T59" fmla="*/ 2147483646 h 25"/>
                <a:gd name="T60" fmla="*/ 2147483646 w 44"/>
                <a:gd name="T61" fmla="*/ 2147483646 h 25"/>
                <a:gd name="T62" fmla="*/ 2147483646 w 44"/>
                <a:gd name="T63" fmla="*/ 2147483646 h 25"/>
                <a:gd name="T64" fmla="*/ 2147483646 w 44"/>
                <a:gd name="T65" fmla="*/ 2147483646 h 25"/>
                <a:gd name="T66" fmla="*/ 2147483646 w 44"/>
                <a:gd name="T67" fmla="*/ 2147483646 h 25"/>
                <a:gd name="T68" fmla="*/ 2147483646 w 44"/>
                <a:gd name="T69" fmla="*/ 2147483646 h 25"/>
                <a:gd name="T70" fmla="*/ 2147483646 w 44"/>
                <a:gd name="T71" fmla="*/ 2147483646 h 25"/>
                <a:gd name="T72" fmla="*/ 2147483646 w 44"/>
                <a:gd name="T73" fmla="*/ 2147483646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"/>
                <a:gd name="T112" fmla="*/ 0 h 25"/>
                <a:gd name="T113" fmla="*/ 44 w 44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" h="25">
                  <a:moveTo>
                    <a:pt x="16" y="19"/>
                  </a:moveTo>
                  <a:lnTo>
                    <a:pt x="18" y="19"/>
                  </a:lnTo>
                  <a:lnTo>
                    <a:pt x="20" y="18"/>
                  </a:lnTo>
                  <a:lnTo>
                    <a:pt x="18" y="17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3" y="12"/>
                  </a:lnTo>
                  <a:lnTo>
                    <a:pt x="10" y="13"/>
                  </a:lnTo>
                  <a:cubicBezTo>
                    <a:pt x="9" y="13"/>
                    <a:pt x="9" y="14"/>
                    <a:pt x="7" y="14"/>
                  </a:cubicBezTo>
                  <a:cubicBezTo>
                    <a:pt x="6" y="14"/>
                    <a:pt x="4" y="13"/>
                    <a:pt x="1" y="13"/>
                  </a:cubicBezTo>
                  <a:lnTo>
                    <a:pt x="0" y="12"/>
                  </a:lnTo>
                  <a:cubicBezTo>
                    <a:pt x="0" y="11"/>
                    <a:pt x="0" y="10"/>
                    <a:pt x="0" y="9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2" y="5"/>
                    <a:pt x="2" y="4"/>
                    <a:pt x="1" y="2"/>
                  </a:cubicBezTo>
                  <a:lnTo>
                    <a:pt x="3" y="2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4"/>
                  </a:lnTo>
                  <a:lnTo>
                    <a:pt x="40" y="16"/>
                  </a:lnTo>
                  <a:lnTo>
                    <a:pt x="39" y="16"/>
                  </a:lnTo>
                  <a:cubicBezTo>
                    <a:pt x="36" y="17"/>
                    <a:pt x="32" y="18"/>
                    <a:pt x="32" y="20"/>
                  </a:cubicBezTo>
                  <a:cubicBezTo>
                    <a:pt x="32" y="21"/>
                    <a:pt x="33" y="22"/>
                    <a:pt x="34" y="22"/>
                  </a:cubicBezTo>
                  <a:cubicBezTo>
                    <a:pt x="35" y="22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5" y="22"/>
                    <a:pt x="35" y="22"/>
                    <a:pt x="34" y="22"/>
                  </a:cubicBezTo>
                  <a:cubicBezTo>
                    <a:pt x="34" y="24"/>
                    <a:pt x="31" y="24"/>
                    <a:pt x="31" y="25"/>
                  </a:cubicBezTo>
                  <a:cubicBezTo>
                    <a:pt x="29" y="25"/>
                    <a:pt x="29" y="24"/>
                    <a:pt x="29" y="22"/>
                  </a:cubicBezTo>
                  <a:cubicBezTo>
                    <a:pt x="28" y="22"/>
                    <a:pt x="26" y="21"/>
                    <a:pt x="26" y="21"/>
                  </a:cubicBezTo>
                  <a:cubicBezTo>
                    <a:pt x="28" y="20"/>
                    <a:pt x="29" y="20"/>
                    <a:pt x="31" y="20"/>
                  </a:cubicBezTo>
                  <a:lnTo>
                    <a:pt x="26" y="20"/>
                  </a:lnTo>
                  <a:cubicBezTo>
                    <a:pt x="25" y="19"/>
                    <a:pt x="22" y="18"/>
                    <a:pt x="21" y="17"/>
                  </a:cubicBezTo>
                  <a:cubicBezTo>
                    <a:pt x="20" y="19"/>
                    <a:pt x="20" y="21"/>
                    <a:pt x="19" y="22"/>
                  </a:cubicBezTo>
                  <a:cubicBezTo>
                    <a:pt x="17" y="22"/>
                    <a:pt x="16" y="21"/>
                    <a:pt x="15" y="20"/>
                  </a:cubicBezTo>
                  <a:lnTo>
                    <a:pt x="16" y="19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285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505" y="4172968"/>
              <a:ext cx="33020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354013" y="2498725"/>
              <a:ext cx="2079625" cy="9382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Осуществление контрольных процедур на судне осуществляется без задержки грузовых операций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748463" y="3513138"/>
              <a:ext cx="2125662" cy="1295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</a:rPr>
                <a:t>Создание современных информационных систем, внедрение электронного документооборота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41313" y="5229225"/>
              <a:ext cx="2079625" cy="9398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</a:rPr>
                <a:t>Срок оформления грузов в портах сокращен до 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</a:rPr>
                <a:t>1 часа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6721475" y="2408273"/>
              <a:ext cx="2136775" cy="9382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</a:rPr>
                <a:t>Установление конкурентных тарифных условий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23850" y="3822700"/>
              <a:ext cx="2079625" cy="9382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</a:rPr>
                <a:t>Повышение эффективности работы  портовых операторов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732588" y="4932363"/>
              <a:ext cx="2159000" cy="137636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Внедрение предварительного документального контроля на границе, позволяющее аккумулировать все виды контролей</a:t>
              </a:r>
            </a:p>
          </p:txBody>
        </p:sp>
        <p:sp>
          <p:nvSpPr>
            <p:cNvPr id="26" name="Блок-схема: альтернативный процесс 25"/>
            <p:cNvSpPr/>
            <p:nvPr/>
          </p:nvSpPr>
          <p:spPr>
            <a:xfrm>
              <a:off x="6630003" y="1585330"/>
              <a:ext cx="2215401" cy="338253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ЖЕЛЕЗНАЯ</a:t>
              </a:r>
              <a:r>
                <a:rPr lang="ru-RU" sz="1400" b="1" dirty="0">
                  <a:solidFill>
                    <a:schemeClr val="bg1"/>
                  </a:solidFill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</a:rPr>
                <a:t>ДОРОГА</a:t>
              </a:r>
            </a:p>
          </p:txBody>
        </p:sp>
        <p:sp>
          <p:nvSpPr>
            <p:cNvPr id="27" name="Блок-схема: альтернативный процесс 26"/>
            <p:cNvSpPr/>
            <p:nvPr/>
          </p:nvSpPr>
          <p:spPr>
            <a:xfrm>
              <a:off x="286124" y="1585330"/>
              <a:ext cx="2215401" cy="338253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МОРЕ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351350" y="5130377"/>
              <a:ext cx="2447925" cy="1295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</a:rPr>
                <a:t>Взаимодействие перевозчиков и контролирующих органов по принципу «Единого окна»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35896" y="1386880"/>
              <a:ext cx="4752528" cy="255454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sz="32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ru-RU" sz="32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ru-RU" sz="32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ru-RU" sz="32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ru-RU" sz="32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028384" y="6285"/>
            <a:ext cx="1048004" cy="590389"/>
            <a:chOff x="2699116" y="1790786"/>
            <a:chExt cx="1261327" cy="671728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699116" y="1790786"/>
              <a:ext cx="1261327" cy="671728"/>
            </a:xfrm>
            <a:prstGeom prst="round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2731907" y="1823577"/>
              <a:ext cx="1195745" cy="606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14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072" y="256490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17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 descr="http://www.google.com.ua/url?sa=i&amp;source=images&amp;cd=&amp;ved=0CAUQjBw4pgI&amp;url=http%3A%2F%2Fcxid.info%2Fupload%2F670x%2F1417163270.jpg&amp;ei=C3OcVPD7KMqAywPZqYCwCw&amp;psig=AFQjCNFORNzCGrtVj-xoRje0qVRaKnTxcw&amp;ust=141962561174873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AAB4"/>
              </a:buClr>
              <a:buFont typeface="Arial" pitchFamily="34" charset="0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AAB4"/>
              </a:buClr>
              <a:buSzPct val="100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88640"/>
            <a:ext cx="6336704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i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ПОКАЗАТЕЛИ ОБЪЕМОВ ПЕРЕВОЗОК ГРУЗОВ </a:t>
            </a:r>
          </a:p>
          <a:p>
            <a:pPr algn="ctr">
              <a:defRPr/>
            </a:pP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ЖЕЛЕЗНЫМИ ДОРОГАМИ УКРАИНЫ</a:t>
            </a:r>
            <a:endParaRPr lang="uk-UA" sz="19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375" y="796925"/>
            <a:ext cx="5329238" cy="54014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200" kern="0" dirty="0">
              <a:solidFill>
                <a:srgbClr val="E68422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200" kern="0" dirty="0">
              <a:solidFill>
                <a:srgbClr val="E68422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300" b="1" kern="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b="1" kern="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300" b="1" kern="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По объемам железнодорожных грузовых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перевозок Украина занимает 6 место в мире и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2  место в Европе (после </a:t>
            </a:r>
            <a:r>
              <a:rPr lang="ru-RU" sz="1600" b="1" kern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Российской</a:t>
            </a:r>
            <a:br>
              <a:rPr lang="ru-RU" sz="1600" b="1" kern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ru-RU" sz="1600" b="1" kern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Федерации).</a:t>
            </a:r>
            <a:endParaRPr lang="ru-RU" sz="1600" b="1" kern="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kern="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kern="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49263" indent="-44926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За 9 месяцев  2016 года железными</a:t>
            </a:r>
          </a:p>
          <a:p>
            <a:pPr marL="449263" indent="-44926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дорогами Украины перевезено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252,9 млн. тонн грузов, что на 1,4% меньше,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чем за аналогичный период предыдущего года</a:t>
            </a:r>
          </a:p>
          <a:p>
            <a:pPr marL="449263" indent="-44926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600" b="1" kern="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600" b="1" kern="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 Перевозки    во    внутригосударственном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 сообщении составляют 128,7 млн. тонн, в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 экспортном – 83,7 млн. тонн, в импортном –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 28 млн. тонн,  в транзитном – 12,6 млн. тонн. 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300" b="1" kern="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300" b="1" kern="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4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412330"/>
              </p:ext>
            </p:extLst>
          </p:nvPr>
        </p:nvGraphicFramePr>
        <p:xfrm>
          <a:off x="413285" y="947326"/>
          <a:ext cx="3671887" cy="302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913976"/>
              </p:ext>
            </p:extLst>
          </p:nvPr>
        </p:nvGraphicFramePr>
        <p:xfrm>
          <a:off x="-107950" y="3500438"/>
          <a:ext cx="3527425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8081212" y="16428"/>
            <a:ext cx="1048004" cy="590389"/>
            <a:chOff x="2699116" y="1790786"/>
            <a:chExt cx="1261327" cy="67172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699116" y="1790786"/>
              <a:ext cx="1261327" cy="671728"/>
            </a:xfrm>
            <a:prstGeom prst="round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731907" y="1823577"/>
              <a:ext cx="1195745" cy="606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3</a:t>
            </a:fld>
            <a:endParaRPr lang="uk-UA">
              <a:solidFill>
                <a:srgbClr val="4F81BD">
                  <a:shade val="75000"/>
                </a:srgbClr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32791987"/>
              </p:ext>
            </p:extLst>
          </p:nvPr>
        </p:nvGraphicFramePr>
        <p:xfrm>
          <a:off x="581337" y="577996"/>
          <a:ext cx="8099267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2358" y="116632"/>
            <a:ext cx="77048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4F81BD">
                    <a:lumMod val="75000"/>
                  </a:srgbClr>
                </a:solidFill>
                <a:cs typeface="Times New Roman" panose="02020603050405020304" pitchFamily="18" charset="0"/>
              </a:rPr>
              <a:t>ОБЪЕМЫ ПЕРЕВОЗОК ГРУЗОВ ЧЕРЕЗ ПАРОМНЫЕ ПЕРЕПРАВЫ ИЛЬИЧЕВСК – ПОТИ/БАТУМИ</a:t>
            </a:r>
            <a:endParaRPr lang="ru-RU" sz="1900" i="1" dirty="0">
              <a:solidFill>
                <a:srgbClr val="4F81BD">
                  <a:lumMod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081212" y="16428"/>
            <a:ext cx="1048004" cy="590389"/>
            <a:chOff x="2699116" y="1790786"/>
            <a:chExt cx="1261327" cy="67172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699116" y="1790786"/>
              <a:ext cx="1261327" cy="671728"/>
            </a:xfrm>
            <a:prstGeom prst="round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731907" y="1823577"/>
              <a:ext cx="1195745" cy="606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32787"/>
              </p:ext>
            </p:extLst>
          </p:nvPr>
        </p:nvGraphicFramePr>
        <p:xfrm>
          <a:off x="899592" y="3861048"/>
          <a:ext cx="7817036" cy="2808313"/>
        </p:xfrm>
        <a:graphic>
          <a:graphicData uri="http://schemas.openxmlformats.org/drawingml/2006/table">
            <a:tbl>
              <a:tblPr/>
              <a:tblGrid>
                <a:gridCol w="1583939"/>
                <a:gridCol w="689307"/>
                <a:gridCol w="674642"/>
                <a:gridCol w="689307"/>
                <a:gridCol w="689307"/>
                <a:gridCol w="674642"/>
                <a:gridCol w="703973"/>
                <a:gridCol w="703973"/>
                <a:gridCol w="703973"/>
                <a:gridCol w="703973"/>
              </a:tblGrid>
              <a:tr h="2238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тонн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Страна назначения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месяцев 2015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месяцев 2016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"+", "-" к 2015 году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транзит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транзит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транзит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Грузия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65 015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68 916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83 558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8 277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91 835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18 543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22 919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Казахстан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54 436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55 145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54 436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55 083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Тукркменистан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17 801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18 057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17 246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17 434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Азербайджан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16 736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16 870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16 671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16 606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Армения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30 903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33 158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15 110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16 051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-15 794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-1 313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-17 107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Киргизия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9 466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9 690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9 466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9 690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Узбекистан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7 935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7 935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7 884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7 823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Таджикистан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4 255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4 255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4 255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4 255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8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96 589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6 610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103 199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210 491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10 542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221 033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113 902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117 834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4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71550" y="476250"/>
            <a:ext cx="7272338" cy="93662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F6FC6">
                    <a:lumMod val="75000"/>
                  </a:srgbClr>
                </a:solidFill>
                <a:effectLst>
                  <a:outerShdw blurRad="50800" dist="38100" dir="18900000" algn="bl" rotWithShape="0">
                    <a:srgbClr val="04617B">
                      <a:lumMod val="60000"/>
                      <a:lumOff val="40000"/>
                      <a:alpha val="40000"/>
                    </a:srgbClr>
                  </a:outerShdw>
                </a:effectLst>
              </a:rPr>
              <a:t>СТРУКТУРА ПЕРЕВОЗОК КОНТЕЙНЕРОВ ЖЕЛЕЗНОДОРОЖНЫМ ТРАНСПОРТОМ ПО ВИДАМ СООБЩЕНИЙ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srgbClr val="DBF5F9">
                  <a:lumMod val="50000"/>
                </a:srgbClr>
              </a:solidFill>
              <a:effectLst>
                <a:outerShdw blurRad="50800" dist="38100" dir="18900000" algn="bl" rotWithShape="0">
                  <a:srgbClr val="04617B">
                    <a:lumMod val="60000"/>
                    <a:lumOff val="40000"/>
                    <a:alpha val="40000"/>
                  </a:srgbClr>
                </a:outerShdw>
              </a:effectLst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sz="1400" dirty="0">
              <a:solidFill>
                <a:srgbClr val="DBF5F9">
                  <a:lumMod val="75000"/>
                </a:srgb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b="11757"/>
          <a:stretch>
            <a:fillRect/>
          </a:stretch>
        </p:blipFill>
        <p:spPr>
          <a:xfrm>
            <a:off x="250099" y="4087993"/>
            <a:ext cx="388843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17502"/>
            <a:ext cx="3888432" cy="266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485" name="Диаграмма 5"/>
          <p:cNvGraphicFramePr>
            <a:graphicFrameLocks/>
          </p:cNvGraphicFramePr>
          <p:nvPr/>
        </p:nvGraphicFramePr>
        <p:xfrm>
          <a:off x="4233863" y="1577975"/>
          <a:ext cx="4805362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6" imgW="4804064" imgH="4779678" progId="Excel.Chart.8">
                  <p:embed/>
                </p:oleObj>
              </mc:Choice>
              <mc:Fallback>
                <p:oleObj r:id="rId6" imgW="4804064" imgH="477967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577975"/>
                        <a:ext cx="4805362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8081212" y="16428"/>
            <a:ext cx="1048004" cy="590389"/>
            <a:chOff x="2699116" y="1790786"/>
            <a:chExt cx="1261327" cy="67172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699116" y="1790786"/>
              <a:ext cx="1261327" cy="671728"/>
            </a:xfrm>
            <a:prstGeom prst="roundRect">
              <a:avLst/>
            </a:prstGeom>
            <a:blipFill rotWithShape="0">
              <a:blip r:embed="rId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731907" y="1823577"/>
              <a:ext cx="1195745" cy="606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7338" y="657225"/>
            <a:ext cx="8509000" cy="127793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0F6FC6">
                    <a:lumMod val="75000"/>
                  </a:srgbClr>
                </a:solidFill>
              </a:rPr>
              <a:t>В соответствии с международными контрактами и учитывая интересы национальных потребителей, по железным дорогам Украины курсирует</a:t>
            </a:r>
            <a:r>
              <a:rPr lang="uk-UA" sz="1200" dirty="0">
                <a:solidFill>
                  <a:srgbClr val="0F6FC6">
                    <a:lumMod val="75000"/>
                  </a:srgbClr>
                </a:solidFill>
              </a:rPr>
              <a:t> </a:t>
            </a:r>
            <a:r>
              <a:rPr lang="uk-UA" sz="1200" dirty="0" smtClean="0">
                <a:solidFill>
                  <a:srgbClr val="0F6FC6">
                    <a:lumMod val="75000"/>
                  </a:srgbClr>
                </a:solidFill>
              </a:rPr>
              <a:t>11 </a:t>
            </a:r>
            <a:r>
              <a:rPr lang="ru-RU" sz="1200" dirty="0" smtClean="0">
                <a:solidFill>
                  <a:srgbClr val="0F6FC6">
                    <a:lumMod val="75000"/>
                  </a:srgbClr>
                </a:solidFill>
              </a:rPr>
              <a:t>контейнерных</a:t>
            </a:r>
            <a:r>
              <a:rPr lang="uk-UA" sz="1200" dirty="0" smtClean="0">
                <a:solidFill>
                  <a:srgbClr val="0F6FC6">
                    <a:lumMod val="75000"/>
                  </a:srgbClr>
                </a:solidFill>
              </a:rPr>
              <a:t> </a:t>
            </a:r>
            <a:r>
              <a:rPr lang="ru-RU" sz="1200" dirty="0">
                <a:solidFill>
                  <a:srgbClr val="0F6FC6">
                    <a:lumMod val="75000"/>
                  </a:srgbClr>
                </a:solidFill>
              </a:rPr>
              <a:t>поездов</a:t>
            </a:r>
            <a:r>
              <a:rPr lang="uk-UA" sz="1200" dirty="0">
                <a:solidFill>
                  <a:srgbClr val="0F6FC6">
                    <a:lumMod val="75000"/>
                  </a:srgbClr>
                </a:solidFill>
              </a:rPr>
              <a:t>, в том </a:t>
            </a:r>
            <a:r>
              <a:rPr lang="ru-RU" sz="1200" dirty="0">
                <a:solidFill>
                  <a:srgbClr val="0F6FC6">
                    <a:lumMod val="75000"/>
                  </a:srgbClr>
                </a:solidFill>
              </a:rPr>
              <a:t>числе 5 транзитных</a:t>
            </a:r>
            <a:r>
              <a:rPr lang="uk-UA" sz="1200" dirty="0">
                <a:solidFill>
                  <a:srgbClr val="0F6FC6">
                    <a:lumMod val="75000"/>
                  </a:srgbClr>
                </a:solidFill>
              </a:rPr>
              <a:t>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0F6FC6">
                    <a:lumMod val="75000"/>
                  </a:srgbClr>
                </a:solidFill>
              </a:rPr>
              <a:t>Формирование и отправление поездов производится в соответствии с графиками их движения либо в гибком режиме по мере накопления контейнеров</a:t>
            </a:r>
            <a:r>
              <a:rPr lang="uk-UA" sz="1200" dirty="0">
                <a:solidFill>
                  <a:srgbClr val="0F6FC6">
                    <a:lumMod val="75000"/>
                  </a:srgbClr>
                </a:solidFill>
              </a:rPr>
              <a:t>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0F6FC6">
                    <a:lumMod val="75000"/>
                  </a:srgbClr>
                </a:solidFill>
              </a:rPr>
              <a:t>Средняя маршрутная скорость (без учета стоянок на пограничных переходах) составляет </a:t>
            </a:r>
            <a:r>
              <a:rPr lang="uk-UA" sz="1200" dirty="0">
                <a:solidFill>
                  <a:srgbClr val="0F6FC6">
                    <a:lumMod val="75000"/>
                  </a:srgbClr>
                </a:solidFill>
              </a:rPr>
              <a:t>900 км/сутки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-113109" y="188640"/>
            <a:ext cx="9356729" cy="400110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cap="all" dirty="0">
                <a:ln/>
                <a:solidFill>
                  <a:srgbClr val="0F6FC6">
                    <a:lumMod val="75000"/>
                  </a:srgbClr>
                </a:solidFill>
                <a:effectLst>
                  <a:outerShdw blurRad="19685" dist="12700" dir="5400000" algn="tl" rotWithShape="0">
                    <a:srgbClr val="0F6FC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Контейнерные ПОЕЗДА, КУРСИРУЮЩИЕ по ТЕРРИТОРИИ УКРАИНЫ</a:t>
            </a:r>
            <a:endParaRPr lang="uk-UA" sz="2000" b="1" cap="all" dirty="0">
              <a:ln/>
              <a:solidFill>
                <a:srgbClr val="0F6FC6">
                  <a:lumMod val="75000"/>
                </a:srgbClr>
              </a:solidFill>
              <a:effectLst>
                <a:outerShdw blurRad="19685" dist="12700" dir="5400000" algn="tl" rotWithShape="0">
                  <a:srgbClr val="0F6FC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465138" y="6592888"/>
            <a:ext cx="3730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4941888" y="5918200"/>
            <a:ext cx="373062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466725" y="6284913"/>
            <a:ext cx="373063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885825" y="6526213"/>
            <a:ext cx="36671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4D4D4D">
                    <a:lumMod val="50000"/>
                  </a:srgbClr>
                </a:solidFill>
              </a:rPr>
              <a:t> Одесса/Ильичевск </a:t>
            </a:r>
            <a:r>
              <a:rPr lang="ru-RU" altLang="ru-RU" sz="800" b="1" dirty="0">
                <a:solidFill>
                  <a:srgbClr val="4D4D4D">
                    <a:lumMod val="50000"/>
                  </a:srgbClr>
                </a:solidFill>
              </a:rPr>
              <a:t>– Харьков</a:t>
            </a:r>
            <a:endParaRPr lang="ru-RU" altLang="ru-RU" sz="700" dirty="0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15988" y="6183313"/>
            <a:ext cx="3730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err="1">
                <a:solidFill>
                  <a:srgbClr val="4D4D4D">
                    <a:lumMod val="50000"/>
                  </a:srgbClr>
                </a:solidFill>
              </a:rPr>
              <a:t>Чумешти</a:t>
            </a:r>
            <a:r>
              <a:rPr lang="ru-RU" altLang="ru-RU" sz="800" b="1" dirty="0">
                <a:solidFill>
                  <a:srgbClr val="4D4D4D">
                    <a:lumMod val="50000"/>
                  </a:srgbClr>
                </a:solidFill>
              </a:rPr>
              <a:t> (Румыния) – </a:t>
            </a:r>
            <a:r>
              <a:rPr lang="ru-RU" altLang="ru-RU" sz="800" b="1" dirty="0" smtClean="0">
                <a:solidFill>
                  <a:srgbClr val="4D4D4D">
                    <a:lumMod val="50000"/>
                  </a:srgbClr>
                </a:solidFill>
              </a:rPr>
              <a:t>Тольятти (Россия)</a:t>
            </a:r>
            <a:endParaRPr lang="ru-RU" altLang="ru-RU" sz="700" dirty="0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873125" y="6016625"/>
            <a:ext cx="40195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4D4D4D">
                    <a:lumMod val="50000"/>
                  </a:srgbClr>
                </a:solidFill>
              </a:rPr>
              <a:t>«ZUBR</a:t>
            </a:r>
            <a:r>
              <a:rPr lang="ru-RU" altLang="ru-RU" sz="800" b="1" dirty="0">
                <a:solidFill>
                  <a:srgbClr val="4D4D4D">
                    <a:lumMod val="50000"/>
                  </a:srgbClr>
                </a:solidFill>
              </a:rPr>
              <a:t>» </a:t>
            </a:r>
            <a:r>
              <a:rPr lang="ru-RU" altLang="ru-RU" sz="800" b="1" dirty="0" smtClean="0">
                <a:solidFill>
                  <a:srgbClr val="4D4D4D">
                    <a:lumMod val="50000"/>
                  </a:srgbClr>
                </a:solidFill>
              </a:rPr>
              <a:t>Молдова </a:t>
            </a:r>
            <a:r>
              <a:rPr lang="ru-RU" altLang="ru-RU" sz="800" b="1" dirty="0">
                <a:solidFill>
                  <a:srgbClr val="4D4D4D">
                    <a:lumMod val="50000"/>
                  </a:srgbClr>
                </a:solidFill>
              </a:rPr>
              <a:t>– </a:t>
            </a:r>
            <a:r>
              <a:rPr lang="ru-RU" altLang="ru-RU" sz="800" b="1" dirty="0" smtClean="0">
                <a:solidFill>
                  <a:srgbClr val="4D4D4D">
                    <a:lumMod val="50000"/>
                  </a:srgbClr>
                </a:solidFill>
              </a:rPr>
              <a:t>Украина </a:t>
            </a:r>
            <a:r>
              <a:rPr lang="ru-RU" altLang="ru-RU" sz="800" b="1" dirty="0">
                <a:solidFill>
                  <a:srgbClr val="4D4D4D">
                    <a:lumMod val="50000"/>
                  </a:srgbClr>
                </a:solidFill>
              </a:rPr>
              <a:t>- </a:t>
            </a:r>
            <a:r>
              <a:rPr lang="ru-RU" altLang="ru-RU" sz="800" b="1" dirty="0" smtClean="0">
                <a:solidFill>
                  <a:srgbClr val="4D4D4D">
                    <a:lumMod val="50000"/>
                  </a:srgbClr>
                </a:solidFill>
              </a:rPr>
              <a:t>Беларусь</a:t>
            </a:r>
            <a:r>
              <a:rPr lang="ru-RU" altLang="ru-RU" sz="800" dirty="0" smtClean="0">
                <a:solidFill>
                  <a:srgbClr val="4D4D4D">
                    <a:lumMod val="50000"/>
                  </a:srgbClr>
                </a:solidFill>
              </a:rPr>
              <a:t> </a:t>
            </a:r>
            <a:r>
              <a:rPr lang="ru-RU" altLang="ru-RU" sz="800" b="1" dirty="0">
                <a:solidFill>
                  <a:srgbClr val="4D4D4D">
                    <a:lumMod val="50000"/>
                  </a:srgbClr>
                </a:solidFill>
              </a:rPr>
              <a:t>– </a:t>
            </a:r>
            <a:r>
              <a:rPr lang="ru-RU" altLang="ru-RU" sz="800" b="1" dirty="0" smtClean="0">
                <a:solidFill>
                  <a:srgbClr val="4D4D4D">
                    <a:lumMod val="50000"/>
                  </a:srgbClr>
                </a:solidFill>
              </a:rPr>
              <a:t>Латвия – Эстония (</a:t>
            </a:r>
            <a:r>
              <a:rPr lang="ru-RU" altLang="ru-RU" sz="800" b="1" dirty="0" err="1" smtClean="0">
                <a:solidFill>
                  <a:srgbClr val="4D4D4D">
                    <a:lumMod val="50000"/>
                  </a:srgbClr>
                </a:solidFill>
              </a:rPr>
              <a:t>Мууга</a:t>
            </a:r>
            <a:r>
              <a:rPr lang="ru-RU" altLang="ru-RU" sz="800" b="1" dirty="0" smtClean="0">
                <a:solidFill>
                  <a:srgbClr val="4D4D4D">
                    <a:lumMod val="50000"/>
                  </a:srgbClr>
                </a:solidFill>
              </a:rPr>
              <a:t>)</a:t>
            </a:r>
            <a:endParaRPr lang="ru-RU" altLang="ru-RU" sz="800" b="1" dirty="0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873125" y="5770563"/>
            <a:ext cx="40338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AB4"/>
              </a:buClr>
              <a:buFont typeface="Arial" pitchFamily="34" charset="0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AAB4"/>
              </a:buClr>
              <a:buSzPct val="100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800" b="1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«Викинг» Румыния/Молдова/Болгария/Азербайджан – Грузия – Украина –      Беларусь – Литва (Клайпеда) </a:t>
            </a:r>
            <a:endParaRPr lang="ru-RU" altLang="ru-RU" sz="700" b="1" smtClean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465138" y="6089650"/>
            <a:ext cx="3730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465138" y="5918200"/>
            <a:ext cx="37306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4941888" y="6084888"/>
            <a:ext cx="373062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465138" y="6451600"/>
            <a:ext cx="373062" cy="0"/>
          </a:xfrm>
          <a:prstGeom prst="lin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5376863" y="6024563"/>
            <a:ext cx="35544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800" b="1" dirty="0">
                <a:solidFill>
                  <a:srgbClr val="4D4D4D">
                    <a:lumMod val="50000"/>
                  </a:srgbClr>
                </a:solidFill>
              </a:rPr>
              <a:t>«Ленд Бридж» </a:t>
            </a:r>
            <a:r>
              <a:rPr lang="uk-UA" altLang="ru-RU" sz="800" b="1" dirty="0" err="1">
                <a:solidFill>
                  <a:srgbClr val="4D4D4D">
                    <a:lumMod val="50000"/>
                  </a:srgbClr>
                </a:solidFill>
              </a:rPr>
              <a:t>страны</a:t>
            </a:r>
            <a:r>
              <a:rPr lang="uk-UA" altLang="ru-RU" sz="800" b="1" dirty="0">
                <a:solidFill>
                  <a:srgbClr val="4D4D4D">
                    <a:lumMod val="50000"/>
                  </a:srgbClr>
                </a:solidFill>
              </a:rPr>
              <a:t> </a:t>
            </a:r>
            <a:r>
              <a:rPr lang="uk-UA" altLang="ru-RU" sz="800" b="1" dirty="0" err="1">
                <a:solidFill>
                  <a:srgbClr val="4D4D4D">
                    <a:lumMod val="50000"/>
                  </a:srgbClr>
                </a:solidFill>
              </a:rPr>
              <a:t>З</a:t>
            </a:r>
            <a:r>
              <a:rPr lang="uk-UA" altLang="ru-RU" sz="800" b="1" dirty="0" err="1" smtClean="0">
                <a:solidFill>
                  <a:srgbClr val="4D4D4D">
                    <a:lumMod val="50000"/>
                  </a:srgbClr>
                </a:solidFill>
              </a:rPr>
              <a:t>ападной</a:t>
            </a:r>
            <a:r>
              <a:rPr lang="uk-UA" altLang="ru-RU" sz="800" b="1" dirty="0" smtClean="0">
                <a:solidFill>
                  <a:srgbClr val="4D4D4D">
                    <a:lumMod val="50000"/>
                  </a:srgbClr>
                </a:solidFill>
              </a:rPr>
              <a:t> </a:t>
            </a:r>
            <a:r>
              <a:rPr lang="uk-UA" altLang="ru-RU" sz="800" b="1" dirty="0" err="1">
                <a:solidFill>
                  <a:srgbClr val="4D4D4D">
                    <a:lumMod val="50000"/>
                  </a:srgbClr>
                </a:solidFill>
              </a:rPr>
              <a:t>Европы</a:t>
            </a:r>
            <a:r>
              <a:rPr lang="uk-UA" altLang="ru-RU" sz="800" b="1" dirty="0">
                <a:solidFill>
                  <a:srgbClr val="4D4D4D">
                    <a:lumMod val="50000"/>
                  </a:srgbClr>
                </a:solidFill>
              </a:rPr>
              <a:t> – </a:t>
            </a:r>
            <a:r>
              <a:rPr lang="uk-UA" altLang="ru-RU" sz="800" b="1" dirty="0" err="1">
                <a:solidFill>
                  <a:srgbClr val="4D4D4D">
                    <a:lumMod val="50000"/>
                  </a:srgbClr>
                </a:solidFill>
              </a:rPr>
              <a:t>Россия</a:t>
            </a:r>
            <a:r>
              <a:rPr lang="uk-UA" altLang="ru-RU" sz="800" b="1" dirty="0">
                <a:solidFill>
                  <a:srgbClr val="4D4D4D">
                    <a:lumMod val="50000"/>
                  </a:srgbClr>
                </a:solidFill>
              </a:rPr>
              <a:t> – Китай</a:t>
            </a:r>
            <a:endParaRPr lang="ru-RU" altLang="ru-RU" sz="800" b="1" dirty="0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893763" y="6361113"/>
            <a:ext cx="33115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800" b="1" dirty="0" smtClean="0">
                <a:solidFill>
                  <a:srgbClr val="4D4D4D">
                    <a:lumMod val="50000"/>
                  </a:srgbClr>
                </a:solidFill>
              </a:rPr>
              <a:t>«</a:t>
            </a:r>
            <a:r>
              <a:rPr lang="uk-UA" altLang="ru-RU" sz="800" b="1" dirty="0" err="1">
                <a:solidFill>
                  <a:srgbClr val="4D4D4D">
                    <a:lumMod val="50000"/>
                  </a:srgbClr>
                </a:solidFill>
              </a:rPr>
              <a:t>Днепровец</a:t>
            </a:r>
            <a:r>
              <a:rPr lang="ru-RU" altLang="ru-RU" sz="800" b="1" dirty="0">
                <a:solidFill>
                  <a:srgbClr val="4D4D4D">
                    <a:lumMod val="50000"/>
                  </a:srgbClr>
                </a:solidFill>
              </a:rPr>
              <a:t>»   – Одесса/Ильичевск – </a:t>
            </a:r>
            <a:r>
              <a:rPr lang="ru-RU" altLang="ru-RU" sz="800" b="1" dirty="0" err="1">
                <a:solidFill>
                  <a:srgbClr val="4D4D4D">
                    <a:lumMod val="50000"/>
                  </a:srgbClr>
                </a:solidFill>
              </a:rPr>
              <a:t>Днепро</a:t>
            </a:r>
            <a:endParaRPr lang="ru-RU" altLang="ru-RU" sz="800" b="1" dirty="0">
              <a:solidFill>
                <a:srgbClr val="4D4D4D">
                  <a:lumMod val="50000"/>
                </a:srgbClr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4D4D4D">
                    <a:lumMod val="50000"/>
                  </a:srgbClr>
                </a:solidFill>
              </a:rPr>
              <a:t> </a:t>
            </a:r>
            <a:endParaRPr lang="ru-RU" altLang="ru-RU" sz="800" b="1" dirty="0">
              <a:solidFill>
                <a:srgbClr val="4D4D4D">
                  <a:lumMod val="50000"/>
                </a:srgbClr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700" dirty="0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5424488" y="5868988"/>
            <a:ext cx="3530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800" b="1" dirty="0" smtClean="0">
                <a:solidFill>
                  <a:srgbClr val="4D4D4D">
                    <a:lumMod val="50000"/>
                  </a:srgbClr>
                </a:solidFill>
              </a:rPr>
              <a:t>Кошице (</a:t>
            </a:r>
            <a:r>
              <a:rPr lang="uk-UA" altLang="ru-RU" sz="800" b="1" dirty="0" err="1" smtClean="0">
                <a:solidFill>
                  <a:srgbClr val="4D4D4D">
                    <a:lumMod val="50000"/>
                  </a:srgbClr>
                </a:solidFill>
              </a:rPr>
              <a:t>Словакия</a:t>
            </a:r>
            <a:r>
              <a:rPr lang="uk-UA" altLang="ru-RU" sz="800" b="1" dirty="0" smtClean="0">
                <a:solidFill>
                  <a:srgbClr val="4D4D4D">
                    <a:lumMod val="50000"/>
                  </a:srgbClr>
                </a:solidFill>
              </a:rPr>
              <a:t>) </a:t>
            </a:r>
            <a:r>
              <a:rPr lang="uk-UA" altLang="ru-RU" sz="800" b="1" dirty="0">
                <a:solidFill>
                  <a:srgbClr val="4D4D4D">
                    <a:lumMod val="50000"/>
                  </a:srgbClr>
                </a:solidFill>
              </a:rPr>
              <a:t>– </a:t>
            </a:r>
            <a:r>
              <a:rPr lang="uk-UA" altLang="ru-RU" sz="800" b="1" dirty="0" smtClean="0">
                <a:solidFill>
                  <a:srgbClr val="4D4D4D">
                    <a:lumMod val="50000"/>
                  </a:srgbClr>
                </a:solidFill>
              </a:rPr>
              <a:t> </a:t>
            </a:r>
            <a:r>
              <a:rPr lang="uk-UA" altLang="ru-RU" sz="800" b="1" dirty="0" err="1" smtClean="0">
                <a:solidFill>
                  <a:srgbClr val="4D4D4D">
                    <a:lumMod val="50000"/>
                  </a:srgbClr>
                </a:solidFill>
              </a:rPr>
              <a:t>Перспективная</a:t>
            </a:r>
            <a:r>
              <a:rPr lang="uk-UA" altLang="ru-RU" sz="800" b="1" dirty="0" smtClean="0">
                <a:solidFill>
                  <a:srgbClr val="4D4D4D">
                    <a:lumMod val="50000"/>
                  </a:srgbClr>
                </a:solidFill>
              </a:rPr>
              <a:t> (</a:t>
            </a:r>
            <a:r>
              <a:rPr lang="uk-UA" altLang="ru-RU" sz="800" b="1" dirty="0" err="1" smtClean="0">
                <a:solidFill>
                  <a:srgbClr val="4D4D4D">
                    <a:lumMod val="50000"/>
                  </a:srgbClr>
                </a:solidFill>
              </a:rPr>
              <a:t>Россия</a:t>
            </a:r>
            <a:r>
              <a:rPr lang="uk-UA" altLang="ru-RU" sz="800" b="1" dirty="0" smtClean="0">
                <a:solidFill>
                  <a:srgbClr val="4D4D4D">
                    <a:lumMod val="50000"/>
                  </a:srgbClr>
                </a:solidFill>
              </a:rPr>
              <a:t>)</a:t>
            </a:r>
            <a:endParaRPr lang="ru-RU" altLang="ru-RU" sz="800" b="1" dirty="0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4941888" y="6256338"/>
            <a:ext cx="373062" cy="0"/>
          </a:xfrm>
          <a:prstGeom prst="line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73688" y="6175375"/>
            <a:ext cx="2387600" cy="2159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«Крещатик» Одесса/Ильичевск – Киев </a:t>
            </a:r>
            <a:endParaRPr lang="ru-RU" altLang="ru-RU" smtClean="0">
              <a:solidFill>
                <a:srgbClr val="262626"/>
              </a:solidFill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4941888" y="6415088"/>
            <a:ext cx="373062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81625" y="6361113"/>
            <a:ext cx="3414713" cy="2143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«Подолье» Одесса/Ильичевск – Хмельницкий</a:t>
            </a:r>
            <a:endParaRPr lang="ru-RU" altLang="ru-RU" smtClean="0">
              <a:solidFill>
                <a:srgbClr val="262626"/>
              </a:solidFill>
            </a:endParaRP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4941888" y="6580188"/>
            <a:ext cx="373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76863" y="6513513"/>
            <a:ext cx="3571875" cy="2143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«Ника» Одесса/Ильичевск – Никополь</a:t>
            </a:r>
            <a:endParaRPr lang="ru-RU" altLang="ru-RU" smtClean="0">
              <a:solidFill>
                <a:srgbClr val="262626"/>
              </a:solidFill>
            </a:endParaRPr>
          </a:p>
        </p:txBody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4941888" y="6746875"/>
            <a:ext cx="373062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402263" y="6665913"/>
            <a:ext cx="3573462" cy="2143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Одесса/Черноморская - Нижнеднепровск-Пристань</a:t>
            </a:r>
            <a:endParaRPr lang="ru-RU" altLang="ru-RU" smtClean="0">
              <a:solidFill>
                <a:srgbClr val="262626"/>
              </a:solidFill>
            </a:endParaRPr>
          </a:p>
        </p:txBody>
      </p:sp>
      <p:sp>
        <p:nvSpPr>
          <p:cNvPr id="104" name="Line 7"/>
          <p:cNvSpPr>
            <a:spLocks noChangeShapeType="1"/>
          </p:cNvSpPr>
          <p:nvPr/>
        </p:nvSpPr>
        <p:spPr bwMode="auto">
          <a:xfrm>
            <a:off x="4954588" y="5918200"/>
            <a:ext cx="360362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477838" y="5918200"/>
            <a:ext cx="36036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>
                  <a:lumMod val="50000"/>
                </a:srgbClr>
              </a:solidFill>
            </a:endParaRPr>
          </a:p>
        </p:txBody>
      </p:sp>
      <p:grpSp>
        <p:nvGrpSpPr>
          <p:cNvPr id="22556" name="Группа 105"/>
          <p:cNvGrpSpPr>
            <a:grpSpLocks/>
          </p:cNvGrpSpPr>
          <p:nvPr/>
        </p:nvGrpSpPr>
        <p:grpSpPr bwMode="auto">
          <a:xfrm>
            <a:off x="287338" y="1935163"/>
            <a:ext cx="8643937" cy="3884612"/>
            <a:chOff x="479497" y="626379"/>
            <a:chExt cx="8451778" cy="5193802"/>
          </a:xfrm>
        </p:grpSpPr>
        <p:grpSp>
          <p:nvGrpSpPr>
            <p:cNvPr id="22557" name="Группа 106"/>
            <p:cNvGrpSpPr>
              <a:grpSpLocks/>
            </p:cNvGrpSpPr>
            <p:nvPr/>
          </p:nvGrpSpPr>
          <p:grpSpPr bwMode="auto">
            <a:xfrm>
              <a:off x="479497" y="626379"/>
              <a:ext cx="8451778" cy="5193802"/>
              <a:chOff x="339653" y="628650"/>
              <a:chExt cx="8580437" cy="5245635"/>
            </a:xfrm>
          </p:grpSpPr>
          <p:pic>
            <p:nvPicPr>
              <p:cNvPr id="22562" name="Picture 3" descr="Рисунок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653" y="827088"/>
                <a:ext cx="8580437" cy="4843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63" name="Line 4"/>
              <p:cNvSpPr>
                <a:spLocks noChangeShapeType="1"/>
              </p:cNvSpPr>
              <p:nvPr/>
            </p:nvSpPr>
            <p:spPr bwMode="auto">
              <a:xfrm>
                <a:off x="2916238" y="3716337"/>
                <a:ext cx="179608" cy="1057943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64" name="Line 5"/>
              <p:cNvSpPr>
                <a:spLocks noChangeShapeType="1"/>
              </p:cNvSpPr>
              <p:nvPr/>
            </p:nvSpPr>
            <p:spPr bwMode="auto">
              <a:xfrm>
                <a:off x="2627313" y="3140075"/>
                <a:ext cx="288925" cy="576263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65" name="Line 6"/>
              <p:cNvSpPr>
                <a:spLocks noChangeShapeType="1"/>
              </p:cNvSpPr>
              <p:nvPr/>
            </p:nvSpPr>
            <p:spPr bwMode="auto">
              <a:xfrm>
                <a:off x="2555875" y="2276475"/>
                <a:ext cx="71438" cy="86360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66" name="Line 7"/>
              <p:cNvSpPr>
                <a:spLocks noChangeShapeType="1"/>
              </p:cNvSpPr>
              <p:nvPr/>
            </p:nvSpPr>
            <p:spPr bwMode="auto">
              <a:xfrm>
                <a:off x="1331913" y="1485900"/>
                <a:ext cx="900112" cy="64770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67" name="Line 8"/>
              <p:cNvSpPr>
                <a:spLocks noChangeShapeType="1"/>
              </p:cNvSpPr>
              <p:nvPr/>
            </p:nvSpPr>
            <p:spPr bwMode="auto">
              <a:xfrm>
                <a:off x="2124075" y="2060575"/>
                <a:ext cx="431800" cy="21590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68" name="Line 4"/>
              <p:cNvSpPr>
                <a:spLocks noChangeShapeType="1"/>
              </p:cNvSpPr>
              <p:nvPr/>
            </p:nvSpPr>
            <p:spPr bwMode="auto">
              <a:xfrm>
                <a:off x="2627313" y="2997200"/>
                <a:ext cx="288925" cy="574675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69" name="Line 5"/>
              <p:cNvSpPr>
                <a:spLocks noChangeShapeType="1"/>
              </p:cNvSpPr>
              <p:nvPr/>
            </p:nvSpPr>
            <p:spPr bwMode="auto">
              <a:xfrm>
                <a:off x="2916238" y="3573463"/>
                <a:ext cx="215900" cy="100806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70" name="Line 6"/>
              <p:cNvSpPr>
                <a:spLocks noChangeShapeType="1"/>
              </p:cNvSpPr>
              <p:nvPr/>
            </p:nvSpPr>
            <p:spPr bwMode="auto">
              <a:xfrm>
                <a:off x="2592388" y="2276475"/>
                <a:ext cx="34925" cy="719138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71" name="Line 7"/>
              <p:cNvSpPr>
                <a:spLocks noChangeShapeType="1"/>
              </p:cNvSpPr>
              <p:nvPr/>
            </p:nvSpPr>
            <p:spPr bwMode="auto">
              <a:xfrm>
                <a:off x="2484438" y="1484313"/>
                <a:ext cx="107950" cy="79216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72" name="Line 8"/>
              <p:cNvSpPr>
                <a:spLocks noChangeShapeType="1"/>
              </p:cNvSpPr>
              <p:nvPr/>
            </p:nvSpPr>
            <p:spPr bwMode="auto">
              <a:xfrm>
                <a:off x="1908175" y="1125538"/>
                <a:ext cx="576263" cy="358775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73" name="Line 9"/>
              <p:cNvSpPr>
                <a:spLocks noChangeShapeType="1"/>
              </p:cNvSpPr>
              <p:nvPr/>
            </p:nvSpPr>
            <p:spPr bwMode="auto">
              <a:xfrm flipV="1">
                <a:off x="1908175" y="692150"/>
                <a:ext cx="358775" cy="433388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74" name="Rectangle 11"/>
              <p:cNvSpPr>
                <a:spLocks noChangeArrowheads="1"/>
              </p:cNvSpPr>
              <p:nvPr/>
            </p:nvSpPr>
            <p:spPr bwMode="auto">
              <a:xfrm>
                <a:off x="2317750" y="628650"/>
                <a:ext cx="995363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AAB4"/>
                  </a:buClr>
                  <a:buFont typeface="Arial" pitchFamily="34" charset="0"/>
                  <a:defRPr sz="1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1200"/>
                  </a:spcAft>
                  <a:buClr>
                    <a:srgbClr val="00AAB4"/>
                  </a:buClr>
                  <a:buSzPct val="100000"/>
                  <a:buFont typeface="Calibri" pitchFamily="34" charset="0"/>
                  <a:buChar char="●"/>
                  <a:defRPr sz="1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ru-RU" altLang="ru-RU" sz="700" smtClean="0">
                    <a:solidFill>
                      <a:srgbClr val="0000FF"/>
                    </a:solidFill>
                    <a:latin typeface="Tahoma" pitchFamily="34" charset="0"/>
                  </a:rPr>
                  <a:t>В Эстонию</a:t>
                </a:r>
              </a:p>
            </p:txBody>
          </p:sp>
          <p:sp>
            <p:nvSpPr>
              <p:cNvPr id="22575" name="Line 5"/>
              <p:cNvSpPr>
                <a:spLocks noChangeShapeType="1"/>
              </p:cNvSpPr>
              <p:nvPr/>
            </p:nvSpPr>
            <p:spPr bwMode="auto">
              <a:xfrm flipV="1">
                <a:off x="3132138" y="2997200"/>
                <a:ext cx="690562" cy="503238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76" name="Line 4"/>
              <p:cNvSpPr>
                <a:spLocks noChangeShapeType="1"/>
              </p:cNvSpPr>
              <p:nvPr/>
            </p:nvSpPr>
            <p:spPr bwMode="auto">
              <a:xfrm flipV="1">
                <a:off x="3676649" y="3678888"/>
                <a:ext cx="519114" cy="49688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27" name="Line 5"/>
              <p:cNvSpPr>
                <a:spLocks noChangeShapeType="1"/>
              </p:cNvSpPr>
              <p:nvPr/>
            </p:nvSpPr>
            <p:spPr bwMode="auto">
              <a:xfrm flipV="1">
                <a:off x="3078459" y="3001726"/>
                <a:ext cx="660276" cy="499483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7F7F7F"/>
                  </a:solidFill>
                </a:endParaRPr>
              </a:p>
            </p:txBody>
          </p:sp>
          <p:sp>
            <p:nvSpPr>
              <p:cNvPr id="128" name="Rectangle 11"/>
              <p:cNvSpPr>
                <a:spLocks noChangeArrowheads="1"/>
              </p:cNvSpPr>
              <p:nvPr/>
            </p:nvSpPr>
            <p:spPr bwMode="auto">
              <a:xfrm rot="10800000" flipH="1" flipV="1">
                <a:off x="3708794" y="2032773"/>
                <a:ext cx="931320" cy="291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800" dirty="0" smtClean="0">
                    <a:solidFill>
                      <a:srgbClr val="4D4D4D">
                        <a:lumMod val="50000"/>
                      </a:srgbClr>
                    </a:solidFill>
                  </a:rPr>
                  <a:t>Перспективная</a:t>
                </a:r>
                <a:endParaRPr lang="ru-RU" altLang="ru-RU" sz="800" dirty="0">
                  <a:solidFill>
                    <a:srgbClr val="4D4D4D">
                      <a:lumMod val="50000"/>
                    </a:srgbClr>
                  </a:solidFill>
                </a:endParaRPr>
              </a:p>
            </p:txBody>
          </p:sp>
          <p:sp>
            <p:nvSpPr>
              <p:cNvPr id="22579" name="Line 5"/>
              <p:cNvSpPr>
                <a:spLocks noChangeShapeType="1"/>
              </p:cNvSpPr>
              <p:nvPr/>
            </p:nvSpPr>
            <p:spPr bwMode="auto">
              <a:xfrm flipV="1">
                <a:off x="3738563" y="2193925"/>
                <a:ext cx="371475" cy="758825"/>
              </a:xfrm>
              <a:prstGeom prst="line">
                <a:avLst/>
              </a:prstGeom>
              <a:noFill/>
              <a:ln w="38100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80" name="Line 4"/>
              <p:cNvSpPr>
                <a:spLocks noChangeShapeType="1"/>
              </p:cNvSpPr>
              <p:nvPr/>
            </p:nvSpPr>
            <p:spPr bwMode="auto">
              <a:xfrm flipH="1">
                <a:off x="828675" y="4313238"/>
                <a:ext cx="790575" cy="13493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81" name="Line 8"/>
              <p:cNvSpPr>
                <a:spLocks noChangeShapeType="1"/>
              </p:cNvSpPr>
              <p:nvPr/>
            </p:nvSpPr>
            <p:spPr bwMode="auto">
              <a:xfrm flipV="1">
                <a:off x="3794125" y="1866900"/>
                <a:ext cx="717550" cy="113030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82" name="Line 9"/>
              <p:cNvSpPr>
                <a:spLocks noChangeShapeType="1"/>
              </p:cNvSpPr>
              <p:nvPr/>
            </p:nvSpPr>
            <p:spPr bwMode="auto">
              <a:xfrm flipV="1">
                <a:off x="4481513" y="1125538"/>
                <a:ext cx="4232275" cy="75565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83" name="Line 6"/>
              <p:cNvSpPr>
                <a:spLocks noChangeShapeType="1"/>
              </p:cNvSpPr>
              <p:nvPr/>
            </p:nvSpPr>
            <p:spPr bwMode="auto">
              <a:xfrm flipV="1">
                <a:off x="3779838" y="2286000"/>
                <a:ext cx="3224212" cy="71120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34" name="Rectangle 11"/>
              <p:cNvSpPr>
                <a:spLocks noChangeArrowheads="1"/>
              </p:cNvSpPr>
              <p:nvPr/>
            </p:nvSpPr>
            <p:spPr bwMode="auto">
              <a:xfrm>
                <a:off x="6876229" y="2086366"/>
                <a:ext cx="835194" cy="291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uk-UA" altLang="ru-RU" sz="800" dirty="0" err="1">
                    <a:solidFill>
                      <a:srgbClr val="4D4D4D">
                        <a:lumMod val="50000"/>
                      </a:srgbClr>
                    </a:solidFill>
                  </a:rPr>
                  <a:t>Тольятти</a:t>
                </a:r>
                <a:endParaRPr lang="ru-RU" altLang="ru-RU" sz="800" dirty="0">
                  <a:solidFill>
                    <a:srgbClr val="4D4D4D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35" name="Прямая со стрелкой 134"/>
              <p:cNvCxnSpPr/>
              <p:nvPr/>
            </p:nvCxnSpPr>
            <p:spPr>
              <a:xfrm flipV="1">
                <a:off x="3121006" y="4182906"/>
                <a:ext cx="838346" cy="615241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 стрелкой 135"/>
              <p:cNvCxnSpPr>
                <a:stCxn id="22603" idx="0"/>
              </p:cNvCxnSpPr>
              <p:nvPr/>
            </p:nvCxnSpPr>
            <p:spPr>
              <a:xfrm>
                <a:off x="3057973" y="3507639"/>
                <a:ext cx="63034" cy="1361251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Rectangle 11"/>
              <p:cNvSpPr>
                <a:spLocks noChangeArrowheads="1"/>
              </p:cNvSpPr>
              <p:nvPr/>
            </p:nvSpPr>
            <p:spPr bwMode="auto">
              <a:xfrm rot="10800000" flipH="1" flipV="1">
                <a:off x="1980100" y="3571950"/>
                <a:ext cx="863559" cy="28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800" dirty="0" smtClean="0">
                    <a:solidFill>
                      <a:srgbClr val="4D4D4D">
                        <a:lumMod val="50000"/>
                      </a:srgbClr>
                    </a:solidFill>
                  </a:rPr>
                  <a:t>Хмельницкий</a:t>
                </a:r>
                <a:endParaRPr lang="ru-RU" altLang="ru-RU" sz="800" dirty="0">
                  <a:solidFill>
                    <a:srgbClr val="4D4D4D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38" name="Прямая со стрелкой 137"/>
              <p:cNvCxnSpPr/>
              <p:nvPr/>
            </p:nvCxnSpPr>
            <p:spPr>
              <a:xfrm flipV="1">
                <a:off x="3095793" y="4489454"/>
                <a:ext cx="726462" cy="2851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ectangle 11"/>
              <p:cNvSpPr>
                <a:spLocks noChangeArrowheads="1"/>
              </p:cNvSpPr>
              <p:nvPr/>
            </p:nvSpPr>
            <p:spPr bwMode="auto">
              <a:xfrm rot="10800000" flipH="1" flipV="1">
                <a:off x="3576424" y="4435862"/>
                <a:ext cx="1054235" cy="291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800" dirty="0" smtClean="0">
                    <a:solidFill>
                      <a:srgbClr val="4D4D4D">
                        <a:lumMod val="50000"/>
                      </a:srgbClr>
                    </a:solidFill>
                  </a:rPr>
                  <a:t>Никополь</a:t>
                </a:r>
                <a:endParaRPr lang="ru-RU" altLang="ru-RU" sz="800" dirty="0">
                  <a:solidFill>
                    <a:srgbClr val="4D4D4D">
                      <a:lumMod val="50000"/>
                    </a:srgbClr>
                  </a:solidFill>
                </a:endParaRPr>
              </a:p>
            </p:txBody>
          </p:sp>
          <p:sp>
            <p:nvSpPr>
              <p:cNvPr id="140" name="Полилиния 139"/>
              <p:cNvSpPr/>
              <p:nvPr/>
            </p:nvSpPr>
            <p:spPr>
              <a:xfrm>
                <a:off x="2610435" y="4830303"/>
                <a:ext cx="502693" cy="938941"/>
              </a:xfrm>
              <a:custGeom>
                <a:avLst/>
                <a:gdLst>
                  <a:gd name="connsiteX0" fmla="*/ 388194 w 388194"/>
                  <a:gd name="connsiteY0" fmla="*/ 0 h 864455"/>
                  <a:gd name="connsiteX1" fmla="*/ 305066 w 388194"/>
                  <a:gd name="connsiteY1" fmla="*/ 517237 h 864455"/>
                  <a:gd name="connsiteX2" fmla="*/ 27975 w 388194"/>
                  <a:gd name="connsiteY2" fmla="*/ 840509 h 864455"/>
                  <a:gd name="connsiteX3" fmla="*/ 9503 w 388194"/>
                  <a:gd name="connsiteY3" fmla="*/ 840509 h 864455"/>
                  <a:gd name="connsiteX4" fmla="*/ 266 w 388194"/>
                  <a:gd name="connsiteY4" fmla="*/ 840509 h 86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194" h="864455">
                    <a:moveTo>
                      <a:pt x="388194" y="0"/>
                    </a:moveTo>
                    <a:cubicBezTo>
                      <a:pt x="376648" y="188576"/>
                      <a:pt x="365102" y="377152"/>
                      <a:pt x="305066" y="517237"/>
                    </a:cubicBezTo>
                    <a:cubicBezTo>
                      <a:pt x="245029" y="657322"/>
                      <a:pt x="77235" y="786630"/>
                      <a:pt x="27975" y="840509"/>
                    </a:cubicBezTo>
                    <a:cubicBezTo>
                      <a:pt x="-21286" y="894388"/>
                      <a:pt x="9503" y="840509"/>
                      <a:pt x="9503" y="840509"/>
                    </a:cubicBezTo>
                    <a:lnTo>
                      <a:pt x="266" y="840509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3113128" y="4813154"/>
                <a:ext cx="756402" cy="921791"/>
              </a:xfrm>
              <a:custGeom>
                <a:avLst/>
                <a:gdLst>
                  <a:gd name="connsiteX0" fmla="*/ 0 w 757381"/>
                  <a:gd name="connsiteY0" fmla="*/ 0 h 923637"/>
                  <a:gd name="connsiteX1" fmla="*/ 157018 w 757381"/>
                  <a:gd name="connsiteY1" fmla="*/ 526473 h 923637"/>
                  <a:gd name="connsiteX2" fmla="*/ 729672 w 757381"/>
                  <a:gd name="connsiteY2" fmla="*/ 905164 h 923637"/>
                  <a:gd name="connsiteX3" fmla="*/ 757381 w 757381"/>
                  <a:gd name="connsiteY3" fmla="*/ 923637 h 92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7381" h="923637">
                    <a:moveTo>
                      <a:pt x="0" y="0"/>
                    </a:moveTo>
                    <a:cubicBezTo>
                      <a:pt x="17703" y="187806"/>
                      <a:pt x="35406" y="375612"/>
                      <a:pt x="157018" y="526473"/>
                    </a:cubicBezTo>
                    <a:cubicBezTo>
                      <a:pt x="278630" y="677334"/>
                      <a:pt x="729672" y="905164"/>
                      <a:pt x="729672" y="905164"/>
                    </a:cubicBezTo>
                    <a:lnTo>
                      <a:pt x="757381" y="923637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2592" name="Rectangle 11"/>
              <p:cNvSpPr>
                <a:spLocks noChangeArrowheads="1"/>
              </p:cNvSpPr>
              <p:nvPr/>
            </p:nvSpPr>
            <p:spPr bwMode="auto">
              <a:xfrm>
                <a:off x="3676649" y="5674230"/>
                <a:ext cx="1327399" cy="200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AAB4"/>
                  </a:buClr>
                  <a:buFont typeface="Arial" pitchFamily="34" charset="0"/>
                  <a:defRPr sz="1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1200"/>
                  </a:spcAft>
                  <a:buClr>
                    <a:srgbClr val="00AAB4"/>
                  </a:buClr>
                  <a:buSzPct val="100000"/>
                  <a:buFont typeface="Calibri" pitchFamily="34" charset="0"/>
                  <a:buChar char="●"/>
                  <a:defRPr sz="1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ru-RU" altLang="ru-RU" sz="700" smtClean="0">
                    <a:solidFill>
                      <a:srgbClr val="0000FF"/>
                    </a:solidFill>
                    <a:latin typeface="Tahoma" pitchFamily="34" charset="0"/>
                  </a:rPr>
                  <a:t>В Грузию и Азербайджан</a:t>
                </a:r>
              </a:p>
            </p:txBody>
          </p:sp>
          <p:sp>
            <p:nvSpPr>
              <p:cNvPr id="22593" name="Rectangle 11"/>
              <p:cNvSpPr>
                <a:spLocks noChangeArrowheads="1"/>
              </p:cNvSpPr>
              <p:nvPr/>
            </p:nvSpPr>
            <p:spPr bwMode="auto">
              <a:xfrm>
                <a:off x="1947286" y="5674230"/>
                <a:ext cx="995363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AAB4"/>
                  </a:buClr>
                  <a:buFont typeface="Arial" pitchFamily="34" charset="0"/>
                  <a:defRPr sz="1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1200"/>
                  </a:spcAft>
                  <a:buClr>
                    <a:srgbClr val="00AAB4"/>
                  </a:buClr>
                  <a:buSzPct val="100000"/>
                  <a:buFont typeface="Calibri" pitchFamily="34" charset="0"/>
                  <a:buChar char="●"/>
                  <a:defRPr sz="1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ru-RU" altLang="ru-RU" sz="700" smtClean="0">
                    <a:solidFill>
                      <a:srgbClr val="0000FF"/>
                    </a:solidFill>
                    <a:latin typeface="Tahoma" pitchFamily="34" charset="0"/>
                  </a:rPr>
                  <a:t>В Болгарию</a:t>
                </a:r>
              </a:p>
            </p:txBody>
          </p:sp>
          <p:cxnSp>
            <p:nvCxnSpPr>
              <p:cNvPr id="144" name="Прямая со стрелкой 143"/>
              <p:cNvCxnSpPr>
                <a:stCxn id="152" idx="1"/>
              </p:cNvCxnSpPr>
              <p:nvPr/>
            </p:nvCxnSpPr>
            <p:spPr>
              <a:xfrm flipH="1">
                <a:off x="2195990" y="4667382"/>
                <a:ext cx="523178" cy="705277"/>
              </a:xfrm>
              <a:prstGeom prst="straightConnector1">
                <a:avLst/>
              </a:prstGeom>
              <a:ln w="381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/>
              <p:cNvCxnSpPr/>
              <p:nvPr/>
            </p:nvCxnSpPr>
            <p:spPr>
              <a:xfrm flipH="1">
                <a:off x="2195990" y="3608394"/>
                <a:ext cx="665004" cy="726714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96" name="Line 8"/>
              <p:cNvSpPr>
                <a:spLocks noChangeShapeType="1"/>
              </p:cNvSpPr>
              <p:nvPr/>
            </p:nvSpPr>
            <p:spPr bwMode="auto">
              <a:xfrm flipH="1">
                <a:off x="1590675" y="3556000"/>
                <a:ext cx="1452563" cy="75723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97" name="Line 4"/>
              <p:cNvSpPr>
                <a:spLocks noChangeShapeType="1"/>
              </p:cNvSpPr>
              <p:nvPr/>
            </p:nvSpPr>
            <p:spPr bwMode="auto">
              <a:xfrm flipH="1">
                <a:off x="1474788" y="3500438"/>
                <a:ext cx="1621058" cy="603250"/>
              </a:xfrm>
              <a:prstGeom prst="line">
                <a:avLst/>
              </a:prstGeom>
              <a:noFill/>
              <a:ln w="38100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cxnSp>
            <p:nvCxnSpPr>
              <p:cNvPr id="148" name="Прямая со стрелкой 147"/>
              <p:cNvCxnSpPr/>
              <p:nvPr/>
            </p:nvCxnSpPr>
            <p:spPr>
              <a:xfrm>
                <a:off x="2195990" y="4313671"/>
                <a:ext cx="0" cy="1058988"/>
              </a:xfrm>
              <a:prstGeom prst="straightConnector1">
                <a:avLst/>
              </a:prstGeom>
              <a:ln w="381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>
                <a:off x="2665590" y="3715579"/>
                <a:ext cx="195404" cy="5144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/>
              <p:cNvCxnSpPr/>
              <p:nvPr/>
            </p:nvCxnSpPr>
            <p:spPr>
              <a:xfrm flipH="1">
                <a:off x="2627770" y="3715579"/>
                <a:ext cx="215889" cy="598092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Полилиния 150"/>
              <p:cNvSpPr/>
              <p:nvPr/>
            </p:nvSpPr>
            <p:spPr>
              <a:xfrm>
                <a:off x="2637225" y="4264366"/>
                <a:ext cx="97702" cy="786737"/>
              </a:xfrm>
              <a:custGeom>
                <a:avLst/>
                <a:gdLst>
                  <a:gd name="connsiteX0" fmla="*/ 0 w 84718"/>
                  <a:gd name="connsiteY0" fmla="*/ 0 h 818640"/>
                  <a:gd name="connsiteX1" fmla="*/ 83128 w 84718"/>
                  <a:gd name="connsiteY1" fmla="*/ 406400 h 818640"/>
                  <a:gd name="connsiteX2" fmla="*/ 55419 w 84718"/>
                  <a:gd name="connsiteY2" fmla="*/ 785091 h 818640"/>
                  <a:gd name="connsiteX3" fmla="*/ 64655 w 84718"/>
                  <a:gd name="connsiteY3" fmla="*/ 775854 h 81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18" h="818640">
                    <a:moveTo>
                      <a:pt x="0" y="0"/>
                    </a:moveTo>
                    <a:cubicBezTo>
                      <a:pt x="36946" y="137776"/>
                      <a:pt x="73892" y="275552"/>
                      <a:pt x="83128" y="406400"/>
                    </a:cubicBezTo>
                    <a:cubicBezTo>
                      <a:pt x="92364" y="537248"/>
                      <a:pt x="58498" y="723515"/>
                      <a:pt x="55419" y="785091"/>
                    </a:cubicBezTo>
                    <a:cubicBezTo>
                      <a:pt x="52340" y="846667"/>
                      <a:pt x="58497" y="811260"/>
                      <a:pt x="64655" y="775854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Полилиния 151"/>
              <p:cNvSpPr/>
              <p:nvPr/>
            </p:nvSpPr>
            <p:spPr>
              <a:xfrm>
                <a:off x="2610435" y="4230067"/>
                <a:ext cx="110309" cy="855336"/>
              </a:xfrm>
              <a:custGeom>
                <a:avLst/>
                <a:gdLst>
                  <a:gd name="connsiteX0" fmla="*/ 0 w 140884"/>
                  <a:gd name="connsiteY0" fmla="*/ 0 h 775854"/>
                  <a:gd name="connsiteX1" fmla="*/ 138546 w 140884"/>
                  <a:gd name="connsiteY1" fmla="*/ 397163 h 775854"/>
                  <a:gd name="connsiteX2" fmla="*/ 73891 w 140884"/>
                  <a:gd name="connsiteY2" fmla="*/ 775854 h 77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884" h="775854">
                    <a:moveTo>
                      <a:pt x="0" y="0"/>
                    </a:moveTo>
                    <a:cubicBezTo>
                      <a:pt x="63115" y="133927"/>
                      <a:pt x="126231" y="267854"/>
                      <a:pt x="138546" y="397163"/>
                    </a:cubicBezTo>
                    <a:cubicBezTo>
                      <a:pt x="150861" y="526472"/>
                      <a:pt x="112376" y="651163"/>
                      <a:pt x="73891" y="775854"/>
                    </a:cubicBezTo>
                  </a:path>
                </a:pathLst>
              </a:custGeom>
              <a:noFill/>
              <a:ln w="38100">
                <a:solidFill>
                  <a:srgbClr val="00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2603" name="Line 5"/>
              <p:cNvSpPr>
                <a:spLocks noChangeShapeType="1"/>
              </p:cNvSpPr>
              <p:nvPr/>
            </p:nvSpPr>
            <p:spPr bwMode="auto">
              <a:xfrm flipV="1">
                <a:off x="3057525" y="2959100"/>
                <a:ext cx="681037" cy="547683"/>
              </a:xfrm>
              <a:prstGeom prst="line">
                <a:avLst/>
              </a:prstGeom>
              <a:noFill/>
              <a:ln w="38100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604" name="Line 4"/>
              <p:cNvSpPr>
                <a:spLocks noChangeShapeType="1"/>
              </p:cNvSpPr>
              <p:nvPr/>
            </p:nvSpPr>
            <p:spPr bwMode="auto">
              <a:xfrm flipH="1">
                <a:off x="1979611" y="3500438"/>
                <a:ext cx="1163638" cy="1081087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cxnSp>
            <p:nvCxnSpPr>
              <p:cNvPr id="155" name="Прямая со стрелкой 154"/>
              <p:cNvCxnSpPr/>
              <p:nvPr/>
            </p:nvCxnSpPr>
            <p:spPr>
              <a:xfrm>
                <a:off x="2353574" y="3801327"/>
                <a:ext cx="735916" cy="1067563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06" name="Line 5"/>
              <p:cNvSpPr>
                <a:spLocks noChangeShapeType="1"/>
              </p:cNvSpPr>
              <p:nvPr/>
            </p:nvSpPr>
            <p:spPr bwMode="auto">
              <a:xfrm flipV="1">
                <a:off x="3132139" y="2983341"/>
                <a:ext cx="670812" cy="572659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2607" name="Line 4"/>
              <p:cNvSpPr>
                <a:spLocks noChangeShapeType="1"/>
              </p:cNvSpPr>
              <p:nvPr/>
            </p:nvSpPr>
            <p:spPr bwMode="auto">
              <a:xfrm flipH="1">
                <a:off x="1627188" y="3556000"/>
                <a:ext cx="1452562" cy="81280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22558" name="Line 4"/>
            <p:cNvSpPr>
              <a:spLocks noChangeShapeType="1"/>
            </p:cNvSpPr>
            <p:nvPr/>
          </p:nvSpPr>
          <p:spPr bwMode="auto">
            <a:xfrm flipH="1">
              <a:off x="3249192" y="3860488"/>
              <a:ext cx="809645" cy="78120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7F7F7F"/>
                </a:solidFill>
              </a:endParaRPr>
            </a:p>
          </p:txBody>
        </p:sp>
        <p:cxnSp>
          <p:nvCxnSpPr>
            <p:cNvPr id="109" name="Прямая со стрелкой 108"/>
            <p:cNvCxnSpPr/>
            <p:nvPr/>
          </p:nvCxnSpPr>
          <p:spPr>
            <a:xfrm flipV="1">
              <a:off x="3233116" y="3967223"/>
              <a:ext cx="855267" cy="717411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745345" y="3659457"/>
              <a:ext cx="1111382" cy="3693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" dirty="0" err="1">
                  <a:solidFill>
                    <a:srgbClr val="4D4D4D">
                      <a:lumMod val="50000"/>
                    </a:srgbClr>
                  </a:solidFill>
                </a:rPr>
                <a:t>Нижнеднепровск</a:t>
              </a:r>
              <a:r>
                <a:rPr lang="ru-RU" sz="600" dirty="0">
                  <a:solidFill>
                    <a:srgbClr val="4D4D4D">
                      <a:lumMod val="50000"/>
                    </a:srgbClr>
                  </a:solidFill>
                </a:rPr>
                <a:t>-Пристань</a:t>
              </a:r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4099249" y="3920528"/>
              <a:ext cx="54327" cy="55185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9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4469" y="1124744"/>
            <a:ext cx="9129531" cy="5733256"/>
            <a:chOff x="240888" y="1628800"/>
            <a:chExt cx="8888643" cy="492640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88" y="1628800"/>
              <a:ext cx="8888643" cy="4926406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6718406" y="4092003"/>
              <a:ext cx="1072083" cy="1014526"/>
              <a:chOff x="6718114" y="2770033"/>
              <a:chExt cx="889886" cy="786711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8114" y="2770033"/>
                <a:ext cx="889886" cy="786711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876256" y="2925256"/>
                <a:ext cx="708285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50" b="1" dirty="0"/>
                  <a:t>ATO</a:t>
                </a:r>
                <a:endParaRPr lang="ru-RU" sz="2250" b="1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402770" y="369493"/>
            <a:ext cx="8352928" cy="707886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ПАО «УКРЗАЛИЗНЫЦЯ» – В СИСТЕМЕ МЕЖДУНАРОДНЫХ ЖЕЛЕЗНОДОРОЖНЫХ СООБЩЕНИЙ ЯВЛЯЕТСЯ  НАДЕЖНЫМ ПАРТНЕРОМ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081212" y="16428"/>
            <a:ext cx="1048004" cy="590389"/>
            <a:chOff x="2699116" y="1790786"/>
            <a:chExt cx="1261327" cy="67172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699116" y="1790786"/>
              <a:ext cx="1261327" cy="671728"/>
            </a:xfrm>
            <a:prstGeom prst="round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731907" y="1823577"/>
              <a:ext cx="1195745" cy="606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6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0" y="934267"/>
            <a:ext cx="11792098" cy="4299417"/>
            <a:chOff x="-12121" y="1514557"/>
            <a:chExt cx="11792098" cy="429941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2121" y="1514557"/>
              <a:ext cx="11792098" cy="4299417"/>
              <a:chOff x="0" y="1060653"/>
              <a:chExt cx="11792098" cy="4299417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0" y="1060653"/>
                <a:ext cx="11792098" cy="4299417"/>
                <a:chOff x="376238" y="2351088"/>
                <a:chExt cx="7672387" cy="2268537"/>
              </a:xfrm>
            </p:grpSpPr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>
                  <a:off x="1265238" y="2835275"/>
                  <a:ext cx="406400" cy="144463"/>
                </a:xfrm>
                <a:custGeom>
                  <a:avLst/>
                  <a:gdLst>
                    <a:gd name="T0" fmla="*/ 111 w 19"/>
                    <a:gd name="T1" fmla="*/ 29 h 8"/>
                    <a:gd name="T2" fmla="*/ 105 w 19"/>
                    <a:gd name="T3" fmla="*/ 35 h 8"/>
                    <a:gd name="T4" fmla="*/ 88 w 19"/>
                    <a:gd name="T5" fmla="*/ 41 h 8"/>
                    <a:gd name="T6" fmla="*/ 82 w 19"/>
                    <a:gd name="T7" fmla="*/ 47 h 8"/>
                    <a:gd name="T8" fmla="*/ 64 w 19"/>
                    <a:gd name="T9" fmla="*/ 41 h 8"/>
                    <a:gd name="T10" fmla="*/ 64 w 19"/>
                    <a:gd name="T11" fmla="*/ 41 h 8"/>
                    <a:gd name="T12" fmla="*/ 35 w 19"/>
                    <a:gd name="T13" fmla="*/ 47 h 8"/>
                    <a:gd name="T14" fmla="*/ 35 w 19"/>
                    <a:gd name="T15" fmla="*/ 47 h 8"/>
                    <a:gd name="T16" fmla="*/ 0 w 19"/>
                    <a:gd name="T17" fmla="*/ 12 h 8"/>
                    <a:gd name="T18" fmla="*/ 47 w 19"/>
                    <a:gd name="T19" fmla="*/ 0 h 8"/>
                    <a:gd name="T20" fmla="*/ 88 w 19"/>
                    <a:gd name="T21" fmla="*/ 24 h 8"/>
                    <a:gd name="T22" fmla="*/ 111 w 19"/>
                    <a:gd name="T23" fmla="*/ 29 h 8"/>
                    <a:gd name="T24" fmla="*/ 111 w 19"/>
                    <a:gd name="T25" fmla="*/ 29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"/>
                    <a:gd name="T40" fmla="*/ 0 h 8"/>
                    <a:gd name="T41" fmla="*/ 19 w 19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" h="8">
                      <a:moveTo>
                        <a:pt x="19" y="5"/>
                      </a:moveTo>
                      <a:cubicBezTo>
                        <a:pt x="19" y="5"/>
                        <a:pt x="18" y="6"/>
                        <a:pt x="18" y="6"/>
                      </a:cubicBezTo>
                      <a:cubicBezTo>
                        <a:pt x="17" y="7"/>
                        <a:pt x="16" y="8"/>
                        <a:pt x="15" y="7"/>
                      </a:cubicBezTo>
                      <a:cubicBezTo>
                        <a:pt x="13" y="6"/>
                        <a:pt x="14" y="8"/>
                        <a:pt x="14" y="8"/>
                      </a:cubicBezTo>
                      <a:cubicBezTo>
                        <a:pt x="12" y="8"/>
                        <a:pt x="12" y="8"/>
                        <a:pt x="11" y="7"/>
                      </a:cubicBezTo>
                      <a:lnTo>
                        <a:pt x="6" y="8"/>
                      </a:lnTo>
                      <a:cubicBezTo>
                        <a:pt x="1" y="5"/>
                        <a:pt x="3" y="4"/>
                        <a:pt x="0" y="2"/>
                      </a:cubicBezTo>
                      <a:cubicBezTo>
                        <a:pt x="5" y="3"/>
                        <a:pt x="5" y="0"/>
                        <a:pt x="8" y="0"/>
                      </a:cubicBezTo>
                      <a:cubicBezTo>
                        <a:pt x="11" y="2"/>
                        <a:pt x="15" y="4"/>
                        <a:pt x="15" y="4"/>
                      </a:cubicBezTo>
                      <a:cubicBezTo>
                        <a:pt x="17" y="4"/>
                        <a:pt x="17" y="5"/>
                        <a:pt x="19" y="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Freeform 6"/>
                <p:cNvSpPr>
                  <a:spLocks/>
                </p:cNvSpPr>
                <p:nvPr/>
              </p:nvSpPr>
              <p:spPr bwMode="auto">
                <a:xfrm>
                  <a:off x="1543050" y="2941638"/>
                  <a:ext cx="320675" cy="88900"/>
                </a:xfrm>
                <a:custGeom>
                  <a:avLst/>
                  <a:gdLst>
                    <a:gd name="T0" fmla="*/ 35 w 15"/>
                    <a:gd name="T1" fmla="*/ 0 h 5"/>
                    <a:gd name="T2" fmla="*/ 53 w 15"/>
                    <a:gd name="T3" fmla="*/ 0 h 5"/>
                    <a:gd name="T4" fmla="*/ 88 w 15"/>
                    <a:gd name="T5" fmla="*/ 0 h 5"/>
                    <a:gd name="T6" fmla="*/ 88 w 15"/>
                    <a:gd name="T7" fmla="*/ 0 h 5"/>
                    <a:gd name="T8" fmla="*/ 88 w 15"/>
                    <a:gd name="T9" fmla="*/ 0 h 5"/>
                    <a:gd name="T10" fmla="*/ 88 w 15"/>
                    <a:gd name="T11" fmla="*/ 0 h 5"/>
                    <a:gd name="T12" fmla="*/ 88 w 15"/>
                    <a:gd name="T13" fmla="*/ 17 h 5"/>
                    <a:gd name="T14" fmla="*/ 88 w 15"/>
                    <a:gd name="T15" fmla="*/ 17 h 5"/>
                    <a:gd name="T16" fmla="*/ 47 w 15"/>
                    <a:gd name="T17" fmla="*/ 17 h 5"/>
                    <a:gd name="T18" fmla="*/ 47 w 15"/>
                    <a:gd name="T19" fmla="*/ 17 h 5"/>
                    <a:gd name="T20" fmla="*/ 23 w 15"/>
                    <a:gd name="T21" fmla="*/ 29 h 5"/>
                    <a:gd name="T22" fmla="*/ 12 w 15"/>
                    <a:gd name="T23" fmla="*/ 23 h 5"/>
                    <a:gd name="T24" fmla="*/ 6 w 15"/>
                    <a:gd name="T25" fmla="*/ 12 h 5"/>
                    <a:gd name="T26" fmla="*/ 12 w 15"/>
                    <a:gd name="T27" fmla="*/ 6 h 5"/>
                    <a:gd name="T28" fmla="*/ 29 w 15"/>
                    <a:gd name="T29" fmla="*/ 0 h 5"/>
                    <a:gd name="T30" fmla="*/ 35 w 15"/>
                    <a:gd name="T31" fmla="*/ 0 h 5"/>
                    <a:gd name="T32" fmla="*/ 35 w 15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5"/>
                    <a:gd name="T53" fmla="*/ 15 w 1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5">
                      <a:moveTo>
                        <a:pt x="6" y="0"/>
                      </a:moveTo>
                      <a:cubicBezTo>
                        <a:pt x="7" y="0"/>
                        <a:pt x="8" y="0"/>
                        <a:pt x="9" y="0"/>
                      </a:cubicBezTo>
                      <a:cubicBezTo>
                        <a:pt x="11" y="0"/>
                        <a:pt x="13" y="0"/>
                        <a:pt x="15" y="0"/>
                      </a:cubicBezTo>
                      <a:cubicBezTo>
                        <a:pt x="15" y="1"/>
                        <a:pt x="15" y="2"/>
                        <a:pt x="15" y="3"/>
                      </a:cubicBezTo>
                      <a:lnTo>
                        <a:pt x="8" y="3"/>
                      </a:lnTo>
                      <a:cubicBezTo>
                        <a:pt x="7" y="3"/>
                        <a:pt x="5" y="5"/>
                        <a:pt x="4" y="5"/>
                      </a:cubicBezTo>
                      <a:cubicBezTo>
                        <a:pt x="3" y="5"/>
                        <a:pt x="2" y="4"/>
                        <a:pt x="2" y="4"/>
                      </a:cubicBezTo>
                      <a:cubicBezTo>
                        <a:pt x="2" y="4"/>
                        <a:pt x="1" y="4"/>
                        <a:pt x="1" y="2"/>
                      </a:cubicBezTo>
                      <a:cubicBezTo>
                        <a:pt x="1" y="2"/>
                        <a:pt x="0" y="0"/>
                        <a:pt x="2" y="1"/>
                      </a:cubicBezTo>
                      <a:cubicBezTo>
                        <a:pt x="3" y="2"/>
                        <a:pt x="4" y="1"/>
                        <a:pt x="5" y="0"/>
                      </a:cubicBezTo>
                      <a:cubicBezTo>
                        <a:pt x="5" y="0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Freeform 251"/>
                <p:cNvSpPr>
                  <a:spLocks/>
                </p:cNvSpPr>
                <p:nvPr/>
              </p:nvSpPr>
              <p:spPr bwMode="auto">
                <a:xfrm>
                  <a:off x="2052638" y="3478213"/>
                  <a:ext cx="23812" cy="3175"/>
                </a:xfrm>
                <a:custGeom>
                  <a:avLst/>
                  <a:gdLst>
                    <a:gd name="T0" fmla="*/ 6 w 1"/>
                    <a:gd name="T1" fmla="*/ 0 h 1"/>
                    <a:gd name="T2" fmla="*/ 0 w 1"/>
                    <a:gd name="T3" fmla="*/ 0 h 1"/>
                    <a:gd name="T4" fmla="*/ 6 w 1"/>
                    <a:gd name="T5" fmla="*/ 0 h 1"/>
                    <a:gd name="T6" fmla="*/ 6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Freeform 254"/>
                <p:cNvSpPr>
                  <a:spLocks/>
                </p:cNvSpPr>
                <p:nvPr/>
              </p:nvSpPr>
              <p:spPr bwMode="auto">
                <a:xfrm>
                  <a:off x="1181100" y="2565400"/>
                  <a:ext cx="68263" cy="73025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6 h 4"/>
                    <a:gd name="T4" fmla="*/ 6 w 3"/>
                    <a:gd name="T5" fmla="*/ 24 h 4"/>
                    <a:gd name="T6" fmla="*/ 18 w 3"/>
                    <a:gd name="T7" fmla="*/ 12 h 4"/>
                    <a:gd name="T8" fmla="*/ 12 w 3"/>
                    <a:gd name="T9" fmla="*/ 0 h 4"/>
                    <a:gd name="T10" fmla="*/ 0 w 3"/>
                    <a:gd name="T11" fmla="*/ 0 h 4"/>
                    <a:gd name="T12" fmla="*/ 0 w 3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4"/>
                    <a:gd name="T23" fmla="*/ 3 w 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4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Freeform 300"/>
                <p:cNvSpPr>
                  <a:spLocks/>
                </p:cNvSpPr>
                <p:nvPr/>
              </p:nvSpPr>
              <p:spPr bwMode="auto">
                <a:xfrm>
                  <a:off x="1119188" y="2584450"/>
                  <a:ext cx="61912" cy="53975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6 h 3"/>
                    <a:gd name="T4" fmla="*/ 0 w 3"/>
                    <a:gd name="T5" fmla="*/ 6 h 3"/>
                    <a:gd name="T6" fmla="*/ 11 w 3"/>
                    <a:gd name="T7" fmla="*/ 18 h 3"/>
                    <a:gd name="T8" fmla="*/ 17 w 3"/>
                    <a:gd name="T9" fmla="*/ 18 h 3"/>
                    <a:gd name="T10" fmla="*/ 6 w 3"/>
                    <a:gd name="T11" fmla="*/ 0 h 3"/>
                    <a:gd name="T12" fmla="*/ 0 w 3"/>
                    <a:gd name="T13" fmla="*/ 0 h 3"/>
                    <a:gd name="T14" fmla="*/ 0 w 3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0" y="0"/>
                      </a:moveTo>
                      <a:lnTo>
                        <a:pt x="0" y="1"/>
                      </a:ln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360"/>
                <p:cNvSpPr>
                  <a:spLocks noChangeShapeType="1"/>
                </p:cNvSpPr>
                <p:nvPr/>
              </p:nvSpPr>
              <p:spPr bwMode="auto">
                <a:xfrm>
                  <a:off x="2670175" y="3976688"/>
                  <a:ext cx="4763" cy="3175"/>
                </a:xfrm>
                <a:prstGeom prst="line">
                  <a:avLst/>
                </a:prstGeom>
                <a:solidFill>
                  <a:srgbClr val="4584D3">
                    <a:lumMod val="20000"/>
                    <a:lumOff val="80000"/>
                  </a:srgbClr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Freeform 361"/>
                <p:cNvSpPr>
                  <a:spLocks/>
                </p:cNvSpPr>
                <p:nvPr/>
              </p:nvSpPr>
              <p:spPr bwMode="auto">
                <a:xfrm>
                  <a:off x="1033463" y="2476500"/>
                  <a:ext cx="127000" cy="144463"/>
                </a:xfrm>
                <a:custGeom>
                  <a:avLst/>
                  <a:gdLst>
                    <a:gd name="T0" fmla="*/ 18 w 6"/>
                    <a:gd name="T1" fmla="*/ 41 h 8"/>
                    <a:gd name="T2" fmla="*/ 12 w 6"/>
                    <a:gd name="T3" fmla="*/ 41 h 8"/>
                    <a:gd name="T4" fmla="*/ 0 w 6"/>
                    <a:gd name="T5" fmla="*/ 29 h 8"/>
                    <a:gd name="T6" fmla="*/ 6 w 6"/>
                    <a:gd name="T7" fmla="*/ 6 h 8"/>
                    <a:gd name="T8" fmla="*/ 23 w 6"/>
                    <a:gd name="T9" fmla="*/ 0 h 8"/>
                    <a:gd name="T10" fmla="*/ 29 w 6"/>
                    <a:gd name="T11" fmla="*/ 6 h 8"/>
                    <a:gd name="T12" fmla="*/ 23 w 6"/>
                    <a:gd name="T13" fmla="*/ 12 h 8"/>
                    <a:gd name="T14" fmla="*/ 35 w 6"/>
                    <a:gd name="T15" fmla="*/ 29 h 8"/>
                    <a:gd name="T16" fmla="*/ 23 w 6"/>
                    <a:gd name="T17" fmla="*/ 47 h 8"/>
                    <a:gd name="T18" fmla="*/ 23 w 6"/>
                    <a:gd name="T19" fmla="*/ 47 h 8"/>
                    <a:gd name="T20" fmla="*/ 18 w 6"/>
                    <a:gd name="T21" fmla="*/ 41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8"/>
                    <a:gd name="T35" fmla="*/ 6 w 6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8">
                      <a:moveTo>
                        <a:pt x="3" y="7"/>
                      </a:moveTo>
                      <a:cubicBezTo>
                        <a:pt x="3" y="8"/>
                        <a:pt x="2" y="8"/>
                        <a:pt x="2" y="7"/>
                      </a:cubicBezTo>
                      <a:cubicBezTo>
                        <a:pt x="1" y="7"/>
                        <a:pt x="0" y="6"/>
                        <a:pt x="0" y="5"/>
                      </a:cubicBezTo>
                      <a:cubicBezTo>
                        <a:pt x="0" y="4"/>
                        <a:pt x="0" y="2"/>
                        <a:pt x="1" y="1"/>
                      </a:cubicBez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4" y="0"/>
                        <a:pt x="5" y="1"/>
                        <a:pt x="5" y="1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3"/>
                        <a:pt x="6" y="5"/>
                        <a:pt x="6" y="5"/>
                      </a:cubicBezTo>
                      <a:cubicBezTo>
                        <a:pt x="4" y="5"/>
                        <a:pt x="3" y="7"/>
                        <a:pt x="4" y="8"/>
                      </a:cubicBez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Freeform 363"/>
                <p:cNvSpPr>
                  <a:spLocks/>
                </p:cNvSpPr>
                <p:nvPr/>
              </p:nvSpPr>
              <p:spPr bwMode="auto">
                <a:xfrm>
                  <a:off x="4884738" y="2690813"/>
                  <a:ext cx="3163887" cy="1928812"/>
                </a:xfrm>
                <a:custGeom>
                  <a:avLst/>
                  <a:gdLst>
                    <a:gd name="T0" fmla="*/ 82 w 149"/>
                    <a:gd name="T1" fmla="*/ 344 h 108"/>
                    <a:gd name="T2" fmla="*/ 122 w 149"/>
                    <a:gd name="T3" fmla="*/ 367 h 108"/>
                    <a:gd name="T4" fmla="*/ 128 w 149"/>
                    <a:gd name="T5" fmla="*/ 397 h 108"/>
                    <a:gd name="T6" fmla="*/ 111 w 149"/>
                    <a:gd name="T7" fmla="*/ 408 h 108"/>
                    <a:gd name="T8" fmla="*/ 181 w 149"/>
                    <a:gd name="T9" fmla="*/ 443 h 108"/>
                    <a:gd name="T10" fmla="*/ 291 w 149"/>
                    <a:gd name="T11" fmla="*/ 490 h 108"/>
                    <a:gd name="T12" fmla="*/ 297 w 149"/>
                    <a:gd name="T13" fmla="*/ 484 h 108"/>
                    <a:gd name="T14" fmla="*/ 320 w 149"/>
                    <a:gd name="T15" fmla="*/ 478 h 108"/>
                    <a:gd name="T16" fmla="*/ 443 w 149"/>
                    <a:gd name="T17" fmla="*/ 478 h 108"/>
                    <a:gd name="T18" fmla="*/ 460 w 149"/>
                    <a:gd name="T19" fmla="*/ 554 h 108"/>
                    <a:gd name="T20" fmla="*/ 513 w 149"/>
                    <a:gd name="T21" fmla="*/ 613 h 108"/>
                    <a:gd name="T22" fmla="*/ 583 w 149"/>
                    <a:gd name="T23" fmla="*/ 578 h 108"/>
                    <a:gd name="T24" fmla="*/ 635 w 149"/>
                    <a:gd name="T25" fmla="*/ 607 h 108"/>
                    <a:gd name="T26" fmla="*/ 658 w 149"/>
                    <a:gd name="T27" fmla="*/ 618 h 108"/>
                    <a:gd name="T28" fmla="*/ 687 w 149"/>
                    <a:gd name="T29" fmla="*/ 607 h 108"/>
                    <a:gd name="T30" fmla="*/ 740 w 149"/>
                    <a:gd name="T31" fmla="*/ 595 h 108"/>
                    <a:gd name="T32" fmla="*/ 810 w 149"/>
                    <a:gd name="T33" fmla="*/ 525 h 108"/>
                    <a:gd name="T34" fmla="*/ 827 w 149"/>
                    <a:gd name="T35" fmla="*/ 455 h 108"/>
                    <a:gd name="T36" fmla="*/ 821 w 149"/>
                    <a:gd name="T37" fmla="*/ 455 h 108"/>
                    <a:gd name="T38" fmla="*/ 827 w 149"/>
                    <a:gd name="T39" fmla="*/ 438 h 108"/>
                    <a:gd name="T40" fmla="*/ 810 w 149"/>
                    <a:gd name="T41" fmla="*/ 420 h 108"/>
                    <a:gd name="T42" fmla="*/ 786 w 149"/>
                    <a:gd name="T43" fmla="*/ 391 h 108"/>
                    <a:gd name="T44" fmla="*/ 746 w 149"/>
                    <a:gd name="T45" fmla="*/ 332 h 108"/>
                    <a:gd name="T46" fmla="*/ 751 w 149"/>
                    <a:gd name="T47" fmla="*/ 327 h 108"/>
                    <a:gd name="T48" fmla="*/ 746 w 149"/>
                    <a:gd name="T49" fmla="*/ 292 h 108"/>
                    <a:gd name="T50" fmla="*/ 734 w 149"/>
                    <a:gd name="T51" fmla="*/ 292 h 108"/>
                    <a:gd name="T52" fmla="*/ 722 w 149"/>
                    <a:gd name="T53" fmla="*/ 303 h 108"/>
                    <a:gd name="T54" fmla="*/ 682 w 149"/>
                    <a:gd name="T55" fmla="*/ 274 h 108"/>
                    <a:gd name="T56" fmla="*/ 717 w 149"/>
                    <a:gd name="T57" fmla="*/ 239 h 108"/>
                    <a:gd name="T58" fmla="*/ 734 w 149"/>
                    <a:gd name="T59" fmla="*/ 245 h 108"/>
                    <a:gd name="T60" fmla="*/ 746 w 149"/>
                    <a:gd name="T61" fmla="*/ 263 h 108"/>
                    <a:gd name="T62" fmla="*/ 786 w 149"/>
                    <a:gd name="T63" fmla="*/ 251 h 108"/>
                    <a:gd name="T64" fmla="*/ 845 w 149"/>
                    <a:gd name="T65" fmla="*/ 163 h 108"/>
                    <a:gd name="T66" fmla="*/ 868 w 149"/>
                    <a:gd name="T67" fmla="*/ 158 h 108"/>
                    <a:gd name="T68" fmla="*/ 856 w 149"/>
                    <a:gd name="T69" fmla="*/ 111 h 108"/>
                    <a:gd name="T70" fmla="*/ 810 w 149"/>
                    <a:gd name="T71" fmla="*/ 105 h 108"/>
                    <a:gd name="T72" fmla="*/ 658 w 149"/>
                    <a:gd name="T73" fmla="*/ 12 h 108"/>
                    <a:gd name="T74" fmla="*/ 583 w 149"/>
                    <a:gd name="T75" fmla="*/ 6 h 108"/>
                    <a:gd name="T76" fmla="*/ 594 w 149"/>
                    <a:gd name="T77" fmla="*/ 29 h 108"/>
                    <a:gd name="T78" fmla="*/ 583 w 149"/>
                    <a:gd name="T79" fmla="*/ 70 h 108"/>
                    <a:gd name="T80" fmla="*/ 565 w 149"/>
                    <a:gd name="T81" fmla="*/ 82 h 108"/>
                    <a:gd name="T82" fmla="*/ 612 w 149"/>
                    <a:gd name="T83" fmla="*/ 105 h 108"/>
                    <a:gd name="T84" fmla="*/ 618 w 149"/>
                    <a:gd name="T85" fmla="*/ 134 h 108"/>
                    <a:gd name="T86" fmla="*/ 548 w 149"/>
                    <a:gd name="T87" fmla="*/ 158 h 108"/>
                    <a:gd name="T88" fmla="*/ 536 w 149"/>
                    <a:gd name="T89" fmla="*/ 210 h 108"/>
                    <a:gd name="T90" fmla="*/ 507 w 149"/>
                    <a:gd name="T91" fmla="*/ 210 h 108"/>
                    <a:gd name="T92" fmla="*/ 408 w 149"/>
                    <a:gd name="T93" fmla="*/ 210 h 108"/>
                    <a:gd name="T94" fmla="*/ 344 w 149"/>
                    <a:gd name="T95" fmla="*/ 204 h 108"/>
                    <a:gd name="T96" fmla="*/ 221 w 149"/>
                    <a:gd name="T97" fmla="*/ 158 h 108"/>
                    <a:gd name="T98" fmla="*/ 198 w 149"/>
                    <a:gd name="T99" fmla="*/ 111 h 108"/>
                    <a:gd name="T100" fmla="*/ 117 w 149"/>
                    <a:gd name="T101" fmla="*/ 123 h 108"/>
                    <a:gd name="T102" fmla="*/ 93 w 149"/>
                    <a:gd name="T103" fmla="*/ 158 h 108"/>
                    <a:gd name="T104" fmla="*/ 82 w 149"/>
                    <a:gd name="T105" fmla="*/ 204 h 108"/>
                    <a:gd name="T106" fmla="*/ 29 w 149"/>
                    <a:gd name="T107" fmla="*/ 251 h 108"/>
                    <a:gd name="T108" fmla="*/ 29 w 149"/>
                    <a:gd name="T109" fmla="*/ 303 h 10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49"/>
                    <a:gd name="T166" fmla="*/ 0 h 108"/>
                    <a:gd name="T167" fmla="*/ 149 w 149"/>
                    <a:gd name="T168" fmla="*/ 108 h 10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49" h="108">
                      <a:moveTo>
                        <a:pt x="5" y="52"/>
                      </a:moveTo>
                      <a:cubicBezTo>
                        <a:pt x="9" y="57"/>
                        <a:pt x="11" y="59"/>
                        <a:pt x="14" y="59"/>
                      </a:cubicBezTo>
                      <a:lnTo>
                        <a:pt x="18" y="58"/>
                      </a:lnTo>
                      <a:cubicBezTo>
                        <a:pt x="19" y="59"/>
                        <a:pt x="21" y="61"/>
                        <a:pt x="21" y="63"/>
                      </a:cubicBezTo>
                      <a:cubicBezTo>
                        <a:pt x="21" y="63"/>
                        <a:pt x="20" y="64"/>
                        <a:pt x="19" y="64"/>
                      </a:cubicBezTo>
                      <a:cubicBezTo>
                        <a:pt x="20" y="66"/>
                        <a:pt x="21" y="67"/>
                        <a:pt x="22" y="68"/>
                      </a:cubicBezTo>
                      <a:lnTo>
                        <a:pt x="19" y="68"/>
                      </a:lnTo>
                      <a:lnTo>
                        <a:pt x="19" y="70"/>
                      </a:lnTo>
                      <a:cubicBezTo>
                        <a:pt x="21" y="74"/>
                        <a:pt x="25" y="73"/>
                        <a:pt x="27" y="76"/>
                      </a:cubicBezTo>
                      <a:lnTo>
                        <a:pt x="31" y="76"/>
                      </a:lnTo>
                      <a:cubicBezTo>
                        <a:pt x="32" y="77"/>
                        <a:pt x="34" y="78"/>
                        <a:pt x="35" y="78"/>
                      </a:cubicBezTo>
                      <a:cubicBezTo>
                        <a:pt x="39" y="81"/>
                        <a:pt x="42" y="84"/>
                        <a:pt x="50" y="84"/>
                      </a:cubicBezTo>
                      <a:lnTo>
                        <a:pt x="50" y="83"/>
                      </a:lnTo>
                      <a:lnTo>
                        <a:pt x="51" y="83"/>
                      </a:lnTo>
                      <a:cubicBezTo>
                        <a:pt x="52" y="84"/>
                        <a:pt x="52" y="84"/>
                        <a:pt x="52" y="84"/>
                      </a:cubicBezTo>
                      <a:cubicBezTo>
                        <a:pt x="54" y="84"/>
                        <a:pt x="53" y="82"/>
                        <a:pt x="55" y="82"/>
                      </a:cubicBezTo>
                      <a:cubicBezTo>
                        <a:pt x="56" y="83"/>
                        <a:pt x="59" y="84"/>
                        <a:pt x="61" y="84"/>
                      </a:cubicBezTo>
                      <a:cubicBezTo>
                        <a:pt x="63" y="81"/>
                        <a:pt x="67" y="80"/>
                        <a:pt x="71" y="79"/>
                      </a:cubicBezTo>
                      <a:cubicBezTo>
                        <a:pt x="71" y="80"/>
                        <a:pt x="74" y="82"/>
                        <a:pt x="76" y="82"/>
                      </a:cubicBezTo>
                      <a:cubicBezTo>
                        <a:pt x="78" y="83"/>
                        <a:pt x="78" y="84"/>
                        <a:pt x="80" y="84"/>
                      </a:cubicBezTo>
                      <a:cubicBezTo>
                        <a:pt x="80" y="86"/>
                        <a:pt x="81" y="88"/>
                        <a:pt x="81" y="90"/>
                      </a:cubicBezTo>
                      <a:cubicBezTo>
                        <a:pt x="81" y="92"/>
                        <a:pt x="79" y="93"/>
                        <a:pt x="79" y="95"/>
                      </a:cubicBezTo>
                      <a:cubicBezTo>
                        <a:pt x="79" y="97"/>
                        <a:pt x="81" y="96"/>
                        <a:pt x="82" y="97"/>
                      </a:cubicBezTo>
                      <a:cubicBezTo>
                        <a:pt x="83" y="98"/>
                        <a:pt x="83" y="99"/>
                        <a:pt x="84" y="100"/>
                      </a:cubicBezTo>
                      <a:cubicBezTo>
                        <a:pt x="84" y="102"/>
                        <a:pt x="86" y="105"/>
                        <a:pt x="88" y="105"/>
                      </a:cubicBezTo>
                      <a:cubicBezTo>
                        <a:pt x="88" y="105"/>
                        <a:pt x="89" y="104"/>
                        <a:pt x="89" y="104"/>
                      </a:cubicBezTo>
                      <a:cubicBezTo>
                        <a:pt x="91" y="104"/>
                        <a:pt x="91" y="102"/>
                        <a:pt x="93" y="102"/>
                      </a:cubicBezTo>
                      <a:cubicBezTo>
                        <a:pt x="95" y="99"/>
                        <a:pt x="99" y="100"/>
                        <a:pt x="100" y="99"/>
                      </a:cubicBezTo>
                      <a:cubicBezTo>
                        <a:pt x="102" y="100"/>
                        <a:pt x="104" y="100"/>
                        <a:pt x="105" y="101"/>
                      </a:cubicBezTo>
                      <a:cubicBezTo>
                        <a:pt x="106" y="102"/>
                        <a:pt x="107" y="104"/>
                        <a:pt x="109" y="104"/>
                      </a:cubicBezTo>
                      <a:lnTo>
                        <a:pt x="114" y="105"/>
                      </a:lnTo>
                      <a:cubicBezTo>
                        <a:pt x="114" y="105"/>
                        <a:pt x="113" y="106"/>
                        <a:pt x="113" y="106"/>
                      </a:cubicBezTo>
                      <a:cubicBezTo>
                        <a:pt x="113" y="107"/>
                        <a:pt x="114" y="107"/>
                        <a:pt x="115" y="108"/>
                      </a:cubicBezTo>
                      <a:cubicBezTo>
                        <a:pt x="115" y="108"/>
                        <a:pt x="115" y="107"/>
                        <a:pt x="115" y="106"/>
                      </a:cubicBezTo>
                      <a:cubicBezTo>
                        <a:pt x="115" y="106"/>
                        <a:pt x="117" y="104"/>
                        <a:pt x="118" y="104"/>
                      </a:cubicBezTo>
                      <a:cubicBezTo>
                        <a:pt x="121" y="104"/>
                        <a:pt x="121" y="101"/>
                        <a:pt x="124" y="100"/>
                      </a:cubicBezTo>
                      <a:cubicBezTo>
                        <a:pt x="124" y="100"/>
                        <a:pt x="124" y="101"/>
                        <a:pt x="124" y="102"/>
                      </a:cubicBezTo>
                      <a:cubicBezTo>
                        <a:pt x="125" y="101"/>
                        <a:pt x="126" y="101"/>
                        <a:pt x="127" y="102"/>
                      </a:cubicBezTo>
                      <a:cubicBezTo>
                        <a:pt x="127" y="98"/>
                        <a:pt x="129" y="100"/>
                        <a:pt x="131" y="99"/>
                      </a:cubicBezTo>
                      <a:cubicBezTo>
                        <a:pt x="133" y="99"/>
                        <a:pt x="134" y="95"/>
                        <a:pt x="137" y="94"/>
                      </a:cubicBezTo>
                      <a:cubicBezTo>
                        <a:pt x="137" y="93"/>
                        <a:pt x="138" y="91"/>
                        <a:pt x="139" y="90"/>
                      </a:cubicBezTo>
                      <a:cubicBezTo>
                        <a:pt x="138" y="90"/>
                        <a:pt x="139" y="88"/>
                        <a:pt x="138" y="88"/>
                      </a:cubicBezTo>
                      <a:cubicBezTo>
                        <a:pt x="139" y="86"/>
                        <a:pt x="140" y="84"/>
                        <a:pt x="142" y="80"/>
                      </a:cubicBezTo>
                      <a:cubicBezTo>
                        <a:pt x="141" y="80"/>
                        <a:pt x="142" y="79"/>
                        <a:pt x="142" y="78"/>
                      </a:cubicBezTo>
                      <a:lnTo>
                        <a:pt x="141" y="78"/>
                      </a:lnTo>
                      <a:cubicBezTo>
                        <a:pt x="141" y="77"/>
                        <a:pt x="142" y="77"/>
                        <a:pt x="142" y="77"/>
                      </a:cubicBezTo>
                      <a:lnTo>
                        <a:pt x="142" y="75"/>
                      </a:lnTo>
                      <a:cubicBezTo>
                        <a:pt x="140" y="76"/>
                        <a:pt x="139" y="76"/>
                        <a:pt x="136" y="75"/>
                      </a:cubicBezTo>
                      <a:cubicBezTo>
                        <a:pt x="138" y="74"/>
                        <a:pt x="138" y="73"/>
                        <a:pt x="139" y="72"/>
                      </a:cubicBezTo>
                      <a:cubicBezTo>
                        <a:pt x="136" y="71"/>
                        <a:pt x="134" y="71"/>
                        <a:pt x="132" y="69"/>
                      </a:cubicBezTo>
                      <a:cubicBezTo>
                        <a:pt x="133" y="69"/>
                        <a:pt x="137" y="70"/>
                        <a:pt x="139" y="71"/>
                      </a:cubicBezTo>
                      <a:cubicBezTo>
                        <a:pt x="139" y="69"/>
                        <a:pt x="135" y="69"/>
                        <a:pt x="135" y="67"/>
                      </a:cubicBezTo>
                      <a:cubicBezTo>
                        <a:pt x="135" y="66"/>
                        <a:pt x="134" y="66"/>
                        <a:pt x="134" y="66"/>
                      </a:cubicBezTo>
                      <a:cubicBezTo>
                        <a:pt x="134" y="65"/>
                        <a:pt x="127" y="59"/>
                        <a:pt x="127" y="59"/>
                      </a:cubicBezTo>
                      <a:cubicBezTo>
                        <a:pt x="127" y="58"/>
                        <a:pt x="128" y="58"/>
                        <a:pt x="128" y="57"/>
                      </a:cubicBezTo>
                      <a:cubicBezTo>
                        <a:pt x="128" y="57"/>
                        <a:pt x="128" y="56"/>
                        <a:pt x="128" y="56"/>
                      </a:cubicBezTo>
                      <a:lnTo>
                        <a:pt x="129" y="56"/>
                      </a:lnTo>
                      <a:cubicBezTo>
                        <a:pt x="129" y="54"/>
                        <a:pt x="132" y="53"/>
                        <a:pt x="133" y="52"/>
                      </a:cubicBezTo>
                      <a:cubicBezTo>
                        <a:pt x="131" y="52"/>
                        <a:pt x="129" y="51"/>
                        <a:pt x="128" y="50"/>
                      </a:cubicBezTo>
                      <a:lnTo>
                        <a:pt x="126" y="50"/>
                      </a:lnTo>
                      <a:cubicBezTo>
                        <a:pt x="126" y="50"/>
                        <a:pt x="126" y="51"/>
                        <a:pt x="126" y="52"/>
                      </a:cubicBezTo>
                      <a:lnTo>
                        <a:pt x="124" y="52"/>
                      </a:lnTo>
                      <a:cubicBezTo>
                        <a:pt x="124" y="52"/>
                        <a:pt x="124" y="50"/>
                        <a:pt x="123" y="50"/>
                      </a:cubicBezTo>
                      <a:cubicBezTo>
                        <a:pt x="122" y="49"/>
                        <a:pt x="117" y="49"/>
                        <a:pt x="117" y="47"/>
                      </a:cubicBezTo>
                      <a:cubicBezTo>
                        <a:pt x="117" y="46"/>
                        <a:pt x="119" y="45"/>
                        <a:pt x="120" y="45"/>
                      </a:cubicBezTo>
                      <a:cubicBezTo>
                        <a:pt x="120" y="45"/>
                        <a:pt x="121" y="44"/>
                        <a:pt x="121" y="44"/>
                      </a:cubicBezTo>
                      <a:cubicBezTo>
                        <a:pt x="122" y="43"/>
                        <a:pt x="123" y="43"/>
                        <a:pt x="123" y="41"/>
                      </a:cubicBezTo>
                      <a:cubicBezTo>
                        <a:pt x="124" y="41"/>
                        <a:pt x="124" y="40"/>
                        <a:pt x="125" y="40"/>
                      </a:cubicBezTo>
                      <a:cubicBezTo>
                        <a:pt x="126" y="40"/>
                        <a:pt x="126" y="40"/>
                        <a:pt x="127" y="41"/>
                      </a:cubicBezTo>
                      <a:cubicBezTo>
                        <a:pt x="127" y="42"/>
                        <a:pt x="126" y="42"/>
                        <a:pt x="126" y="42"/>
                      </a:cubicBezTo>
                      <a:cubicBezTo>
                        <a:pt x="126" y="43"/>
                        <a:pt x="127" y="44"/>
                        <a:pt x="128" y="44"/>
                      </a:cubicBezTo>
                      <a:lnTo>
                        <a:pt x="128" y="45"/>
                      </a:lnTo>
                      <a:cubicBezTo>
                        <a:pt x="127" y="46"/>
                        <a:pt x="128" y="46"/>
                        <a:pt x="128" y="46"/>
                      </a:cubicBezTo>
                      <a:cubicBezTo>
                        <a:pt x="133" y="42"/>
                        <a:pt x="133" y="42"/>
                        <a:pt x="135" y="43"/>
                      </a:cubicBezTo>
                      <a:cubicBezTo>
                        <a:pt x="136" y="40"/>
                        <a:pt x="139" y="40"/>
                        <a:pt x="139" y="38"/>
                      </a:cubicBezTo>
                      <a:cubicBezTo>
                        <a:pt x="144" y="38"/>
                        <a:pt x="143" y="34"/>
                        <a:pt x="148" y="34"/>
                      </a:cubicBezTo>
                      <a:cubicBezTo>
                        <a:pt x="148" y="30"/>
                        <a:pt x="145" y="31"/>
                        <a:pt x="145" y="28"/>
                      </a:cubicBezTo>
                      <a:cubicBezTo>
                        <a:pt x="145" y="27"/>
                        <a:pt x="145" y="27"/>
                        <a:pt x="145" y="27"/>
                      </a:cubicBezTo>
                      <a:cubicBezTo>
                        <a:pt x="146" y="27"/>
                        <a:pt x="148" y="27"/>
                        <a:pt x="149" y="27"/>
                      </a:cubicBezTo>
                      <a:lnTo>
                        <a:pt x="149" y="22"/>
                      </a:lnTo>
                      <a:cubicBezTo>
                        <a:pt x="148" y="21"/>
                        <a:pt x="147" y="20"/>
                        <a:pt x="147" y="19"/>
                      </a:cubicBezTo>
                      <a:cubicBezTo>
                        <a:pt x="147" y="18"/>
                        <a:pt x="147" y="18"/>
                        <a:pt x="147" y="17"/>
                      </a:cubicBezTo>
                      <a:cubicBezTo>
                        <a:pt x="147" y="17"/>
                        <a:pt x="147" y="16"/>
                        <a:pt x="146" y="16"/>
                      </a:cubicBezTo>
                      <a:cubicBezTo>
                        <a:pt x="143" y="16"/>
                        <a:pt x="142" y="18"/>
                        <a:pt x="139" y="18"/>
                      </a:cubicBezTo>
                      <a:cubicBezTo>
                        <a:pt x="135" y="18"/>
                        <a:pt x="133" y="14"/>
                        <a:pt x="129" y="12"/>
                      </a:cubicBezTo>
                      <a:cubicBezTo>
                        <a:pt x="126" y="11"/>
                        <a:pt x="122" y="10"/>
                        <a:pt x="121" y="7"/>
                      </a:cubicBezTo>
                      <a:cubicBezTo>
                        <a:pt x="117" y="7"/>
                        <a:pt x="116" y="3"/>
                        <a:pt x="113" y="2"/>
                      </a:cubicBezTo>
                      <a:cubicBezTo>
                        <a:pt x="110" y="1"/>
                        <a:pt x="109" y="1"/>
                        <a:pt x="106" y="0"/>
                      </a:cubicBezTo>
                      <a:lnTo>
                        <a:pt x="100" y="1"/>
                      </a:lnTo>
                      <a:cubicBezTo>
                        <a:pt x="100" y="1"/>
                        <a:pt x="100" y="1"/>
                        <a:pt x="100" y="2"/>
                      </a:cubicBezTo>
                      <a:cubicBezTo>
                        <a:pt x="100" y="3"/>
                        <a:pt x="102" y="3"/>
                        <a:pt x="102" y="5"/>
                      </a:cubicBezTo>
                      <a:cubicBezTo>
                        <a:pt x="102" y="6"/>
                        <a:pt x="101" y="6"/>
                        <a:pt x="101" y="8"/>
                      </a:cubicBezTo>
                      <a:cubicBezTo>
                        <a:pt x="101" y="9"/>
                        <a:pt x="102" y="10"/>
                        <a:pt x="103" y="10"/>
                      </a:cubicBezTo>
                      <a:cubicBezTo>
                        <a:pt x="102" y="11"/>
                        <a:pt x="101" y="12"/>
                        <a:pt x="100" y="12"/>
                      </a:cubicBezTo>
                      <a:cubicBezTo>
                        <a:pt x="99" y="12"/>
                        <a:pt x="98" y="12"/>
                        <a:pt x="97" y="12"/>
                      </a:cubicBezTo>
                      <a:lnTo>
                        <a:pt x="97" y="14"/>
                      </a:lnTo>
                      <a:cubicBezTo>
                        <a:pt x="98" y="17"/>
                        <a:pt x="98" y="19"/>
                        <a:pt x="102" y="19"/>
                      </a:cubicBezTo>
                      <a:cubicBezTo>
                        <a:pt x="104" y="19"/>
                        <a:pt x="103" y="18"/>
                        <a:pt x="105" y="18"/>
                      </a:cubicBezTo>
                      <a:cubicBezTo>
                        <a:pt x="106" y="18"/>
                        <a:pt x="107" y="18"/>
                        <a:pt x="108" y="19"/>
                      </a:cubicBezTo>
                      <a:cubicBezTo>
                        <a:pt x="108" y="20"/>
                        <a:pt x="109" y="20"/>
                        <a:pt x="110" y="21"/>
                      </a:cubicBezTo>
                      <a:cubicBezTo>
                        <a:pt x="110" y="21"/>
                        <a:pt x="108" y="23"/>
                        <a:pt x="106" y="23"/>
                      </a:cubicBezTo>
                      <a:cubicBezTo>
                        <a:pt x="106" y="23"/>
                        <a:pt x="100" y="26"/>
                        <a:pt x="100" y="27"/>
                      </a:cubicBezTo>
                      <a:lnTo>
                        <a:pt x="94" y="27"/>
                      </a:lnTo>
                      <a:cubicBezTo>
                        <a:pt x="94" y="29"/>
                        <a:pt x="96" y="30"/>
                        <a:pt x="96" y="31"/>
                      </a:cubicBezTo>
                      <a:cubicBezTo>
                        <a:pt x="96" y="33"/>
                        <a:pt x="93" y="35"/>
                        <a:pt x="92" y="36"/>
                      </a:cubicBezTo>
                      <a:lnTo>
                        <a:pt x="87" y="36"/>
                      </a:lnTo>
                      <a:cubicBezTo>
                        <a:pt x="86" y="36"/>
                        <a:pt x="82" y="39"/>
                        <a:pt x="81" y="39"/>
                      </a:cubicBezTo>
                      <a:cubicBezTo>
                        <a:pt x="79" y="39"/>
                        <a:pt x="71" y="37"/>
                        <a:pt x="70" y="36"/>
                      </a:cubicBezTo>
                      <a:lnTo>
                        <a:pt x="62" y="36"/>
                      </a:lnTo>
                      <a:lnTo>
                        <a:pt x="59" y="35"/>
                      </a:lnTo>
                      <a:cubicBezTo>
                        <a:pt x="57" y="35"/>
                        <a:pt x="53" y="33"/>
                        <a:pt x="52" y="30"/>
                      </a:cubicBezTo>
                      <a:cubicBezTo>
                        <a:pt x="49" y="30"/>
                        <a:pt x="45" y="27"/>
                        <a:pt x="40" y="27"/>
                      </a:cubicBezTo>
                      <a:cubicBezTo>
                        <a:pt x="40" y="27"/>
                        <a:pt x="38" y="27"/>
                        <a:pt x="38" y="27"/>
                      </a:cubicBezTo>
                      <a:cubicBezTo>
                        <a:pt x="37" y="26"/>
                        <a:pt x="37" y="26"/>
                        <a:pt x="37" y="25"/>
                      </a:cubicBezTo>
                      <a:cubicBezTo>
                        <a:pt x="37" y="25"/>
                        <a:pt x="37" y="24"/>
                        <a:pt x="37" y="23"/>
                      </a:cubicBezTo>
                      <a:cubicBezTo>
                        <a:pt x="37" y="23"/>
                        <a:pt x="34" y="20"/>
                        <a:pt x="34" y="19"/>
                      </a:cubicBezTo>
                      <a:cubicBezTo>
                        <a:pt x="30" y="19"/>
                        <a:pt x="26" y="17"/>
                        <a:pt x="25" y="14"/>
                      </a:cubicBezTo>
                      <a:cubicBezTo>
                        <a:pt x="20" y="13"/>
                        <a:pt x="24" y="16"/>
                        <a:pt x="21" y="17"/>
                      </a:cubicBezTo>
                      <a:cubicBezTo>
                        <a:pt x="18" y="17"/>
                        <a:pt x="23" y="21"/>
                        <a:pt x="20" y="21"/>
                      </a:cubicBezTo>
                      <a:cubicBezTo>
                        <a:pt x="20" y="21"/>
                        <a:pt x="19" y="21"/>
                        <a:pt x="19" y="21"/>
                      </a:cubicBezTo>
                      <a:cubicBezTo>
                        <a:pt x="18" y="21"/>
                        <a:pt x="16" y="21"/>
                        <a:pt x="15" y="20"/>
                      </a:cubicBezTo>
                      <a:cubicBezTo>
                        <a:pt x="14" y="22"/>
                        <a:pt x="17" y="27"/>
                        <a:pt x="16" y="27"/>
                      </a:cubicBezTo>
                      <a:cubicBezTo>
                        <a:pt x="15" y="27"/>
                        <a:pt x="10" y="27"/>
                        <a:pt x="10" y="29"/>
                      </a:cubicBezTo>
                      <a:cubicBezTo>
                        <a:pt x="13" y="29"/>
                        <a:pt x="12" y="33"/>
                        <a:pt x="14" y="33"/>
                      </a:cubicBezTo>
                      <a:cubicBezTo>
                        <a:pt x="13" y="34"/>
                        <a:pt x="14" y="34"/>
                        <a:pt x="14" y="35"/>
                      </a:cubicBezTo>
                      <a:cubicBezTo>
                        <a:pt x="14" y="37"/>
                        <a:pt x="13" y="39"/>
                        <a:pt x="11" y="40"/>
                      </a:cubicBezTo>
                      <a:cubicBezTo>
                        <a:pt x="10" y="40"/>
                        <a:pt x="8" y="40"/>
                        <a:pt x="7" y="41"/>
                      </a:cubicBezTo>
                      <a:cubicBezTo>
                        <a:pt x="6" y="41"/>
                        <a:pt x="6" y="42"/>
                        <a:pt x="5" y="43"/>
                      </a:cubicBezTo>
                      <a:cubicBezTo>
                        <a:pt x="4" y="43"/>
                        <a:pt x="0" y="44"/>
                        <a:pt x="0" y="44"/>
                      </a:cubicBezTo>
                      <a:cubicBezTo>
                        <a:pt x="0" y="46"/>
                        <a:pt x="1" y="46"/>
                        <a:pt x="1" y="48"/>
                      </a:cubicBezTo>
                      <a:cubicBezTo>
                        <a:pt x="3" y="48"/>
                        <a:pt x="4" y="49"/>
                        <a:pt x="5" y="52"/>
                      </a:cubicBezTo>
                      <a:close/>
                    </a:path>
                  </a:pathLst>
                </a:custGeom>
                <a:solidFill>
                  <a:srgbClr val="EB744F"/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Freeform 418"/>
                <p:cNvSpPr>
                  <a:spLocks/>
                </p:cNvSpPr>
                <p:nvPr/>
              </p:nvSpPr>
              <p:spPr bwMode="auto">
                <a:xfrm>
                  <a:off x="1649413" y="2601913"/>
                  <a:ext cx="109537" cy="55562"/>
                </a:xfrm>
                <a:custGeom>
                  <a:avLst/>
                  <a:gdLst>
                    <a:gd name="T0" fmla="*/ 12 w 5"/>
                    <a:gd name="T1" fmla="*/ 0 h 3"/>
                    <a:gd name="T2" fmla="*/ 30 w 5"/>
                    <a:gd name="T3" fmla="*/ 6 h 3"/>
                    <a:gd name="T4" fmla="*/ 30 w 5"/>
                    <a:gd name="T5" fmla="*/ 18 h 3"/>
                    <a:gd name="T6" fmla="*/ 6 w 5"/>
                    <a:gd name="T7" fmla="*/ 18 h 3"/>
                    <a:gd name="T8" fmla="*/ 0 w 5"/>
                    <a:gd name="T9" fmla="*/ 12 h 3"/>
                    <a:gd name="T10" fmla="*/ 0 w 5"/>
                    <a:gd name="T11" fmla="*/ 12 h 3"/>
                    <a:gd name="T12" fmla="*/ 12 w 5"/>
                    <a:gd name="T13" fmla="*/ 0 h 3"/>
                    <a:gd name="T14" fmla="*/ 12 w 5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3"/>
                    <a:gd name="T26" fmla="*/ 5 w 5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3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cubicBezTo>
                        <a:pt x="0" y="2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Freeform 422"/>
                <p:cNvSpPr>
                  <a:spLocks/>
                </p:cNvSpPr>
                <p:nvPr/>
              </p:nvSpPr>
              <p:spPr bwMode="auto">
                <a:xfrm>
                  <a:off x="1885950" y="3244850"/>
                  <a:ext cx="361950" cy="161925"/>
                </a:xfrm>
                <a:custGeom>
                  <a:avLst/>
                  <a:gdLst>
                    <a:gd name="T0" fmla="*/ 6 w 17"/>
                    <a:gd name="T1" fmla="*/ 0 h 9"/>
                    <a:gd name="T2" fmla="*/ 29 w 17"/>
                    <a:gd name="T3" fmla="*/ 12 h 9"/>
                    <a:gd name="T4" fmla="*/ 29 w 17"/>
                    <a:gd name="T5" fmla="*/ 12 h 9"/>
                    <a:gd name="T6" fmla="*/ 70 w 17"/>
                    <a:gd name="T7" fmla="*/ 0 h 9"/>
                    <a:gd name="T8" fmla="*/ 93 w 17"/>
                    <a:gd name="T9" fmla="*/ 0 h 9"/>
                    <a:gd name="T10" fmla="*/ 82 w 17"/>
                    <a:gd name="T11" fmla="*/ 18 h 9"/>
                    <a:gd name="T12" fmla="*/ 99 w 17"/>
                    <a:gd name="T13" fmla="*/ 29 h 9"/>
                    <a:gd name="T14" fmla="*/ 87 w 17"/>
                    <a:gd name="T15" fmla="*/ 41 h 9"/>
                    <a:gd name="T16" fmla="*/ 70 w 17"/>
                    <a:gd name="T17" fmla="*/ 47 h 9"/>
                    <a:gd name="T18" fmla="*/ 52 w 17"/>
                    <a:gd name="T19" fmla="*/ 53 h 9"/>
                    <a:gd name="T20" fmla="*/ 35 w 17"/>
                    <a:gd name="T21" fmla="*/ 47 h 9"/>
                    <a:gd name="T22" fmla="*/ 17 w 17"/>
                    <a:gd name="T23" fmla="*/ 47 h 9"/>
                    <a:gd name="T24" fmla="*/ 17 w 17"/>
                    <a:gd name="T25" fmla="*/ 35 h 9"/>
                    <a:gd name="T26" fmla="*/ 6 w 17"/>
                    <a:gd name="T27" fmla="*/ 24 h 9"/>
                    <a:gd name="T28" fmla="*/ 12 w 17"/>
                    <a:gd name="T29" fmla="*/ 18 h 9"/>
                    <a:gd name="T30" fmla="*/ 6 w 17"/>
                    <a:gd name="T31" fmla="*/ 0 h 9"/>
                    <a:gd name="T32" fmla="*/ 6 w 17"/>
                    <a:gd name="T33" fmla="*/ 0 h 9"/>
                    <a:gd name="T34" fmla="*/ 6 w 17"/>
                    <a:gd name="T35" fmla="*/ 0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9"/>
                    <a:gd name="T56" fmla="*/ 17 w 17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9">
                      <a:moveTo>
                        <a:pt x="1" y="0"/>
                      </a:moveTo>
                      <a:lnTo>
                        <a:pt x="5" y="2"/>
                      </a:lnTo>
                      <a:cubicBezTo>
                        <a:pt x="8" y="1"/>
                        <a:pt x="9" y="0"/>
                        <a:pt x="12" y="0"/>
                      </a:cubicBezTo>
                      <a:cubicBezTo>
                        <a:pt x="0" y="0"/>
                        <a:pt x="15" y="0"/>
                        <a:pt x="16" y="0"/>
                      </a:cubicBezTo>
                      <a:cubicBezTo>
                        <a:pt x="16" y="2"/>
                        <a:pt x="14" y="2"/>
                        <a:pt x="14" y="3"/>
                      </a:cubicBezTo>
                      <a:cubicBezTo>
                        <a:pt x="14" y="4"/>
                        <a:pt x="16" y="4"/>
                        <a:pt x="17" y="5"/>
                      </a:cubicBezTo>
                      <a:cubicBezTo>
                        <a:pt x="16" y="5"/>
                        <a:pt x="15" y="5"/>
                        <a:pt x="15" y="7"/>
                      </a:cubicBezTo>
                      <a:cubicBezTo>
                        <a:pt x="15" y="7"/>
                        <a:pt x="13" y="7"/>
                        <a:pt x="12" y="8"/>
                      </a:cubicBezTo>
                      <a:cubicBezTo>
                        <a:pt x="11" y="8"/>
                        <a:pt x="10" y="9"/>
                        <a:pt x="9" y="9"/>
                      </a:cubicBezTo>
                      <a:cubicBezTo>
                        <a:pt x="8" y="9"/>
                        <a:pt x="8" y="8"/>
                        <a:pt x="6" y="8"/>
                      </a:cubicBezTo>
                      <a:cubicBezTo>
                        <a:pt x="5" y="8"/>
                        <a:pt x="4" y="8"/>
                        <a:pt x="3" y="8"/>
                      </a:cubicBezTo>
                      <a:cubicBezTo>
                        <a:pt x="3" y="8"/>
                        <a:pt x="3" y="7"/>
                        <a:pt x="3" y="6"/>
                      </a:cubicBezTo>
                      <a:cubicBezTo>
                        <a:pt x="1" y="7"/>
                        <a:pt x="1" y="6"/>
                        <a:pt x="1" y="4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2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Freeform 423"/>
                <p:cNvSpPr>
                  <a:spLocks/>
                </p:cNvSpPr>
                <p:nvPr/>
              </p:nvSpPr>
              <p:spPr bwMode="auto">
                <a:xfrm>
                  <a:off x="2138363" y="3370263"/>
                  <a:ext cx="109537" cy="71437"/>
                </a:xfrm>
                <a:custGeom>
                  <a:avLst/>
                  <a:gdLst>
                    <a:gd name="T0" fmla="*/ 0 w 5"/>
                    <a:gd name="T1" fmla="*/ 6 h 4"/>
                    <a:gd name="T2" fmla="*/ 0 w 5"/>
                    <a:gd name="T3" fmla="*/ 23 h 4"/>
                    <a:gd name="T4" fmla="*/ 30 w 5"/>
                    <a:gd name="T5" fmla="*/ 12 h 4"/>
                    <a:gd name="T6" fmla="*/ 18 w 5"/>
                    <a:gd name="T7" fmla="*/ 0 h 4"/>
                    <a:gd name="T8" fmla="*/ 0 w 5"/>
                    <a:gd name="T9" fmla="*/ 6 h 4"/>
                    <a:gd name="T10" fmla="*/ 0 w 5"/>
                    <a:gd name="T11" fmla="*/ 6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4"/>
                    <a:gd name="T20" fmla="*/ 5 w 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4">
                      <a:moveTo>
                        <a:pt x="0" y="1"/>
                      </a:moveTo>
                      <a:cubicBezTo>
                        <a:pt x="0" y="1"/>
                        <a:pt x="0" y="4"/>
                        <a:pt x="0" y="4"/>
                      </a:cubicBezTo>
                      <a:cubicBezTo>
                        <a:pt x="0" y="4"/>
                        <a:pt x="4" y="3"/>
                        <a:pt x="5" y="2"/>
                      </a:cubicBezTo>
                      <a:cubicBezTo>
                        <a:pt x="4" y="1"/>
                        <a:pt x="3" y="2"/>
                        <a:pt x="3" y="0"/>
                      </a:cubicBezTo>
                      <a:cubicBezTo>
                        <a:pt x="3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Freeform 424"/>
                <p:cNvSpPr>
                  <a:spLocks/>
                </p:cNvSpPr>
                <p:nvPr/>
              </p:nvSpPr>
              <p:spPr bwMode="auto">
                <a:xfrm>
                  <a:off x="1776413" y="3389313"/>
                  <a:ext cx="361950" cy="303212"/>
                </a:xfrm>
                <a:custGeom>
                  <a:avLst/>
                  <a:gdLst>
                    <a:gd name="T0" fmla="*/ 99 w 17"/>
                    <a:gd name="T1" fmla="*/ 17 h 17"/>
                    <a:gd name="T2" fmla="*/ 70 w 17"/>
                    <a:gd name="T3" fmla="*/ 12 h 17"/>
                    <a:gd name="T4" fmla="*/ 70 w 17"/>
                    <a:gd name="T5" fmla="*/ 12 h 17"/>
                    <a:gd name="T6" fmla="*/ 52 w 17"/>
                    <a:gd name="T7" fmla="*/ 29 h 17"/>
                    <a:gd name="T8" fmla="*/ 52 w 17"/>
                    <a:gd name="T9" fmla="*/ 29 h 17"/>
                    <a:gd name="T10" fmla="*/ 47 w 17"/>
                    <a:gd name="T11" fmla="*/ 23 h 17"/>
                    <a:gd name="T12" fmla="*/ 35 w 17"/>
                    <a:gd name="T13" fmla="*/ 23 h 17"/>
                    <a:gd name="T14" fmla="*/ 35 w 17"/>
                    <a:gd name="T15" fmla="*/ 29 h 17"/>
                    <a:gd name="T16" fmla="*/ 47 w 17"/>
                    <a:gd name="T17" fmla="*/ 41 h 17"/>
                    <a:gd name="T18" fmla="*/ 47 w 17"/>
                    <a:gd name="T19" fmla="*/ 58 h 17"/>
                    <a:gd name="T20" fmla="*/ 41 w 17"/>
                    <a:gd name="T21" fmla="*/ 82 h 17"/>
                    <a:gd name="T22" fmla="*/ 52 w 17"/>
                    <a:gd name="T23" fmla="*/ 87 h 17"/>
                    <a:gd name="T24" fmla="*/ 41 w 17"/>
                    <a:gd name="T25" fmla="*/ 93 h 17"/>
                    <a:gd name="T26" fmla="*/ 35 w 17"/>
                    <a:gd name="T27" fmla="*/ 99 h 17"/>
                    <a:gd name="T28" fmla="*/ 35 w 17"/>
                    <a:gd name="T29" fmla="*/ 87 h 17"/>
                    <a:gd name="T30" fmla="*/ 23 w 17"/>
                    <a:gd name="T31" fmla="*/ 93 h 17"/>
                    <a:gd name="T32" fmla="*/ 23 w 17"/>
                    <a:gd name="T33" fmla="*/ 64 h 17"/>
                    <a:gd name="T34" fmla="*/ 0 w 17"/>
                    <a:gd name="T35" fmla="*/ 41 h 17"/>
                    <a:gd name="T36" fmla="*/ 17 w 17"/>
                    <a:gd name="T37" fmla="*/ 17 h 17"/>
                    <a:gd name="T38" fmla="*/ 47 w 17"/>
                    <a:gd name="T39" fmla="*/ 6 h 17"/>
                    <a:gd name="T40" fmla="*/ 64 w 17"/>
                    <a:gd name="T41" fmla="*/ 0 h 17"/>
                    <a:gd name="T42" fmla="*/ 82 w 17"/>
                    <a:gd name="T43" fmla="*/ 6 h 17"/>
                    <a:gd name="T44" fmla="*/ 93 w 17"/>
                    <a:gd name="T45" fmla="*/ 0 h 17"/>
                    <a:gd name="T46" fmla="*/ 99 w 17"/>
                    <a:gd name="T47" fmla="*/ 17 h 17"/>
                    <a:gd name="T48" fmla="*/ 99 w 17"/>
                    <a:gd name="T49" fmla="*/ 17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"/>
                    <a:gd name="T76" fmla="*/ 0 h 17"/>
                    <a:gd name="T77" fmla="*/ 17 w 17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" h="17">
                      <a:moveTo>
                        <a:pt x="17" y="3"/>
                      </a:moveTo>
                      <a:lnTo>
                        <a:pt x="12" y="2"/>
                      </a:lnTo>
                      <a:cubicBezTo>
                        <a:pt x="10" y="2"/>
                        <a:pt x="8" y="3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5"/>
                        <a:pt x="8" y="5"/>
                        <a:pt x="8" y="4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8" y="7"/>
                        <a:pt x="8" y="7"/>
                      </a:cubicBezTo>
                      <a:cubicBezTo>
                        <a:pt x="8" y="8"/>
                        <a:pt x="8" y="9"/>
                        <a:pt x="8" y="10"/>
                      </a:cubicBezTo>
                      <a:cubicBezTo>
                        <a:pt x="8" y="11"/>
                        <a:pt x="8" y="14"/>
                        <a:pt x="7" y="14"/>
                      </a:cubicBezTo>
                      <a:cubicBezTo>
                        <a:pt x="7" y="14"/>
                        <a:pt x="8" y="15"/>
                        <a:pt x="9" y="15"/>
                      </a:cubicBezTo>
                      <a:cubicBezTo>
                        <a:pt x="8" y="15"/>
                        <a:pt x="8" y="16"/>
                        <a:pt x="7" y="16"/>
                      </a:cubicBezTo>
                      <a:cubicBezTo>
                        <a:pt x="6" y="16"/>
                        <a:pt x="6" y="17"/>
                        <a:pt x="6" y="17"/>
                      </a:cubicBezTo>
                      <a:cubicBezTo>
                        <a:pt x="6" y="16"/>
                        <a:pt x="6" y="16"/>
                        <a:pt x="6" y="15"/>
                      </a:cubicBezTo>
                      <a:cubicBezTo>
                        <a:pt x="5" y="15"/>
                        <a:pt x="4" y="16"/>
                        <a:pt x="4" y="16"/>
                      </a:cubicBezTo>
                      <a:cubicBezTo>
                        <a:pt x="4" y="14"/>
                        <a:pt x="3" y="13"/>
                        <a:pt x="4" y="11"/>
                      </a:cubicBezTo>
                      <a:cubicBezTo>
                        <a:pt x="0" y="11"/>
                        <a:pt x="0" y="9"/>
                        <a:pt x="0" y="7"/>
                      </a:cubicBezTo>
                      <a:cubicBezTo>
                        <a:pt x="1" y="6"/>
                        <a:pt x="2" y="5"/>
                        <a:pt x="3" y="3"/>
                      </a:cubicBezTo>
                      <a:cubicBezTo>
                        <a:pt x="5" y="3"/>
                        <a:pt x="6" y="1"/>
                        <a:pt x="8" y="1"/>
                      </a:cubicBezTo>
                      <a:cubicBezTo>
                        <a:pt x="9" y="0"/>
                        <a:pt x="10" y="0"/>
                        <a:pt x="11" y="0"/>
                      </a:cubicBezTo>
                      <a:cubicBezTo>
                        <a:pt x="13" y="0"/>
                        <a:pt x="13" y="1"/>
                        <a:pt x="14" y="1"/>
                      </a:cubicBezTo>
                      <a:cubicBezTo>
                        <a:pt x="15" y="1"/>
                        <a:pt x="16" y="0"/>
                        <a:pt x="16" y="0"/>
                      </a:cubicBezTo>
                      <a:cubicBezTo>
                        <a:pt x="17" y="0"/>
                        <a:pt x="17" y="3"/>
                        <a:pt x="17" y="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425"/>
                <p:cNvSpPr>
                  <a:spLocks/>
                </p:cNvSpPr>
                <p:nvPr/>
              </p:nvSpPr>
              <p:spPr bwMode="auto">
                <a:xfrm>
                  <a:off x="1692275" y="3333750"/>
                  <a:ext cx="128588" cy="180975"/>
                </a:xfrm>
                <a:custGeom>
                  <a:avLst/>
                  <a:gdLst>
                    <a:gd name="T0" fmla="*/ 35 w 6"/>
                    <a:gd name="T1" fmla="*/ 35 h 10"/>
                    <a:gd name="T2" fmla="*/ 12 w 6"/>
                    <a:gd name="T3" fmla="*/ 0 h 10"/>
                    <a:gd name="T4" fmla="*/ 0 w 6"/>
                    <a:gd name="T5" fmla="*/ 24 h 10"/>
                    <a:gd name="T6" fmla="*/ 6 w 6"/>
                    <a:gd name="T7" fmla="*/ 41 h 10"/>
                    <a:gd name="T8" fmla="*/ 23 w 6"/>
                    <a:gd name="T9" fmla="*/ 59 h 10"/>
                    <a:gd name="T10" fmla="*/ 35 w 6"/>
                    <a:gd name="T11" fmla="*/ 35 h 10"/>
                    <a:gd name="T12" fmla="*/ 35 w 6"/>
                    <a:gd name="T13" fmla="*/ 35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0"/>
                    <a:gd name="T23" fmla="*/ 6 w 6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0">
                      <a:moveTo>
                        <a:pt x="6" y="6"/>
                      </a:moveTo>
                      <a:cubicBezTo>
                        <a:pt x="4" y="3"/>
                        <a:pt x="3" y="0"/>
                        <a:pt x="2" y="0"/>
                      </a:cubicBezTo>
                      <a:cubicBezTo>
                        <a:pt x="0" y="0"/>
                        <a:pt x="2" y="2"/>
                        <a:pt x="0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2" y="8"/>
                        <a:pt x="4" y="9"/>
                        <a:pt x="4" y="10"/>
                      </a:cubicBezTo>
                      <a:cubicBezTo>
                        <a:pt x="5" y="9"/>
                        <a:pt x="6" y="7"/>
                        <a:pt x="6" y="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Freeform 426"/>
                <p:cNvSpPr>
                  <a:spLocks/>
                </p:cNvSpPr>
                <p:nvPr/>
              </p:nvSpPr>
              <p:spPr bwMode="auto">
                <a:xfrm>
                  <a:off x="969963" y="2629693"/>
                  <a:ext cx="466725" cy="428625"/>
                </a:xfrm>
                <a:custGeom>
                  <a:avLst/>
                  <a:gdLst>
                    <a:gd name="T0" fmla="*/ 128 w 22"/>
                    <a:gd name="T1" fmla="*/ 70 h 24"/>
                    <a:gd name="T2" fmla="*/ 111 w 22"/>
                    <a:gd name="T3" fmla="*/ 18 h 24"/>
                    <a:gd name="T4" fmla="*/ 87 w 22"/>
                    <a:gd name="T5" fmla="*/ 12 h 24"/>
                    <a:gd name="T6" fmla="*/ 64 w 22"/>
                    <a:gd name="T7" fmla="*/ 18 h 24"/>
                    <a:gd name="T8" fmla="*/ 35 w 22"/>
                    <a:gd name="T9" fmla="*/ 0 h 24"/>
                    <a:gd name="T10" fmla="*/ 35 w 22"/>
                    <a:gd name="T11" fmla="*/ 0 h 24"/>
                    <a:gd name="T12" fmla="*/ 29 w 22"/>
                    <a:gd name="T13" fmla="*/ 0 h 24"/>
                    <a:gd name="T14" fmla="*/ 29 w 22"/>
                    <a:gd name="T15" fmla="*/ 0 h 24"/>
                    <a:gd name="T16" fmla="*/ 23 w 22"/>
                    <a:gd name="T17" fmla="*/ 12 h 24"/>
                    <a:gd name="T18" fmla="*/ 35 w 22"/>
                    <a:gd name="T19" fmla="*/ 18 h 24"/>
                    <a:gd name="T20" fmla="*/ 17 w 22"/>
                    <a:gd name="T21" fmla="*/ 29 h 24"/>
                    <a:gd name="T22" fmla="*/ 6 w 22"/>
                    <a:gd name="T23" fmla="*/ 53 h 24"/>
                    <a:gd name="T24" fmla="*/ 6 w 22"/>
                    <a:gd name="T25" fmla="*/ 53 h 24"/>
                    <a:gd name="T26" fmla="*/ 0 w 22"/>
                    <a:gd name="T27" fmla="*/ 70 h 24"/>
                    <a:gd name="T28" fmla="*/ 0 w 22"/>
                    <a:gd name="T29" fmla="*/ 70 h 24"/>
                    <a:gd name="T30" fmla="*/ 6 w 22"/>
                    <a:gd name="T31" fmla="*/ 76 h 24"/>
                    <a:gd name="T32" fmla="*/ 6 w 22"/>
                    <a:gd name="T33" fmla="*/ 76 h 24"/>
                    <a:gd name="T34" fmla="*/ 12 w 22"/>
                    <a:gd name="T35" fmla="*/ 87 h 24"/>
                    <a:gd name="T36" fmla="*/ 6 w 22"/>
                    <a:gd name="T37" fmla="*/ 93 h 24"/>
                    <a:gd name="T38" fmla="*/ 6 w 22"/>
                    <a:gd name="T39" fmla="*/ 105 h 24"/>
                    <a:gd name="T40" fmla="*/ 6 w 22"/>
                    <a:gd name="T41" fmla="*/ 105 h 24"/>
                    <a:gd name="T42" fmla="*/ 6 w 22"/>
                    <a:gd name="T43" fmla="*/ 105 h 24"/>
                    <a:gd name="T44" fmla="*/ 29 w 22"/>
                    <a:gd name="T45" fmla="*/ 111 h 24"/>
                    <a:gd name="T46" fmla="*/ 23 w 22"/>
                    <a:gd name="T47" fmla="*/ 140 h 24"/>
                    <a:gd name="T48" fmla="*/ 58 w 22"/>
                    <a:gd name="T49" fmla="*/ 140 h 24"/>
                    <a:gd name="T50" fmla="*/ 111 w 22"/>
                    <a:gd name="T51" fmla="*/ 134 h 24"/>
                    <a:gd name="T52" fmla="*/ 105 w 22"/>
                    <a:gd name="T53" fmla="*/ 128 h 24"/>
                    <a:gd name="T54" fmla="*/ 111 w 22"/>
                    <a:gd name="T55" fmla="*/ 117 h 24"/>
                    <a:gd name="T56" fmla="*/ 111 w 22"/>
                    <a:gd name="T57" fmla="*/ 117 h 24"/>
                    <a:gd name="T58" fmla="*/ 111 w 22"/>
                    <a:gd name="T59" fmla="*/ 117 h 24"/>
                    <a:gd name="T60" fmla="*/ 111 w 22"/>
                    <a:gd name="T61" fmla="*/ 117 h 24"/>
                    <a:gd name="T62" fmla="*/ 116 w 22"/>
                    <a:gd name="T63" fmla="*/ 117 h 24"/>
                    <a:gd name="T64" fmla="*/ 81 w 22"/>
                    <a:gd name="T65" fmla="*/ 82 h 24"/>
                    <a:gd name="T66" fmla="*/ 128 w 22"/>
                    <a:gd name="T67" fmla="*/ 70 h 24"/>
                    <a:gd name="T68" fmla="*/ 128 w 22"/>
                    <a:gd name="T69" fmla="*/ 70 h 2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"/>
                    <a:gd name="T106" fmla="*/ 0 h 24"/>
                    <a:gd name="T107" fmla="*/ 22 w 22"/>
                    <a:gd name="T108" fmla="*/ 24 h 2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" h="24">
                      <a:moveTo>
                        <a:pt x="22" y="12"/>
                      </a:moveTo>
                      <a:cubicBezTo>
                        <a:pt x="21" y="9"/>
                        <a:pt x="21" y="6"/>
                        <a:pt x="19" y="3"/>
                      </a:cubicBezTo>
                      <a:cubicBezTo>
                        <a:pt x="17" y="3"/>
                        <a:pt x="17" y="2"/>
                        <a:pt x="15" y="2"/>
                      </a:cubicBezTo>
                      <a:cubicBezTo>
                        <a:pt x="13" y="2"/>
                        <a:pt x="12" y="3"/>
                        <a:pt x="11" y="3"/>
                      </a:cubicBezTo>
                      <a:cubicBezTo>
                        <a:pt x="10" y="3"/>
                        <a:pt x="6" y="0"/>
                        <a:pt x="6" y="0"/>
                      </a:cubicBezTo>
                      <a:lnTo>
                        <a:pt x="5" y="0"/>
                      </a:lnTo>
                      <a:cubicBezTo>
                        <a:pt x="5" y="0"/>
                        <a:pt x="4" y="1"/>
                        <a:pt x="4" y="2"/>
                      </a:cubicBezTo>
                      <a:cubicBezTo>
                        <a:pt x="4" y="2"/>
                        <a:pt x="5" y="3"/>
                        <a:pt x="6" y="3"/>
                      </a:cubicBezTo>
                      <a:cubicBezTo>
                        <a:pt x="5" y="3"/>
                        <a:pt x="4" y="4"/>
                        <a:pt x="3" y="5"/>
                      </a:cubicBezTo>
                      <a:cubicBezTo>
                        <a:pt x="2" y="8"/>
                        <a:pt x="1" y="6"/>
                        <a:pt x="1" y="9"/>
                      </a:cubicBezTo>
                      <a:lnTo>
                        <a:pt x="0" y="12"/>
                      </a:lnTo>
                      <a:cubicBezTo>
                        <a:pt x="0" y="12"/>
                        <a:pt x="0" y="13"/>
                        <a:pt x="1" y="13"/>
                      </a:cubicBezTo>
                      <a:lnTo>
                        <a:pt x="2" y="15"/>
                      </a:lnTo>
                      <a:lnTo>
                        <a:pt x="1" y="16"/>
                      </a:lnTo>
                      <a:lnTo>
                        <a:pt x="1" y="18"/>
                      </a:lnTo>
                      <a:cubicBezTo>
                        <a:pt x="3" y="18"/>
                        <a:pt x="4" y="19"/>
                        <a:pt x="5" y="19"/>
                      </a:cubicBezTo>
                      <a:cubicBezTo>
                        <a:pt x="5" y="20"/>
                        <a:pt x="4" y="22"/>
                        <a:pt x="4" y="24"/>
                      </a:cubicBezTo>
                      <a:cubicBezTo>
                        <a:pt x="6" y="24"/>
                        <a:pt x="7" y="24"/>
                        <a:pt x="10" y="24"/>
                      </a:cubicBezTo>
                      <a:cubicBezTo>
                        <a:pt x="13" y="24"/>
                        <a:pt x="17" y="24"/>
                        <a:pt x="19" y="23"/>
                      </a:cubicBezTo>
                      <a:cubicBezTo>
                        <a:pt x="19" y="23"/>
                        <a:pt x="18" y="22"/>
                        <a:pt x="18" y="22"/>
                      </a:cubicBezTo>
                      <a:cubicBezTo>
                        <a:pt x="19" y="22"/>
                        <a:pt x="19" y="21"/>
                        <a:pt x="19" y="20"/>
                      </a:cubicBezTo>
                      <a:cubicBezTo>
                        <a:pt x="19" y="20"/>
                        <a:pt x="20" y="20"/>
                        <a:pt x="20" y="20"/>
                      </a:cubicBezTo>
                      <a:cubicBezTo>
                        <a:pt x="15" y="17"/>
                        <a:pt x="17" y="16"/>
                        <a:pt x="14" y="14"/>
                      </a:cubicBezTo>
                      <a:cubicBezTo>
                        <a:pt x="19" y="15"/>
                        <a:pt x="19" y="12"/>
                        <a:pt x="22" y="12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Freeform 427"/>
                <p:cNvSpPr>
                  <a:spLocks/>
                </p:cNvSpPr>
                <p:nvPr/>
              </p:nvSpPr>
              <p:spPr bwMode="auto">
                <a:xfrm>
                  <a:off x="992188" y="3030538"/>
                  <a:ext cx="211137" cy="107950"/>
                </a:xfrm>
                <a:custGeom>
                  <a:avLst/>
                  <a:gdLst>
                    <a:gd name="T0" fmla="*/ 58 w 10"/>
                    <a:gd name="T1" fmla="*/ 18 h 6"/>
                    <a:gd name="T2" fmla="*/ 41 w 10"/>
                    <a:gd name="T3" fmla="*/ 35 h 6"/>
                    <a:gd name="T4" fmla="*/ 29 w 10"/>
                    <a:gd name="T5" fmla="*/ 29 h 6"/>
                    <a:gd name="T6" fmla="*/ 17 w 10"/>
                    <a:gd name="T7" fmla="*/ 35 h 6"/>
                    <a:gd name="T8" fmla="*/ 17 w 10"/>
                    <a:gd name="T9" fmla="*/ 35 h 6"/>
                    <a:gd name="T10" fmla="*/ 12 w 10"/>
                    <a:gd name="T11" fmla="*/ 35 h 6"/>
                    <a:gd name="T12" fmla="*/ 12 w 10"/>
                    <a:gd name="T13" fmla="*/ 35 h 6"/>
                    <a:gd name="T14" fmla="*/ 0 w 10"/>
                    <a:gd name="T15" fmla="*/ 29 h 6"/>
                    <a:gd name="T16" fmla="*/ 12 w 10"/>
                    <a:gd name="T17" fmla="*/ 6 h 6"/>
                    <a:gd name="T18" fmla="*/ 58 w 10"/>
                    <a:gd name="T19" fmla="*/ 0 h 6"/>
                    <a:gd name="T20" fmla="*/ 58 w 10"/>
                    <a:gd name="T21" fmla="*/ 0 h 6"/>
                    <a:gd name="T22" fmla="*/ 52 w 10"/>
                    <a:gd name="T23" fmla="*/ 12 h 6"/>
                    <a:gd name="T24" fmla="*/ 52 w 10"/>
                    <a:gd name="T25" fmla="*/ 12 h 6"/>
                    <a:gd name="T26" fmla="*/ 58 w 10"/>
                    <a:gd name="T27" fmla="*/ 18 h 6"/>
                    <a:gd name="T28" fmla="*/ 58 w 10"/>
                    <a:gd name="T29" fmla="*/ 18 h 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"/>
                    <a:gd name="T46" fmla="*/ 0 h 6"/>
                    <a:gd name="T47" fmla="*/ 10 w 10"/>
                    <a:gd name="T48" fmla="*/ 6 h 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" h="6">
                      <a:moveTo>
                        <a:pt x="10" y="3"/>
                      </a:moveTo>
                      <a:cubicBezTo>
                        <a:pt x="10" y="3"/>
                        <a:pt x="7" y="5"/>
                        <a:pt x="7" y="6"/>
                      </a:cubicBezTo>
                      <a:cubicBezTo>
                        <a:pt x="6" y="6"/>
                        <a:pt x="5" y="6"/>
                        <a:pt x="5" y="5"/>
                      </a:cubicBezTo>
                      <a:cubicBezTo>
                        <a:pt x="5" y="5"/>
                        <a:pt x="4" y="6"/>
                        <a:pt x="3" y="6"/>
                      </a:cubicBezTo>
                      <a:lnTo>
                        <a:pt x="2" y="6"/>
                      </a:lnTo>
                      <a:cubicBezTo>
                        <a:pt x="2" y="6"/>
                        <a:pt x="0" y="5"/>
                        <a:pt x="0" y="5"/>
                      </a:cubicBezTo>
                      <a:cubicBezTo>
                        <a:pt x="1" y="4"/>
                        <a:pt x="2" y="3"/>
                        <a:pt x="2" y="1"/>
                      </a:cubicBezTo>
                      <a:cubicBezTo>
                        <a:pt x="4" y="1"/>
                        <a:pt x="7" y="1"/>
                        <a:pt x="10" y="0"/>
                      </a:cubicBezTo>
                      <a:lnTo>
                        <a:pt x="9" y="2"/>
                      </a:lnTo>
                      <a:cubicBezTo>
                        <a:pt x="9" y="3"/>
                        <a:pt x="7" y="3"/>
                        <a:pt x="10" y="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Freeform 428"/>
                <p:cNvSpPr>
                  <a:spLocks/>
                </p:cNvSpPr>
                <p:nvPr/>
              </p:nvSpPr>
              <p:spPr bwMode="auto">
                <a:xfrm>
                  <a:off x="1033463" y="3086100"/>
                  <a:ext cx="615950" cy="517525"/>
                </a:xfrm>
                <a:custGeom>
                  <a:avLst/>
                  <a:gdLst>
                    <a:gd name="T0" fmla="*/ 99 w 29"/>
                    <a:gd name="T1" fmla="*/ 35 h 29"/>
                    <a:gd name="T2" fmla="*/ 87 w 29"/>
                    <a:gd name="T3" fmla="*/ 23 h 29"/>
                    <a:gd name="T4" fmla="*/ 76 w 29"/>
                    <a:gd name="T5" fmla="*/ 41 h 29"/>
                    <a:gd name="T6" fmla="*/ 87 w 29"/>
                    <a:gd name="T7" fmla="*/ 58 h 29"/>
                    <a:gd name="T8" fmla="*/ 111 w 29"/>
                    <a:gd name="T9" fmla="*/ 76 h 29"/>
                    <a:gd name="T10" fmla="*/ 111 w 29"/>
                    <a:gd name="T11" fmla="*/ 76 h 29"/>
                    <a:gd name="T12" fmla="*/ 128 w 29"/>
                    <a:gd name="T13" fmla="*/ 93 h 29"/>
                    <a:gd name="T14" fmla="*/ 128 w 29"/>
                    <a:gd name="T15" fmla="*/ 93 h 29"/>
                    <a:gd name="T16" fmla="*/ 146 w 29"/>
                    <a:gd name="T17" fmla="*/ 105 h 29"/>
                    <a:gd name="T18" fmla="*/ 169 w 29"/>
                    <a:gd name="T19" fmla="*/ 122 h 29"/>
                    <a:gd name="T20" fmla="*/ 169 w 29"/>
                    <a:gd name="T21" fmla="*/ 128 h 29"/>
                    <a:gd name="T22" fmla="*/ 169 w 29"/>
                    <a:gd name="T23" fmla="*/ 128 h 29"/>
                    <a:gd name="T24" fmla="*/ 163 w 29"/>
                    <a:gd name="T25" fmla="*/ 122 h 29"/>
                    <a:gd name="T26" fmla="*/ 163 w 29"/>
                    <a:gd name="T27" fmla="*/ 122 h 29"/>
                    <a:gd name="T28" fmla="*/ 152 w 29"/>
                    <a:gd name="T29" fmla="*/ 122 h 29"/>
                    <a:gd name="T30" fmla="*/ 146 w 29"/>
                    <a:gd name="T31" fmla="*/ 122 h 29"/>
                    <a:gd name="T32" fmla="*/ 146 w 29"/>
                    <a:gd name="T33" fmla="*/ 128 h 29"/>
                    <a:gd name="T34" fmla="*/ 152 w 29"/>
                    <a:gd name="T35" fmla="*/ 140 h 29"/>
                    <a:gd name="T36" fmla="*/ 146 w 29"/>
                    <a:gd name="T37" fmla="*/ 152 h 29"/>
                    <a:gd name="T38" fmla="*/ 140 w 29"/>
                    <a:gd name="T39" fmla="*/ 169 h 29"/>
                    <a:gd name="T40" fmla="*/ 128 w 29"/>
                    <a:gd name="T41" fmla="*/ 163 h 29"/>
                    <a:gd name="T42" fmla="*/ 140 w 29"/>
                    <a:gd name="T43" fmla="*/ 146 h 29"/>
                    <a:gd name="T44" fmla="*/ 117 w 29"/>
                    <a:gd name="T45" fmla="*/ 117 h 29"/>
                    <a:gd name="T46" fmla="*/ 99 w 29"/>
                    <a:gd name="T47" fmla="*/ 105 h 29"/>
                    <a:gd name="T48" fmla="*/ 35 w 29"/>
                    <a:gd name="T49" fmla="*/ 52 h 29"/>
                    <a:gd name="T50" fmla="*/ 17 w 29"/>
                    <a:gd name="T51" fmla="*/ 52 h 29"/>
                    <a:gd name="T52" fmla="*/ 6 w 29"/>
                    <a:gd name="T53" fmla="*/ 58 h 29"/>
                    <a:gd name="T54" fmla="*/ 0 w 29"/>
                    <a:gd name="T55" fmla="*/ 35 h 29"/>
                    <a:gd name="T56" fmla="*/ 0 w 29"/>
                    <a:gd name="T57" fmla="*/ 17 h 29"/>
                    <a:gd name="T58" fmla="*/ 0 w 29"/>
                    <a:gd name="T59" fmla="*/ 17 h 29"/>
                    <a:gd name="T60" fmla="*/ 0 w 29"/>
                    <a:gd name="T61" fmla="*/ 17 h 29"/>
                    <a:gd name="T62" fmla="*/ 6 w 29"/>
                    <a:gd name="T63" fmla="*/ 17 h 29"/>
                    <a:gd name="T64" fmla="*/ 6 w 29"/>
                    <a:gd name="T65" fmla="*/ 17 h 29"/>
                    <a:gd name="T66" fmla="*/ 17 w 29"/>
                    <a:gd name="T67" fmla="*/ 12 h 29"/>
                    <a:gd name="T68" fmla="*/ 29 w 29"/>
                    <a:gd name="T69" fmla="*/ 17 h 29"/>
                    <a:gd name="T70" fmla="*/ 52 w 29"/>
                    <a:gd name="T71" fmla="*/ 0 h 29"/>
                    <a:gd name="T72" fmla="*/ 52 w 29"/>
                    <a:gd name="T73" fmla="*/ 0 h 29"/>
                    <a:gd name="T74" fmla="*/ 70 w 29"/>
                    <a:gd name="T75" fmla="*/ 0 h 29"/>
                    <a:gd name="T76" fmla="*/ 70 w 29"/>
                    <a:gd name="T77" fmla="*/ 0 h 29"/>
                    <a:gd name="T78" fmla="*/ 99 w 29"/>
                    <a:gd name="T79" fmla="*/ 6 h 29"/>
                    <a:gd name="T80" fmla="*/ 99 w 29"/>
                    <a:gd name="T81" fmla="*/ 35 h 29"/>
                    <a:gd name="T82" fmla="*/ 99 w 29"/>
                    <a:gd name="T83" fmla="*/ 35 h 2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9"/>
                    <a:gd name="T127" fmla="*/ 0 h 29"/>
                    <a:gd name="T128" fmla="*/ 29 w 29"/>
                    <a:gd name="T129" fmla="*/ 29 h 2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9" h="29">
                      <a:moveTo>
                        <a:pt x="17" y="6"/>
                      </a:moveTo>
                      <a:cubicBezTo>
                        <a:pt x="17" y="4"/>
                        <a:pt x="16" y="6"/>
                        <a:pt x="15" y="4"/>
                      </a:cubicBezTo>
                      <a:cubicBezTo>
                        <a:pt x="12" y="4"/>
                        <a:pt x="13" y="5"/>
                        <a:pt x="13" y="7"/>
                      </a:cubicBezTo>
                      <a:cubicBezTo>
                        <a:pt x="13" y="9"/>
                        <a:pt x="14" y="10"/>
                        <a:pt x="15" y="10"/>
                      </a:cubicBezTo>
                      <a:cubicBezTo>
                        <a:pt x="15" y="11"/>
                        <a:pt x="18" y="13"/>
                        <a:pt x="19" y="13"/>
                      </a:cubicBezTo>
                      <a:lnTo>
                        <a:pt x="22" y="16"/>
                      </a:lnTo>
                      <a:cubicBezTo>
                        <a:pt x="23" y="17"/>
                        <a:pt x="24" y="18"/>
                        <a:pt x="25" y="18"/>
                      </a:cubicBezTo>
                      <a:cubicBezTo>
                        <a:pt x="26" y="19"/>
                        <a:pt x="29" y="21"/>
                        <a:pt x="29" y="21"/>
                      </a:cubicBezTo>
                      <a:cubicBezTo>
                        <a:pt x="29" y="21"/>
                        <a:pt x="29" y="22"/>
                        <a:pt x="29" y="22"/>
                      </a:cubicBezTo>
                      <a:lnTo>
                        <a:pt x="28" y="21"/>
                      </a:lnTo>
                      <a:cubicBezTo>
                        <a:pt x="27" y="21"/>
                        <a:pt x="26" y="21"/>
                        <a:pt x="26" y="21"/>
                      </a:cubicBezTo>
                      <a:cubicBezTo>
                        <a:pt x="26" y="21"/>
                        <a:pt x="26" y="21"/>
                        <a:pt x="25" y="21"/>
                      </a:cubicBezTo>
                      <a:cubicBezTo>
                        <a:pt x="25" y="21"/>
                        <a:pt x="25" y="22"/>
                        <a:pt x="25" y="22"/>
                      </a:cubicBezTo>
                      <a:cubicBezTo>
                        <a:pt x="25" y="23"/>
                        <a:pt x="26" y="24"/>
                        <a:pt x="26" y="24"/>
                      </a:cubicBezTo>
                      <a:cubicBezTo>
                        <a:pt x="26" y="24"/>
                        <a:pt x="26" y="26"/>
                        <a:pt x="25" y="26"/>
                      </a:cubicBezTo>
                      <a:cubicBezTo>
                        <a:pt x="25" y="27"/>
                        <a:pt x="24" y="28"/>
                        <a:pt x="24" y="29"/>
                      </a:cubicBezTo>
                      <a:cubicBezTo>
                        <a:pt x="24" y="29"/>
                        <a:pt x="22" y="28"/>
                        <a:pt x="22" y="28"/>
                      </a:cubicBezTo>
                      <a:cubicBezTo>
                        <a:pt x="22" y="27"/>
                        <a:pt x="24" y="27"/>
                        <a:pt x="24" y="25"/>
                      </a:cubicBezTo>
                      <a:cubicBezTo>
                        <a:pt x="24" y="23"/>
                        <a:pt x="21" y="21"/>
                        <a:pt x="20" y="20"/>
                      </a:cubicBezTo>
                      <a:cubicBezTo>
                        <a:pt x="18" y="20"/>
                        <a:pt x="17" y="18"/>
                        <a:pt x="17" y="18"/>
                      </a:cubicBezTo>
                      <a:cubicBezTo>
                        <a:pt x="9" y="17"/>
                        <a:pt x="7" y="10"/>
                        <a:pt x="6" y="9"/>
                      </a:cubicBezTo>
                      <a:cubicBezTo>
                        <a:pt x="5" y="9"/>
                        <a:pt x="4" y="9"/>
                        <a:pt x="3" y="9"/>
                      </a:cubicBezTo>
                      <a:cubicBezTo>
                        <a:pt x="3" y="9"/>
                        <a:pt x="2" y="9"/>
                        <a:pt x="1" y="10"/>
                      </a:cubicBezTo>
                      <a:cubicBezTo>
                        <a:pt x="0" y="9"/>
                        <a:pt x="0" y="7"/>
                        <a:pt x="0" y="6"/>
                      </a:cubicBezTo>
                      <a:cubicBezTo>
                        <a:pt x="0" y="5"/>
                        <a:pt x="0" y="5"/>
                        <a:pt x="0" y="3"/>
                      </a:cubicBezTo>
                      <a:lnTo>
                        <a:pt x="1" y="3"/>
                      </a:ln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5" y="2"/>
                        <a:pt x="8" y="0"/>
                        <a:pt x="9" y="0"/>
                      </a:cubicBezTo>
                      <a:lnTo>
                        <a:pt x="12" y="0"/>
                      </a:lnTo>
                      <a:cubicBezTo>
                        <a:pt x="13" y="2"/>
                        <a:pt x="15" y="1"/>
                        <a:pt x="17" y="1"/>
                      </a:cubicBezTo>
                      <a:cubicBezTo>
                        <a:pt x="17" y="4"/>
                        <a:pt x="16" y="4"/>
                        <a:pt x="17" y="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429"/>
                <p:cNvSpPr>
                  <a:spLocks/>
                </p:cNvSpPr>
                <p:nvPr/>
              </p:nvSpPr>
              <p:spPr bwMode="auto">
                <a:xfrm>
                  <a:off x="376238" y="2835275"/>
                  <a:ext cx="700087" cy="517525"/>
                </a:xfrm>
                <a:custGeom>
                  <a:avLst/>
                  <a:gdLst>
                    <a:gd name="T0" fmla="*/ 41 w 33"/>
                    <a:gd name="T1" fmla="*/ 146 h 29"/>
                    <a:gd name="T2" fmla="*/ 41 w 33"/>
                    <a:gd name="T3" fmla="*/ 128 h 29"/>
                    <a:gd name="T4" fmla="*/ 41 w 33"/>
                    <a:gd name="T5" fmla="*/ 111 h 29"/>
                    <a:gd name="T6" fmla="*/ 41 w 33"/>
                    <a:gd name="T7" fmla="*/ 82 h 29"/>
                    <a:gd name="T8" fmla="*/ 0 w 33"/>
                    <a:gd name="T9" fmla="*/ 58 h 29"/>
                    <a:gd name="T10" fmla="*/ 0 w 33"/>
                    <a:gd name="T11" fmla="*/ 58 h 29"/>
                    <a:gd name="T12" fmla="*/ 6 w 33"/>
                    <a:gd name="T13" fmla="*/ 52 h 29"/>
                    <a:gd name="T14" fmla="*/ 6 w 33"/>
                    <a:gd name="T15" fmla="*/ 52 h 29"/>
                    <a:gd name="T16" fmla="*/ 12 w 33"/>
                    <a:gd name="T17" fmla="*/ 47 h 29"/>
                    <a:gd name="T18" fmla="*/ 12 w 33"/>
                    <a:gd name="T19" fmla="*/ 47 h 29"/>
                    <a:gd name="T20" fmla="*/ 23 w 33"/>
                    <a:gd name="T21" fmla="*/ 52 h 29"/>
                    <a:gd name="T22" fmla="*/ 23 w 33"/>
                    <a:gd name="T23" fmla="*/ 52 h 29"/>
                    <a:gd name="T24" fmla="*/ 41 w 33"/>
                    <a:gd name="T25" fmla="*/ 52 h 29"/>
                    <a:gd name="T26" fmla="*/ 41 w 33"/>
                    <a:gd name="T27" fmla="*/ 52 h 29"/>
                    <a:gd name="T28" fmla="*/ 41 w 33"/>
                    <a:gd name="T29" fmla="*/ 29 h 29"/>
                    <a:gd name="T30" fmla="*/ 41 w 33"/>
                    <a:gd name="T31" fmla="*/ 29 h 29"/>
                    <a:gd name="T32" fmla="*/ 58 w 33"/>
                    <a:gd name="T33" fmla="*/ 35 h 29"/>
                    <a:gd name="T34" fmla="*/ 93 w 33"/>
                    <a:gd name="T35" fmla="*/ 6 h 29"/>
                    <a:gd name="T36" fmla="*/ 111 w 33"/>
                    <a:gd name="T37" fmla="*/ 0 h 29"/>
                    <a:gd name="T38" fmla="*/ 111 w 33"/>
                    <a:gd name="T39" fmla="*/ 0 h 29"/>
                    <a:gd name="T40" fmla="*/ 111 w 33"/>
                    <a:gd name="T41" fmla="*/ 6 h 29"/>
                    <a:gd name="T42" fmla="*/ 111 w 33"/>
                    <a:gd name="T43" fmla="*/ 6 h 29"/>
                    <a:gd name="T44" fmla="*/ 157 w 33"/>
                    <a:gd name="T45" fmla="*/ 29 h 29"/>
                    <a:gd name="T46" fmla="*/ 169 w 33"/>
                    <a:gd name="T47" fmla="*/ 35 h 29"/>
                    <a:gd name="T48" fmla="*/ 169 w 33"/>
                    <a:gd name="T49" fmla="*/ 35 h 29"/>
                    <a:gd name="T50" fmla="*/ 169 w 33"/>
                    <a:gd name="T51" fmla="*/ 35 h 29"/>
                    <a:gd name="T52" fmla="*/ 169 w 33"/>
                    <a:gd name="T53" fmla="*/ 35 h 29"/>
                    <a:gd name="T54" fmla="*/ 192 w 33"/>
                    <a:gd name="T55" fmla="*/ 41 h 29"/>
                    <a:gd name="T56" fmla="*/ 169 w 33"/>
                    <a:gd name="T57" fmla="*/ 93 h 29"/>
                    <a:gd name="T58" fmla="*/ 180 w 33"/>
                    <a:gd name="T59" fmla="*/ 99 h 29"/>
                    <a:gd name="T60" fmla="*/ 180 w 33"/>
                    <a:gd name="T61" fmla="*/ 99 h 29"/>
                    <a:gd name="T62" fmla="*/ 180 w 33"/>
                    <a:gd name="T63" fmla="*/ 105 h 29"/>
                    <a:gd name="T64" fmla="*/ 180 w 33"/>
                    <a:gd name="T65" fmla="*/ 105 h 29"/>
                    <a:gd name="T66" fmla="*/ 180 w 33"/>
                    <a:gd name="T67" fmla="*/ 117 h 29"/>
                    <a:gd name="T68" fmla="*/ 186 w 33"/>
                    <a:gd name="T69" fmla="*/ 140 h 29"/>
                    <a:gd name="T70" fmla="*/ 145 w 33"/>
                    <a:gd name="T71" fmla="*/ 152 h 29"/>
                    <a:gd name="T72" fmla="*/ 134 w 33"/>
                    <a:gd name="T73" fmla="*/ 146 h 29"/>
                    <a:gd name="T74" fmla="*/ 111 w 33"/>
                    <a:gd name="T75" fmla="*/ 163 h 29"/>
                    <a:gd name="T76" fmla="*/ 93 w 33"/>
                    <a:gd name="T77" fmla="*/ 157 h 29"/>
                    <a:gd name="T78" fmla="*/ 81 w 33"/>
                    <a:gd name="T79" fmla="*/ 163 h 29"/>
                    <a:gd name="T80" fmla="*/ 41 w 33"/>
                    <a:gd name="T81" fmla="*/ 146 h 29"/>
                    <a:gd name="T82" fmla="*/ 41 w 33"/>
                    <a:gd name="T83" fmla="*/ 146 h 2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"/>
                    <a:gd name="T127" fmla="*/ 0 h 29"/>
                    <a:gd name="T128" fmla="*/ 33 w 33"/>
                    <a:gd name="T129" fmla="*/ 29 h 2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" h="29">
                      <a:moveTo>
                        <a:pt x="7" y="25"/>
                      </a:moveTo>
                      <a:cubicBezTo>
                        <a:pt x="8" y="24"/>
                        <a:pt x="7" y="23"/>
                        <a:pt x="7" y="22"/>
                      </a:cubicBezTo>
                      <a:cubicBezTo>
                        <a:pt x="7" y="20"/>
                        <a:pt x="7" y="20"/>
                        <a:pt x="7" y="19"/>
                      </a:cubicBezTo>
                      <a:cubicBezTo>
                        <a:pt x="7" y="18"/>
                        <a:pt x="7" y="15"/>
                        <a:pt x="7" y="14"/>
                      </a:cubicBezTo>
                      <a:cubicBezTo>
                        <a:pt x="6" y="14"/>
                        <a:pt x="0" y="10"/>
                        <a:pt x="0" y="10"/>
                      </a:cubicBezTo>
                      <a:lnTo>
                        <a:pt x="1" y="9"/>
                      </a:lnTo>
                      <a:cubicBezTo>
                        <a:pt x="1" y="9"/>
                        <a:pt x="2" y="8"/>
                        <a:pt x="2" y="8"/>
                      </a:cubicBezTo>
                      <a:lnTo>
                        <a:pt x="4" y="9"/>
                      </a:lnTo>
                      <a:cubicBezTo>
                        <a:pt x="5" y="8"/>
                        <a:pt x="7" y="8"/>
                        <a:pt x="7" y="9"/>
                      </a:cubicBezTo>
                      <a:lnTo>
                        <a:pt x="7" y="5"/>
                      </a:lnTo>
                      <a:cubicBezTo>
                        <a:pt x="8" y="5"/>
                        <a:pt x="9" y="6"/>
                        <a:pt x="10" y="6"/>
                      </a:cubicBezTo>
                      <a:cubicBezTo>
                        <a:pt x="12" y="6"/>
                        <a:pt x="16" y="2"/>
                        <a:pt x="16" y="1"/>
                      </a:cubicBezTo>
                      <a:cubicBezTo>
                        <a:pt x="17" y="1"/>
                        <a:pt x="18" y="0"/>
                        <a:pt x="19" y="0"/>
                      </a:cubicBezTo>
                      <a:lnTo>
                        <a:pt x="19" y="1"/>
                      </a:lnTo>
                      <a:cubicBezTo>
                        <a:pt x="22" y="2"/>
                        <a:pt x="24" y="4"/>
                        <a:pt x="27" y="5"/>
                      </a:cubicBezTo>
                      <a:cubicBezTo>
                        <a:pt x="27" y="5"/>
                        <a:pt x="29" y="6"/>
                        <a:pt x="29" y="6"/>
                      </a:cubicBezTo>
                      <a:cubicBezTo>
                        <a:pt x="31" y="6"/>
                        <a:pt x="32" y="7"/>
                        <a:pt x="33" y="7"/>
                      </a:cubicBezTo>
                      <a:cubicBezTo>
                        <a:pt x="32" y="9"/>
                        <a:pt x="31" y="14"/>
                        <a:pt x="29" y="16"/>
                      </a:cubicBezTo>
                      <a:cubicBezTo>
                        <a:pt x="29" y="16"/>
                        <a:pt x="31" y="17"/>
                        <a:pt x="31" y="17"/>
                      </a:cubicBezTo>
                      <a:lnTo>
                        <a:pt x="31" y="18"/>
                      </a:lnTo>
                      <a:cubicBezTo>
                        <a:pt x="31" y="19"/>
                        <a:pt x="31" y="19"/>
                        <a:pt x="31" y="20"/>
                      </a:cubicBezTo>
                      <a:cubicBezTo>
                        <a:pt x="31" y="21"/>
                        <a:pt x="31" y="23"/>
                        <a:pt x="32" y="24"/>
                      </a:cubicBezTo>
                      <a:cubicBezTo>
                        <a:pt x="30" y="25"/>
                        <a:pt x="28" y="28"/>
                        <a:pt x="25" y="26"/>
                      </a:cubicBezTo>
                      <a:cubicBezTo>
                        <a:pt x="24" y="25"/>
                        <a:pt x="24" y="25"/>
                        <a:pt x="23" y="25"/>
                      </a:cubicBezTo>
                      <a:cubicBezTo>
                        <a:pt x="21" y="25"/>
                        <a:pt x="19" y="27"/>
                        <a:pt x="19" y="28"/>
                      </a:cubicBezTo>
                      <a:cubicBezTo>
                        <a:pt x="18" y="28"/>
                        <a:pt x="16" y="29"/>
                        <a:pt x="16" y="27"/>
                      </a:cubicBezTo>
                      <a:cubicBezTo>
                        <a:pt x="15" y="27"/>
                        <a:pt x="15" y="28"/>
                        <a:pt x="14" y="28"/>
                      </a:cubicBezTo>
                      <a:cubicBezTo>
                        <a:pt x="12" y="28"/>
                        <a:pt x="8" y="27"/>
                        <a:pt x="7" y="25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430"/>
                <p:cNvSpPr>
                  <a:spLocks/>
                </p:cNvSpPr>
                <p:nvPr/>
              </p:nvSpPr>
              <p:spPr bwMode="auto">
                <a:xfrm>
                  <a:off x="822325" y="2709863"/>
                  <a:ext cx="211138" cy="125412"/>
                </a:xfrm>
                <a:custGeom>
                  <a:avLst/>
                  <a:gdLst>
                    <a:gd name="T0" fmla="*/ 6 w 10"/>
                    <a:gd name="T1" fmla="*/ 35 h 7"/>
                    <a:gd name="T2" fmla="*/ 6 w 10"/>
                    <a:gd name="T3" fmla="*/ 35 h 7"/>
                    <a:gd name="T4" fmla="*/ 12 w 10"/>
                    <a:gd name="T5" fmla="*/ 18 h 7"/>
                    <a:gd name="T6" fmla="*/ 17 w 10"/>
                    <a:gd name="T7" fmla="*/ 6 h 7"/>
                    <a:gd name="T8" fmla="*/ 23 w 10"/>
                    <a:gd name="T9" fmla="*/ 18 h 7"/>
                    <a:gd name="T10" fmla="*/ 23 w 10"/>
                    <a:gd name="T11" fmla="*/ 18 h 7"/>
                    <a:gd name="T12" fmla="*/ 29 w 10"/>
                    <a:gd name="T13" fmla="*/ 18 h 7"/>
                    <a:gd name="T14" fmla="*/ 29 w 10"/>
                    <a:gd name="T15" fmla="*/ 12 h 7"/>
                    <a:gd name="T16" fmla="*/ 29 w 10"/>
                    <a:gd name="T17" fmla="*/ 12 h 7"/>
                    <a:gd name="T18" fmla="*/ 23 w 10"/>
                    <a:gd name="T19" fmla="*/ 6 h 7"/>
                    <a:gd name="T20" fmla="*/ 41 w 10"/>
                    <a:gd name="T21" fmla="*/ 0 h 7"/>
                    <a:gd name="T22" fmla="*/ 46 w 10"/>
                    <a:gd name="T23" fmla="*/ 0 h 7"/>
                    <a:gd name="T24" fmla="*/ 58 w 10"/>
                    <a:gd name="T25" fmla="*/ 0 h 7"/>
                    <a:gd name="T26" fmla="*/ 46 w 10"/>
                    <a:gd name="T27" fmla="*/ 23 h 7"/>
                    <a:gd name="T28" fmla="*/ 46 w 10"/>
                    <a:gd name="T29" fmla="*/ 23 h 7"/>
                    <a:gd name="T30" fmla="*/ 41 w 10"/>
                    <a:gd name="T31" fmla="*/ 41 h 7"/>
                    <a:gd name="T32" fmla="*/ 41 w 10"/>
                    <a:gd name="T33" fmla="*/ 41 h 7"/>
                    <a:gd name="T34" fmla="*/ 29 w 10"/>
                    <a:gd name="T35" fmla="*/ 35 h 7"/>
                    <a:gd name="T36" fmla="*/ 29 w 10"/>
                    <a:gd name="T37" fmla="*/ 35 h 7"/>
                    <a:gd name="T38" fmla="*/ 6 w 10"/>
                    <a:gd name="T39" fmla="*/ 35 h 7"/>
                    <a:gd name="T40" fmla="*/ 6 w 10"/>
                    <a:gd name="T41" fmla="*/ 35 h 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7"/>
                    <a:gd name="T65" fmla="*/ 10 w 10"/>
                    <a:gd name="T66" fmla="*/ 7 h 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7"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4"/>
                        <a:pt x="2" y="3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lnTo>
                        <a:pt x="5" y="3"/>
                      </a:lnTo>
                      <a:lnTo>
                        <a:pt x="5" y="2"/>
                      </a:ln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5" y="1"/>
                        <a:pt x="5" y="0"/>
                        <a:pt x="7" y="0"/>
                      </a:cubicBezTo>
                      <a:cubicBezTo>
                        <a:pt x="7" y="0"/>
                        <a:pt x="7" y="0"/>
                        <a:pt x="8" y="0"/>
                      </a:cubicBezTo>
                      <a:cubicBezTo>
                        <a:pt x="9" y="0"/>
                        <a:pt x="9" y="0"/>
                        <a:pt x="10" y="0"/>
                      </a:cubicBezTo>
                      <a:cubicBezTo>
                        <a:pt x="9" y="3"/>
                        <a:pt x="8" y="1"/>
                        <a:pt x="8" y="4"/>
                      </a:cubicBezTo>
                      <a:lnTo>
                        <a:pt x="7" y="7"/>
                      </a:lnTo>
                      <a:lnTo>
                        <a:pt x="5" y="6"/>
                      </a:lnTo>
                      <a:cubicBezTo>
                        <a:pt x="5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431"/>
                <p:cNvSpPr>
                  <a:spLocks/>
                </p:cNvSpPr>
                <p:nvPr/>
              </p:nvSpPr>
              <p:spPr bwMode="auto">
                <a:xfrm>
                  <a:off x="777875" y="2816225"/>
                  <a:ext cx="214313" cy="107950"/>
                </a:xfrm>
                <a:custGeom>
                  <a:avLst/>
                  <a:gdLst>
                    <a:gd name="T0" fmla="*/ 59 w 10"/>
                    <a:gd name="T1" fmla="*/ 23 h 6"/>
                    <a:gd name="T2" fmla="*/ 41 w 10"/>
                    <a:gd name="T3" fmla="*/ 35 h 6"/>
                    <a:gd name="T4" fmla="*/ 0 w 10"/>
                    <a:gd name="T5" fmla="*/ 12 h 6"/>
                    <a:gd name="T6" fmla="*/ 0 w 10"/>
                    <a:gd name="T7" fmla="*/ 12 h 6"/>
                    <a:gd name="T8" fmla="*/ 0 w 10"/>
                    <a:gd name="T9" fmla="*/ 6 h 6"/>
                    <a:gd name="T10" fmla="*/ 0 w 10"/>
                    <a:gd name="T11" fmla="*/ 6 h 6"/>
                    <a:gd name="T12" fmla="*/ 12 w 10"/>
                    <a:gd name="T13" fmla="*/ 0 h 6"/>
                    <a:gd name="T14" fmla="*/ 47 w 10"/>
                    <a:gd name="T15" fmla="*/ 6 h 6"/>
                    <a:gd name="T16" fmla="*/ 53 w 10"/>
                    <a:gd name="T17" fmla="*/ 12 h 6"/>
                    <a:gd name="T18" fmla="*/ 59 w 10"/>
                    <a:gd name="T19" fmla="*/ 12 h 6"/>
                    <a:gd name="T20" fmla="*/ 59 w 10"/>
                    <a:gd name="T21" fmla="*/ 12 h 6"/>
                    <a:gd name="T22" fmla="*/ 59 w 10"/>
                    <a:gd name="T23" fmla="*/ 23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10" y="4"/>
                      </a:moveTo>
                      <a:cubicBezTo>
                        <a:pt x="9" y="4"/>
                        <a:pt x="8" y="5"/>
                        <a:pt x="7" y="6"/>
                      </a:cubicBezTo>
                      <a:cubicBezTo>
                        <a:pt x="5" y="5"/>
                        <a:pt x="3" y="3"/>
                        <a:pt x="0" y="2"/>
                      </a:cubicBezTo>
                      <a:lnTo>
                        <a:pt x="0" y="1"/>
                      </a:ln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3" y="0"/>
                        <a:pt x="7" y="1"/>
                        <a:pt x="8" y="1"/>
                      </a:cubicBezTo>
                      <a:cubicBezTo>
                        <a:pt x="8" y="1"/>
                        <a:pt x="9" y="1"/>
                        <a:pt x="9" y="2"/>
                      </a:cubicBezTo>
                      <a:cubicBezTo>
                        <a:pt x="9" y="2"/>
                        <a:pt x="9" y="2"/>
                        <a:pt x="10" y="2"/>
                      </a:cubicBez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432"/>
                <p:cNvSpPr>
                  <a:spLocks/>
                </p:cNvSpPr>
                <p:nvPr/>
              </p:nvSpPr>
              <p:spPr bwMode="auto">
                <a:xfrm>
                  <a:off x="949325" y="2887663"/>
                  <a:ext cx="42863" cy="53975"/>
                </a:xfrm>
                <a:custGeom>
                  <a:avLst/>
                  <a:gdLst>
                    <a:gd name="T0" fmla="*/ 0 w 2"/>
                    <a:gd name="T1" fmla="*/ 12 h 3"/>
                    <a:gd name="T2" fmla="*/ 6 w 2"/>
                    <a:gd name="T3" fmla="*/ 6 h 3"/>
                    <a:gd name="T4" fmla="*/ 6 w 2"/>
                    <a:gd name="T5" fmla="*/ 6 h 3"/>
                    <a:gd name="T6" fmla="*/ 12 w 2"/>
                    <a:gd name="T7" fmla="*/ 0 h 3"/>
                    <a:gd name="T8" fmla="*/ 12 w 2"/>
                    <a:gd name="T9" fmla="*/ 18 h 3"/>
                    <a:gd name="T10" fmla="*/ 12 w 2"/>
                    <a:gd name="T11" fmla="*/ 18 h 3"/>
                    <a:gd name="T12" fmla="*/ 0 w 2"/>
                    <a:gd name="T13" fmla="*/ 12 h 3"/>
                    <a:gd name="T14" fmla="*/ 0 w 2"/>
                    <a:gd name="T15" fmla="*/ 1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3"/>
                    <a:gd name="T26" fmla="*/ 2 w 2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3">
                      <a:moveTo>
                        <a:pt x="0" y="2"/>
                      </a:moveTo>
                      <a:cubicBezTo>
                        <a:pt x="0" y="1"/>
                        <a:pt x="0" y="1"/>
                        <a:pt x="1" y="1"/>
                      </a:cubicBezTo>
                      <a:lnTo>
                        <a:pt x="2" y="0"/>
                      </a:lnTo>
                      <a:lnTo>
                        <a:pt x="2" y="3"/>
                      </a:lnTo>
                      <a:cubicBezTo>
                        <a:pt x="2" y="3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433"/>
                <p:cNvSpPr>
                  <a:spLocks/>
                </p:cNvSpPr>
                <p:nvPr/>
              </p:nvSpPr>
              <p:spPr bwMode="auto">
                <a:xfrm>
                  <a:off x="2098675" y="3352800"/>
                  <a:ext cx="1147763" cy="376238"/>
                </a:xfrm>
                <a:custGeom>
                  <a:avLst/>
                  <a:gdLst>
                    <a:gd name="T0" fmla="*/ 298 w 54"/>
                    <a:gd name="T1" fmla="*/ 47 h 21"/>
                    <a:gd name="T2" fmla="*/ 298 w 54"/>
                    <a:gd name="T3" fmla="*/ 41 h 21"/>
                    <a:gd name="T4" fmla="*/ 280 w 54"/>
                    <a:gd name="T5" fmla="*/ 18 h 21"/>
                    <a:gd name="T6" fmla="*/ 239 w 54"/>
                    <a:gd name="T7" fmla="*/ 6 h 21"/>
                    <a:gd name="T8" fmla="*/ 210 w 54"/>
                    <a:gd name="T9" fmla="*/ 23 h 21"/>
                    <a:gd name="T10" fmla="*/ 193 w 54"/>
                    <a:gd name="T11" fmla="*/ 23 h 21"/>
                    <a:gd name="T12" fmla="*/ 181 w 54"/>
                    <a:gd name="T13" fmla="*/ 18 h 21"/>
                    <a:gd name="T14" fmla="*/ 158 w 54"/>
                    <a:gd name="T15" fmla="*/ 12 h 21"/>
                    <a:gd name="T16" fmla="*/ 158 w 54"/>
                    <a:gd name="T17" fmla="*/ 6 h 21"/>
                    <a:gd name="T18" fmla="*/ 146 w 54"/>
                    <a:gd name="T19" fmla="*/ 12 h 21"/>
                    <a:gd name="T20" fmla="*/ 140 w 54"/>
                    <a:gd name="T21" fmla="*/ 0 h 21"/>
                    <a:gd name="T22" fmla="*/ 76 w 54"/>
                    <a:gd name="T23" fmla="*/ 18 h 21"/>
                    <a:gd name="T24" fmla="*/ 76 w 54"/>
                    <a:gd name="T25" fmla="*/ 18 h 21"/>
                    <a:gd name="T26" fmla="*/ 41 w 54"/>
                    <a:gd name="T27" fmla="*/ 18 h 21"/>
                    <a:gd name="T28" fmla="*/ 41 w 54"/>
                    <a:gd name="T29" fmla="*/ 18 h 21"/>
                    <a:gd name="T30" fmla="*/ 41 w 54"/>
                    <a:gd name="T31" fmla="*/ 23 h 21"/>
                    <a:gd name="T32" fmla="*/ 53 w 54"/>
                    <a:gd name="T33" fmla="*/ 23 h 21"/>
                    <a:gd name="T34" fmla="*/ 35 w 54"/>
                    <a:gd name="T35" fmla="*/ 29 h 21"/>
                    <a:gd name="T36" fmla="*/ 18 w 54"/>
                    <a:gd name="T37" fmla="*/ 29 h 21"/>
                    <a:gd name="T38" fmla="*/ 0 w 54"/>
                    <a:gd name="T39" fmla="*/ 47 h 21"/>
                    <a:gd name="T40" fmla="*/ 6 w 54"/>
                    <a:gd name="T41" fmla="*/ 64 h 21"/>
                    <a:gd name="T42" fmla="*/ 18 w 54"/>
                    <a:gd name="T43" fmla="*/ 76 h 21"/>
                    <a:gd name="T44" fmla="*/ 12 w 54"/>
                    <a:gd name="T45" fmla="*/ 88 h 21"/>
                    <a:gd name="T46" fmla="*/ 23 w 54"/>
                    <a:gd name="T47" fmla="*/ 88 h 21"/>
                    <a:gd name="T48" fmla="*/ 58 w 54"/>
                    <a:gd name="T49" fmla="*/ 111 h 21"/>
                    <a:gd name="T50" fmla="*/ 76 w 54"/>
                    <a:gd name="T51" fmla="*/ 117 h 21"/>
                    <a:gd name="T52" fmla="*/ 82 w 54"/>
                    <a:gd name="T53" fmla="*/ 111 h 21"/>
                    <a:gd name="T54" fmla="*/ 87 w 54"/>
                    <a:gd name="T55" fmla="*/ 100 h 21"/>
                    <a:gd name="T56" fmla="*/ 117 w 54"/>
                    <a:gd name="T57" fmla="*/ 117 h 21"/>
                    <a:gd name="T58" fmla="*/ 152 w 54"/>
                    <a:gd name="T59" fmla="*/ 105 h 21"/>
                    <a:gd name="T60" fmla="*/ 158 w 54"/>
                    <a:gd name="T61" fmla="*/ 105 h 21"/>
                    <a:gd name="T62" fmla="*/ 158 w 54"/>
                    <a:gd name="T63" fmla="*/ 105 h 21"/>
                    <a:gd name="T64" fmla="*/ 169 w 54"/>
                    <a:gd name="T65" fmla="*/ 105 h 21"/>
                    <a:gd name="T66" fmla="*/ 169 w 54"/>
                    <a:gd name="T67" fmla="*/ 105 h 21"/>
                    <a:gd name="T68" fmla="*/ 169 w 54"/>
                    <a:gd name="T69" fmla="*/ 123 h 21"/>
                    <a:gd name="T70" fmla="*/ 187 w 54"/>
                    <a:gd name="T71" fmla="*/ 105 h 21"/>
                    <a:gd name="T72" fmla="*/ 222 w 54"/>
                    <a:gd name="T73" fmla="*/ 105 h 21"/>
                    <a:gd name="T74" fmla="*/ 280 w 54"/>
                    <a:gd name="T75" fmla="*/ 88 h 21"/>
                    <a:gd name="T76" fmla="*/ 292 w 54"/>
                    <a:gd name="T77" fmla="*/ 94 h 21"/>
                    <a:gd name="T78" fmla="*/ 315 w 54"/>
                    <a:gd name="T79" fmla="*/ 100 h 21"/>
                    <a:gd name="T80" fmla="*/ 298 w 54"/>
                    <a:gd name="T81" fmla="*/ 53 h 21"/>
                    <a:gd name="T82" fmla="*/ 298 w 54"/>
                    <a:gd name="T83" fmla="*/ 47 h 21"/>
                    <a:gd name="T84" fmla="*/ 298 w 54"/>
                    <a:gd name="T85" fmla="*/ 47 h 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"/>
                    <a:gd name="T130" fmla="*/ 0 h 21"/>
                    <a:gd name="T131" fmla="*/ 54 w 54"/>
                    <a:gd name="T132" fmla="*/ 21 h 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" h="21">
                      <a:moveTo>
                        <a:pt x="51" y="8"/>
                      </a:moveTo>
                      <a:cubicBezTo>
                        <a:pt x="51" y="8"/>
                        <a:pt x="51" y="7"/>
                        <a:pt x="51" y="7"/>
                      </a:cubicBezTo>
                      <a:cubicBezTo>
                        <a:pt x="48" y="8"/>
                        <a:pt x="49" y="4"/>
                        <a:pt x="48" y="3"/>
                      </a:cubicBezTo>
                      <a:cubicBezTo>
                        <a:pt x="47" y="1"/>
                        <a:pt x="44" y="2"/>
                        <a:pt x="41" y="1"/>
                      </a:cubicBezTo>
                      <a:cubicBezTo>
                        <a:pt x="41" y="2"/>
                        <a:pt x="37" y="4"/>
                        <a:pt x="36" y="4"/>
                      </a:cubicBezTo>
                      <a:cubicBezTo>
                        <a:pt x="35" y="4"/>
                        <a:pt x="34" y="4"/>
                        <a:pt x="33" y="4"/>
                      </a:cubicBezTo>
                      <a:cubicBezTo>
                        <a:pt x="32" y="4"/>
                        <a:pt x="31" y="4"/>
                        <a:pt x="31" y="3"/>
                      </a:cubicBezTo>
                      <a:cubicBezTo>
                        <a:pt x="30" y="3"/>
                        <a:pt x="28" y="2"/>
                        <a:pt x="27" y="2"/>
                      </a:cubicBezTo>
                      <a:cubicBezTo>
                        <a:pt x="27" y="2"/>
                        <a:pt x="27" y="1"/>
                        <a:pt x="27" y="1"/>
                      </a:cubicBezTo>
                      <a:cubicBezTo>
                        <a:pt x="26" y="1"/>
                        <a:pt x="26" y="2"/>
                        <a:pt x="25" y="2"/>
                      </a:cubicBezTo>
                      <a:cubicBezTo>
                        <a:pt x="25" y="2"/>
                        <a:pt x="24" y="1"/>
                        <a:pt x="24" y="0"/>
                      </a:cubicBezTo>
                      <a:cubicBezTo>
                        <a:pt x="21" y="2"/>
                        <a:pt x="15" y="0"/>
                        <a:pt x="13" y="3"/>
                      </a:cubicBezTo>
                      <a:lnTo>
                        <a:pt x="7" y="3"/>
                      </a:lnTo>
                      <a:cubicBezTo>
                        <a:pt x="7" y="3"/>
                        <a:pt x="7" y="4"/>
                        <a:pt x="7" y="4"/>
                      </a:cubicBezTo>
                      <a:cubicBezTo>
                        <a:pt x="7" y="4"/>
                        <a:pt x="8" y="4"/>
                        <a:pt x="9" y="4"/>
                      </a:cubicBezTo>
                      <a:cubicBezTo>
                        <a:pt x="9" y="6"/>
                        <a:pt x="7" y="5"/>
                        <a:pt x="6" y="5"/>
                      </a:cubicBezTo>
                      <a:cubicBezTo>
                        <a:pt x="6" y="5"/>
                        <a:pt x="4" y="5"/>
                        <a:pt x="3" y="5"/>
                      </a:cubicBezTo>
                      <a:cubicBezTo>
                        <a:pt x="1" y="5"/>
                        <a:pt x="0" y="6"/>
                        <a:pt x="0" y="8"/>
                      </a:cubicBezTo>
                      <a:cubicBezTo>
                        <a:pt x="0" y="9"/>
                        <a:pt x="2" y="9"/>
                        <a:pt x="1" y="11"/>
                      </a:cubicBezTo>
                      <a:cubicBezTo>
                        <a:pt x="1" y="12"/>
                        <a:pt x="2" y="13"/>
                        <a:pt x="3" y="13"/>
                      </a:cubicBez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3" y="15"/>
                        <a:pt x="4" y="15"/>
                        <a:pt x="4" y="15"/>
                      </a:cubicBezTo>
                      <a:cubicBezTo>
                        <a:pt x="4" y="16"/>
                        <a:pt x="9" y="19"/>
                        <a:pt x="10" y="19"/>
                      </a:cubicBezTo>
                      <a:cubicBezTo>
                        <a:pt x="10" y="19"/>
                        <a:pt x="11" y="20"/>
                        <a:pt x="13" y="20"/>
                      </a:cubicBezTo>
                      <a:cubicBezTo>
                        <a:pt x="13" y="20"/>
                        <a:pt x="13" y="19"/>
                        <a:pt x="14" y="19"/>
                      </a:cubicBezTo>
                      <a:cubicBezTo>
                        <a:pt x="14" y="18"/>
                        <a:pt x="14" y="17"/>
                        <a:pt x="15" y="17"/>
                      </a:cubicBezTo>
                      <a:cubicBezTo>
                        <a:pt x="18" y="17"/>
                        <a:pt x="17" y="20"/>
                        <a:pt x="20" y="20"/>
                      </a:cubicBezTo>
                      <a:cubicBezTo>
                        <a:pt x="23" y="20"/>
                        <a:pt x="24" y="18"/>
                        <a:pt x="26" y="18"/>
                      </a:cubicBezTo>
                      <a:cubicBezTo>
                        <a:pt x="26" y="18"/>
                        <a:pt x="27" y="18"/>
                        <a:pt x="27" y="18"/>
                      </a:cubicBezTo>
                      <a:lnTo>
                        <a:pt x="29" y="18"/>
                      </a:lnTo>
                      <a:cubicBezTo>
                        <a:pt x="28" y="18"/>
                        <a:pt x="29" y="20"/>
                        <a:pt x="29" y="21"/>
                      </a:cubicBezTo>
                      <a:cubicBezTo>
                        <a:pt x="31" y="21"/>
                        <a:pt x="31" y="19"/>
                        <a:pt x="32" y="18"/>
                      </a:cubicBezTo>
                      <a:cubicBezTo>
                        <a:pt x="33" y="19"/>
                        <a:pt x="36" y="18"/>
                        <a:pt x="38" y="18"/>
                      </a:cubicBezTo>
                      <a:cubicBezTo>
                        <a:pt x="42" y="18"/>
                        <a:pt x="44" y="16"/>
                        <a:pt x="48" y="15"/>
                      </a:cubicBezTo>
                      <a:cubicBezTo>
                        <a:pt x="48" y="15"/>
                        <a:pt x="49" y="16"/>
                        <a:pt x="50" y="16"/>
                      </a:cubicBezTo>
                      <a:cubicBezTo>
                        <a:pt x="51" y="16"/>
                        <a:pt x="52" y="17"/>
                        <a:pt x="54" y="17"/>
                      </a:cubicBezTo>
                      <a:cubicBezTo>
                        <a:pt x="53" y="13"/>
                        <a:pt x="51" y="13"/>
                        <a:pt x="51" y="9"/>
                      </a:cubicBezTo>
                      <a:cubicBezTo>
                        <a:pt x="51" y="9"/>
                        <a:pt x="51" y="8"/>
                        <a:pt x="51" y="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451"/>
                <p:cNvSpPr>
                  <a:spLocks/>
                </p:cNvSpPr>
                <p:nvPr/>
              </p:nvSpPr>
              <p:spPr bwMode="auto">
                <a:xfrm>
                  <a:off x="1331913" y="3584575"/>
                  <a:ext cx="171450" cy="107950"/>
                </a:xfrm>
                <a:custGeom>
                  <a:avLst/>
                  <a:gdLst>
                    <a:gd name="T0" fmla="*/ 24 w 8"/>
                    <a:gd name="T1" fmla="*/ 0 h 6"/>
                    <a:gd name="T2" fmla="*/ 29 w 8"/>
                    <a:gd name="T3" fmla="*/ 6 h 6"/>
                    <a:gd name="T4" fmla="*/ 29 w 8"/>
                    <a:gd name="T5" fmla="*/ 6 h 6"/>
                    <a:gd name="T6" fmla="*/ 41 w 8"/>
                    <a:gd name="T7" fmla="*/ 0 h 6"/>
                    <a:gd name="T8" fmla="*/ 47 w 8"/>
                    <a:gd name="T9" fmla="*/ 0 h 6"/>
                    <a:gd name="T10" fmla="*/ 47 w 8"/>
                    <a:gd name="T11" fmla="*/ 0 h 6"/>
                    <a:gd name="T12" fmla="*/ 47 w 8"/>
                    <a:gd name="T13" fmla="*/ 29 h 6"/>
                    <a:gd name="T14" fmla="*/ 47 w 8"/>
                    <a:gd name="T15" fmla="*/ 29 h 6"/>
                    <a:gd name="T16" fmla="*/ 24 w 8"/>
                    <a:gd name="T17" fmla="*/ 18 h 6"/>
                    <a:gd name="T18" fmla="*/ 18 w 8"/>
                    <a:gd name="T19" fmla="*/ 18 h 6"/>
                    <a:gd name="T20" fmla="*/ 0 w 8"/>
                    <a:gd name="T21" fmla="*/ 0 h 6"/>
                    <a:gd name="T22" fmla="*/ 0 w 8"/>
                    <a:gd name="T23" fmla="*/ 0 h 6"/>
                    <a:gd name="T24" fmla="*/ 24 w 8"/>
                    <a:gd name="T25" fmla="*/ 0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6"/>
                    <a:gd name="T41" fmla="*/ 8 w 8"/>
                    <a:gd name="T42" fmla="*/ 6 h 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6">
                      <a:moveTo>
                        <a:pt x="4" y="0"/>
                      </a:moveTo>
                      <a:lnTo>
                        <a:pt x="5" y="1"/>
                      </a:ln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7" y="0"/>
                        <a:pt x="7" y="0"/>
                        <a:pt x="8" y="0"/>
                      </a:cubicBezTo>
                      <a:lnTo>
                        <a:pt x="8" y="5"/>
                      </a:lnTo>
                      <a:cubicBezTo>
                        <a:pt x="6" y="6"/>
                        <a:pt x="5" y="4"/>
                        <a:pt x="4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2" y="3"/>
                        <a:pt x="0" y="2"/>
                        <a:pt x="0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461"/>
                <p:cNvSpPr>
                  <a:spLocks/>
                </p:cNvSpPr>
                <p:nvPr/>
              </p:nvSpPr>
              <p:spPr bwMode="auto">
                <a:xfrm>
                  <a:off x="1138238" y="2960688"/>
                  <a:ext cx="449262" cy="141287"/>
                </a:xfrm>
                <a:custGeom>
                  <a:avLst/>
                  <a:gdLst>
                    <a:gd name="T0" fmla="*/ 70 w 21"/>
                    <a:gd name="T1" fmla="*/ 6 h 8"/>
                    <a:gd name="T2" fmla="*/ 64 w 21"/>
                    <a:gd name="T3" fmla="*/ 6 h 8"/>
                    <a:gd name="T4" fmla="*/ 59 w 21"/>
                    <a:gd name="T5" fmla="*/ 17 h 8"/>
                    <a:gd name="T6" fmla="*/ 64 w 21"/>
                    <a:gd name="T7" fmla="*/ 23 h 8"/>
                    <a:gd name="T8" fmla="*/ 18 w 21"/>
                    <a:gd name="T9" fmla="*/ 29 h 8"/>
                    <a:gd name="T10" fmla="*/ 18 w 21"/>
                    <a:gd name="T11" fmla="*/ 29 h 8"/>
                    <a:gd name="T12" fmla="*/ 12 w 21"/>
                    <a:gd name="T13" fmla="*/ 34 h 8"/>
                    <a:gd name="T14" fmla="*/ 12 w 21"/>
                    <a:gd name="T15" fmla="*/ 34 h 8"/>
                    <a:gd name="T16" fmla="*/ 23 w 21"/>
                    <a:gd name="T17" fmla="*/ 40 h 8"/>
                    <a:gd name="T18" fmla="*/ 23 w 21"/>
                    <a:gd name="T19" fmla="*/ 40 h 8"/>
                    <a:gd name="T20" fmla="*/ 41 w 21"/>
                    <a:gd name="T21" fmla="*/ 40 h 8"/>
                    <a:gd name="T22" fmla="*/ 41 w 21"/>
                    <a:gd name="T23" fmla="*/ 40 h 8"/>
                    <a:gd name="T24" fmla="*/ 70 w 21"/>
                    <a:gd name="T25" fmla="*/ 46 h 8"/>
                    <a:gd name="T26" fmla="*/ 82 w 21"/>
                    <a:gd name="T27" fmla="*/ 46 h 8"/>
                    <a:gd name="T28" fmla="*/ 105 w 21"/>
                    <a:gd name="T29" fmla="*/ 40 h 8"/>
                    <a:gd name="T30" fmla="*/ 123 w 21"/>
                    <a:gd name="T31" fmla="*/ 17 h 8"/>
                    <a:gd name="T32" fmla="*/ 117 w 21"/>
                    <a:gd name="T33" fmla="*/ 6 h 8"/>
                    <a:gd name="T34" fmla="*/ 100 w 21"/>
                    <a:gd name="T35" fmla="*/ 0 h 8"/>
                    <a:gd name="T36" fmla="*/ 100 w 21"/>
                    <a:gd name="T37" fmla="*/ 0 h 8"/>
                    <a:gd name="T38" fmla="*/ 70 w 21"/>
                    <a:gd name="T39" fmla="*/ 6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1"/>
                    <a:gd name="T61" fmla="*/ 0 h 8"/>
                    <a:gd name="T62" fmla="*/ 21 w 21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1" h="8">
                      <a:moveTo>
                        <a:pt x="12" y="1"/>
                      </a:move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2"/>
                        <a:pt x="11" y="3"/>
                        <a:pt x="10" y="3"/>
                      </a:cubicBezTo>
                      <a:cubicBezTo>
                        <a:pt x="10" y="3"/>
                        <a:pt x="11" y="4"/>
                        <a:pt x="11" y="4"/>
                      </a:cubicBezTo>
                      <a:cubicBezTo>
                        <a:pt x="9" y="5"/>
                        <a:pt x="8" y="6"/>
                        <a:pt x="3" y="5"/>
                      </a:cubicBezTo>
                      <a:lnTo>
                        <a:pt x="2" y="6"/>
                      </a:lnTo>
                      <a:cubicBezTo>
                        <a:pt x="2" y="7"/>
                        <a:pt x="0" y="7"/>
                        <a:pt x="4" y="7"/>
                      </a:cubicBezTo>
                      <a:lnTo>
                        <a:pt x="7" y="7"/>
                      </a:lnTo>
                      <a:cubicBezTo>
                        <a:pt x="8" y="8"/>
                        <a:pt x="10" y="8"/>
                        <a:pt x="12" y="8"/>
                      </a:cubicBezTo>
                      <a:cubicBezTo>
                        <a:pt x="13" y="8"/>
                        <a:pt x="13" y="8"/>
                        <a:pt x="14" y="8"/>
                      </a:cubicBezTo>
                      <a:cubicBezTo>
                        <a:pt x="16" y="8"/>
                        <a:pt x="16" y="7"/>
                        <a:pt x="18" y="7"/>
                      </a:cubicBezTo>
                      <a:cubicBezTo>
                        <a:pt x="20" y="6"/>
                        <a:pt x="20" y="4"/>
                        <a:pt x="21" y="3"/>
                      </a:cubicBezTo>
                      <a:cubicBezTo>
                        <a:pt x="21" y="3"/>
                        <a:pt x="20" y="3"/>
                        <a:pt x="20" y="1"/>
                      </a:cubicBezTo>
                      <a:cubicBezTo>
                        <a:pt x="18" y="1"/>
                        <a:pt x="18" y="1"/>
                        <a:pt x="17" y="0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545"/>
                <p:cNvSpPr>
                  <a:spLocks/>
                </p:cNvSpPr>
                <p:nvPr/>
              </p:nvSpPr>
              <p:spPr bwMode="auto">
                <a:xfrm>
                  <a:off x="1671638" y="2459038"/>
                  <a:ext cx="427037" cy="125412"/>
                </a:xfrm>
                <a:custGeom>
                  <a:avLst/>
                  <a:gdLst>
                    <a:gd name="T0" fmla="*/ 82 w 20"/>
                    <a:gd name="T1" fmla="*/ 35 h 7"/>
                    <a:gd name="T2" fmla="*/ 94 w 20"/>
                    <a:gd name="T3" fmla="*/ 41 h 7"/>
                    <a:gd name="T4" fmla="*/ 94 w 20"/>
                    <a:gd name="T5" fmla="*/ 41 h 7"/>
                    <a:gd name="T6" fmla="*/ 117 w 20"/>
                    <a:gd name="T7" fmla="*/ 29 h 7"/>
                    <a:gd name="T8" fmla="*/ 117 w 20"/>
                    <a:gd name="T9" fmla="*/ 29 h 7"/>
                    <a:gd name="T10" fmla="*/ 105 w 20"/>
                    <a:gd name="T11" fmla="*/ 6 h 7"/>
                    <a:gd name="T12" fmla="*/ 59 w 20"/>
                    <a:gd name="T13" fmla="*/ 0 h 7"/>
                    <a:gd name="T14" fmla="*/ 47 w 20"/>
                    <a:gd name="T15" fmla="*/ 0 h 7"/>
                    <a:gd name="T16" fmla="*/ 41 w 20"/>
                    <a:gd name="T17" fmla="*/ 18 h 7"/>
                    <a:gd name="T18" fmla="*/ 18 w 20"/>
                    <a:gd name="T19" fmla="*/ 6 h 7"/>
                    <a:gd name="T20" fmla="*/ 6 w 20"/>
                    <a:gd name="T21" fmla="*/ 35 h 7"/>
                    <a:gd name="T22" fmla="*/ 41 w 20"/>
                    <a:gd name="T23" fmla="*/ 29 h 7"/>
                    <a:gd name="T24" fmla="*/ 76 w 20"/>
                    <a:gd name="T25" fmla="*/ 35 h 7"/>
                    <a:gd name="T26" fmla="*/ 76 w 20"/>
                    <a:gd name="T27" fmla="*/ 35 h 7"/>
                    <a:gd name="T28" fmla="*/ 76 w 20"/>
                    <a:gd name="T29" fmla="*/ 35 h 7"/>
                    <a:gd name="T30" fmla="*/ 82 w 20"/>
                    <a:gd name="T31" fmla="*/ 35 h 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7"/>
                    <a:gd name="T50" fmla="*/ 20 w 20"/>
                    <a:gd name="T51" fmla="*/ 7 h 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7">
                      <a:moveTo>
                        <a:pt x="14" y="6"/>
                      </a:moveTo>
                      <a:cubicBezTo>
                        <a:pt x="14" y="6"/>
                        <a:pt x="16" y="7"/>
                        <a:pt x="16" y="7"/>
                      </a:cubicBezTo>
                      <a:lnTo>
                        <a:pt x="20" y="5"/>
                      </a:lnTo>
                      <a:cubicBezTo>
                        <a:pt x="19" y="4"/>
                        <a:pt x="18" y="1"/>
                        <a:pt x="18" y="1"/>
                      </a:cubicBezTo>
                      <a:cubicBezTo>
                        <a:pt x="16" y="1"/>
                        <a:pt x="11" y="0"/>
                        <a:pt x="10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1"/>
                        <a:pt x="7" y="3"/>
                        <a:pt x="7" y="3"/>
                      </a:cubicBezTo>
                      <a:cubicBezTo>
                        <a:pt x="6" y="3"/>
                        <a:pt x="4" y="1"/>
                        <a:pt x="3" y="1"/>
                      </a:cubicBezTo>
                      <a:cubicBezTo>
                        <a:pt x="1" y="2"/>
                        <a:pt x="0" y="3"/>
                        <a:pt x="1" y="6"/>
                      </a:cubicBezTo>
                      <a:cubicBezTo>
                        <a:pt x="2" y="5"/>
                        <a:pt x="7" y="5"/>
                        <a:pt x="7" y="5"/>
                      </a:cubicBezTo>
                      <a:cubicBezTo>
                        <a:pt x="10" y="5"/>
                        <a:pt x="10" y="6"/>
                        <a:pt x="13" y="6"/>
                      </a:cubicBez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546"/>
                <p:cNvSpPr>
                  <a:spLocks/>
                </p:cNvSpPr>
                <p:nvPr/>
              </p:nvSpPr>
              <p:spPr bwMode="auto">
                <a:xfrm>
                  <a:off x="1671638" y="2551113"/>
                  <a:ext cx="338137" cy="139700"/>
                </a:xfrm>
                <a:custGeom>
                  <a:avLst/>
                  <a:gdLst>
                    <a:gd name="T0" fmla="*/ 58 w 16"/>
                    <a:gd name="T1" fmla="*/ 46 h 8"/>
                    <a:gd name="T2" fmla="*/ 76 w 16"/>
                    <a:gd name="T3" fmla="*/ 34 h 8"/>
                    <a:gd name="T4" fmla="*/ 81 w 16"/>
                    <a:gd name="T5" fmla="*/ 23 h 8"/>
                    <a:gd name="T6" fmla="*/ 81 w 16"/>
                    <a:gd name="T7" fmla="*/ 23 h 8"/>
                    <a:gd name="T8" fmla="*/ 93 w 16"/>
                    <a:gd name="T9" fmla="*/ 12 h 8"/>
                    <a:gd name="T10" fmla="*/ 93 w 16"/>
                    <a:gd name="T11" fmla="*/ 12 h 8"/>
                    <a:gd name="T12" fmla="*/ 76 w 16"/>
                    <a:gd name="T13" fmla="*/ 6 h 8"/>
                    <a:gd name="T14" fmla="*/ 41 w 16"/>
                    <a:gd name="T15" fmla="*/ 0 h 8"/>
                    <a:gd name="T16" fmla="*/ 6 w 16"/>
                    <a:gd name="T17" fmla="*/ 6 h 8"/>
                    <a:gd name="T18" fmla="*/ 6 w 16"/>
                    <a:gd name="T19" fmla="*/ 6 h 8"/>
                    <a:gd name="T20" fmla="*/ 0 w 16"/>
                    <a:gd name="T21" fmla="*/ 17 h 8"/>
                    <a:gd name="T22" fmla="*/ 0 w 16"/>
                    <a:gd name="T23" fmla="*/ 17 h 8"/>
                    <a:gd name="T24" fmla="*/ 23 w 16"/>
                    <a:gd name="T25" fmla="*/ 23 h 8"/>
                    <a:gd name="T26" fmla="*/ 29 w 16"/>
                    <a:gd name="T27" fmla="*/ 34 h 8"/>
                    <a:gd name="T28" fmla="*/ 52 w 16"/>
                    <a:gd name="T29" fmla="*/ 40 h 8"/>
                    <a:gd name="T30" fmla="*/ 58 w 16"/>
                    <a:gd name="T31" fmla="*/ 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"/>
                    <a:gd name="T49" fmla="*/ 0 h 8"/>
                    <a:gd name="T50" fmla="*/ 16 w 16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" h="8">
                      <a:moveTo>
                        <a:pt x="10" y="8"/>
                      </a:moveTo>
                      <a:cubicBezTo>
                        <a:pt x="10" y="7"/>
                        <a:pt x="13" y="7"/>
                        <a:pt x="13" y="6"/>
                      </a:cubicBezTo>
                      <a:cubicBezTo>
                        <a:pt x="13" y="6"/>
                        <a:pt x="14" y="4"/>
                        <a:pt x="14" y="4"/>
                      </a:cubicBezTo>
                      <a:lnTo>
                        <a:pt x="16" y="2"/>
                      </a:lnTo>
                      <a:cubicBezTo>
                        <a:pt x="16" y="1"/>
                        <a:pt x="13" y="2"/>
                        <a:pt x="13" y="1"/>
                      </a:cubicBezTo>
                      <a:cubicBezTo>
                        <a:pt x="10" y="1"/>
                        <a:pt x="10" y="0"/>
                        <a:pt x="7" y="0"/>
                      </a:cubicBezTo>
                      <a:cubicBezTo>
                        <a:pt x="7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0" y="3"/>
                      </a:cubicBezTo>
                      <a:lnTo>
                        <a:pt x="4" y="4"/>
                      </a:lnTo>
                      <a:lnTo>
                        <a:pt x="5" y="6"/>
                      </a:lnTo>
                      <a:lnTo>
                        <a:pt x="9" y="7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547"/>
                <p:cNvSpPr>
                  <a:spLocks/>
                </p:cNvSpPr>
                <p:nvPr/>
              </p:nvSpPr>
              <p:spPr bwMode="auto">
                <a:xfrm>
                  <a:off x="1376363" y="2620963"/>
                  <a:ext cx="527050" cy="320675"/>
                </a:xfrm>
                <a:custGeom>
                  <a:avLst/>
                  <a:gdLst>
                    <a:gd name="T0" fmla="*/ 75 w 25"/>
                    <a:gd name="T1" fmla="*/ 6 h 18"/>
                    <a:gd name="T2" fmla="*/ 81 w 25"/>
                    <a:gd name="T3" fmla="*/ 12 h 18"/>
                    <a:gd name="T4" fmla="*/ 128 w 25"/>
                    <a:gd name="T5" fmla="*/ 17 h 18"/>
                    <a:gd name="T6" fmla="*/ 139 w 25"/>
                    <a:gd name="T7" fmla="*/ 29 h 18"/>
                    <a:gd name="T8" fmla="*/ 139 w 25"/>
                    <a:gd name="T9" fmla="*/ 29 h 18"/>
                    <a:gd name="T10" fmla="*/ 133 w 25"/>
                    <a:gd name="T11" fmla="*/ 47 h 18"/>
                    <a:gd name="T12" fmla="*/ 145 w 25"/>
                    <a:gd name="T13" fmla="*/ 82 h 18"/>
                    <a:gd name="T14" fmla="*/ 133 w 25"/>
                    <a:gd name="T15" fmla="*/ 105 h 18"/>
                    <a:gd name="T16" fmla="*/ 133 w 25"/>
                    <a:gd name="T17" fmla="*/ 105 h 18"/>
                    <a:gd name="T18" fmla="*/ 133 w 25"/>
                    <a:gd name="T19" fmla="*/ 105 h 18"/>
                    <a:gd name="T20" fmla="*/ 133 w 25"/>
                    <a:gd name="T21" fmla="*/ 105 h 18"/>
                    <a:gd name="T22" fmla="*/ 99 w 25"/>
                    <a:gd name="T23" fmla="*/ 105 h 18"/>
                    <a:gd name="T24" fmla="*/ 58 w 25"/>
                    <a:gd name="T25" fmla="*/ 93 h 18"/>
                    <a:gd name="T26" fmla="*/ 17 w 25"/>
                    <a:gd name="T27" fmla="*/ 70 h 18"/>
                    <a:gd name="T28" fmla="*/ 0 w 25"/>
                    <a:gd name="T29" fmla="*/ 17 h 18"/>
                    <a:gd name="T30" fmla="*/ 6 w 25"/>
                    <a:gd name="T31" fmla="*/ 12 h 18"/>
                    <a:gd name="T32" fmla="*/ 46 w 25"/>
                    <a:gd name="T33" fmla="*/ 0 h 18"/>
                    <a:gd name="T34" fmla="*/ 58 w 25"/>
                    <a:gd name="T35" fmla="*/ 12 h 18"/>
                    <a:gd name="T36" fmla="*/ 70 w 25"/>
                    <a:gd name="T37" fmla="*/ 12 h 18"/>
                    <a:gd name="T38" fmla="*/ 70 w 25"/>
                    <a:gd name="T39" fmla="*/ 12 h 18"/>
                    <a:gd name="T40" fmla="*/ 75 w 25"/>
                    <a:gd name="T41" fmla="*/ 6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5"/>
                    <a:gd name="T64" fmla="*/ 0 h 18"/>
                    <a:gd name="T65" fmla="*/ 25 w 25"/>
                    <a:gd name="T66" fmla="*/ 18 h 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5" h="18">
                      <a:moveTo>
                        <a:pt x="13" y="1"/>
                      </a:moveTo>
                      <a:lnTo>
                        <a:pt x="14" y="2"/>
                      </a:lnTo>
                      <a:lnTo>
                        <a:pt x="22" y="3"/>
                      </a:lnTo>
                      <a:lnTo>
                        <a:pt x="24" y="5"/>
                      </a:lnTo>
                      <a:cubicBezTo>
                        <a:pt x="24" y="6"/>
                        <a:pt x="23" y="8"/>
                        <a:pt x="23" y="8"/>
                      </a:cubicBezTo>
                      <a:cubicBezTo>
                        <a:pt x="23" y="10"/>
                        <a:pt x="25" y="13"/>
                        <a:pt x="25" y="14"/>
                      </a:cubicBezTo>
                      <a:cubicBezTo>
                        <a:pt x="25" y="15"/>
                        <a:pt x="23" y="17"/>
                        <a:pt x="23" y="18"/>
                      </a:cubicBezTo>
                      <a:cubicBezTo>
                        <a:pt x="21" y="18"/>
                        <a:pt x="19" y="18"/>
                        <a:pt x="17" y="18"/>
                      </a:cubicBezTo>
                      <a:cubicBezTo>
                        <a:pt x="11" y="18"/>
                        <a:pt x="12" y="17"/>
                        <a:pt x="10" y="16"/>
                      </a:cubicBezTo>
                      <a:cubicBezTo>
                        <a:pt x="7" y="15"/>
                        <a:pt x="6" y="14"/>
                        <a:pt x="3" y="12"/>
                      </a:cubicBezTo>
                      <a:cubicBezTo>
                        <a:pt x="2" y="6"/>
                        <a:pt x="0" y="3"/>
                        <a:pt x="0" y="3"/>
                      </a:cubicBezTo>
                      <a:cubicBezTo>
                        <a:pt x="1" y="3"/>
                        <a:pt x="0" y="2"/>
                        <a:pt x="1" y="2"/>
                      </a:cubicBezTo>
                      <a:cubicBezTo>
                        <a:pt x="4" y="1"/>
                        <a:pt x="6" y="1"/>
                        <a:pt x="8" y="0"/>
                      </a:cubicBezTo>
                      <a:cubicBezTo>
                        <a:pt x="9" y="1"/>
                        <a:pt x="10" y="2"/>
                        <a:pt x="10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548"/>
                <p:cNvSpPr>
                  <a:spLocks/>
                </p:cNvSpPr>
                <p:nvPr/>
              </p:nvSpPr>
              <p:spPr bwMode="auto">
                <a:xfrm>
                  <a:off x="1522413" y="2994025"/>
                  <a:ext cx="363537" cy="144463"/>
                </a:xfrm>
                <a:custGeom>
                  <a:avLst/>
                  <a:gdLst>
                    <a:gd name="T0" fmla="*/ 94 w 17"/>
                    <a:gd name="T1" fmla="*/ 0 h 8"/>
                    <a:gd name="T2" fmla="*/ 53 w 17"/>
                    <a:gd name="T3" fmla="*/ 0 h 8"/>
                    <a:gd name="T4" fmla="*/ 53 w 17"/>
                    <a:gd name="T5" fmla="*/ 0 h 8"/>
                    <a:gd name="T6" fmla="*/ 29 w 17"/>
                    <a:gd name="T7" fmla="*/ 12 h 8"/>
                    <a:gd name="T8" fmla="*/ 18 w 17"/>
                    <a:gd name="T9" fmla="*/ 6 h 8"/>
                    <a:gd name="T10" fmla="*/ 0 w 17"/>
                    <a:gd name="T11" fmla="*/ 24 h 8"/>
                    <a:gd name="T12" fmla="*/ 29 w 17"/>
                    <a:gd name="T13" fmla="*/ 47 h 8"/>
                    <a:gd name="T14" fmla="*/ 29 w 17"/>
                    <a:gd name="T15" fmla="*/ 47 h 8"/>
                    <a:gd name="T16" fmla="*/ 76 w 17"/>
                    <a:gd name="T17" fmla="*/ 47 h 8"/>
                    <a:gd name="T18" fmla="*/ 76 w 17"/>
                    <a:gd name="T19" fmla="*/ 47 h 8"/>
                    <a:gd name="T20" fmla="*/ 100 w 17"/>
                    <a:gd name="T21" fmla="*/ 6 h 8"/>
                    <a:gd name="T22" fmla="*/ 100 w 17"/>
                    <a:gd name="T23" fmla="*/ 6 h 8"/>
                    <a:gd name="T24" fmla="*/ 94 w 17"/>
                    <a:gd name="T25" fmla="*/ 0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8"/>
                    <a:gd name="T41" fmla="*/ 17 w 17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8">
                      <a:moveTo>
                        <a:pt x="16" y="0"/>
                      </a:moveTo>
                      <a:lnTo>
                        <a:pt x="9" y="0"/>
                      </a:lnTo>
                      <a:cubicBezTo>
                        <a:pt x="8" y="0"/>
                        <a:pt x="6" y="2"/>
                        <a:pt x="5" y="2"/>
                      </a:cubicBezTo>
                      <a:cubicBezTo>
                        <a:pt x="4" y="2"/>
                        <a:pt x="3" y="1"/>
                        <a:pt x="3" y="1"/>
                      </a:cubicBezTo>
                      <a:cubicBezTo>
                        <a:pt x="2" y="2"/>
                        <a:pt x="2" y="4"/>
                        <a:pt x="0" y="4"/>
                      </a:cubicBezTo>
                      <a:cubicBezTo>
                        <a:pt x="2" y="6"/>
                        <a:pt x="3" y="7"/>
                        <a:pt x="5" y="8"/>
                      </a:cubicBezTo>
                      <a:lnTo>
                        <a:pt x="13" y="8"/>
                      </a:lnTo>
                      <a:cubicBezTo>
                        <a:pt x="14" y="5"/>
                        <a:pt x="16" y="3"/>
                        <a:pt x="17" y="1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549"/>
                <p:cNvSpPr>
                  <a:spLocks/>
                </p:cNvSpPr>
                <p:nvPr/>
              </p:nvSpPr>
              <p:spPr bwMode="auto">
                <a:xfrm>
                  <a:off x="1776413" y="2351088"/>
                  <a:ext cx="277812" cy="125412"/>
                </a:xfrm>
                <a:custGeom>
                  <a:avLst/>
                  <a:gdLst>
                    <a:gd name="T0" fmla="*/ 76 w 13"/>
                    <a:gd name="T1" fmla="*/ 41 h 7"/>
                    <a:gd name="T2" fmla="*/ 76 w 13"/>
                    <a:gd name="T3" fmla="*/ 6 h 7"/>
                    <a:gd name="T4" fmla="*/ 58 w 13"/>
                    <a:gd name="T5" fmla="*/ 6 h 7"/>
                    <a:gd name="T6" fmla="*/ 29 w 13"/>
                    <a:gd name="T7" fmla="*/ 0 h 7"/>
                    <a:gd name="T8" fmla="*/ 0 w 13"/>
                    <a:gd name="T9" fmla="*/ 12 h 7"/>
                    <a:gd name="T10" fmla="*/ 18 w 13"/>
                    <a:gd name="T11" fmla="*/ 35 h 7"/>
                    <a:gd name="T12" fmla="*/ 29 w 13"/>
                    <a:gd name="T13" fmla="*/ 35 h 7"/>
                    <a:gd name="T14" fmla="*/ 76 w 13"/>
                    <a:gd name="T15" fmla="*/ 41 h 7"/>
                    <a:gd name="T16" fmla="*/ 76 w 13"/>
                    <a:gd name="T17" fmla="*/ 41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7"/>
                    <a:gd name="T29" fmla="*/ 13 w 1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7">
                      <a:moveTo>
                        <a:pt x="13" y="7"/>
                      </a:moveTo>
                      <a:cubicBezTo>
                        <a:pt x="12" y="3"/>
                        <a:pt x="13" y="2"/>
                        <a:pt x="13" y="1"/>
                      </a:cubicBezTo>
                      <a:cubicBezTo>
                        <a:pt x="13" y="1"/>
                        <a:pt x="10" y="1"/>
                        <a:pt x="10" y="1"/>
                      </a:cubicBezTo>
                      <a:cubicBezTo>
                        <a:pt x="8" y="1"/>
                        <a:pt x="8" y="0"/>
                        <a:pt x="5" y="0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6"/>
                        <a:pt x="4" y="4"/>
                        <a:pt x="3" y="6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6" y="6"/>
                        <a:pt x="13" y="7"/>
                        <a:pt x="13" y="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550"/>
                <p:cNvSpPr>
                  <a:spLocks/>
                </p:cNvSpPr>
                <p:nvPr/>
              </p:nvSpPr>
              <p:spPr bwMode="auto">
                <a:xfrm>
                  <a:off x="1798638" y="3013075"/>
                  <a:ext cx="449262" cy="268288"/>
                </a:xfrm>
                <a:custGeom>
                  <a:avLst/>
                  <a:gdLst>
                    <a:gd name="T0" fmla="*/ 123 w 21"/>
                    <a:gd name="T1" fmla="*/ 53 h 15"/>
                    <a:gd name="T2" fmla="*/ 111 w 21"/>
                    <a:gd name="T3" fmla="*/ 65 h 15"/>
                    <a:gd name="T4" fmla="*/ 117 w 21"/>
                    <a:gd name="T5" fmla="*/ 76 h 15"/>
                    <a:gd name="T6" fmla="*/ 94 w 21"/>
                    <a:gd name="T7" fmla="*/ 76 h 15"/>
                    <a:gd name="T8" fmla="*/ 53 w 21"/>
                    <a:gd name="T9" fmla="*/ 88 h 15"/>
                    <a:gd name="T10" fmla="*/ 53 w 21"/>
                    <a:gd name="T11" fmla="*/ 88 h 15"/>
                    <a:gd name="T12" fmla="*/ 29 w 21"/>
                    <a:gd name="T13" fmla="*/ 76 h 15"/>
                    <a:gd name="T14" fmla="*/ 29 w 21"/>
                    <a:gd name="T15" fmla="*/ 76 h 15"/>
                    <a:gd name="T16" fmla="*/ 0 w 21"/>
                    <a:gd name="T17" fmla="*/ 41 h 15"/>
                    <a:gd name="T18" fmla="*/ 23 w 21"/>
                    <a:gd name="T19" fmla="*/ 0 h 15"/>
                    <a:gd name="T20" fmla="*/ 59 w 21"/>
                    <a:gd name="T21" fmla="*/ 6 h 15"/>
                    <a:gd name="T22" fmla="*/ 76 w 21"/>
                    <a:gd name="T23" fmla="*/ 0 h 15"/>
                    <a:gd name="T24" fmla="*/ 123 w 21"/>
                    <a:gd name="T25" fmla="*/ 53 h 15"/>
                    <a:gd name="T26" fmla="*/ 123 w 21"/>
                    <a:gd name="T27" fmla="*/ 53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"/>
                    <a:gd name="T43" fmla="*/ 0 h 15"/>
                    <a:gd name="T44" fmla="*/ 21 w 21"/>
                    <a:gd name="T45" fmla="*/ 15 h 1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" h="15">
                      <a:moveTo>
                        <a:pt x="21" y="9"/>
                      </a:moveTo>
                      <a:cubicBezTo>
                        <a:pt x="21" y="9"/>
                        <a:pt x="20" y="10"/>
                        <a:pt x="19" y="11"/>
                      </a:cubicBezTo>
                      <a:cubicBezTo>
                        <a:pt x="19" y="12"/>
                        <a:pt x="20" y="13"/>
                        <a:pt x="20" y="13"/>
                      </a:cubicBezTo>
                      <a:cubicBezTo>
                        <a:pt x="19" y="13"/>
                        <a:pt x="17" y="13"/>
                        <a:pt x="16" y="13"/>
                      </a:cubicBezTo>
                      <a:cubicBezTo>
                        <a:pt x="13" y="13"/>
                        <a:pt x="12" y="14"/>
                        <a:pt x="9" y="15"/>
                      </a:cubicBezTo>
                      <a:lnTo>
                        <a:pt x="5" y="13"/>
                      </a:lnTo>
                      <a:cubicBezTo>
                        <a:pt x="3" y="11"/>
                        <a:pt x="0" y="10"/>
                        <a:pt x="0" y="7"/>
                      </a:cubicBezTo>
                      <a:cubicBezTo>
                        <a:pt x="1" y="4"/>
                        <a:pt x="3" y="2"/>
                        <a:pt x="4" y="0"/>
                      </a:cubicBezTo>
                      <a:cubicBezTo>
                        <a:pt x="7" y="0"/>
                        <a:pt x="9" y="1"/>
                        <a:pt x="10" y="1"/>
                      </a:cubicBezTo>
                      <a:cubicBezTo>
                        <a:pt x="12" y="1"/>
                        <a:pt x="12" y="0"/>
                        <a:pt x="13" y="0"/>
                      </a:cubicBezTo>
                      <a:cubicBezTo>
                        <a:pt x="18" y="0"/>
                        <a:pt x="16" y="9"/>
                        <a:pt x="21" y="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552"/>
                <p:cNvSpPr>
                  <a:spLocks/>
                </p:cNvSpPr>
                <p:nvPr/>
              </p:nvSpPr>
              <p:spPr bwMode="auto">
                <a:xfrm>
                  <a:off x="1863725" y="2551113"/>
                  <a:ext cx="511175" cy="284162"/>
                </a:xfrm>
                <a:custGeom>
                  <a:avLst/>
                  <a:gdLst>
                    <a:gd name="T0" fmla="*/ 58 w 24"/>
                    <a:gd name="T1" fmla="*/ 6 h 16"/>
                    <a:gd name="T2" fmla="*/ 76 w 24"/>
                    <a:gd name="T3" fmla="*/ 6 h 16"/>
                    <a:gd name="T4" fmla="*/ 87 w 24"/>
                    <a:gd name="T5" fmla="*/ 6 h 16"/>
                    <a:gd name="T6" fmla="*/ 87 w 24"/>
                    <a:gd name="T7" fmla="*/ 17 h 16"/>
                    <a:gd name="T8" fmla="*/ 99 w 24"/>
                    <a:gd name="T9" fmla="*/ 12 h 16"/>
                    <a:gd name="T10" fmla="*/ 111 w 24"/>
                    <a:gd name="T11" fmla="*/ 17 h 16"/>
                    <a:gd name="T12" fmla="*/ 111 w 24"/>
                    <a:gd name="T13" fmla="*/ 29 h 16"/>
                    <a:gd name="T14" fmla="*/ 123 w 24"/>
                    <a:gd name="T15" fmla="*/ 41 h 16"/>
                    <a:gd name="T16" fmla="*/ 134 w 24"/>
                    <a:gd name="T17" fmla="*/ 47 h 16"/>
                    <a:gd name="T18" fmla="*/ 140 w 24"/>
                    <a:gd name="T19" fmla="*/ 52 h 16"/>
                    <a:gd name="T20" fmla="*/ 134 w 24"/>
                    <a:gd name="T21" fmla="*/ 58 h 16"/>
                    <a:gd name="T22" fmla="*/ 123 w 24"/>
                    <a:gd name="T23" fmla="*/ 58 h 16"/>
                    <a:gd name="T24" fmla="*/ 123 w 24"/>
                    <a:gd name="T25" fmla="*/ 64 h 16"/>
                    <a:gd name="T26" fmla="*/ 128 w 24"/>
                    <a:gd name="T27" fmla="*/ 70 h 16"/>
                    <a:gd name="T28" fmla="*/ 128 w 24"/>
                    <a:gd name="T29" fmla="*/ 76 h 16"/>
                    <a:gd name="T30" fmla="*/ 117 w 24"/>
                    <a:gd name="T31" fmla="*/ 76 h 16"/>
                    <a:gd name="T32" fmla="*/ 111 w 24"/>
                    <a:gd name="T33" fmla="*/ 87 h 16"/>
                    <a:gd name="T34" fmla="*/ 111 w 24"/>
                    <a:gd name="T35" fmla="*/ 93 h 16"/>
                    <a:gd name="T36" fmla="*/ 99 w 24"/>
                    <a:gd name="T37" fmla="*/ 87 h 16"/>
                    <a:gd name="T38" fmla="*/ 82 w 24"/>
                    <a:gd name="T39" fmla="*/ 87 h 16"/>
                    <a:gd name="T40" fmla="*/ 70 w 24"/>
                    <a:gd name="T41" fmla="*/ 87 h 16"/>
                    <a:gd name="T42" fmla="*/ 53 w 24"/>
                    <a:gd name="T43" fmla="*/ 81 h 16"/>
                    <a:gd name="T44" fmla="*/ 35 w 24"/>
                    <a:gd name="T45" fmla="*/ 81 h 16"/>
                    <a:gd name="T46" fmla="*/ 18 w 24"/>
                    <a:gd name="T47" fmla="*/ 87 h 16"/>
                    <a:gd name="T48" fmla="*/ 6 w 24"/>
                    <a:gd name="T49" fmla="*/ 87 h 16"/>
                    <a:gd name="T50" fmla="*/ 6 w 24"/>
                    <a:gd name="T51" fmla="*/ 87 h 16"/>
                    <a:gd name="T52" fmla="*/ 0 w 24"/>
                    <a:gd name="T53" fmla="*/ 70 h 16"/>
                    <a:gd name="T54" fmla="*/ 6 w 24"/>
                    <a:gd name="T55" fmla="*/ 52 h 16"/>
                    <a:gd name="T56" fmla="*/ 6 w 24"/>
                    <a:gd name="T57" fmla="*/ 52 h 16"/>
                    <a:gd name="T58" fmla="*/ 12 w 24"/>
                    <a:gd name="T59" fmla="*/ 47 h 16"/>
                    <a:gd name="T60" fmla="*/ 12 w 24"/>
                    <a:gd name="T61" fmla="*/ 47 h 16"/>
                    <a:gd name="T62" fmla="*/ 23 w 24"/>
                    <a:gd name="T63" fmla="*/ 35 h 16"/>
                    <a:gd name="T64" fmla="*/ 29 w 24"/>
                    <a:gd name="T65" fmla="*/ 29 h 16"/>
                    <a:gd name="T66" fmla="*/ 29 w 24"/>
                    <a:gd name="T67" fmla="*/ 29 h 16"/>
                    <a:gd name="T68" fmla="*/ 29 w 24"/>
                    <a:gd name="T69" fmla="*/ 29 h 16"/>
                    <a:gd name="T70" fmla="*/ 29 w 24"/>
                    <a:gd name="T71" fmla="*/ 29 h 16"/>
                    <a:gd name="T72" fmla="*/ 41 w 24"/>
                    <a:gd name="T73" fmla="*/ 23 h 16"/>
                    <a:gd name="T74" fmla="*/ 41 w 24"/>
                    <a:gd name="T75" fmla="*/ 12 h 16"/>
                    <a:gd name="T76" fmla="*/ 41 w 24"/>
                    <a:gd name="T77" fmla="*/ 12 h 16"/>
                    <a:gd name="T78" fmla="*/ 64 w 24"/>
                    <a:gd name="T79" fmla="*/ 0 h 16"/>
                    <a:gd name="T80" fmla="*/ 58 w 24"/>
                    <a:gd name="T81" fmla="*/ 6 h 1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"/>
                    <a:gd name="T124" fmla="*/ 0 h 16"/>
                    <a:gd name="T125" fmla="*/ 24 w 24"/>
                    <a:gd name="T126" fmla="*/ 16 h 1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" h="16">
                      <a:moveTo>
                        <a:pt x="10" y="1"/>
                      </a:move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19" y="5"/>
                      </a:lnTo>
                      <a:lnTo>
                        <a:pt x="21" y="7"/>
                      </a:lnTo>
                      <a:lnTo>
                        <a:pt x="23" y="8"/>
                      </a:lnTo>
                      <a:lnTo>
                        <a:pt x="24" y="9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0" y="13"/>
                      </a:lnTo>
                      <a:lnTo>
                        <a:pt x="19" y="15"/>
                      </a:lnTo>
                      <a:lnTo>
                        <a:pt x="19" y="16"/>
                      </a:lnTo>
                      <a:lnTo>
                        <a:pt x="17" y="15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9" y="14"/>
                      </a:lnTo>
                      <a:lnTo>
                        <a:pt x="6" y="14"/>
                      </a:lnTo>
                      <a:lnTo>
                        <a:pt x="3" y="15"/>
                      </a:lnTo>
                      <a:lnTo>
                        <a:pt x="1" y="15"/>
                      </a:lnTo>
                      <a:cubicBezTo>
                        <a:pt x="0" y="14"/>
                        <a:pt x="0" y="13"/>
                        <a:pt x="0" y="12"/>
                      </a:cubicBezTo>
                      <a:cubicBezTo>
                        <a:pt x="0" y="12"/>
                        <a:pt x="1" y="10"/>
                        <a:pt x="1" y="9"/>
                      </a:cubicBezTo>
                      <a:lnTo>
                        <a:pt x="2" y="8"/>
                      </a:lnTo>
                      <a:cubicBezTo>
                        <a:pt x="2" y="7"/>
                        <a:pt x="4" y="7"/>
                        <a:pt x="4" y="6"/>
                      </a:cubicBezTo>
                      <a:cubicBezTo>
                        <a:pt x="4" y="6"/>
                        <a:pt x="5" y="5"/>
                        <a:pt x="5" y="5"/>
                      </a:cubicBezTo>
                      <a:cubicBezTo>
                        <a:pt x="5" y="3"/>
                        <a:pt x="6" y="5"/>
                        <a:pt x="7" y="4"/>
                      </a:cubicBezTo>
                      <a:cubicBezTo>
                        <a:pt x="7" y="3"/>
                        <a:pt x="7" y="2"/>
                        <a:pt x="7" y="2"/>
                      </a:cubicBezTo>
                      <a:lnTo>
                        <a:pt x="11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553"/>
                <p:cNvSpPr>
                  <a:spLocks/>
                </p:cNvSpPr>
                <p:nvPr/>
              </p:nvSpPr>
              <p:spPr bwMode="auto">
                <a:xfrm>
                  <a:off x="2076450" y="2994025"/>
                  <a:ext cx="211138" cy="144463"/>
                </a:xfrm>
                <a:custGeom>
                  <a:avLst/>
                  <a:gdLst>
                    <a:gd name="T0" fmla="*/ 0 w 10"/>
                    <a:gd name="T1" fmla="*/ 6 h 8"/>
                    <a:gd name="T2" fmla="*/ 17 w 10"/>
                    <a:gd name="T3" fmla="*/ 0 h 8"/>
                    <a:gd name="T4" fmla="*/ 29 w 10"/>
                    <a:gd name="T5" fmla="*/ 6 h 8"/>
                    <a:gd name="T6" fmla="*/ 35 w 10"/>
                    <a:gd name="T7" fmla="*/ 6 h 8"/>
                    <a:gd name="T8" fmla="*/ 41 w 10"/>
                    <a:gd name="T9" fmla="*/ 18 h 8"/>
                    <a:gd name="T10" fmla="*/ 46 w 10"/>
                    <a:gd name="T11" fmla="*/ 29 h 8"/>
                    <a:gd name="T12" fmla="*/ 58 w 10"/>
                    <a:gd name="T13" fmla="*/ 35 h 8"/>
                    <a:gd name="T14" fmla="*/ 46 w 10"/>
                    <a:gd name="T15" fmla="*/ 41 h 8"/>
                    <a:gd name="T16" fmla="*/ 35 w 10"/>
                    <a:gd name="T17" fmla="*/ 41 h 8"/>
                    <a:gd name="T18" fmla="*/ 35 w 10"/>
                    <a:gd name="T19" fmla="*/ 47 h 8"/>
                    <a:gd name="T20" fmla="*/ 29 w 10"/>
                    <a:gd name="T21" fmla="*/ 47 h 8"/>
                    <a:gd name="T22" fmla="*/ 29 w 10"/>
                    <a:gd name="T23" fmla="*/ 47 h 8"/>
                    <a:gd name="T24" fmla="*/ 0 w 10"/>
                    <a:gd name="T25" fmla="*/ 6 h 8"/>
                    <a:gd name="T26" fmla="*/ 0 w 10"/>
                    <a:gd name="T27" fmla="*/ 6 h 8"/>
                    <a:gd name="T28" fmla="*/ 0 w 10"/>
                    <a:gd name="T29" fmla="*/ 6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"/>
                    <a:gd name="T46" fmla="*/ 0 h 8"/>
                    <a:gd name="T47" fmla="*/ 10 w 10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" h="8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3"/>
                      </a:lnTo>
                      <a:lnTo>
                        <a:pt x="8" y="5"/>
                      </a:lnTo>
                      <a:lnTo>
                        <a:pt x="10" y="6"/>
                      </a:lnTo>
                      <a:lnTo>
                        <a:pt x="8" y="7"/>
                      </a:lnTo>
                      <a:lnTo>
                        <a:pt x="6" y="7"/>
                      </a:lnTo>
                      <a:lnTo>
                        <a:pt x="6" y="8"/>
                      </a:lnTo>
                      <a:lnTo>
                        <a:pt x="5" y="8"/>
                      </a:lnTo>
                      <a:cubicBezTo>
                        <a:pt x="3" y="6"/>
                        <a:pt x="4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554"/>
                <p:cNvSpPr>
                  <a:spLocks/>
                </p:cNvSpPr>
                <p:nvPr/>
              </p:nvSpPr>
              <p:spPr bwMode="auto">
                <a:xfrm>
                  <a:off x="1863725" y="2779713"/>
                  <a:ext cx="935038" cy="447675"/>
                </a:xfrm>
                <a:custGeom>
                  <a:avLst/>
                  <a:gdLst>
                    <a:gd name="T0" fmla="*/ 105 w 44"/>
                    <a:gd name="T1" fmla="*/ 111 h 25"/>
                    <a:gd name="T2" fmla="*/ 105 w 44"/>
                    <a:gd name="T3" fmla="*/ 99 h 25"/>
                    <a:gd name="T4" fmla="*/ 93 w 44"/>
                    <a:gd name="T5" fmla="*/ 76 h 25"/>
                    <a:gd name="T6" fmla="*/ 76 w 44"/>
                    <a:gd name="T7" fmla="*/ 70 h 25"/>
                    <a:gd name="T8" fmla="*/ 58 w 44"/>
                    <a:gd name="T9" fmla="*/ 76 h 25"/>
                    <a:gd name="T10" fmla="*/ 41 w 44"/>
                    <a:gd name="T11" fmla="*/ 82 h 25"/>
                    <a:gd name="T12" fmla="*/ 6 w 44"/>
                    <a:gd name="T13" fmla="*/ 76 h 25"/>
                    <a:gd name="T14" fmla="*/ 0 w 44"/>
                    <a:gd name="T15" fmla="*/ 70 h 25"/>
                    <a:gd name="T16" fmla="*/ 0 w 44"/>
                    <a:gd name="T17" fmla="*/ 53 h 25"/>
                    <a:gd name="T18" fmla="*/ 0 w 44"/>
                    <a:gd name="T19" fmla="*/ 53 h 25"/>
                    <a:gd name="T20" fmla="*/ 17 w 44"/>
                    <a:gd name="T21" fmla="*/ 29 h 25"/>
                    <a:gd name="T22" fmla="*/ 6 w 44"/>
                    <a:gd name="T23" fmla="*/ 12 h 25"/>
                    <a:gd name="T24" fmla="*/ 35 w 44"/>
                    <a:gd name="T25" fmla="*/ 6 h 25"/>
                    <a:gd name="T26" fmla="*/ 70 w 44"/>
                    <a:gd name="T27" fmla="*/ 12 h 25"/>
                    <a:gd name="T28" fmla="*/ 99 w 44"/>
                    <a:gd name="T29" fmla="*/ 12 h 25"/>
                    <a:gd name="T30" fmla="*/ 111 w 44"/>
                    <a:gd name="T31" fmla="*/ 12 h 25"/>
                    <a:gd name="T32" fmla="*/ 128 w 44"/>
                    <a:gd name="T33" fmla="*/ 0 h 25"/>
                    <a:gd name="T34" fmla="*/ 140 w 44"/>
                    <a:gd name="T35" fmla="*/ 0 h 25"/>
                    <a:gd name="T36" fmla="*/ 163 w 44"/>
                    <a:gd name="T37" fmla="*/ 0 h 25"/>
                    <a:gd name="T38" fmla="*/ 163 w 44"/>
                    <a:gd name="T39" fmla="*/ 18 h 25"/>
                    <a:gd name="T40" fmla="*/ 186 w 44"/>
                    <a:gd name="T41" fmla="*/ 35 h 25"/>
                    <a:gd name="T42" fmla="*/ 204 w 44"/>
                    <a:gd name="T43" fmla="*/ 35 h 25"/>
                    <a:gd name="T44" fmla="*/ 221 w 44"/>
                    <a:gd name="T45" fmla="*/ 41 h 25"/>
                    <a:gd name="T46" fmla="*/ 244 w 44"/>
                    <a:gd name="T47" fmla="*/ 47 h 25"/>
                    <a:gd name="T48" fmla="*/ 256 w 44"/>
                    <a:gd name="T49" fmla="*/ 58 h 25"/>
                    <a:gd name="T50" fmla="*/ 256 w 44"/>
                    <a:gd name="T51" fmla="*/ 82 h 25"/>
                    <a:gd name="T52" fmla="*/ 239 w 44"/>
                    <a:gd name="T53" fmla="*/ 82 h 25"/>
                    <a:gd name="T54" fmla="*/ 227 w 44"/>
                    <a:gd name="T55" fmla="*/ 93 h 25"/>
                    <a:gd name="T56" fmla="*/ 186 w 44"/>
                    <a:gd name="T57" fmla="*/ 117 h 25"/>
                    <a:gd name="T58" fmla="*/ 221 w 44"/>
                    <a:gd name="T59" fmla="*/ 123 h 25"/>
                    <a:gd name="T60" fmla="*/ 198 w 44"/>
                    <a:gd name="T61" fmla="*/ 128 h 25"/>
                    <a:gd name="T62" fmla="*/ 169 w 44"/>
                    <a:gd name="T63" fmla="*/ 128 h 25"/>
                    <a:gd name="T64" fmla="*/ 180 w 44"/>
                    <a:gd name="T65" fmla="*/ 117 h 25"/>
                    <a:gd name="T66" fmla="*/ 151 w 44"/>
                    <a:gd name="T67" fmla="*/ 117 h 25"/>
                    <a:gd name="T68" fmla="*/ 122 w 44"/>
                    <a:gd name="T69" fmla="*/ 99 h 25"/>
                    <a:gd name="T70" fmla="*/ 87 w 44"/>
                    <a:gd name="T71" fmla="*/ 117 h 25"/>
                    <a:gd name="T72" fmla="*/ 93 w 44"/>
                    <a:gd name="T73" fmla="*/ 111 h 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4"/>
                    <a:gd name="T112" fmla="*/ 0 h 25"/>
                    <a:gd name="T113" fmla="*/ 44 w 44"/>
                    <a:gd name="T114" fmla="*/ 25 h 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4" h="25">
                      <a:moveTo>
                        <a:pt x="16" y="19"/>
                      </a:moveTo>
                      <a:lnTo>
                        <a:pt x="18" y="19"/>
                      </a:lnTo>
                      <a:lnTo>
                        <a:pt x="20" y="18"/>
                      </a:lnTo>
                      <a:lnTo>
                        <a:pt x="18" y="17"/>
                      </a:lnTo>
                      <a:lnTo>
                        <a:pt x="17" y="15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2"/>
                      </a:lnTo>
                      <a:lnTo>
                        <a:pt x="10" y="13"/>
                      </a:lnTo>
                      <a:cubicBezTo>
                        <a:pt x="9" y="13"/>
                        <a:pt x="9" y="14"/>
                        <a:pt x="7" y="14"/>
                      </a:cubicBezTo>
                      <a:cubicBezTo>
                        <a:pt x="6" y="14"/>
                        <a:pt x="4" y="13"/>
                        <a:pt x="1" y="13"/>
                      </a:cubicBezTo>
                      <a:lnTo>
                        <a:pt x="0" y="12"/>
                      </a:lnTo>
                      <a:cubicBezTo>
                        <a:pt x="0" y="11"/>
                        <a:pt x="0" y="10"/>
                        <a:pt x="0" y="9"/>
                      </a:cubicBezTo>
                      <a:cubicBezTo>
                        <a:pt x="0" y="8"/>
                        <a:pt x="2" y="6"/>
                        <a:pt x="3" y="5"/>
                      </a:cubicBezTo>
                      <a:cubicBezTo>
                        <a:pt x="2" y="5"/>
                        <a:pt x="2" y="4"/>
                        <a:pt x="1" y="2"/>
                      </a:cubicBez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2"/>
                      </a:lnTo>
                      <a:lnTo>
                        <a:pt x="28" y="3"/>
                      </a:lnTo>
                      <a:lnTo>
                        <a:pt x="31" y="3"/>
                      </a:lnTo>
                      <a:lnTo>
                        <a:pt x="32" y="6"/>
                      </a:lnTo>
                      <a:lnTo>
                        <a:pt x="33" y="5"/>
                      </a:lnTo>
                      <a:lnTo>
                        <a:pt x="35" y="6"/>
                      </a:lnTo>
                      <a:lnTo>
                        <a:pt x="37" y="6"/>
                      </a:lnTo>
                      <a:lnTo>
                        <a:pt x="38" y="7"/>
                      </a:lnTo>
                      <a:lnTo>
                        <a:pt x="40" y="7"/>
                      </a:lnTo>
                      <a:lnTo>
                        <a:pt x="42" y="8"/>
                      </a:lnTo>
                      <a:lnTo>
                        <a:pt x="44" y="9"/>
                      </a:lnTo>
                      <a:lnTo>
                        <a:pt x="44" y="10"/>
                      </a:lnTo>
                      <a:lnTo>
                        <a:pt x="44" y="12"/>
                      </a:lnTo>
                      <a:lnTo>
                        <a:pt x="44" y="14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40" y="16"/>
                      </a:lnTo>
                      <a:lnTo>
                        <a:pt x="39" y="16"/>
                      </a:lnTo>
                      <a:cubicBezTo>
                        <a:pt x="36" y="17"/>
                        <a:pt x="32" y="18"/>
                        <a:pt x="32" y="20"/>
                      </a:cubicBezTo>
                      <a:cubicBezTo>
                        <a:pt x="32" y="21"/>
                        <a:pt x="33" y="22"/>
                        <a:pt x="34" y="22"/>
                      </a:cubicBezTo>
                      <a:cubicBezTo>
                        <a:pt x="35" y="22"/>
                        <a:pt x="37" y="21"/>
                        <a:pt x="38" y="21"/>
                      </a:cubicBezTo>
                      <a:cubicBezTo>
                        <a:pt x="37" y="22"/>
                        <a:pt x="36" y="23"/>
                        <a:pt x="35" y="24"/>
                      </a:cubicBezTo>
                      <a:cubicBezTo>
                        <a:pt x="35" y="22"/>
                        <a:pt x="35" y="22"/>
                        <a:pt x="34" y="22"/>
                      </a:cubicBezTo>
                      <a:cubicBezTo>
                        <a:pt x="34" y="24"/>
                        <a:pt x="31" y="24"/>
                        <a:pt x="31" y="25"/>
                      </a:cubicBezTo>
                      <a:cubicBezTo>
                        <a:pt x="29" y="25"/>
                        <a:pt x="29" y="24"/>
                        <a:pt x="29" y="22"/>
                      </a:cubicBezTo>
                      <a:cubicBezTo>
                        <a:pt x="28" y="22"/>
                        <a:pt x="26" y="21"/>
                        <a:pt x="26" y="21"/>
                      </a:cubicBezTo>
                      <a:cubicBezTo>
                        <a:pt x="28" y="20"/>
                        <a:pt x="29" y="20"/>
                        <a:pt x="31" y="20"/>
                      </a:cubicBezTo>
                      <a:lnTo>
                        <a:pt x="26" y="20"/>
                      </a:lnTo>
                      <a:cubicBezTo>
                        <a:pt x="25" y="19"/>
                        <a:pt x="22" y="18"/>
                        <a:pt x="21" y="17"/>
                      </a:cubicBezTo>
                      <a:cubicBezTo>
                        <a:pt x="20" y="19"/>
                        <a:pt x="20" y="21"/>
                        <a:pt x="19" y="22"/>
                      </a:cubicBezTo>
                      <a:cubicBezTo>
                        <a:pt x="17" y="22"/>
                        <a:pt x="16" y="21"/>
                        <a:pt x="15" y="20"/>
                      </a:cubicBezTo>
                      <a:lnTo>
                        <a:pt x="16" y="19"/>
                      </a:lnTo>
                      <a:close/>
                    </a:path>
                  </a:pathLst>
                </a:custGeom>
                <a:solidFill>
                  <a:srgbClr val="F6E356"/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556"/>
                <p:cNvSpPr>
                  <a:spLocks/>
                </p:cNvSpPr>
                <p:nvPr/>
              </p:nvSpPr>
              <p:spPr bwMode="auto">
                <a:xfrm>
                  <a:off x="2886075" y="3281363"/>
                  <a:ext cx="377825" cy="141287"/>
                </a:xfrm>
                <a:custGeom>
                  <a:avLst/>
                  <a:gdLst>
                    <a:gd name="T0" fmla="*/ 98 w 18"/>
                    <a:gd name="T1" fmla="*/ 29 h 8"/>
                    <a:gd name="T2" fmla="*/ 104 w 18"/>
                    <a:gd name="T3" fmla="*/ 46 h 8"/>
                    <a:gd name="T4" fmla="*/ 92 w 18"/>
                    <a:gd name="T5" fmla="*/ 40 h 8"/>
                    <a:gd name="T6" fmla="*/ 87 w 18"/>
                    <a:gd name="T7" fmla="*/ 40 h 8"/>
                    <a:gd name="T8" fmla="*/ 75 w 18"/>
                    <a:gd name="T9" fmla="*/ 40 h 8"/>
                    <a:gd name="T10" fmla="*/ 69 w 18"/>
                    <a:gd name="T11" fmla="*/ 40 h 8"/>
                    <a:gd name="T12" fmla="*/ 69 w 18"/>
                    <a:gd name="T13" fmla="*/ 40 h 8"/>
                    <a:gd name="T14" fmla="*/ 64 w 18"/>
                    <a:gd name="T15" fmla="*/ 40 h 8"/>
                    <a:gd name="T16" fmla="*/ 23 w 18"/>
                    <a:gd name="T17" fmla="*/ 29 h 8"/>
                    <a:gd name="T18" fmla="*/ 0 w 18"/>
                    <a:gd name="T19" fmla="*/ 0 h 8"/>
                    <a:gd name="T20" fmla="*/ 0 w 18"/>
                    <a:gd name="T21" fmla="*/ 0 h 8"/>
                    <a:gd name="T22" fmla="*/ 0 w 18"/>
                    <a:gd name="T23" fmla="*/ 0 h 8"/>
                    <a:gd name="T24" fmla="*/ 17 w 18"/>
                    <a:gd name="T25" fmla="*/ 6 h 8"/>
                    <a:gd name="T26" fmla="*/ 29 w 18"/>
                    <a:gd name="T27" fmla="*/ 6 h 8"/>
                    <a:gd name="T28" fmla="*/ 40 w 18"/>
                    <a:gd name="T29" fmla="*/ 6 h 8"/>
                    <a:gd name="T30" fmla="*/ 52 w 18"/>
                    <a:gd name="T31" fmla="*/ 12 h 8"/>
                    <a:gd name="T32" fmla="*/ 58 w 18"/>
                    <a:gd name="T33" fmla="*/ 17 h 8"/>
                    <a:gd name="T34" fmla="*/ 69 w 18"/>
                    <a:gd name="T35" fmla="*/ 12 h 8"/>
                    <a:gd name="T36" fmla="*/ 81 w 18"/>
                    <a:gd name="T37" fmla="*/ 17 h 8"/>
                    <a:gd name="T38" fmla="*/ 92 w 18"/>
                    <a:gd name="T39" fmla="*/ 23 h 8"/>
                    <a:gd name="T40" fmla="*/ 98 w 18"/>
                    <a:gd name="T41" fmla="*/ 29 h 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"/>
                    <a:gd name="T64" fmla="*/ 0 h 8"/>
                    <a:gd name="T65" fmla="*/ 18 w 18"/>
                    <a:gd name="T66" fmla="*/ 8 h 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" h="8">
                      <a:moveTo>
                        <a:pt x="17" y="5"/>
                      </a:moveTo>
                      <a:lnTo>
                        <a:pt x="18" y="8"/>
                      </a:lnTo>
                      <a:lnTo>
                        <a:pt x="16" y="7"/>
                      </a:lnTo>
                      <a:lnTo>
                        <a:pt x="15" y="7"/>
                      </a:lnTo>
                      <a:lnTo>
                        <a:pt x="13" y="7"/>
                      </a:lnTo>
                      <a:lnTo>
                        <a:pt x="12" y="7"/>
                      </a:ln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5"/>
                        <a:pt x="7" y="6"/>
                        <a:pt x="4" y="5"/>
                      </a:cubicBezTo>
                      <a:cubicBezTo>
                        <a:pt x="4" y="2"/>
                        <a:pt x="2" y="1"/>
                        <a:pt x="0" y="0"/>
                      </a:cubicBez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6" y="4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557"/>
                <p:cNvSpPr>
                  <a:spLocks/>
                </p:cNvSpPr>
                <p:nvPr/>
              </p:nvSpPr>
              <p:spPr bwMode="auto">
                <a:xfrm>
                  <a:off x="3181350" y="3352800"/>
                  <a:ext cx="298450" cy="195263"/>
                </a:xfrm>
                <a:custGeom>
                  <a:avLst/>
                  <a:gdLst>
                    <a:gd name="T0" fmla="*/ 0 w 14"/>
                    <a:gd name="T1" fmla="*/ 17 h 11"/>
                    <a:gd name="T2" fmla="*/ 12 w 14"/>
                    <a:gd name="T3" fmla="*/ 29 h 11"/>
                    <a:gd name="T4" fmla="*/ 12 w 14"/>
                    <a:gd name="T5" fmla="*/ 41 h 11"/>
                    <a:gd name="T6" fmla="*/ 18 w 14"/>
                    <a:gd name="T7" fmla="*/ 47 h 11"/>
                    <a:gd name="T8" fmla="*/ 18 w 14"/>
                    <a:gd name="T9" fmla="*/ 52 h 11"/>
                    <a:gd name="T10" fmla="*/ 18 w 14"/>
                    <a:gd name="T11" fmla="*/ 58 h 11"/>
                    <a:gd name="T12" fmla="*/ 18 w 14"/>
                    <a:gd name="T13" fmla="*/ 58 h 11"/>
                    <a:gd name="T14" fmla="*/ 41 w 14"/>
                    <a:gd name="T15" fmla="*/ 64 h 11"/>
                    <a:gd name="T16" fmla="*/ 59 w 14"/>
                    <a:gd name="T17" fmla="*/ 41 h 11"/>
                    <a:gd name="T18" fmla="*/ 70 w 14"/>
                    <a:gd name="T19" fmla="*/ 52 h 11"/>
                    <a:gd name="T20" fmla="*/ 76 w 14"/>
                    <a:gd name="T21" fmla="*/ 35 h 11"/>
                    <a:gd name="T22" fmla="*/ 82 w 14"/>
                    <a:gd name="T23" fmla="*/ 29 h 11"/>
                    <a:gd name="T24" fmla="*/ 59 w 14"/>
                    <a:gd name="T25" fmla="*/ 12 h 11"/>
                    <a:gd name="T26" fmla="*/ 59 w 14"/>
                    <a:gd name="T27" fmla="*/ 12 h 11"/>
                    <a:gd name="T28" fmla="*/ 53 w 14"/>
                    <a:gd name="T29" fmla="*/ 12 h 11"/>
                    <a:gd name="T30" fmla="*/ 47 w 14"/>
                    <a:gd name="T31" fmla="*/ 23 h 11"/>
                    <a:gd name="T32" fmla="*/ 35 w 14"/>
                    <a:gd name="T33" fmla="*/ 17 h 11"/>
                    <a:gd name="T34" fmla="*/ 23 w 14"/>
                    <a:gd name="T35" fmla="*/ 6 h 11"/>
                    <a:gd name="T36" fmla="*/ 12 w 14"/>
                    <a:gd name="T37" fmla="*/ 0 h 11"/>
                    <a:gd name="T38" fmla="*/ 12 w 14"/>
                    <a:gd name="T39" fmla="*/ 0 h 11"/>
                    <a:gd name="T40" fmla="*/ 18 w 14"/>
                    <a:gd name="T41" fmla="*/ 6 h 11"/>
                    <a:gd name="T42" fmla="*/ 23 w 14"/>
                    <a:gd name="T43" fmla="*/ 23 h 11"/>
                    <a:gd name="T44" fmla="*/ 12 w 14"/>
                    <a:gd name="T45" fmla="*/ 17 h 11"/>
                    <a:gd name="T46" fmla="*/ 6 w 14"/>
                    <a:gd name="T47" fmla="*/ 17 h 11"/>
                    <a:gd name="T48" fmla="*/ 0 w 14"/>
                    <a:gd name="T49" fmla="*/ 17 h 1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1"/>
                    <a:gd name="T77" fmla="*/ 14 w 14"/>
                    <a:gd name="T78" fmla="*/ 11 h 1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1">
                      <a:moveTo>
                        <a:pt x="0" y="3"/>
                      </a:move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3" y="10"/>
                      </a:lnTo>
                      <a:cubicBezTo>
                        <a:pt x="5" y="10"/>
                        <a:pt x="6" y="11"/>
                        <a:pt x="7" y="11"/>
                      </a:cubicBezTo>
                      <a:cubicBezTo>
                        <a:pt x="8" y="11"/>
                        <a:pt x="8" y="8"/>
                        <a:pt x="10" y="7"/>
                      </a:cubicBezTo>
                      <a:cubicBezTo>
                        <a:pt x="13" y="7"/>
                        <a:pt x="12" y="9"/>
                        <a:pt x="12" y="9"/>
                      </a:cubicBezTo>
                      <a:cubicBezTo>
                        <a:pt x="12" y="8"/>
                        <a:pt x="13" y="7"/>
                        <a:pt x="13" y="6"/>
                      </a:cubicBezTo>
                      <a:cubicBezTo>
                        <a:pt x="13" y="6"/>
                        <a:pt x="14" y="6"/>
                        <a:pt x="14" y="5"/>
                      </a:cubicBezTo>
                      <a:cubicBezTo>
                        <a:pt x="13" y="3"/>
                        <a:pt x="11" y="3"/>
                        <a:pt x="10" y="2"/>
                      </a:cubicBez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4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558"/>
                <p:cNvSpPr>
                  <a:spLocks/>
                </p:cNvSpPr>
                <p:nvPr/>
              </p:nvSpPr>
              <p:spPr bwMode="auto">
                <a:xfrm>
                  <a:off x="3140075" y="3406775"/>
                  <a:ext cx="106363" cy="123825"/>
                </a:xfrm>
                <a:custGeom>
                  <a:avLst/>
                  <a:gdLst>
                    <a:gd name="T0" fmla="*/ 12 w 5"/>
                    <a:gd name="T1" fmla="*/ 0 h 7"/>
                    <a:gd name="T2" fmla="*/ 23 w 5"/>
                    <a:gd name="T3" fmla="*/ 11 h 7"/>
                    <a:gd name="T4" fmla="*/ 23 w 5"/>
                    <a:gd name="T5" fmla="*/ 23 h 7"/>
                    <a:gd name="T6" fmla="*/ 29 w 5"/>
                    <a:gd name="T7" fmla="*/ 29 h 7"/>
                    <a:gd name="T8" fmla="*/ 29 w 5"/>
                    <a:gd name="T9" fmla="*/ 34 h 7"/>
                    <a:gd name="T10" fmla="*/ 29 w 5"/>
                    <a:gd name="T11" fmla="*/ 40 h 7"/>
                    <a:gd name="T12" fmla="*/ 29 w 5"/>
                    <a:gd name="T13" fmla="*/ 40 h 7"/>
                    <a:gd name="T14" fmla="*/ 12 w 5"/>
                    <a:gd name="T15" fmla="*/ 29 h 7"/>
                    <a:gd name="T16" fmla="*/ 12 w 5"/>
                    <a:gd name="T17" fmla="*/ 23 h 7"/>
                    <a:gd name="T18" fmla="*/ 0 w 5"/>
                    <a:gd name="T19" fmla="*/ 0 h 7"/>
                    <a:gd name="T20" fmla="*/ 0 w 5"/>
                    <a:gd name="T21" fmla="*/ 0 h 7"/>
                    <a:gd name="T22" fmla="*/ 6 w 5"/>
                    <a:gd name="T23" fmla="*/ 0 h 7"/>
                    <a:gd name="T24" fmla="*/ 12 w 5"/>
                    <a:gd name="T25" fmla="*/ 0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7"/>
                    <a:gd name="T41" fmla="*/ 5 w 5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7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5" y="7"/>
                      </a:lnTo>
                      <a:cubicBezTo>
                        <a:pt x="4" y="6"/>
                        <a:pt x="3" y="5"/>
                        <a:pt x="2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0" y="4"/>
                        <a:pt x="0" y="2"/>
                        <a:pt x="0" y="0"/>
                      </a:cubicBezTo>
                      <a:lnTo>
                        <a:pt x="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559"/>
                <p:cNvSpPr>
                  <a:spLocks/>
                </p:cNvSpPr>
                <p:nvPr/>
              </p:nvSpPr>
              <p:spPr bwMode="auto">
                <a:xfrm>
                  <a:off x="3757613" y="3175000"/>
                  <a:ext cx="1016000" cy="446088"/>
                </a:xfrm>
                <a:custGeom>
                  <a:avLst/>
                  <a:gdLst>
                    <a:gd name="T0" fmla="*/ 186 w 48"/>
                    <a:gd name="T1" fmla="*/ 140 h 25"/>
                    <a:gd name="T2" fmla="*/ 163 w 48"/>
                    <a:gd name="T3" fmla="*/ 134 h 25"/>
                    <a:gd name="T4" fmla="*/ 140 w 48"/>
                    <a:gd name="T5" fmla="*/ 117 h 25"/>
                    <a:gd name="T6" fmla="*/ 116 w 48"/>
                    <a:gd name="T7" fmla="*/ 99 h 25"/>
                    <a:gd name="T8" fmla="*/ 93 w 48"/>
                    <a:gd name="T9" fmla="*/ 82 h 25"/>
                    <a:gd name="T10" fmla="*/ 76 w 48"/>
                    <a:gd name="T11" fmla="*/ 64 h 25"/>
                    <a:gd name="T12" fmla="*/ 58 w 48"/>
                    <a:gd name="T13" fmla="*/ 53 h 25"/>
                    <a:gd name="T14" fmla="*/ 41 w 48"/>
                    <a:gd name="T15" fmla="*/ 58 h 25"/>
                    <a:gd name="T16" fmla="*/ 29 w 48"/>
                    <a:gd name="T17" fmla="*/ 76 h 25"/>
                    <a:gd name="T18" fmla="*/ 12 w 48"/>
                    <a:gd name="T19" fmla="*/ 76 h 25"/>
                    <a:gd name="T20" fmla="*/ 0 w 48"/>
                    <a:gd name="T21" fmla="*/ 6 h 25"/>
                    <a:gd name="T22" fmla="*/ 64 w 48"/>
                    <a:gd name="T23" fmla="*/ 12 h 25"/>
                    <a:gd name="T24" fmla="*/ 116 w 48"/>
                    <a:gd name="T25" fmla="*/ 35 h 25"/>
                    <a:gd name="T26" fmla="*/ 140 w 48"/>
                    <a:gd name="T27" fmla="*/ 35 h 25"/>
                    <a:gd name="T28" fmla="*/ 163 w 48"/>
                    <a:gd name="T29" fmla="*/ 53 h 25"/>
                    <a:gd name="T30" fmla="*/ 180 w 48"/>
                    <a:gd name="T31" fmla="*/ 82 h 25"/>
                    <a:gd name="T32" fmla="*/ 209 w 48"/>
                    <a:gd name="T33" fmla="*/ 88 h 25"/>
                    <a:gd name="T34" fmla="*/ 227 w 48"/>
                    <a:gd name="T35" fmla="*/ 70 h 25"/>
                    <a:gd name="T36" fmla="*/ 244 w 48"/>
                    <a:gd name="T37" fmla="*/ 58 h 25"/>
                    <a:gd name="T38" fmla="*/ 238 w 48"/>
                    <a:gd name="T39" fmla="*/ 70 h 25"/>
                    <a:gd name="T40" fmla="*/ 250 w 48"/>
                    <a:gd name="T41" fmla="*/ 82 h 25"/>
                    <a:gd name="T42" fmla="*/ 267 w 48"/>
                    <a:gd name="T43" fmla="*/ 82 h 25"/>
                    <a:gd name="T44" fmla="*/ 273 w 48"/>
                    <a:gd name="T45" fmla="*/ 99 h 25"/>
                    <a:gd name="T46" fmla="*/ 250 w 48"/>
                    <a:gd name="T47" fmla="*/ 99 h 25"/>
                    <a:gd name="T48" fmla="*/ 238 w 48"/>
                    <a:gd name="T49" fmla="*/ 88 h 25"/>
                    <a:gd name="T50" fmla="*/ 227 w 48"/>
                    <a:gd name="T51" fmla="*/ 93 h 25"/>
                    <a:gd name="T52" fmla="*/ 215 w 48"/>
                    <a:gd name="T53" fmla="*/ 111 h 25"/>
                    <a:gd name="T54" fmla="*/ 198 w 48"/>
                    <a:gd name="T55" fmla="*/ 117 h 25"/>
                    <a:gd name="T56" fmla="*/ 215 w 48"/>
                    <a:gd name="T57" fmla="*/ 128 h 25"/>
                    <a:gd name="T58" fmla="*/ 215 w 48"/>
                    <a:gd name="T59" fmla="*/ 146 h 25"/>
                    <a:gd name="T60" fmla="*/ 209 w 48"/>
                    <a:gd name="T61" fmla="*/ 146 h 25"/>
                    <a:gd name="T62" fmla="*/ 192 w 48"/>
                    <a:gd name="T63" fmla="*/ 146 h 25"/>
                    <a:gd name="T64" fmla="*/ 198 w 48"/>
                    <a:gd name="T65" fmla="*/ 146 h 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"/>
                    <a:gd name="T100" fmla="*/ 0 h 25"/>
                    <a:gd name="T101" fmla="*/ 48 w 48"/>
                    <a:gd name="T102" fmla="*/ 25 h 2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" h="25">
                      <a:moveTo>
                        <a:pt x="34" y="25"/>
                      </a:moveTo>
                      <a:lnTo>
                        <a:pt x="32" y="24"/>
                      </a:lnTo>
                      <a:lnTo>
                        <a:pt x="31" y="23"/>
                      </a:lnTo>
                      <a:lnTo>
                        <a:pt x="28" y="23"/>
                      </a:lnTo>
                      <a:lnTo>
                        <a:pt x="26" y="21"/>
                      </a:lnTo>
                      <a:lnTo>
                        <a:pt x="24" y="20"/>
                      </a:lnTo>
                      <a:lnTo>
                        <a:pt x="22" y="19"/>
                      </a:lnTo>
                      <a:lnTo>
                        <a:pt x="20" y="17"/>
                      </a:lnTo>
                      <a:lnTo>
                        <a:pt x="18" y="14"/>
                      </a:lnTo>
                      <a:lnTo>
                        <a:pt x="16" y="14"/>
                      </a:lnTo>
                      <a:lnTo>
                        <a:pt x="14" y="13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10" y="9"/>
                      </a:lnTo>
                      <a:lnTo>
                        <a:pt x="8" y="9"/>
                      </a:lnTo>
                      <a:lnTo>
                        <a:pt x="7" y="10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0" y="1"/>
                      </a:lnTo>
                      <a:lnTo>
                        <a:pt x="5" y="0"/>
                      </a:lnTo>
                      <a:lnTo>
                        <a:pt x="11" y="2"/>
                      </a:lnTo>
                      <a:lnTo>
                        <a:pt x="17" y="6"/>
                      </a:lnTo>
                      <a:lnTo>
                        <a:pt x="20" y="6"/>
                      </a:lnTo>
                      <a:lnTo>
                        <a:pt x="22" y="6"/>
                      </a:lnTo>
                      <a:lnTo>
                        <a:pt x="24" y="6"/>
                      </a:lnTo>
                      <a:lnTo>
                        <a:pt x="27" y="7"/>
                      </a:lnTo>
                      <a:lnTo>
                        <a:pt x="28" y="9"/>
                      </a:lnTo>
                      <a:lnTo>
                        <a:pt x="30" y="12"/>
                      </a:lnTo>
                      <a:lnTo>
                        <a:pt x="31" y="14"/>
                      </a:lnTo>
                      <a:lnTo>
                        <a:pt x="34" y="14"/>
                      </a:lnTo>
                      <a:lnTo>
                        <a:pt x="36" y="15"/>
                      </a:lnTo>
                      <a:lnTo>
                        <a:pt x="37" y="14"/>
                      </a:lnTo>
                      <a:lnTo>
                        <a:pt x="39" y="12"/>
                      </a:lnTo>
                      <a:lnTo>
                        <a:pt x="40" y="12"/>
                      </a:lnTo>
                      <a:lnTo>
                        <a:pt x="42" y="10"/>
                      </a:lnTo>
                      <a:lnTo>
                        <a:pt x="43" y="11"/>
                      </a:lnTo>
                      <a:lnTo>
                        <a:pt x="41" y="12"/>
                      </a:lnTo>
                      <a:lnTo>
                        <a:pt x="42" y="14"/>
                      </a:lnTo>
                      <a:lnTo>
                        <a:pt x="43" y="14"/>
                      </a:lnTo>
                      <a:lnTo>
                        <a:pt x="44" y="13"/>
                      </a:lnTo>
                      <a:lnTo>
                        <a:pt x="46" y="14"/>
                      </a:lnTo>
                      <a:lnTo>
                        <a:pt x="48" y="15"/>
                      </a:lnTo>
                      <a:lnTo>
                        <a:pt x="47" y="17"/>
                      </a:lnTo>
                      <a:lnTo>
                        <a:pt x="45" y="17"/>
                      </a:lnTo>
                      <a:lnTo>
                        <a:pt x="43" y="17"/>
                      </a:lnTo>
                      <a:lnTo>
                        <a:pt x="42" y="15"/>
                      </a:lnTo>
                      <a:lnTo>
                        <a:pt x="41" y="15"/>
                      </a:lnTo>
                      <a:lnTo>
                        <a:pt x="39" y="15"/>
                      </a:lnTo>
                      <a:lnTo>
                        <a:pt x="39" y="16"/>
                      </a:lnTo>
                      <a:lnTo>
                        <a:pt x="38" y="17"/>
                      </a:lnTo>
                      <a:lnTo>
                        <a:pt x="37" y="19"/>
                      </a:lnTo>
                      <a:lnTo>
                        <a:pt x="35" y="19"/>
                      </a:lnTo>
                      <a:lnTo>
                        <a:pt x="34" y="20"/>
                      </a:lnTo>
                      <a:lnTo>
                        <a:pt x="36" y="21"/>
                      </a:lnTo>
                      <a:lnTo>
                        <a:pt x="37" y="22"/>
                      </a:lnTo>
                      <a:lnTo>
                        <a:pt x="38" y="24"/>
                      </a:lnTo>
                      <a:lnTo>
                        <a:pt x="37" y="25"/>
                      </a:lnTo>
                      <a:lnTo>
                        <a:pt x="36" y="25"/>
                      </a:lnTo>
                      <a:cubicBezTo>
                        <a:pt x="36" y="25"/>
                        <a:pt x="35" y="25"/>
                        <a:pt x="35" y="25"/>
                      </a:cubicBezTo>
                      <a:cubicBezTo>
                        <a:pt x="34" y="25"/>
                        <a:pt x="34" y="25"/>
                        <a:pt x="33" y="25"/>
                      </a:cubicBezTo>
                      <a:lnTo>
                        <a:pt x="34" y="2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560"/>
                <p:cNvSpPr>
                  <a:spLocks/>
                </p:cNvSpPr>
                <p:nvPr/>
              </p:nvSpPr>
              <p:spPr bwMode="auto">
                <a:xfrm>
                  <a:off x="4478338" y="3441700"/>
                  <a:ext cx="511175" cy="214313"/>
                </a:xfrm>
                <a:custGeom>
                  <a:avLst/>
                  <a:gdLst>
                    <a:gd name="T0" fmla="*/ 47 w 24"/>
                    <a:gd name="T1" fmla="*/ 6 h 12"/>
                    <a:gd name="T2" fmla="*/ 35 w 24"/>
                    <a:gd name="T3" fmla="*/ 18 h 12"/>
                    <a:gd name="T4" fmla="*/ 41 w 24"/>
                    <a:gd name="T5" fmla="*/ 23 h 12"/>
                    <a:gd name="T6" fmla="*/ 53 w 24"/>
                    <a:gd name="T7" fmla="*/ 23 h 12"/>
                    <a:gd name="T8" fmla="*/ 64 w 24"/>
                    <a:gd name="T9" fmla="*/ 29 h 12"/>
                    <a:gd name="T10" fmla="*/ 82 w 24"/>
                    <a:gd name="T11" fmla="*/ 29 h 12"/>
                    <a:gd name="T12" fmla="*/ 99 w 24"/>
                    <a:gd name="T13" fmla="*/ 29 h 12"/>
                    <a:gd name="T14" fmla="*/ 111 w 24"/>
                    <a:gd name="T15" fmla="*/ 23 h 12"/>
                    <a:gd name="T16" fmla="*/ 111 w 24"/>
                    <a:gd name="T17" fmla="*/ 23 h 12"/>
                    <a:gd name="T18" fmla="*/ 111 w 24"/>
                    <a:gd name="T19" fmla="*/ 23 h 12"/>
                    <a:gd name="T20" fmla="*/ 117 w 24"/>
                    <a:gd name="T21" fmla="*/ 35 h 12"/>
                    <a:gd name="T22" fmla="*/ 134 w 24"/>
                    <a:gd name="T23" fmla="*/ 58 h 12"/>
                    <a:gd name="T24" fmla="*/ 134 w 24"/>
                    <a:gd name="T25" fmla="*/ 58 h 12"/>
                    <a:gd name="T26" fmla="*/ 140 w 24"/>
                    <a:gd name="T27" fmla="*/ 58 h 12"/>
                    <a:gd name="T28" fmla="*/ 105 w 24"/>
                    <a:gd name="T29" fmla="*/ 58 h 12"/>
                    <a:gd name="T30" fmla="*/ 105 w 24"/>
                    <a:gd name="T31" fmla="*/ 58 h 12"/>
                    <a:gd name="T32" fmla="*/ 93 w 24"/>
                    <a:gd name="T33" fmla="*/ 70 h 12"/>
                    <a:gd name="T34" fmla="*/ 82 w 24"/>
                    <a:gd name="T35" fmla="*/ 47 h 12"/>
                    <a:gd name="T36" fmla="*/ 70 w 24"/>
                    <a:gd name="T37" fmla="*/ 41 h 12"/>
                    <a:gd name="T38" fmla="*/ 58 w 24"/>
                    <a:gd name="T39" fmla="*/ 58 h 12"/>
                    <a:gd name="T40" fmla="*/ 35 w 24"/>
                    <a:gd name="T41" fmla="*/ 70 h 12"/>
                    <a:gd name="T42" fmla="*/ 12 w 24"/>
                    <a:gd name="T43" fmla="*/ 58 h 12"/>
                    <a:gd name="T44" fmla="*/ 12 w 24"/>
                    <a:gd name="T45" fmla="*/ 58 h 12"/>
                    <a:gd name="T46" fmla="*/ 18 w 24"/>
                    <a:gd name="T47" fmla="*/ 58 h 12"/>
                    <a:gd name="T48" fmla="*/ 23 w 24"/>
                    <a:gd name="T49" fmla="*/ 53 h 12"/>
                    <a:gd name="T50" fmla="*/ 18 w 24"/>
                    <a:gd name="T51" fmla="*/ 41 h 12"/>
                    <a:gd name="T52" fmla="*/ 12 w 24"/>
                    <a:gd name="T53" fmla="*/ 35 h 12"/>
                    <a:gd name="T54" fmla="*/ 0 w 24"/>
                    <a:gd name="T55" fmla="*/ 29 h 12"/>
                    <a:gd name="T56" fmla="*/ 6 w 24"/>
                    <a:gd name="T57" fmla="*/ 23 h 12"/>
                    <a:gd name="T58" fmla="*/ 18 w 24"/>
                    <a:gd name="T59" fmla="*/ 23 h 12"/>
                    <a:gd name="T60" fmla="*/ 23 w 24"/>
                    <a:gd name="T61" fmla="*/ 12 h 12"/>
                    <a:gd name="T62" fmla="*/ 29 w 24"/>
                    <a:gd name="T63" fmla="*/ 6 h 12"/>
                    <a:gd name="T64" fmla="*/ 29 w 24"/>
                    <a:gd name="T65" fmla="*/ 0 h 12"/>
                    <a:gd name="T66" fmla="*/ 41 w 24"/>
                    <a:gd name="T67" fmla="*/ 0 h 12"/>
                    <a:gd name="T68" fmla="*/ 47 w 24"/>
                    <a:gd name="T69" fmla="*/ 0 h 12"/>
                    <a:gd name="T70" fmla="*/ 53 w 24"/>
                    <a:gd name="T71" fmla="*/ 12 h 12"/>
                    <a:gd name="T72" fmla="*/ 53 w 24"/>
                    <a:gd name="T73" fmla="*/ 12 h 12"/>
                    <a:gd name="T74" fmla="*/ 47 w 24"/>
                    <a:gd name="T75" fmla="*/ 6 h 1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"/>
                    <a:gd name="T115" fmla="*/ 0 h 12"/>
                    <a:gd name="T116" fmla="*/ 24 w 24"/>
                    <a:gd name="T117" fmla="*/ 12 h 1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" h="12">
                      <a:moveTo>
                        <a:pt x="8" y="1"/>
                      </a:move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1" y="5"/>
                      </a:lnTo>
                      <a:lnTo>
                        <a:pt x="14" y="5"/>
                      </a:lnTo>
                      <a:lnTo>
                        <a:pt x="17" y="5"/>
                      </a:lnTo>
                      <a:lnTo>
                        <a:pt x="19" y="4"/>
                      </a:lnTo>
                      <a:cubicBezTo>
                        <a:pt x="20" y="5"/>
                        <a:pt x="20" y="6"/>
                        <a:pt x="20" y="6"/>
                      </a:cubicBezTo>
                      <a:cubicBezTo>
                        <a:pt x="22" y="6"/>
                        <a:pt x="23" y="7"/>
                        <a:pt x="23" y="10"/>
                      </a:cubicBezTo>
                      <a:lnTo>
                        <a:pt x="24" y="10"/>
                      </a:lnTo>
                      <a:lnTo>
                        <a:pt x="18" y="10"/>
                      </a:lnTo>
                      <a:cubicBezTo>
                        <a:pt x="18" y="11"/>
                        <a:pt x="17" y="12"/>
                        <a:pt x="16" y="12"/>
                      </a:cubicBezTo>
                      <a:cubicBezTo>
                        <a:pt x="14" y="12"/>
                        <a:pt x="15" y="10"/>
                        <a:pt x="14" y="8"/>
                      </a:cubicBezTo>
                      <a:cubicBezTo>
                        <a:pt x="14" y="8"/>
                        <a:pt x="12" y="7"/>
                        <a:pt x="12" y="7"/>
                      </a:cubicBezTo>
                      <a:cubicBezTo>
                        <a:pt x="12" y="7"/>
                        <a:pt x="10" y="9"/>
                        <a:pt x="10" y="10"/>
                      </a:cubicBezTo>
                      <a:cubicBezTo>
                        <a:pt x="9" y="10"/>
                        <a:pt x="8" y="12"/>
                        <a:pt x="6" y="12"/>
                      </a:cubicBezTo>
                      <a:cubicBezTo>
                        <a:pt x="4" y="12"/>
                        <a:pt x="4" y="11"/>
                        <a:pt x="2" y="10"/>
                      </a:cubicBezTo>
                      <a:lnTo>
                        <a:pt x="3" y="10"/>
                      </a:lnTo>
                      <a:lnTo>
                        <a:pt x="4" y="9"/>
                      </a:lnTo>
                      <a:lnTo>
                        <a:pt x="3" y="7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561"/>
                <p:cNvSpPr>
                  <a:spLocks/>
                </p:cNvSpPr>
                <p:nvPr/>
              </p:nvSpPr>
              <p:spPr bwMode="auto">
                <a:xfrm>
                  <a:off x="4606925" y="3300413"/>
                  <a:ext cx="550863" cy="230187"/>
                </a:xfrm>
                <a:custGeom>
                  <a:avLst/>
                  <a:gdLst>
                    <a:gd name="T0" fmla="*/ 17 w 26"/>
                    <a:gd name="T1" fmla="*/ 58 h 13"/>
                    <a:gd name="T2" fmla="*/ 29 w 26"/>
                    <a:gd name="T3" fmla="*/ 58 h 13"/>
                    <a:gd name="T4" fmla="*/ 41 w 26"/>
                    <a:gd name="T5" fmla="*/ 58 h 13"/>
                    <a:gd name="T6" fmla="*/ 46 w 26"/>
                    <a:gd name="T7" fmla="*/ 46 h 13"/>
                    <a:gd name="T8" fmla="*/ 35 w 26"/>
                    <a:gd name="T9" fmla="*/ 40 h 13"/>
                    <a:gd name="T10" fmla="*/ 23 w 26"/>
                    <a:gd name="T11" fmla="*/ 35 h 13"/>
                    <a:gd name="T12" fmla="*/ 17 w 26"/>
                    <a:gd name="T13" fmla="*/ 40 h 13"/>
                    <a:gd name="T14" fmla="*/ 12 w 26"/>
                    <a:gd name="T15" fmla="*/ 40 h 13"/>
                    <a:gd name="T16" fmla="*/ 6 w 26"/>
                    <a:gd name="T17" fmla="*/ 29 h 13"/>
                    <a:gd name="T18" fmla="*/ 17 w 26"/>
                    <a:gd name="T19" fmla="*/ 23 h 13"/>
                    <a:gd name="T20" fmla="*/ 12 w 26"/>
                    <a:gd name="T21" fmla="*/ 17 h 13"/>
                    <a:gd name="T22" fmla="*/ 12 w 26"/>
                    <a:gd name="T23" fmla="*/ 17 h 13"/>
                    <a:gd name="T24" fmla="*/ 12 w 26"/>
                    <a:gd name="T25" fmla="*/ 17 h 13"/>
                    <a:gd name="T26" fmla="*/ 17 w 26"/>
                    <a:gd name="T27" fmla="*/ 6 h 13"/>
                    <a:gd name="T28" fmla="*/ 29 w 26"/>
                    <a:gd name="T29" fmla="*/ 12 h 13"/>
                    <a:gd name="T30" fmla="*/ 46 w 26"/>
                    <a:gd name="T31" fmla="*/ 17 h 13"/>
                    <a:gd name="T32" fmla="*/ 52 w 26"/>
                    <a:gd name="T33" fmla="*/ 0 h 13"/>
                    <a:gd name="T34" fmla="*/ 64 w 26"/>
                    <a:gd name="T35" fmla="*/ 6 h 13"/>
                    <a:gd name="T36" fmla="*/ 87 w 26"/>
                    <a:gd name="T37" fmla="*/ 6 h 13"/>
                    <a:gd name="T38" fmla="*/ 105 w 26"/>
                    <a:gd name="T39" fmla="*/ 12 h 13"/>
                    <a:gd name="T40" fmla="*/ 128 w 26"/>
                    <a:gd name="T41" fmla="*/ 12 h 13"/>
                    <a:gd name="T42" fmla="*/ 151 w 26"/>
                    <a:gd name="T43" fmla="*/ 17 h 13"/>
                    <a:gd name="T44" fmla="*/ 151 w 26"/>
                    <a:gd name="T45" fmla="*/ 17 h 13"/>
                    <a:gd name="T46" fmla="*/ 151 w 26"/>
                    <a:gd name="T47" fmla="*/ 17 h 13"/>
                    <a:gd name="T48" fmla="*/ 139 w 26"/>
                    <a:gd name="T49" fmla="*/ 35 h 13"/>
                    <a:gd name="T50" fmla="*/ 116 w 26"/>
                    <a:gd name="T51" fmla="*/ 40 h 13"/>
                    <a:gd name="T52" fmla="*/ 105 w 26"/>
                    <a:gd name="T53" fmla="*/ 52 h 13"/>
                    <a:gd name="T54" fmla="*/ 76 w 26"/>
                    <a:gd name="T55" fmla="*/ 58 h 13"/>
                    <a:gd name="T56" fmla="*/ 76 w 26"/>
                    <a:gd name="T57" fmla="*/ 69 h 13"/>
                    <a:gd name="T58" fmla="*/ 76 w 26"/>
                    <a:gd name="T59" fmla="*/ 69 h 13"/>
                    <a:gd name="T60" fmla="*/ 76 w 26"/>
                    <a:gd name="T61" fmla="*/ 69 h 13"/>
                    <a:gd name="T62" fmla="*/ 64 w 26"/>
                    <a:gd name="T63" fmla="*/ 75 h 13"/>
                    <a:gd name="T64" fmla="*/ 46 w 26"/>
                    <a:gd name="T65" fmla="*/ 75 h 13"/>
                    <a:gd name="T66" fmla="*/ 29 w 26"/>
                    <a:gd name="T67" fmla="*/ 75 h 13"/>
                    <a:gd name="T68" fmla="*/ 17 w 26"/>
                    <a:gd name="T69" fmla="*/ 69 h 13"/>
                    <a:gd name="T70" fmla="*/ 6 w 26"/>
                    <a:gd name="T71" fmla="*/ 69 h 13"/>
                    <a:gd name="T72" fmla="*/ 0 w 26"/>
                    <a:gd name="T73" fmla="*/ 63 h 13"/>
                    <a:gd name="T74" fmla="*/ 12 w 26"/>
                    <a:gd name="T75" fmla="*/ 52 h 13"/>
                    <a:gd name="T76" fmla="*/ 17 w 26"/>
                    <a:gd name="T77" fmla="*/ 58 h 1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3"/>
                    <a:gd name="T119" fmla="*/ 26 w 26"/>
                    <a:gd name="T120" fmla="*/ 13 h 1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3">
                      <a:moveTo>
                        <a:pt x="3" y="10"/>
                      </a:move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8" y="8"/>
                      </a:lnTo>
                      <a:lnTo>
                        <a:pt x="6" y="7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1" y="5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8" y="3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2" y="2"/>
                      </a:lnTo>
                      <a:lnTo>
                        <a:pt x="26" y="3"/>
                      </a:lnTo>
                      <a:cubicBezTo>
                        <a:pt x="26" y="4"/>
                        <a:pt x="25" y="5"/>
                        <a:pt x="24" y="6"/>
                      </a:cubicBezTo>
                      <a:cubicBezTo>
                        <a:pt x="23" y="6"/>
                        <a:pt x="21" y="6"/>
                        <a:pt x="20" y="7"/>
                      </a:cubicBezTo>
                      <a:cubicBezTo>
                        <a:pt x="19" y="7"/>
                        <a:pt x="19" y="8"/>
                        <a:pt x="18" y="9"/>
                      </a:cubicBezTo>
                      <a:cubicBezTo>
                        <a:pt x="17" y="9"/>
                        <a:pt x="13" y="10"/>
                        <a:pt x="13" y="10"/>
                      </a:cubicBezTo>
                      <a:cubicBezTo>
                        <a:pt x="13" y="11"/>
                        <a:pt x="13" y="12"/>
                        <a:pt x="13" y="12"/>
                      </a:cubicBezTo>
                      <a:lnTo>
                        <a:pt x="11" y="13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3" y="12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562"/>
                <p:cNvSpPr>
                  <a:spLocks/>
                </p:cNvSpPr>
                <p:nvPr/>
              </p:nvSpPr>
              <p:spPr bwMode="auto">
                <a:xfrm>
                  <a:off x="3629025" y="3333750"/>
                  <a:ext cx="849313" cy="428625"/>
                </a:xfrm>
                <a:custGeom>
                  <a:avLst/>
                  <a:gdLst>
                    <a:gd name="T0" fmla="*/ 227 w 40"/>
                    <a:gd name="T1" fmla="*/ 93 h 24"/>
                    <a:gd name="T2" fmla="*/ 216 w 40"/>
                    <a:gd name="T3" fmla="*/ 93 h 24"/>
                    <a:gd name="T4" fmla="*/ 210 w 40"/>
                    <a:gd name="T5" fmla="*/ 117 h 24"/>
                    <a:gd name="T6" fmla="*/ 181 w 40"/>
                    <a:gd name="T7" fmla="*/ 134 h 24"/>
                    <a:gd name="T8" fmla="*/ 163 w 40"/>
                    <a:gd name="T9" fmla="*/ 134 h 24"/>
                    <a:gd name="T10" fmla="*/ 157 w 40"/>
                    <a:gd name="T11" fmla="*/ 111 h 24"/>
                    <a:gd name="T12" fmla="*/ 93 w 40"/>
                    <a:gd name="T13" fmla="*/ 82 h 24"/>
                    <a:gd name="T14" fmla="*/ 93 w 40"/>
                    <a:gd name="T15" fmla="*/ 82 h 24"/>
                    <a:gd name="T16" fmla="*/ 64 w 40"/>
                    <a:gd name="T17" fmla="*/ 82 h 24"/>
                    <a:gd name="T18" fmla="*/ 64 w 40"/>
                    <a:gd name="T19" fmla="*/ 82 h 24"/>
                    <a:gd name="T20" fmla="*/ 41 w 40"/>
                    <a:gd name="T21" fmla="*/ 99 h 24"/>
                    <a:gd name="T22" fmla="*/ 35 w 40"/>
                    <a:gd name="T23" fmla="*/ 99 h 24"/>
                    <a:gd name="T24" fmla="*/ 35 w 40"/>
                    <a:gd name="T25" fmla="*/ 99 h 24"/>
                    <a:gd name="T26" fmla="*/ 17 w 40"/>
                    <a:gd name="T27" fmla="*/ 82 h 24"/>
                    <a:gd name="T28" fmla="*/ 17 w 40"/>
                    <a:gd name="T29" fmla="*/ 82 h 24"/>
                    <a:gd name="T30" fmla="*/ 17 w 40"/>
                    <a:gd name="T31" fmla="*/ 58 h 24"/>
                    <a:gd name="T32" fmla="*/ 12 w 40"/>
                    <a:gd name="T33" fmla="*/ 58 h 24"/>
                    <a:gd name="T34" fmla="*/ 6 w 40"/>
                    <a:gd name="T35" fmla="*/ 70 h 24"/>
                    <a:gd name="T36" fmla="*/ 6 w 40"/>
                    <a:gd name="T37" fmla="*/ 58 h 24"/>
                    <a:gd name="T38" fmla="*/ 12 w 40"/>
                    <a:gd name="T39" fmla="*/ 47 h 24"/>
                    <a:gd name="T40" fmla="*/ 6 w 40"/>
                    <a:gd name="T41" fmla="*/ 41 h 24"/>
                    <a:gd name="T42" fmla="*/ 0 w 40"/>
                    <a:gd name="T43" fmla="*/ 35 h 24"/>
                    <a:gd name="T44" fmla="*/ 6 w 40"/>
                    <a:gd name="T45" fmla="*/ 29 h 24"/>
                    <a:gd name="T46" fmla="*/ 17 w 40"/>
                    <a:gd name="T47" fmla="*/ 35 h 24"/>
                    <a:gd name="T48" fmla="*/ 23 w 40"/>
                    <a:gd name="T49" fmla="*/ 18 h 24"/>
                    <a:gd name="T50" fmla="*/ 12 w 40"/>
                    <a:gd name="T51" fmla="*/ 6 h 24"/>
                    <a:gd name="T52" fmla="*/ 12 w 40"/>
                    <a:gd name="T53" fmla="*/ 6 h 24"/>
                    <a:gd name="T54" fmla="*/ 29 w 40"/>
                    <a:gd name="T55" fmla="*/ 12 h 24"/>
                    <a:gd name="T56" fmla="*/ 41 w 40"/>
                    <a:gd name="T57" fmla="*/ 23 h 24"/>
                    <a:gd name="T58" fmla="*/ 52 w 40"/>
                    <a:gd name="T59" fmla="*/ 29 h 24"/>
                    <a:gd name="T60" fmla="*/ 64 w 40"/>
                    <a:gd name="T61" fmla="*/ 23 h 24"/>
                    <a:gd name="T62" fmla="*/ 64 w 40"/>
                    <a:gd name="T63" fmla="*/ 12 h 24"/>
                    <a:gd name="T64" fmla="*/ 76 w 40"/>
                    <a:gd name="T65" fmla="*/ 6 h 24"/>
                    <a:gd name="T66" fmla="*/ 82 w 40"/>
                    <a:gd name="T67" fmla="*/ 0 h 24"/>
                    <a:gd name="T68" fmla="*/ 93 w 40"/>
                    <a:gd name="T69" fmla="*/ 0 h 24"/>
                    <a:gd name="T70" fmla="*/ 99 w 40"/>
                    <a:gd name="T71" fmla="*/ 6 h 24"/>
                    <a:gd name="T72" fmla="*/ 111 w 40"/>
                    <a:gd name="T73" fmla="*/ 12 h 24"/>
                    <a:gd name="T74" fmla="*/ 116 w 40"/>
                    <a:gd name="T75" fmla="*/ 23 h 24"/>
                    <a:gd name="T76" fmla="*/ 128 w 40"/>
                    <a:gd name="T77" fmla="*/ 29 h 24"/>
                    <a:gd name="T78" fmla="*/ 140 w 40"/>
                    <a:gd name="T79" fmla="*/ 29 h 24"/>
                    <a:gd name="T80" fmla="*/ 151 w 40"/>
                    <a:gd name="T81" fmla="*/ 47 h 24"/>
                    <a:gd name="T82" fmla="*/ 163 w 40"/>
                    <a:gd name="T83" fmla="*/ 58 h 24"/>
                    <a:gd name="T84" fmla="*/ 175 w 40"/>
                    <a:gd name="T85" fmla="*/ 64 h 24"/>
                    <a:gd name="T86" fmla="*/ 186 w 40"/>
                    <a:gd name="T87" fmla="*/ 70 h 24"/>
                    <a:gd name="T88" fmla="*/ 198 w 40"/>
                    <a:gd name="T89" fmla="*/ 82 h 24"/>
                    <a:gd name="T90" fmla="*/ 216 w 40"/>
                    <a:gd name="T91" fmla="*/ 82 h 24"/>
                    <a:gd name="T92" fmla="*/ 221 w 40"/>
                    <a:gd name="T93" fmla="*/ 87 h 24"/>
                    <a:gd name="T94" fmla="*/ 233 w 40"/>
                    <a:gd name="T95" fmla="*/ 93 h 24"/>
                    <a:gd name="T96" fmla="*/ 227 w 40"/>
                    <a:gd name="T97" fmla="*/ 93 h 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0"/>
                    <a:gd name="T148" fmla="*/ 0 h 24"/>
                    <a:gd name="T149" fmla="*/ 40 w 40"/>
                    <a:gd name="T150" fmla="*/ 24 h 2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0" h="24">
                      <a:moveTo>
                        <a:pt x="39" y="16"/>
                      </a:moveTo>
                      <a:cubicBezTo>
                        <a:pt x="39" y="16"/>
                        <a:pt x="38" y="16"/>
                        <a:pt x="37" y="16"/>
                      </a:cubicBezTo>
                      <a:cubicBezTo>
                        <a:pt x="36" y="17"/>
                        <a:pt x="37" y="19"/>
                        <a:pt x="36" y="20"/>
                      </a:cubicBezTo>
                      <a:cubicBezTo>
                        <a:pt x="34" y="22"/>
                        <a:pt x="33" y="23"/>
                        <a:pt x="31" y="23"/>
                      </a:cubicBezTo>
                      <a:cubicBezTo>
                        <a:pt x="30" y="23"/>
                        <a:pt x="30" y="24"/>
                        <a:pt x="28" y="23"/>
                      </a:cubicBezTo>
                      <a:cubicBezTo>
                        <a:pt x="28" y="22"/>
                        <a:pt x="27" y="20"/>
                        <a:pt x="27" y="19"/>
                      </a:cubicBezTo>
                      <a:cubicBezTo>
                        <a:pt x="22" y="19"/>
                        <a:pt x="23" y="15"/>
                        <a:pt x="16" y="14"/>
                      </a:cubicBezTo>
                      <a:lnTo>
                        <a:pt x="11" y="14"/>
                      </a:lnTo>
                      <a:cubicBezTo>
                        <a:pt x="11" y="14"/>
                        <a:pt x="8" y="17"/>
                        <a:pt x="7" y="17"/>
                      </a:cubicBezTo>
                      <a:cubicBezTo>
                        <a:pt x="7" y="17"/>
                        <a:pt x="6" y="17"/>
                        <a:pt x="6" y="17"/>
                      </a:cubicBezTo>
                      <a:lnTo>
                        <a:pt x="3" y="14"/>
                      </a:lnTo>
                      <a:cubicBezTo>
                        <a:pt x="3" y="12"/>
                        <a:pt x="3" y="12"/>
                        <a:pt x="3" y="10"/>
                      </a:cubicBezTo>
                      <a:cubicBezTo>
                        <a:pt x="3" y="10"/>
                        <a:pt x="2" y="10"/>
                        <a:pt x="2" y="10"/>
                      </a:cubicBezTo>
                      <a:cubicBezTo>
                        <a:pt x="2" y="11"/>
                        <a:pt x="2" y="12"/>
                        <a:pt x="1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9"/>
                        <a:pt x="2" y="9"/>
                        <a:pt x="2" y="8"/>
                      </a:cubicBezTo>
                      <a:cubicBezTo>
                        <a:pt x="2" y="8"/>
                        <a:pt x="1" y="7"/>
                        <a:pt x="1" y="7"/>
                      </a:cubicBezTo>
                      <a:cubicBezTo>
                        <a:pt x="1" y="7"/>
                        <a:pt x="0" y="7"/>
                        <a:pt x="0" y="6"/>
                      </a:cubicBezTo>
                      <a:cubicBezTo>
                        <a:pt x="0" y="6"/>
                        <a:pt x="0" y="5"/>
                        <a:pt x="1" y="5"/>
                      </a:cubicBezTo>
                      <a:cubicBezTo>
                        <a:pt x="2" y="5"/>
                        <a:pt x="2" y="6"/>
                        <a:pt x="3" y="6"/>
                      </a:cubicBezTo>
                      <a:cubicBezTo>
                        <a:pt x="3" y="5"/>
                        <a:pt x="5" y="4"/>
                        <a:pt x="4" y="3"/>
                      </a:cubicBezTo>
                      <a:cubicBezTo>
                        <a:pt x="3" y="3"/>
                        <a:pt x="2" y="3"/>
                        <a:pt x="2" y="1"/>
                      </a:cubicBezTo>
                      <a:lnTo>
                        <a:pt x="5" y="2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4"/>
                      </a:lnTo>
                      <a:lnTo>
                        <a:pt x="22" y="5"/>
                      </a:lnTo>
                      <a:lnTo>
                        <a:pt x="24" y="5"/>
                      </a:lnTo>
                      <a:lnTo>
                        <a:pt x="26" y="8"/>
                      </a:lnTo>
                      <a:lnTo>
                        <a:pt x="28" y="10"/>
                      </a:lnTo>
                      <a:lnTo>
                        <a:pt x="30" y="11"/>
                      </a:lnTo>
                      <a:lnTo>
                        <a:pt x="32" y="12"/>
                      </a:lnTo>
                      <a:lnTo>
                        <a:pt x="34" y="14"/>
                      </a:lnTo>
                      <a:lnTo>
                        <a:pt x="37" y="14"/>
                      </a:lnTo>
                      <a:lnTo>
                        <a:pt x="38" y="15"/>
                      </a:lnTo>
                      <a:lnTo>
                        <a:pt x="40" y="16"/>
                      </a:lnTo>
                      <a:lnTo>
                        <a:pt x="39" y="1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563"/>
                <p:cNvSpPr>
                  <a:spLocks/>
                </p:cNvSpPr>
                <p:nvPr/>
              </p:nvSpPr>
              <p:spPr bwMode="auto">
                <a:xfrm>
                  <a:off x="3181350" y="2601913"/>
                  <a:ext cx="2190750" cy="839787"/>
                </a:xfrm>
                <a:custGeom>
                  <a:avLst/>
                  <a:gdLst>
                    <a:gd name="T0" fmla="*/ 152 w 103"/>
                    <a:gd name="T1" fmla="*/ 251 h 47"/>
                    <a:gd name="T2" fmla="*/ 123 w 103"/>
                    <a:gd name="T3" fmla="*/ 245 h 47"/>
                    <a:gd name="T4" fmla="*/ 93 w 103"/>
                    <a:gd name="T5" fmla="*/ 227 h 47"/>
                    <a:gd name="T6" fmla="*/ 76 w 103"/>
                    <a:gd name="T7" fmla="*/ 192 h 47"/>
                    <a:gd name="T8" fmla="*/ 70 w 103"/>
                    <a:gd name="T9" fmla="*/ 152 h 47"/>
                    <a:gd name="T10" fmla="*/ 41 w 103"/>
                    <a:gd name="T11" fmla="*/ 163 h 47"/>
                    <a:gd name="T12" fmla="*/ 35 w 103"/>
                    <a:gd name="T13" fmla="*/ 146 h 47"/>
                    <a:gd name="T14" fmla="*/ 12 w 103"/>
                    <a:gd name="T15" fmla="*/ 134 h 47"/>
                    <a:gd name="T16" fmla="*/ 0 w 103"/>
                    <a:gd name="T17" fmla="*/ 105 h 47"/>
                    <a:gd name="T18" fmla="*/ 18 w 103"/>
                    <a:gd name="T19" fmla="*/ 99 h 47"/>
                    <a:gd name="T20" fmla="*/ 29 w 103"/>
                    <a:gd name="T21" fmla="*/ 87 h 47"/>
                    <a:gd name="T22" fmla="*/ 58 w 103"/>
                    <a:gd name="T23" fmla="*/ 70 h 47"/>
                    <a:gd name="T24" fmla="*/ 88 w 103"/>
                    <a:gd name="T25" fmla="*/ 70 h 47"/>
                    <a:gd name="T26" fmla="*/ 128 w 103"/>
                    <a:gd name="T27" fmla="*/ 87 h 47"/>
                    <a:gd name="T28" fmla="*/ 163 w 103"/>
                    <a:gd name="T29" fmla="*/ 82 h 47"/>
                    <a:gd name="T30" fmla="*/ 204 w 103"/>
                    <a:gd name="T31" fmla="*/ 87 h 47"/>
                    <a:gd name="T32" fmla="*/ 204 w 103"/>
                    <a:gd name="T33" fmla="*/ 70 h 47"/>
                    <a:gd name="T34" fmla="*/ 198 w 103"/>
                    <a:gd name="T35" fmla="*/ 58 h 47"/>
                    <a:gd name="T36" fmla="*/ 193 w 103"/>
                    <a:gd name="T37" fmla="*/ 29 h 47"/>
                    <a:gd name="T38" fmla="*/ 251 w 103"/>
                    <a:gd name="T39" fmla="*/ 17 h 47"/>
                    <a:gd name="T40" fmla="*/ 292 w 103"/>
                    <a:gd name="T41" fmla="*/ 0 h 47"/>
                    <a:gd name="T42" fmla="*/ 333 w 103"/>
                    <a:gd name="T43" fmla="*/ 12 h 47"/>
                    <a:gd name="T44" fmla="*/ 350 w 103"/>
                    <a:gd name="T45" fmla="*/ 23 h 47"/>
                    <a:gd name="T46" fmla="*/ 373 w 103"/>
                    <a:gd name="T47" fmla="*/ 29 h 47"/>
                    <a:gd name="T48" fmla="*/ 397 w 103"/>
                    <a:gd name="T49" fmla="*/ 29 h 47"/>
                    <a:gd name="T50" fmla="*/ 420 w 103"/>
                    <a:gd name="T51" fmla="*/ 29 h 47"/>
                    <a:gd name="T52" fmla="*/ 455 w 103"/>
                    <a:gd name="T53" fmla="*/ 52 h 47"/>
                    <a:gd name="T54" fmla="*/ 490 w 103"/>
                    <a:gd name="T55" fmla="*/ 87 h 47"/>
                    <a:gd name="T56" fmla="*/ 508 w 103"/>
                    <a:gd name="T57" fmla="*/ 82 h 47"/>
                    <a:gd name="T58" fmla="*/ 543 w 103"/>
                    <a:gd name="T59" fmla="*/ 82 h 47"/>
                    <a:gd name="T60" fmla="*/ 578 w 103"/>
                    <a:gd name="T61" fmla="*/ 105 h 47"/>
                    <a:gd name="T62" fmla="*/ 595 w 103"/>
                    <a:gd name="T63" fmla="*/ 111 h 47"/>
                    <a:gd name="T64" fmla="*/ 578 w 103"/>
                    <a:gd name="T65" fmla="*/ 152 h 47"/>
                    <a:gd name="T66" fmla="*/ 525 w 103"/>
                    <a:gd name="T67" fmla="*/ 198 h 47"/>
                    <a:gd name="T68" fmla="*/ 543 w 103"/>
                    <a:gd name="T69" fmla="*/ 245 h 47"/>
                    <a:gd name="T70" fmla="*/ 519 w 103"/>
                    <a:gd name="T71" fmla="*/ 239 h 47"/>
                    <a:gd name="T72" fmla="*/ 455 w 103"/>
                    <a:gd name="T73" fmla="*/ 233 h 47"/>
                    <a:gd name="T74" fmla="*/ 420 w 103"/>
                    <a:gd name="T75" fmla="*/ 239 h 47"/>
                    <a:gd name="T76" fmla="*/ 403 w 103"/>
                    <a:gd name="T77" fmla="*/ 245 h 47"/>
                    <a:gd name="T78" fmla="*/ 385 w 103"/>
                    <a:gd name="T79" fmla="*/ 257 h 47"/>
                    <a:gd name="T80" fmla="*/ 356 w 103"/>
                    <a:gd name="T81" fmla="*/ 268 h 47"/>
                    <a:gd name="T82" fmla="*/ 321 w 103"/>
                    <a:gd name="T83" fmla="*/ 239 h 47"/>
                    <a:gd name="T84" fmla="*/ 286 w 103"/>
                    <a:gd name="T85" fmla="*/ 222 h 47"/>
                    <a:gd name="T86" fmla="*/ 222 w 103"/>
                    <a:gd name="T87" fmla="*/ 198 h 47"/>
                    <a:gd name="T88" fmla="*/ 169 w 103"/>
                    <a:gd name="T89" fmla="*/ 262 h 47"/>
                    <a:gd name="T90" fmla="*/ 169 w 103"/>
                    <a:gd name="T91" fmla="*/ 262 h 4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3"/>
                    <a:gd name="T139" fmla="*/ 0 h 47"/>
                    <a:gd name="T140" fmla="*/ 103 w 103"/>
                    <a:gd name="T141" fmla="*/ 47 h 4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3" h="47">
                      <a:moveTo>
                        <a:pt x="29" y="45"/>
                      </a:moveTo>
                      <a:lnTo>
                        <a:pt x="28" y="45"/>
                      </a:lnTo>
                      <a:lnTo>
                        <a:pt x="26" y="43"/>
                      </a:lnTo>
                      <a:lnTo>
                        <a:pt x="23" y="42"/>
                      </a:lnTo>
                      <a:cubicBezTo>
                        <a:pt x="22" y="42"/>
                        <a:pt x="22" y="42"/>
                        <a:pt x="21" y="42"/>
                      </a:cubicBezTo>
                      <a:cubicBezTo>
                        <a:pt x="21" y="43"/>
                        <a:pt x="20" y="43"/>
                        <a:pt x="20" y="44"/>
                      </a:cubicBezTo>
                      <a:cubicBezTo>
                        <a:pt x="19" y="44"/>
                        <a:pt x="19" y="42"/>
                        <a:pt x="19" y="40"/>
                      </a:cubicBezTo>
                      <a:cubicBezTo>
                        <a:pt x="18" y="40"/>
                        <a:pt x="16" y="40"/>
                        <a:pt x="16" y="39"/>
                      </a:cubicBezTo>
                      <a:cubicBezTo>
                        <a:pt x="14" y="39"/>
                        <a:pt x="14" y="35"/>
                        <a:pt x="12" y="35"/>
                      </a:cubicBezTo>
                      <a:cubicBezTo>
                        <a:pt x="12" y="35"/>
                        <a:pt x="12" y="34"/>
                        <a:pt x="12" y="34"/>
                      </a:cubicBezTo>
                      <a:cubicBezTo>
                        <a:pt x="13" y="34"/>
                        <a:pt x="13" y="33"/>
                        <a:pt x="13" y="33"/>
                      </a:cubicBezTo>
                      <a:cubicBezTo>
                        <a:pt x="13" y="32"/>
                        <a:pt x="15" y="31"/>
                        <a:pt x="18" y="31"/>
                      </a:cubicBezTo>
                      <a:cubicBezTo>
                        <a:pt x="18" y="30"/>
                        <a:pt x="17" y="29"/>
                        <a:pt x="17" y="27"/>
                      </a:cubicBezTo>
                      <a:cubicBezTo>
                        <a:pt x="15" y="27"/>
                        <a:pt x="13" y="26"/>
                        <a:pt x="12" y="26"/>
                      </a:cubicBezTo>
                      <a:cubicBezTo>
                        <a:pt x="10" y="26"/>
                        <a:pt x="8" y="27"/>
                        <a:pt x="7" y="29"/>
                      </a:cubicBezTo>
                      <a:lnTo>
                        <a:pt x="7" y="28"/>
                      </a:lnTo>
                      <a:lnTo>
                        <a:pt x="6" y="28"/>
                      </a:lnTo>
                      <a:lnTo>
                        <a:pt x="7" y="27"/>
                      </a:lnTo>
                      <a:lnTo>
                        <a:pt x="6" y="25"/>
                      </a:lnTo>
                      <a:lnTo>
                        <a:pt x="5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5" y="15"/>
                      </a:lnTo>
                      <a:lnTo>
                        <a:pt x="6" y="14"/>
                      </a:lnTo>
                      <a:lnTo>
                        <a:pt x="8" y="13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3" y="12"/>
                      </a:lnTo>
                      <a:lnTo>
                        <a:pt x="15" y="12"/>
                      </a:lnTo>
                      <a:lnTo>
                        <a:pt x="18" y="13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4" y="14"/>
                      </a:lnTo>
                      <a:lnTo>
                        <a:pt x="26" y="14"/>
                      </a:lnTo>
                      <a:lnTo>
                        <a:pt x="28" y="14"/>
                      </a:lnTo>
                      <a:lnTo>
                        <a:pt x="30" y="15"/>
                      </a:lnTo>
                      <a:lnTo>
                        <a:pt x="32" y="15"/>
                      </a:lnTo>
                      <a:lnTo>
                        <a:pt x="35" y="15"/>
                      </a:lnTo>
                      <a:lnTo>
                        <a:pt x="37" y="14"/>
                      </a:lnTo>
                      <a:lnTo>
                        <a:pt x="37" y="13"/>
                      </a:lnTo>
                      <a:lnTo>
                        <a:pt x="35" y="12"/>
                      </a:lnTo>
                      <a:lnTo>
                        <a:pt x="33" y="12"/>
                      </a:lnTo>
                      <a:lnTo>
                        <a:pt x="32" y="11"/>
                      </a:lnTo>
                      <a:lnTo>
                        <a:pt x="34" y="10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3" y="5"/>
                      </a:lnTo>
                      <a:lnTo>
                        <a:pt x="38" y="4"/>
                      </a:lnTo>
                      <a:lnTo>
                        <a:pt x="43" y="4"/>
                      </a:lnTo>
                      <a:lnTo>
                        <a:pt x="43" y="3"/>
                      </a:lnTo>
                      <a:lnTo>
                        <a:pt x="46" y="2"/>
                      </a:lnTo>
                      <a:lnTo>
                        <a:pt x="49" y="2"/>
                      </a:lnTo>
                      <a:lnTo>
                        <a:pt x="50" y="0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7" y="2"/>
                      </a:lnTo>
                      <a:lnTo>
                        <a:pt x="57" y="4"/>
                      </a:lnTo>
                      <a:lnTo>
                        <a:pt x="59" y="4"/>
                      </a:lnTo>
                      <a:lnTo>
                        <a:pt x="60" y="4"/>
                      </a:lnTo>
                      <a:lnTo>
                        <a:pt x="61" y="4"/>
                      </a:lnTo>
                      <a:lnTo>
                        <a:pt x="63" y="5"/>
                      </a:lnTo>
                      <a:lnTo>
                        <a:pt x="64" y="5"/>
                      </a:lnTo>
                      <a:lnTo>
                        <a:pt x="64" y="7"/>
                      </a:lnTo>
                      <a:lnTo>
                        <a:pt x="66" y="6"/>
                      </a:lnTo>
                      <a:lnTo>
                        <a:pt x="68" y="5"/>
                      </a:lnTo>
                      <a:lnTo>
                        <a:pt x="70" y="4"/>
                      </a:lnTo>
                      <a:lnTo>
                        <a:pt x="72" y="3"/>
                      </a:lnTo>
                      <a:lnTo>
                        <a:pt x="72" y="5"/>
                      </a:lnTo>
                      <a:lnTo>
                        <a:pt x="74" y="6"/>
                      </a:lnTo>
                      <a:lnTo>
                        <a:pt x="76" y="7"/>
                      </a:lnTo>
                      <a:lnTo>
                        <a:pt x="78" y="9"/>
                      </a:lnTo>
                      <a:lnTo>
                        <a:pt x="81" y="11"/>
                      </a:lnTo>
                      <a:lnTo>
                        <a:pt x="83" y="13"/>
                      </a:lnTo>
                      <a:lnTo>
                        <a:pt x="84" y="15"/>
                      </a:lnTo>
                      <a:lnTo>
                        <a:pt x="85" y="13"/>
                      </a:lnTo>
                      <a:lnTo>
                        <a:pt x="86" y="13"/>
                      </a:lnTo>
                      <a:lnTo>
                        <a:pt x="87" y="14"/>
                      </a:lnTo>
                      <a:lnTo>
                        <a:pt x="89" y="15"/>
                      </a:lnTo>
                      <a:lnTo>
                        <a:pt x="91" y="15"/>
                      </a:lnTo>
                      <a:lnTo>
                        <a:pt x="93" y="14"/>
                      </a:lnTo>
                      <a:lnTo>
                        <a:pt x="95" y="16"/>
                      </a:lnTo>
                      <a:lnTo>
                        <a:pt x="97" y="17"/>
                      </a:lnTo>
                      <a:lnTo>
                        <a:pt x="99" y="18"/>
                      </a:lnTo>
                      <a:lnTo>
                        <a:pt x="102" y="19"/>
                      </a:lnTo>
                      <a:cubicBezTo>
                        <a:pt x="102" y="20"/>
                        <a:pt x="103" y="21"/>
                        <a:pt x="101" y="22"/>
                      </a:cubicBezTo>
                      <a:cubicBezTo>
                        <a:pt x="98" y="22"/>
                        <a:pt x="103" y="26"/>
                        <a:pt x="100" y="26"/>
                      </a:cubicBezTo>
                      <a:cubicBezTo>
                        <a:pt x="100" y="26"/>
                        <a:pt x="99" y="26"/>
                        <a:pt x="99" y="26"/>
                      </a:cubicBezTo>
                      <a:cubicBezTo>
                        <a:pt x="98" y="26"/>
                        <a:pt x="96" y="26"/>
                        <a:pt x="95" y="25"/>
                      </a:cubicBezTo>
                      <a:cubicBezTo>
                        <a:pt x="94" y="27"/>
                        <a:pt x="97" y="32"/>
                        <a:pt x="96" y="32"/>
                      </a:cubicBezTo>
                      <a:cubicBezTo>
                        <a:pt x="95" y="32"/>
                        <a:pt x="90" y="32"/>
                        <a:pt x="90" y="34"/>
                      </a:cubicBezTo>
                      <a:cubicBezTo>
                        <a:pt x="93" y="34"/>
                        <a:pt x="92" y="38"/>
                        <a:pt x="94" y="38"/>
                      </a:cubicBezTo>
                      <a:cubicBezTo>
                        <a:pt x="93" y="39"/>
                        <a:pt x="94" y="39"/>
                        <a:pt x="94" y="40"/>
                      </a:cubicBezTo>
                      <a:cubicBezTo>
                        <a:pt x="94" y="41"/>
                        <a:pt x="94" y="42"/>
                        <a:pt x="93" y="42"/>
                      </a:cubicBezTo>
                      <a:lnTo>
                        <a:pt x="92" y="42"/>
                      </a:lnTo>
                      <a:lnTo>
                        <a:pt x="89" y="41"/>
                      </a:lnTo>
                      <a:lnTo>
                        <a:pt x="85" y="41"/>
                      </a:lnTo>
                      <a:lnTo>
                        <a:pt x="82" y="40"/>
                      </a:lnTo>
                      <a:lnTo>
                        <a:pt x="78" y="40"/>
                      </a:lnTo>
                      <a:lnTo>
                        <a:pt x="76" y="39"/>
                      </a:lnTo>
                      <a:lnTo>
                        <a:pt x="75" y="42"/>
                      </a:lnTo>
                      <a:lnTo>
                        <a:pt x="72" y="41"/>
                      </a:lnTo>
                      <a:lnTo>
                        <a:pt x="70" y="40"/>
                      </a:lnTo>
                      <a:lnTo>
                        <a:pt x="69" y="42"/>
                      </a:lnTo>
                      <a:lnTo>
                        <a:pt x="67" y="44"/>
                      </a:lnTo>
                      <a:lnTo>
                        <a:pt x="66" y="44"/>
                      </a:lnTo>
                      <a:lnTo>
                        <a:pt x="64" y="46"/>
                      </a:lnTo>
                      <a:lnTo>
                        <a:pt x="63" y="47"/>
                      </a:lnTo>
                      <a:lnTo>
                        <a:pt x="61" y="46"/>
                      </a:lnTo>
                      <a:lnTo>
                        <a:pt x="58" y="46"/>
                      </a:lnTo>
                      <a:lnTo>
                        <a:pt x="57" y="44"/>
                      </a:lnTo>
                      <a:lnTo>
                        <a:pt x="55" y="41"/>
                      </a:lnTo>
                      <a:lnTo>
                        <a:pt x="54" y="39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7" y="38"/>
                      </a:lnTo>
                      <a:lnTo>
                        <a:pt x="44" y="38"/>
                      </a:lnTo>
                      <a:lnTo>
                        <a:pt x="38" y="34"/>
                      </a:lnTo>
                      <a:lnTo>
                        <a:pt x="32" y="32"/>
                      </a:lnTo>
                      <a:lnTo>
                        <a:pt x="27" y="33"/>
                      </a:lnTo>
                      <a:lnTo>
                        <a:pt x="29" y="45"/>
                      </a:lnTo>
                      <a:lnTo>
                        <a:pt x="30" y="46"/>
                      </a:lnTo>
                      <a:lnTo>
                        <a:pt x="29" y="45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564"/>
                <p:cNvSpPr>
                  <a:spLocks/>
                </p:cNvSpPr>
                <p:nvPr/>
              </p:nvSpPr>
              <p:spPr bwMode="auto">
                <a:xfrm>
                  <a:off x="1393825" y="3086100"/>
                  <a:ext cx="149225" cy="88900"/>
                </a:xfrm>
                <a:custGeom>
                  <a:avLst/>
                  <a:gdLst>
                    <a:gd name="T0" fmla="*/ 41 w 7"/>
                    <a:gd name="T1" fmla="*/ 6 h 5"/>
                    <a:gd name="T2" fmla="*/ 0 w 7"/>
                    <a:gd name="T3" fmla="*/ 23 h 5"/>
                    <a:gd name="T4" fmla="*/ 0 w 7"/>
                    <a:gd name="T5" fmla="*/ 6 h 5"/>
                    <a:gd name="T6" fmla="*/ 12 w 7"/>
                    <a:gd name="T7" fmla="*/ 6 h 5"/>
                    <a:gd name="T8" fmla="*/ 35 w 7"/>
                    <a:gd name="T9" fmla="*/ 0 h 5"/>
                    <a:gd name="T10" fmla="*/ 41 w 7"/>
                    <a:gd name="T11" fmla="*/ 6 h 5"/>
                    <a:gd name="T12" fmla="*/ 41 w 7"/>
                    <a:gd name="T13" fmla="*/ 6 h 5"/>
                    <a:gd name="T14" fmla="*/ 41 w 7"/>
                    <a:gd name="T15" fmla="*/ 6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5"/>
                    <a:gd name="T26" fmla="*/ 7 w 7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5">
                      <a:moveTo>
                        <a:pt x="7" y="1"/>
                      </a:moveTo>
                      <a:cubicBezTo>
                        <a:pt x="5" y="2"/>
                        <a:pt x="6" y="5"/>
                        <a:pt x="0" y="4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4" y="1"/>
                        <a:pt x="5" y="0"/>
                        <a:pt x="6" y="0"/>
                      </a:cubicBezTo>
                      <a:cubicBezTo>
                        <a:pt x="7" y="0"/>
                        <a:pt x="7" y="0"/>
                        <a:pt x="7" y="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565"/>
                <p:cNvSpPr>
                  <a:spLocks/>
                </p:cNvSpPr>
                <p:nvPr/>
              </p:nvSpPr>
              <p:spPr bwMode="auto">
                <a:xfrm>
                  <a:off x="1393825" y="3101975"/>
                  <a:ext cx="298450" cy="214313"/>
                </a:xfrm>
                <a:custGeom>
                  <a:avLst/>
                  <a:gdLst>
                    <a:gd name="T0" fmla="*/ 82 w 14"/>
                    <a:gd name="T1" fmla="*/ 23 h 12"/>
                    <a:gd name="T2" fmla="*/ 76 w 14"/>
                    <a:gd name="T3" fmla="*/ 29 h 12"/>
                    <a:gd name="T4" fmla="*/ 47 w 14"/>
                    <a:gd name="T5" fmla="*/ 23 h 12"/>
                    <a:gd name="T6" fmla="*/ 47 w 14"/>
                    <a:gd name="T7" fmla="*/ 23 h 12"/>
                    <a:gd name="T8" fmla="*/ 35 w 14"/>
                    <a:gd name="T9" fmla="*/ 23 h 12"/>
                    <a:gd name="T10" fmla="*/ 35 w 14"/>
                    <a:gd name="T11" fmla="*/ 23 h 12"/>
                    <a:gd name="T12" fmla="*/ 35 w 14"/>
                    <a:gd name="T13" fmla="*/ 29 h 12"/>
                    <a:gd name="T14" fmla="*/ 35 w 14"/>
                    <a:gd name="T15" fmla="*/ 29 h 12"/>
                    <a:gd name="T16" fmla="*/ 59 w 14"/>
                    <a:gd name="T17" fmla="*/ 70 h 12"/>
                    <a:gd name="T18" fmla="*/ 41 w 14"/>
                    <a:gd name="T19" fmla="*/ 70 h 12"/>
                    <a:gd name="T20" fmla="*/ 29 w 14"/>
                    <a:gd name="T21" fmla="*/ 58 h 12"/>
                    <a:gd name="T22" fmla="*/ 0 w 14"/>
                    <a:gd name="T23" fmla="*/ 23 h 12"/>
                    <a:gd name="T24" fmla="*/ 0 w 14"/>
                    <a:gd name="T25" fmla="*/ 18 h 12"/>
                    <a:gd name="T26" fmla="*/ 41 w 14"/>
                    <a:gd name="T27" fmla="*/ 0 h 12"/>
                    <a:gd name="T28" fmla="*/ 70 w 14"/>
                    <a:gd name="T29" fmla="*/ 12 h 12"/>
                    <a:gd name="T30" fmla="*/ 82 w 14"/>
                    <a:gd name="T31" fmla="*/ 12 h 12"/>
                    <a:gd name="T32" fmla="*/ 82 w 14"/>
                    <a:gd name="T33" fmla="*/ 23 h 12"/>
                    <a:gd name="T34" fmla="*/ 82 w 14"/>
                    <a:gd name="T35" fmla="*/ 23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"/>
                    <a:gd name="T55" fmla="*/ 0 h 12"/>
                    <a:gd name="T56" fmla="*/ 14 w 14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" h="12">
                      <a:moveTo>
                        <a:pt x="14" y="4"/>
                      </a:moveTo>
                      <a:lnTo>
                        <a:pt x="13" y="5"/>
                      </a:lnTo>
                      <a:lnTo>
                        <a:pt x="8" y="4"/>
                      </a:lnTo>
                      <a:cubicBezTo>
                        <a:pt x="7" y="4"/>
                        <a:pt x="7" y="4"/>
                        <a:pt x="6" y="4"/>
                      </a:cubicBezTo>
                      <a:lnTo>
                        <a:pt x="6" y="5"/>
                      </a:lnTo>
                      <a:cubicBezTo>
                        <a:pt x="7" y="8"/>
                        <a:pt x="9" y="9"/>
                        <a:pt x="10" y="12"/>
                      </a:cubicBezTo>
                      <a:cubicBezTo>
                        <a:pt x="9" y="12"/>
                        <a:pt x="8" y="12"/>
                        <a:pt x="7" y="12"/>
                      </a:cubicBezTo>
                      <a:cubicBezTo>
                        <a:pt x="6" y="11"/>
                        <a:pt x="6" y="10"/>
                        <a:pt x="5" y="10"/>
                      </a:cubicBezTo>
                      <a:cubicBezTo>
                        <a:pt x="4" y="7"/>
                        <a:pt x="2" y="4"/>
                        <a:pt x="0" y="4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6" y="4"/>
                        <a:pt x="5" y="1"/>
                        <a:pt x="7" y="0"/>
                      </a:cubicBezTo>
                      <a:cubicBezTo>
                        <a:pt x="9" y="1"/>
                        <a:pt x="10" y="2"/>
                        <a:pt x="12" y="2"/>
                      </a:cubicBezTo>
                      <a:cubicBezTo>
                        <a:pt x="13" y="2"/>
                        <a:pt x="13" y="2"/>
                        <a:pt x="14" y="2"/>
                      </a:cubicBezTo>
                      <a:cubicBezTo>
                        <a:pt x="14" y="4"/>
                        <a:pt x="14" y="2"/>
                        <a:pt x="14" y="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566"/>
                <p:cNvSpPr>
                  <a:spLocks/>
                </p:cNvSpPr>
                <p:nvPr/>
              </p:nvSpPr>
              <p:spPr bwMode="auto">
                <a:xfrm>
                  <a:off x="1522413" y="3175000"/>
                  <a:ext cx="192087" cy="158750"/>
                </a:xfrm>
                <a:custGeom>
                  <a:avLst/>
                  <a:gdLst>
                    <a:gd name="T0" fmla="*/ 24 w 9"/>
                    <a:gd name="T1" fmla="*/ 46 h 9"/>
                    <a:gd name="T2" fmla="*/ 0 w 9"/>
                    <a:gd name="T3" fmla="*/ 6 h 9"/>
                    <a:gd name="T4" fmla="*/ 0 w 9"/>
                    <a:gd name="T5" fmla="*/ 6 h 9"/>
                    <a:gd name="T6" fmla="*/ 0 w 9"/>
                    <a:gd name="T7" fmla="*/ 0 h 9"/>
                    <a:gd name="T8" fmla="*/ 0 w 9"/>
                    <a:gd name="T9" fmla="*/ 0 h 9"/>
                    <a:gd name="T10" fmla="*/ 12 w 9"/>
                    <a:gd name="T11" fmla="*/ 0 h 9"/>
                    <a:gd name="T12" fmla="*/ 12 w 9"/>
                    <a:gd name="T13" fmla="*/ 0 h 9"/>
                    <a:gd name="T14" fmla="*/ 41 w 9"/>
                    <a:gd name="T15" fmla="*/ 6 h 9"/>
                    <a:gd name="T16" fmla="*/ 53 w 9"/>
                    <a:gd name="T17" fmla="*/ 29 h 9"/>
                    <a:gd name="T18" fmla="*/ 53 w 9"/>
                    <a:gd name="T19" fmla="*/ 29 h 9"/>
                    <a:gd name="T20" fmla="*/ 41 w 9"/>
                    <a:gd name="T21" fmla="*/ 52 h 9"/>
                    <a:gd name="T22" fmla="*/ 41 w 9"/>
                    <a:gd name="T23" fmla="*/ 52 h 9"/>
                    <a:gd name="T24" fmla="*/ 24 w 9"/>
                    <a:gd name="T25" fmla="*/ 46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9"/>
                    <a:gd name="T41" fmla="*/ 9 w 9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9">
                      <a:moveTo>
                        <a:pt x="4" y="8"/>
                      </a:moveTo>
                      <a:cubicBezTo>
                        <a:pt x="3" y="5"/>
                        <a:pt x="1" y="4"/>
                        <a:pt x="0" y="1"/>
                      </a:cubicBezTo>
                      <a:lnTo>
                        <a:pt x="0" y="0"/>
                      </a:lnTo>
                      <a:cubicBezTo>
                        <a:pt x="1" y="0"/>
                        <a:pt x="1" y="0"/>
                        <a:pt x="2" y="0"/>
                      </a:cubicBezTo>
                      <a:lnTo>
                        <a:pt x="7" y="1"/>
                      </a:lnTo>
                      <a:lnTo>
                        <a:pt x="9" y="5"/>
                      </a:lnTo>
                      <a:cubicBezTo>
                        <a:pt x="8" y="7"/>
                        <a:pt x="7" y="7"/>
                        <a:pt x="7" y="9"/>
                      </a:cubicBez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567"/>
                <p:cNvSpPr>
                  <a:spLocks/>
                </p:cNvSpPr>
                <p:nvPr/>
              </p:nvSpPr>
              <p:spPr bwMode="auto">
                <a:xfrm>
                  <a:off x="1671638" y="3119438"/>
                  <a:ext cx="254000" cy="287337"/>
                </a:xfrm>
                <a:custGeom>
                  <a:avLst/>
                  <a:gdLst>
                    <a:gd name="T0" fmla="*/ 6 w 12"/>
                    <a:gd name="T1" fmla="*/ 18 h 16"/>
                    <a:gd name="T2" fmla="*/ 6 w 12"/>
                    <a:gd name="T3" fmla="*/ 6 h 16"/>
                    <a:gd name="T4" fmla="*/ 23 w 12"/>
                    <a:gd name="T5" fmla="*/ 0 h 16"/>
                    <a:gd name="T6" fmla="*/ 23 w 12"/>
                    <a:gd name="T7" fmla="*/ 0 h 16"/>
                    <a:gd name="T8" fmla="*/ 35 w 12"/>
                    <a:gd name="T9" fmla="*/ 6 h 16"/>
                    <a:gd name="T10" fmla="*/ 35 w 12"/>
                    <a:gd name="T11" fmla="*/ 6 h 16"/>
                    <a:gd name="T12" fmla="*/ 58 w 12"/>
                    <a:gd name="T13" fmla="*/ 41 h 16"/>
                    <a:gd name="T14" fmla="*/ 64 w 12"/>
                    <a:gd name="T15" fmla="*/ 41 h 16"/>
                    <a:gd name="T16" fmla="*/ 70 w 12"/>
                    <a:gd name="T17" fmla="*/ 59 h 16"/>
                    <a:gd name="T18" fmla="*/ 64 w 12"/>
                    <a:gd name="T19" fmla="*/ 65 h 16"/>
                    <a:gd name="T20" fmla="*/ 29 w 12"/>
                    <a:gd name="T21" fmla="*/ 88 h 16"/>
                    <a:gd name="T22" fmla="*/ 18 w 12"/>
                    <a:gd name="T23" fmla="*/ 70 h 16"/>
                    <a:gd name="T24" fmla="*/ 6 w 12"/>
                    <a:gd name="T25" fmla="*/ 94 h 16"/>
                    <a:gd name="T26" fmla="*/ 0 w 12"/>
                    <a:gd name="T27" fmla="*/ 70 h 16"/>
                    <a:gd name="T28" fmla="*/ 12 w 12"/>
                    <a:gd name="T29" fmla="*/ 47 h 16"/>
                    <a:gd name="T30" fmla="*/ 12 w 12"/>
                    <a:gd name="T31" fmla="*/ 47 h 16"/>
                    <a:gd name="T32" fmla="*/ 0 w 12"/>
                    <a:gd name="T33" fmla="*/ 24 h 16"/>
                    <a:gd name="T34" fmla="*/ 6 w 12"/>
                    <a:gd name="T35" fmla="*/ 18 h 1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6"/>
                    <a:gd name="T56" fmla="*/ 12 w 12"/>
                    <a:gd name="T57" fmla="*/ 16 h 1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6">
                      <a:moveTo>
                        <a:pt x="1" y="3"/>
                      </a:moveTo>
                      <a:cubicBezTo>
                        <a:pt x="1" y="1"/>
                        <a:pt x="1" y="3"/>
                        <a:pt x="1" y="1"/>
                      </a:cubicBezTo>
                      <a:cubicBezTo>
                        <a:pt x="2" y="1"/>
                        <a:pt x="3" y="0"/>
                        <a:pt x="4" y="0"/>
                      </a:cubicBezTo>
                      <a:lnTo>
                        <a:pt x="6" y="1"/>
                      </a:lnTo>
                      <a:cubicBezTo>
                        <a:pt x="6" y="4"/>
                        <a:pt x="9" y="4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8"/>
                        <a:pt x="12" y="8"/>
                        <a:pt x="12" y="10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8" y="12"/>
                        <a:pt x="7" y="13"/>
                        <a:pt x="5" y="15"/>
                      </a:cubicBezTo>
                      <a:cubicBezTo>
                        <a:pt x="4" y="13"/>
                        <a:pt x="4" y="12"/>
                        <a:pt x="3" y="12"/>
                      </a:cubicBezTo>
                      <a:cubicBezTo>
                        <a:pt x="1" y="12"/>
                        <a:pt x="3" y="14"/>
                        <a:pt x="1" y="16"/>
                      </a:cubicBezTo>
                      <a:cubicBezTo>
                        <a:pt x="1" y="14"/>
                        <a:pt x="1" y="13"/>
                        <a:pt x="0" y="12"/>
                      </a:cubicBezTo>
                      <a:cubicBezTo>
                        <a:pt x="0" y="10"/>
                        <a:pt x="1" y="10"/>
                        <a:pt x="2" y="8"/>
                      </a:cubicBezTo>
                      <a:lnTo>
                        <a:pt x="0" y="4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568"/>
                <p:cNvSpPr>
                  <a:spLocks/>
                </p:cNvSpPr>
                <p:nvPr/>
              </p:nvSpPr>
              <p:spPr bwMode="auto">
                <a:xfrm>
                  <a:off x="1776413" y="3316288"/>
                  <a:ext cx="171450" cy="125412"/>
                </a:xfrm>
                <a:custGeom>
                  <a:avLst/>
                  <a:gdLst>
                    <a:gd name="T0" fmla="*/ 35 w 8"/>
                    <a:gd name="T1" fmla="*/ 0 h 7"/>
                    <a:gd name="T2" fmla="*/ 47 w 8"/>
                    <a:gd name="T3" fmla="*/ 12 h 7"/>
                    <a:gd name="T4" fmla="*/ 47 w 8"/>
                    <a:gd name="T5" fmla="*/ 23 h 7"/>
                    <a:gd name="T6" fmla="*/ 12 w 8"/>
                    <a:gd name="T7" fmla="*/ 41 h 7"/>
                    <a:gd name="T8" fmla="*/ 0 w 8"/>
                    <a:gd name="T9" fmla="*/ 18 h 7"/>
                    <a:gd name="T10" fmla="*/ 35 w 8"/>
                    <a:gd name="T11" fmla="*/ 0 h 7"/>
                    <a:gd name="T12" fmla="*/ 35 w 8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7"/>
                    <a:gd name="T23" fmla="*/ 8 w 8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7">
                      <a:moveTo>
                        <a:pt x="6" y="0"/>
                      </a:moveTo>
                      <a:cubicBezTo>
                        <a:pt x="6" y="2"/>
                        <a:pt x="6" y="3"/>
                        <a:pt x="8" y="2"/>
                      </a:cubicBezTo>
                      <a:cubicBezTo>
                        <a:pt x="8" y="3"/>
                        <a:pt x="8" y="4"/>
                        <a:pt x="8" y="4"/>
                      </a:cubicBezTo>
                      <a:cubicBezTo>
                        <a:pt x="6" y="5"/>
                        <a:pt x="4" y="7"/>
                        <a:pt x="2" y="7"/>
                      </a:cubicBezTo>
                      <a:cubicBezTo>
                        <a:pt x="1" y="5"/>
                        <a:pt x="1" y="4"/>
                        <a:pt x="0" y="3"/>
                      </a:cubicBezTo>
                      <a:cubicBezTo>
                        <a:pt x="0" y="3"/>
                        <a:pt x="4" y="1"/>
                        <a:pt x="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593"/>
                <p:cNvSpPr>
                  <a:spLocks/>
                </p:cNvSpPr>
                <p:nvPr/>
              </p:nvSpPr>
              <p:spPr bwMode="auto">
                <a:xfrm>
                  <a:off x="3226027" y="3058318"/>
                  <a:ext cx="533400" cy="606425"/>
                </a:xfrm>
                <a:custGeom>
                  <a:avLst/>
                  <a:gdLst>
                    <a:gd name="T0" fmla="*/ 88 w 25"/>
                    <a:gd name="T1" fmla="*/ 6 h 34"/>
                    <a:gd name="T2" fmla="*/ 93 w 25"/>
                    <a:gd name="T3" fmla="*/ 29 h 34"/>
                    <a:gd name="T4" fmla="*/ 64 w 25"/>
                    <a:gd name="T5" fmla="*/ 41 h 34"/>
                    <a:gd name="T6" fmla="*/ 58 w 25"/>
                    <a:gd name="T7" fmla="*/ 47 h 34"/>
                    <a:gd name="T8" fmla="*/ 58 w 25"/>
                    <a:gd name="T9" fmla="*/ 52 h 34"/>
                    <a:gd name="T10" fmla="*/ 82 w 25"/>
                    <a:gd name="T11" fmla="*/ 76 h 34"/>
                    <a:gd name="T12" fmla="*/ 99 w 25"/>
                    <a:gd name="T13" fmla="*/ 82 h 34"/>
                    <a:gd name="T14" fmla="*/ 105 w 25"/>
                    <a:gd name="T15" fmla="*/ 105 h 34"/>
                    <a:gd name="T16" fmla="*/ 111 w 25"/>
                    <a:gd name="T17" fmla="*/ 93 h 34"/>
                    <a:gd name="T18" fmla="*/ 123 w 25"/>
                    <a:gd name="T19" fmla="*/ 93 h 34"/>
                    <a:gd name="T20" fmla="*/ 134 w 25"/>
                    <a:gd name="T21" fmla="*/ 105 h 34"/>
                    <a:gd name="T22" fmla="*/ 128 w 25"/>
                    <a:gd name="T23" fmla="*/ 122 h 34"/>
                    <a:gd name="T24" fmla="*/ 117 w 25"/>
                    <a:gd name="T25" fmla="*/ 116 h 34"/>
                    <a:gd name="T26" fmla="*/ 111 w 25"/>
                    <a:gd name="T27" fmla="*/ 122 h 34"/>
                    <a:gd name="T28" fmla="*/ 117 w 25"/>
                    <a:gd name="T29" fmla="*/ 128 h 34"/>
                    <a:gd name="T30" fmla="*/ 123 w 25"/>
                    <a:gd name="T31" fmla="*/ 134 h 34"/>
                    <a:gd name="T32" fmla="*/ 117 w 25"/>
                    <a:gd name="T33" fmla="*/ 146 h 34"/>
                    <a:gd name="T34" fmla="*/ 117 w 25"/>
                    <a:gd name="T35" fmla="*/ 157 h 34"/>
                    <a:gd name="T36" fmla="*/ 123 w 25"/>
                    <a:gd name="T37" fmla="*/ 146 h 34"/>
                    <a:gd name="T38" fmla="*/ 128 w 25"/>
                    <a:gd name="T39" fmla="*/ 146 h 34"/>
                    <a:gd name="T40" fmla="*/ 128 w 25"/>
                    <a:gd name="T41" fmla="*/ 169 h 34"/>
                    <a:gd name="T42" fmla="*/ 128 w 25"/>
                    <a:gd name="T43" fmla="*/ 169 h 34"/>
                    <a:gd name="T44" fmla="*/ 146 w 25"/>
                    <a:gd name="T45" fmla="*/ 192 h 34"/>
                    <a:gd name="T46" fmla="*/ 146 w 25"/>
                    <a:gd name="T47" fmla="*/ 192 h 34"/>
                    <a:gd name="T48" fmla="*/ 111 w 25"/>
                    <a:gd name="T49" fmla="*/ 198 h 34"/>
                    <a:gd name="T50" fmla="*/ 105 w 25"/>
                    <a:gd name="T51" fmla="*/ 198 h 34"/>
                    <a:gd name="T52" fmla="*/ 93 w 25"/>
                    <a:gd name="T53" fmla="*/ 186 h 34"/>
                    <a:gd name="T54" fmla="*/ 58 w 25"/>
                    <a:gd name="T55" fmla="*/ 169 h 34"/>
                    <a:gd name="T56" fmla="*/ 58 w 25"/>
                    <a:gd name="T57" fmla="*/ 146 h 34"/>
                    <a:gd name="T58" fmla="*/ 64 w 25"/>
                    <a:gd name="T59" fmla="*/ 128 h 34"/>
                    <a:gd name="T60" fmla="*/ 70 w 25"/>
                    <a:gd name="T61" fmla="*/ 122 h 34"/>
                    <a:gd name="T62" fmla="*/ 35 w 25"/>
                    <a:gd name="T63" fmla="*/ 93 h 34"/>
                    <a:gd name="T64" fmla="*/ 18 w 25"/>
                    <a:gd name="T65" fmla="*/ 76 h 34"/>
                    <a:gd name="T66" fmla="*/ 18 w 25"/>
                    <a:gd name="T67" fmla="*/ 76 h 34"/>
                    <a:gd name="T68" fmla="*/ 18 w 25"/>
                    <a:gd name="T69" fmla="*/ 64 h 34"/>
                    <a:gd name="T70" fmla="*/ 18 w 25"/>
                    <a:gd name="T71" fmla="*/ 58 h 34"/>
                    <a:gd name="T72" fmla="*/ 18 w 25"/>
                    <a:gd name="T73" fmla="*/ 58 h 34"/>
                    <a:gd name="T74" fmla="*/ 0 w 25"/>
                    <a:gd name="T75" fmla="*/ 47 h 34"/>
                    <a:gd name="T76" fmla="*/ 12 w 25"/>
                    <a:gd name="T77" fmla="*/ 29 h 34"/>
                    <a:gd name="T78" fmla="*/ 58 w 25"/>
                    <a:gd name="T79" fmla="*/ 0 h 34"/>
                    <a:gd name="T80" fmla="*/ 88 w 25"/>
                    <a:gd name="T81" fmla="*/ 6 h 34"/>
                    <a:gd name="T82" fmla="*/ 88 w 25"/>
                    <a:gd name="T83" fmla="*/ 6 h 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5"/>
                    <a:gd name="T127" fmla="*/ 0 h 34"/>
                    <a:gd name="T128" fmla="*/ 25 w 25"/>
                    <a:gd name="T129" fmla="*/ 34 h 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5" h="34">
                      <a:moveTo>
                        <a:pt x="15" y="1"/>
                      </a:moveTo>
                      <a:cubicBezTo>
                        <a:pt x="15" y="3"/>
                        <a:pt x="16" y="4"/>
                        <a:pt x="16" y="5"/>
                      </a:cubicBezTo>
                      <a:cubicBezTo>
                        <a:pt x="13" y="5"/>
                        <a:pt x="11" y="6"/>
                        <a:pt x="11" y="7"/>
                      </a:cubicBezTo>
                      <a:cubicBezTo>
                        <a:pt x="11" y="7"/>
                        <a:pt x="11" y="8"/>
                        <a:pt x="10" y="8"/>
                      </a:cubicBezTo>
                      <a:cubicBezTo>
                        <a:pt x="10" y="8"/>
                        <a:pt x="10" y="9"/>
                        <a:pt x="10" y="9"/>
                      </a:cubicBezTo>
                      <a:cubicBezTo>
                        <a:pt x="12" y="9"/>
                        <a:pt x="12" y="13"/>
                        <a:pt x="14" y="13"/>
                      </a:cubicBezTo>
                      <a:cubicBezTo>
                        <a:pt x="14" y="14"/>
                        <a:pt x="16" y="14"/>
                        <a:pt x="17" y="14"/>
                      </a:cubicBezTo>
                      <a:cubicBezTo>
                        <a:pt x="17" y="16"/>
                        <a:pt x="17" y="18"/>
                        <a:pt x="18" y="18"/>
                      </a:cubicBezTo>
                      <a:cubicBezTo>
                        <a:pt x="18" y="17"/>
                        <a:pt x="19" y="17"/>
                        <a:pt x="19" y="16"/>
                      </a:cubicBezTo>
                      <a:cubicBezTo>
                        <a:pt x="20" y="16"/>
                        <a:pt x="20" y="16"/>
                        <a:pt x="21" y="16"/>
                      </a:cubicBezTo>
                      <a:cubicBezTo>
                        <a:pt x="21" y="18"/>
                        <a:pt x="22" y="18"/>
                        <a:pt x="23" y="18"/>
                      </a:cubicBezTo>
                      <a:cubicBezTo>
                        <a:pt x="24" y="19"/>
                        <a:pt x="22" y="20"/>
                        <a:pt x="22" y="21"/>
                      </a:cubicBezTo>
                      <a:cubicBezTo>
                        <a:pt x="21" y="21"/>
                        <a:pt x="21" y="20"/>
                        <a:pt x="20" y="20"/>
                      </a:cubicBezTo>
                      <a:cubicBezTo>
                        <a:pt x="19" y="20"/>
                        <a:pt x="19" y="21"/>
                        <a:pt x="19" y="21"/>
                      </a:cubicBezTo>
                      <a:cubicBezTo>
                        <a:pt x="19" y="22"/>
                        <a:pt x="20" y="22"/>
                        <a:pt x="20" y="22"/>
                      </a:cubicBezTo>
                      <a:cubicBezTo>
                        <a:pt x="20" y="22"/>
                        <a:pt x="21" y="23"/>
                        <a:pt x="21" y="23"/>
                      </a:cubicBezTo>
                      <a:cubicBezTo>
                        <a:pt x="21" y="24"/>
                        <a:pt x="20" y="24"/>
                        <a:pt x="20" y="25"/>
                      </a:cubicBezTo>
                      <a:cubicBezTo>
                        <a:pt x="20" y="26"/>
                        <a:pt x="21" y="26"/>
                        <a:pt x="20" y="27"/>
                      </a:cubicBezTo>
                      <a:cubicBezTo>
                        <a:pt x="21" y="27"/>
                        <a:pt x="21" y="26"/>
                        <a:pt x="21" y="25"/>
                      </a:cubicBezTo>
                      <a:cubicBezTo>
                        <a:pt x="21" y="25"/>
                        <a:pt x="22" y="25"/>
                        <a:pt x="22" y="25"/>
                      </a:cubicBezTo>
                      <a:cubicBezTo>
                        <a:pt x="22" y="27"/>
                        <a:pt x="22" y="27"/>
                        <a:pt x="22" y="29"/>
                      </a:cubicBezTo>
                      <a:lnTo>
                        <a:pt x="25" y="33"/>
                      </a:lnTo>
                      <a:cubicBezTo>
                        <a:pt x="23" y="34"/>
                        <a:pt x="21" y="34"/>
                        <a:pt x="19" y="34"/>
                      </a:cubicBezTo>
                      <a:cubicBezTo>
                        <a:pt x="19" y="34"/>
                        <a:pt x="18" y="34"/>
                        <a:pt x="18" y="34"/>
                      </a:cubicBezTo>
                      <a:cubicBezTo>
                        <a:pt x="17" y="34"/>
                        <a:pt x="17" y="32"/>
                        <a:pt x="16" y="32"/>
                      </a:cubicBezTo>
                      <a:cubicBezTo>
                        <a:pt x="15" y="32"/>
                        <a:pt x="10" y="31"/>
                        <a:pt x="10" y="29"/>
                      </a:cubicBezTo>
                      <a:cubicBezTo>
                        <a:pt x="10" y="28"/>
                        <a:pt x="10" y="25"/>
                        <a:pt x="10" y="25"/>
                      </a:cubicBezTo>
                      <a:cubicBezTo>
                        <a:pt x="10" y="24"/>
                        <a:pt x="11" y="23"/>
                        <a:pt x="11" y="22"/>
                      </a:cubicBezTo>
                      <a:cubicBezTo>
                        <a:pt x="11" y="22"/>
                        <a:pt x="12" y="22"/>
                        <a:pt x="12" y="21"/>
                      </a:cubicBezTo>
                      <a:cubicBezTo>
                        <a:pt x="10" y="18"/>
                        <a:pt x="6" y="18"/>
                        <a:pt x="6" y="16"/>
                      </a:cubicBezTo>
                      <a:cubicBezTo>
                        <a:pt x="6" y="16"/>
                        <a:pt x="3" y="13"/>
                        <a:pt x="3" y="13"/>
                      </a:cubicBezTo>
                      <a:lnTo>
                        <a:pt x="3" y="11"/>
                      </a:lnTo>
                      <a:lnTo>
                        <a:pt x="3" y="10"/>
                      </a:lnTo>
                      <a:cubicBezTo>
                        <a:pt x="1" y="10"/>
                        <a:pt x="0" y="9"/>
                        <a:pt x="0" y="8"/>
                      </a:cubicBezTo>
                      <a:cubicBezTo>
                        <a:pt x="0" y="7"/>
                        <a:pt x="1" y="5"/>
                        <a:pt x="2" y="5"/>
                      </a:cubicBezTo>
                      <a:cubicBezTo>
                        <a:pt x="5" y="4"/>
                        <a:pt x="6" y="0"/>
                        <a:pt x="10" y="0"/>
                      </a:cubicBezTo>
                      <a:cubicBezTo>
                        <a:pt x="11" y="0"/>
                        <a:pt x="13" y="1"/>
                        <a:pt x="15" y="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597"/>
                <p:cNvSpPr>
                  <a:spLocks/>
                </p:cNvSpPr>
                <p:nvPr/>
              </p:nvSpPr>
              <p:spPr bwMode="auto">
                <a:xfrm>
                  <a:off x="3840163" y="3138488"/>
                  <a:ext cx="84137" cy="88900"/>
                </a:xfrm>
                <a:custGeom>
                  <a:avLst/>
                  <a:gdLst>
                    <a:gd name="T0" fmla="*/ 12 w 4"/>
                    <a:gd name="T1" fmla="*/ 0 h 5"/>
                    <a:gd name="T2" fmla="*/ 0 w 4"/>
                    <a:gd name="T3" fmla="*/ 12 h 5"/>
                    <a:gd name="T4" fmla="*/ 0 w 4"/>
                    <a:gd name="T5" fmla="*/ 29 h 5"/>
                    <a:gd name="T6" fmla="*/ 17 w 4"/>
                    <a:gd name="T7" fmla="*/ 29 h 5"/>
                    <a:gd name="T8" fmla="*/ 23 w 4"/>
                    <a:gd name="T9" fmla="*/ 23 h 5"/>
                    <a:gd name="T10" fmla="*/ 23 w 4"/>
                    <a:gd name="T11" fmla="*/ 12 h 5"/>
                    <a:gd name="T12" fmla="*/ 12 w 4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5"/>
                    <a:gd name="T23" fmla="*/ 4 w 4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5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598"/>
                <p:cNvSpPr>
                  <a:spLocks/>
                </p:cNvSpPr>
                <p:nvPr/>
              </p:nvSpPr>
              <p:spPr bwMode="auto">
                <a:xfrm>
                  <a:off x="4773613" y="3155950"/>
                  <a:ext cx="277812" cy="107950"/>
                </a:xfrm>
                <a:custGeom>
                  <a:avLst/>
                  <a:gdLst>
                    <a:gd name="T0" fmla="*/ 6 w 13"/>
                    <a:gd name="T1" fmla="*/ 35 h 6"/>
                    <a:gd name="T2" fmla="*/ 6 w 13"/>
                    <a:gd name="T3" fmla="*/ 29 h 6"/>
                    <a:gd name="T4" fmla="*/ 12 w 13"/>
                    <a:gd name="T5" fmla="*/ 18 h 6"/>
                    <a:gd name="T6" fmla="*/ 18 w 13"/>
                    <a:gd name="T7" fmla="*/ 18 h 6"/>
                    <a:gd name="T8" fmla="*/ 35 w 13"/>
                    <a:gd name="T9" fmla="*/ 12 h 6"/>
                    <a:gd name="T10" fmla="*/ 47 w 13"/>
                    <a:gd name="T11" fmla="*/ 12 h 6"/>
                    <a:gd name="T12" fmla="*/ 70 w 13"/>
                    <a:gd name="T13" fmla="*/ 12 h 6"/>
                    <a:gd name="T14" fmla="*/ 76 w 13"/>
                    <a:gd name="T15" fmla="*/ 0 h 6"/>
                    <a:gd name="T16" fmla="*/ 70 w 13"/>
                    <a:gd name="T17" fmla="*/ 0 h 6"/>
                    <a:gd name="T18" fmla="*/ 58 w 13"/>
                    <a:gd name="T19" fmla="*/ 6 h 6"/>
                    <a:gd name="T20" fmla="*/ 41 w 13"/>
                    <a:gd name="T21" fmla="*/ 0 h 6"/>
                    <a:gd name="T22" fmla="*/ 29 w 13"/>
                    <a:gd name="T23" fmla="*/ 6 h 6"/>
                    <a:gd name="T24" fmla="*/ 12 w 13"/>
                    <a:gd name="T25" fmla="*/ 6 h 6"/>
                    <a:gd name="T26" fmla="*/ 6 w 13"/>
                    <a:gd name="T27" fmla="*/ 12 h 6"/>
                    <a:gd name="T28" fmla="*/ 0 w 13"/>
                    <a:gd name="T29" fmla="*/ 23 h 6"/>
                    <a:gd name="T30" fmla="*/ 0 w 13"/>
                    <a:gd name="T31" fmla="*/ 35 h 6"/>
                    <a:gd name="T32" fmla="*/ 6 w 13"/>
                    <a:gd name="T33" fmla="*/ 35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6"/>
                    <a:gd name="T53" fmla="*/ 13 w 1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6">
                      <a:moveTo>
                        <a:pt x="1" y="6"/>
                      </a:move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361"/>
                <p:cNvSpPr>
                  <a:spLocks/>
                </p:cNvSpPr>
                <p:nvPr/>
              </p:nvSpPr>
              <p:spPr bwMode="auto">
                <a:xfrm>
                  <a:off x="1033463" y="2485231"/>
                  <a:ext cx="127000" cy="144463"/>
                </a:xfrm>
                <a:custGeom>
                  <a:avLst/>
                  <a:gdLst>
                    <a:gd name="T0" fmla="*/ 18 w 6"/>
                    <a:gd name="T1" fmla="*/ 41 h 8"/>
                    <a:gd name="T2" fmla="*/ 12 w 6"/>
                    <a:gd name="T3" fmla="*/ 41 h 8"/>
                    <a:gd name="T4" fmla="*/ 0 w 6"/>
                    <a:gd name="T5" fmla="*/ 29 h 8"/>
                    <a:gd name="T6" fmla="*/ 6 w 6"/>
                    <a:gd name="T7" fmla="*/ 6 h 8"/>
                    <a:gd name="T8" fmla="*/ 23 w 6"/>
                    <a:gd name="T9" fmla="*/ 0 h 8"/>
                    <a:gd name="T10" fmla="*/ 29 w 6"/>
                    <a:gd name="T11" fmla="*/ 6 h 8"/>
                    <a:gd name="T12" fmla="*/ 23 w 6"/>
                    <a:gd name="T13" fmla="*/ 12 h 8"/>
                    <a:gd name="T14" fmla="*/ 35 w 6"/>
                    <a:gd name="T15" fmla="*/ 29 h 8"/>
                    <a:gd name="T16" fmla="*/ 23 w 6"/>
                    <a:gd name="T17" fmla="*/ 47 h 8"/>
                    <a:gd name="T18" fmla="*/ 23 w 6"/>
                    <a:gd name="T19" fmla="*/ 47 h 8"/>
                    <a:gd name="T20" fmla="*/ 18 w 6"/>
                    <a:gd name="T21" fmla="*/ 41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8"/>
                    <a:gd name="T35" fmla="*/ 6 w 6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8">
                      <a:moveTo>
                        <a:pt x="3" y="7"/>
                      </a:moveTo>
                      <a:cubicBezTo>
                        <a:pt x="3" y="8"/>
                        <a:pt x="2" y="8"/>
                        <a:pt x="2" y="7"/>
                      </a:cubicBezTo>
                      <a:cubicBezTo>
                        <a:pt x="1" y="7"/>
                        <a:pt x="0" y="6"/>
                        <a:pt x="0" y="5"/>
                      </a:cubicBezTo>
                      <a:cubicBezTo>
                        <a:pt x="0" y="4"/>
                        <a:pt x="0" y="2"/>
                        <a:pt x="1" y="1"/>
                      </a:cubicBez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4" y="0"/>
                        <a:pt x="5" y="1"/>
                        <a:pt x="5" y="1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3"/>
                        <a:pt x="6" y="5"/>
                        <a:pt x="6" y="5"/>
                      </a:cubicBezTo>
                      <a:cubicBezTo>
                        <a:pt x="4" y="5"/>
                        <a:pt x="3" y="7"/>
                        <a:pt x="4" y="8"/>
                      </a:cubicBez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07054"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Полилиния 71"/>
                <p:cNvSpPr/>
                <p:nvPr/>
              </p:nvSpPr>
              <p:spPr>
                <a:xfrm>
                  <a:off x="2203450" y="3086100"/>
                  <a:ext cx="757464" cy="329407"/>
                </a:xfrm>
                <a:custGeom>
                  <a:avLst/>
                  <a:gdLst>
                    <a:gd name="connsiteX0" fmla="*/ 688181 w 700414"/>
                    <a:gd name="connsiteY0" fmla="*/ 243849 h 339099"/>
                    <a:gd name="connsiteX1" fmla="*/ 676275 w 700414"/>
                    <a:gd name="connsiteY1" fmla="*/ 239086 h 339099"/>
                    <a:gd name="connsiteX2" fmla="*/ 654844 w 700414"/>
                    <a:gd name="connsiteY2" fmla="*/ 222418 h 339099"/>
                    <a:gd name="connsiteX3" fmla="*/ 626269 w 700414"/>
                    <a:gd name="connsiteY3" fmla="*/ 220036 h 339099"/>
                    <a:gd name="connsiteX4" fmla="*/ 611981 w 700414"/>
                    <a:gd name="connsiteY4" fmla="*/ 215274 h 339099"/>
                    <a:gd name="connsiteX5" fmla="*/ 602456 w 700414"/>
                    <a:gd name="connsiteY5" fmla="*/ 212893 h 339099"/>
                    <a:gd name="connsiteX6" fmla="*/ 588169 w 700414"/>
                    <a:gd name="connsiteY6" fmla="*/ 208130 h 339099"/>
                    <a:gd name="connsiteX7" fmla="*/ 576263 w 700414"/>
                    <a:gd name="connsiteY7" fmla="*/ 205749 h 339099"/>
                    <a:gd name="connsiteX8" fmla="*/ 569119 w 700414"/>
                    <a:gd name="connsiteY8" fmla="*/ 203368 h 339099"/>
                    <a:gd name="connsiteX9" fmla="*/ 559594 w 700414"/>
                    <a:gd name="connsiteY9" fmla="*/ 200986 h 339099"/>
                    <a:gd name="connsiteX10" fmla="*/ 545306 w 700414"/>
                    <a:gd name="connsiteY10" fmla="*/ 191461 h 339099"/>
                    <a:gd name="connsiteX11" fmla="*/ 538163 w 700414"/>
                    <a:gd name="connsiteY11" fmla="*/ 186699 h 339099"/>
                    <a:gd name="connsiteX12" fmla="*/ 531019 w 700414"/>
                    <a:gd name="connsiteY12" fmla="*/ 184318 h 339099"/>
                    <a:gd name="connsiteX13" fmla="*/ 523875 w 700414"/>
                    <a:gd name="connsiteY13" fmla="*/ 179555 h 339099"/>
                    <a:gd name="connsiteX14" fmla="*/ 509588 w 700414"/>
                    <a:gd name="connsiteY14" fmla="*/ 174793 h 339099"/>
                    <a:gd name="connsiteX15" fmla="*/ 495300 w 700414"/>
                    <a:gd name="connsiteY15" fmla="*/ 167649 h 339099"/>
                    <a:gd name="connsiteX16" fmla="*/ 478631 w 700414"/>
                    <a:gd name="connsiteY16" fmla="*/ 158124 h 339099"/>
                    <a:gd name="connsiteX17" fmla="*/ 473869 w 700414"/>
                    <a:gd name="connsiteY17" fmla="*/ 150980 h 339099"/>
                    <a:gd name="connsiteX18" fmla="*/ 459581 w 700414"/>
                    <a:gd name="connsiteY18" fmla="*/ 143836 h 339099"/>
                    <a:gd name="connsiteX19" fmla="*/ 452438 w 700414"/>
                    <a:gd name="connsiteY19" fmla="*/ 139074 h 339099"/>
                    <a:gd name="connsiteX20" fmla="*/ 438150 w 700414"/>
                    <a:gd name="connsiteY20" fmla="*/ 134311 h 339099"/>
                    <a:gd name="connsiteX21" fmla="*/ 431006 w 700414"/>
                    <a:gd name="connsiteY21" fmla="*/ 131930 h 339099"/>
                    <a:gd name="connsiteX22" fmla="*/ 423863 w 700414"/>
                    <a:gd name="connsiteY22" fmla="*/ 129549 h 339099"/>
                    <a:gd name="connsiteX23" fmla="*/ 421481 w 700414"/>
                    <a:gd name="connsiteY23" fmla="*/ 115261 h 339099"/>
                    <a:gd name="connsiteX24" fmla="*/ 428625 w 700414"/>
                    <a:gd name="connsiteY24" fmla="*/ 112880 h 339099"/>
                    <a:gd name="connsiteX25" fmla="*/ 433388 w 700414"/>
                    <a:gd name="connsiteY25" fmla="*/ 98593 h 339099"/>
                    <a:gd name="connsiteX26" fmla="*/ 435769 w 700414"/>
                    <a:gd name="connsiteY26" fmla="*/ 91449 h 339099"/>
                    <a:gd name="connsiteX27" fmla="*/ 442913 w 700414"/>
                    <a:gd name="connsiteY27" fmla="*/ 89068 h 339099"/>
                    <a:gd name="connsiteX28" fmla="*/ 447675 w 700414"/>
                    <a:gd name="connsiteY28" fmla="*/ 81924 h 339099"/>
                    <a:gd name="connsiteX29" fmla="*/ 454819 w 700414"/>
                    <a:gd name="connsiteY29" fmla="*/ 67636 h 339099"/>
                    <a:gd name="connsiteX30" fmla="*/ 469106 w 700414"/>
                    <a:gd name="connsiteY30" fmla="*/ 60493 h 339099"/>
                    <a:gd name="connsiteX31" fmla="*/ 471488 w 700414"/>
                    <a:gd name="connsiteY31" fmla="*/ 46205 h 339099"/>
                    <a:gd name="connsiteX32" fmla="*/ 464344 w 700414"/>
                    <a:gd name="connsiteY32" fmla="*/ 43824 h 339099"/>
                    <a:gd name="connsiteX33" fmla="*/ 459581 w 700414"/>
                    <a:gd name="connsiteY33" fmla="*/ 36680 h 339099"/>
                    <a:gd name="connsiteX34" fmla="*/ 454819 w 700414"/>
                    <a:gd name="connsiteY34" fmla="*/ 22393 h 339099"/>
                    <a:gd name="connsiteX35" fmla="*/ 457200 w 700414"/>
                    <a:gd name="connsiteY35" fmla="*/ 10486 h 339099"/>
                    <a:gd name="connsiteX36" fmla="*/ 471488 w 700414"/>
                    <a:gd name="connsiteY36" fmla="*/ 5724 h 339099"/>
                    <a:gd name="connsiteX37" fmla="*/ 478631 w 700414"/>
                    <a:gd name="connsiteY37" fmla="*/ 3343 h 339099"/>
                    <a:gd name="connsiteX38" fmla="*/ 445294 w 700414"/>
                    <a:gd name="connsiteY38" fmla="*/ 3343 h 339099"/>
                    <a:gd name="connsiteX39" fmla="*/ 431006 w 700414"/>
                    <a:gd name="connsiteY39" fmla="*/ 8105 h 339099"/>
                    <a:gd name="connsiteX40" fmla="*/ 423863 w 700414"/>
                    <a:gd name="connsiteY40" fmla="*/ 10486 h 339099"/>
                    <a:gd name="connsiteX41" fmla="*/ 402431 w 700414"/>
                    <a:gd name="connsiteY41" fmla="*/ 15249 h 339099"/>
                    <a:gd name="connsiteX42" fmla="*/ 388144 w 700414"/>
                    <a:gd name="connsiteY42" fmla="*/ 20011 h 339099"/>
                    <a:gd name="connsiteX43" fmla="*/ 381000 w 700414"/>
                    <a:gd name="connsiteY43" fmla="*/ 22393 h 339099"/>
                    <a:gd name="connsiteX44" fmla="*/ 371475 w 700414"/>
                    <a:gd name="connsiteY44" fmla="*/ 24774 h 339099"/>
                    <a:gd name="connsiteX45" fmla="*/ 364331 w 700414"/>
                    <a:gd name="connsiteY45" fmla="*/ 29536 h 339099"/>
                    <a:gd name="connsiteX46" fmla="*/ 350044 w 700414"/>
                    <a:gd name="connsiteY46" fmla="*/ 34299 h 339099"/>
                    <a:gd name="connsiteX47" fmla="*/ 338138 w 700414"/>
                    <a:gd name="connsiteY47" fmla="*/ 48586 h 339099"/>
                    <a:gd name="connsiteX48" fmla="*/ 342900 w 700414"/>
                    <a:gd name="connsiteY48" fmla="*/ 72399 h 339099"/>
                    <a:gd name="connsiteX49" fmla="*/ 352425 w 700414"/>
                    <a:gd name="connsiteY49" fmla="*/ 86686 h 339099"/>
                    <a:gd name="connsiteX50" fmla="*/ 359569 w 700414"/>
                    <a:gd name="connsiteY50" fmla="*/ 91449 h 339099"/>
                    <a:gd name="connsiteX51" fmla="*/ 364331 w 700414"/>
                    <a:gd name="connsiteY51" fmla="*/ 98593 h 339099"/>
                    <a:gd name="connsiteX52" fmla="*/ 369094 w 700414"/>
                    <a:gd name="connsiteY52" fmla="*/ 112880 h 339099"/>
                    <a:gd name="connsiteX53" fmla="*/ 366713 w 700414"/>
                    <a:gd name="connsiteY53" fmla="*/ 127168 h 339099"/>
                    <a:gd name="connsiteX54" fmla="*/ 342900 w 700414"/>
                    <a:gd name="connsiteY54" fmla="*/ 129549 h 339099"/>
                    <a:gd name="connsiteX55" fmla="*/ 335756 w 700414"/>
                    <a:gd name="connsiteY55" fmla="*/ 134311 h 339099"/>
                    <a:gd name="connsiteX56" fmla="*/ 330994 w 700414"/>
                    <a:gd name="connsiteY56" fmla="*/ 141455 h 339099"/>
                    <a:gd name="connsiteX57" fmla="*/ 323850 w 700414"/>
                    <a:gd name="connsiteY57" fmla="*/ 146218 h 339099"/>
                    <a:gd name="connsiteX58" fmla="*/ 311944 w 700414"/>
                    <a:gd name="connsiteY58" fmla="*/ 162886 h 339099"/>
                    <a:gd name="connsiteX59" fmla="*/ 285750 w 700414"/>
                    <a:gd name="connsiteY59" fmla="*/ 165268 h 339099"/>
                    <a:gd name="connsiteX60" fmla="*/ 273844 w 700414"/>
                    <a:gd name="connsiteY60" fmla="*/ 162886 h 339099"/>
                    <a:gd name="connsiteX61" fmla="*/ 269081 w 700414"/>
                    <a:gd name="connsiteY61" fmla="*/ 155743 h 339099"/>
                    <a:gd name="connsiteX62" fmla="*/ 261938 w 700414"/>
                    <a:gd name="connsiteY62" fmla="*/ 150980 h 339099"/>
                    <a:gd name="connsiteX63" fmla="*/ 252413 w 700414"/>
                    <a:gd name="connsiteY63" fmla="*/ 141455 h 339099"/>
                    <a:gd name="connsiteX64" fmla="*/ 247650 w 700414"/>
                    <a:gd name="connsiteY64" fmla="*/ 134311 h 339099"/>
                    <a:gd name="connsiteX65" fmla="*/ 247650 w 700414"/>
                    <a:gd name="connsiteY65" fmla="*/ 120024 h 339099"/>
                    <a:gd name="connsiteX66" fmla="*/ 254794 w 700414"/>
                    <a:gd name="connsiteY66" fmla="*/ 117643 h 339099"/>
                    <a:gd name="connsiteX67" fmla="*/ 252413 w 700414"/>
                    <a:gd name="connsiteY67" fmla="*/ 108118 h 339099"/>
                    <a:gd name="connsiteX68" fmla="*/ 242888 w 700414"/>
                    <a:gd name="connsiteY68" fmla="*/ 103355 h 339099"/>
                    <a:gd name="connsiteX69" fmla="*/ 233363 w 700414"/>
                    <a:gd name="connsiteY69" fmla="*/ 100974 h 339099"/>
                    <a:gd name="connsiteX70" fmla="*/ 219075 w 700414"/>
                    <a:gd name="connsiteY70" fmla="*/ 96211 h 339099"/>
                    <a:gd name="connsiteX71" fmla="*/ 211931 w 700414"/>
                    <a:gd name="connsiteY71" fmla="*/ 93830 h 339099"/>
                    <a:gd name="connsiteX72" fmla="*/ 204788 w 700414"/>
                    <a:gd name="connsiteY72" fmla="*/ 91449 h 339099"/>
                    <a:gd name="connsiteX73" fmla="*/ 197644 w 700414"/>
                    <a:gd name="connsiteY73" fmla="*/ 84305 h 339099"/>
                    <a:gd name="connsiteX74" fmla="*/ 202406 w 700414"/>
                    <a:gd name="connsiteY74" fmla="*/ 70018 h 339099"/>
                    <a:gd name="connsiteX75" fmla="*/ 195263 w 700414"/>
                    <a:gd name="connsiteY75" fmla="*/ 65255 h 339099"/>
                    <a:gd name="connsiteX76" fmla="*/ 188119 w 700414"/>
                    <a:gd name="connsiteY76" fmla="*/ 62874 h 339099"/>
                    <a:gd name="connsiteX77" fmla="*/ 166688 w 700414"/>
                    <a:gd name="connsiteY77" fmla="*/ 50968 h 339099"/>
                    <a:gd name="connsiteX78" fmla="*/ 154781 w 700414"/>
                    <a:gd name="connsiteY78" fmla="*/ 48586 h 339099"/>
                    <a:gd name="connsiteX79" fmla="*/ 135731 w 700414"/>
                    <a:gd name="connsiteY79" fmla="*/ 43824 h 339099"/>
                    <a:gd name="connsiteX80" fmla="*/ 128588 w 700414"/>
                    <a:gd name="connsiteY80" fmla="*/ 39061 h 339099"/>
                    <a:gd name="connsiteX81" fmla="*/ 111919 w 700414"/>
                    <a:gd name="connsiteY81" fmla="*/ 34299 h 339099"/>
                    <a:gd name="connsiteX82" fmla="*/ 104775 w 700414"/>
                    <a:gd name="connsiteY82" fmla="*/ 29536 h 339099"/>
                    <a:gd name="connsiteX83" fmla="*/ 95250 w 700414"/>
                    <a:gd name="connsiteY83" fmla="*/ 48586 h 339099"/>
                    <a:gd name="connsiteX84" fmla="*/ 88106 w 700414"/>
                    <a:gd name="connsiteY84" fmla="*/ 62874 h 339099"/>
                    <a:gd name="connsiteX85" fmla="*/ 85725 w 700414"/>
                    <a:gd name="connsiteY85" fmla="*/ 70018 h 339099"/>
                    <a:gd name="connsiteX86" fmla="*/ 80963 w 700414"/>
                    <a:gd name="connsiteY86" fmla="*/ 77161 h 339099"/>
                    <a:gd name="connsiteX87" fmla="*/ 76200 w 700414"/>
                    <a:gd name="connsiteY87" fmla="*/ 91449 h 339099"/>
                    <a:gd name="connsiteX88" fmla="*/ 73819 w 700414"/>
                    <a:gd name="connsiteY88" fmla="*/ 98593 h 339099"/>
                    <a:gd name="connsiteX89" fmla="*/ 66675 w 700414"/>
                    <a:gd name="connsiteY89" fmla="*/ 100974 h 339099"/>
                    <a:gd name="connsiteX90" fmla="*/ 61913 w 700414"/>
                    <a:gd name="connsiteY90" fmla="*/ 108118 h 339099"/>
                    <a:gd name="connsiteX91" fmla="*/ 45244 w 700414"/>
                    <a:gd name="connsiteY91" fmla="*/ 110499 h 339099"/>
                    <a:gd name="connsiteX92" fmla="*/ 38100 w 700414"/>
                    <a:gd name="connsiteY92" fmla="*/ 115261 h 339099"/>
                    <a:gd name="connsiteX93" fmla="*/ 33338 w 700414"/>
                    <a:gd name="connsiteY93" fmla="*/ 122405 h 339099"/>
                    <a:gd name="connsiteX94" fmla="*/ 30956 w 700414"/>
                    <a:gd name="connsiteY94" fmla="*/ 129549 h 339099"/>
                    <a:gd name="connsiteX95" fmla="*/ 23813 w 700414"/>
                    <a:gd name="connsiteY95" fmla="*/ 134311 h 339099"/>
                    <a:gd name="connsiteX96" fmla="*/ 21431 w 700414"/>
                    <a:gd name="connsiteY96" fmla="*/ 146218 h 339099"/>
                    <a:gd name="connsiteX97" fmla="*/ 23813 w 700414"/>
                    <a:gd name="connsiteY97" fmla="*/ 158124 h 339099"/>
                    <a:gd name="connsiteX98" fmla="*/ 30956 w 700414"/>
                    <a:gd name="connsiteY98" fmla="*/ 179555 h 339099"/>
                    <a:gd name="connsiteX99" fmla="*/ 28575 w 700414"/>
                    <a:gd name="connsiteY99" fmla="*/ 186699 h 339099"/>
                    <a:gd name="connsiteX100" fmla="*/ 16669 w 700414"/>
                    <a:gd name="connsiteY100" fmla="*/ 200986 h 339099"/>
                    <a:gd name="connsiteX101" fmla="*/ 14288 w 700414"/>
                    <a:gd name="connsiteY101" fmla="*/ 215274 h 339099"/>
                    <a:gd name="connsiteX102" fmla="*/ 0 w 700414"/>
                    <a:gd name="connsiteY102" fmla="*/ 220036 h 339099"/>
                    <a:gd name="connsiteX103" fmla="*/ 4763 w 700414"/>
                    <a:gd name="connsiteY103" fmla="*/ 234324 h 339099"/>
                    <a:gd name="connsiteX104" fmla="*/ 7144 w 700414"/>
                    <a:gd name="connsiteY104" fmla="*/ 241468 h 339099"/>
                    <a:gd name="connsiteX105" fmla="*/ 28575 w 700414"/>
                    <a:gd name="connsiteY105" fmla="*/ 248611 h 339099"/>
                    <a:gd name="connsiteX106" fmla="*/ 35719 w 700414"/>
                    <a:gd name="connsiteY106" fmla="*/ 250993 h 339099"/>
                    <a:gd name="connsiteX107" fmla="*/ 40481 w 700414"/>
                    <a:gd name="connsiteY107" fmla="*/ 258136 h 339099"/>
                    <a:gd name="connsiteX108" fmla="*/ 47625 w 700414"/>
                    <a:gd name="connsiteY108" fmla="*/ 262899 h 339099"/>
                    <a:gd name="connsiteX109" fmla="*/ 40481 w 700414"/>
                    <a:gd name="connsiteY109" fmla="*/ 265280 h 339099"/>
                    <a:gd name="connsiteX110" fmla="*/ 28575 w 700414"/>
                    <a:gd name="connsiteY110" fmla="*/ 267661 h 339099"/>
                    <a:gd name="connsiteX111" fmla="*/ 26194 w 700414"/>
                    <a:gd name="connsiteY111" fmla="*/ 274805 h 339099"/>
                    <a:gd name="connsiteX112" fmla="*/ 23813 w 700414"/>
                    <a:gd name="connsiteY112" fmla="*/ 286711 h 339099"/>
                    <a:gd name="connsiteX113" fmla="*/ 19050 w 700414"/>
                    <a:gd name="connsiteY113" fmla="*/ 293855 h 339099"/>
                    <a:gd name="connsiteX114" fmla="*/ 21431 w 700414"/>
                    <a:gd name="connsiteY114" fmla="*/ 308143 h 339099"/>
                    <a:gd name="connsiteX115" fmla="*/ 28575 w 700414"/>
                    <a:gd name="connsiteY115" fmla="*/ 310524 h 339099"/>
                    <a:gd name="connsiteX116" fmla="*/ 30956 w 700414"/>
                    <a:gd name="connsiteY116" fmla="*/ 317668 h 339099"/>
                    <a:gd name="connsiteX117" fmla="*/ 38100 w 700414"/>
                    <a:gd name="connsiteY117" fmla="*/ 322430 h 339099"/>
                    <a:gd name="connsiteX118" fmla="*/ 52388 w 700414"/>
                    <a:gd name="connsiteY118" fmla="*/ 327193 h 339099"/>
                    <a:gd name="connsiteX119" fmla="*/ 64294 w 700414"/>
                    <a:gd name="connsiteY119" fmla="*/ 324811 h 339099"/>
                    <a:gd name="connsiteX120" fmla="*/ 164306 w 700414"/>
                    <a:gd name="connsiteY120" fmla="*/ 322430 h 339099"/>
                    <a:gd name="connsiteX121" fmla="*/ 166688 w 700414"/>
                    <a:gd name="connsiteY121" fmla="*/ 315286 h 339099"/>
                    <a:gd name="connsiteX122" fmla="*/ 180975 w 700414"/>
                    <a:gd name="connsiteY122" fmla="*/ 310524 h 339099"/>
                    <a:gd name="connsiteX123" fmla="*/ 202406 w 700414"/>
                    <a:gd name="connsiteY123" fmla="*/ 303380 h 339099"/>
                    <a:gd name="connsiteX124" fmla="*/ 209550 w 700414"/>
                    <a:gd name="connsiteY124" fmla="*/ 300999 h 339099"/>
                    <a:gd name="connsiteX125" fmla="*/ 226219 w 700414"/>
                    <a:gd name="connsiteY125" fmla="*/ 298618 h 339099"/>
                    <a:gd name="connsiteX126" fmla="*/ 233363 w 700414"/>
                    <a:gd name="connsiteY126" fmla="*/ 296236 h 339099"/>
                    <a:gd name="connsiteX127" fmla="*/ 276225 w 700414"/>
                    <a:gd name="connsiteY127" fmla="*/ 291474 h 339099"/>
                    <a:gd name="connsiteX128" fmla="*/ 295275 w 700414"/>
                    <a:gd name="connsiteY128" fmla="*/ 289093 h 339099"/>
                    <a:gd name="connsiteX129" fmla="*/ 316706 w 700414"/>
                    <a:gd name="connsiteY129" fmla="*/ 281949 h 339099"/>
                    <a:gd name="connsiteX130" fmla="*/ 333375 w 700414"/>
                    <a:gd name="connsiteY130" fmla="*/ 277186 h 339099"/>
                    <a:gd name="connsiteX131" fmla="*/ 373856 w 700414"/>
                    <a:gd name="connsiteY131" fmla="*/ 274805 h 339099"/>
                    <a:gd name="connsiteX132" fmla="*/ 383381 w 700414"/>
                    <a:gd name="connsiteY132" fmla="*/ 277186 h 339099"/>
                    <a:gd name="connsiteX133" fmla="*/ 385763 w 700414"/>
                    <a:gd name="connsiteY133" fmla="*/ 284330 h 339099"/>
                    <a:gd name="connsiteX134" fmla="*/ 392906 w 700414"/>
                    <a:gd name="connsiteY134" fmla="*/ 286711 h 339099"/>
                    <a:gd name="connsiteX135" fmla="*/ 409575 w 700414"/>
                    <a:gd name="connsiteY135" fmla="*/ 305761 h 339099"/>
                    <a:gd name="connsiteX136" fmla="*/ 431006 w 700414"/>
                    <a:gd name="connsiteY136" fmla="*/ 303380 h 339099"/>
                    <a:gd name="connsiteX137" fmla="*/ 426244 w 700414"/>
                    <a:gd name="connsiteY137" fmla="*/ 296236 h 339099"/>
                    <a:gd name="connsiteX138" fmla="*/ 433388 w 700414"/>
                    <a:gd name="connsiteY138" fmla="*/ 293855 h 339099"/>
                    <a:gd name="connsiteX139" fmla="*/ 457200 w 700414"/>
                    <a:gd name="connsiteY139" fmla="*/ 296236 h 339099"/>
                    <a:gd name="connsiteX140" fmla="*/ 459581 w 700414"/>
                    <a:gd name="connsiteY140" fmla="*/ 305761 h 339099"/>
                    <a:gd name="connsiteX141" fmla="*/ 466725 w 700414"/>
                    <a:gd name="connsiteY141" fmla="*/ 310524 h 339099"/>
                    <a:gd name="connsiteX142" fmla="*/ 473869 w 700414"/>
                    <a:gd name="connsiteY142" fmla="*/ 312905 h 339099"/>
                    <a:gd name="connsiteX143" fmla="*/ 500063 w 700414"/>
                    <a:gd name="connsiteY143" fmla="*/ 317668 h 339099"/>
                    <a:gd name="connsiteX144" fmla="*/ 528638 w 700414"/>
                    <a:gd name="connsiteY144" fmla="*/ 324811 h 339099"/>
                    <a:gd name="connsiteX145" fmla="*/ 542925 w 700414"/>
                    <a:gd name="connsiteY145" fmla="*/ 334336 h 339099"/>
                    <a:gd name="connsiteX146" fmla="*/ 564356 w 700414"/>
                    <a:gd name="connsiteY146" fmla="*/ 339099 h 339099"/>
                    <a:gd name="connsiteX147" fmla="*/ 585788 w 700414"/>
                    <a:gd name="connsiteY147" fmla="*/ 336718 h 339099"/>
                    <a:gd name="connsiteX148" fmla="*/ 602456 w 700414"/>
                    <a:gd name="connsiteY148" fmla="*/ 334336 h 339099"/>
                    <a:gd name="connsiteX149" fmla="*/ 645319 w 700414"/>
                    <a:gd name="connsiteY149" fmla="*/ 331955 h 339099"/>
                    <a:gd name="connsiteX150" fmla="*/ 666750 w 700414"/>
                    <a:gd name="connsiteY150" fmla="*/ 324811 h 339099"/>
                    <a:gd name="connsiteX151" fmla="*/ 673894 w 700414"/>
                    <a:gd name="connsiteY151" fmla="*/ 322430 h 339099"/>
                    <a:gd name="connsiteX152" fmla="*/ 678656 w 700414"/>
                    <a:gd name="connsiteY152" fmla="*/ 315286 h 339099"/>
                    <a:gd name="connsiteX153" fmla="*/ 685800 w 700414"/>
                    <a:gd name="connsiteY153" fmla="*/ 300999 h 339099"/>
                    <a:gd name="connsiteX154" fmla="*/ 692944 w 700414"/>
                    <a:gd name="connsiteY154" fmla="*/ 298618 h 339099"/>
                    <a:gd name="connsiteX155" fmla="*/ 700088 w 700414"/>
                    <a:gd name="connsiteY155" fmla="*/ 293855 h 339099"/>
                    <a:gd name="connsiteX156" fmla="*/ 697706 w 700414"/>
                    <a:gd name="connsiteY156" fmla="*/ 277186 h 339099"/>
                    <a:gd name="connsiteX157" fmla="*/ 685800 w 700414"/>
                    <a:gd name="connsiteY157" fmla="*/ 255755 h 339099"/>
                    <a:gd name="connsiteX158" fmla="*/ 688181 w 700414"/>
                    <a:gd name="connsiteY158" fmla="*/ 243849 h 339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</a:cxnLst>
                  <a:rect l="l" t="t" r="r" b="b"/>
                  <a:pathLst>
                    <a:path w="700414" h="339099">
                      <a:moveTo>
                        <a:pt x="688181" y="243849"/>
                      </a:moveTo>
                      <a:cubicBezTo>
                        <a:pt x="686594" y="241071"/>
                        <a:pt x="679900" y="241351"/>
                        <a:pt x="676275" y="239086"/>
                      </a:cubicBezTo>
                      <a:cubicBezTo>
                        <a:pt x="668166" y="234018"/>
                        <a:pt x="666694" y="223406"/>
                        <a:pt x="654844" y="222418"/>
                      </a:cubicBezTo>
                      <a:lnTo>
                        <a:pt x="626269" y="220036"/>
                      </a:lnTo>
                      <a:cubicBezTo>
                        <a:pt x="621506" y="218449"/>
                        <a:pt x="616851" y="216491"/>
                        <a:pt x="611981" y="215274"/>
                      </a:cubicBezTo>
                      <a:cubicBezTo>
                        <a:pt x="608806" y="214480"/>
                        <a:pt x="605591" y="213833"/>
                        <a:pt x="602456" y="212893"/>
                      </a:cubicBezTo>
                      <a:cubicBezTo>
                        <a:pt x="597648" y="211450"/>
                        <a:pt x="593092" y="209114"/>
                        <a:pt x="588169" y="208130"/>
                      </a:cubicBezTo>
                      <a:cubicBezTo>
                        <a:pt x="584200" y="207336"/>
                        <a:pt x="580189" y="206731"/>
                        <a:pt x="576263" y="205749"/>
                      </a:cubicBezTo>
                      <a:cubicBezTo>
                        <a:pt x="573828" y="205140"/>
                        <a:pt x="571533" y="204058"/>
                        <a:pt x="569119" y="203368"/>
                      </a:cubicBezTo>
                      <a:cubicBezTo>
                        <a:pt x="565972" y="202469"/>
                        <a:pt x="562769" y="201780"/>
                        <a:pt x="559594" y="200986"/>
                      </a:cubicBezTo>
                      <a:lnTo>
                        <a:pt x="545306" y="191461"/>
                      </a:lnTo>
                      <a:cubicBezTo>
                        <a:pt x="542925" y="189874"/>
                        <a:pt x="540878" y="187604"/>
                        <a:pt x="538163" y="186699"/>
                      </a:cubicBezTo>
                      <a:lnTo>
                        <a:pt x="531019" y="184318"/>
                      </a:lnTo>
                      <a:cubicBezTo>
                        <a:pt x="528638" y="182730"/>
                        <a:pt x="526490" y="180717"/>
                        <a:pt x="523875" y="179555"/>
                      </a:cubicBezTo>
                      <a:cubicBezTo>
                        <a:pt x="519288" y="177516"/>
                        <a:pt x="509588" y="174793"/>
                        <a:pt x="509588" y="174793"/>
                      </a:cubicBezTo>
                      <a:cubicBezTo>
                        <a:pt x="495857" y="165638"/>
                        <a:pt x="509105" y="173565"/>
                        <a:pt x="495300" y="167649"/>
                      </a:cubicBezTo>
                      <a:cubicBezTo>
                        <a:pt x="486844" y="164025"/>
                        <a:pt x="485803" y="162905"/>
                        <a:pt x="478631" y="158124"/>
                      </a:cubicBezTo>
                      <a:cubicBezTo>
                        <a:pt x="477044" y="155743"/>
                        <a:pt x="475893" y="153004"/>
                        <a:pt x="473869" y="150980"/>
                      </a:cubicBezTo>
                      <a:cubicBezTo>
                        <a:pt x="467048" y="144159"/>
                        <a:pt x="467325" y="147708"/>
                        <a:pt x="459581" y="143836"/>
                      </a:cubicBezTo>
                      <a:cubicBezTo>
                        <a:pt x="457022" y="142556"/>
                        <a:pt x="455053" y="140236"/>
                        <a:pt x="452438" y="139074"/>
                      </a:cubicBezTo>
                      <a:cubicBezTo>
                        <a:pt x="447850" y="137035"/>
                        <a:pt x="442913" y="135899"/>
                        <a:pt x="438150" y="134311"/>
                      </a:cubicBezTo>
                      <a:lnTo>
                        <a:pt x="431006" y="131930"/>
                      </a:lnTo>
                      <a:lnTo>
                        <a:pt x="423863" y="129549"/>
                      </a:lnTo>
                      <a:cubicBezTo>
                        <a:pt x="420706" y="124813"/>
                        <a:pt x="415566" y="121176"/>
                        <a:pt x="421481" y="115261"/>
                      </a:cubicBezTo>
                      <a:cubicBezTo>
                        <a:pt x="423256" y="113486"/>
                        <a:pt x="426244" y="113674"/>
                        <a:pt x="428625" y="112880"/>
                      </a:cubicBezTo>
                      <a:lnTo>
                        <a:pt x="433388" y="98593"/>
                      </a:lnTo>
                      <a:cubicBezTo>
                        <a:pt x="434182" y="96212"/>
                        <a:pt x="433388" y="92243"/>
                        <a:pt x="435769" y="91449"/>
                      </a:cubicBezTo>
                      <a:lnTo>
                        <a:pt x="442913" y="89068"/>
                      </a:lnTo>
                      <a:cubicBezTo>
                        <a:pt x="444500" y="86687"/>
                        <a:pt x="446395" y="84484"/>
                        <a:pt x="447675" y="81924"/>
                      </a:cubicBezTo>
                      <a:cubicBezTo>
                        <a:pt x="451548" y="74177"/>
                        <a:pt x="447994" y="74460"/>
                        <a:pt x="454819" y="67636"/>
                      </a:cubicBezTo>
                      <a:cubicBezTo>
                        <a:pt x="459434" y="63021"/>
                        <a:pt x="463297" y="62429"/>
                        <a:pt x="469106" y="60493"/>
                      </a:cubicBezTo>
                      <a:cubicBezTo>
                        <a:pt x="472263" y="55757"/>
                        <a:pt x="477403" y="52120"/>
                        <a:pt x="471488" y="46205"/>
                      </a:cubicBezTo>
                      <a:cubicBezTo>
                        <a:pt x="469713" y="44430"/>
                        <a:pt x="466725" y="44618"/>
                        <a:pt x="464344" y="43824"/>
                      </a:cubicBezTo>
                      <a:cubicBezTo>
                        <a:pt x="462756" y="41443"/>
                        <a:pt x="460743" y="39295"/>
                        <a:pt x="459581" y="36680"/>
                      </a:cubicBezTo>
                      <a:cubicBezTo>
                        <a:pt x="457542" y="32093"/>
                        <a:pt x="454819" y="22393"/>
                        <a:pt x="454819" y="22393"/>
                      </a:cubicBezTo>
                      <a:cubicBezTo>
                        <a:pt x="455613" y="18424"/>
                        <a:pt x="454338" y="13348"/>
                        <a:pt x="457200" y="10486"/>
                      </a:cubicBezTo>
                      <a:cubicBezTo>
                        <a:pt x="460750" y="6936"/>
                        <a:pt x="466725" y="7311"/>
                        <a:pt x="471488" y="5724"/>
                      </a:cubicBezTo>
                      <a:lnTo>
                        <a:pt x="478631" y="3343"/>
                      </a:lnTo>
                      <a:cubicBezTo>
                        <a:pt x="464549" y="-1353"/>
                        <a:pt x="469175" y="-871"/>
                        <a:pt x="445294" y="3343"/>
                      </a:cubicBezTo>
                      <a:cubicBezTo>
                        <a:pt x="440350" y="4215"/>
                        <a:pt x="435769" y="6518"/>
                        <a:pt x="431006" y="8105"/>
                      </a:cubicBezTo>
                      <a:cubicBezTo>
                        <a:pt x="428625" y="8899"/>
                        <a:pt x="426324" y="9994"/>
                        <a:pt x="423863" y="10486"/>
                      </a:cubicBezTo>
                      <a:cubicBezTo>
                        <a:pt x="417072" y="11845"/>
                        <a:pt x="409152" y="13233"/>
                        <a:pt x="402431" y="15249"/>
                      </a:cubicBezTo>
                      <a:cubicBezTo>
                        <a:pt x="397623" y="16691"/>
                        <a:pt x="392906" y="18424"/>
                        <a:pt x="388144" y="20011"/>
                      </a:cubicBezTo>
                      <a:cubicBezTo>
                        <a:pt x="385763" y="20805"/>
                        <a:pt x="383435" y="21784"/>
                        <a:pt x="381000" y="22393"/>
                      </a:cubicBezTo>
                      <a:lnTo>
                        <a:pt x="371475" y="24774"/>
                      </a:lnTo>
                      <a:cubicBezTo>
                        <a:pt x="369094" y="26361"/>
                        <a:pt x="366946" y="28374"/>
                        <a:pt x="364331" y="29536"/>
                      </a:cubicBezTo>
                      <a:cubicBezTo>
                        <a:pt x="359744" y="31575"/>
                        <a:pt x="350044" y="34299"/>
                        <a:pt x="350044" y="34299"/>
                      </a:cubicBezTo>
                      <a:cubicBezTo>
                        <a:pt x="348246" y="36097"/>
                        <a:pt x="338506" y="44903"/>
                        <a:pt x="338138" y="48586"/>
                      </a:cubicBezTo>
                      <a:cubicBezTo>
                        <a:pt x="337877" y="51192"/>
                        <a:pt x="340084" y="67331"/>
                        <a:pt x="342900" y="72399"/>
                      </a:cubicBezTo>
                      <a:cubicBezTo>
                        <a:pt x="345680" y="77402"/>
                        <a:pt x="347663" y="83511"/>
                        <a:pt x="352425" y="86686"/>
                      </a:cubicBezTo>
                      <a:lnTo>
                        <a:pt x="359569" y="91449"/>
                      </a:lnTo>
                      <a:cubicBezTo>
                        <a:pt x="361156" y="93830"/>
                        <a:pt x="363169" y="95978"/>
                        <a:pt x="364331" y="98593"/>
                      </a:cubicBezTo>
                      <a:cubicBezTo>
                        <a:pt x="366370" y="103180"/>
                        <a:pt x="369094" y="112880"/>
                        <a:pt x="369094" y="112880"/>
                      </a:cubicBezTo>
                      <a:cubicBezTo>
                        <a:pt x="368300" y="117643"/>
                        <a:pt x="370786" y="124576"/>
                        <a:pt x="366713" y="127168"/>
                      </a:cubicBezTo>
                      <a:cubicBezTo>
                        <a:pt x="359983" y="131451"/>
                        <a:pt x="350673" y="127755"/>
                        <a:pt x="342900" y="129549"/>
                      </a:cubicBezTo>
                      <a:cubicBezTo>
                        <a:pt x="340111" y="130192"/>
                        <a:pt x="338137" y="132724"/>
                        <a:pt x="335756" y="134311"/>
                      </a:cubicBezTo>
                      <a:cubicBezTo>
                        <a:pt x="334169" y="136692"/>
                        <a:pt x="333018" y="139431"/>
                        <a:pt x="330994" y="141455"/>
                      </a:cubicBezTo>
                      <a:cubicBezTo>
                        <a:pt x="328970" y="143479"/>
                        <a:pt x="325367" y="143791"/>
                        <a:pt x="323850" y="146218"/>
                      </a:cubicBezTo>
                      <a:cubicBezTo>
                        <a:pt x="316067" y="158670"/>
                        <a:pt x="324964" y="161026"/>
                        <a:pt x="311944" y="162886"/>
                      </a:cubicBezTo>
                      <a:cubicBezTo>
                        <a:pt x="303265" y="164126"/>
                        <a:pt x="294481" y="164474"/>
                        <a:pt x="285750" y="165268"/>
                      </a:cubicBezTo>
                      <a:cubicBezTo>
                        <a:pt x="281781" y="164474"/>
                        <a:pt x="277358" y="164894"/>
                        <a:pt x="273844" y="162886"/>
                      </a:cubicBezTo>
                      <a:cubicBezTo>
                        <a:pt x="271359" y="161466"/>
                        <a:pt x="271105" y="157767"/>
                        <a:pt x="269081" y="155743"/>
                      </a:cubicBezTo>
                      <a:cubicBezTo>
                        <a:pt x="267057" y="153719"/>
                        <a:pt x="264319" y="152568"/>
                        <a:pt x="261938" y="150980"/>
                      </a:cubicBezTo>
                      <a:cubicBezTo>
                        <a:pt x="256741" y="135392"/>
                        <a:pt x="263959" y="150692"/>
                        <a:pt x="252413" y="141455"/>
                      </a:cubicBezTo>
                      <a:cubicBezTo>
                        <a:pt x="250178" y="139667"/>
                        <a:pt x="249238" y="136692"/>
                        <a:pt x="247650" y="134311"/>
                      </a:cubicBezTo>
                      <a:cubicBezTo>
                        <a:pt x="246063" y="129549"/>
                        <a:pt x="242888" y="124786"/>
                        <a:pt x="247650" y="120024"/>
                      </a:cubicBezTo>
                      <a:cubicBezTo>
                        <a:pt x="249425" y="118249"/>
                        <a:pt x="252413" y="118437"/>
                        <a:pt x="254794" y="117643"/>
                      </a:cubicBezTo>
                      <a:cubicBezTo>
                        <a:pt x="254000" y="114468"/>
                        <a:pt x="254508" y="110632"/>
                        <a:pt x="252413" y="108118"/>
                      </a:cubicBezTo>
                      <a:cubicBezTo>
                        <a:pt x="250141" y="105391"/>
                        <a:pt x="246212" y="104601"/>
                        <a:pt x="242888" y="103355"/>
                      </a:cubicBezTo>
                      <a:cubicBezTo>
                        <a:pt x="239824" y="102206"/>
                        <a:pt x="236498" y="101914"/>
                        <a:pt x="233363" y="100974"/>
                      </a:cubicBezTo>
                      <a:cubicBezTo>
                        <a:pt x="228554" y="99531"/>
                        <a:pt x="223838" y="97799"/>
                        <a:pt x="219075" y="96211"/>
                      </a:cubicBezTo>
                      <a:lnTo>
                        <a:pt x="211931" y="93830"/>
                      </a:lnTo>
                      <a:lnTo>
                        <a:pt x="204788" y="91449"/>
                      </a:lnTo>
                      <a:cubicBezTo>
                        <a:pt x="202407" y="89068"/>
                        <a:pt x="198016" y="87652"/>
                        <a:pt x="197644" y="84305"/>
                      </a:cubicBezTo>
                      <a:cubicBezTo>
                        <a:pt x="197089" y="79316"/>
                        <a:pt x="202406" y="70018"/>
                        <a:pt x="202406" y="70018"/>
                      </a:cubicBezTo>
                      <a:cubicBezTo>
                        <a:pt x="200025" y="68430"/>
                        <a:pt x="197823" y="66535"/>
                        <a:pt x="195263" y="65255"/>
                      </a:cubicBezTo>
                      <a:cubicBezTo>
                        <a:pt x="193018" y="64132"/>
                        <a:pt x="190313" y="64093"/>
                        <a:pt x="188119" y="62874"/>
                      </a:cubicBezTo>
                      <a:cubicBezTo>
                        <a:pt x="173606" y="54811"/>
                        <a:pt x="178444" y="53907"/>
                        <a:pt x="166688" y="50968"/>
                      </a:cubicBezTo>
                      <a:cubicBezTo>
                        <a:pt x="162761" y="49986"/>
                        <a:pt x="158725" y="49496"/>
                        <a:pt x="154781" y="48586"/>
                      </a:cubicBezTo>
                      <a:cubicBezTo>
                        <a:pt x="148403" y="47114"/>
                        <a:pt x="135731" y="43824"/>
                        <a:pt x="135731" y="43824"/>
                      </a:cubicBezTo>
                      <a:cubicBezTo>
                        <a:pt x="133350" y="42236"/>
                        <a:pt x="131148" y="40341"/>
                        <a:pt x="128588" y="39061"/>
                      </a:cubicBezTo>
                      <a:cubicBezTo>
                        <a:pt x="125173" y="37354"/>
                        <a:pt x="114969" y="35061"/>
                        <a:pt x="111919" y="34299"/>
                      </a:cubicBezTo>
                      <a:cubicBezTo>
                        <a:pt x="109538" y="32711"/>
                        <a:pt x="107598" y="30006"/>
                        <a:pt x="104775" y="29536"/>
                      </a:cubicBezTo>
                      <a:cubicBezTo>
                        <a:pt x="93040" y="27580"/>
                        <a:pt x="96347" y="43100"/>
                        <a:pt x="95250" y="48586"/>
                      </a:cubicBezTo>
                      <a:cubicBezTo>
                        <a:pt x="93841" y="55629"/>
                        <a:pt x="92121" y="56852"/>
                        <a:pt x="88106" y="62874"/>
                      </a:cubicBezTo>
                      <a:cubicBezTo>
                        <a:pt x="87312" y="65255"/>
                        <a:pt x="86847" y="67773"/>
                        <a:pt x="85725" y="70018"/>
                      </a:cubicBezTo>
                      <a:cubicBezTo>
                        <a:pt x="84445" y="72578"/>
                        <a:pt x="82125" y="74546"/>
                        <a:pt x="80963" y="77161"/>
                      </a:cubicBezTo>
                      <a:cubicBezTo>
                        <a:pt x="78924" y="81749"/>
                        <a:pt x="77788" y="86686"/>
                        <a:pt x="76200" y="91449"/>
                      </a:cubicBezTo>
                      <a:cubicBezTo>
                        <a:pt x="75406" y="93830"/>
                        <a:pt x="76200" y="97799"/>
                        <a:pt x="73819" y="98593"/>
                      </a:cubicBezTo>
                      <a:lnTo>
                        <a:pt x="66675" y="100974"/>
                      </a:lnTo>
                      <a:cubicBezTo>
                        <a:pt x="65088" y="103355"/>
                        <a:pt x="64528" y="106956"/>
                        <a:pt x="61913" y="108118"/>
                      </a:cubicBezTo>
                      <a:cubicBezTo>
                        <a:pt x="56784" y="110398"/>
                        <a:pt x="50620" y="108886"/>
                        <a:pt x="45244" y="110499"/>
                      </a:cubicBezTo>
                      <a:cubicBezTo>
                        <a:pt x="42503" y="111321"/>
                        <a:pt x="40481" y="113674"/>
                        <a:pt x="38100" y="115261"/>
                      </a:cubicBezTo>
                      <a:cubicBezTo>
                        <a:pt x="36513" y="117642"/>
                        <a:pt x="34618" y="119845"/>
                        <a:pt x="33338" y="122405"/>
                      </a:cubicBezTo>
                      <a:cubicBezTo>
                        <a:pt x="32215" y="124650"/>
                        <a:pt x="32524" y="127589"/>
                        <a:pt x="30956" y="129549"/>
                      </a:cubicBezTo>
                      <a:cubicBezTo>
                        <a:pt x="29168" y="131784"/>
                        <a:pt x="26194" y="132724"/>
                        <a:pt x="23813" y="134311"/>
                      </a:cubicBezTo>
                      <a:cubicBezTo>
                        <a:pt x="23019" y="138280"/>
                        <a:pt x="21431" y="142170"/>
                        <a:pt x="21431" y="146218"/>
                      </a:cubicBezTo>
                      <a:cubicBezTo>
                        <a:pt x="21431" y="150265"/>
                        <a:pt x="23089" y="154142"/>
                        <a:pt x="23813" y="158124"/>
                      </a:cubicBezTo>
                      <a:cubicBezTo>
                        <a:pt x="27022" y="175770"/>
                        <a:pt x="23304" y="168076"/>
                        <a:pt x="30956" y="179555"/>
                      </a:cubicBezTo>
                      <a:cubicBezTo>
                        <a:pt x="30162" y="181936"/>
                        <a:pt x="29697" y="184454"/>
                        <a:pt x="28575" y="186699"/>
                      </a:cubicBezTo>
                      <a:cubicBezTo>
                        <a:pt x="25259" y="193332"/>
                        <a:pt x="21937" y="195718"/>
                        <a:pt x="16669" y="200986"/>
                      </a:cubicBezTo>
                      <a:cubicBezTo>
                        <a:pt x="15875" y="205749"/>
                        <a:pt x="17468" y="211640"/>
                        <a:pt x="14288" y="215274"/>
                      </a:cubicBezTo>
                      <a:cubicBezTo>
                        <a:pt x="10982" y="219052"/>
                        <a:pt x="0" y="220036"/>
                        <a:pt x="0" y="220036"/>
                      </a:cubicBezTo>
                      <a:lnTo>
                        <a:pt x="4763" y="234324"/>
                      </a:lnTo>
                      <a:cubicBezTo>
                        <a:pt x="5557" y="236705"/>
                        <a:pt x="4763" y="240674"/>
                        <a:pt x="7144" y="241468"/>
                      </a:cubicBezTo>
                      <a:lnTo>
                        <a:pt x="28575" y="248611"/>
                      </a:lnTo>
                      <a:lnTo>
                        <a:pt x="35719" y="250993"/>
                      </a:lnTo>
                      <a:cubicBezTo>
                        <a:pt x="37306" y="253374"/>
                        <a:pt x="38458" y="256113"/>
                        <a:pt x="40481" y="258136"/>
                      </a:cubicBezTo>
                      <a:cubicBezTo>
                        <a:pt x="42505" y="260160"/>
                        <a:pt x="47625" y="260037"/>
                        <a:pt x="47625" y="262899"/>
                      </a:cubicBezTo>
                      <a:cubicBezTo>
                        <a:pt x="47625" y="265409"/>
                        <a:pt x="42916" y="264671"/>
                        <a:pt x="40481" y="265280"/>
                      </a:cubicBezTo>
                      <a:cubicBezTo>
                        <a:pt x="36555" y="266262"/>
                        <a:pt x="32544" y="266867"/>
                        <a:pt x="28575" y="267661"/>
                      </a:cubicBezTo>
                      <a:cubicBezTo>
                        <a:pt x="27781" y="270042"/>
                        <a:pt x="26803" y="272370"/>
                        <a:pt x="26194" y="274805"/>
                      </a:cubicBezTo>
                      <a:cubicBezTo>
                        <a:pt x="25212" y="278731"/>
                        <a:pt x="25234" y="282921"/>
                        <a:pt x="23813" y="286711"/>
                      </a:cubicBezTo>
                      <a:cubicBezTo>
                        <a:pt x="22808" y="289391"/>
                        <a:pt x="20638" y="291474"/>
                        <a:pt x="19050" y="293855"/>
                      </a:cubicBezTo>
                      <a:cubicBezTo>
                        <a:pt x="19844" y="298618"/>
                        <a:pt x="19035" y="303951"/>
                        <a:pt x="21431" y="308143"/>
                      </a:cubicBezTo>
                      <a:cubicBezTo>
                        <a:pt x="22676" y="310322"/>
                        <a:pt x="26800" y="308749"/>
                        <a:pt x="28575" y="310524"/>
                      </a:cubicBezTo>
                      <a:cubicBezTo>
                        <a:pt x="30350" y="312299"/>
                        <a:pt x="29388" y="315708"/>
                        <a:pt x="30956" y="317668"/>
                      </a:cubicBezTo>
                      <a:cubicBezTo>
                        <a:pt x="32744" y="319903"/>
                        <a:pt x="35485" y="321268"/>
                        <a:pt x="38100" y="322430"/>
                      </a:cubicBezTo>
                      <a:cubicBezTo>
                        <a:pt x="42688" y="324469"/>
                        <a:pt x="52388" y="327193"/>
                        <a:pt x="52388" y="327193"/>
                      </a:cubicBezTo>
                      <a:cubicBezTo>
                        <a:pt x="56357" y="326399"/>
                        <a:pt x="60250" y="324983"/>
                        <a:pt x="64294" y="324811"/>
                      </a:cubicBezTo>
                      <a:cubicBezTo>
                        <a:pt x="97611" y="323393"/>
                        <a:pt x="131103" y="325519"/>
                        <a:pt x="164306" y="322430"/>
                      </a:cubicBezTo>
                      <a:cubicBezTo>
                        <a:pt x="166805" y="322197"/>
                        <a:pt x="164645" y="316745"/>
                        <a:pt x="166688" y="315286"/>
                      </a:cubicBezTo>
                      <a:cubicBezTo>
                        <a:pt x="170773" y="312368"/>
                        <a:pt x="176213" y="312111"/>
                        <a:pt x="180975" y="310524"/>
                      </a:cubicBezTo>
                      <a:lnTo>
                        <a:pt x="202406" y="303380"/>
                      </a:lnTo>
                      <a:cubicBezTo>
                        <a:pt x="204787" y="302586"/>
                        <a:pt x="207065" y="301354"/>
                        <a:pt x="209550" y="300999"/>
                      </a:cubicBezTo>
                      <a:lnTo>
                        <a:pt x="226219" y="298618"/>
                      </a:lnTo>
                      <a:cubicBezTo>
                        <a:pt x="228600" y="297824"/>
                        <a:pt x="230913" y="296781"/>
                        <a:pt x="233363" y="296236"/>
                      </a:cubicBezTo>
                      <a:cubicBezTo>
                        <a:pt x="248593" y="292851"/>
                        <a:pt x="259636" y="293133"/>
                        <a:pt x="276225" y="291474"/>
                      </a:cubicBezTo>
                      <a:cubicBezTo>
                        <a:pt x="282593" y="290837"/>
                        <a:pt x="288925" y="289887"/>
                        <a:pt x="295275" y="289093"/>
                      </a:cubicBezTo>
                      <a:lnTo>
                        <a:pt x="316706" y="281949"/>
                      </a:lnTo>
                      <a:cubicBezTo>
                        <a:pt x="320988" y="280522"/>
                        <a:pt x="329195" y="277584"/>
                        <a:pt x="333375" y="277186"/>
                      </a:cubicBezTo>
                      <a:cubicBezTo>
                        <a:pt x="346831" y="275904"/>
                        <a:pt x="360362" y="275599"/>
                        <a:pt x="373856" y="274805"/>
                      </a:cubicBezTo>
                      <a:cubicBezTo>
                        <a:pt x="377031" y="275599"/>
                        <a:pt x="380825" y="275142"/>
                        <a:pt x="383381" y="277186"/>
                      </a:cubicBezTo>
                      <a:cubicBezTo>
                        <a:pt x="385341" y="278754"/>
                        <a:pt x="383988" y="282555"/>
                        <a:pt x="385763" y="284330"/>
                      </a:cubicBezTo>
                      <a:cubicBezTo>
                        <a:pt x="387538" y="286105"/>
                        <a:pt x="390525" y="285917"/>
                        <a:pt x="392906" y="286711"/>
                      </a:cubicBezTo>
                      <a:cubicBezTo>
                        <a:pt x="404018" y="303380"/>
                        <a:pt x="397668" y="297824"/>
                        <a:pt x="409575" y="305761"/>
                      </a:cubicBezTo>
                      <a:cubicBezTo>
                        <a:pt x="416719" y="304967"/>
                        <a:pt x="424765" y="306946"/>
                        <a:pt x="431006" y="303380"/>
                      </a:cubicBezTo>
                      <a:cubicBezTo>
                        <a:pt x="433491" y="301960"/>
                        <a:pt x="425550" y="299012"/>
                        <a:pt x="426244" y="296236"/>
                      </a:cubicBezTo>
                      <a:cubicBezTo>
                        <a:pt x="426853" y="293801"/>
                        <a:pt x="431007" y="294649"/>
                        <a:pt x="433388" y="293855"/>
                      </a:cubicBezTo>
                      <a:cubicBezTo>
                        <a:pt x="441325" y="294649"/>
                        <a:pt x="449938" y="292935"/>
                        <a:pt x="457200" y="296236"/>
                      </a:cubicBezTo>
                      <a:cubicBezTo>
                        <a:pt x="460179" y="297590"/>
                        <a:pt x="457766" y="303038"/>
                        <a:pt x="459581" y="305761"/>
                      </a:cubicBezTo>
                      <a:cubicBezTo>
                        <a:pt x="461169" y="308142"/>
                        <a:pt x="464165" y="309244"/>
                        <a:pt x="466725" y="310524"/>
                      </a:cubicBezTo>
                      <a:cubicBezTo>
                        <a:pt x="468970" y="311647"/>
                        <a:pt x="471455" y="312215"/>
                        <a:pt x="473869" y="312905"/>
                      </a:cubicBezTo>
                      <a:cubicBezTo>
                        <a:pt x="485095" y="316112"/>
                        <a:pt x="486575" y="315741"/>
                        <a:pt x="500063" y="317668"/>
                      </a:cubicBezTo>
                      <a:cubicBezTo>
                        <a:pt x="518931" y="323957"/>
                        <a:pt x="509398" y="321605"/>
                        <a:pt x="528638" y="324811"/>
                      </a:cubicBezTo>
                      <a:cubicBezTo>
                        <a:pt x="533400" y="327986"/>
                        <a:pt x="537372" y="332947"/>
                        <a:pt x="542925" y="334336"/>
                      </a:cubicBezTo>
                      <a:cubicBezTo>
                        <a:pt x="556376" y="337700"/>
                        <a:pt x="549241" y="336076"/>
                        <a:pt x="564356" y="339099"/>
                      </a:cubicBezTo>
                      <a:lnTo>
                        <a:pt x="585788" y="336718"/>
                      </a:lnTo>
                      <a:cubicBezTo>
                        <a:pt x="591357" y="336022"/>
                        <a:pt x="596861" y="334784"/>
                        <a:pt x="602456" y="334336"/>
                      </a:cubicBezTo>
                      <a:cubicBezTo>
                        <a:pt x="616720" y="333195"/>
                        <a:pt x="631031" y="332749"/>
                        <a:pt x="645319" y="331955"/>
                      </a:cubicBezTo>
                      <a:lnTo>
                        <a:pt x="666750" y="324811"/>
                      </a:lnTo>
                      <a:lnTo>
                        <a:pt x="673894" y="322430"/>
                      </a:lnTo>
                      <a:cubicBezTo>
                        <a:pt x="675481" y="320049"/>
                        <a:pt x="677376" y="317846"/>
                        <a:pt x="678656" y="315286"/>
                      </a:cubicBezTo>
                      <a:cubicBezTo>
                        <a:pt x="681530" y="309538"/>
                        <a:pt x="680117" y="305546"/>
                        <a:pt x="685800" y="300999"/>
                      </a:cubicBezTo>
                      <a:cubicBezTo>
                        <a:pt x="687760" y="299431"/>
                        <a:pt x="690563" y="299412"/>
                        <a:pt x="692944" y="298618"/>
                      </a:cubicBezTo>
                      <a:cubicBezTo>
                        <a:pt x="695325" y="297030"/>
                        <a:pt x="699467" y="296649"/>
                        <a:pt x="700088" y="293855"/>
                      </a:cubicBezTo>
                      <a:cubicBezTo>
                        <a:pt x="701305" y="288376"/>
                        <a:pt x="698807" y="282690"/>
                        <a:pt x="697706" y="277186"/>
                      </a:cubicBezTo>
                      <a:cubicBezTo>
                        <a:pt x="695910" y="268205"/>
                        <a:pt x="691256" y="263940"/>
                        <a:pt x="685800" y="255755"/>
                      </a:cubicBezTo>
                      <a:cubicBezTo>
                        <a:pt x="679792" y="246742"/>
                        <a:pt x="689768" y="246627"/>
                        <a:pt x="688181" y="243849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25400" cap="flat" cmpd="sng" algn="ctr">
                  <a:solidFill>
                    <a:srgbClr val="1F497D">
                      <a:lumMod val="40000"/>
                      <a:lumOff val="6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uk-UA" kern="0" dirty="0">
                    <a:solidFill>
                      <a:prstClr val="white"/>
                    </a:solidFill>
                    <a:latin typeface="Franklin Gothic Book"/>
                  </a:endParaRPr>
                </a:p>
              </p:txBody>
            </p:sp>
          </p:grpSp>
          <p:sp>
            <p:nvSpPr>
              <p:cNvPr id="6" name="Полилиния 5"/>
              <p:cNvSpPr/>
              <p:nvPr/>
            </p:nvSpPr>
            <p:spPr>
              <a:xfrm>
                <a:off x="583138" y="1963179"/>
                <a:ext cx="1803223" cy="437843"/>
              </a:xfrm>
              <a:custGeom>
                <a:avLst/>
                <a:gdLst>
                  <a:gd name="connsiteX0" fmla="*/ 713510 w 1895539"/>
                  <a:gd name="connsiteY0" fmla="*/ 0 h 470047"/>
                  <a:gd name="connsiteX1" fmla="*/ 1895539 w 1895539"/>
                  <a:gd name="connsiteY1" fmla="*/ 167269 h 470047"/>
                  <a:gd name="connsiteX2" fmla="*/ 1895539 w 1895539"/>
                  <a:gd name="connsiteY2" fmla="*/ 167269 h 470047"/>
                  <a:gd name="connsiteX3" fmla="*/ 1873237 w 1895539"/>
                  <a:gd name="connsiteY3" fmla="*/ 178420 h 470047"/>
                  <a:gd name="connsiteX4" fmla="*/ 122495 w 1895539"/>
                  <a:gd name="connsiteY4" fmla="*/ 446049 h 470047"/>
                  <a:gd name="connsiteX5" fmla="*/ 144798 w 1895539"/>
                  <a:gd name="connsiteY5" fmla="*/ 457200 h 470047"/>
                  <a:gd name="connsiteX6" fmla="*/ 144798 w 1895539"/>
                  <a:gd name="connsiteY6" fmla="*/ 457200 h 47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5539" h="470047">
                    <a:moveTo>
                      <a:pt x="713510" y="0"/>
                    </a:moveTo>
                    <a:lnTo>
                      <a:pt x="1895539" y="167269"/>
                    </a:lnTo>
                    <a:lnTo>
                      <a:pt x="1895539" y="167269"/>
                    </a:lnTo>
                    <a:lnTo>
                      <a:pt x="1873237" y="178420"/>
                    </a:lnTo>
                    <a:lnTo>
                      <a:pt x="122495" y="446049"/>
                    </a:lnTo>
                    <a:cubicBezTo>
                      <a:pt x="-165578" y="492512"/>
                      <a:pt x="144798" y="457200"/>
                      <a:pt x="144798" y="457200"/>
                    </a:cubicBezTo>
                    <a:lnTo>
                      <a:pt x="144798" y="457200"/>
                    </a:lnTo>
                  </a:path>
                </a:pathLst>
              </a:custGeom>
              <a:noFill/>
              <a:ln w="635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7404410" y="2643404"/>
                <a:ext cx="1449658" cy="892097"/>
              </a:xfrm>
              <a:custGeom>
                <a:avLst/>
                <a:gdLst>
                  <a:gd name="connsiteX0" fmla="*/ 1449658 w 1449658"/>
                  <a:gd name="connsiteY0" fmla="*/ 892097 h 892097"/>
                  <a:gd name="connsiteX1" fmla="*/ 0 w 1449658"/>
                  <a:gd name="connsiteY1" fmla="*/ 0 h 892097"/>
                  <a:gd name="connsiteX2" fmla="*/ 0 w 1449658"/>
                  <a:gd name="connsiteY2" fmla="*/ 0 h 892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9658" h="892097">
                    <a:moveTo>
                      <a:pt x="1449658" y="89209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612528" y="3366045"/>
                <a:ext cx="919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>
                    <a:solidFill>
                      <a:prstClr val="black"/>
                    </a:solidFill>
                  </a:rPr>
                  <a:t>Китай</a:t>
                </a:r>
                <a:endParaRPr lang="ru-RU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91055" y="2068655"/>
                <a:ext cx="1580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000" b="1" dirty="0">
                    <a:solidFill>
                      <a:prstClr val="black"/>
                    </a:solidFill>
                  </a:rPr>
                  <a:t>Казахстан</a:t>
                </a:r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04403" y="1873795"/>
                <a:ext cx="1580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 err="1">
                    <a:solidFill>
                      <a:prstClr val="black"/>
                    </a:solidFill>
                  </a:rPr>
                  <a:t>Украина</a:t>
                </a:r>
                <a:endParaRPr lang="ru-RU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3249" y="2416819"/>
                <a:ext cx="158099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err="1">
                    <a:solidFill>
                      <a:prstClr val="white"/>
                    </a:solidFill>
                  </a:rPr>
                  <a:t>Франция</a:t>
                </a:r>
                <a:endParaRPr lang="ru-RU" sz="15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21383" y="1904297"/>
                <a:ext cx="158099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err="1">
                    <a:solidFill>
                      <a:prstClr val="white"/>
                    </a:solidFill>
                  </a:rPr>
                  <a:t>Германия</a:t>
                </a:r>
                <a:endParaRPr lang="ru-RU" sz="15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2375210" y="2144588"/>
                <a:ext cx="5046932" cy="1034172"/>
              </a:xfrm>
              <a:custGeom>
                <a:avLst/>
                <a:gdLst>
                  <a:gd name="connsiteX0" fmla="*/ 0 w 5046932"/>
                  <a:gd name="connsiteY0" fmla="*/ 8162 h 1034172"/>
                  <a:gd name="connsiteX1" fmla="*/ 434897 w 5046932"/>
                  <a:gd name="connsiteY1" fmla="*/ 41616 h 1034172"/>
                  <a:gd name="connsiteX2" fmla="*/ 613317 w 5046932"/>
                  <a:gd name="connsiteY2" fmla="*/ 331548 h 1034172"/>
                  <a:gd name="connsiteX3" fmla="*/ 914400 w 5046932"/>
                  <a:gd name="connsiteY3" fmla="*/ 732991 h 1034172"/>
                  <a:gd name="connsiteX4" fmla="*/ 1561170 w 5046932"/>
                  <a:gd name="connsiteY4" fmla="*/ 777596 h 1034172"/>
                  <a:gd name="connsiteX5" fmla="*/ 2040673 w 5046932"/>
                  <a:gd name="connsiteY5" fmla="*/ 900260 h 1034172"/>
                  <a:gd name="connsiteX6" fmla="*/ 2174488 w 5046932"/>
                  <a:gd name="connsiteY6" fmla="*/ 1022923 h 1034172"/>
                  <a:gd name="connsiteX7" fmla="*/ 2386361 w 5046932"/>
                  <a:gd name="connsiteY7" fmla="*/ 989469 h 1034172"/>
                  <a:gd name="connsiteX8" fmla="*/ 2430966 w 5046932"/>
                  <a:gd name="connsiteY8" fmla="*/ 677235 h 1034172"/>
                  <a:gd name="connsiteX9" fmla="*/ 2810107 w 5046932"/>
                  <a:gd name="connsiteY9" fmla="*/ 376152 h 1034172"/>
                  <a:gd name="connsiteX10" fmla="*/ 3222702 w 5046932"/>
                  <a:gd name="connsiteY10" fmla="*/ 342699 h 1034172"/>
                  <a:gd name="connsiteX11" fmla="*/ 3780263 w 5046932"/>
                  <a:gd name="connsiteY11" fmla="*/ 331548 h 1034172"/>
                  <a:gd name="connsiteX12" fmla="*/ 4248614 w 5046932"/>
                  <a:gd name="connsiteY12" fmla="*/ 197733 h 1034172"/>
                  <a:gd name="connsiteX13" fmla="*/ 4973444 w 5046932"/>
                  <a:gd name="connsiteY13" fmla="*/ 465362 h 1034172"/>
                  <a:gd name="connsiteX14" fmla="*/ 4984595 w 5046932"/>
                  <a:gd name="connsiteY14" fmla="*/ 487665 h 103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46932" h="1034172">
                    <a:moveTo>
                      <a:pt x="0" y="8162"/>
                    </a:moveTo>
                    <a:cubicBezTo>
                      <a:pt x="166339" y="-2060"/>
                      <a:pt x="332678" y="-12282"/>
                      <a:pt x="434897" y="41616"/>
                    </a:cubicBezTo>
                    <a:cubicBezTo>
                      <a:pt x="537116" y="95514"/>
                      <a:pt x="533400" y="216319"/>
                      <a:pt x="613317" y="331548"/>
                    </a:cubicBezTo>
                    <a:cubicBezTo>
                      <a:pt x="693234" y="446777"/>
                      <a:pt x="756424" y="658650"/>
                      <a:pt x="914400" y="732991"/>
                    </a:cubicBezTo>
                    <a:cubicBezTo>
                      <a:pt x="1072376" y="807332"/>
                      <a:pt x="1373458" y="749718"/>
                      <a:pt x="1561170" y="777596"/>
                    </a:cubicBezTo>
                    <a:cubicBezTo>
                      <a:pt x="1748882" y="805474"/>
                      <a:pt x="1938453" y="859372"/>
                      <a:pt x="2040673" y="900260"/>
                    </a:cubicBezTo>
                    <a:cubicBezTo>
                      <a:pt x="2142893" y="941148"/>
                      <a:pt x="2116873" y="1008055"/>
                      <a:pt x="2174488" y="1022923"/>
                    </a:cubicBezTo>
                    <a:cubicBezTo>
                      <a:pt x="2232103" y="1037791"/>
                      <a:pt x="2343615" y="1047084"/>
                      <a:pt x="2386361" y="989469"/>
                    </a:cubicBezTo>
                    <a:cubicBezTo>
                      <a:pt x="2429107" y="931854"/>
                      <a:pt x="2360342" y="779454"/>
                      <a:pt x="2430966" y="677235"/>
                    </a:cubicBezTo>
                    <a:cubicBezTo>
                      <a:pt x="2501590" y="575016"/>
                      <a:pt x="2678151" y="431908"/>
                      <a:pt x="2810107" y="376152"/>
                    </a:cubicBezTo>
                    <a:cubicBezTo>
                      <a:pt x="2942063" y="320396"/>
                      <a:pt x="3061009" y="350133"/>
                      <a:pt x="3222702" y="342699"/>
                    </a:cubicBezTo>
                    <a:cubicBezTo>
                      <a:pt x="3384395" y="335265"/>
                      <a:pt x="3609278" y="355709"/>
                      <a:pt x="3780263" y="331548"/>
                    </a:cubicBezTo>
                    <a:cubicBezTo>
                      <a:pt x="3951248" y="307387"/>
                      <a:pt x="4049751" y="175431"/>
                      <a:pt x="4248614" y="197733"/>
                    </a:cubicBezTo>
                    <a:cubicBezTo>
                      <a:pt x="4447477" y="220035"/>
                      <a:pt x="4850781" y="417040"/>
                      <a:pt x="4973444" y="465362"/>
                    </a:cubicBezTo>
                    <a:cubicBezTo>
                      <a:pt x="5096108" y="513684"/>
                      <a:pt x="5040351" y="500674"/>
                      <a:pt x="4984595" y="487665"/>
                    </a:cubicBezTo>
                  </a:path>
                </a:pathLst>
              </a:custGeom>
              <a:noFill/>
              <a:ln w="5080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Блок-схема: узел 13"/>
              <p:cNvSpPr/>
              <p:nvPr/>
            </p:nvSpPr>
            <p:spPr>
              <a:xfrm>
                <a:off x="538000" y="2349876"/>
                <a:ext cx="147615" cy="133886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Блок-схема: узел 14"/>
              <p:cNvSpPr/>
              <p:nvPr/>
            </p:nvSpPr>
            <p:spPr>
              <a:xfrm>
                <a:off x="1171158" y="1896236"/>
                <a:ext cx="147615" cy="133886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Блок-схема: узел 15"/>
              <p:cNvSpPr/>
              <p:nvPr/>
            </p:nvSpPr>
            <p:spPr>
              <a:xfrm>
                <a:off x="8736107" y="3469109"/>
                <a:ext cx="147615" cy="133886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Блок-схема: узел 16"/>
              <p:cNvSpPr/>
              <p:nvPr/>
            </p:nvSpPr>
            <p:spPr>
              <a:xfrm>
                <a:off x="4751061" y="2705653"/>
                <a:ext cx="147615" cy="133886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Блок-схема: узел 17"/>
              <p:cNvSpPr/>
              <p:nvPr/>
            </p:nvSpPr>
            <p:spPr>
              <a:xfrm>
                <a:off x="2264755" y="2074560"/>
                <a:ext cx="150759" cy="133886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3547640" y="2990280"/>
              <a:ext cx="980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err="1">
                  <a:solidFill>
                    <a:prstClr val="black"/>
                  </a:solidFill>
                </a:rPr>
                <a:t>Грузия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99204" y="3804254"/>
              <a:ext cx="1472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>
                  <a:solidFill>
                    <a:prstClr val="black"/>
                  </a:solidFill>
                </a:rPr>
                <a:t>Азербайджан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76153" y="2041886"/>
              <a:ext cx="15809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500" b="1" dirty="0" err="1">
                  <a:solidFill>
                    <a:prstClr val="white"/>
                  </a:solidFill>
                </a:rPr>
                <a:t>Польша</a:t>
              </a:r>
              <a:endParaRPr lang="ru-RU" sz="1500" b="1" dirty="0">
                <a:solidFill>
                  <a:prstClr val="white"/>
                </a:solidFill>
              </a:endParaRPr>
            </a:p>
          </p:txBody>
        </p:sp>
        <p:sp>
          <p:nvSpPr>
            <p:cNvPr id="77" name="Блок-схема: узел 76"/>
            <p:cNvSpPr/>
            <p:nvPr/>
          </p:nvSpPr>
          <p:spPr>
            <a:xfrm>
              <a:off x="1905040" y="2262968"/>
              <a:ext cx="147615" cy="133886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3" name="Прямая соединительная линия 82"/>
            <p:cNvCxnSpPr>
              <a:endCxn id="18" idx="1"/>
            </p:cNvCxnSpPr>
            <p:nvPr/>
          </p:nvCxnSpPr>
          <p:spPr>
            <a:xfrm>
              <a:off x="1964743" y="2355879"/>
              <a:ext cx="309969" cy="192192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Блок-схема: узел 85"/>
            <p:cNvSpPr/>
            <p:nvPr/>
          </p:nvSpPr>
          <p:spPr>
            <a:xfrm>
              <a:off x="1571451" y="2718033"/>
              <a:ext cx="147615" cy="133886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Блок-схема: узел 86"/>
            <p:cNvSpPr/>
            <p:nvPr/>
          </p:nvSpPr>
          <p:spPr>
            <a:xfrm>
              <a:off x="2028865" y="2812140"/>
              <a:ext cx="147615" cy="133886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8" name="Прямая соединительная линия 87"/>
            <p:cNvCxnSpPr>
              <a:endCxn id="18" idx="3"/>
            </p:cNvCxnSpPr>
            <p:nvPr/>
          </p:nvCxnSpPr>
          <p:spPr>
            <a:xfrm flipV="1">
              <a:off x="1617740" y="2642743"/>
              <a:ext cx="656972" cy="142985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endCxn id="18" idx="4"/>
            </p:cNvCxnSpPr>
            <p:nvPr/>
          </p:nvCxnSpPr>
          <p:spPr>
            <a:xfrm flipV="1">
              <a:off x="2129726" y="2662350"/>
              <a:ext cx="198288" cy="195669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563272" y="2836392"/>
              <a:ext cx="15809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500" b="1" dirty="0" err="1">
                  <a:solidFill>
                    <a:prstClr val="white"/>
                  </a:solidFill>
                </a:rPr>
                <a:t>Венгрия</a:t>
              </a:r>
              <a:endParaRPr lang="ru-RU" sz="1500" b="1" dirty="0">
                <a:solidFill>
                  <a:prstClr val="white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551862" y="2561031"/>
              <a:ext cx="15809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500" b="1" dirty="0" err="1">
                  <a:solidFill>
                    <a:prstClr val="white"/>
                  </a:solidFill>
                </a:rPr>
                <a:t>Словакия</a:t>
              </a:r>
              <a:endParaRPr lang="ru-RU" sz="1500" b="1" dirty="0">
                <a:solidFill>
                  <a:prstClr val="white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58998" y="2760184"/>
              <a:ext cx="15809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500" b="1" dirty="0" err="1">
                  <a:solidFill>
                    <a:prstClr val="white"/>
                  </a:solidFill>
                </a:rPr>
                <a:t>Чехия</a:t>
              </a:r>
              <a:endParaRPr lang="ru-RU" sz="15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-28380" y="294271"/>
            <a:ext cx="891210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4F81BD">
                    <a:lumMod val="75000"/>
                  </a:srgbClr>
                </a:solidFill>
                <a:latin typeface="+mj-lt"/>
                <a:cs typeface="Times New Roman" panose="02020603050405020304" pitchFamily="18" charset="0"/>
              </a:rPr>
              <a:t>ПРАКТИЧЕСКАЯ РЕАЛИЗАЦИЯ ПЕРСПЕКТИВ УЧАСТИЯ </a:t>
            </a:r>
            <a:br>
              <a:rPr lang="ru-RU" sz="1900" b="1" i="1" dirty="0" smtClean="0">
                <a:solidFill>
                  <a:srgbClr val="4F81BD">
                    <a:lumMod val="75000"/>
                  </a:srgb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900" b="1" i="1" dirty="0" smtClean="0">
                <a:solidFill>
                  <a:srgbClr val="4F81BD">
                    <a:lumMod val="75000"/>
                  </a:srgbClr>
                </a:solidFill>
                <a:latin typeface="+mj-lt"/>
                <a:cs typeface="Times New Roman" panose="02020603050405020304" pitchFamily="18" charset="0"/>
              </a:rPr>
              <a:t>ПАО «УКРЗАЛИЗНЫЦЯ» В ТРАНСКАСПИЙСКОМ МЕЖДУНАРОДНОМ ТРАНСПОРТНОМ МАРШРУТЕ</a:t>
            </a:r>
            <a:endParaRPr lang="ru-RU" sz="1900" i="1" dirty="0">
              <a:solidFill>
                <a:srgbClr val="4F81BD">
                  <a:lumMod val="75000"/>
                </a:srgbClr>
              </a:solidFill>
              <a:latin typeface="+mj-lt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8066064" y="-18601"/>
            <a:ext cx="1048004" cy="590389"/>
            <a:chOff x="2699116" y="1790786"/>
            <a:chExt cx="1261327" cy="671728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2699116" y="1790786"/>
              <a:ext cx="1261327" cy="671728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Скругленный прямоугольник 4"/>
            <p:cNvSpPr/>
            <p:nvPr/>
          </p:nvSpPr>
          <p:spPr>
            <a:xfrm>
              <a:off x="2731907" y="1823577"/>
              <a:ext cx="1195745" cy="606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87393"/>
              </p:ext>
            </p:extLst>
          </p:nvPr>
        </p:nvGraphicFramePr>
        <p:xfrm>
          <a:off x="151502" y="4335427"/>
          <a:ext cx="8925104" cy="1916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4445"/>
                <a:gridCol w="8750659"/>
              </a:tblGrid>
              <a:tr h="423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Предпринятые шаги для реализации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перспективного сотрудничества в рамках ТМТМ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63251" marR="6325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032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63251" marR="632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72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-  17.05.2016  присоединение ПАО «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Укрзализныця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» к Координационному  Комитету по развитию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Транскаспийского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 международного  транспортного маршрута;</a:t>
                      </a:r>
                    </a:p>
                    <a:p>
                      <a:pPr marL="0"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разработан </a:t>
                      </a:r>
                      <a:r>
                        <a:rPr lang="ru-RU" sz="14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график движения контейнерного поезда  по территории Украины со скоростью 1200 км/сутки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indent="4572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-   установлены льготные тарифные условия на перевозку грузов в составе поезда по территории Украины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-   сформирован окончательный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интермодальный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продукт в сообщении Европа – Китай и обратно</a:t>
                      </a:r>
                    </a:p>
                  </a:txBody>
                  <a:tcPr marL="63251" marR="632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7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Группа 269"/>
          <p:cNvGrpSpPr/>
          <p:nvPr/>
        </p:nvGrpSpPr>
        <p:grpSpPr>
          <a:xfrm>
            <a:off x="-252536" y="476672"/>
            <a:ext cx="9649072" cy="6279854"/>
            <a:chOff x="899592" y="836712"/>
            <a:chExt cx="7110196" cy="5256584"/>
          </a:xfrm>
        </p:grpSpPr>
        <p:pic>
          <p:nvPicPr>
            <p:cNvPr id="19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366" b="34948"/>
            <a:stretch/>
          </p:blipFill>
          <p:spPr bwMode="auto">
            <a:xfrm>
              <a:off x="899592" y="836712"/>
              <a:ext cx="7110196" cy="5256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7" name="Полилиния 266"/>
            <p:cNvSpPr/>
            <p:nvPr/>
          </p:nvSpPr>
          <p:spPr bwMode="auto">
            <a:xfrm rot="6438063">
              <a:off x="3290768" y="2553961"/>
              <a:ext cx="1006133" cy="1525860"/>
            </a:xfrm>
            <a:custGeom>
              <a:avLst/>
              <a:gdLst>
                <a:gd name="connsiteX0" fmla="*/ 42094 w 1187475"/>
                <a:gd name="connsiteY0" fmla="*/ 997845 h 1047258"/>
                <a:gd name="connsiteX1" fmla="*/ 61144 w 1187475"/>
                <a:gd name="connsiteY1" fmla="*/ 933551 h 1047258"/>
                <a:gd name="connsiteX2" fmla="*/ 627881 w 1187475"/>
                <a:gd name="connsiteY2" fmla="*/ 101 h 1047258"/>
                <a:gd name="connsiteX3" fmla="*/ 1187475 w 1187475"/>
                <a:gd name="connsiteY3" fmla="*/ 995464 h 1047258"/>
                <a:gd name="connsiteX0" fmla="*/ 29615 w 1174996"/>
                <a:gd name="connsiteY0" fmla="*/ 1051721 h 1091366"/>
                <a:gd name="connsiteX1" fmla="*/ 48665 w 1174996"/>
                <a:gd name="connsiteY1" fmla="*/ 987427 h 1091366"/>
                <a:gd name="connsiteX2" fmla="*/ 417759 w 1174996"/>
                <a:gd name="connsiteY2" fmla="*/ 223070 h 1091366"/>
                <a:gd name="connsiteX3" fmla="*/ 615402 w 1174996"/>
                <a:gd name="connsiteY3" fmla="*/ 53977 h 1091366"/>
                <a:gd name="connsiteX4" fmla="*/ 1174996 w 1174996"/>
                <a:gd name="connsiteY4" fmla="*/ 1049340 h 1091366"/>
                <a:gd name="connsiteX0" fmla="*/ 29615 w 1174996"/>
                <a:gd name="connsiteY0" fmla="*/ 997805 h 1037449"/>
                <a:gd name="connsiteX1" fmla="*/ 48665 w 1174996"/>
                <a:gd name="connsiteY1" fmla="*/ 933511 h 1037449"/>
                <a:gd name="connsiteX2" fmla="*/ 417759 w 1174996"/>
                <a:gd name="connsiteY2" fmla="*/ 169154 h 1037449"/>
                <a:gd name="connsiteX3" fmla="*/ 615402 w 1174996"/>
                <a:gd name="connsiteY3" fmla="*/ 61 h 1037449"/>
                <a:gd name="connsiteX4" fmla="*/ 791614 w 1174996"/>
                <a:gd name="connsiteY4" fmla="*/ 176259 h 1037449"/>
                <a:gd name="connsiteX5" fmla="*/ 1174996 w 1174996"/>
                <a:gd name="connsiteY5" fmla="*/ 995424 h 1037449"/>
                <a:gd name="connsiteX0" fmla="*/ 29615 w 1174996"/>
                <a:gd name="connsiteY0" fmla="*/ 997805 h 1037449"/>
                <a:gd name="connsiteX1" fmla="*/ 48665 w 1174996"/>
                <a:gd name="connsiteY1" fmla="*/ 933511 h 1037449"/>
                <a:gd name="connsiteX2" fmla="*/ 417759 w 1174996"/>
                <a:gd name="connsiteY2" fmla="*/ 169154 h 1037449"/>
                <a:gd name="connsiteX3" fmla="*/ 615402 w 1174996"/>
                <a:gd name="connsiteY3" fmla="*/ 61 h 1037449"/>
                <a:gd name="connsiteX4" fmla="*/ 791614 w 1174996"/>
                <a:gd name="connsiteY4" fmla="*/ 176259 h 1037449"/>
                <a:gd name="connsiteX5" fmla="*/ 1174996 w 1174996"/>
                <a:gd name="connsiteY5" fmla="*/ 995424 h 1037449"/>
                <a:gd name="connsiteX0" fmla="*/ 29615 w 1174996"/>
                <a:gd name="connsiteY0" fmla="*/ 997744 h 1037388"/>
                <a:gd name="connsiteX1" fmla="*/ 48665 w 1174996"/>
                <a:gd name="connsiteY1" fmla="*/ 933450 h 1037388"/>
                <a:gd name="connsiteX2" fmla="*/ 417759 w 1174996"/>
                <a:gd name="connsiteY2" fmla="*/ 169093 h 1037388"/>
                <a:gd name="connsiteX3" fmla="*/ 615402 w 1174996"/>
                <a:gd name="connsiteY3" fmla="*/ 0 h 1037388"/>
                <a:gd name="connsiteX4" fmla="*/ 791614 w 1174996"/>
                <a:gd name="connsiteY4" fmla="*/ 176198 h 1037388"/>
                <a:gd name="connsiteX5" fmla="*/ 1174996 w 1174996"/>
                <a:gd name="connsiteY5" fmla="*/ 995363 h 1037388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1180059 w 1180059"/>
                <a:gd name="connsiteY6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0 w 1145381"/>
                <a:gd name="connsiteY0" fmla="*/ 997744 h 997744"/>
                <a:gd name="connsiteX1" fmla="*/ 471486 w 1145381"/>
                <a:gd name="connsiteY1" fmla="*/ 178567 h 997744"/>
                <a:gd name="connsiteX2" fmla="*/ 388144 w 1145381"/>
                <a:gd name="connsiteY2" fmla="*/ 169093 h 997744"/>
                <a:gd name="connsiteX3" fmla="*/ 585787 w 1145381"/>
                <a:gd name="connsiteY3" fmla="*/ 0 h 997744"/>
                <a:gd name="connsiteX4" fmla="*/ 761999 w 1145381"/>
                <a:gd name="connsiteY4" fmla="*/ 176198 h 997744"/>
                <a:gd name="connsiteX5" fmla="*/ 666750 w 1145381"/>
                <a:gd name="connsiteY5" fmla="*/ 178568 h 997744"/>
                <a:gd name="connsiteX6" fmla="*/ 1145381 w 1145381"/>
                <a:gd name="connsiteY6" fmla="*/ 995363 h 997744"/>
                <a:gd name="connsiteX0" fmla="*/ 0 w 1145381"/>
                <a:gd name="connsiteY0" fmla="*/ 997744 h 997744"/>
                <a:gd name="connsiteX1" fmla="*/ 490536 w 1145381"/>
                <a:gd name="connsiteY1" fmla="*/ 169093 h 997744"/>
                <a:gd name="connsiteX2" fmla="*/ 388144 w 1145381"/>
                <a:gd name="connsiteY2" fmla="*/ 169093 h 997744"/>
                <a:gd name="connsiteX3" fmla="*/ 585787 w 1145381"/>
                <a:gd name="connsiteY3" fmla="*/ 0 h 997744"/>
                <a:gd name="connsiteX4" fmla="*/ 761999 w 1145381"/>
                <a:gd name="connsiteY4" fmla="*/ 176198 h 997744"/>
                <a:gd name="connsiteX5" fmla="*/ 666750 w 1145381"/>
                <a:gd name="connsiteY5" fmla="*/ 178568 h 997744"/>
                <a:gd name="connsiteX6" fmla="*/ 1145381 w 1145381"/>
                <a:gd name="connsiteY6" fmla="*/ 995363 h 997744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1999 w 1145381"/>
                <a:gd name="connsiteY4" fmla="*/ 178566 h 1000112"/>
                <a:gd name="connsiteX5" fmla="*/ 666750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1999 w 1145381"/>
                <a:gd name="connsiteY4" fmla="*/ 178566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8144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8144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3381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27 h 1000127"/>
                <a:gd name="connsiteX1" fmla="*/ 488155 w 1145381"/>
                <a:gd name="connsiteY1" fmla="*/ 176214 h 1000127"/>
                <a:gd name="connsiteX2" fmla="*/ 383381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11967 w 1145381"/>
                <a:gd name="connsiteY1" fmla="*/ 171462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7205 w 1145381"/>
                <a:gd name="connsiteY1" fmla="*/ 180936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2338201"/>
                <a:gd name="connsiteY0" fmla="*/ 1000112 h 1127423"/>
                <a:gd name="connsiteX1" fmla="*/ 500061 w 2338201"/>
                <a:gd name="connsiteY1" fmla="*/ 178568 h 1127423"/>
                <a:gd name="connsiteX2" fmla="*/ 383381 w 2338201"/>
                <a:gd name="connsiteY2" fmla="*/ 180935 h 1127423"/>
                <a:gd name="connsiteX3" fmla="*/ 576262 w 2338201"/>
                <a:gd name="connsiteY3" fmla="*/ 0 h 1127423"/>
                <a:gd name="connsiteX4" fmla="*/ 766761 w 2338201"/>
                <a:gd name="connsiteY4" fmla="*/ 180934 h 1127423"/>
                <a:gd name="connsiteX5" fmla="*/ 652463 w 2338201"/>
                <a:gd name="connsiteY5" fmla="*/ 180936 h 1127423"/>
                <a:gd name="connsiteX6" fmla="*/ 2338201 w 2338201"/>
                <a:gd name="connsiteY6" fmla="*/ 1127423 h 1127423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450546"/>
                <a:gd name="connsiteY0" fmla="*/ 1286311 h 1286311"/>
                <a:gd name="connsiteX1" fmla="*/ 714758 w 2450546"/>
                <a:gd name="connsiteY1" fmla="*/ 178568 h 1286311"/>
                <a:gd name="connsiteX2" fmla="*/ 598078 w 2450546"/>
                <a:gd name="connsiteY2" fmla="*/ 180935 h 1286311"/>
                <a:gd name="connsiteX3" fmla="*/ 790959 w 2450546"/>
                <a:gd name="connsiteY3" fmla="*/ 0 h 1286311"/>
                <a:gd name="connsiteX4" fmla="*/ 981458 w 2450546"/>
                <a:gd name="connsiteY4" fmla="*/ 180934 h 1286311"/>
                <a:gd name="connsiteX5" fmla="*/ 867160 w 2450546"/>
                <a:gd name="connsiteY5" fmla="*/ 180936 h 1286311"/>
                <a:gd name="connsiteX6" fmla="*/ 2450546 w 2450546"/>
                <a:gd name="connsiteY6" fmla="*/ 1242650 h 1286311"/>
                <a:gd name="connsiteX0" fmla="*/ 0 w 2450546"/>
                <a:gd name="connsiteY0" fmla="*/ 1286311 h 1286311"/>
                <a:gd name="connsiteX1" fmla="*/ 714758 w 2450546"/>
                <a:gd name="connsiteY1" fmla="*/ 178568 h 1286311"/>
                <a:gd name="connsiteX2" fmla="*/ 598078 w 2450546"/>
                <a:gd name="connsiteY2" fmla="*/ 180935 h 1286311"/>
                <a:gd name="connsiteX3" fmla="*/ 790959 w 2450546"/>
                <a:gd name="connsiteY3" fmla="*/ 0 h 1286311"/>
                <a:gd name="connsiteX4" fmla="*/ 981458 w 2450546"/>
                <a:gd name="connsiteY4" fmla="*/ 180934 h 1286311"/>
                <a:gd name="connsiteX5" fmla="*/ 867160 w 2450546"/>
                <a:gd name="connsiteY5" fmla="*/ 180936 h 1286311"/>
                <a:gd name="connsiteX6" fmla="*/ 2450546 w 2450546"/>
                <a:gd name="connsiteY6" fmla="*/ 1242650 h 1286311"/>
                <a:gd name="connsiteX0" fmla="*/ 0 w 1694491"/>
                <a:gd name="connsiteY0" fmla="*/ 1286311 h 1286311"/>
                <a:gd name="connsiteX1" fmla="*/ 714758 w 1694491"/>
                <a:gd name="connsiteY1" fmla="*/ 178568 h 1286311"/>
                <a:gd name="connsiteX2" fmla="*/ 598078 w 1694491"/>
                <a:gd name="connsiteY2" fmla="*/ 180935 h 1286311"/>
                <a:gd name="connsiteX3" fmla="*/ 790959 w 1694491"/>
                <a:gd name="connsiteY3" fmla="*/ 0 h 1286311"/>
                <a:gd name="connsiteX4" fmla="*/ 981458 w 1694491"/>
                <a:gd name="connsiteY4" fmla="*/ 180934 h 1286311"/>
                <a:gd name="connsiteX5" fmla="*/ 867160 w 1694491"/>
                <a:gd name="connsiteY5" fmla="*/ 180936 h 1286311"/>
                <a:gd name="connsiteX6" fmla="*/ 1694492 w 1694491"/>
                <a:gd name="connsiteY6" fmla="*/ 1261108 h 1286311"/>
                <a:gd name="connsiteX0" fmla="*/ 0 w 1694492"/>
                <a:gd name="connsiteY0" fmla="*/ 1286311 h 1286311"/>
                <a:gd name="connsiteX1" fmla="*/ 714758 w 1694492"/>
                <a:gd name="connsiteY1" fmla="*/ 178568 h 1286311"/>
                <a:gd name="connsiteX2" fmla="*/ 598078 w 1694492"/>
                <a:gd name="connsiteY2" fmla="*/ 180935 h 1286311"/>
                <a:gd name="connsiteX3" fmla="*/ 790959 w 1694492"/>
                <a:gd name="connsiteY3" fmla="*/ 0 h 1286311"/>
                <a:gd name="connsiteX4" fmla="*/ 981458 w 1694492"/>
                <a:gd name="connsiteY4" fmla="*/ 180934 h 1286311"/>
                <a:gd name="connsiteX5" fmla="*/ 867160 w 1694492"/>
                <a:gd name="connsiteY5" fmla="*/ 180936 h 1286311"/>
                <a:gd name="connsiteX6" fmla="*/ 1694492 w 1694492"/>
                <a:gd name="connsiteY6" fmla="*/ 1261108 h 1286311"/>
                <a:gd name="connsiteX0" fmla="*/ 0 w 1907166"/>
                <a:gd name="connsiteY0" fmla="*/ 1286311 h 1290591"/>
                <a:gd name="connsiteX1" fmla="*/ 714758 w 1907166"/>
                <a:gd name="connsiteY1" fmla="*/ 178568 h 1290591"/>
                <a:gd name="connsiteX2" fmla="*/ 598078 w 1907166"/>
                <a:gd name="connsiteY2" fmla="*/ 180935 h 1290591"/>
                <a:gd name="connsiteX3" fmla="*/ 790959 w 1907166"/>
                <a:gd name="connsiteY3" fmla="*/ 0 h 1290591"/>
                <a:gd name="connsiteX4" fmla="*/ 981458 w 1907166"/>
                <a:gd name="connsiteY4" fmla="*/ 180934 h 1290591"/>
                <a:gd name="connsiteX5" fmla="*/ 867160 w 1907166"/>
                <a:gd name="connsiteY5" fmla="*/ 180936 h 1290591"/>
                <a:gd name="connsiteX6" fmla="*/ 1907167 w 1907166"/>
                <a:gd name="connsiteY6" fmla="*/ 1290591 h 1290591"/>
                <a:gd name="connsiteX0" fmla="*/ 1 w 2053202"/>
                <a:gd name="connsiteY0" fmla="*/ 1351430 h 1351430"/>
                <a:gd name="connsiteX1" fmla="*/ 860793 w 2053202"/>
                <a:gd name="connsiteY1" fmla="*/ 178568 h 1351430"/>
                <a:gd name="connsiteX2" fmla="*/ 744113 w 2053202"/>
                <a:gd name="connsiteY2" fmla="*/ 180935 h 1351430"/>
                <a:gd name="connsiteX3" fmla="*/ 936994 w 2053202"/>
                <a:gd name="connsiteY3" fmla="*/ 0 h 1351430"/>
                <a:gd name="connsiteX4" fmla="*/ 1127493 w 2053202"/>
                <a:gd name="connsiteY4" fmla="*/ 180934 h 1351430"/>
                <a:gd name="connsiteX5" fmla="*/ 1013195 w 2053202"/>
                <a:gd name="connsiteY5" fmla="*/ 180936 h 1351430"/>
                <a:gd name="connsiteX6" fmla="*/ 2053202 w 2053202"/>
                <a:gd name="connsiteY6" fmla="*/ 1290591 h 1351430"/>
                <a:gd name="connsiteX0" fmla="*/ 0 w 1667907"/>
                <a:gd name="connsiteY0" fmla="*/ 1351430 h 1351430"/>
                <a:gd name="connsiteX1" fmla="*/ 860792 w 1667907"/>
                <a:gd name="connsiteY1" fmla="*/ 178568 h 1351430"/>
                <a:gd name="connsiteX2" fmla="*/ 744112 w 1667907"/>
                <a:gd name="connsiteY2" fmla="*/ 180935 h 1351430"/>
                <a:gd name="connsiteX3" fmla="*/ 936993 w 1667907"/>
                <a:gd name="connsiteY3" fmla="*/ 0 h 1351430"/>
                <a:gd name="connsiteX4" fmla="*/ 1127492 w 1667907"/>
                <a:gd name="connsiteY4" fmla="*/ 180934 h 1351430"/>
                <a:gd name="connsiteX5" fmla="*/ 1013194 w 1667907"/>
                <a:gd name="connsiteY5" fmla="*/ 180936 h 1351430"/>
                <a:gd name="connsiteX6" fmla="*/ 1667907 w 1667907"/>
                <a:gd name="connsiteY6" fmla="*/ 1298654 h 1351430"/>
                <a:gd name="connsiteX0" fmla="*/ -1 w 1461260"/>
                <a:gd name="connsiteY0" fmla="*/ 1272736 h 1298654"/>
                <a:gd name="connsiteX1" fmla="*/ 654145 w 1461260"/>
                <a:gd name="connsiteY1" fmla="*/ 178568 h 1298654"/>
                <a:gd name="connsiteX2" fmla="*/ 537465 w 1461260"/>
                <a:gd name="connsiteY2" fmla="*/ 180935 h 1298654"/>
                <a:gd name="connsiteX3" fmla="*/ 730346 w 1461260"/>
                <a:gd name="connsiteY3" fmla="*/ 0 h 1298654"/>
                <a:gd name="connsiteX4" fmla="*/ 920845 w 1461260"/>
                <a:gd name="connsiteY4" fmla="*/ 180934 h 1298654"/>
                <a:gd name="connsiteX5" fmla="*/ 806547 w 1461260"/>
                <a:gd name="connsiteY5" fmla="*/ 180936 h 1298654"/>
                <a:gd name="connsiteX6" fmla="*/ 1461260 w 1461260"/>
                <a:gd name="connsiteY6" fmla="*/ 1298654 h 1298654"/>
                <a:gd name="connsiteX0" fmla="*/ 0 w 1461261"/>
                <a:gd name="connsiteY0" fmla="*/ 1272736 h 1298654"/>
                <a:gd name="connsiteX1" fmla="*/ 654146 w 1461261"/>
                <a:gd name="connsiteY1" fmla="*/ 178568 h 1298654"/>
                <a:gd name="connsiteX2" fmla="*/ 537466 w 1461261"/>
                <a:gd name="connsiteY2" fmla="*/ 180935 h 1298654"/>
                <a:gd name="connsiteX3" fmla="*/ 730347 w 1461261"/>
                <a:gd name="connsiteY3" fmla="*/ 0 h 1298654"/>
                <a:gd name="connsiteX4" fmla="*/ 920846 w 1461261"/>
                <a:gd name="connsiteY4" fmla="*/ 180934 h 1298654"/>
                <a:gd name="connsiteX5" fmla="*/ 806548 w 1461261"/>
                <a:gd name="connsiteY5" fmla="*/ 180936 h 1298654"/>
                <a:gd name="connsiteX6" fmla="*/ 1461261 w 1461261"/>
                <a:gd name="connsiteY6" fmla="*/ 1298654 h 1298654"/>
                <a:gd name="connsiteX0" fmla="*/ 0 w 1461261"/>
                <a:gd name="connsiteY0" fmla="*/ 1272736 h 1298654"/>
                <a:gd name="connsiteX1" fmla="*/ 654146 w 1461261"/>
                <a:gd name="connsiteY1" fmla="*/ 178568 h 1298654"/>
                <a:gd name="connsiteX2" fmla="*/ 537466 w 1461261"/>
                <a:gd name="connsiteY2" fmla="*/ 180935 h 1298654"/>
                <a:gd name="connsiteX3" fmla="*/ 730347 w 1461261"/>
                <a:gd name="connsiteY3" fmla="*/ 0 h 1298654"/>
                <a:gd name="connsiteX4" fmla="*/ 920846 w 1461261"/>
                <a:gd name="connsiteY4" fmla="*/ 180934 h 1298654"/>
                <a:gd name="connsiteX5" fmla="*/ 806548 w 1461261"/>
                <a:gd name="connsiteY5" fmla="*/ 180936 h 1298654"/>
                <a:gd name="connsiteX6" fmla="*/ 1461261 w 1461261"/>
                <a:gd name="connsiteY6" fmla="*/ 1298654 h 1298654"/>
                <a:gd name="connsiteX0" fmla="*/ 0 w 1461261"/>
                <a:gd name="connsiteY0" fmla="*/ 1451423 h 1477341"/>
                <a:gd name="connsiteX1" fmla="*/ 654146 w 1461261"/>
                <a:gd name="connsiteY1" fmla="*/ 357255 h 1477341"/>
                <a:gd name="connsiteX2" fmla="*/ 537466 w 1461261"/>
                <a:gd name="connsiteY2" fmla="*/ 359622 h 1477341"/>
                <a:gd name="connsiteX3" fmla="*/ 738559 w 1461261"/>
                <a:gd name="connsiteY3" fmla="*/ 0 h 1477341"/>
                <a:gd name="connsiteX4" fmla="*/ 920846 w 1461261"/>
                <a:gd name="connsiteY4" fmla="*/ 359621 h 1477341"/>
                <a:gd name="connsiteX5" fmla="*/ 806548 w 1461261"/>
                <a:gd name="connsiteY5" fmla="*/ 359623 h 1477341"/>
                <a:gd name="connsiteX6" fmla="*/ 1461261 w 1461261"/>
                <a:gd name="connsiteY6" fmla="*/ 1477341 h 1477341"/>
                <a:gd name="connsiteX0" fmla="*/ 0 w 997886"/>
                <a:gd name="connsiteY0" fmla="*/ 1451423 h 1451423"/>
                <a:gd name="connsiteX1" fmla="*/ 654146 w 997886"/>
                <a:gd name="connsiteY1" fmla="*/ 357255 h 1451423"/>
                <a:gd name="connsiteX2" fmla="*/ 537466 w 997886"/>
                <a:gd name="connsiteY2" fmla="*/ 359622 h 1451423"/>
                <a:gd name="connsiteX3" fmla="*/ 738559 w 997886"/>
                <a:gd name="connsiteY3" fmla="*/ 0 h 1451423"/>
                <a:gd name="connsiteX4" fmla="*/ 920846 w 997886"/>
                <a:gd name="connsiteY4" fmla="*/ 359621 h 1451423"/>
                <a:gd name="connsiteX5" fmla="*/ 806548 w 997886"/>
                <a:gd name="connsiteY5" fmla="*/ 359623 h 1451423"/>
                <a:gd name="connsiteX6" fmla="*/ 997887 w 997886"/>
                <a:gd name="connsiteY6" fmla="*/ 1424806 h 1451423"/>
                <a:gd name="connsiteX0" fmla="*/ 0 w 997887"/>
                <a:gd name="connsiteY0" fmla="*/ 1451423 h 1451423"/>
                <a:gd name="connsiteX1" fmla="*/ 654146 w 997887"/>
                <a:gd name="connsiteY1" fmla="*/ 357255 h 1451423"/>
                <a:gd name="connsiteX2" fmla="*/ 537466 w 997887"/>
                <a:gd name="connsiteY2" fmla="*/ 359622 h 1451423"/>
                <a:gd name="connsiteX3" fmla="*/ 738559 w 997887"/>
                <a:gd name="connsiteY3" fmla="*/ 0 h 1451423"/>
                <a:gd name="connsiteX4" fmla="*/ 920846 w 997887"/>
                <a:gd name="connsiteY4" fmla="*/ 359621 h 1451423"/>
                <a:gd name="connsiteX5" fmla="*/ 806548 w 997887"/>
                <a:gd name="connsiteY5" fmla="*/ 359623 h 1451423"/>
                <a:gd name="connsiteX6" fmla="*/ 997887 w 997887"/>
                <a:gd name="connsiteY6" fmla="*/ 1424806 h 1451423"/>
                <a:gd name="connsiteX0" fmla="*/ 0 w 1244219"/>
                <a:gd name="connsiteY0" fmla="*/ 1416958 h 1424806"/>
                <a:gd name="connsiteX1" fmla="*/ 900478 w 1244219"/>
                <a:gd name="connsiteY1" fmla="*/ 357255 h 1424806"/>
                <a:gd name="connsiteX2" fmla="*/ 783798 w 1244219"/>
                <a:gd name="connsiteY2" fmla="*/ 359622 h 1424806"/>
                <a:gd name="connsiteX3" fmla="*/ 984891 w 1244219"/>
                <a:gd name="connsiteY3" fmla="*/ 0 h 1424806"/>
                <a:gd name="connsiteX4" fmla="*/ 1167178 w 1244219"/>
                <a:gd name="connsiteY4" fmla="*/ 359621 h 1424806"/>
                <a:gd name="connsiteX5" fmla="*/ 1052880 w 1244219"/>
                <a:gd name="connsiteY5" fmla="*/ 359623 h 1424806"/>
                <a:gd name="connsiteX6" fmla="*/ 1244219 w 1244219"/>
                <a:gd name="connsiteY6" fmla="*/ 1424806 h 1424806"/>
                <a:gd name="connsiteX0" fmla="*/ 0 w 1167178"/>
                <a:gd name="connsiteY0" fmla="*/ 1416958 h 1529304"/>
                <a:gd name="connsiteX1" fmla="*/ 900478 w 1167178"/>
                <a:gd name="connsiteY1" fmla="*/ 357255 h 1529304"/>
                <a:gd name="connsiteX2" fmla="*/ 783798 w 1167178"/>
                <a:gd name="connsiteY2" fmla="*/ 359622 h 1529304"/>
                <a:gd name="connsiteX3" fmla="*/ 984891 w 1167178"/>
                <a:gd name="connsiteY3" fmla="*/ 0 h 1529304"/>
                <a:gd name="connsiteX4" fmla="*/ 1167178 w 1167178"/>
                <a:gd name="connsiteY4" fmla="*/ 359621 h 1529304"/>
                <a:gd name="connsiteX5" fmla="*/ 1052880 w 1167178"/>
                <a:gd name="connsiteY5" fmla="*/ 359623 h 1529304"/>
                <a:gd name="connsiteX6" fmla="*/ 781976 w 1167178"/>
                <a:gd name="connsiteY6" fmla="*/ 1529304 h 1529304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055111"/>
                <a:gd name="connsiteY0" fmla="*/ 1439253 h 1516491"/>
                <a:gd name="connsiteX1" fmla="*/ 788411 w 1055111"/>
                <a:gd name="connsiteY1" fmla="*/ 357255 h 1516491"/>
                <a:gd name="connsiteX2" fmla="*/ 671731 w 1055111"/>
                <a:gd name="connsiteY2" fmla="*/ 359622 h 1516491"/>
                <a:gd name="connsiteX3" fmla="*/ 872824 w 1055111"/>
                <a:gd name="connsiteY3" fmla="*/ 0 h 1516491"/>
                <a:gd name="connsiteX4" fmla="*/ 1055111 w 1055111"/>
                <a:gd name="connsiteY4" fmla="*/ 359621 h 1516491"/>
                <a:gd name="connsiteX5" fmla="*/ 940813 w 1055111"/>
                <a:gd name="connsiteY5" fmla="*/ 359623 h 1516491"/>
                <a:gd name="connsiteX6" fmla="*/ 556888 w 1055111"/>
                <a:gd name="connsiteY6" fmla="*/ 1516491 h 1516491"/>
                <a:gd name="connsiteX0" fmla="*/ 0 w 1055111"/>
                <a:gd name="connsiteY0" fmla="*/ 1439253 h 1516491"/>
                <a:gd name="connsiteX1" fmla="*/ 788411 w 1055111"/>
                <a:gd name="connsiteY1" fmla="*/ 357255 h 1516491"/>
                <a:gd name="connsiteX2" fmla="*/ 671731 w 1055111"/>
                <a:gd name="connsiteY2" fmla="*/ 359622 h 1516491"/>
                <a:gd name="connsiteX3" fmla="*/ 872824 w 1055111"/>
                <a:gd name="connsiteY3" fmla="*/ 0 h 1516491"/>
                <a:gd name="connsiteX4" fmla="*/ 1055111 w 1055111"/>
                <a:gd name="connsiteY4" fmla="*/ 359621 h 1516491"/>
                <a:gd name="connsiteX5" fmla="*/ 940813 w 1055111"/>
                <a:gd name="connsiteY5" fmla="*/ 359623 h 1516491"/>
                <a:gd name="connsiteX6" fmla="*/ 556888 w 1055111"/>
                <a:gd name="connsiteY6" fmla="*/ 1516491 h 1516491"/>
                <a:gd name="connsiteX0" fmla="*/ 0 w 1177894"/>
                <a:gd name="connsiteY0" fmla="*/ 1420770 h 1516491"/>
                <a:gd name="connsiteX1" fmla="*/ 911194 w 1177894"/>
                <a:gd name="connsiteY1" fmla="*/ 357255 h 1516491"/>
                <a:gd name="connsiteX2" fmla="*/ 794514 w 1177894"/>
                <a:gd name="connsiteY2" fmla="*/ 359622 h 1516491"/>
                <a:gd name="connsiteX3" fmla="*/ 995607 w 1177894"/>
                <a:gd name="connsiteY3" fmla="*/ 0 h 1516491"/>
                <a:gd name="connsiteX4" fmla="*/ 1177894 w 1177894"/>
                <a:gd name="connsiteY4" fmla="*/ 359621 h 1516491"/>
                <a:gd name="connsiteX5" fmla="*/ 1063596 w 1177894"/>
                <a:gd name="connsiteY5" fmla="*/ 359623 h 1516491"/>
                <a:gd name="connsiteX6" fmla="*/ 679671 w 1177894"/>
                <a:gd name="connsiteY6" fmla="*/ 1516491 h 1516491"/>
                <a:gd name="connsiteX0" fmla="*/ 0 w 1177894"/>
                <a:gd name="connsiteY0" fmla="*/ 1420770 h 1539945"/>
                <a:gd name="connsiteX1" fmla="*/ 911194 w 1177894"/>
                <a:gd name="connsiteY1" fmla="*/ 357255 h 1539945"/>
                <a:gd name="connsiteX2" fmla="*/ 794514 w 1177894"/>
                <a:gd name="connsiteY2" fmla="*/ 359622 h 1539945"/>
                <a:gd name="connsiteX3" fmla="*/ 995607 w 1177894"/>
                <a:gd name="connsiteY3" fmla="*/ 0 h 1539945"/>
                <a:gd name="connsiteX4" fmla="*/ 1177894 w 1177894"/>
                <a:gd name="connsiteY4" fmla="*/ 359621 h 1539945"/>
                <a:gd name="connsiteX5" fmla="*/ 1063596 w 1177894"/>
                <a:gd name="connsiteY5" fmla="*/ 359623 h 1539945"/>
                <a:gd name="connsiteX6" fmla="*/ 439001 w 1177894"/>
                <a:gd name="connsiteY6" fmla="*/ 1539945 h 1539945"/>
                <a:gd name="connsiteX0" fmla="*/ 0 w 1177894"/>
                <a:gd name="connsiteY0" fmla="*/ 1420770 h 1539945"/>
                <a:gd name="connsiteX1" fmla="*/ 911194 w 1177894"/>
                <a:gd name="connsiteY1" fmla="*/ 357255 h 1539945"/>
                <a:gd name="connsiteX2" fmla="*/ 794514 w 1177894"/>
                <a:gd name="connsiteY2" fmla="*/ 359622 h 1539945"/>
                <a:gd name="connsiteX3" fmla="*/ 995607 w 1177894"/>
                <a:gd name="connsiteY3" fmla="*/ 0 h 1539945"/>
                <a:gd name="connsiteX4" fmla="*/ 1177894 w 1177894"/>
                <a:gd name="connsiteY4" fmla="*/ 359621 h 1539945"/>
                <a:gd name="connsiteX5" fmla="*/ 1063596 w 1177894"/>
                <a:gd name="connsiteY5" fmla="*/ 359623 h 1539945"/>
                <a:gd name="connsiteX6" fmla="*/ 439001 w 1177894"/>
                <a:gd name="connsiteY6" fmla="*/ 1539945 h 1539945"/>
                <a:gd name="connsiteX0" fmla="*/ 0 w 1177894"/>
                <a:gd name="connsiteY0" fmla="*/ 1321047 h 1440222"/>
                <a:gd name="connsiteX1" fmla="*/ 911194 w 1177894"/>
                <a:gd name="connsiteY1" fmla="*/ 257532 h 1440222"/>
                <a:gd name="connsiteX2" fmla="*/ 794514 w 1177894"/>
                <a:gd name="connsiteY2" fmla="*/ 259899 h 1440222"/>
                <a:gd name="connsiteX3" fmla="*/ 994867 w 1177894"/>
                <a:gd name="connsiteY3" fmla="*/ 0 h 1440222"/>
                <a:gd name="connsiteX4" fmla="*/ 1177894 w 1177894"/>
                <a:gd name="connsiteY4" fmla="*/ 259898 h 1440222"/>
                <a:gd name="connsiteX5" fmla="*/ 1063596 w 1177894"/>
                <a:gd name="connsiteY5" fmla="*/ 259900 h 1440222"/>
                <a:gd name="connsiteX6" fmla="*/ 439001 w 1177894"/>
                <a:gd name="connsiteY6" fmla="*/ 1440222 h 1440222"/>
                <a:gd name="connsiteX0" fmla="*/ 0 w 1177894"/>
                <a:gd name="connsiteY0" fmla="*/ 1277932 h 1397107"/>
                <a:gd name="connsiteX1" fmla="*/ 911194 w 1177894"/>
                <a:gd name="connsiteY1" fmla="*/ 214417 h 1397107"/>
                <a:gd name="connsiteX2" fmla="*/ 794514 w 1177894"/>
                <a:gd name="connsiteY2" fmla="*/ 216784 h 1397107"/>
                <a:gd name="connsiteX3" fmla="*/ 978515 w 1177894"/>
                <a:gd name="connsiteY3" fmla="*/ 0 h 1397107"/>
                <a:gd name="connsiteX4" fmla="*/ 1177894 w 1177894"/>
                <a:gd name="connsiteY4" fmla="*/ 216783 h 1397107"/>
                <a:gd name="connsiteX5" fmla="*/ 1063596 w 1177894"/>
                <a:gd name="connsiteY5" fmla="*/ 216785 h 1397107"/>
                <a:gd name="connsiteX6" fmla="*/ 439001 w 11778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794514 w 1133394"/>
                <a:gd name="connsiteY2" fmla="*/ 216784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5511"/>
                <a:gd name="connsiteY0" fmla="*/ 1277932 h 1397107"/>
                <a:gd name="connsiteX1" fmla="*/ 911194 w 1135511"/>
                <a:gd name="connsiteY1" fmla="*/ 214417 h 1397107"/>
                <a:gd name="connsiteX2" fmla="*/ 821214 w 1135511"/>
                <a:gd name="connsiteY2" fmla="*/ 219718 h 1397107"/>
                <a:gd name="connsiteX3" fmla="*/ 978515 w 1135511"/>
                <a:gd name="connsiteY3" fmla="*/ 0 h 1397107"/>
                <a:gd name="connsiteX4" fmla="*/ 1133394 w 1135511"/>
                <a:gd name="connsiteY4" fmla="*/ 211893 h 1397107"/>
                <a:gd name="connsiteX5" fmla="*/ 1063596 w 1135511"/>
                <a:gd name="connsiteY5" fmla="*/ 216785 h 1397107"/>
                <a:gd name="connsiteX6" fmla="*/ 439001 w 1135511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394" h="1397107">
                  <a:moveTo>
                    <a:pt x="0" y="1277932"/>
                  </a:moveTo>
                  <a:cubicBezTo>
                    <a:pt x="878181" y="1046643"/>
                    <a:pt x="1016371" y="516737"/>
                    <a:pt x="911194" y="214417"/>
                  </a:cubicBezTo>
                  <a:lnTo>
                    <a:pt x="821214" y="219718"/>
                  </a:lnTo>
                  <a:lnTo>
                    <a:pt x="978515" y="0"/>
                  </a:lnTo>
                  <a:lnTo>
                    <a:pt x="1133394" y="211893"/>
                  </a:lnTo>
                  <a:lnTo>
                    <a:pt x="1063596" y="216785"/>
                  </a:lnTo>
                  <a:cubicBezTo>
                    <a:pt x="1335183" y="912223"/>
                    <a:pt x="619905" y="1260247"/>
                    <a:pt x="439001" y="1397107"/>
                  </a:cubicBezTo>
                </a:path>
              </a:pathLst>
            </a:custGeom>
            <a:solidFill>
              <a:schemeClr val="accent4">
                <a:lumMod val="50000"/>
                <a:alpha val="44000"/>
              </a:schemeClr>
            </a:solidFill>
            <a:ln w="28575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8434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8" name="Полилиния 267"/>
            <p:cNvSpPr/>
            <p:nvPr/>
          </p:nvSpPr>
          <p:spPr bwMode="auto">
            <a:xfrm rot="5164552">
              <a:off x="2824532" y="3012940"/>
              <a:ext cx="820738" cy="1593850"/>
            </a:xfrm>
            <a:custGeom>
              <a:avLst/>
              <a:gdLst>
                <a:gd name="connsiteX0" fmla="*/ 42094 w 1187475"/>
                <a:gd name="connsiteY0" fmla="*/ 997845 h 1047258"/>
                <a:gd name="connsiteX1" fmla="*/ 61144 w 1187475"/>
                <a:gd name="connsiteY1" fmla="*/ 933551 h 1047258"/>
                <a:gd name="connsiteX2" fmla="*/ 627881 w 1187475"/>
                <a:gd name="connsiteY2" fmla="*/ 101 h 1047258"/>
                <a:gd name="connsiteX3" fmla="*/ 1187475 w 1187475"/>
                <a:gd name="connsiteY3" fmla="*/ 995464 h 1047258"/>
                <a:gd name="connsiteX0" fmla="*/ 29615 w 1174996"/>
                <a:gd name="connsiteY0" fmla="*/ 1051721 h 1091366"/>
                <a:gd name="connsiteX1" fmla="*/ 48665 w 1174996"/>
                <a:gd name="connsiteY1" fmla="*/ 987427 h 1091366"/>
                <a:gd name="connsiteX2" fmla="*/ 417759 w 1174996"/>
                <a:gd name="connsiteY2" fmla="*/ 223070 h 1091366"/>
                <a:gd name="connsiteX3" fmla="*/ 615402 w 1174996"/>
                <a:gd name="connsiteY3" fmla="*/ 53977 h 1091366"/>
                <a:gd name="connsiteX4" fmla="*/ 1174996 w 1174996"/>
                <a:gd name="connsiteY4" fmla="*/ 1049340 h 1091366"/>
                <a:gd name="connsiteX0" fmla="*/ 29615 w 1174996"/>
                <a:gd name="connsiteY0" fmla="*/ 997805 h 1037449"/>
                <a:gd name="connsiteX1" fmla="*/ 48665 w 1174996"/>
                <a:gd name="connsiteY1" fmla="*/ 933511 h 1037449"/>
                <a:gd name="connsiteX2" fmla="*/ 417759 w 1174996"/>
                <a:gd name="connsiteY2" fmla="*/ 169154 h 1037449"/>
                <a:gd name="connsiteX3" fmla="*/ 615402 w 1174996"/>
                <a:gd name="connsiteY3" fmla="*/ 61 h 1037449"/>
                <a:gd name="connsiteX4" fmla="*/ 791614 w 1174996"/>
                <a:gd name="connsiteY4" fmla="*/ 176259 h 1037449"/>
                <a:gd name="connsiteX5" fmla="*/ 1174996 w 1174996"/>
                <a:gd name="connsiteY5" fmla="*/ 995424 h 1037449"/>
                <a:gd name="connsiteX0" fmla="*/ 29615 w 1174996"/>
                <a:gd name="connsiteY0" fmla="*/ 997805 h 1037449"/>
                <a:gd name="connsiteX1" fmla="*/ 48665 w 1174996"/>
                <a:gd name="connsiteY1" fmla="*/ 933511 h 1037449"/>
                <a:gd name="connsiteX2" fmla="*/ 417759 w 1174996"/>
                <a:gd name="connsiteY2" fmla="*/ 169154 h 1037449"/>
                <a:gd name="connsiteX3" fmla="*/ 615402 w 1174996"/>
                <a:gd name="connsiteY3" fmla="*/ 61 h 1037449"/>
                <a:gd name="connsiteX4" fmla="*/ 791614 w 1174996"/>
                <a:gd name="connsiteY4" fmla="*/ 176259 h 1037449"/>
                <a:gd name="connsiteX5" fmla="*/ 1174996 w 1174996"/>
                <a:gd name="connsiteY5" fmla="*/ 995424 h 1037449"/>
                <a:gd name="connsiteX0" fmla="*/ 29615 w 1174996"/>
                <a:gd name="connsiteY0" fmla="*/ 997744 h 1037388"/>
                <a:gd name="connsiteX1" fmla="*/ 48665 w 1174996"/>
                <a:gd name="connsiteY1" fmla="*/ 933450 h 1037388"/>
                <a:gd name="connsiteX2" fmla="*/ 417759 w 1174996"/>
                <a:gd name="connsiteY2" fmla="*/ 169093 h 1037388"/>
                <a:gd name="connsiteX3" fmla="*/ 615402 w 1174996"/>
                <a:gd name="connsiteY3" fmla="*/ 0 h 1037388"/>
                <a:gd name="connsiteX4" fmla="*/ 791614 w 1174996"/>
                <a:gd name="connsiteY4" fmla="*/ 176198 h 1037388"/>
                <a:gd name="connsiteX5" fmla="*/ 1174996 w 1174996"/>
                <a:gd name="connsiteY5" fmla="*/ 995363 h 1037388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1180059 w 1180059"/>
                <a:gd name="connsiteY6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0 w 1145381"/>
                <a:gd name="connsiteY0" fmla="*/ 997744 h 997744"/>
                <a:gd name="connsiteX1" fmla="*/ 471486 w 1145381"/>
                <a:gd name="connsiteY1" fmla="*/ 178567 h 997744"/>
                <a:gd name="connsiteX2" fmla="*/ 388144 w 1145381"/>
                <a:gd name="connsiteY2" fmla="*/ 169093 h 997744"/>
                <a:gd name="connsiteX3" fmla="*/ 585787 w 1145381"/>
                <a:gd name="connsiteY3" fmla="*/ 0 h 997744"/>
                <a:gd name="connsiteX4" fmla="*/ 761999 w 1145381"/>
                <a:gd name="connsiteY4" fmla="*/ 176198 h 997744"/>
                <a:gd name="connsiteX5" fmla="*/ 666750 w 1145381"/>
                <a:gd name="connsiteY5" fmla="*/ 178568 h 997744"/>
                <a:gd name="connsiteX6" fmla="*/ 1145381 w 1145381"/>
                <a:gd name="connsiteY6" fmla="*/ 995363 h 997744"/>
                <a:gd name="connsiteX0" fmla="*/ 0 w 1145381"/>
                <a:gd name="connsiteY0" fmla="*/ 997744 h 997744"/>
                <a:gd name="connsiteX1" fmla="*/ 490536 w 1145381"/>
                <a:gd name="connsiteY1" fmla="*/ 169093 h 997744"/>
                <a:gd name="connsiteX2" fmla="*/ 388144 w 1145381"/>
                <a:gd name="connsiteY2" fmla="*/ 169093 h 997744"/>
                <a:gd name="connsiteX3" fmla="*/ 585787 w 1145381"/>
                <a:gd name="connsiteY3" fmla="*/ 0 h 997744"/>
                <a:gd name="connsiteX4" fmla="*/ 761999 w 1145381"/>
                <a:gd name="connsiteY4" fmla="*/ 176198 h 997744"/>
                <a:gd name="connsiteX5" fmla="*/ 666750 w 1145381"/>
                <a:gd name="connsiteY5" fmla="*/ 178568 h 997744"/>
                <a:gd name="connsiteX6" fmla="*/ 1145381 w 1145381"/>
                <a:gd name="connsiteY6" fmla="*/ 995363 h 997744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1999 w 1145381"/>
                <a:gd name="connsiteY4" fmla="*/ 178566 h 1000112"/>
                <a:gd name="connsiteX5" fmla="*/ 666750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1999 w 1145381"/>
                <a:gd name="connsiteY4" fmla="*/ 178566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8144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8144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3381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27 h 1000127"/>
                <a:gd name="connsiteX1" fmla="*/ 488155 w 1145381"/>
                <a:gd name="connsiteY1" fmla="*/ 176214 h 1000127"/>
                <a:gd name="connsiteX2" fmla="*/ 383381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11967 w 1145381"/>
                <a:gd name="connsiteY1" fmla="*/ 171462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7205 w 1145381"/>
                <a:gd name="connsiteY1" fmla="*/ 180936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2338201"/>
                <a:gd name="connsiteY0" fmla="*/ 1000112 h 1127423"/>
                <a:gd name="connsiteX1" fmla="*/ 500061 w 2338201"/>
                <a:gd name="connsiteY1" fmla="*/ 178568 h 1127423"/>
                <a:gd name="connsiteX2" fmla="*/ 383381 w 2338201"/>
                <a:gd name="connsiteY2" fmla="*/ 180935 h 1127423"/>
                <a:gd name="connsiteX3" fmla="*/ 576262 w 2338201"/>
                <a:gd name="connsiteY3" fmla="*/ 0 h 1127423"/>
                <a:gd name="connsiteX4" fmla="*/ 766761 w 2338201"/>
                <a:gd name="connsiteY4" fmla="*/ 180934 h 1127423"/>
                <a:gd name="connsiteX5" fmla="*/ 652463 w 2338201"/>
                <a:gd name="connsiteY5" fmla="*/ 180936 h 1127423"/>
                <a:gd name="connsiteX6" fmla="*/ 2338201 w 2338201"/>
                <a:gd name="connsiteY6" fmla="*/ 1127423 h 1127423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450546"/>
                <a:gd name="connsiteY0" fmla="*/ 1286311 h 1286311"/>
                <a:gd name="connsiteX1" fmla="*/ 714758 w 2450546"/>
                <a:gd name="connsiteY1" fmla="*/ 178568 h 1286311"/>
                <a:gd name="connsiteX2" fmla="*/ 598078 w 2450546"/>
                <a:gd name="connsiteY2" fmla="*/ 180935 h 1286311"/>
                <a:gd name="connsiteX3" fmla="*/ 790959 w 2450546"/>
                <a:gd name="connsiteY3" fmla="*/ 0 h 1286311"/>
                <a:gd name="connsiteX4" fmla="*/ 981458 w 2450546"/>
                <a:gd name="connsiteY4" fmla="*/ 180934 h 1286311"/>
                <a:gd name="connsiteX5" fmla="*/ 867160 w 2450546"/>
                <a:gd name="connsiteY5" fmla="*/ 180936 h 1286311"/>
                <a:gd name="connsiteX6" fmla="*/ 2450546 w 2450546"/>
                <a:gd name="connsiteY6" fmla="*/ 1242650 h 1286311"/>
                <a:gd name="connsiteX0" fmla="*/ 0 w 2450546"/>
                <a:gd name="connsiteY0" fmla="*/ 1286311 h 1286311"/>
                <a:gd name="connsiteX1" fmla="*/ 714758 w 2450546"/>
                <a:gd name="connsiteY1" fmla="*/ 178568 h 1286311"/>
                <a:gd name="connsiteX2" fmla="*/ 598078 w 2450546"/>
                <a:gd name="connsiteY2" fmla="*/ 180935 h 1286311"/>
                <a:gd name="connsiteX3" fmla="*/ 790959 w 2450546"/>
                <a:gd name="connsiteY3" fmla="*/ 0 h 1286311"/>
                <a:gd name="connsiteX4" fmla="*/ 981458 w 2450546"/>
                <a:gd name="connsiteY4" fmla="*/ 180934 h 1286311"/>
                <a:gd name="connsiteX5" fmla="*/ 867160 w 2450546"/>
                <a:gd name="connsiteY5" fmla="*/ 180936 h 1286311"/>
                <a:gd name="connsiteX6" fmla="*/ 2450546 w 2450546"/>
                <a:gd name="connsiteY6" fmla="*/ 1242650 h 1286311"/>
                <a:gd name="connsiteX0" fmla="*/ 0 w 1694491"/>
                <a:gd name="connsiteY0" fmla="*/ 1286311 h 1286311"/>
                <a:gd name="connsiteX1" fmla="*/ 714758 w 1694491"/>
                <a:gd name="connsiteY1" fmla="*/ 178568 h 1286311"/>
                <a:gd name="connsiteX2" fmla="*/ 598078 w 1694491"/>
                <a:gd name="connsiteY2" fmla="*/ 180935 h 1286311"/>
                <a:gd name="connsiteX3" fmla="*/ 790959 w 1694491"/>
                <a:gd name="connsiteY3" fmla="*/ 0 h 1286311"/>
                <a:gd name="connsiteX4" fmla="*/ 981458 w 1694491"/>
                <a:gd name="connsiteY4" fmla="*/ 180934 h 1286311"/>
                <a:gd name="connsiteX5" fmla="*/ 867160 w 1694491"/>
                <a:gd name="connsiteY5" fmla="*/ 180936 h 1286311"/>
                <a:gd name="connsiteX6" fmla="*/ 1694492 w 1694491"/>
                <a:gd name="connsiteY6" fmla="*/ 1261108 h 1286311"/>
                <a:gd name="connsiteX0" fmla="*/ 0 w 1694492"/>
                <a:gd name="connsiteY0" fmla="*/ 1286311 h 1286311"/>
                <a:gd name="connsiteX1" fmla="*/ 714758 w 1694492"/>
                <a:gd name="connsiteY1" fmla="*/ 178568 h 1286311"/>
                <a:gd name="connsiteX2" fmla="*/ 598078 w 1694492"/>
                <a:gd name="connsiteY2" fmla="*/ 180935 h 1286311"/>
                <a:gd name="connsiteX3" fmla="*/ 790959 w 1694492"/>
                <a:gd name="connsiteY3" fmla="*/ 0 h 1286311"/>
                <a:gd name="connsiteX4" fmla="*/ 981458 w 1694492"/>
                <a:gd name="connsiteY4" fmla="*/ 180934 h 1286311"/>
                <a:gd name="connsiteX5" fmla="*/ 867160 w 1694492"/>
                <a:gd name="connsiteY5" fmla="*/ 180936 h 1286311"/>
                <a:gd name="connsiteX6" fmla="*/ 1694492 w 1694492"/>
                <a:gd name="connsiteY6" fmla="*/ 1261108 h 1286311"/>
                <a:gd name="connsiteX0" fmla="*/ 0 w 1907166"/>
                <a:gd name="connsiteY0" fmla="*/ 1286311 h 1290591"/>
                <a:gd name="connsiteX1" fmla="*/ 714758 w 1907166"/>
                <a:gd name="connsiteY1" fmla="*/ 178568 h 1290591"/>
                <a:gd name="connsiteX2" fmla="*/ 598078 w 1907166"/>
                <a:gd name="connsiteY2" fmla="*/ 180935 h 1290591"/>
                <a:gd name="connsiteX3" fmla="*/ 790959 w 1907166"/>
                <a:gd name="connsiteY3" fmla="*/ 0 h 1290591"/>
                <a:gd name="connsiteX4" fmla="*/ 981458 w 1907166"/>
                <a:gd name="connsiteY4" fmla="*/ 180934 h 1290591"/>
                <a:gd name="connsiteX5" fmla="*/ 867160 w 1907166"/>
                <a:gd name="connsiteY5" fmla="*/ 180936 h 1290591"/>
                <a:gd name="connsiteX6" fmla="*/ 1907167 w 1907166"/>
                <a:gd name="connsiteY6" fmla="*/ 1290591 h 1290591"/>
                <a:gd name="connsiteX0" fmla="*/ 1 w 2053202"/>
                <a:gd name="connsiteY0" fmla="*/ 1351430 h 1351430"/>
                <a:gd name="connsiteX1" fmla="*/ 860793 w 2053202"/>
                <a:gd name="connsiteY1" fmla="*/ 178568 h 1351430"/>
                <a:gd name="connsiteX2" fmla="*/ 744113 w 2053202"/>
                <a:gd name="connsiteY2" fmla="*/ 180935 h 1351430"/>
                <a:gd name="connsiteX3" fmla="*/ 936994 w 2053202"/>
                <a:gd name="connsiteY3" fmla="*/ 0 h 1351430"/>
                <a:gd name="connsiteX4" fmla="*/ 1127493 w 2053202"/>
                <a:gd name="connsiteY4" fmla="*/ 180934 h 1351430"/>
                <a:gd name="connsiteX5" fmla="*/ 1013195 w 2053202"/>
                <a:gd name="connsiteY5" fmla="*/ 180936 h 1351430"/>
                <a:gd name="connsiteX6" fmla="*/ 2053202 w 2053202"/>
                <a:gd name="connsiteY6" fmla="*/ 1290591 h 1351430"/>
                <a:gd name="connsiteX0" fmla="*/ 0 w 1667907"/>
                <a:gd name="connsiteY0" fmla="*/ 1351430 h 1351430"/>
                <a:gd name="connsiteX1" fmla="*/ 860792 w 1667907"/>
                <a:gd name="connsiteY1" fmla="*/ 178568 h 1351430"/>
                <a:gd name="connsiteX2" fmla="*/ 744112 w 1667907"/>
                <a:gd name="connsiteY2" fmla="*/ 180935 h 1351430"/>
                <a:gd name="connsiteX3" fmla="*/ 936993 w 1667907"/>
                <a:gd name="connsiteY3" fmla="*/ 0 h 1351430"/>
                <a:gd name="connsiteX4" fmla="*/ 1127492 w 1667907"/>
                <a:gd name="connsiteY4" fmla="*/ 180934 h 1351430"/>
                <a:gd name="connsiteX5" fmla="*/ 1013194 w 1667907"/>
                <a:gd name="connsiteY5" fmla="*/ 180936 h 1351430"/>
                <a:gd name="connsiteX6" fmla="*/ 1667907 w 1667907"/>
                <a:gd name="connsiteY6" fmla="*/ 1298654 h 1351430"/>
                <a:gd name="connsiteX0" fmla="*/ -1 w 1461260"/>
                <a:gd name="connsiteY0" fmla="*/ 1272736 h 1298654"/>
                <a:gd name="connsiteX1" fmla="*/ 654145 w 1461260"/>
                <a:gd name="connsiteY1" fmla="*/ 178568 h 1298654"/>
                <a:gd name="connsiteX2" fmla="*/ 537465 w 1461260"/>
                <a:gd name="connsiteY2" fmla="*/ 180935 h 1298654"/>
                <a:gd name="connsiteX3" fmla="*/ 730346 w 1461260"/>
                <a:gd name="connsiteY3" fmla="*/ 0 h 1298654"/>
                <a:gd name="connsiteX4" fmla="*/ 920845 w 1461260"/>
                <a:gd name="connsiteY4" fmla="*/ 180934 h 1298654"/>
                <a:gd name="connsiteX5" fmla="*/ 806547 w 1461260"/>
                <a:gd name="connsiteY5" fmla="*/ 180936 h 1298654"/>
                <a:gd name="connsiteX6" fmla="*/ 1461260 w 1461260"/>
                <a:gd name="connsiteY6" fmla="*/ 1298654 h 1298654"/>
                <a:gd name="connsiteX0" fmla="*/ 0 w 1461261"/>
                <a:gd name="connsiteY0" fmla="*/ 1272736 h 1298654"/>
                <a:gd name="connsiteX1" fmla="*/ 654146 w 1461261"/>
                <a:gd name="connsiteY1" fmla="*/ 178568 h 1298654"/>
                <a:gd name="connsiteX2" fmla="*/ 537466 w 1461261"/>
                <a:gd name="connsiteY2" fmla="*/ 180935 h 1298654"/>
                <a:gd name="connsiteX3" fmla="*/ 730347 w 1461261"/>
                <a:gd name="connsiteY3" fmla="*/ 0 h 1298654"/>
                <a:gd name="connsiteX4" fmla="*/ 920846 w 1461261"/>
                <a:gd name="connsiteY4" fmla="*/ 180934 h 1298654"/>
                <a:gd name="connsiteX5" fmla="*/ 806548 w 1461261"/>
                <a:gd name="connsiteY5" fmla="*/ 180936 h 1298654"/>
                <a:gd name="connsiteX6" fmla="*/ 1461261 w 1461261"/>
                <a:gd name="connsiteY6" fmla="*/ 1298654 h 1298654"/>
                <a:gd name="connsiteX0" fmla="*/ 0 w 1461261"/>
                <a:gd name="connsiteY0" fmla="*/ 1272736 h 1298654"/>
                <a:gd name="connsiteX1" fmla="*/ 654146 w 1461261"/>
                <a:gd name="connsiteY1" fmla="*/ 178568 h 1298654"/>
                <a:gd name="connsiteX2" fmla="*/ 537466 w 1461261"/>
                <a:gd name="connsiteY2" fmla="*/ 180935 h 1298654"/>
                <a:gd name="connsiteX3" fmla="*/ 730347 w 1461261"/>
                <a:gd name="connsiteY3" fmla="*/ 0 h 1298654"/>
                <a:gd name="connsiteX4" fmla="*/ 920846 w 1461261"/>
                <a:gd name="connsiteY4" fmla="*/ 180934 h 1298654"/>
                <a:gd name="connsiteX5" fmla="*/ 806548 w 1461261"/>
                <a:gd name="connsiteY5" fmla="*/ 180936 h 1298654"/>
                <a:gd name="connsiteX6" fmla="*/ 1461261 w 1461261"/>
                <a:gd name="connsiteY6" fmla="*/ 1298654 h 1298654"/>
                <a:gd name="connsiteX0" fmla="*/ 0 w 1461261"/>
                <a:gd name="connsiteY0" fmla="*/ 1451423 h 1477341"/>
                <a:gd name="connsiteX1" fmla="*/ 654146 w 1461261"/>
                <a:gd name="connsiteY1" fmla="*/ 357255 h 1477341"/>
                <a:gd name="connsiteX2" fmla="*/ 537466 w 1461261"/>
                <a:gd name="connsiteY2" fmla="*/ 359622 h 1477341"/>
                <a:gd name="connsiteX3" fmla="*/ 738559 w 1461261"/>
                <a:gd name="connsiteY3" fmla="*/ 0 h 1477341"/>
                <a:gd name="connsiteX4" fmla="*/ 920846 w 1461261"/>
                <a:gd name="connsiteY4" fmla="*/ 359621 h 1477341"/>
                <a:gd name="connsiteX5" fmla="*/ 806548 w 1461261"/>
                <a:gd name="connsiteY5" fmla="*/ 359623 h 1477341"/>
                <a:gd name="connsiteX6" fmla="*/ 1461261 w 1461261"/>
                <a:gd name="connsiteY6" fmla="*/ 1477341 h 147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1261" h="1477341">
                  <a:moveTo>
                    <a:pt x="0" y="1451423"/>
                  </a:moveTo>
                  <a:cubicBezTo>
                    <a:pt x="615876" y="878670"/>
                    <a:pt x="660299" y="647772"/>
                    <a:pt x="654146" y="357255"/>
                  </a:cubicBezTo>
                  <a:lnTo>
                    <a:pt x="537466" y="359622"/>
                  </a:lnTo>
                  <a:lnTo>
                    <a:pt x="738559" y="0"/>
                  </a:lnTo>
                  <a:lnTo>
                    <a:pt x="920846" y="359621"/>
                  </a:lnTo>
                  <a:lnTo>
                    <a:pt x="806548" y="359623"/>
                  </a:lnTo>
                  <a:cubicBezTo>
                    <a:pt x="813194" y="634886"/>
                    <a:pt x="801570" y="898013"/>
                    <a:pt x="1461261" y="1477341"/>
                  </a:cubicBezTo>
                </a:path>
              </a:pathLst>
            </a:custGeom>
            <a:solidFill>
              <a:srgbClr val="743E7A">
                <a:alpha val="35000"/>
              </a:srgbClr>
            </a:solidFill>
            <a:ln w="28575" cap="flat" cmpd="sng" algn="ctr">
              <a:solidFill>
                <a:srgbClr val="7030A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8434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9" name="Полилиния 268"/>
            <p:cNvSpPr/>
            <p:nvPr/>
          </p:nvSpPr>
          <p:spPr bwMode="auto">
            <a:xfrm rot="5156381">
              <a:off x="5056701" y="2881037"/>
              <a:ext cx="1130157" cy="2898066"/>
            </a:xfrm>
            <a:custGeom>
              <a:avLst/>
              <a:gdLst>
                <a:gd name="connsiteX0" fmla="*/ 42094 w 1187475"/>
                <a:gd name="connsiteY0" fmla="*/ 997845 h 1047258"/>
                <a:gd name="connsiteX1" fmla="*/ 61144 w 1187475"/>
                <a:gd name="connsiteY1" fmla="*/ 933551 h 1047258"/>
                <a:gd name="connsiteX2" fmla="*/ 627881 w 1187475"/>
                <a:gd name="connsiteY2" fmla="*/ 101 h 1047258"/>
                <a:gd name="connsiteX3" fmla="*/ 1187475 w 1187475"/>
                <a:gd name="connsiteY3" fmla="*/ 995464 h 1047258"/>
                <a:gd name="connsiteX0" fmla="*/ 29615 w 1174996"/>
                <a:gd name="connsiteY0" fmla="*/ 1051721 h 1091366"/>
                <a:gd name="connsiteX1" fmla="*/ 48665 w 1174996"/>
                <a:gd name="connsiteY1" fmla="*/ 987427 h 1091366"/>
                <a:gd name="connsiteX2" fmla="*/ 417759 w 1174996"/>
                <a:gd name="connsiteY2" fmla="*/ 223070 h 1091366"/>
                <a:gd name="connsiteX3" fmla="*/ 615402 w 1174996"/>
                <a:gd name="connsiteY3" fmla="*/ 53977 h 1091366"/>
                <a:gd name="connsiteX4" fmla="*/ 1174996 w 1174996"/>
                <a:gd name="connsiteY4" fmla="*/ 1049340 h 1091366"/>
                <a:gd name="connsiteX0" fmla="*/ 29615 w 1174996"/>
                <a:gd name="connsiteY0" fmla="*/ 997805 h 1037449"/>
                <a:gd name="connsiteX1" fmla="*/ 48665 w 1174996"/>
                <a:gd name="connsiteY1" fmla="*/ 933511 h 1037449"/>
                <a:gd name="connsiteX2" fmla="*/ 417759 w 1174996"/>
                <a:gd name="connsiteY2" fmla="*/ 169154 h 1037449"/>
                <a:gd name="connsiteX3" fmla="*/ 615402 w 1174996"/>
                <a:gd name="connsiteY3" fmla="*/ 61 h 1037449"/>
                <a:gd name="connsiteX4" fmla="*/ 791614 w 1174996"/>
                <a:gd name="connsiteY4" fmla="*/ 176259 h 1037449"/>
                <a:gd name="connsiteX5" fmla="*/ 1174996 w 1174996"/>
                <a:gd name="connsiteY5" fmla="*/ 995424 h 1037449"/>
                <a:gd name="connsiteX0" fmla="*/ 29615 w 1174996"/>
                <a:gd name="connsiteY0" fmla="*/ 997805 h 1037449"/>
                <a:gd name="connsiteX1" fmla="*/ 48665 w 1174996"/>
                <a:gd name="connsiteY1" fmla="*/ 933511 h 1037449"/>
                <a:gd name="connsiteX2" fmla="*/ 417759 w 1174996"/>
                <a:gd name="connsiteY2" fmla="*/ 169154 h 1037449"/>
                <a:gd name="connsiteX3" fmla="*/ 615402 w 1174996"/>
                <a:gd name="connsiteY3" fmla="*/ 61 h 1037449"/>
                <a:gd name="connsiteX4" fmla="*/ 791614 w 1174996"/>
                <a:gd name="connsiteY4" fmla="*/ 176259 h 1037449"/>
                <a:gd name="connsiteX5" fmla="*/ 1174996 w 1174996"/>
                <a:gd name="connsiteY5" fmla="*/ 995424 h 1037449"/>
                <a:gd name="connsiteX0" fmla="*/ 29615 w 1174996"/>
                <a:gd name="connsiteY0" fmla="*/ 997744 h 1037388"/>
                <a:gd name="connsiteX1" fmla="*/ 48665 w 1174996"/>
                <a:gd name="connsiteY1" fmla="*/ 933450 h 1037388"/>
                <a:gd name="connsiteX2" fmla="*/ 417759 w 1174996"/>
                <a:gd name="connsiteY2" fmla="*/ 169093 h 1037388"/>
                <a:gd name="connsiteX3" fmla="*/ 615402 w 1174996"/>
                <a:gd name="connsiteY3" fmla="*/ 0 h 1037388"/>
                <a:gd name="connsiteX4" fmla="*/ 791614 w 1174996"/>
                <a:gd name="connsiteY4" fmla="*/ 176198 h 1037388"/>
                <a:gd name="connsiteX5" fmla="*/ 1174996 w 1174996"/>
                <a:gd name="connsiteY5" fmla="*/ 995363 h 1037388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1180059 w 1180059"/>
                <a:gd name="connsiteY6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0 w 1145381"/>
                <a:gd name="connsiteY0" fmla="*/ 997744 h 997744"/>
                <a:gd name="connsiteX1" fmla="*/ 471486 w 1145381"/>
                <a:gd name="connsiteY1" fmla="*/ 178567 h 997744"/>
                <a:gd name="connsiteX2" fmla="*/ 388144 w 1145381"/>
                <a:gd name="connsiteY2" fmla="*/ 169093 h 997744"/>
                <a:gd name="connsiteX3" fmla="*/ 585787 w 1145381"/>
                <a:gd name="connsiteY3" fmla="*/ 0 h 997744"/>
                <a:gd name="connsiteX4" fmla="*/ 761999 w 1145381"/>
                <a:gd name="connsiteY4" fmla="*/ 176198 h 997744"/>
                <a:gd name="connsiteX5" fmla="*/ 666750 w 1145381"/>
                <a:gd name="connsiteY5" fmla="*/ 178568 h 997744"/>
                <a:gd name="connsiteX6" fmla="*/ 1145381 w 1145381"/>
                <a:gd name="connsiteY6" fmla="*/ 995363 h 997744"/>
                <a:gd name="connsiteX0" fmla="*/ 0 w 1145381"/>
                <a:gd name="connsiteY0" fmla="*/ 997744 h 997744"/>
                <a:gd name="connsiteX1" fmla="*/ 490536 w 1145381"/>
                <a:gd name="connsiteY1" fmla="*/ 169093 h 997744"/>
                <a:gd name="connsiteX2" fmla="*/ 388144 w 1145381"/>
                <a:gd name="connsiteY2" fmla="*/ 169093 h 997744"/>
                <a:gd name="connsiteX3" fmla="*/ 585787 w 1145381"/>
                <a:gd name="connsiteY3" fmla="*/ 0 h 997744"/>
                <a:gd name="connsiteX4" fmla="*/ 761999 w 1145381"/>
                <a:gd name="connsiteY4" fmla="*/ 176198 h 997744"/>
                <a:gd name="connsiteX5" fmla="*/ 666750 w 1145381"/>
                <a:gd name="connsiteY5" fmla="*/ 178568 h 997744"/>
                <a:gd name="connsiteX6" fmla="*/ 1145381 w 1145381"/>
                <a:gd name="connsiteY6" fmla="*/ 995363 h 997744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1999 w 1145381"/>
                <a:gd name="connsiteY4" fmla="*/ 178566 h 1000112"/>
                <a:gd name="connsiteX5" fmla="*/ 666750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1999 w 1145381"/>
                <a:gd name="connsiteY4" fmla="*/ 178566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8144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8144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3381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27 h 1000127"/>
                <a:gd name="connsiteX1" fmla="*/ 488155 w 1145381"/>
                <a:gd name="connsiteY1" fmla="*/ 176214 h 1000127"/>
                <a:gd name="connsiteX2" fmla="*/ 383381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11967 w 1145381"/>
                <a:gd name="connsiteY1" fmla="*/ 171462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7205 w 1145381"/>
                <a:gd name="connsiteY1" fmla="*/ 180936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2338201"/>
                <a:gd name="connsiteY0" fmla="*/ 1000112 h 1127423"/>
                <a:gd name="connsiteX1" fmla="*/ 500061 w 2338201"/>
                <a:gd name="connsiteY1" fmla="*/ 178568 h 1127423"/>
                <a:gd name="connsiteX2" fmla="*/ 383381 w 2338201"/>
                <a:gd name="connsiteY2" fmla="*/ 180935 h 1127423"/>
                <a:gd name="connsiteX3" fmla="*/ 576262 w 2338201"/>
                <a:gd name="connsiteY3" fmla="*/ 0 h 1127423"/>
                <a:gd name="connsiteX4" fmla="*/ 766761 w 2338201"/>
                <a:gd name="connsiteY4" fmla="*/ 180934 h 1127423"/>
                <a:gd name="connsiteX5" fmla="*/ 652463 w 2338201"/>
                <a:gd name="connsiteY5" fmla="*/ 180936 h 1127423"/>
                <a:gd name="connsiteX6" fmla="*/ 2338201 w 2338201"/>
                <a:gd name="connsiteY6" fmla="*/ 1127423 h 1127423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450546"/>
                <a:gd name="connsiteY0" fmla="*/ 1286311 h 1286311"/>
                <a:gd name="connsiteX1" fmla="*/ 714758 w 2450546"/>
                <a:gd name="connsiteY1" fmla="*/ 178568 h 1286311"/>
                <a:gd name="connsiteX2" fmla="*/ 598078 w 2450546"/>
                <a:gd name="connsiteY2" fmla="*/ 180935 h 1286311"/>
                <a:gd name="connsiteX3" fmla="*/ 790959 w 2450546"/>
                <a:gd name="connsiteY3" fmla="*/ 0 h 1286311"/>
                <a:gd name="connsiteX4" fmla="*/ 981458 w 2450546"/>
                <a:gd name="connsiteY4" fmla="*/ 180934 h 1286311"/>
                <a:gd name="connsiteX5" fmla="*/ 867160 w 2450546"/>
                <a:gd name="connsiteY5" fmla="*/ 180936 h 1286311"/>
                <a:gd name="connsiteX6" fmla="*/ 2450546 w 2450546"/>
                <a:gd name="connsiteY6" fmla="*/ 1242650 h 1286311"/>
                <a:gd name="connsiteX0" fmla="*/ 0 w 2450546"/>
                <a:gd name="connsiteY0" fmla="*/ 1286311 h 1286311"/>
                <a:gd name="connsiteX1" fmla="*/ 714758 w 2450546"/>
                <a:gd name="connsiteY1" fmla="*/ 178568 h 1286311"/>
                <a:gd name="connsiteX2" fmla="*/ 598078 w 2450546"/>
                <a:gd name="connsiteY2" fmla="*/ 180935 h 1286311"/>
                <a:gd name="connsiteX3" fmla="*/ 790959 w 2450546"/>
                <a:gd name="connsiteY3" fmla="*/ 0 h 1286311"/>
                <a:gd name="connsiteX4" fmla="*/ 981458 w 2450546"/>
                <a:gd name="connsiteY4" fmla="*/ 180934 h 1286311"/>
                <a:gd name="connsiteX5" fmla="*/ 867160 w 2450546"/>
                <a:gd name="connsiteY5" fmla="*/ 180936 h 1286311"/>
                <a:gd name="connsiteX6" fmla="*/ 2450546 w 2450546"/>
                <a:gd name="connsiteY6" fmla="*/ 1242650 h 1286311"/>
                <a:gd name="connsiteX0" fmla="*/ 0 w 1694491"/>
                <a:gd name="connsiteY0" fmla="*/ 1286311 h 1286311"/>
                <a:gd name="connsiteX1" fmla="*/ 714758 w 1694491"/>
                <a:gd name="connsiteY1" fmla="*/ 178568 h 1286311"/>
                <a:gd name="connsiteX2" fmla="*/ 598078 w 1694491"/>
                <a:gd name="connsiteY2" fmla="*/ 180935 h 1286311"/>
                <a:gd name="connsiteX3" fmla="*/ 790959 w 1694491"/>
                <a:gd name="connsiteY3" fmla="*/ 0 h 1286311"/>
                <a:gd name="connsiteX4" fmla="*/ 981458 w 1694491"/>
                <a:gd name="connsiteY4" fmla="*/ 180934 h 1286311"/>
                <a:gd name="connsiteX5" fmla="*/ 867160 w 1694491"/>
                <a:gd name="connsiteY5" fmla="*/ 180936 h 1286311"/>
                <a:gd name="connsiteX6" fmla="*/ 1694492 w 1694491"/>
                <a:gd name="connsiteY6" fmla="*/ 1261108 h 1286311"/>
                <a:gd name="connsiteX0" fmla="*/ 0 w 1694492"/>
                <a:gd name="connsiteY0" fmla="*/ 1286311 h 1286311"/>
                <a:gd name="connsiteX1" fmla="*/ 714758 w 1694492"/>
                <a:gd name="connsiteY1" fmla="*/ 178568 h 1286311"/>
                <a:gd name="connsiteX2" fmla="*/ 598078 w 1694492"/>
                <a:gd name="connsiteY2" fmla="*/ 180935 h 1286311"/>
                <a:gd name="connsiteX3" fmla="*/ 790959 w 1694492"/>
                <a:gd name="connsiteY3" fmla="*/ 0 h 1286311"/>
                <a:gd name="connsiteX4" fmla="*/ 981458 w 1694492"/>
                <a:gd name="connsiteY4" fmla="*/ 180934 h 1286311"/>
                <a:gd name="connsiteX5" fmla="*/ 867160 w 1694492"/>
                <a:gd name="connsiteY5" fmla="*/ 180936 h 1286311"/>
                <a:gd name="connsiteX6" fmla="*/ 1694492 w 1694492"/>
                <a:gd name="connsiteY6" fmla="*/ 1261108 h 1286311"/>
                <a:gd name="connsiteX0" fmla="*/ 0 w 1907166"/>
                <a:gd name="connsiteY0" fmla="*/ 1286311 h 1290591"/>
                <a:gd name="connsiteX1" fmla="*/ 714758 w 1907166"/>
                <a:gd name="connsiteY1" fmla="*/ 178568 h 1290591"/>
                <a:gd name="connsiteX2" fmla="*/ 598078 w 1907166"/>
                <a:gd name="connsiteY2" fmla="*/ 180935 h 1290591"/>
                <a:gd name="connsiteX3" fmla="*/ 790959 w 1907166"/>
                <a:gd name="connsiteY3" fmla="*/ 0 h 1290591"/>
                <a:gd name="connsiteX4" fmla="*/ 981458 w 1907166"/>
                <a:gd name="connsiteY4" fmla="*/ 180934 h 1290591"/>
                <a:gd name="connsiteX5" fmla="*/ 867160 w 1907166"/>
                <a:gd name="connsiteY5" fmla="*/ 180936 h 1290591"/>
                <a:gd name="connsiteX6" fmla="*/ 1907167 w 1907166"/>
                <a:gd name="connsiteY6" fmla="*/ 1290591 h 1290591"/>
                <a:gd name="connsiteX0" fmla="*/ 1 w 2053202"/>
                <a:gd name="connsiteY0" fmla="*/ 1351430 h 1351430"/>
                <a:gd name="connsiteX1" fmla="*/ 860793 w 2053202"/>
                <a:gd name="connsiteY1" fmla="*/ 178568 h 1351430"/>
                <a:gd name="connsiteX2" fmla="*/ 744113 w 2053202"/>
                <a:gd name="connsiteY2" fmla="*/ 180935 h 1351430"/>
                <a:gd name="connsiteX3" fmla="*/ 936994 w 2053202"/>
                <a:gd name="connsiteY3" fmla="*/ 0 h 1351430"/>
                <a:gd name="connsiteX4" fmla="*/ 1127493 w 2053202"/>
                <a:gd name="connsiteY4" fmla="*/ 180934 h 1351430"/>
                <a:gd name="connsiteX5" fmla="*/ 1013195 w 2053202"/>
                <a:gd name="connsiteY5" fmla="*/ 180936 h 1351430"/>
                <a:gd name="connsiteX6" fmla="*/ 2053202 w 2053202"/>
                <a:gd name="connsiteY6" fmla="*/ 1290591 h 1351430"/>
                <a:gd name="connsiteX0" fmla="*/ 0 w 1667907"/>
                <a:gd name="connsiteY0" fmla="*/ 1351430 h 1351430"/>
                <a:gd name="connsiteX1" fmla="*/ 860792 w 1667907"/>
                <a:gd name="connsiteY1" fmla="*/ 178568 h 1351430"/>
                <a:gd name="connsiteX2" fmla="*/ 744112 w 1667907"/>
                <a:gd name="connsiteY2" fmla="*/ 180935 h 1351430"/>
                <a:gd name="connsiteX3" fmla="*/ 936993 w 1667907"/>
                <a:gd name="connsiteY3" fmla="*/ 0 h 1351430"/>
                <a:gd name="connsiteX4" fmla="*/ 1127492 w 1667907"/>
                <a:gd name="connsiteY4" fmla="*/ 180934 h 1351430"/>
                <a:gd name="connsiteX5" fmla="*/ 1013194 w 1667907"/>
                <a:gd name="connsiteY5" fmla="*/ 180936 h 1351430"/>
                <a:gd name="connsiteX6" fmla="*/ 1667907 w 1667907"/>
                <a:gd name="connsiteY6" fmla="*/ 1298654 h 1351430"/>
                <a:gd name="connsiteX0" fmla="*/ -1 w 1461260"/>
                <a:gd name="connsiteY0" fmla="*/ 1272736 h 1298654"/>
                <a:gd name="connsiteX1" fmla="*/ 654145 w 1461260"/>
                <a:gd name="connsiteY1" fmla="*/ 178568 h 1298654"/>
                <a:gd name="connsiteX2" fmla="*/ 537465 w 1461260"/>
                <a:gd name="connsiteY2" fmla="*/ 180935 h 1298654"/>
                <a:gd name="connsiteX3" fmla="*/ 730346 w 1461260"/>
                <a:gd name="connsiteY3" fmla="*/ 0 h 1298654"/>
                <a:gd name="connsiteX4" fmla="*/ 920845 w 1461260"/>
                <a:gd name="connsiteY4" fmla="*/ 180934 h 1298654"/>
                <a:gd name="connsiteX5" fmla="*/ 806547 w 1461260"/>
                <a:gd name="connsiteY5" fmla="*/ 180936 h 1298654"/>
                <a:gd name="connsiteX6" fmla="*/ 1461260 w 1461260"/>
                <a:gd name="connsiteY6" fmla="*/ 1298654 h 1298654"/>
                <a:gd name="connsiteX0" fmla="*/ 0 w 1461261"/>
                <a:gd name="connsiteY0" fmla="*/ 1272736 h 1298654"/>
                <a:gd name="connsiteX1" fmla="*/ 654146 w 1461261"/>
                <a:gd name="connsiteY1" fmla="*/ 178568 h 1298654"/>
                <a:gd name="connsiteX2" fmla="*/ 537466 w 1461261"/>
                <a:gd name="connsiteY2" fmla="*/ 180935 h 1298654"/>
                <a:gd name="connsiteX3" fmla="*/ 730347 w 1461261"/>
                <a:gd name="connsiteY3" fmla="*/ 0 h 1298654"/>
                <a:gd name="connsiteX4" fmla="*/ 920846 w 1461261"/>
                <a:gd name="connsiteY4" fmla="*/ 180934 h 1298654"/>
                <a:gd name="connsiteX5" fmla="*/ 806548 w 1461261"/>
                <a:gd name="connsiteY5" fmla="*/ 180936 h 1298654"/>
                <a:gd name="connsiteX6" fmla="*/ 1461261 w 1461261"/>
                <a:gd name="connsiteY6" fmla="*/ 1298654 h 1298654"/>
                <a:gd name="connsiteX0" fmla="*/ 0 w 1461261"/>
                <a:gd name="connsiteY0" fmla="*/ 1272736 h 1298654"/>
                <a:gd name="connsiteX1" fmla="*/ 654146 w 1461261"/>
                <a:gd name="connsiteY1" fmla="*/ 178568 h 1298654"/>
                <a:gd name="connsiteX2" fmla="*/ 537466 w 1461261"/>
                <a:gd name="connsiteY2" fmla="*/ 180935 h 1298654"/>
                <a:gd name="connsiteX3" fmla="*/ 730347 w 1461261"/>
                <a:gd name="connsiteY3" fmla="*/ 0 h 1298654"/>
                <a:gd name="connsiteX4" fmla="*/ 920846 w 1461261"/>
                <a:gd name="connsiteY4" fmla="*/ 180934 h 1298654"/>
                <a:gd name="connsiteX5" fmla="*/ 806548 w 1461261"/>
                <a:gd name="connsiteY5" fmla="*/ 180936 h 1298654"/>
                <a:gd name="connsiteX6" fmla="*/ 1461261 w 1461261"/>
                <a:gd name="connsiteY6" fmla="*/ 1298654 h 1298654"/>
                <a:gd name="connsiteX0" fmla="*/ 0 w 1461261"/>
                <a:gd name="connsiteY0" fmla="*/ 1451423 h 1477341"/>
                <a:gd name="connsiteX1" fmla="*/ 654146 w 1461261"/>
                <a:gd name="connsiteY1" fmla="*/ 357255 h 1477341"/>
                <a:gd name="connsiteX2" fmla="*/ 537466 w 1461261"/>
                <a:gd name="connsiteY2" fmla="*/ 359622 h 1477341"/>
                <a:gd name="connsiteX3" fmla="*/ 738559 w 1461261"/>
                <a:gd name="connsiteY3" fmla="*/ 0 h 1477341"/>
                <a:gd name="connsiteX4" fmla="*/ 920846 w 1461261"/>
                <a:gd name="connsiteY4" fmla="*/ 359621 h 1477341"/>
                <a:gd name="connsiteX5" fmla="*/ 806548 w 1461261"/>
                <a:gd name="connsiteY5" fmla="*/ 359623 h 1477341"/>
                <a:gd name="connsiteX6" fmla="*/ 1461261 w 1461261"/>
                <a:gd name="connsiteY6" fmla="*/ 1477341 h 1477341"/>
                <a:gd name="connsiteX0" fmla="*/ 0 w 997886"/>
                <a:gd name="connsiteY0" fmla="*/ 1451423 h 1451423"/>
                <a:gd name="connsiteX1" fmla="*/ 654146 w 997886"/>
                <a:gd name="connsiteY1" fmla="*/ 357255 h 1451423"/>
                <a:gd name="connsiteX2" fmla="*/ 537466 w 997886"/>
                <a:gd name="connsiteY2" fmla="*/ 359622 h 1451423"/>
                <a:gd name="connsiteX3" fmla="*/ 738559 w 997886"/>
                <a:gd name="connsiteY3" fmla="*/ 0 h 1451423"/>
                <a:gd name="connsiteX4" fmla="*/ 920846 w 997886"/>
                <a:gd name="connsiteY4" fmla="*/ 359621 h 1451423"/>
                <a:gd name="connsiteX5" fmla="*/ 806548 w 997886"/>
                <a:gd name="connsiteY5" fmla="*/ 359623 h 1451423"/>
                <a:gd name="connsiteX6" fmla="*/ 997887 w 997886"/>
                <a:gd name="connsiteY6" fmla="*/ 1424806 h 1451423"/>
                <a:gd name="connsiteX0" fmla="*/ 0 w 997887"/>
                <a:gd name="connsiteY0" fmla="*/ 1451423 h 1451423"/>
                <a:gd name="connsiteX1" fmla="*/ 654146 w 997887"/>
                <a:gd name="connsiteY1" fmla="*/ 357255 h 1451423"/>
                <a:gd name="connsiteX2" fmla="*/ 537466 w 997887"/>
                <a:gd name="connsiteY2" fmla="*/ 359622 h 1451423"/>
                <a:gd name="connsiteX3" fmla="*/ 738559 w 997887"/>
                <a:gd name="connsiteY3" fmla="*/ 0 h 1451423"/>
                <a:gd name="connsiteX4" fmla="*/ 920846 w 997887"/>
                <a:gd name="connsiteY4" fmla="*/ 359621 h 1451423"/>
                <a:gd name="connsiteX5" fmla="*/ 806548 w 997887"/>
                <a:gd name="connsiteY5" fmla="*/ 359623 h 1451423"/>
                <a:gd name="connsiteX6" fmla="*/ 997887 w 997887"/>
                <a:gd name="connsiteY6" fmla="*/ 1424806 h 1451423"/>
                <a:gd name="connsiteX0" fmla="*/ 0 w 1244219"/>
                <a:gd name="connsiteY0" fmla="*/ 1416958 h 1424806"/>
                <a:gd name="connsiteX1" fmla="*/ 900478 w 1244219"/>
                <a:gd name="connsiteY1" fmla="*/ 357255 h 1424806"/>
                <a:gd name="connsiteX2" fmla="*/ 783798 w 1244219"/>
                <a:gd name="connsiteY2" fmla="*/ 359622 h 1424806"/>
                <a:gd name="connsiteX3" fmla="*/ 984891 w 1244219"/>
                <a:gd name="connsiteY3" fmla="*/ 0 h 1424806"/>
                <a:gd name="connsiteX4" fmla="*/ 1167178 w 1244219"/>
                <a:gd name="connsiteY4" fmla="*/ 359621 h 1424806"/>
                <a:gd name="connsiteX5" fmla="*/ 1052880 w 1244219"/>
                <a:gd name="connsiteY5" fmla="*/ 359623 h 1424806"/>
                <a:gd name="connsiteX6" fmla="*/ 1244219 w 1244219"/>
                <a:gd name="connsiteY6" fmla="*/ 1424806 h 1424806"/>
                <a:gd name="connsiteX0" fmla="*/ 0 w 1167178"/>
                <a:gd name="connsiteY0" fmla="*/ 1416958 h 1529304"/>
                <a:gd name="connsiteX1" fmla="*/ 900478 w 1167178"/>
                <a:gd name="connsiteY1" fmla="*/ 357255 h 1529304"/>
                <a:gd name="connsiteX2" fmla="*/ 783798 w 1167178"/>
                <a:gd name="connsiteY2" fmla="*/ 359622 h 1529304"/>
                <a:gd name="connsiteX3" fmla="*/ 984891 w 1167178"/>
                <a:gd name="connsiteY3" fmla="*/ 0 h 1529304"/>
                <a:gd name="connsiteX4" fmla="*/ 1167178 w 1167178"/>
                <a:gd name="connsiteY4" fmla="*/ 359621 h 1529304"/>
                <a:gd name="connsiteX5" fmla="*/ 1052880 w 1167178"/>
                <a:gd name="connsiteY5" fmla="*/ 359623 h 1529304"/>
                <a:gd name="connsiteX6" fmla="*/ 781976 w 1167178"/>
                <a:gd name="connsiteY6" fmla="*/ 1529304 h 1529304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055111"/>
                <a:gd name="connsiteY0" fmla="*/ 1439253 h 1516491"/>
                <a:gd name="connsiteX1" fmla="*/ 788411 w 1055111"/>
                <a:gd name="connsiteY1" fmla="*/ 357255 h 1516491"/>
                <a:gd name="connsiteX2" fmla="*/ 671731 w 1055111"/>
                <a:gd name="connsiteY2" fmla="*/ 359622 h 1516491"/>
                <a:gd name="connsiteX3" fmla="*/ 872824 w 1055111"/>
                <a:gd name="connsiteY3" fmla="*/ 0 h 1516491"/>
                <a:gd name="connsiteX4" fmla="*/ 1055111 w 1055111"/>
                <a:gd name="connsiteY4" fmla="*/ 359621 h 1516491"/>
                <a:gd name="connsiteX5" fmla="*/ 940813 w 1055111"/>
                <a:gd name="connsiteY5" fmla="*/ 359623 h 1516491"/>
                <a:gd name="connsiteX6" fmla="*/ 556888 w 1055111"/>
                <a:gd name="connsiteY6" fmla="*/ 1516491 h 1516491"/>
                <a:gd name="connsiteX0" fmla="*/ 0 w 1055111"/>
                <a:gd name="connsiteY0" fmla="*/ 1439253 h 1516491"/>
                <a:gd name="connsiteX1" fmla="*/ 788411 w 1055111"/>
                <a:gd name="connsiteY1" fmla="*/ 357255 h 1516491"/>
                <a:gd name="connsiteX2" fmla="*/ 671731 w 1055111"/>
                <a:gd name="connsiteY2" fmla="*/ 359622 h 1516491"/>
                <a:gd name="connsiteX3" fmla="*/ 872824 w 1055111"/>
                <a:gd name="connsiteY3" fmla="*/ 0 h 1516491"/>
                <a:gd name="connsiteX4" fmla="*/ 1055111 w 1055111"/>
                <a:gd name="connsiteY4" fmla="*/ 359621 h 1516491"/>
                <a:gd name="connsiteX5" fmla="*/ 940813 w 1055111"/>
                <a:gd name="connsiteY5" fmla="*/ 359623 h 1516491"/>
                <a:gd name="connsiteX6" fmla="*/ 556888 w 1055111"/>
                <a:gd name="connsiteY6" fmla="*/ 1516491 h 1516491"/>
                <a:gd name="connsiteX0" fmla="*/ 0 w 1177894"/>
                <a:gd name="connsiteY0" fmla="*/ 1420770 h 1516491"/>
                <a:gd name="connsiteX1" fmla="*/ 911194 w 1177894"/>
                <a:gd name="connsiteY1" fmla="*/ 357255 h 1516491"/>
                <a:gd name="connsiteX2" fmla="*/ 794514 w 1177894"/>
                <a:gd name="connsiteY2" fmla="*/ 359622 h 1516491"/>
                <a:gd name="connsiteX3" fmla="*/ 995607 w 1177894"/>
                <a:gd name="connsiteY3" fmla="*/ 0 h 1516491"/>
                <a:gd name="connsiteX4" fmla="*/ 1177894 w 1177894"/>
                <a:gd name="connsiteY4" fmla="*/ 359621 h 1516491"/>
                <a:gd name="connsiteX5" fmla="*/ 1063596 w 1177894"/>
                <a:gd name="connsiteY5" fmla="*/ 359623 h 1516491"/>
                <a:gd name="connsiteX6" fmla="*/ 679671 w 1177894"/>
                <a:gd name="connsiteY6" fmla="*/ 1516491 h 1516491"/>
                <a:gd name="connsiteX0" fmla="*/ 0 w 1177894"/>
                <a:gd name="connsiteY0" fmla="*/ 1420770 h 1539945"/>
                <a:gd name="connsiteX1" fmla="*/ 911194 w 1177894"/>
                <a:gd name="connsiteY1" fmla="*/ 357255 h 1539945"/>
                <a:gd name="connsiteX2" fmla="*/ 794514 w 1177894"/>
                <a:gd name="connsiteY2" fmla="*/ 359622 h 1539945"/>
                <a:gd name="connsiteX3" fmla="*/ 995607 w 1177894"/>
                <a:gd name="connsiteY3" fmla="*/ 0 h 1539945"/>
                <a:gd name="connsiteX4" fmla="*/ 1177894 w 1177894"/>
                <a:gd name="connsiteY4" fmla="*/ 359621 h 1539945"/>
                <a:gd name="connsiteX5" fmla="*/ 1063596 w 1177894"/>
                <a:gd name="connsiteY5" fmla="*/ 359623 h 1539945"/>
                <a:gd name="connsiteX6" fmla="*/ 439001 w 1177894"/>
                <a:gd name="connsiteY6" fmla="*/ 1539945 h 1539945"/>
                <a:gd name="connsiteX0" fmla="*/ 0 w 1177894"/>
                <a:gd name="connsiteY0" fmla="*/ 1420770 h 1539945"/>
                <a:gd name="connsiteX1" fmla="*/ 911194 w 1177894"/>
                <a:gd name="connsiteY1" fmla="*/ 357255 h 1539945"/>
                <a:gd name="connsiteX2" fmla="*/ 794514 w 1177894"/>
                <a:gd name="connsiteY2" fmla="*/ 359622 h 1539945"/>
                <a:gd name="connsiteX3" fmla="*/ 995607 w 1177894"/>
                <a:gd name="connsiteY3" fmla="*/ 0 h 1539945"/>
                <a:gd name="connsiteX4" fmla="*/ 1177894 w 1177894"/>
                <a:gd name="connsiteY4" fmla="*/ 359621 h 1539945"/>
                <a:gd name="connsiteX5" fmla="*/ 1063596 w 1177894"/>
                <a:gd name="connsiteY5" fmla="*/ 359623 h 1539945"/>
                <a:gd name="connsiteX6" fmla="*/ 439001 w 1177894"/>
                <a:gd name="connsiteY6" fmla="*/ 1539945 h 1539945"/>
                <a:gd name="connsiteX0" fmla="*/ 0 w 1177894"/>
                <a:gd name="connsiteY0" fmla="*/ 1321047 h 1440222"/>
                <a:gd name="connsiteX1" fmla="*/ 911194 w 1177894"/>
                <a:gd name="connsiteY1" fmla="*/ 257532 h 1440222"/>
                <a:gd name="connsiteX2" fmla="*/ 794514 w 1177894"/>
                <a:gd name="connsiteY2" fmla="*/ 259899 h 1440222"/>
                <a:gd name="connsiteX3" fmla="*/ 994867 w 1177894"/>
                <a:gd name="connsiteY3" fmla="*/ 0 h 1440222"/>
                <a:gd name="connsiteX4" fmla="*/ 1177894 w 1177894"/>
                <a:gd name="connsiteY4" fmla="*/ 259898 h 1440222"/>
                <a:gd name="connsiteX5" fmla="*/ 1063596 w 1177894"/>
                <a:gd name="connsiteY5" fmla="*/ 259900 h 1440222"/>
                <a:gd name="connsiteX6" fmla="*/ 439001 w 1177894"/>
                <a:gd name="connsiteY6" fmla="*/ 1440222 h 1440222"/>
                <a:gd name="connsiteX0" fmla="*/ 0 w 1177894"/>
                <a:gd name="connsiteY0" fmla="*/ 1277932 h 1397107"/>
                <a:gd name="connsiteX1" fmla="*/ 911194 w 1177894"/>
                <a:gd name="connsiteY1" fmla="*/ 214417 h 1397107"/>
                <a:gd name="connsiteX2" fmla="*/ 794514 w 1177894"/>
                <a:gd name="connsiteY2" fmla="*/ 216784 h 1397107"/>
                <a:gd name="connsiteX3" fmla="*/ 978515 w 1177894"/>
                <a:gd name="connsiteY3" fmla="*/ 0 h 1397107"/>
                <a:gd name="connsiteX4" fmla="*/ 1177894 w 1177894"/>
                <a:gd name="connsiteY4" fmla="*/ 216783 h 1397107"/>
                <a:gd name="connsiteX5" fmla="*/ 1063596 w 1177894"/>
                <a:gd name="connsiteY5" fmla="*/ 216785 h 1397107"/>
                <a:gd name="connsiteX6" fmla="*/ 439001 w 11778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794514 w 1133394"/>
                <a:gd name="connsiteY2" fmla="*/ 216784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5511"/>
                <a:gd name="connsiteY0" fmla="*/ 1277932 h 1397107"/>
                <a:gd name="connsiteX1" fmla="*/ 911194 w 1135511"/>
                <a:gd name="connsiteY1" fmla="*/ 214417 h 1397107"/>
                <a:gd name="connsiteX2" fmla="*/ 821214 w 1135511"/>
                <a:gd name="connsiteY2" fmla="*/ 219718 h 1397107"/>
                <a:gd name="connsiteX3" fmla="*/ 978515 w 1135511"/>
                <a:gd name="connsiteY3" fmla="*/ 0 h 1397107"/>
                <a:gd name="connsiteX4" fmla="*/ 1133394 w 1135511"/>
                <a:gd name="connsiteY4" fmla="*/ 211893 h 1397107"/>
                <a:gd name="connsiteX5" fmla="*/ 1063596 w 1135511"/>
                <a:gd name="connsiteY5" fmla="*/ 216785 h 1397107"/>
                <a:gd name="connsiteX6" fmla="*/ 439001 w 1135511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394" h="1397107">
                  <a:moveTo>
                    <a:pt x="0" y="1277932"/>
                  </a:moveTo>
                  <a:cubicBezTo>
                    <a:pt x="878181" y="1046643"/>
                    <a:pt x="1016371" y="516737"/>
                    <a:pt x="911194" y="214417"/>
                  </a:cubicBezTo>
                  <a:lnTo>
                    <a:pt x="821214" y="219718"/>
                  </a:lnTo>
                  <a:lnTo>
                    <a:pt x="978515" y="0"/>
                  </a:lnTo>
                  <a:lnTo>
                    <a:pt x="1133394" y="211893"/>
                  </a:lnTo>
                  <a:lnTo>
                    <a:pt x="1063596" y="216785"/>
                  </a:lnTo>
                  <a:cubicBezTo>
                    <a:pt x="1335183" y="912223"/>
                    <a:pt x="619905" y="1260247"/>
                    <a:pt x="439001" y="1397107"/>
                  </a:cubicBezTo>
                </a:path>
              </a:pathLst>
            </a:custGeom>
            <a:solidFill>
              <a:srgbClr val="743E7A">
                <a:alpha val="56000"/>
              </a:srgbClr>
            </a:solidFill>
            <a:ln w="28575" cap="flat" cmpd="sng" algn="ctr">
              <a:solidFill>
                <a:srgbClr val="7030A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8434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843199"/>
              <a:ext cx="717537" cy="33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845" y="2417677"/>
              <a:ext cx="724939" cy="38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1" name="TextBox 270"/>
          <p:cNvSpPr txBox="1"/>
          <p:nvPr/>
        </p:nvSpPr>
        <p:spPr>
          <a:xfrm>
            <a:off x="323528" y="1166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СИНХРОНИЗАЦИЯ ГРУЗОПОТОКОВ С УЧЕТОМ ОПЫТА ОРГАНИЗАЦИИ ИНТЕРМОДАЛЬНЫХ ПЕРЕВОЗОК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721"/>
            <a:ext cx="1206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" name="TextBox 271"/>
          <p:cNvSpPr txBox="1"/>
          <p:nvPr/>
        </p:nvSpPr>
        <p:spPr>
          <a:xfrm rot="19476235">
            <a:off x="1259632" y="229755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Балтийское море</a:t>
            </a:r>
            <a:endParaRPr lang="ru-RU" b="1" dirty="0"/>
          </a:p>
        </p:txBody>
      </p:sp>
      <p:sp>
        <p:nvSpPr>
          <p:cNvPr id="276" name="TextBox 275"/>
          <p:cNvSpPr txBox="1"/>
          <p:nvPr/>
        </p:nvSpPr>
        <p:spPr>
          <a:xfrm rot="21182440">
            <a:off x="6428928" y="440704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Каспийское  море</a:t>
            </a:r>
            <a:endParaRPr lang="ru-RU" b="1" dirty="0"/>
          </a:p>
        </p:txBody>
      </p:sp>
      <p:sp>
        <p:nvSpPr>
          <p:cNvPr id="278" name="TextBox 277"/>
          <p:cNvSpPr txBox="1"/>
          <p:nvPr/>
        </p:nvSpPr>
        <p:spPr>
          <a:xfrm rot="1219373">
            <a:off x="3590565" y="481259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Черное море</a:t>
            </a:r>
            <a:endParaRPr lang="ru-RU" b="1" dirty="0"/>
          </a:p>
        </p:txBody>
      </p:sp>
      <p:sp>
        <p:nvSpPr>
          <p:cNvPr id="279" name="Скругленный прямоугольник 278"/>
          <p:cNvSpPr/>
          <p:nvPr/>
        </p:nvSpPr>
        <p:spPr>
          <a:xfrm>
            <a:off x="4029158" y="1340768"/>
            <a:ext cx="5014641" cy="22758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Учитывая положительный опыт осуществления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интермодальных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проектов,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а также перспективы осуществления перевозок по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Транскаспийскому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международному транспортному маршруту,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ПАО 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Укрзализныця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» имеет возможность соединить транспортные потоки регионов Балтийского, Черного, Каспийского морей и стран Западной Европы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Группа 114"/>
          <p:cNvGrpSpPr/>
          <p:nvPr/>
        </p:nvGrpSpPr>
        <p:grpSpPr>
          <a:xfrm>
            <a:off x="224773" y="362667"/>
            <a:ext cx="8787532" cy="6041825"/>
            <a:chOff x="32940" y="123479"/>
            <a:chExt cx="9091174" cy="4957657"/>
          </a:xfrm>
        </p:grpSpPr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7922526" y="3120958"/>
              <a:ext cx="1116199" cy="11260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6653927" y="3135969"/>
              <a:ext cx="1116199" cy="11260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5385328" y="3120958"/>
              <a:ext cx="1116199" cy="11260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7922527" y="1432527"/>
              <a:ext cx="1116199" cy="11260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6653928" y="1447538"/>
              <a:ext cx="1116199" cy="11260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372527" y="1432527"/>
              <a:ext cx="1129000" cy="11260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6" name="Заголовок 1"/>
            <p:cNvSpPr txBox="1">
              <a:spLocks/>
            </p:cNvSpPr>
            <p:nvPr/>
          </p:nvSpPr>
          <p:spPr>
            <a:xfrm>
              <a:off x="539552" y="123479"/>
              <a:ext cx="8064896" cy="4320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2000" b="1" i="1" dirty="0" smtClean="0">
                  <a:solidFill>
                    <a:schemeClr val="tx2"/>
                  </a:solidFill>
                  <a:latin typeface="+mn-lt"/>
                </a:rPr>
                <a:t>ПЕРЕВОЗЧИКИ, СТРАНЫ, ЭЛЕКТРОННЫЙ ОБМЕН</a:t>
              </a:r>
              <a:endParaRPr lang="ru-RU" sz="2000" b="1" i="1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67" name="Group 9"/>
            <p:cNvGrpSpPr>
              <a:grpSpLocks/>
            </p:cNvGrpSpPr>
            <p:nvPr/>
          </p:nvGrpSpPr>
          <p:grpSpPr bwMode="auto">
            <a:xfrm>
              <a:off x="3781423" y="1497047"/>
              <a:ext cx="763749" cy="712398"/>
              <a:chOff x="2517" y="2160"/>
              <a:chExt cx="726" cy="635"/>
            </a:xfrm>
          </p:grpSpPr>
          <p:pic>
            <p:nvPicPr>
              <p:cNvPr id="68" name="Picture 10" descr="j030052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2160"/>
                <a:ext cx="725" cy="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Rectangle 11"/>
              <p:cNvSpPr>
                <a:spLocks noChangeArrowheads="1"/>
              </p:cNvSpPr>
              <p:nvPr/>
            </p:nvSpPr>
            <p:spPr bwMode="auto">
              <a:xfrm>
                <a:off x="2517" y="2160"/>
                <a:ext cx="726" cy="635"/>
              </a:xfrm>
              <a:prstGeom prst="rect">
                <a:avLst/>
              </a:prstGeom>
              <a:noFill/>
              <a:ln w="6667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70" name="Line 12"/>
            <p:cNvSpPr>
              <a:spLocks noChangeShapeType="1"/>
            </p:cNvSpPr>
            <p:nvPr/>
          </p:nvSpPr>
          <p:spPr bwMode="auto">
            <a:xfrm flipH="1">
              <a:off x="3039264" y="604430"/>
              <a:ext cx="15194" cy="386597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1" name="Line 14"/>
            <p:cNvSpPr>
              <a:spLocks noChangeShapeType="1"/>
            </p:cNvSpPr>
            <p:nvPr/>
          </p:nvSpPr>
          <p:spPr bwMode="auto">
            <a:xfrm>
              <a:off x="5227192" y="539773"/>
              <a:ext cx="2105" cy="395122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pic>
          <p:nvPicPr>
            <p:cNvPr id="7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669" y="612996"/>
              <a:ext cx="713519" cy="59347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344" y="2408820"/>
              <a:ext cx="1024316" cy="77951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Line 21"/>
            <p:cNvSpPr>
              <a:spLocks noChangeShapeType="1"/>
            </p:cNvSpPr>
            <p:nvPr/>
          </p:nvSpPr>
          <p:spPr bwMode="auto">
            <a:xfrm>
              <a:off x="5203973" y="1275606"/>
              <a:ext cx="326618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5" name="Text Box 23"/>
            <p:cNvSpPr txBox="1">
              <a:spLocks noChangeArrowheads="1"/>
            </p:cNvSpPr>
            <p:nvPr/>
          </p:nvSpPr>
          <p:spPr bwMode="auto">
            <a:xfrm>
              <a:off x="712412" y="486155"/>
              <a:ext cx="77810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sz="1000" b="1" dirty="0"/>
                <a:t>Беларусь</a:t>
              </a:r>
            </a:p>
          </p:txBody>
        </p:sp>
        <p:sp>
          <p:nvSpPr>
            <p:cNvPr id="76" name="Text Box 24"/>
            <p:cNvSpPr txBox="1">
              <a:spLocks noChangeArrowheads="1"/>
            </p:cNvSpPr>
            <p:nvPr/>
          </p:nvSpPr>
          <p:spPr bwMode="auto">
            <a:xfrm>
              <a:off x="1161007" y="1872523"/>
              <a:ext cx="86017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sz="1000" b="1"/>
                <a:t>Словакия</a:t>
              </a:r>
            </a:p>
          </p:txBody>
        </p:sp>
        <p:sp>
          <p:nvSpPr>
            <p:cNvPr id="77" name="Text Box 25"/>
            <p:cNvSpPr txBox="1">
              <a:spLocks noChangeArrowheads="1"/>
            </p:cNvSpPr>
            <p:nvPr/>
          </p:nvSpPr>
          <p:spPr bwMode="auto">
            <a:xfrm>
              <a:off x="224428" y="1870102"/>
              <a:ext cx="72224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sz="1000" b="1" dirty="0"/>
                <a:t>Венгрия</a:t>
              </a:r>
            </a:p>
          </p:txBody>
        </p:sp>
        <p:sp>
          <p:nvSpPr>
            <p:cNvPr id="78" name="Text Box 27"/>
            <p:cNvSpPr txBox="1">
              <a:spLocks noChangeArrowheads="1"/>
            </p:cNvSpPr>
            <p:nvPr/>
          </p:nvSpPr>
          <p:spPr bwMode="auto">
            <a:xfrm>
              <a:off x="2160455" y="1892194"/>
              <a:ext cx="782349" cy="20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sz="1000" b="1" dirty="0"/>
                <a:t>Польша</a:t>
              </a:r>
            </a:p>
          </p:txBody>
        </p:sp>
        <p:sp>
          <p:nvSpPr>
            <p:cNvPr id="79" name="Text Box 28"/>
            <p:cNvSpPr txBox="1">
              <a:spLocks noChangeArrowheads="1"/>
            </p:cNvSpPr>
            <p:nvPr/>
          </p:nvSpPr>
          <p:spPr bwMode="auto">
            <a:xfrm>
              <a:off x="155629" y="3045183"/>
              <a:ext cx="80318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sz="1000" b="1" dirty="0"/>
                <a:t>Румыния</a:t>
              </a:r>
            </a:p>
          </p:txBody>
        </p:sp>
        <p:sp>
          <p:nvSpPr>
            <p:cNvPr id="80" name="Line 29"/>
            <p:cNvSpPr>
              <a:spLocks noChangeShapeType="1"/>
            </p:cNvSpPr>
            <p:nvPr/>
          </p:nvSpPr>
          <p:spPr bwMode="auto">
            <a:xfrm>
              <a:off x="5229298" y="4477101"/>
              <a:ext cx="324085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1" name="AutoShape 30"/>
            <p:cNvSpPr>
              <a:spLocks noChangeArrowheads="1"/>
            </p:cNvSpPr>
            <p:nvPr/>
          </p:nvSpPr>
          <p:spPr bwMode="gray">
            <a:xfrm>
              <a:off x="5778915" y="2605307"/>
              <a:ext cx="2841444" cy="483989"/>
            </a:xfrm>
            <a:prstGeom prst="roundRect">
              <a:avLst>
                <a:gd name="adj" fmla="val 910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uk-UA" altLang="uk-UA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СОВРЕМЕННЫЕ ИНФОРМАЦИОННЫЕ </a:t>
              </a:r>
            </a:p>
            <a:p>
              <a:pPr algn="ctr"/>
              <a:r>
                <a:rPr lang="uk-UA" altLang="uk-UA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СИСТЕМЫ</a:t>
              </a:r>
              <a:endParaRPr lang="en-US" altLang="uk-UA" sz="1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5937027" y="1279950"/>
              <a:ext cx="0" cy="15257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7212025" y="1275606"/>
              <a:ext cx="0" cy="15257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8470156" y="1279950"/>
              <a:ext cx="0" cy="15257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 flipV="1">
              <a:off x="5913119" y="4246984"/>
              <a:ext cx="0" cy="2440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6" name="Line 35"/>
            <p:cNvSpPr>
              <a:spLocks noChangeShapeType="1"/>
            </p:cNvSpPr>
            <p:nvPr/>
          </p:nvSpPr>
          <p:spPr bwMode="auto">
            <a:xfrm flipV="1">
              <a:off x="7212025" y="4261995"/>
              <a:ext cx="0" cy="21510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 flipH="1" flipV="1">
              <a:off x="8470156" y="4261994"/>
              <a:ext cx="1" cy="22900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5307312" y="1611383"/>
              <a:ext cx="1272229" cy="707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uk-UA" sz="1000" b="1" dirty="0">
                  <a:solidFill>
                    <a:schemeClr val="bg1"/>
                  </a:solidFill>
                </a:rPr>
                <a:t>Электронный </a:t>
              </a:r>
            </a:p>
            <a:p>
              <a:pPr algn="ctr" eaLnBrk="0" hangingPunct="0"/>
              <a:r>
                <a:rPr lang="ru-RU" altLang="uk-UA" sz="1000" b="1" dirty="0">
                  <a:solidFill>
                    <a:schemeClr val="bg1"/>
                  </a:solidFill>
                </a:rPr>
                <a:t>документооборот  </a:t>
              </a:r>
            </a:p>
            <a:p>
              <a:pPr algn="ctr" eaLnBrk="0" hangingPunct="0"/>
              <a:r>
                <a:rPr lang="ru-RU" altLang="uk-UA" sz="1000" b="1" dirty="0">
                  <a:solidFill>
                    <a:schemeClr val="bg1"/>
                  </a:solidFill>
                </a:rPr>
                <a:t>в объеме перевозочного документа</a:t>
              </a:r>
              <a:r>
                <a:rPr lang="uk-UA" altLang="uk-UA" sz="1000" b="1" dirty="0">
                  <a:solidFill>
                    <a:schemeClr val="bg1"/>
                  </a:solidFill>
                </a:rPr>
                <a:t> </a:t>
              </a:r>
              <a:endParaRPr lang="ru-RU" altLang="uk-UA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Text Box 38"/>
            <p:cNvSpPr txBox="1">
              <a:spLocks noChangeArrowheads="1"/>
            </p:cNvSpPr>
            <p:nvPr/>
          </p:nvSpPr>
          <p:spPr bwMode="auto">
            <a:xfrm>
              <a:off x="6540534" y="1776433"/>
              <a:ext cx="1342985" cy="530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uk-UA" sz="1200" b="1" dirty="0">
                  <a:solidFill>
                    <a:schemeClr val="bg1"/>
                  </a:solidFill>
                </a:rPr>
                <a:t>Контроль за </a:t>
              </a:r>
            </a:p>
            <a:p>
              <a:pPr algn="ctr" eaLnBrk="0" hangingPunct="0"/>
              <a:r>
                <a:rPr lang="ru-RU" altLang="uk-UA" sz="1200" b="1" dirty="0">
                  <a:solidFill>
                    <a:schemeClr val="bg1"/>
                  </a:solidFill>
                </a:rPr>
                <a:t>перемещением грузов</a:t>
              </a:r>
            </a:p>
          </p:txBody>
        </p:sp>
        <p:sp>
          <p:nvSpPr>
            <p:cNvPr id="90" name="Text Box 39"/>
            <p:cNvSpPr txBox="1">
              <a:spLocks noChangeArrowheads="1"/>
            </p:cNvSpPr>
            <p:nvPr/>
          </p:nvSpPr>
          <p:spPr bwMode="auto">
            <a:xfrm>
              <a:off x="7829699" y="1488545"/>
              <a:ext cx="1294415" cy="984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uk-UA" sz="1200" b="1" dirty="0">
                  <a:solidFill>
                    <a:schemeClr val="bg1"/>
                  </a:solidFill>
                </a:rPr>
                <a:t>Сокращение времени обработки поездов на пограничных станциях</a:t>
              </a:r>
            </a:p>
          </p:txBody>
        </p:sp>
        <p:sp>
          <p:nvSpPr>
            <p:cNvPr id="91" name="Text Box 40"/>
            <p:cNvSpPr txBox="1">
              <a:spLocks noChangeArrowheads="1"/>
            </p:cNvSpPr>
            <p:nvPr/>
          </p:nvSpPr>
          <p:spPr bwMode="auto">
            <a:xfrm>
              <a:off x="5372527" y="3462098"/>
              <a:ext cx="1129000" cy="378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uk-UA" sz="1200" b="1" dirty="0">
                  <a:solidFill>
                    <a:schemeClr val="bg1"/>
                  </a:solidFill>
                </a:rPr>
                <a:t>Электронный инвойс</a:t>
              </a:r>
            </a:p>
          </p:txBody>
        </p:sp>
        <p:sp>
          <p:nvSpPr>
            <p:cNvPr id="92" name="Text Box 41"/>
            <p:cNvSpPr txBox="1">
              <a:spLocks noChangeArrowheads="1"/>
            </p:cNvSpPr>
            <p:nvPr/>
          </p:nvSpPr>
          <p:spPr bwMode="auto">
            <a:xfrm>
              <a:off x="6653926" y="3549187"/>
              <a:ext cx="1116199" cy="227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uk-UA" sz="1200" b="1" dirty="0">
                  <a:solidFill>
                    <a:schemeClr val="bg1"/>
                  </a:solidFill>
                </a:rPr>
                <a:t>Web-офис</a:t>
              </a:r>
            </a:p>
          </p:txBody>
        </p:sp>
        <p:sp>
          <p:nvSpPr>
            <p:cNvPr id="93" name="Text Box 42"/>
            <p:cNvSpPr txBox="1">
              <a:spLocks noChangeArrowheads="1"/>
            </p:cNvSpPr>
            <p:nvPr/>
          </p:nvSpPr>
          <p:spPr bwMode="auto">
            <a:xfrm>
              <a:off x="7922526" y="3462098"/>
              <a:ext cx="1116199" cy="378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uk-UA" sz="1200" b="1" dirty="0">
                  <a:solidFill>
                    <a:schemeClr val="bg1"/>
                  </a:solidFill>
                </a:rPr>
                <a:t>Цифровая подпись</a:t>
              </a:r>
            </a:p>
          </p:txBody>
        </p:sp>
        <p:pic>
          <p:nvPicPr>
            <p:cNvPr id="94" name="Picture 4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05" y="3394527"/>
              <a:ext cx="1227383" cy="965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0" y="2015305"/>
              <a:ext cx="1081499" cy="812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5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51" y="1995540"/>
              <a:ext cx="1133105" cy="803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5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22" y="634199"/>
              <a:ext cx="1041111" cy="683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5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73" y="3174018"/>
              <a:ext cx="997358" cy="703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" name="Picture 5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672" y="1995633"/>
              <a:ext cx="1008079" cy="83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32941" y="1255956"/>
              <a:ext cx="2993775" cy="530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Внедрен электронный документооборот при перевозке порожних приватных и арендованных вагонов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8653" y="2625627"/>
              <a:ext cx="2864016" cy="378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Передача электронных данных осуществляется в объеме 80 – 90% 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2261" y="3824070"/>
              <a:ext cx="2864016" cy="378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Расширение  сферы электронного обмена информацией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03" name="Стрелка влево 102"/>
            <p:cNvSpPr/>
            <p:nvPr/>
          </p:nvSpPr>
          <p:spPr>
            <a:xfrm>
              <a:off x="3114989" y="832797"/>
              <a:ext cx="434616" cy="295206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Стрелка влево 103"/>
            <p:cNvSpPr/>
            <p:nvPr/>
          </p:nvSpPr>
          <p:spPr>
            <a:xfrm>
              <a:off x="3076878" y="2234035"/>
              <a:ext cx="434616" cy="295206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Стрелка влево 104"/>
            <p:cNvSpPr/>
            <p:nvPr/>
          </p:nvSpPr>
          <p:spPr>
            <a:xfrm>
              <a:off x="3114989" y="3347136"/>
              <a:ext cx="434616" cy="295206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491306" y="4525612"/>
              <a:ext cx="7338393" cy="555524"/>
            </a:xfrm>
            <a:prstGeom prst="roundRect">
              <a:avLst/>
            </a:prstGeom>
            <a:solidFill>
              <a:schemeClr val="bg1">
                <a:lumMod val="9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2"/>
                  </a:solidFill>
                </a:rPr>
                <a:t>СОЗДАНИЕ СОВРЕМЕННЫХ ИНФОРМАЦИОННЫХ СИСТЕМ – МУЛЬТИПЛИКАТОР ИСПОЛЬЗОВАНИЯ ТРАНЗИТНОГО ПОТЕНЦИАЛА ЖЕЛЕЗНЫХ ДОРОГ</a:t>
              </a:r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101741" y="604430"/>
              <a:ext cx="2809045" cy="555524"/>
            </a:xfrm>
            <a:prstGeom prst="roundRect">
              <a:avLst/>
            </a:prstGeom>
            <a:solidFill>
              <a:schemeClr val="bg1">
                <a:lumMod val="9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/>
                  </a:solidFill>
                </a:rPr>
                <a:t>ФУНКЦИИ ИНФОРМАЦИОННЫХ СИСТЕМ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7770124" y="4494149"/>
              <a:ext cx="1353990" cy="353257"/>
            </a:xfrm>
            <a:prstGeom prst="roundRect">
              <a:avLst/>
            </a:prstGeom>
            <a:solidFill>
              <a:schemeClr val="bg1">
                <a:lumMod val="9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/>
                  </a:solidFill>
                </a:rPr>
                <a:t>Перспектива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sp>
          <p:nvSpPr>
            <p:cNvPr id="109" name="Text Box 25"/>
            <p:cNvSpPr txBox="1">
              <a:spLocks noChangeArrowheads="1"/>
            </p:cNvSpPr>
            <p:nvPr/>
          </p:nvSpPr>
          <p:spPr bwMode="auto">
            <a:xfrm>
              <a:off x="1135986" y="3065295"/>
              <a:ext cx="72224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sz="1000" b="1" dirty="0" smtClean="0"/>
                <a:t>Молдова </a:t>
              </a:r>
              <a:endParaRPr lang="ru-RU" altLang="uk-UA" sz="1000" b="1" dirty="0"/>
            </a:p>
          </p:txBody>
        </p:sp>
        <p:sp>
          <p:nvSpPr>
            <p:cNvPr id="110" name="Text Box 25"/>
            <p:cNvSpPr txBox="1">
              <a:spLocks noChangeArrowheads="1"/>
            </p:cNvSpPr>
            <p:nvPr/>
          </p:nvSpPr>
          <p:spPr bwMode="auto">
            <a:xfrm>
              <a:off x="2095506" y="3065220"/>
              <a:ext cx="72224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sz="1000" b="1" dirty="0" smtClean="0"/>
                <a:t>Грузия</a:t>
              </a:r>
              <a:endParaRPr lang="ru-RU" altLang="uk-UA" sz="1000" b="1" dirty="0"/>
            </a:p>
          </p:txBody>
        </p:sp>
        <p:pic>
          <p:nvPicPr>
            <p:cNvPr id="111" name="Picture 3" descr="C:\Users\khapii\Desktop\8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231" y="3311516"/>
              <a:ext cx="726135" cy="387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4" descr="C:\Users\khapii\Desktop\gruziya-flag-big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672" y="3311516"/>
              <a:ext cx="706029" cy="387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4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327" y="596055"/>
              <a:ext cx="1115568" cy="760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" name="Text Box 23"/>
            <p:cNvSpPr txBox="1">
              <a:spLocks noChangeArrowheads="1"/>
            </p:cNvSpPr>
            <p:nvPr/>
          </p:nvSpPr>
          <p:spPr bwMode="auto">
            <a:xfrm>
              <a:off x="1766670" y="511424"/>
              <a:ext cx="77810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sz="1000" b="1" dirty="0" smtClean="0"/>
                <a:t>Россия</a:t>
              </a:r>
              <a:endParaRPr lang="ru-RU" altLang="uk-UA" sz="1000" b="1" dirty="0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8081212" y="16428"/>
            <a:ext cx="1048004" cy="590389"/>
            <a:chOff x="2699116" y="1790786"/>
            <a:chExt cx="1261327" cy="671728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699116" y="1790786"/>
              <a:ext cx="1261327" cy="671728"/>
            </a:xfrm>
            <a:prstGeom prst="roundRect">
              <a:avLst/>
            </a:prstGeom>
            <a:blipFill rotWithShape="0">
              <a:blip r:embed="rId1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6" name="Скругленный прямоугольник 4"/>
            <p:cNvSpPr/>
            <p:nvPr/>
          </p:nvSpPr>
          <p:spPr>
            <a:xfrm>
              <a:off x="2731907" y="1823577"/>
              <a:ext cx="1195745" cy="606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224774" y="2377098"/>
            <a:ext cx="2886085" cy="1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2364" y="3856021"/>
            <a:ext cx="3037870" cy="43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plate">
  <a:themeElements>
    <a:clrScheme name="Астерс">
      <a:dk1>
        <a:srgbClr val="7F7F7F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4D4D4D"/>
      </a:accent5>
      <a:accent6>
        <a:srgbClr val="7F7F7F"/>
      </a:accent6>
      <a:hlink>
        <a:srgbClr val="E2D700"/>
      </a:hlink>
      <a:folHlink>
        <a:srgbClr val="85DFD0"/>
      </a:folHlink>
    </a:clrScheme>
    <a:fontScheme name="Астерс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mplate">
  <a:themeElements>
    <a:clrScheme name="Астерс">
      <a:dk1>
        <a:srgbClr val="7F7F7F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4D4D4D"/>
      </a:accent5>
      <a:accent6>
        <a:srgbClr val="7F7F7F"/>
      </a:accent6>
      <a:hlink>
        <a:srgbClr val="E2D700"/>
      </a:hlink>
      <a:folHlink>
        <a:srgbClr val="85DFD0"/>
      </a:folHlink>
    </a:clrScheme>
    <a:fontScheme name="Астерс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857</Words>
  <Application>Microsoft Office PowerPoint</Application>
  <PresentationFormat>On-screen Show (4:3)</PresentationFormat>
  <Paragraphs>299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Тема Office</vt:lpstr>
      <vt:lpstr>1_Тема Office</vt:lpstr>
      <vt:lpstr>1_Трек</vt:lpstr>
      <vt:lpstr>2_Тема Office</vt:lpstr>
      <vt:lpstr>2_Трек</vt:lpstr>
      <vt:lpstr>Template</vt:lpstr>
      <vt:lpstr>1_Template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onu</cp:lastModifiedBy>
  <cp:revision>77</cp:revision>
  <cp:lastPrinted>2016-10-28T12:42:23Z</cp:lastPrinted>
  <dcterms:created xsi:type="dcterms:W3CDTF">2016-09-05T18:00:35Z</dcterms:created>
  <dcterms:modified xsi:type="dcterms:W3CDTF">2016-10-31T10:33:19Z</dcterms:modified>
</cp:coreProperties>
</file>