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84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4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6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2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02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15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73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78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44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36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F4C3-A7FB-4CDC-BECE-CC5D77CA4EE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81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QRTV for UN </a:t>
            </a:r>
            <a:r>
              <a:rPr lang="fr-FR" dirty="0" err="1"/>
              <a:t>R</a:t>
            </a:r>
            <a:r>
              <a:rPr lang="fr-FR" dirty="0" err="1" smtClean="0"/>
              <a:t>egulation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GRB 61</a:t>
            </a:r>
            <a:endParaRPr lang="fr-FR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51520" y="184664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/>
              <a:t>Transmitted by </a:t>
            </a:r>
            <a:r>
              <a:rPr lang="en-TT" altLang="zh-CN" sz="1200" dirty="0" smtClean="0"/>
              <a:t>IWG QRTV  for UN Regulation 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156176" y="138497"/>
            <a:ext cx="22125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TT" sz="1200" u="sng" dirty="0"/>
              <a:t>Informal document</a:t>
            </a:r>
            <a:r>
              <a:rPr lang="en-TT" sz="1200" dirty="0"/>
              <a:t> </a:t>
            </a:r>
            <a:r>
              <a:rPr lang="en-TT" sz="1200" b="1" dirty="0" smtClean="0"/>
              <a:t>GRB-</a:t>
            </a:r>
            <a:r>
              <a:rPr lang="en-TT" altLang="zh-CN" sz="1200" b="1" dirty="0" smtClean="0"/>
              <a:t>61</a:t>
            </a:r>
            <a:r>
              <a:rPr lang="en-TT" sz="1200" b="1" dirty="0" smtClean="0"/>
              <a:t>-10</a:t>
            </a:r>
            <a:endParaRPr lang="en-US" altLang="zh-CN" sz="1200" b="1" dirty="0"/>
          </a:p>
          <a:p>
            <a:pPr eaLnBrk="1" hangingPunct="1"/>
            <a:r>
              <a:rPr lang="en-TT" altLang="zh-CN" sz="1200" dirty="0"/>
              <a:t>(</a:t>
            </a:r>
            <a:r>
              <a:rPr lang="en-TT" altLang="zh-CN" sz="1200" dirty="0" smtClean="0"/>
              <a:t>61st </a:t>
            </a:r>
            <a:r>
              <a:rPr lang="en-TT" altLang="zh-CN" sz="1200" dirty="0"/>
              <a:t>GRB, </a:t>
            </a:r>
            <a:r>
              <a:rPr lang="en-TT" altLang="zh-CN" sz="1200" dirty="0" smtClean="0"/>
              <a:t>27-29 January 2015,</a:t>
            </a:r>
            <a:endParaRPr lang="en-TT" altLang="zh-CN" sz="1200" dirty="0"/>
          </a:p>
          <a:p>
            <a:pPr eaLnBrk="1" hangingPunct="1"/>
            <a:r>
              <a:rPr lang="en-TT" altLang="zh-CN" sz="1200" dirty="0"/>
              <a:t> agenda item </a:t>
            </a:r>
            <a:r>
              <a:rPr lang="en-TT" altLang="zh-CN" sz="1200" dirty="0" smtClean="0"/>
              <a:t>11)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2332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Meetings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smtClean="0"/>
              <a:t>Pre-meetings </a:t>
            </a:r>
            <a:r>
              <a:rPr lang="fr-FR" b="1" dirty="0" smtClean="0"/>
              <a:t>(</a:t>
            </a:r>
            <a:r>
              <a:rPr lang="fr-FR" b="1" dirty="0" err="1" smtClean="0"/>
              <a:t>under</a:t>
            </a:r>
            <a:r>
              <a:rPr lang="fr-FR" b="1" dirty="0" smtClean="0"/>
              <a:t> QRTV for GTR TF </a:t>
            </a:r>
            <a:r>
              <a:rPr lang="fr-FR" b="1" dirty="0" err="1" smtClean="0"/>
              <a:t>umbrella</a:t>
            </a:r>
            <a:r>
              <a:rPr lang="fr-FR" b="1" dirty="0" smtClean="0"/>
              <a:t>): </a:t>
            </a:r>
          </a:p>
          <a:p>
            <a:r>
              <a:rPr lang="en-US" dirty="0" smtClean="0"/>
              <a:t>2014 September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(Geneva)</a:t>
            </a:r>
          </a:p>
          <a:p>
            <a:r>
              <a:rPr lang="en-US" dirty="0" smtClean="0"/>
              <a:t>2014 October 28</a:t>
            </a:r>
            <a:r>
              <a:rPr lang="en-US" baseline="30000" dirty="0" smtClean="0"/>
              <a:t>th</a:t>
            </a:r>
            <a:r>
              <a:rPr lang="en-US" dirty="0" smtClean="0"/>
              <a:t> (</a:t>
            </a:r>
            <a:r>
              <a:rPr lang="fr-FR" dirty="0"/>
              <a:t>B</a:t>
            </a:r>
            <a:r>
              <a:rPr lang="fr-FR" dirty="0" smtClean="0"/>
              <a:t>russels)</a:t>
            </a: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Meetings for </a:t>
            </a:r>
            <a:r>
              <a:rPr lang="fr-FR" b="1" smtClean="0"/>
              <a:t>UN </a:t>
            </a:r>
            <a:r>
              <a:rPr lang="fr-FR" b="1" dirty="0" err="1"/>
              <a:t>R</a:t>
            </a:r>
            <a:r>
              <a:rPr lang="fr-FR" b="1" smtClean="0"/>
              <a:t>egulation </a:t>
            </a:r>
            <a:r>
              <a:rPr lang="fr-FR" b="1" dirty="0" err="1" smtClean="0"/>
              <a:t>under</a:t>
            </a:r>
            <a:r>
              <a:rPr lang="fr-FR" b="1" dirty="0" smtClean="0"/>
              <a:t>  </a:t>
            </a:r>
            <a:r>
              <a:rPr lang="fr-FR" b="1" smtClean="0"/>
              <a:t>58 Agreement </a:t>
            </a:r>
            <a:r>
              <a:rPr lang="fr-FR" b="1" dirty="0" smtClean="0"/>
              <a:t>: </a:t>
            </a:r>
          </a:p>
          <a:p>
            <a:r>
              <a:rPr lang="en-US" dirty="0" smtClean="0"/>
              <a:t>2014 December </a:t>
            </a:r>
            <a:r>
              <a:rPr lang="en-US" dirty="0"/>
              <a:t>10-11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(Tokyo)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 </a:t>
            </a:r>
            <a:r>
              <a:rPr lang="en-US" dirty="0">
                <a:sym typeface="Wingdings" panose="05000000000000000000" pitchFamily="2" charset="2"/>
              </a:rPr>
              <a:t>D</a:t>
            </a:r>
            <a:r>
              <a:rPr lang="en-US" dirty="0" smtClean="0">
                <a:sym typeface="Wingdings" panose="05000000000000000000" pitchFamily="2" charset="2"/>
              </a:rPr>
              <a:t>raft </a:t>
            </a:r>
            <a:r>
              <a:rPr lang="en-US" smtClean="0">
                <a:sym typeface="Wingdings" panose="05000000000000000000" pitchFamily="2" charset="2"/>
              </a:rPr>
              <a:t>UN Regulation </a:t>
            </a:r>
            <a:r>
              <a:rPr lang="en-US" dirty="0" smtClean="0">
                <a:sym typeface="Wingdings" panose="05000000000000000000" pitchFamily="2" charset="2"/>
              </a:rPr>
              <a:t>on QRTV for informal document </a:t>
            </a:r>
            <a:r>
              <a:rPr lang="en-US" smtClean="0">
                <a:sym typeface="Wingdings" panose="05000000000000000000" pitchFamily="2" charset="2"/>
              </a:rPr>
              <a:t>to 	GRB 61</a:t>
            </a:r>
            <a:r>
              <a:rPr lang="en-US" baseline="30000" smtClean="0">
                <a:sym typeface="Wingdings" panose="05000000000000000000" pitchFamily="2" charset="2"/>
              </a:rPr>
              <a:t>st</a:t>
            </a:r>
            <a:r>
              <a:rPr lang="en-US" smtClean="0">
                <a:sym typeface="Wingdings" panose="05000000000000000000" pitchFamily="2" charset="2"/>
              </a:rPr>
              <a:t>  </a:t>
            </a:r>
            <a:r>
              <a:rPr lang="en-US" dirty="0" smtClean="0">
                <a:sym typeface="Wingdings" panose="05000000000000000000" pitchFamily="2" charset="2"/>
              </a:rPr>
              <a:t>session</a:t>
            </a:r>
          </a:p>
          <a:p>
            <a:r>
              <a:rPr lang="en-US" dirty="0" smtClean="0"/>
              <a:t>2015 January  26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 </a:t>
            </a:r>
            <a:r>
              <a:rPr lang="en-US" dirty="0" smtClean="0"/>
              <a:t>(Geneva)</a:t>
            </a:r>
            <a:endParaRPr lang="fr-FR" dirty="0"/>
          </a:p>
          <a:p>
            <a:r>
              <a:rPr lang="en-US" dirty="0" smtClean="0"/>
              <a:t>2015 </a:t>
            </a:r>
            <a:r>
              <a:rPr lang="en-US" smtClean="0"/>
              <a:t>February 26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dirty="0" smtClean="0"/>
              <a:t>and </a:t>
            </a:r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 (Brussels)</a:t>
            </a:r>
            <a:endParaRPr lang="fr-FR" dirty="0"/>
          </a:p>
          <a:p>
            <a:r>
              <a:rPr lang="en-US" smtClean="0"/>
              <a:t>2015 May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to </a:t>
            </a:r>
            <a:r>
              <a:rPr lang="en-US"/>
              <a:t>13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smtClean="0"/>
              <a:t>(</a:t>
            </a:r>
            <a:r>
              <a:rPr lang="en-US" dirty="0" smtClean="0"/>
              <a:t>location to be defined)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 Working document UN Regulation on QRTV  to </a:t>
            </a:r>
            <a:r>
              <a:rPr lang="en-US" smtClean="0">
                <a:sym typeface="Wingdings" panose="05000000000000000000" pitchFamily="2" charset="2"/>
              </a:rPr>
              <a:t>GRB 62</a:t>
            </a:r>
            <a:r>
              <a:rPr lang="en-US" baseline="30000" smtClean="0">
                <a:sym typeface="Wingdings" panose="05000000000000000000" pitchFamily="2" charset="2"/>
              </a:rPr>
              <a:t>nd</a:t>
            </a:r>
            <a:endParaRPr lang="en-US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	session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8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smtClean="0"/>
              <a:t>new UN </a:t>
            </a:r>
            <a:r>
              <a:rPr lang="fr-FR" dirty="0" err="1"/>
              <a:t>R</a:t>
            </a:r>
            <a:r>
              <a:rPr lang="fr-FR" dirty="0" err="1" smtClean="0"/>
              <a:t>egulation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algn="just"/>
            <a:r>
              <a:rPr lang="en-GB" sz="2000" b="1" dirty="0" smtClean="0"/>
              <a:t>Title : Uniform </a:t>
            </a:r>
            <a:r>
              <a:rPr lang="en-GB" sz="2000" b="1" dirty="0"/>
              <a:t>provisions concerning the approval of Quiet Road Transport Vehicles with regard to their reduced audibility </a:t>
            </a:r>
            <a:endParaRPr lang="en-GB" sz="2000" b="1" dirty="0" smtClean="0"/>
          </a:p>
          <a:p>
            <a:pPr algn="just"/>
            <a:endParaRPr lang="en-GB" sz="2000" b="1" dirty="0" smtClean="0"/>
          </a:p>
          <a:p>
            <a:pPr algn="just"/>
            <a:r>
              <a:rPr lang="en-GB" sz="2000" b="1" dirty="0" smtClean="0"/>
              <a:t>Scope : </a:t>
            </a:r>
            <a:r>
              <a:rPr lang="en-GB" sz="2000" dirty="0" smtClean="0"/>
              <a:t>This </a:t>
            </a:r>
            <a:r>
              <a:rPr lang="en-GB" sz="2000" dirty="0"/>
              <a:t>standard applies to vehicles of categories M, </a:t>
            </a:r>
            <a:r>
              <a:rPr lang="en-GB" sz="2000" dirty="0" smtClean="0"/>
              <a:t>N, [L] </a:t>
            </a:r>
            <a:r>
              <a:rPr lang="en-GB" sz="2000" dirty="0"/>
              <a:t>with either electric- or hybrid-electric drive for which the vehicle’s propulsion system can propel the vehicle </a:t>
            </a:r>
            <a:r>
              <a:rPr lang="en-GB" sz="2000"/>
              <a:t>in </a:t>
            </a:r>
            <a:r>
              <a:rPr lang="en-GB" sz="2000" smtClean="0"/>
              <a:t>normal </a:t>
            </a:r>
            <a:r>
              <a:rPr lang="en-GB" sz="2000" dirty="0"/>
              <a:t>travel mode, in reverse or at least one forward drive gear, without an internal combustion engine operating</a:t>
            </a:r>
            <a:r>
              <a:rPr lang="en-GB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en-GB" sz="2000" b="1" dirty="0" smtClean="0"/>
              <a:t>Modular building : </a:t>
            </a:r>
            <a:r>
              <a:rPr lang="en-GB" sz="2000" dirty="0" smtClean="0"/>
              <a:t>At </a:t>
            </a:r>
            <a:r>
              <a:rPr lang="en-GB" sz="2000" dirty="0"/>
              <a:t>this stage, only acoustic measures shall </a:t>
            </a:r>
            <a:r>
              <a:rPr lang="en-GB" sz="2000"/>
              <a:t>be </a:t>
            </a:r>
            <a:r>
              <a:rPr lang="en-GB" sz="2000" smtClean="0"/>
              <a:t>developed </a:t>
            </a:r>
            <a:r>
              <a:rPr lang="en-GB" sz="2000" dirty="0"/>
              <a:t>in order to overcome the concern of reduced audible signals from EV / HEV. After finalisation, the appropriate GR shall be assigned with the enhancement of the Regulation in order to develop </a:t>
            </a:r>
            <a:r>
              <a:rPr lang="en-GB" sz="2000" b="1" dirty="0"/>
              <a:t>alternative, non-acoustic measures</a:t>
            </a:r>
            <a:r>
              <a:rPr lang="en-GB" sz="2000" dirty="0"/>
              <a:t>, taking into account active safety systems such as, but not limited to pedestrian detection systems.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815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Basic 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b="1" dirty="0" smtClean="0"/>
              <a:t>This </a:t>
            </a:r>
            <a:r>
              <a:rPr lang="fr-FR" sz="2000" b="1" smtClean="0"/>
              <a:t>standard </a:t>
            </a:r>
            <a:r>
              <a:rPr lang="fr-FR" sz="2000" b="1"/>
              <a:t>proposes the following well-accepted specifications:</a:t>
            </a:r>
            <a:endParaRPr lang="fr-FR" sz="2000" b="1" dirty="0" smtClean="0"/>
          </a:p>
          <a:p>
            <a:pPr algn="just"/>
            <a:r>
              <a:rPr lang="fr-FR" sz="2000" dirty="0" smtClean="0"/>
              <a:t>Test of Minimum </a:t>
            </a:r>
            <a:r>
              <a:rPr lang="fr-FR" sz="2000" dirty="0" err="1" smtClean="0"/>
              <a:t>sound</a:t>
            </a:r>
            <a:r>
              <a:rPr lang="fr-FR" sz="2000" dirty="0" smtClean="0"/>
              <a:t> at </a:t>
            </a:r>
            <a:r>
              <a:rPr lang="fr-FR" sz="2000" smtClean="0"/>
              <a:t>10 km/h, 20 km/h and reversing</a:t>
            </a:r>
            <a:endParaRPr lang="fr-FR" sz="2000" dirty="0" smtClean="0"/>
          </a:p>
          <a:p>
            <a:pPr marL="361950" indent="0" algn="just">
              <a:buNone/>
            </a:pPr>
            <a:r>
              <a:rPr lang="fr-FR" sz="2000" dirty="0"/>
              <a:t>This standard </a:t>
            </a:r>
            <a:r>
              <a:rPr lang="fr-FR" sz="2000" err="1" smtClean="0"/>
              <a:t>specifies</a:t>
            </a:r>
            <a:r>
              <a:rPr lang="fr-FR" sz="2000" smtClean="0"/>
              <a:t> minimum levels for </a:t>
            </a:r>
            <a:r>
              <a:rPr lang="fr-FR" sz="2000"/>
              <a:t>overall sound and for at least two </a:t>
            </a:r>
            <a:r>
              <a:rPr lang="fr-FR" sz="2000" dirty="0" smtClean="0"/>
              <a:t>1/3 octave </a:t>
            </a:r>
            <a:r>
              <a:rPr lang="fr-FR" sz="2000" smtClean="0"/>
              <a:t>bands  </a:t>
            </a:r>
            <a:endParaRPr lang="fr-FR" sz="2000" dirty="0" smtClean="0"/>
          </a:p>
          <a:p>
            <a:pPr algn="just"/>
            <a:r>
              <a:rPr lang="fr-FR" sz="2000" dirty="0" err="1" smtClean="0"/>
              <a:t>Frequency</a:t>
            </a:r>
            <a:r>
              <a:rPr lang="fr-FR" sz="2000" dirty="0" smtClean="0"/>
              <a:t> shift </a:t>
            </a:r>
            <a:r>
              <a:rPr lang="fr-FR" sz="2000" dirty="0" err="1" smtClean="0"/>
              <a:t>from</a:t>
            </a:r>
            <a:r>
              <a:rPr lang="fr-FR" sz="2000" dirty="0" smtClean="0"/>
              <a:t> 5 to 20 km/h 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This </a:t>
            </a:r>
            <a:r>
              <a:rPr lang="fr-FR" sz="2000" dirty="0" err="1" smtClean="0"/>
              <a:t>regulation</a:t>
            </a:r>
            <a:r>
              <a:rPr lang="fr-FR" sz="2000" dirty="0" smtClean="0"/>
              <a:t> </a:t>
            </a:r>
            <a:r>
              <a:rPr lang="fr-FR" sz="2000" dirty="0" err="1" smtClean="0"/>
              <a:t>provides</a:t>
            </a:r>
            <a:r>
              <a:rPr lang="fr-FR" sz="2000" dirty="0" smtClean="0"/>
              <a:t>  </a:t>
            </a:r>
            <a:r>
              <a:rPr lang="fr-FR" sz="2000" dirty="0" err="1" smtClean="0"/>
              <a:t>vehicle</a:t>
            </a:r>
            <a:r>
              <a:rPr lang="fr-FR" sz="2000" dirty="0" smtClean="0"/>
              <a:t> </a:t>
            </a:r>
            <a:r>
              <a:rPr lang="fr-FR" sz="2000" smtClean="0"/>
              <a:t>performance specifications </a:t>
            </a:r>
            <a:r>
              <a:rPr lang="fr-FR" sz="2000" dirty="0" err="1" smtClean="0"/>
              <a:t>with</a:t>
            </a:r>
            <a:r>
              <a:rPr lang="fr-FR" sz="2000" dirty="0" smtClean="0"/>
              <a:t> or </a:t>
            </a:r>
            <a:r>
              <a:rPr lang="fr-FR" sz="2000" dirty="0" err="1" smtClean="0"/>
              <a:t>without</a:t>
            </a:r>
            <a:r>
              <a:rPr lang="fr-FR" sz="2000" dirty="0" smtClean="0"/>
              <a:t> an AVAS for </a:t>
            </a:r>
            <a:r>
              <a:rPr lang="fr-FR" sz="2000" dirty="0" err="1" smtClean="0"/>
              <a:t>EVs</a:t>
            </a:r>
            <a:r>
              <a:rPr lang="fr-FR" sz="2000" dirty="0" smtClean="0"/>
              <a:t> and </a:t>
            </a:r>
            <a:r>
              <a:rPr lang="fr-FR" sz="2000" err="1" smtClean="0"/>
              <a:t>HEVs</a:t>
            </a:r>
            <a:r>
              <a:rPr lang="fr-FR" sz="2000"/>
              <a:t>  </a:t>
            </a:r>
            <a:r>
              <a:rPr lang="fr-FR" sz="2000" smtClean="0"/>
              <a:t>(without </a:t>
            </a:r>
            <a:r>
              <a:rPr lang="fr-FR" sz="2000"/>
              <a:t>an AVAS </a:t>
            </a:r>
            <a:r>
              <a:rPr lang="fr-FR" sz="2000" smtClean="0"/>
              <a:t>if natural </a:t>
            </a:r>
            <a:r>
              <a:rPr lang="fr-FR" sz="2000" dirty="0" err="1"/>
              <a:t>sound</a:t>
            </a:r>
            <a:r>
              <a:rPr lang="fr-FR" sz="2000" dirty="0"/>
              <a:t> of EV/HEV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loud</a:t>
            </a:r>
            <a:r>
              <a:rPr lang="fr-FR" sz="2000" dirty="0"/>
              <a:t> </a:t>
            </a:r>
            <a:r>
              <a:rPr lang="fr-FR" sz="2000" dirty="0" err="1"/>
              <a:t>enough</a:t>
            </a:r>
            <a:r>
              <a:rPr lang="fr-FR" sz="2000" dirty="0" smtClean="0"/>
              <a:t>)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en-US" sz="2000" smtClean="0"/>
              <a:t>In </a:t>
            </a:r>
            <a:r>
              <a:rPr lang="en-US" sz="2000"/>
              <a:t>order to achieve a compromise for </a:t>
            </a:r>
            <a:r>
              <a:rPr lang="en-US" sz="2000" smtClean="0"/>
              <a:t>prompt </a:t>
            </a:r>
            <a:r>
              <a:rPr lang="en-US" sz="2000"/>
              <a:t>publication of this </a:t>
            </a:r>
            <a:r>
              <a:rPr lang="en-US" sz="2000" smtClean="0"/>
              <a:t>Regulation, potential additional specifications were postponed to permit any additional research work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038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Recommendations </a:t>
            </a:r>
            <a:r>
              <a:rPr lang="fr-FR" dirty="0" smtClean="0"/>
              <a:t>for GRB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Because state </a:t>
            </a:r>
            <a:r>
              <a:rPr lang="en-US" sz="2200"/>
              <a:t>of the art </a:t>
            </a:r>
            <a:r>
              <a:rPr lang="en-US" sz="2200" dirty="0"/>
              <a:t>does not permit today to prove that those following points will be </a:t>
            </a:r>
            <a:r>
              <a:rPr lang="en-US" sz="2200" dirty="0" err="1"/>
              <a:t>benefitial</a:t>
            </a:r>
            <a:r>
              <a:rPr lang="en-US" sz="2200" dirty="0"/>
              <a:t> without </a:t>
            </a:r>
            <a:r>
              <a:rPr lang="en-US" sz="2200"/>
              <a:t>undesired adverse effects, </a:t>
            </a:r>
            <a:r>
              <a:rPr lang="en-US" sz="2200" dirty="0"/>
              <a:t>the </a:t>
            </a:r>
            <a:r>
              <a:rPr lang="en-US" sz="2200"/>
              <a:t>IWG </a:t>
            </a:r>
            <a:r>
              <a:rPr lang="en-US" sz="2200" smtClean="0"/>
              <a:t>proposes </a:t>
            </a:r>
            <a:r>
              <a:rPr lang="en-US" sz="2200" dirty="0"/>
              <a:t>to GRB for the working document : </a:t>
            </a:r>
          </a:p>
          <a:p>
            <a:pPr algn="just"/>
            <a:r>
              <a:rPr lang="en-US" sz="2200" dirty="0"/>
              <a:t>to postpone L categories from the scope </a:t>
            </a:r>
          </a:p>
          <a:p>
            <a:pPr algn="just"/>
            <a:r>
              <a:rPr lang="en-US" sz="2200" dirty="0"/>
              <a:t>to </a:t>
            </a:r>
            <a:r>
              <a:rPr lang="en-US" sz="2200"/>
              <a:t>have stationary </a:t>
            </a:r>
            <a:r>
              <a:rPr lang="en-US" sz="2200" dirty="0"/>
              <a:t>sound as an option</a:t>
            </a:r>
          </a:p>
          <a:p>
            <a:pPr algn="just"/>
            <a:r>
              <a:rPr lang="en-US" sz="2200" dirty="0"/>
              <a:t>to have pause function as an option</a:t>
            </a:r>
            <a:endParaRPr lang="fr-FR" sz="2200" dirty="0"/>
          </a:p>
          <a:p>
            <a:pPr marL="0" indent="0" algn="just">
              <a:buNone/>
            </a:pPr>
            <a:endParaRPr lang="fr-FR" sz="2200" dirty="0"/>
          </a:p>
          <a:p>
            <a:pPr marL="0" indent="0" algn="just">
              <a:buNone/>
            </a:pPr>
            <a:r>
              <a:rPr lang="fr-FR" sz="2200" dirty="0"/>
              <a:t>The </a:t>
            </a:r>
            <a:r>
              <a:rPr lang="fr-FR" sz="2200"/>
              <a:t>IWG </a:t>
            </a:r>
            <a:r>
              <a:rPr lang="fr-FR" sz="2200" smtClean="0"/>
              <a:t>proposes </a:t>
            </a:r>
            <a:r>
              <a:rPr lang="fr-FR" sz="2200" dirty="0"/>
              <a:t>to GRB to </a:t>
            </a:r>
            <a:r>
              <a:rPr lang="fr-FR" sz="2200" dirty="0" err="1"/>
              <a:t>re-consider</a:t>
            </a:r>
            <a:r>
              <a:rPr lang="fr-FR" sz="2200" dirty="0"/>
              <a:t> </a:t>
            </a:r>
            <a:r>
              <a:rPr lang="fr-FR" sz="2200" dirty="0" err="1"/>
              <a:t>these</a:t>
            </a:r>
            <a:r>
              <a:rPr lang="fr-FR" sz="2200" dirty="0"/>
              <a:t> points </a:t>
            </a:r>
            <a:r>
              <a:rPr lang="fr-FR" sz="2200" err="1"/>
              <a:t>after</a:t>
            </a:r>
            <a:r>
              <a:rPr lang="fr-FR" sz="2200"/>
              <a:t> </a:t>
            </a:r>
            <a:r>
              <a:rPr lang="fr-FR" sz="2200" smtClean="0"/>
              <a:t>adoption in September </a:t>
            </a:r>
            <a:r>
              <a:rPr lang="fr-FR" sz="2200" dirty="0"/>
              <a:t>2015 for the </a:t>
            </a:r>
            <a:r>
              <a:rPr lang="fr-FR" sz="2200" dirty="0" err="1"/>
              <a:t>revision</a:t>
            </a:r>
            <a:r>
              <a:rPr lang="fr-FR" sz="2200" dirty="0"/>
              <a:t> of </a:t>
            </a:r>
            <a:r>
              <a:rPr lang="fr-FR" sz="2200" dirty="0" err="1"/>
              <a:t>this</a:t>
            </a:r>
            <a:r>
              <a:rPr lang="fr-FR" sz="2200" dirty="0"/>
              <a:t>  future </a:t>
            </a:r>
            <a:r>
              <a:rPr lang="fr-FR" sz="2200" dirty="0" err="1"/>
              <a:t>Regulation</a:t>
            </a:r>
            <a:r>
              <a:rPr lang="fr-FR" sz="22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17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load</a:t>
            </a:r>
            <a:r>
              <a:rPr lang="fr-FR" dirty="0" smtClean="0"/>
              <a:t> for </a:t>
            </a:r>
            <a:r>
              <a:rPr lang="fr-FR" dirty="0" err="1" smtClean="0"/>
              <a:t>working</a:t>
            </a:r>
            <a:r>
              <a:rPr lang="fr-FR" dirty="0" smtClean="0"/>
              <a:t> document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400" dirty="0" err="1" smtClean="0"/>
              <a:t>Specifications</a:t>
            </a:r>
            <a:r>
              <a:rPr lang="fr-FR" sz="2400" dirty="0" smtClean="0"/>
              <a:t> </a:t>
            </a:r>
            <a:r>
              <a:rPr lang="fr-FR" sz="2400" err="1" smtClean="0"/>
              <a:t>under</a:t>
            </a:r>
            <a:r>
              <a:rPr lang="fr-FR" sz="2400" smtClean="0"/>
              <a:t> discussion </a:t>
            </a:r>
            <a:r>
              <a:rPr lang="fr-FR" sz="2400" dirty="0" smtClean="0"/>
              <a:t>:</a:t>
            </a:r>
          </a:p>
          <a:p>
            <a:pPr lvl="1"/>
            <a:r>
              <a:rPr lang="en-US" sz="2400" dirty="0" smtClean="0"/>
              <a:t>Reduce spectral requirement for vehicle without AVAS if overall </a:t>
            </a:r>
            <a:r>
              <a:rPr lang="en-US" sz="2400" smtClean="0"/>
              <a:t>sound pressure level </a:t>
            </a:r>
            <a:r>
              <a:rPr lang="en-US" sz="2400" dirty="0" smtClean="0"/>
              <a:t>is above limit + xx </a:t>
            </a:r>
            <a:r>
              <a:rPr lang="en-US" sz="2400" smtClean="0"/>
              <a:t>dB (because </a:t>
            </a:r>
            <a:r>
              <a:rPr lang="fr-FR" sz="2400" dirty="0" err="1"/>
              <a:t>natural</a:t>
            </a:r>
            <a:r>
              <a:rPr lang="fr-FR" sz="2400" dirty="0"/>
              <a:t> </a:t>
            </a:r>
            <a:r>
              <a:rPr lang="fr-FR" sz="2400" dirty="0" err="1"/>
              <a:t>sound</a:t>
            </a:r>
            <a:r>
              <a:rPr lang="fr-FR" sz="2400" dirty="0"/>
              <a:t> of EV/HEV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loud</a:t>
            </a:r>
            <a:r>
              <a:rPr lang="fr-FR" sz="2400" dirty="0"/>
              <a:t> </a:t>
            </a:r>
            <a:r>
              <a:rPr lang="fr-FR" sz="2400" dirty="0" err="1"/>
              <a:t>enough</a:t>
            </a:r>
            <a:r>
              <a:rPr lang="fr-FR" sz="2400" dirty="0" smtClean="0"/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Reverse alarm </a:t>
            </a:r>
          </a:p>
          <a:p>
            <a:pPr lvl="1"/>
            <a:r>
              <a:rPr lang="en-US" sz="2400" smtClean="0"/>
              <a:t>Fading </a:t>
            </a:r>
            <a:r>
              <a:rPr lang="en-US" sz="2400" dirty="0" smtClean="0"/>
              <a:t>out of the </a:t>
            </a:r>
            <a:r>
              <a:rPr lang="en-US" sz="2400" smtClean="0"/>
              <a:t>sound above a </a:t>
            </a:r>
            <a:r>
              <a:rPr lang="en-US" sz="2400" dirty="0" smtClean="0"/>
              <a:t>certain speed </a:t>
            </a:r>
          </a:p>
          <a:p>
            <a:pPr lvl="1"/>
            <a:r>
              <a:rPr lang="en-US" sz="2400" smtClean="0"/>
              <a:t>Limitation of the overall sound emission of AVAS to ensure the protection of the environment</a:t>
            </a:r>
            <a:endParaRPr lang="en-US" sz="2400" dirty="0" smtClean="0"/>
          </a:p>
          <a:p>
            <a:r>
              <a:rPr lang="fr-FR" sz="2400" smtClean="0"/>
              <a:t>Communication  form</a:t>
            </a:r>
            <a:endParaRPr lang="fr-FR" sz="2400" dirty="0" smtClean="0"/>
          </a:p>
          <a:p>
            <a:r>
              <a:rPr lang="fr-FR" sz="2400" dirty="0" err="1" smtClean="0"/>
              <a:t>Transitional</a:t>
            </a:r>
            <a:r>
              <a:rPr lang="fr-FR" sz="2400" dirty="0" smtClean="0"/>
              <a:t> provisions</a:t>
            </a:r>
          </a:p>
          <a:p>
            <a:r>
              <a:rPr lang="fr-FR" sz="2400" dirty="0" smtClean="0"/>
              <a:t>Test </a:t>
            </a:r>
            <a:r>
              <a:rPr lang="fr-FR" sz="2400" dirty="0" err="1" smtClean="0"/>
              <a:t>method</a:t>
            </a:r>
            <a:r>
              <a:rPr lang="fr-FR" sz="2400" dirty="0" smtClean="0"/>
              <a:t> </a:t>
            </a:r>
            <a:r>
              <a:rPr lang="fr-FR" sz="2400" dirty="0" err="1" smtClean="0"/>
              <a:t>improvements</a:t>
            </a:r>
            <a:r>
              <a:rPr lang="fr-FR" sz="2400" dirty="0" smtClean="0"/>
              <a:t> (</a:t>
            </a:r>
            <a:r>
              <a:rPr lang="fr-FR" sz="2400" dirty="0" err="1"/>
              <a:t>e.g</a:t>
            </a:r>
            <a:r>
              <a:rPr lang="fr-FR" sz="2400"/>
              <a:t>. </a:t>
            </a:r>
            <a:r>
              <a:rPr lang="fr-FR" sz="2400" smtClean="0"/>
              <a:t>measurement of frequency </a:t>
            </a:r>
            <a:r>
              <a:rPr lang="fr-FR" sz="2400" dirty="0"/>
              <a:t>shift)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06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QRTV for UN Regulation</vt:lpstr>
      <vt:lpstr>Meetings</vt:lpstr>
      <vt:lpstr>A new UN Regulation</vt:lpstr>
      <vt:lpstr>Basic principles</vt:lpstr>
      <vt:lpstr>Recommendations for GRB</vt:lpstr>
      <vt:lpstr>Work load for working document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QRTV</dc:title>
  <dc:creator>Louis-Ferdinand PARDO</dc:creator>
  <cp:lastModifiedBy>Konstantin Glukhenkiy</cp:lastModifiedBy>
  <cp:revision>25</cp:revision>
  <dcterms:created xsi:type="dcterms:W3CDTF">2014-12-12T05:47:44Z</dcterms:created>
  <dcterms:modified xsi:type="dcterms:W3CDTF">2015-01-26T17:10:10Z</dcterms:modified>
</cp:coreProperties>
</file>