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73" r:id="rId4"/>
    <p:sldId id="287" r:id="rId5"/>
    <p:sldId id="306" r:id="rId6"/>
    <p:sldId id="288" r:id="rId7"/>
    <p:sldId id="301" r:id="rId8"/>
    <p:sldId id="299" r:id="rId9"/>
    <p:sldId id="274" r:id="rId10"/>
    <p:sldId id="275" r:id="rId11"/>
    <p:sldId id="284" r:id="rId12"/>
    <p:sldId id="294" r:id="rId13"/>
    <p:sldId id="297" r:id="rId14"/>
    <p:sldId id="296" r:id="rId15"/>
    <p:sldId id="295" r:id="rId16"/>
    <p:sldId id="289" r:id="rId17"/>
    <p:sldId id="285" r:id="rId18"/>
    <p:sldId id="305" r:id="rId19"/>
    <p:sldId id="278" r:id="rId20"/>
    <p:sldId id="292" r:id="rId21"/>
    <p:sldId id="302" r:id="rId22"/>
    <p:sldId id="304" r:id="rId23"/>
    <p:sldId id="298" r:id="rId24"/>
    <p:sldId id="293" r:id="rId25"/>
    <p:sldId id="290" r:id="rId26"/>
    <p:sldId id="291" r:id="rId27"/>
    <p:sldId id="258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D41"/>
    <a:srgbClr val="99CC00"/>
    <a:srgbClr val="4BC8E1"/>
    <a:srgbClr val="53E04C"/>
    <a:srgbClr val="9395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96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90362-BA6B-41AC-B156-D1613C8863C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976738-90B3-4B6A-8461-F680A621DEF4}">
      <dgm:prSet phldrT="[Text]"/>
      <dgm:spPr>
        <a:solidFill>
          <a:srgbClr val="FFFF00"/>
        </a:solidFill>
      </dgm:spPr>
      <dgm:t>
        <a:bodyPr/>
        <a:lstStyle/>
        <a:p>
          <a:r>
            <a:rPr lang="en-GB" b="1" noProof="0" dirty="0" smtClean="0">
              <a:solidFill>
                <a:schemeClr val="tx1"/>
              </a:solidFill>
            </a:rPr>
            <a:t>Quality on rail</a:t>
          </a:r>
          <a:endParaRPr lang="en-GB" b="1" noProof="0" dirty="0">
            <a:solidFill>
              <a:schemeClr val="tx1"/>
            </a:solidFill>
          </a:endParaRPr>
        </a:p>
      </dgm:t>
    </dgm:pt>
    <dgm:pt modelId="{600DC3E6-0110-4C55-B0D6-2FF67CD34E5B}" type="parTrans" cxnId="{A74E5F0F-EB5C-42A1-8486-87562FEB57EC}">
      <dgm:prSet/>
      <dgm:spPr/>
      <dgm:t>
        <a:bodyPr/>
        <a:lstStyle/>
        <a:p>
          <a:endParaRPr lang="en-GB"/>
        </a:p>
      </dgm:t>
    </dgm:pt>
    <dgm:pt modelId="{0BF2CAAB-AC09-466A-8798-FD0FBE76AC53}" type="sibTrans" cxnId="{A74E5F0F-EB5C-42A1-8486-87562FEB57EC}">
      <dgm:prSet/>
      <dgm:spPr/>
      <dgm:t>
        <a:bodyPr/>
        <a:lstStyle/>
        <a:p>
          <a:endParaRPr lang="en-GB"/>
        </a:p>
      </dgm:t>
    </dgm:pt>
    <dgm:pt modelId="{36E56FC3-1B59-4DBF-A7B5-E3F196181F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100" b="1" noProof="0" dirty="0" smtClean="0"/>
            <a:t>Traction</a:t>
          </a:r>
          <a:endParaRPr lang="en-GB" sz="1100" b="1" noProof="0" dirty="0"/>
        </a:p>
      </dgm:t>
    </dgm:pt>
    <dgm:pt modelId="{63C90F09-5AE2-484F-B620-79CE025E69EA}" type="parTrans" cxnId="{FBC5958D-7D55-4FF5-BCE9-89251300F6B5}">
      <dgm:prSet/>
      <dgm:spPr/>
      <dgm:t>
        <a:bodyPr/>
        <a:lstStyle/>
        <a:p>
          <a:endParaRPr lang="en-GB"/>
        </a:p>
      </dgm:t>
    </dgm:pt>
    <dgm:pt modelId="{A87838B4-A64E-4760-89A0-F3BF0B476E3C}" type="sibTrans" cxnId="{FBC5958D-7D55-4FF5-BCE9-89251300F6B5}">
      <dgm:prSet/>
      <dgm:spPr/>
      <dgm:t>
        <a:bodyPr/>
        <a:lstStyle/>
        <a:p>
          <a:endParaRPr lang="en-GB"/>
        </a:p>
      </dgm:t>
    </dgm:pt>
    <dgm:pt modelId="{13D44FF0-2178-4C24-9B5B-5755E14FF999}">
      <dgm:prSet phldrT="[Text]" custT="1"/>
      <dgm:spPr>
        <a:solidFill>
          <a:srgbClr val="5AAD41"/>
        </a:solidFill>
      </dgm:spPr>
      <dgm:t>
        <a:bodyPr/>
        <a:lstStyle/>
        <a:p>
          <a:r>
            <a:rPr lang="en-GB" sz="1100" b="1" noProof="0" dirty="0" smtClean="0"/>
            <a:t>Wagons</a:t>
          </a:r>
          <a:endParaRPr lang="en-GB" sz="1100" b="1" noProof="0" dirty="0"/>
        </a:p>
      </dgm:t>
    </dgm:pt>
    <dgm:pt modelId="{3274AC02-73CC-456F-A09C-B254C245B92F}" type="parTrans" cxnId="{7AC00BCE-3CAD-4E66-BBA8-5CDE3C6E74AE}">
      <dgm:prSet/>
      <dgm:spPr/>
      <dgm:t>
        <a:bodyPr/>
        <a:lstStyle/>
        <a:p>
          <a:endParaRPr lang="en-GB"/>
        </a:p>
      </dgm:t>
    </dgm:pt>
    <dgm:pt modelId="{83296F4D-842F-4604-A639-02F41B725E3B}" type="sibTrans" cxnId="{7AC00BCE-3CAD-4E66-BBA8-5CDE3C6E74AE}">
      <dgm:prSet/>
      <dgm:spPr/>
      <dgm:t>
        <a:bodyPr/>
        <a:lstStyle/>
        <a:p>
          <a:endParaRPr lang="en-GB"/>
        </a:p>
      </dgm:t>
    </dgm:pt>
    <dgm:pt modelId="{3D142751-5D96-456B-BEAE-10F49D59372D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100" b="1" noProof="0" dirty="0" smtClean="0"/>
            <a:t>Infrastructure</a:t>
          </a:r>
          <a:endParaRPr lang="en-GB" sz="1100" b="1" noProof="0" dirty="0"/>
        </a:p>
      </dgm:t>
    </dgm:pt>
    <dgm:pt modelId="{C59DEE4F-EBF7-4E7D-A6A9-A9EB7C9A6C83}" type="parTrans" cxnId="{BC8D18B4-F6C7-4027-B455-0A49DABE808F}">
      <dgm:prSet/>
      <dgm:spPr/>
      <dgm:t>
        <a:bodyPr/>
        <a:lstStyle/>
        <a:p>
          <a:endParaRPr lang="en-GB"/>
        </a:p>
      </dgm:t>
    </dgm:pt>
    <dgm:pt modelId="{4A82FFB5-1EC0-4EC5-BBB1-553952FD2AFA}" type="sibTrans" cxnId="{BC8D18B4-F6C7-4027-B455-0A49DABE808F}">
      <dgm:prSet/>
      <dgm:spPr/>
      <dgm:t>
        <a:bodyPr/>
        <a:lstStyle/>
        <a:p>
          <a:endParaRPr lang="en-GB"/>
        </a:p>
      </dgm:t>
    </dgm:pt>
    <dgm:pt modelId="{6560D099-4D15-4315-A3B2-30EEA228E3EF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sz="1100" b="1" noProof="0" dirty="0" smtClean="0"/>
            <a:t>Train path</a:t>
          </a:r>
          <a:endParaRPr lang="en-GB" sz="1100" b="1" noProof="0" dirty="0"/>
        </a:p>
      </dgm:t>
    </dgm:pt>
    <dgm:pt modelId="{430FE3DD-1772-4B54-B2E5-5D28C6F7924F}" type="parTrans" cxnId="{00024891-FBA3-425C-9B5C-08EBB21CE747}">
      <dgm:prSet/>
      <dgm:spPr/>
      <dgm:t>
        <a:bodyPr/>
        <a:lstStyle/>
        <a:p>
          <a:endParaRPr lang="en-GB"/>
        </a:p>
      </dgm:t>
    </dgm:pt>
    <dgm:pt modelId="{8BDDA746-BA2D-4236-8704-F7C45D6301F1}" type="sibTrans" cxnId="{00024891-FBA3-425C-9B5C-08EBB21CE747}">
      <dgm:prSet/>
      <dgm:spPr/>
      <dgm:t>
        <a:bodyPr/>
        <a:lstStyle/>
        <a:p>
          <a:endParaRPr lang="en-GB"/>
        </a:p>
      </dgm:t>
    </dgm:pt>
    <dgm:pt modelId="{88C8BFFD-E876-465D-B4E8-ED23F6364487}" type="pres">
      <dgm:prSet presAssocID="{D7290362-BA6B-41AC-B156-D1613C8863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E01B5D-378F-43BF-BC29-1040D7F5E216}" type="pres">
      <dgm:prSet presAssocID="{EA976738-90B3-4B6A-8461-F680A621DEF4}" presName="centerShape" presStyleLbl="node0" presStyleIdx="0" presStyleCnt="1"/>
      <dgm:spPr/>
      <dgm:t>
        <a:bodyPr/>
        <a:lstStyle/>
        <a:p>
          <a:endParaRPr lang="en-GB"/>
        </a:p>
      </dgm:t>
    </dgm:pt>
    <dgm:pt modelId="{396E4880-8C1E-429C-B013-5AF424836416}" type="pres">
      <dgm:prSet presAssocID="{36E56FC3-1B59-4DBF-A7B5-E3F196181F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60251E-FF92-4A40-B021-DF884B0E3807}" type="pres">
      <dgm:prSet presAssocID="{36E56FC3-1B59-4DBF-A7B5-E3F196181FF6}" presName="dummy" presStyleCnt="0"/>
      <dgm:spPr/>
    </dgm:pt>
    <dgm:pt modelId="{D129C814-9930-4136-A10D-EE208411DBA1}" type="pres">
      <dgm:prSet presAssocID="{A87838B4-A64E-4760-89A0-F3BF0B476E3C}" presName="sibTrans" presStyleLbl="sibTrans2D1" presStyleIdx="0" presStyleCnt="4"/>
      <dgm:spPr/>
      <dgm:t>
        <a:bodyPr/>
        <a:lstStyle/>
        <a:p>
          <a:endParaRPr lang="en-GB"/>
        </a:p>
      </dgm:t>
    </dgm:pt>
    <dgm:pt modelId="{C85A966C-FDF3-4E3A-BB07-0950663A1253}" type="pres">
      <dgm:prSet presAssocID="{13D44FF0-2178-4C24-9B5B-5755E14FF9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7B483-E5B5-4DD5-86F3-395C14FD026F}" type="pres">
      <dgm:prSet presAssocID="{13D44FF0-2178-4C24-9B5B-5755E14FF999}" presName="dummy" presStyleCnt="0"/>
      <dgm:spPr/>
    </dgm:pt>
    <dgm:pt modelId="{68943F76-637A-47D9-91C2-F7ED2E6E820E}" type="pres">
      <dgm:prSet presAssocID="{83296F4D-842F-4604-A639-02F41B725E3B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16DB31F-5065-47AC-9C17-B8AE4831A148}" type="pres">
      <dgm:prSet presAssocID="{3D142751-5D96-456B-BEAE-10F49D5937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2DCA2-0E1E-4C5D-B9C2-886FF3A777DB}" type="pres">
      <dgm:prSet presAssocID="{3D142751-5D96-456B-BEAE-10F49D59372D}" presName="dummy" presStyleCnt="0"/>
      <dgm:spPr/>
    </dgm:pt>
    <dgm:pt modelId="{760D6378-1DAC-4339-AC2E-1BC061F951D3}" type="pres">
      <dgm:prSet presAssocID="{4A82FFB5-1EC0-4EC5-BBB1-553952FD2AF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3FDEE38-DCB2-4957-980E-7329B05E10FA}" type="pres">
      <dgm:prSet presAssocID="{6560D099-4D15-4315-A3B2-30EEA228E3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DDE38-D6DC-4B7E-9DCE-73AEDCA6EA1B}" type="pres">
      <dgm:prSet presAssocID="{6560D099-4D15-4315-A3B2-30EEA228E3EF}" presName="dummy" presStyleCnt="0"/>
      <dgm:spPr/>
    </dgm:pt>
    <dgm:pt modelId="{225641F5-1E4A-4AAC-9F13-268CD32B4A8F}" type="pres">
      <dgm:prSet presAssocID="{8BDDA746-BA2D-4236-8704-F7C45D6301F1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BC5958D-7D55-4FF5-BCE9-89251300F6B5}" srcId="{EA976738-90B3-4B6A-8461-F680A621DEF4}" destId="{36E56FC3-1B59-4DBF-A7B5-E3F196181FF6}" srcOrd="0" destOrd="0" parTransId="{63C90F09-5AE2-484F-B620-79CE025E69EA}" sibTransId="{A87838B4-A64E-4760-89A0-F3BF0B476E3C}"/>
    <dgm:cxn modelId="{3B8BE79D-FF54-4286-8DB2-CD68C0E56F36}" type="presOf" srcId="{3D142751-5D96-456B-BEAE-10F49D59372D}" destId="{C16DB31F-5065-47AC-9C17-B8AE4831A148}" srcOrd="0" destOrd="0" presId="urn:microsoft.com/office/officeart/2005/8/layout/radial6"/>
    <dgm:cxn modelId="{A8ED0205-7949-4453-B517-BC21614A8AD9}" type="presOf" srcId="{A87838B4-A64E-4760-89A0-F3BF0B476E3C}" destId="{D129C814-9930-4136-A10D-EE208411DBA1}" srcOrd="0" destOrd="0" presId="urn:microsoft.com/office/officeart/2005/8/layout/radial6"/>
    <dgm:cxn modelId="{715DF117-F107-4472-96BC-082EF34060AE}" type="presOf" srcId="{EA976738-90B3-4B6A-8461-F680A621DEF4}" destId="{69E01B5D-378F-43BF-BC29-1040D7F5E216}" srcOrd="0" destOrd="0" presId="urn:microsoft.com/office/officeart/2005/8/layout/radial6"/>
    <dgm:cxn modelId="{60A6B617-CE84-4D3B-9679-E81C43E5F5E4}" type="presOf" srcId="{8BDDA746-BA2D-4236-8704-F7C45D6301F1}" destId="{225641F5-1E4A-4AAC-9F13-268CD32B4A8F}" srcOrd="0" destOrd="0" presId="urn:microsoft.com/office/officeart/2005/8/layout/radial6"/>
    <dgm:cxn modelId="{BC8D18B4-F6C7-4027-B455-0A49DABE808F}" srcId="{EA976738-90B3-4B6A-8461-F680A621DEF4}" destId="{3D142751-5D96-456B-BEAE-10F49D59372D}" srcOrd="2" destOrd="0" parTransId="{C59DEE4F-EBF7-4E7D-A6A9-A9EB7C9A6C83}" sibTransId="{4A82FFB5-1EC0-4EC5-BBB1-553952FD2AFA}"/>
    <dgm:cxn modelId="{FFF8026D-3A6F-4DD0-B12F-30138921F2BC}" type="presOf" srcId="{D7290362-BA6B-41AC-B156-D1613C8863C0}" destId="{88C8BFFD-E876-465D-B4E8-ED23F6364487}" srcOrd="0" destOrd="0" presId="urn:microsoft.com/office/officeart/2005/8/layout/radial6"/>
    <dgm:cxn modelId="{3B8E1CDD-35FA-49E9-8BEB-699BBE0676B1}" type="presOf" srcId="{4A82FFB5-1EC0-4EC5-BBB1-553952FD2AFA}" destId="{760D6378-1DAC-4339-AC2E-1BC061F951D3}" srcOrd="0" destOrd="0" presId="urn:microsoft.com/office/officeart/2005/8/layout/radial6"/>
    <dgm:cxn modelId="{7AC00BCE-3CAD-4E66-BBA8-5CDE3C6E74AE}" srcId="{EA976738-90B3-4B6A-8461-F680A621DEF4}" destId="{13D44FF0-2178-4C24-9B5B-5755E14FF999}" srcOrd="1" destOrd="0" parTransId="{3274AC02-73CC-456F-A09C-B254C245B92F}" sibTransId="{83296F4D-842F-4604-A639-02F41B725E3B}"/>
    <dgm:cxn modelId="{60D758B1-E339-4D19-990F-216E6E50E95F}" type="presOf" srcId="{36E56FC3-1B59-4DBF-A7B5-E3F196181FF6}" destId="{396E4880-8C1E-429C-B013-5AF424836416}" srcOrd="0" destOrd="0" presId="urn:microsoft.com/office/officeart/2005/8/layout/radial6"/>
    <dgm:cxn modelId="{49D27C4F-E517-48F4-8A9D-4005F1B5AB36}" type="presOf" srcId="{83296F4D-842F-4604-A639-02F41B725E3B}" destId="{68943F76-637A-47D9-91C2-F7ED2E6E820E}" srcOrd="0" destOrd="0" presId="urn:microsoft.com/office/officeart/2005/8/layout/radial6"/>
    <dgm:cxn modelId="{F293238A-3DEA-49BC-9CB5-45DF6DAAF1ED}" type="presOf" srcId="{13D44FF0-2178-4C24-9B5B-5755E14FF999}" destId="{C85A966C-FDF3-4E3A-BB07-0950663A1253}" srcOrd="0" destOrd="0" presId="urn:microsoft.com/office/officeart/2005/8/layout/radial6"/>
    <dgm:cxn modelId="{C2F875C5-6E5C-4780-94FB-955CC4886864}" type="presOf" srcId="{6560D099-4D15-4315-A3B2-30EEA228E3EF}" destId="{53FDEE38-DCB2-4957-980E-7329B05E10FA}" srcOrd="0" destOrd="0" presId="urn:microsoft.com/office/officeart/2005/8/layout/radial6"/>
    <dgm:cxn modelId="{A74E5F0F-EB5C-42A1-8486-87562FEB57EC}" srcId="{D7290362-BA6B-41AC-B156-D1613C8863C0}" destId="{EA976738-90B3-4B6A-8461-F680A621DEF4}" srcOrd="0" destOrd="0" parTransId="{600DC3E6-0110-4C55-B0D6-2FF67CD34E5B}" sibTransId="{0BF2CAAB-AC09-466A-8798-FD0FBE76AC53}"/>
    <dgm:cxn modelId="{00024891-FBA3-425C-9B5C-08EBB21CE747}" srcId="{EA976738-90B3-4B6A-8461-F680A621DEF4}" destId="{6560D099-4D15-4315-A3B2-30EEA228E3EF}" srcOrd="3" destOrd="0" parTransId="{430FE3DD-1772-4B54-B2E5-5D28C6F7924F}" sibTransId="{8BDDA746-BA2D-4236-8704-F7C45D6301F1}"/>
    <dgm:cxn modelId="{2672ED3C-5921-4CBA-9B92-0B04BC96FFB9}" type="presParOf" srcId="{88C8BFFD-E876-465D-B4E8-ED23F6364487}" destId="{69E01B5D-378F-43BF-BC29-1040D7F5E216}" srcOrd="0" destOrd="0" presId="urn:microsoft.com/office/officeart/2005/8/layout/radial6"/>
    <dgm:cxn modelId="{EBB90E6C-6D8A-43C0-B588-C2E059BF35DD}" type="presParOf" srcId="{88C8BFFD-E876-465D-B4E8-ED23F6364487}" destId="{396E4880-8C1E-429C-B013-5AF424836416}" srcOrd="1" destOrd="0" presId="urn:microsoft.com/office/officeart/2005/8/layout/radial6"/>
    <dgm:cxn modelId="{BD87D72E-D4A1-4201-9CF2-E2BAF01B3722}" type="presParOf" srcId="{88C8BFFD-E876-465D-B4E8-ED23F6364487}" destId="{E160251E-FF92-4A40-B021-DF884B0E3807}" srcOrd="2" destOrd="0" presId="urn:microsoft.com/office/officeart/2005/8/layout/radial6"/>
    <dgm:cxn modelId="{57572D9A-4E98-4638-A753-91DE3F268A83}" type="presParOf" srcId="{88C8BFFD-E876-465D-B4E8-ED23F6364487}" destId="{D129C814-9930-4136-A10D-EE208411DBA1}" srcOrd="3" destOrd="0" presId="urn:microsoft.com/office/officeart/2005/8/layout/radial6"/>
    <dgm:cxn modelId="{7737434A-2B1F-4B1C-98B2-BB4243F0115B}" type="presParOf" srcId="{88C8BFFD-E876-465D-B4E8-ED23F6364487}" destId="{C85A966C-FDF3-4E3A-BB07-0950663A1253}" srcOrd="4" destOrd="0" presId="urn:microsoft.com/office/officeart/2005/8/layout/radial6"/>
    <dgm:cxn modelId="{EB6E1F94-311F-43C4-B60B-E63733F636AC}" type="presParOf" srcId="{88C8BFFD-E876-465D-B4E8-ED23F6364487}" destId="{1FE7B483-E5B5-4DD5-86F3-395C14FD026F}" srcOrd="5" destOrd="0" presId="urn:microsoft.com/office/officeart/2005/8/layout/radial6"/>
    <dgm:cxn modelId="{3C29C0FE-5BA9-4B95-9D4B-341F489CE30D}" type="presParOf" srcId="{88C8BFFD-E876-465D-B4E8-ED23F6364487}" destId="{68943F76-637A-47D9-91C2-F7ED2E6E820E}" srcOrd="6" destOrd="0" presId="urn:microsoft.com/office/officeart/2005/8/layout/radial6"/>
    <dgm:cxn modelId="{D0CB2C15-C8A1-413D-B87D-135C862E8E8C}" type="presParOf" srcId="{88C8BFFD-E876-465D-B4E8-ED23F6364487}" destId="{C16DB31F-5065-47AC-9C17-B8AE4831A148}" srcOrd="7" destOrd="0" presId="urn:microsoft.com/office/officeart/2005/8/layout/radial6"/>
    <dgm:cxn modelId="{D03F0571-2939-45B9-A3E5-5C0C1EBA5A47}" type="presParOf" srcId="{88C8BFFD-E876-465D-B4E8-ED23F6364487}" destId="{D0B2DCA2-0E1E-4C5D-B9C2-886FF3A777DB}" srcOrd="8" destOrd="0" presId="urn:microsoft.com/office/officeart/2005/8/layout/radial6"/>
    <dgm:cxn modelId="{EBDE4052-D237-4786-9482-2180CD5DCA6B}" type="presParOf" srcId="{88C8BFFD-E876-465D-B4E8-ED23F6364487}" destId="{760D6378-1DAC-4339-AC2E-1BC061F951D3}" srcOrd="9" destOrd="0" presId="urn:microsoft.com/office/officeart/2005/8/layout/radial6"/>
    <dgm:cxn modelId="{D82EBBDF-9E5A-4F55-AA8A-18C25A3AAA6A}" type="presParOf" srcId="{88C8BFFD-E876-465D-B4E8-ED23F6364487}" destId="{53FDEE38-DCB2-4957-980E-7329B05E10FA}" srcOrd="10" destOrd="0" presId="urn:microsoft.com/office/officeart/2005/8/layout/radial6"/>
    <dgm:cxn modelId="{00911C54-5522-4700-A69A-5451A5A45E67}" type="presParOf" srcId="{88C8BFFD-E876-465D-B4E8-ED23F6364487}" destId="{AC6DDE38-D6DC-4B7E-9DCE-73AEDCA6EA1B}" srcOrd="11" destOrd="0" presId="urn:microsoft.com/office/officeart/2005/8/layout/radial6"/>
    <dgm:cxn modelId="{329DA512-8730-4A26-94CA-9426450F2C38}" type="presParOf" srcId="{88C8BFFD-E876-465D-B4E8-ED23F6364487}" destId="{225641F5-1E4A-4AAC-9F13-268CD32B4A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2B472-1C1A-4650-84FA-3094D737527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AFF146-1B6B-4C4A-88A4-E3BE18D994D4}">
      <dgm:prSet phldrT="[Text]" custT="1"/>
      <dgm:spPr>
        <a:solidFill>
          <a:srgbClr val="5AAD41"/>
        </a:solidFill>
      </dgm:spPr>
      <dgm:t>
        <a:bodyPr/>
        <a:lstStyle/>
        <a:p>
          <a:r>
            <a:rPr lang="en-GB" sz="1800" b="0" noProof="0" dirty="0" smtClean="0"/>
            <a:t>The answer:</a:t>
          </a:r>
          <a:r>
            <a:rPr lang="en-GB" sz="2100" b="1" noProof="0" dirty="0" smtClean="0"/>
            <a:t> Intermodal solutions</a:t>
          </a:r>
          <a:endParaRPr lang="en-GB" sz="2100" b="1" noProof="0" dirty="0"/>
        </a:p>
      </dgm:t>
    </dgm:pt>
    <dgm:pt modelId="{13A8BFFC-1387-47E0-82A3-2BB6DE90EA5F}" type="parTrans" cxnId="{E7E423ED-B24A-4142-A464-E2768BABEF61}">
      <dgm:prSet/>
      <dgm:spPr/>
      <dgm:t>
        <a:bodyPr/>
        <a:lstStyle/>
        <a:p>
          <a:endParaRPr lang="en-GB"/>
        </a:p>
      </dgm:t>
    </dgm:pt>
    <dgm:pt modelId="{35F858A7-A0E8-4ECD-8257-70F5AB481270}" type="sibTrans" cxnId="{E7E423ED-B24A-4142-A464-E2768BABEF61}">
      <dgm:prSet/>
      <dgm:spPr/>
      <dgm:t>
        <a:bodyPr/>
        <a:lstStyle/>
        <a:p>
          <a:endParaRPr lang="en-GB"/>
        </a:p>
      </dgm:t>
    </dgm:pt>
    <dgm:pt modelId="{ABFE9FE6-83C9-4718-9D23-B1DDF66FBD5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400" b="1" noProof="0" dirty="0" smtClean="0">
              <a:solidFill>
                <a:schemeClr val="tx1"/>
              </a:solidFill>
            </a:rPr>
            <a:t>Energy efficiency</a:t>
          </a:r>
          <a:endParaRPr lang="en-GB" sz="1400" b="1" noProof="0" dirty="0">
            <a:solidFill>
              <a:schemeClr val="tx1"/>
            </a:solidFill>
          </a:endParaRPr>
        </a:p>
      </dgm:t>
    </dgm:pt>
    <dgm:pt modelId="{79F9F865-6506-4817-AE4C-F72C975DC141}" type="parTrans" cxnId="{3257CCE6-C354-4C44-A3B3-014B5E053ABF}">
      <dgm:prSet/>
      <dgm:spPr/>
      <dgm:t>
        <a:bodyPr/>
        <a:lstStyle/>
        <a:p>
          <a:endParaRPr lang="en-GB"/>
        </a:p>
      </dgm:t>
    </dgm:pt>
    <dgm:pt modelId="{925993DC-3873-4936-BA22-852D2F0DD603}" type="sibTrans" cxnId="{3257CCE6-C354-4C44-A3B3-014B5E053ABF}">
      <dgm:prSet/>
      <dgm:spPr/>
      <dgm:t>
        <a:bodyPr/>
        <a:lstStyle/>
        <a:p>
          <a:endParaRPr lang="en-GB"/>
        </a:p>
      </dgm:t>
    </dgm:pt>
    <dgm:pt modelId="{AB15C7FB-F459-463B-87D4-A596AD18B6D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baseline="0" noProof="0" dirty="0" smtClean="0">
              <a:solidFill>
                <a:schemeClr val="tx1"/>
              </a:solidFill>
            </a:rPr>
            <a:t>Accidents: injuries and fatalities</a:t>
          </a:r>
          <a:endParaRPr lang="en-GB" sz="1400" b="1" baseline="0" noProof="0" dirty="0">
            <a:solidFill>
              <a:schemeClr val="tx1"/>
            </a:solidFill>
          </a:endParaRPr>
        </a:p>
      </dgm:t>
    </dgm:pt>
    <dgm:pt modelId="{7942ACCC-5281-4DC0-9EA7-AA43D52B3672}" type="parTrans" cxnId="{E79210B3-1E7B-430C-86F1-2229CC2358DD}">
      <dgm:prSet/>
      <dgm:spPr/>
      <dgm:t>
        <a:bodyPr/>
        <a:lstStyle/>
        <a:p>
          <a:endParaRPr lang="en-GB"/>
        </a:p>
      </dgm:t>
    </dgm:pt>
    <dgm:pt modelId="{ED825889-79E2-49AD-B7BE-410570D2DDF3}" type="sibTrans" cxnId="{E79210B3-1E7B-430C-86F1-2229CC2358DD}">
      <dgm:prSet/>
      <dgm:spPr/>
      <dgm:t>
        <a:bodyPr/>
        <a:lstStyle/>
        <a:p>
          <a:endParaRPr lang="en-GB"/>
        </a:p>
      </dgm:t>
    </dgm:pt>
    <dgm:pt modelId="{E29046D3-01AD-49BB-A4C0-23AEBDC4F44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400" b="1" baseline="0" noProof="0" dirty="0" smtClean="0">
              <a:solidFill>
                <a:schemeClr val="tx1"/>
              </a:solidFill>
            </a:rPr>
            <a:t>Congestion</a:t>
          </a:r>
          <a:endParaRPr lang="en-GB" sz="1400" b="1" baseline="0" noProof="0" dirty="0">
            <a:solidFill>
              <a:schemeClr val="tx1"/>
            </a:solidFill>
          </a:endParaRPr>
        </a:p>
      </dgm:t>
    </dgm:pt>
    <dgm:pt modelId="{EE5FBEF3-5647-4E94-B2FB-D136286FE669}" type="parTrans" cxnId="{DFB006A9-FDB3-45BD-BC80-C28F9623D9F7}">
      <dgm:prSet/>
      <dgm:spPr/>
      <dgm:t>
        <a:bodyPr/>
        <a:lstStyle/>
        <a:p>
          <a:endParaRPr lang="en-GB"/>
        </a:p>
      </dgm:t>
    </dgm:pt>
    <dgm:pt modelId="{5DB06B0A-FBD8-438E-900E-697182095305}" type="sibTrans" cxnId="{DFB006A9-FDB3-45BD-BC80-C28F9623D9F7}">
      <dgm:prSet/>
      <dgm:spPr/>
      <dgm:t>
        <a:bodyPr/>
        <a:lstStyle/>
        <a:p>
          <a:endParaRPr lang="en-GB"/>
        </a:p>
      </dgm:t>
    </dgm:pt>
    <dgm:pt modelId="{50F0C604-881C-47F4-B797-BDAF625834F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sz="1400" b="1" baseline="0" noProof="0" dirty="0" smtClean="0">
              <a:solidFill>
                <a:schemeClr val="tx1"/>
              </a:solidFill>
            </a:rPr>
            <a:t>Road degradation</a:t>
          </a:r>
          <a:endParaRPr lang="en-GB" sz="1400" b="1" baseline="0" noProof="0" dirty="0">
            <a:solidFill>
              <a:schemeClr val="tx1"/>
            </a:solidFill>
          </a:endParaRPr>
        </a:p>
      </dgm:t>
    </dgm:pt>
    <dgm:pt modelId="{F364A752-EBD5-4395-AD40-1463EABCF400}" type="parTrans" cxnId="{E43EF072-8BED-4F16-BE6E-40B34D56ECC6}">
      <dgm:prSet/>
      <dgm:spPr/>
      <dgm:t>
        <a:bodyPr/>
        <a:lstStyle/>
        <a:p>
          <a:endParaRPr lang="en-GB"/>
        </a:p>
      </dgm:t>
    </dgm:pt>
    <dgm:pt modelId="{4416B103-59F9-49EC-A025-57DB87386077}" type="sibTrans" cxnId="{E43EF072-8BED-4F16-BE6E-40B34D56ECC6}">
      <dgm:prSet/>
      <dgm:spPr/>
      <dgm:t>
        <a:bodyPr/>
        <a:lstStyle/>
        <a:p>
          <a:endParaRPr lang="en-GB"/>
        </a:p>
      </dgm:t>
    </dgm:pt>
    <dgm:pt modelId="{80D11270-D796-4959-B862-30F5CEE85B8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400" b="1" baseline="0" noProof="0" dirty="0" smtClean="0">
              <a:solidFill>
                <a:schemeClr val="tx1"/>
              </a:solidFill>
            </a:rPr>
            <a:t>PM10 emissions</a:t>
          </a:r>
          <a:endParaRPr lang="en-GB" sz="1400" b="1" baseline="0" noProof="0" dirty="0">
            <a:solidFill>
              <a:schemeClr val="tx1"/>
            </a:solidFill>
          </a:endParaRPr>
        </a:p>
      </dgm:t>
    </dgm:pt>
    <dgm:pt modelId="{0BF25DE6-7A84-4358-A26B-9164591144F1}" type="parTrans" cxnId="{3A720206-21B1-4543-B707-B775035F6DE4}">
      <dgm:prSet/>
      <dgm:spPr/>
      <dgm:t>
        <a:bodyPr/>
        <a:lstStyle/>
        <a:p>
          <a:endParaRPr lang="en-GB"/>
        </a:p>
      </dgm:t>
    </dgm:pt>
    <dgm:pt modelId="{E6721EDA-A67C-4087-9256-46D3571C6793}" type="sibTrans" cxnId="{3A720206-21B1-4543-B707-B775035F6DE4}">
      <dgm:prSet/>
      <dgm:spPr/>
      <dgm:t>
        <a:bodyPr/>
        <a:lstStyle/>
        <a:p>
          <a:endParaRPr lang="en-GB"/>
        </a:p>
      </dgm:t>
    </dgm:pt>
    <dgm:pt modelId="{91F44C27-B74F-41C9-A6A3-CE85884132B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400" b="1" noProof="0" dirty="0" smtClean="0">
              <a:solidFill>
                <a:schemeClr val="tx1"/>
              </a:solidFill>
            </a:rPr>
            <a:t>CO</a:t>
          </a:r>
          <a:r>
            <a:rPr lang="en-GB" sz="1400" b="1" baseline="-25000" noProof="0" dirty="0" smtClean="0">
              <a:solidFill>
                <a:schemeClr val="tx1"/>
              </a:solidFill>
            </a:rPr>
            <a:t>2 </a:t>
          </a:r>
          <a:r>
            <a:rPr lang="en-GB" sz="1400" b="1" baseline="0" noProof="0" dirty="0" smtClean="0">
              <a:solidFill>
                <a:schemeClr val="tx1"/>
              </a:solidFill>
            </a:rPr>
            <a:t>emissions</a:t>
          </a:r>
          <a:endParaRPr lang="en-GB" sz="1400" b="1" noProof="0" dirty="0">
            <a:solidFill>
              <a:schemeClr val="tx1"/>
            </a:solidFill>
          </a:endParaRPr>
        </a:p>
      </dgm:t>
    </dgm:pt>
    <dgm:pt modelId="{3665E086-912D-43DD-8504-8DD56EAF4FEC}" type="parTrans" cxnId="{AD9D71B0-44BE-438A-82B3-E988D375D7D5}">
      <dgm:prSet/>
      <dgm:spPr/>
      <dgm:t>
        <a:bodyPr/>
        <a:lstStyle/>
        <a:p>
          <a:endParaRPr lang="en-GB"/>
        </a:p>
      </dgm:t>
    </dgm:pt>
    <dgm:pt modelId="{8776D09E-9B3E-428F-8407-C10C588D8E1E}" type="sibTrans" cxnId="{AD9D71B0-44BE-438A-82B3-E988D375D7D5}">
      <dgm:prSet/>
      <dgm:spPr/>
      <dgm:t>
        <a:bodyPr/>
        <a:lstStyle/>
        <a:p>
          <a:endParaRPr lang="en-GB"/>
        </a:p>
      </dgm:t>
    </dgm:pt>
    <dgm:pt modelId="{DEA2A6A9-5546-4D4F-823B-FB076031103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b="1" noProof="0" dirty="0" smtClean="0">
              <a:solidFill>
                <a:schemeClr val="tx1"/>
              </a:solidFill>
            </a:rPr>
            <a:t>Labour</a:t>
          </a:r>
          <a:r>
            <a:rPr lang="en-GB" sz="1400" b="1" noProof="0" dirty="0" smtClean="0"/>
            <a:t> </a:t>
          </a:r>
          <a:r>
            <a:rPr lang="en-GB" sz="1400" b="1" noProof="0" dirty="0" smtClean="0">
              <a:solidFill>
                <a:schemeClr val="tx1"/>
              </a:solidFill>
            </a:rPr>
            <a:t>productivity</a:t>
          </a:r>
          <a:endParaRPr lang="en-GB" sz="1400" b="1" baseline="0" noProof="0" dirty="0">
            <a:solidFill>
              <a:schemeClr val="tx1"/>
            </a:solidFill>
          </a:endParaRPr>
        </a:p>
      </dgm:t>
    </dgm:pt>
    <dgm:pt modelId="{F84AA886-2C0D-4F33-91F6-9D5377C38331}" type="parTrans" cxnId="{C619D1C8-C9C2-4094-BBDB-2B096E4DA313}">
      <dgm:prSet/>
      <dgm:spPr/>
      <dgm:t>
        <a:bodyPr/>
        <a:lstStyle/>
        <a:p>
          <a:endParaRPr lang="en-GB"/>
        </a:p>
      </dgm:t>
    </dgm:pt>
    <dgm:pt modelId="{965637A6-CDF5-4055-921A-C0C24BD2D446}" type="sibTrans" cxnId="{C619D1C8-C9C2-4094-BBDB-2B096E4DA313}">
      <dgm:prSet/>
      <dgm:spPr/>
      <dgm:t>
        <a:bodyPr/>
        <a:lstStyle/>
        <a:p>
          <a:endParaRPr lang="en-GB"/>
        </a:p>
      </dgm:t>
    </dgm:pt>
    <dgm:pt modelId="{3EE332EF-AA3F-41D8-9E99-4818E04376C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noProof="0" dirty="0" smtClean="0">
              <a:solidFill>
                <a:schemeClr val="tx1"/>
              </a:solidFill>
            </a:rPr>
            <a:t>Oil dependency</a:t>
          </a:r>
          <a:endParaRPr lang="en-GB" sz="1400" b="1" baseline="0" noProof="0" dirty="0">
            <a:solidFill>
              <a:schemeClr val="tx1"/>
            </a:solidFill>
          </a:endParaRPr>
        </a:p>
      </dgm:t>
    </dgm:pt>
    <dgm:pt modelId="{77CB12E4-7C90-493E-AE99-F4B93ACE009E}" type="parTrans" cxnId="{2E7F63F6-86BA-4EFF-8019-2F3EBD40D845}">
      <dgm:prSet/>
      <dgm:spPr/>
      <dgm:t>
        <a:bodyPr/>
        <a:lstStyle/>
        <a:p>
          <a:endParaRPr lang="en-GB"/>
        </a:p>
      </dgm:t>
    </dgm:pt>
    <dgm:pt modelId="{EF81132D-2A3B-43A5-92A6-444BCE2DC7BF}" type="sibTrans" cxnId="{2E7F63F6-86BA-4EFF-8019-2F3EBD40D845}">
      <dgm:prSet/>
      <dgm:spPr/>
      <dgm:t>
        <a:bodyPr/>
        <a:lstStyle/>
        <a:p>
          <a:endParaRPr lang="en-GB"/>
        </a:p>
      </dgm:t>
    </dgm:pt>
    <dgm:pt modelId="{7FA2D3AF-6A5A-43D7-AB66-2EEB4D70B620}" type="pres">
      <dgm:prSet presAssocID="{8D52B472-1C1A-4650-84FA-3094D73752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0572AF-3791-4B9B-A464-006C69A7B5FD}" type="pres">
      <dgm:prSet presAssocID="{70AFF146-1B6B-4C4A-88A4-E3BE18D994D4}" presName="centerShape" presStyleLbl="node0" presStyleIdx="0" presStyleCnt="1" custScaleX="128902" custScaleY="128906"/>
      <dgm:spPr/>
      <dgm:t>
        <a:bodyPr/>
        <a:lstStyle/>
        <a:p>
          <a:endParaRPr lang="en-GB"/>
        </a:p>
      </dgm:t>
    </dgm:pt>
    <dgm:pt modelId="{F5A90935-90E5-4C8C-88F9-5925D92EA2F5}" type="pres">
      <dgm:prSet presAssocID="{91F44C27-B74F-41C9-A6A3-CE85884132BF}" presName="node" presStyleLbl="node1" presStyleIdx="0" presStyleCnt="8" custScaleX="142299" custScaleY="142299" custRadScaleRad="962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0409D4-504D-4521-98CA-615B7F226D82}" type="pres">
      <dgm:prSet presAssocID="{91F44C27-B74F-41C9-A6A3-CE85884132BF}" presName="dummy" presStyleCnt="0"/>
      <dgm:spPr/>
    </dgm:pt>
    <dgm:pt modelId="{329438F1-1E60-4000-A430-CF6753931DAA}" type="pres">
      <dgm:prSet presAssocID="{8776D09E-9B3E-428F-8407-C10C588D8E1E}" presName="sibTrans" presStyleLbl="sibTrans2D1" presStyleIdx="0" presStyleCnt="8"/>
      <dgm:spPr/>
      <dgm:t>
        <a:bodyPr/>
        <a:lstStyle/>
        <a:p>
          <a:endParaRPr lang="en-GB"/>
        </a:p>
      </dgm:t>
    </dgm:pt>
    <dgm:pt modelId="{AAED5AD0-9CD5-4A03-856D-154C40A02734}" type="pres">
      <dgm:prSet presAssocID="{ABFE9FE6-83C9-4718-9D23-B1DDF66FBD57}" presName="node" presStyleLbl="node1" presStyleIdx="1" presStyleCnt="8" custScaleX="142299" custScaleY="142299" custRadScaleRad="97371" custRadScaleInc="104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03A12-8300-48ED-91A1-7F4F084F378C}" type="pres">
      <dgm:prSet presAssocID="{ABFE9FE6-83C9-4718-9D23-B1DDF66FBD57}" presName="dummy" presStyleCnt="0"/>
      <dgm:spPr/>
    </dgm:pt>
    <dgm:pt modelId="{B9A610E5-3711-446D-8380-5262E143CB4A}" type="pres">
      <dgm:prSet presAssocID="{925993DC-3873-4936-BA22-852D2F0DD603}" presName="sibTrans" presStyleLbl="sibTrans2D1" presStyleIdx="1" presStyleCnt="8"/>
      <dgm:spPr/>
      <dgm:t>
        <a:bodyPr/>
        <a:lstStyle/>
        <a:p>
          <a:endParaRPr lang="en-GB"/>
        </a:p>
      </dgm:t>
    </dgm:pt>
    <dgm:pt modelId="{EE539394-8354-4CF5-B79B-17AEEBDC1A74}" type="pres">
      <dgm:prSet presAssocID="{80D11270-D796-4959-B862-30F5CEE85B89}" presName="node" presStyleLbl="node1" presStyleIdx="2" presStyleCnt="8" custScaleX="142299" custScaleY="142299" custRadScaleRad="100071" custRadScaleInc="143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75FDC-85B0-4CCE-A94C-CF4444A57905}" type="pres">
      <dgm:prSet presAssocID="{80D11270-D796-4959-B862-30F5CEE85B89}" presName="dummy" presStyleCnt="0"/>
      <dgm:spPr/>
    </dgm:pt>
    <dgm:pt modelId="{413EDA07-0175-4380-BDF4-9F81E4DF573F}" type="pres">
      <dgm:prSet presAssocID="{E6721EDA-A67C-4087-9256-46D3571C6793}" presName="sibTrans" presStyleLbl="sibTrans2D1" presStyleIdx="2" presStyleCnt="8"/>
      <dgm:spPr/>
      <dgm:t>
        <a:bodyPr/>
        <a:lstStyle/>
        <a:p>
          <a:endParaRPr lang="en-GB"/>
        </a:p>
      </dgm:t>
    </dgm:pt>
    <dgm:pt modelId="{22FAF4A2-AFC6-488B-A138-040823EAE89C}" type="pres">
      <dgm:prSet presAssocID="{3EE332EF-AA3F-41D8-9E99-4818E04376CF}" presName="node" presStyleLbl="node1" presStyleIdx="3" presStyleCnt="8" custScaleX="142299" custScaleY="142299" custRadScaleRad="102702" custRadScaleInc="9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C7177A-9075-42F3-9BD5-3E58CC039509}" type="pres">
      <dgm:prSet presAssocID="{3EE332EF-AA3F-41D8-9E99-4818E04376CF}" presName="dummy" presStyleCnt="0"/>
      <dgm:spPr/>
    </dgm:pt>
    <dgm:pt modelId="{5EC661EC-335D-48B8-A95D-CD9356D401F7}" type="pres">
      <dgm:prSet presAssocID="{EF81132D-2A3B-43A5-92A6-444BCE2DC7BF}" presName="sibTrans" presStyleLbl="sibTrans2D1" presStyleIdx="3" presStyleCnt="8"/>
      <dgm:spPr/>
      <dgm:t>
        <a:bodyPr/>
        <a:lstStyle/>
        <a:p>
          <a:endParaRPr lang="en-GB"/>
        </a:p>
      </dgm:t>
    </dgm:pt>
    <dgm:pt modelId="{338F9854-C159-4B40-900F-390EAB6CC854}" type="pres">
      <dgm:prSet presAssocID="{AB15C7FB-F459-463B-87D4-A596AD18B6D9}" presName="node" presStyleLbl="node1" presStyleIdx="4" presStyleCnt="8" custScaleX="142299" custScaleY="142299" custRadScaleRad="96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0DE05-E0DF-4ED0-BB0E-0B79FBA1D2B4}" type="pres">
      <dgm:prSet presAssocID="{AB15C7FB-F459-463B-87D4-A596AD18B6D9}" presName="dummy" presStyleCnt="0"/>
      <dgm:spPr/>
    </dgm:pt>
    <dgm:pt modelId="{147D0101-83C8-4102-BA3B-108DCE853322}" type="pres">
      <dgm:prSet presAssocID="{ED825889-79E2-49AD-B7BE-410570D2DDF3}" presName="sibTrans" presStyleLbl="sibTrans2D1" presStyleIdx="4" presStyleCnt="8"/>
      <dgm:spPr/>
      <dgm:t>
        <a:bodyPr/>
        <a:lstStyle/>
        <a:p>
          <a:endParaRPr lang="en-GB"/>
        </a:p>
      </dgm:t>
    </dgm:pt>
    <dgm:pt modelId="{C0E4AB8F-DB5F-431B-93ED-FD654032FC07}" type="pres">
      <dgm:prSet presAssocID="{E29046D3-01AD-49BB-A4C0-23AEBDC4F445}" presName="node" presStyleLbl="node1" presStyleIdx="5" presStyleCnt="8" custScaleX="142299" custScaleY="142299" custRadScaleRad="102702" custRadScaleInc="-9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AF99B5-014C-43A9-B3C3-1D115066B7A9}" type="pres">
      <dgm:prSet presAssocID="{E29046D3-01AD-49BB-A4C0-23AEBDC4F445}" presName="dummy" presStyleCnt="0"/>
      <dgm:spPr/>
    </dgm:pt>
    <dgm:pt modelId="{38F97BF3-6CC9-46B8-9699-C7540671B249}" type="pres">
      <dgm:prSet presAssocID="{5DB06B0A-FBD8-438E-900E-697182095305}" presName="sibTrans" presStyleLbl="sibTrans2D1" presStyleIdx="5" presStyleCnt="8"/>
      <dgm:spPr/>
      <dgm:t>
        <a:bodyPr/>
        <a:lstStyle/>
        <a:p>
          <a:endParaRPr lang="en-GB"/>
        </a:p>
      </dgm:t>
    </dgm:pt>
    <dgm:pt modelId="{022CF2B6-A6A9-4EBB-99BD-1FDB948B60A7}" type="pres">
      <dgm:prSet presAssocID="{DEA2A6A9-5546-4D4F-823B-FB0760311036}" presName="node" presStyleLbl="node1" presStyleIdx="6" presStyleCnt="8" custScaleX="142299" custScaleY="142299" custRadScaleRad="100071" custRadScaleInc="-143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B375C-4842-4124-8E6E-95FEEAF0ED6E}" type="pres">
      <dgm:prSet presAssocID="{DEA2A6A9-5546-4D4F-823B-FB0760311036}" presName="dummy" presStyleCnt="0"/>
      <dgm:spPr/>
    </dgm:pt>
    <dgm:pt modelId="{5CEB0FD6-4961-4E5F-B98D-4880FEB67F40}" type="pres">
      <dgm:prSet presAssocID="{965637A6-CDF5-4055-921A-C0C24BD2D446}" presName="sibTrans" presStyleLbl="sibTrans2D1" presStyleIdx="6" presStyleCnt="8"/>
      <dgm:spPr/>
      <dgm:t>
        <a:bodyPr/>
        <a:lstStyle/>
        <a:p>
          <a:endParaRPr lang="en-GB"/>
        </a:p>
      </dgm:t>
    </dgm:pt>
    <dgm:pt modelId="{419B6A8F-A1BD-4B15-8B44-1A40BFB7C189}" type="pres">
      <dgm:prSet presAssocID="{50F0C604-881C-47F4-B797-BDAF625834F3}" presName="node" presStyleLbl="node1" presStyleIdx="7" presStyleCnt="8" custScaleX="142299" custScaleY="142299" custRadScaleRad="97371" custRadScaleInc="-104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3E77DA-253D-4E37-9A48-0C8209F45FCB}" type="pres">
      <dgm:prSet presAssocID="{50F0C604-881C-47F4-B797-BDAF625834F3}" presName="dummy" presStyleCnt="0"/>
      <dgm:spPr/>
    </dgm:pt>
    <dgm:pt modelId="{3FC6D8C5-2554-4A8B-95A6-427612F65D9C}" type="pres">
      <dgm:prSet presAssocID="{4416B103-59F9-49EC-A025-57DB87386077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CA9F700F-924A-40C5-B47E-D04EA79AD6B4}" type="presOf" srcId="{E6721EDA-A67C-4087-9256-46D3571C6793}" destId="{413EDA07-0175-4380-BDF4-9F81E4DF573F}" srcOrd="0" destOrd="0" presId="urn:microsoft.com/office/officeart/2005/8/layout/radial6"/>
    <dgm:cxn modelId="{2E7F63F6-86BA-4EFF-8019-2F3EBD40D845}" srcId="{70AFF146-1B6B-4C4A-88A4-E3BE18D994D4}" destId="{3EE332EF-AA3F-41D8-9E99-4818E04376CF}" srcOrd="3" destOrd="0" parTransId="{77CB12E4-7C90-493E-AE99-F4B93ACE009E}" sibTransId="{EF81132D-2A3B-43A5-92A6-444BCE2DC7BF}"/>
    <dgm:cxn modelId="{3A720206-21B1-4543-B707-B775035F6DE4}" srcId="{70AFF146-1B6B-4C4A-88A4-E3BE18D994D4}" destId="{80D11270-D796-4959-B862-30F5CEE85B89}" srcOrd="2" destOrd="0" parTransId="{0BF25DE6-7A84-4358-A26B-9164591144F1}" sibTransId="{E6721EDA-A67C-4087-9256-46D3571C6793}"/>
    <dgm:cxn modelId="{AB2C0DEB-E722-4B1F-B1A1-D8414AD2486C}" type="presOf" srcId="{965637A6-CDF5-4055-921A-C0C24BD2D446}" destId="{5CEB0FD6-4961-4E5F-B98D-4880FEB67F40}" srcOrd="0" destOrd="0" presId="urn:microsoft.com/office/officeart/2005/8/layout/radial6"/>
    <dgm:cxn modelId="{C619D1C8-C9C2-4094-BBDB-2B096E4DA313}" srcId="{70AFF146-1B6B-4C4A-88A4-E3BE18D994D4}" destId="{DEA2A6A9-5546-4D4F-823B-FB0760311036}" srcOrd="6" destOrd="0" parTransId="{F84AA886-2C0D-4F33-91F6-9D5377C38331}" sibTransId="{965637A6-CDF5-4055-921A-C0C24BD2D446}"/>
    <dgm:cxn modelId="{E313C8EA-A39C-48D0-A749-59956C0B60DC}" type="presOf" srcId="{ED825889-79E2-49AD-B7BE-410570D2DDF3}" destId="{147D0101-83C8-4102-BA3B-108DCE853322}" srcOrd="0" destOrd="0" presId="urn:microsoft.com/office/officeart/2005/8/layout/radial6"/>
    <dgm:cxn modelId="{B03577BD-ACF0-484A-BD8E-0FB0A2AE3C26}" type="presOf" srcId="{70AFF146-1B6B-4C4A-88A4-E3BE18D994D4}" destId="{2C0572AF-3791-4B9B-A464-006C69A7B5FD}" srcOrd="0" destOrd="0" presId="urn:microsoft.com/office/officeart/2005/8/layout/radial6"/>
    <dgm:cxn modelId="{6F9BBF6C-5F31-47C8-80DE-F444AD245F04}" type="presOf" srcId="{80D11270-D796-4959-B862-30F5CEE85B89}" destId="{EE539394-8354-4CF5-B79B-17AEEBDC1A74}" srcOrd="0" destOrd="0" presId="urn:microsoft.com/office/officeart/2005/8/layout/radial6"/>
    <dgm:cxn modelId="{AD9D71B0-44BE-438A-82B3-E988D375D7D5}" srcId="{70AFF146-1B6B-4C4A-88A4-E3BE18D994D4}" destId="{91F44C27-B74F-41C9-A6A3-CE85884132BF}" srcOrd="0" destOrd="0" parTransId="{3665E086-912D-43DD-8504-8DD56EAF4FEC}" sibTransId="{8776D09E-9B3E-428F-8407-C10C588D8E1E}"/>
    <dgm:cxn modelId="{E79210B3-1E7B-430C-86F1-2229CC2358DD}" srcId="{70AFF146-1B6B-4C4A-88A4-E3BE18D994D4}" destId="{AB15C7FB-F459-463B-87D4-A596AD18B6D9}" srcOrd="4" destOrd="0" parTransId="{7942ACCC-5281-4DC0-9EA7-AA43D52B3672}" sibTransId="{ED825889-79E2-49AD-B7BE-410570D2DDF3}"/>
    <dgm:cxn modelId="{48AE7A5F-7871-406B-8683-9C6214B18AB4}" type="presOf" srcId="{8D52B472-1C1A-4650-84FA-3094D7375273}" destId="{7FA2D3AF-6A5A-43D7-AB66-2EEB4D70B620}" srcOrd="0" destOrd="0" presId="urn:microsoft.com/office/officeart/2005/8/layout/radial6"/>
    <dgm:cxn modelId="{DFB006A9-FDB3-45BD-BC80-C28F9623D9F7}" srcId="{70AFF146-1B6B-4C4A-88A4-E3BE18D994D4}" destId="{E29046D3-01AD-49BB-A4C0-23AEBDC4F445}" srcOrd="5" destOrd="0" parTransId="{EE5FBEF3-5647-4E94-B2FB-D136286FE669}" sibTransId="{5DB06B0A-FBD8-438E-900E-697182095305}"/>
    <dgm:cxn modelId="{F83C0533-79DE-4ACA-9B2A-6D5E6E983A84}" type="presOf" srcId="{EF81132D-2A3B-43A5-92A6-444BCE2DC7BF}" destId="{5EC661EC-335D-48B8-A95D-CD9356D401F7}" srcOrd="0" destOrd="0" presId="urn:microsoft.com/office/officeart/2005/8/layout/radial6"/>
    <dgm:cxn modelId="{77EDF02F-B7CF-4DD8-8D7F-3A763BCDC41D}" type="presOf" srcId="{DEA2A6A9-5546-4D4F-823B-FB0760311036}" destId="{022CF2B6-A6A9-4EBB-99BD-1FDB948B60A7}" srcOrd="0" destOrd="0" presId="urn:microsoft.com/office/officeart/2005/8/layout/radial6"/>
    <dgm:cxn modelId="{D68CECCA-6070-402F-8EF1-52D7DADE0247}" type="presOf" srcId="{ABFE9FE6-83C9-4718-9D23-B1DDF66FBD57}" destId="{AAED5AD0-9CD5-4A03-856D-154C40A02734}" srcOrd="0" destOrd="0" presId="urn:microsoft.com/office/officeart/2005/8/layout/radial6"/>
    <dgm:cxn modelId="{3257CCE6-C354-4C44-A3B3-014B5E053ABF}" srcId="{70AFF146-1B6B-4C4A-88A4-E3BE18D994D4}" destId="{ABFE9FE6-83C9-4718-9D23-B1DDF66FBD57}" srcOrd="1" destOrd="0" parTransId="{79F9F865-6506-4817-AE4C-F72C975DC141}" sibTransId="{925993DC-3873-4936-BA22-852D2F0DD603}"/>
    <dgm:cxn modelId="{3D24F50E-A94C-48A8-96E3-7F7999FE3DE4}" type="presOf" srcId="{E29046D3-01AD-49BB-A4C0-23AEBDC4F445}" destId="{C0E4AB8F-DB5F-431B-93ED-FD654032FC07}" srcOrd="0" destOrd="0" presId="urn:microsoft.com/office/officeart/2005/8/layout/radial6"/>
    <dgm:cxn modelId="{1BA00158-8894-4490-9F13-F1E82D6E2758}" type="presOf" srcId="{8776D09E-9B3E-428F-8407-C10C588D8E1E}" destId="{329438F1-1E60-4000-A430-CF6753931DAA}" srcOrd="0" destOrd="0" presId="urn:microsoft.com/office/officeart/2005/8/layout/radial6"/>
    <dgm:cxn modelId="{A409247D-FD02-4025-854A-31BB75BEDEC7}" type="presOf" srcId="{AB15C7FB-F459-463B-87D4-A596AD18B6D9}" destId="{338F9854-C159-4B40-900F-390EAB6CC854}" srcOrd="0" destOrd="0" presId="urn:microsoft.com/office/officeart/2005/8/layout/radial6"/>
    <dgm:cxn modelId="{A4761422-FB57-4149-9470-941B585AF8B4}" type="presOf" srcId="{50F0C604-881C-47F4-B797-BDAF625834F3}" destId="{419B6A8F-A1BD-4B15-8B44-1A40BFB7C189}" srcOrd="0" destOrd="0" presId="urn:microsoft.com/office/officeart/2005/8/layout/radial6"/>
    <dgm:cxn modelId="{E7E423ED-B24A-4142-A464-E2768BABEF61}" srcId="{8D52B472-1C1A-4650-84FA-3094D7375273}" destId="{70AFF146-1B6B-4C4A-88A4-E3BE18D994D4}" srcOrd="0" destOrd="0" parTransId="{13A8BFFC-1387-47E0-82A3-2BB6DE90EA5F}" sibTransId="{35F858A7-A0E8-4ECD-8257-70F5AB481270}"/>
    <dgm:cxn modelId="{C3361233-9DD1-4C59-9CFA-D7B39DB1783A}" type="presOf" srcId="{4416B103-59F9-49EC-A025-57DB87386077}" destId="{3FC6D8C5-2554-4A8B-95A6-427612F65D9C}" srcOrd="0" destOrd="0" presId="urn:microsoft.com/office/officeart/2005/8/layout/radial6"/>
    <dgm:cxn modelId="{B23E8618-795A-4EB3-BBCA-662E7471D846}" type="presOf" srcId="{925993DC-3873-4936-BA22-852D2F0DD603}" destId="{B9A610E5-3711-446D-8380-5262E143CB4A}" srcOrd="0" destOrd="0" presId="urn:microsoft.com/office/officeart/2005/8/layout/radial6"/>
    <dgm:cxn modelId="{52A1E6D9-9166-42D4-B4D8-401EBD00844F}" type="presOf" srcId="{5DB06B0A-FBD8-438E-900E-697182095305}" destId="{38F97BF3-6CC9-46B8-9699-C7540671B249}" srcOrd="0" destOrd="0" presId="urn:microsoft.com/office/officeart/2005/8/layout/radial6"/>
    <dgm:cxn modelId="{E43EF072-8BED-4F16-BE6E-40B34D56ECC6}" srcId="{70AFF146-1B6B-4C4A-88A4-E3BE18D994D4}" destId="{50F0C604-881C-47F4-B797-BDAF625834F3}" srcOrd="7" destOrd="0" parTransId="{F364A752-EBD5-4395-AD40-1463EABCF400}" sibTransId="{4416B103-59F9-49EC-A025-57DB87386077}"/>
    <dgm:cxn modelId="{24828D54-AE6C-4627-93D7-213A3D12A1D1}" type="presOf" srcId="{91F44C27-B74F-41C9-A6A3-CE85884132BF}" destId="{F5A90935-90E5-4C8C-88F9-5925D92EA2F5}" srcOrd="0" destOrd="0" presId="urn:microsoft.com/office/officeart/2005/8/layout/radial6"/>
    <dgm:cxn modelId="{B3BE241B-38F2-4243-9A84-A5E7ABED9AAF}" type="presOf" srcId="{3EE332EF-AA3F-41D8-9E99-4818E04376CF}" destId="{22FAF4A2-AFC6-488B-A138-040823EAE89C}" srcOrd="0" destOrd="0" presId="urn:microsoft.com/office/officeart/2005/8/layout/radial6"/>
    <dgm:cxn modelId="{062BD1AD-D357-4ED5-9CBF-3FDF55081D31}" type="presParOf" srcId="{7FA2D3AF-6A5A-43D7-AB66-2EEB4D70B620}" destId="{2C0572AF-3791-4B9B-A464-006C69A7B5FD}" srcOrd="0" destOrd="0" presId="urn:microsoft.com/office/officeart/2005/8/layout/radial6"/>
    <dgm:cxn modelId="{17F8FC00-356C-4191-A59C-58800B4BD062}" type="presParOf" srcId="{7FA2D3AF-6A5A-43D7-AB66-2EEB4D70B620}" destId="{F5A90935-90E5-4C8C-88F9-5925D92EA2F5}" srcOrd="1" destOrd="0" presId="urn:microsoft.com/office/officeart/2005/8/layout/radial6"/>
    <dgm:cxn modelId="{508B97E1-27A8-4303-8CC5-144D99D5B4BA}" type="presParOf" srcId="{7FA2D3AF-6A5A-43D7-AB66-2EEB4D70B620}" destId="{AF0409D4-504D-4521-98CA-615B7F226D82}" srcOrd="2" destOrd="0" presId="urn:microsoft.com/office/officeart/2005/8/layout/radial6"/>
    <dgm:cxn modelId="{9BA8566B-147F-48B5-AB7E-808C5F0CA59F}" type="presParOf" srcId="{7FA2D3AF-6A5A-43D7-AB66-2EEB4D70B620}" destId="{329438F1-1E60-4000-A430-CF6753931DAA}" srcOrd="3" destOrd="0" presId="urn:microsoft.com/office/officeart/2005/8/layout/radial6"/>
    <dgm:cxn modelId="{FBEE4137-1862-43BE-B04D-CBFCE984E59F}" type="presParOf" srcId="{7FA2D3AF-6A5A-43D7-AB66-2EEB4D70B620}" destId="{AAED5AD0-9CD5-4A03-856D-154C40A02734}" srcOrd="4" destOrd="0" presId="urn:microsoft.com/office/officeart/2005/8/layout/radial6"/>
    <dgm:cxn modelId="{5055937C-F3E9-4B3B-941E-8CF245369E75}" type="presParOf" srcId="{7FA2D3AF-6A5A-43D7-AB66-2EEB4D70B620}" destId="{E5903A12-8300-48ED-91A1-7F4F084F378C}" srcOrd="5" destOrd="0" presId="urn:microsoft.com/office/officeart/2005/8/layout/radial6"/>
    <dgm:cxn modelId="{912E9C86-27B4-4783-8457-14BD14843672}" type="presParOf" srcId="{7FA2D3AF-6A5A-43D7-AB66-2EEB4D70B620}" destId="{B9A610E5-3711-446D-8380-5262E143CB4A}" srcOrd="6" destOrd="0" presId="urn:microsoft.com/office/officeart/2005/8/layout/radial6"/>
    <dgm:cxn modelId="{FD3FFEAF-2FF9-41FF-936A-3A38B6A3D155}" type="presParOf" srcId="{7FA2D3AF-6A5A-43D7-AB66-2EEB4D70B620}" destId="{EE539394-8354-4CF5-B79B-17AEEBDC1A74}" srcOrd="7" destOrd="0" presId="urn:microsoft.com/office/officeart/2005/8/layout/radial6"/>
    <dgm:cxn modelId="{3001665A-EDC4-45D2-9CE5-468721EB40BF}" type="presParOf" srcId="{7FA2D3AF-6A5A-43D7-AB66-2EEB4D70B620}" destId="{D3E75FDC-85B0-4CCE-A94C-CF4444A57905}" srcOrd="8" destOrd="0" presId="urn:microsoft.com/office/officeart/2005/8/layout/radial6"/>
    <dgm:cxn modelId="{3B60FF8C-E35E-49E6-9896-9F794B28EADF}" type="presParOf" srcId="{7FA2D3AF-6A5A-43D7-AB66-2EEB4D70B620}" destId="{413EDA07-0175-4380-BDF4-9F81E4DF573F}" srcOrd="9" destOrd="0" presId="urn:microsoft.com/office/officeart/2005/8/layout/radial6"/>
    <dgm:cxn modelId="{060DDEDD-345E-4AA2-AB6B-7027CA763E97}" type="presParOf" srcId="{7FA2D3AF-6A5A-43D7-AB66-2EEB4D70B620}" destId="{22FAF4A2-AFC6-488B-A138-040823EAE89C}" srcOrd="10" destOrd="0" presId="urn:microsoft.com/office/officeart/2005/8/layout/radial6"/>
    <dgm:cxn modelId="{30B0C223-9CB1-4632-8628-F9C0BC7FA123}" type="presParOf" srcId="{7FA2D3AF-6A5A-43D7-AB66-2EEB4D70B620}" destId="{7AC7177A-9075-42F3-9BD5-3E58CC039509}" srcOrd="11" destOrd="0" presId="urn:microsoft.com/office/officeart/2005/8/layout/radial6"/>
    <dgm:cxn modelId="{584182D1-5A29-40BC-828D-B6B6B9725E87}" type="presParOf" srcId="{7FA2D3AF-6A5A-43D7-AB66-2EEB4D70B620}" destId="{5EC661EC-335D-48B8-A95D-CD9356D401F7}" srcOrd="12" destOrd="0" presId="urn:microsoft.com/office/officeart/2005/8/layout/radial6"/>
    <dgm:cxn modelId="{2DCC0AC5-ED04-415E-94C3-DB41A3F8C438}" type="presParOf" srcId="{7FA2D3AF-6A5A-43D7-AB66-2EEB4D70B620}" destId="{338F9854-C159-4B40-900F-390EAB6CC854}" srcOrd="13" destOrd="0" presId="urn:microsoft.com/office/officeart/2005/8/layout/radial6"/>
    <dgm:cxn modelId="{3A2BBACE-A48B-4DEE-A222-39080812DF22}" type="presParOf" srcId="{7FA2D3AF-6A5A-43D7-AB66-2EEB4D70B620}" destId="{D180DE05-E0DF-4ED0-BB0E-0B79FBA1D2B4}" srcOrd="14" destOrd="0" presId="urn:microsoft.com/office/officeart/2005/8/layout/radial6"/>
    <dgm:cxn modelId="{9EB0F3BF-0898-4486-B61D-A06B95E1E1A9}" type="presParOf" srcId="{7FA2D3AF-6A5A-43D7-AB66-2EEB4D70B620}" destId="{147D0101-83C8-4102-BA3B-108DCE853322}" srcOrd="15" destOrd="0" presId="urn:microsoft.com/office/officeart/2005/8/layout/radial6"/>
    <dgm:cxn modelId="{B7B56663-885C-4664-9DB9-5A61F2EB4751}" type="presParOf" srcId="{7FA2D3AF-6A5A-43D7-AB66-2EEB4D70B620}" destId="{C0E4AB8F-DB5F-431B-93ED-FD654032FC07}" srcOrd="16" destOrd="0" presId="urn:microsoft.com/office/officeart/2005/8/layout/radial6"/>
    <dgm:cxn modelId="{7A65B89A-4566-4E25-937E-F55E9C3C9FBE}" type="presParOf" srcId="{7FA2D3AF-6A5A-43D7-AB66-2EEB4D70B620}" destId="{EFAF99B5-014C-43A9-B3C3-1D115066B7A9}" srcOrd="17" destOrd="0" presId="urn:microsoft.com/office/officeart/2005/8/layout/radial6"/>
    <dgm:cxn modelId="{B4724401-366F-4644-946A-B12EA9F9EC5D}" type="presParOf" srcId="{7FA2D3AF-6A5A-43D7-AB66-2EEB4D70B620}" destId="{38F97BF3-6CC9-46B8-9699-C7540671B249}" srcOrd="18" destOrd="0" presId="urn:microsoft.com/office/officeart/2005/8/layout/radial6"/>
    <dgm:cxn modelId="{05298D12-DFB1-4618-89CB-E882EF17EDB6}" type="presParOf" srcId="{7FA2D3AF-6A5A-43D7-AB66-2EEB4D70B620}" destId="{022CF2B6-A6A9-4EBB-99BD-1FDB948B60A7}" srcOrd="19" destOrd="0" presId="urn:microsoft.com/office/officeart/2005/8/layout/radial6"/>
    <dgm:cxn modelId="{EA8752F4-798D-4449-961F-6144DB5A01F8}" type="presParOf" srcId="{7FA2D3AF-6A5A-43D7-AB66-2EEB4D70B620}" destId="{342B375C-4842-4124-8E6E-95FEEAF0ED6E}" srcOrd="20" destOrd="0" presId="urn:microsoft.com/office/officeart/2005/8/layout/radial6"/>
    <dgm:cxn modelId="{F080007F-EC9A-4A82-A513-14A105A20FC6}" type="presParOf" srcId="{7FA2D3AF-6A5A-43D7-AB66-2EEB4D70B620}" destId="{5CEB0FD6-4961-4E5F-B98D-4880FEB67F40}" srcOrd="21" destOrd="0" presId="urn:microsoft.com/office/officeart/2005/8/layout/radial6"/>
    <dgm:cxn modelId="{F1CC9934-8B65-4E6B-A6D2-A3B652E416B8}" type="presParOf" srcId="{7FA2D3AF-6A5A-43D7-AB66-2EEB4D70B620}" destId="{419B6A8F-A1BD-4B15-8B44-1A40BFB7C189}" srcOrd="22" destOrd="0" presId="urn:microsoft.com/office/officeart/2005/8/layout/radial6"/>
    <dgm:cxn modelId="{3BB97198-F499-49DF-B0AE-00E4D2BC9B21}" type="presParOf" srcId="{7FA2D3AF-6A5A-43D7-AB66-2EEB4D70B620}" destId="{6D3E77DA-253D-4E37-9A48-0C8209F45FCB}" srcOrd="23" destOrd="0" presId="urn:microsoft.com/office/officeart/2005/8/layout/radial6"/>
    <dgm:cxn modelId="{CBC78990-D6F1-4E98-9426-1A9470488783}" type="presParOf" srcId="{7FA2D3AF-6A5A-43D7-AB66-2EEB4D70B620}" destId="{3FC6D8C5-2554-4A8B-95A6-427612F65D9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641F5-1E4A-4AAC-9F13-268CD32B4A8F}">
      <dsp:nvSpPr>
        <dsp:cNvPr id="0" name=""/>
        <dsp:cNvSpPr/>
      </dsp:nvSpPr>
      <dsp:spPr>
        <a:xfrm>
          <a:off x="1734444" y="606488"/>
          <a:ext cx="4043607" cy="4043607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D6378-1DAC-4339-AC2E-1BC061F951D3}">
      <dsp:nvSpPr>
        <dsp:cNvPr id="0" name=""/>
        <dsp:cNvSpPr/>
      </dsp:nvSpPr>
      <dsp:spPr>
        <a:xfrm>
          <a:off x="1734444" y="606488"/>
          <a:ext cx="4043607" cy="4043607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43F76-637A-47D9-91C2-F7ED2E6E820E}">
      <dsp:nvSpPr>
        <dsp:cNvPr id="0" name=""/>
        <dsp:cNvSpPr/>
      </dsp:nvSpPr>
      <dsp:spPr>
        <a:xfrm>
          <a:off x="1734444" y="606488"/>
          <a:ext cx="4043607" cy="404360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9C814-9930-4136-A10D-EE208411DBA1}">
      <dsp:nvSpPr>
        <dsp:cNvPr id="0" name=""/>
        <dsp:cNvSpPr/>
      </dsp:nvSpPr>
      <dsp:spPr>
        <a:xfrm>
          <a:off x="1734444" y="606488"/>
          <a:ext cx="4043607" cy="404360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01B5D-378F-43BF-BC29-1040D7F5E216}">
      <dsp:nvSpPr>
        <dsp:cNvPr id="0" name=""/>
        <dsp:cNvSpPr/>
      </dsp:nvSpPr>
      <dsp:spPr>
        <a:xfrm>
          <a:off x="2826356" y="1698400"/>
          <a:ext cx="1859782" cy="185978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noProof="0" dirty="0" smtClean="0">
              <a:solidFill>
                <a:schemeClr val="tx1"/>
              </a:solidFill>
            </a:rPr>
            <a:t>Quality on rail</a:t>
          </a:r>
          <a:endParaRPr lang="en-GB" sz="3000" b="1" kern="1200" noProof="0" dirty="0">
            <a:solidFill>
              <a:schemeClr val="tx1"/>
            </a:solidFill>
          </a:endParaRPr>
        </a:p>
      </dsp:txBody>
      <dsp:txXfrm>
        <a:off x="2826356" y="1698400"/>
        <a:ext cx="1859782" cy="1859782"/>
      </dsp:txXfrm>
    </dsp:sp>
    <dsp:sp modelId="{396E4880-8C1E-429C-B013-5AF424836416}">
      <dsp:nvSpPr>
        <dsp:cNvPr id="0" name=""/>
        <dsp:cNvSpPr/>
      </dsp:nvSpPr>
      <dsp:spPr>
        <a:xfrm>
          <a:off x="3105323" y="2430"/>
          <a:ext cx="1301848" cy="130184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/>
            <a:t>Traction</a:t>
          </a:r>
          <a:endParaRPr lang="en-GB" sz="1100" b="1" kern="1200" noProof="0" dirty="0"/>
        </a:p>
      </dsp:txBody>
      <dsp:txXfrm>
        <a:off x="3105323" y="2430"/>
        <a:ext cx="1301848" cy="1301848"/>
      </dsp:txXfrm>
    </dsp:sp>
    <dsp:sp modelId="{C85A966C-FDF3-4E3A-BB07-0950663A1253}">
      <dsp:nvSpPr>
        <dsp:cNvPr id="0" name=""/>
        <dsp:cNvSpPr/>
      </dsp:nvSpPr>
      <dsp:spPr>
        <a:xfrm>
          <a:off x="5080261" y="1977367"/>
          <a:ext cx="1301848" cy="1301848"/>
        </a:xfrm>
        <a:prstGeom prst="ellipse">
          <a:avLst/>
        </a:prstGeom>
        <a:solidFill>
          <a:srgbClr val="5AAD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/>
            <a:t>Wagons</a:t>
          </a:r>
          <a:endParaRPr lang="en-GB" sz="1100" b="1" kern="1200" noProof="0" dirty="0"/>
        </a:p>
      </dsp:txBody>
      <dsp:txXfrm>
        <a:off x="5080261" y="1977367"/>
        <a:ext cx="1301848" cy="1301848"/>
      </dsp:txXfrm>
    </dsp:sp>
    <dsp:sp modelId="{C16DB31F-5065-47AC-9C17-B8AE4831A148}">
      <dsp:nvSpPr>
        <dsp:cNvPr id="0" name=""/>
        <dsp:cNvSpPr/>
      </dsp:nvSpPr>
      <dsp:spPr>
        <a:xfrm>
          <a:off x="3105323" y="3952305"/>
          <a:ext cx="1301848" cy="1301848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/>
            <a:t>Infrastructure</a:t>
          </a:r>
          <a:endParaRPr lang="en-GB" sz="1100" b="1" kern="1200" noProof="0" dirty="0"/>
        </a:p>
      </dsp:txBody>
      <dsp:txXfrm>
        <a:off x="3105323" y="3952305"/>
        <a:ext cx="1301848" cy="1301848"/>
      </dsp:txXfrm>
    </dsp:sp>
    <dsp:sp modelId="{53FDEE38-DCB2-4957-980E-7329B05E10FA}">
      <dsp:nvSpPr>
        <dsp:cNvPr id="0" name=""/>
        <dsp:cNvSpPr/>
      </dsp:nvSpPr>
      <dsp:spPr>
        <a:xfrm>
          <a:off x="1130386" y="1977367"/>
          <a:ext cx="1301848" cy="130184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/>
            <a:t>Train path</a:t>
          </a:r>
          <a:endParaRPr lang="en-GB" sz="1100" b="1" kern="1200" noProof="0" dirty="0"/>
        </a:p>
      </dsp:txBody>
      <dsp:txXfrm>
        <a:off x="1130386" y="1977367"/>
        <a:ext cx="1301848" cy="13018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C6D8C5-2554-4A8B-95A6-427612F65D9C}">
      <dsp:nvSpPr>
        <dsp:cNvPr id="0" name=""/>
        <dsp:cNvSpPr/>
      </dsp:nvSpPr>
      <dsp:spPr>
        <a:xfrm>
          <a:off x="1915361" y="563399"/>
          <a:ext cx="4343940" cy="4343940"/>
        </a:xfrm>
        <a:prstGeom prst="blockArc">
          <a:avLst>
            <a:gd name="adj1" fmla="val 13499990"/>
            <a:gd name="adj2" fmla="val 16200014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0FD6-4961-4E5F-B98D-4880FEB67F40}">
      <dsp:nvSpPr>
        <dsp:cNvPr id="0" name=""/>
        <dsp:cNvSpPr/>
      </dsp:nvSpPr>
      <dsp:spPr>
        <a:xfrm>
          <a:off x="1915371" y="563389"/>
          <a:ext cx="4343940" cy="4343940"/>
        </a:xfrm>
        <a:prstGeom prst="blockArc">
          <a:avLst>
            <a:gd name="adj1" fmla="val 10799962"/>
            <a:gd name="adj2" fmla="val 13499968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97BF3-6CC9-46B8-9699-C7540671B249}">
      <dsp:nvSpPr>
        <dsp:cNvPr id="0" name=""/>
        <dsp:cNvSpPr/>
      </dsp:nvSpPr>
      <dsp:spPr>
        <a:xfrm>
          <a:off x="1915371" y="563448"/>
          <a:ext cx="4343940" cy="4343940"/>
        </a:xfrm>
        <a:prstGeom prst="blockArc">
          <a:avLst>
            <a:gd name="adj1" fmla="val 8100037"/>
            <a:gd name="adj2" fmla="val 10800057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D0101-83C8-4102-BA3B-108DCE853322}">
      <dsp:nvSpPr>
        <dsp:cNvPr id="0" name=""/>
        <dsp:cNvSpPr/>
      </dsp:nvSpPr>
      <dsp:spPr>
        <a:xfrm>
          <a:off x="1743244" y="409030"/>
          <a:ext cx="4343940" cy="4343940"/>
        </a:xfrm>
        <a:prstGeom prst="blockArc">
          <a:avLst>
            <a:gd name="adj1" fmla="val 5122506"/>
            <a:gd name="adj2" fmla="val 7727461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661EC-335D-48B8-A95D-CD9356D401F7}">
      <dsp:nvSpPr>
        <dsp:cNvPr id="0" name=""/>
        <dsp:cNvSpPr/>
      </dsp:nvSpPr>
      <dsp:spPr>
        <a:xfrm>
          <a:off x="2087495" y="409030"/>
          <a:ext cx="4343940" cy="4343940"/>
        </a:xfrm>
        <a:prstGeom prst="blockArc">
          <a:avLst>
            <a:gd name="adj1" fmla="val 3072539"/>
            <a:gd name="adj2" fmla="val 5677494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EDA07-0175-4380-BDF4-9F81E4DF573F}">
      <dsp:nvSpPr>
        <dsp:cNvPr id="0" name=""/>
        <dsp:cNvSpPr/>
      </dsp:nvSpPr>
      <dsp:spPr>
        <a:xfrm>
          <a:off x="1915368" y="563448"/>
          <a:ext cx="4343940" cy="4343940"/>
        </a:xfrm>
        <a:prstGeom prst="blockArc">
          <a:avLst>
            <a:gd name="adj1" fmla="val 21599943"/>
            <a:gd name="adj2" fmla="val 2699963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610E5-3711-446D-8380-5262E143CB4A}">
      <dsp:nvSpPr>
        <dsp:cNvPr id="0" name=""/>
        <dsp:cNvSpPr/>
      </dsp:nvSpPr>
      <dsp:spPr>
        <a:xfrm>
          <a:off x="1915368" y="563389"/>
          <a:ext cx="4343940" cy="4343940"/>
        </a:xfrm>
        <a:prstGeom prst="blockArc">
          <a:avLst>
            <a:gd name="adj1" fmla="val 18900032"/>
            <a:gd name="adj2" fmla="val 38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38F1-1E60-4000-A430-CF6753931DAA}">
      <dsp:nvSpPr>
        <dsp:cNvPr id="0" name=""/>
        <dsp:cNvSpPr/>
      </dsp:nvSpPr>
      <dsp:spPr>
        <a:xfrm>
          <a:off x="1915378" y="563399"/>
          <a:ext cx="4343940" cy="4343940"/>
        </a:xfrm>
        <a:prstGeom prst="blockArc">
          <a:avLst>
            <a:gd name="adj1" fmla="val 16199986"/>
            <a:gd name="adj2" fmla="val 18900010"/>
            <a:gd name="adj3" fmla="val 34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572AF-3791-4B9B-A464-006C69A7B5FD}">
      <dsp:nvSpPr>
        <dsp:cNvPr id="0" name=""/>
        <dsp:cNvSpPr/>
      </dsp:nvSpPr>
      <dsp:spPr>
        <a:xfrm>
          <a:off x="3134195" y="1701717"/>
          <a:ext cx="1906288" cy="1906347"/>
        </a:xfrm>
        <a:prstGeom prst="ellipse">
          <a:avLst/>
        </a:prstGeom>
        <a:solidFill>
          <a:srgbClr val="5AAD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noProof="0" dirty="0" smtClean="0"/>
            <a:t>The answer:</a:t>
          </a:r>
          <a:r>
            <a:rPr lang="en-GB" sz="2100" b="1" kern="1200" noProof="0" dirty="0" smtClean="0"/>
            <a:t> Intermodal solutions</a:t>
          </a:r>
          <a:endParaRPr lang="en-GB" sz="2100" b="1" kern="1200" noProof="0" dirty="0"/>
        </a:p>
      </dsp:txBody>
      <dsp:txXfrm>
        <a:off x="3134195" y="1701717"/>
        <a:ext cx="1906288" cy="1906347"/>
      </dsp:txXfrm>
    </dsp:sp>
    <dsp:sp modelId="{F5A90935-90E5-4C8C-88F9-5925D92EA2F5}">
      <dsp:nvSpPr>
        <dsp:cNvPr id="0" name=""/>
        <dsp:cNvSpPr/>
      </dsp:nvSpPr>
      <dsp:spPr>
        <a:xfrm>
          <a:off x="3350795" y="-135877"/>
          <a:ext cx="1473088" cy="1473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tx1"/>
              </a:solidFill>
            </a:rPr>
            <a:t>CO</a:t>
          </a:r>
          <a:r>
            <a:rPr lang="en-GB" sz="1400" b="1" kern="1200" baseline="-25000" noProof="0" dirty="0" smtClean="0">
              <a:solidFill>
                <a:schemeClr val="tx1"/>
              </a:solidFill>
            </a:rPr>
            <a:t>2 </a:t>
          </a:r>
          <a:r>
            <a:rPr lang="en-GB" sz="1400" b="1" kern="1200" baseline="0" noProof="0" dirty="0" smtClean="0">
              <a:solidFill>
                <a:schemeClr val="tx1"/>
              </a:solidFill>
            </a:rPr>
            <a:t>emissions</a:t>
          </a:r>
          <a:endParaRPr lang="en-GB" sz="1400" b="1" kern="1200" noProof="0" dirty="0">
            <a:solidFill>
              <a:schemeClr val="tx1"/>
            </a:solidFill>
          </a:endParaRPr>
        </a:p>
      </dsp:txBody>
      <dsp:txXfrm>
        <a:off x="3350795" y="-135877"/>
        <a:ext cx="1473088" cy="1473088"/>
      </dsp:txXfrm>
    </dsp:sp>
    <dsp:sp modelId="{AAED5AD0-9CD5-4A03-856D-154C40A02734}">
      <dsp:nvSpPr>
        <dsp:cNvPr id="0" name=""/>
        <dsp:cNvSpPr/>
      </dsp:nvSpPr>
      <dsp:spPr>
        <a:xfrm>
          <a:off x="4860271" y="489366"/>
          <a:ext cx="1473088" cy="1473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tx1"/>
              </a:solidFill>
            </a:rPr>
            <a:t>Energy efficiency</a:t>
          </a:r>
          <a:endParaRPr lang="en-GB" sz="1400" b="1" kern="1200" noProof="0" dirty="0">
            <a:solidFill>
              <a:schemeClr val="tx1"/>
            </a:solidFill>
          </a:endParaRPr>
        </a:p>
      </dsp:txBody>
      <dsp:txXfrm>
        <a:off x="4860271" y="489366"/>
        <a:ext cx="1473088" cy="1473088"/>
      </dsp:txXfrm>
    </dsp:sp>
    <dsp:sp modelId="{EE539394-8354-4CF5-B79B-17AEEBDC1A74}">
      <dsp:nvSpPr>
        <dsp:cNvPr id="0" name=""/>
        <dsp:cNvSpPr/>
      </dsp:nvSpPr>
      <dsp:spPr>
        <a:xfrm>
          <a:off x="5485497" y="1998838"/>
          <a:ext cx="1473088" cy="1473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0" noProof="0" dirty="0" smtClean="0">
              <a:solidFill>
                <a:schemeClr val="tx1"/>
              </a:solidFill>
            </a:rPr>
            <a:t>PM10 emissions</a:t>
          </a:r>
          <a:endParaRPr lang="en-GB" sz="1400" b="1" kern="1200" baseline="0" noProof="0" dirty="0">
            <a:solidFill>
              <a:schemeClr val="tx1"/>
            </a:solidFill>
          </a:endParaRPr>
        </a:p>
      </dsp:txBody>
      <dsp:txXfrm>
        <a:off x="5485497" y="1998838"/>
        <a:ext cx="1473088" cy="1473088"/>
      </dsp:txXfrm>
    </dsp:sp>
    <dsp:sp modelId="{22FAF4A2-AFC6-488B-A138-040823EAE89C}">
      <dsp:nvSpPr>
        <dsp:cNvPr id="0" name=""/>
        <dsp:cNvSpPr/>
      </dsp:nvSpPr>
      <dsp:spPr>
        <a:xfrm>
          <a:off x="4860273" y="3508320"/>
          <a:ext cx="1473088" cy="147308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tx1"/>
              </a:solidFill>
            </a:rPr>
            <a:t>Oil dependency</a:t>
          </a:r>
          <a:endParaRPr lang="en-GB" sz="1400" b="1" kern="1200" baseline="0" noProof="0" dirty="0">
            <a:solidFill>
              <a:schemeClr val="tx1"/>
            </a:solidFill>
          </a:endParaRPr>
        </a:p>
      </dsp:txBody>
      <dsp:txXfrm>
        <a:off x="4860273" y="3508320"/>
        <a:ext cx="1473088" cy="1473088"/>
      </dsp:txXfrm>
    </dsp:sp>
    <dsp:sp modelId="{338F9854-C159-4B40-900F-390EAB6CC854}">
      <dsp:nvSpPr>
        <dsp:cNvPr id="0" name=""/>
        <dsp:cNvSpPr/>
      </dsp:nvSpPr>
      <dsp:spPr>
        <a:xfrm>
          <a:off x="3350795" y="3972208"/>
          <a:ext cx="1473088" cy="147308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0" noProof="0" dirty="0" smtClean="0">
              <a:solidFill>
                <a:schemeClr val="tx1"/>
              </a:solidFill>
            </a:rPr>
            <a:t>Accidents: injuries and fatalities</a:t>
          </a:r>
          <a:endParaRPr lang="en-GB" sz="1400" b="1" kern="1200" baseline="0" noProof="0" dirty="0">
            <a:solidFill>
              <a:schemeClr val="tx1"/>
            </a:solidFill>
          </a:endParaRPr>
        </a:p>
      </dsp:txBody>
      <dsp:txXfrm>
        <a:off x="3350795" y="3972208"/>
        <a:ext cx="1473088" cy="1473088"/>
      </dsp:txXfrm>
    </dsp:sp>
    <dsp:sp modelId="{C0E4AB8F-DB5F-431B-93ED-FD654032FC07}">
      <dsp:nvSpPr>
        <dsp:cNvPr id="0" name=""/>
        <dsp:cNvSpPr/>
      </dsp:nvSpPr>
      <dsp:spPr>
        <a:xfrm>
          <a:off x="1841317" y="3508320"/>
          <a:ext cx="1473088" cy="147308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0" noProof="0" dirty="0" smtClean="0">
              <a:solidFill>
                <a:schemeClr val="tx1"/>
              </a:solidFill>
            </a:rPr>
            <a:t>Congestion</a:t>
          </a:r>
          <a:endParaRPr lang="en-GB" sz="1400" b="1" kern="1200" baseline="0" noProof="0" dirty="0">
            <a:solidFill>
              <a:schemeClr val="tx1"/>
            </a:solidFill>
          </a:endParaRPr>
        </a:p>
      </dsp:txBody>
      <dsp:txXfrm>
        <a:off x="1841317" y="3508320"/>
        <a:ext cx="1473088" cy="1473088"/>
      </dsp:txXfrm>
    </dsp:sp>
    <dsp:sp modelId="{022CF2B6-A6A9-4EBB-99BD-1FDB948B60A7}">
      <dsp:nvSpPr>
        <dsp:cNvPr id="0" name=""/>
        <dsp:cNvSpPr/>
      </dsp:nvSpPr>
      <dsp:spPr>
        <a:xfrm>
          <a:off x="1216094" y="1998838"/>
          <a:ext cx="1473088" cy="147308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tx1"/>
              </a:solidFill>
            </a:rPr>
            <a:t>Labour</a:t>
          </a:r>
          <a:r>
            <a:rPr lang="en-GB" sz="1400" b="1" kern="1200" noProof="0" dirty="0" smtClean="0"/>
            <a:t> </a:t>
          </a:r>
          <a:r>
            <a:rPr lang="en-GB" sz="1400" b="1" kern="1200" noProof="0" dirty="0" smtClean="0">
              <a:solidFill>
                <a:schemeClr val="tx1"/>
              </a:solidFill>
            </a:rPr>
            <a:t>productivity</a:t>
          </a:r>
          <a:endParaRPr lang="en-GB" sz="1400" b="1" kern="1200" baseline="0" noProof="0" dirty="0">
            <a:solidFill>
              <a:schemeClr val="tx1"/>
            </a:solidFill>
          </a:endParaRPr>
        </a:p>
      </dsp:txBody>
      <dsp:txXfrm>
        <a:off x="1216094" y="1998838"/>
        <a:ext cx="1473088" cy="1473088"/>
      </dsp:txXfrm>
    </dsp:sp>
    <dsp:sp modelId="{419B6A8F-A1BD-4B15-8B44-1A40BFB7C189}">
      <dsp:nvSpPr>
        <dsp:cNvPr id="0" name=""/>
        <dsp:cNvSpPr/>
      </dsp:nvSpPr>
      <dsp:spPr>
        <a:xfrm>
          <a:off x="1841320" y="489366"/>
          <a:ext cx="1473088" cy="1473088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0" noProof="0" dirty="0" smtClean="0">
              <a:solidFill>
                <a:schemeClr val="tx1"/>
              </a:solidFill>
            </a:rPr>
            <a:t>Road degradation</a:t>
          </a:r>
          <a:endParaRPr lang="en-GB" sz="1400" b="1" kern="1200" baseline="0" noProof="0" dirty="0">
            <a:solidFill>
              <a:schemeClr val="tx1"/>
            </a:solidFill>
          </a:endParaRPr>
        </a:p>
      </dsp:txBody>
      <dsp:txXfrm>
        <a:off x="1841320" y="489366"/>
        <a:ext cx="1473088" cy="147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7B212C1-1429-4595-B618-6E4D3BB36C6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471B5B7-7C2F-4E96-9B9A-F6E5CCEF0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6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67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3DCA1-3F1F-4B5F-961F-F96136900FFE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B5B7-7C2F-4E96-9B9A-F6E5CCEF04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-16190" y="3212976"/>
            <a:ext cx="9160190" cy="29523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0" y="6165304"/>
            <a:ext cx="3960000" cy="3240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fr-FR" dirty="0" smtClean="0"/>
              <a:t>29 </a:t>
            </a:r>
            <a:r>
              <a:rPr lang="fr-FR" dirty="0" err="1" smtClean="0"/>
              <a:t>Januar</a:t>
            </a:r>
            <a:r>
              <a:rPr lang="fr-FR" dirty="0" smtClean="0"/>
              <a:t> 2013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388464" cy="63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988840"/>
            <a:ext cx="8388464" cy="1080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5589239"/>
            <a:ext cx="2895600" cy="432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UIRR trifft DG MOVE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65304"/>
            <a:ext cx="1080000" cy="324016"/>
          </a:xfrm>
        </p:spPr>
        <p:txBody>
          <a:bodyPr anchor="ctr" anchorCtr="0">
            <a:normAutofit/>
          </a:bodyPr>
          <a:lstStyle>
            <a:lvl1pPr algn="l">
              <a:defRPr lang="en-US" sz="1200" b="1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INFO | 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051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  <a:lvl2pPr marL="742950" indent="-285750" algn="l">
              <a:buClr>
                <a:srgbClr val="5AAD41"/>
              </a:buClr>
              <a:buFont typeface="Arial" pitchFamily="34" charset="0"/>
              <a:buChar char="•"/>
              <a:defRPr sz="1800" b="1" cap="none" baseline="0"/>
            </a:lvl2pPr>
            <a:lvl3pPr marL="914400" indent="0" algn="l">
              <a:buClr>
                <a:srgbClr val="5AAD41"/>
              </a:buClr>
              <a:buFont typeface="Arial" pitchFamily="34" charset="0"/>
              <a:buNone/>
              <a:defRPr sz="1800" b="1" cap="none" baseline="0"/>
            </a:lvl3pPr>
            <a:lvl4pPr algn="l">
              <a:defRPr sz="1600" b="1" cap="none" baseline="0"/>
            </a:lvl4pPr>
            <a:lvl5pPr algn="l">
              <a:defRPr sz="1600" b="1" cap="none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6464" y="6480000"/>
            <a:ext cx="4032000" cy="1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AAD41"/>
                </a:solidFill>
              </a:defRPr>
            </a:lvl1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01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-16190" y="3212976"/>
            <a:ext cx="9160190" cy="29523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5500" b="1" i="0" cap="all" baseline="0">
                <a:solidFill>
                  <a:srgbClr val="939598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2060848"/>
            <a:ext cx="8388464" cy="648072"/>
          </a:xfrm>
        </p:spPr>
        <p:txBody>
          <a:bodyPr>
            <a:noAutofit/>
          </a:bodyPr>
          <a:lstStyle>
            <a:lvl1pPr>
              <a:defRPr sz="4400" b="0" i="0" cap="none" baseline="0">
                <a:solidFill>
                  <a:srgbClr val="5AAD41"/>
                </a:solidFill>
              </a:defRPr>
            </a:lvl1pPr>
          </a:lstStyle>
          <a:p>
            <a:pPr lvl="0"/>
            <a:r>
              <a:rPr lang="en-US" dirty="0" smtClean="0"/>
              <a:t>for listening</a:t>
            </a:r>
          </a:p>
        </p:txBody>
      </p:sp>
    </p:spTree>
    <p:extLst>
      <p:ext uri="{BB962C8B-B14F-4D97-AF65-F5344CB8AC3E}">
        <p14:creationId xmlns="" xmlns:p14="http://schemas.microsoft.com/office/powerpoint/2010/main" val="70135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  <a:lvl2pPr marL="742950" indent="-285750" algn="l">
              <a:buClr>
                <a:srgbClr val="5AAD41"/>
              </a:buClr>
              <a:buFont typeface="Arial" pitchFamily="34" charset="0"/>
              <a:buChar char="•"/>
              <a:defRPr sz="1800" b="1" cap="none" baseline="0"/>
            </a:lvl2pPr>
            <a:lvl3pPr marL="914400" indent="0" algn="l">
              <a:buClr>
                <a:srgbClr val="5AAD41"/>
              </a:buClr>
              <a:buFont typeface="Arial" pitchFamily="34" charset="0"/>
              <a:buNone/>
              <a:defRPr sz="1800" b="1" cap="none" baseline="0"/>
            </a:lvl3pPr>
            <a:lvl4pPr algn="l">
              <a:defRPr sz="1600" b="1" cap="none" baseline="0"/>
            </a:lvl4pPr>
            <a:lvl5pPr algn="l">
              <a:defRPr sz="1600" b="1" cap="none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AAD41"/>
                </a:solidFill>
              </a:defRPr>
            </a:lvl1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501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100264" cy="5112568"/>
          </a:xfrm>
        </p:spPr>
        <p:txBody>
          <a:bodyPr/>
          <a:lstStyle>
            <a:lvl1pPr>
              <a:defRPr sz="2000" b="1"/>
            </a:lvl1pPr>
            <a:lvl2pPr marL="742950" indent="-285750" algn="l">
              <a:buClr>
                <a:srgbClr val="5AAD41"/>
              </a:buClr>
              <a:buFont typeface="Arial" pitchFamily="34" charset="0"/>
              <a:buChar char="•"/>
              <a:defRPr sz="1800" b="1" cap="none" baseline="0"/>
            </a:lvl2pPr>
            <a:lvl3pPr marL="914400" indent="0" algn="l">
              <a:buClr>
                <a:srgbClr val="5AAD41"/>
              </a:buClr>
              <a:buFontTx/>
              <a:buNone/>
              <a:defRPr sz="1800" b="1" cap="none" baseline="0"/>
            </a:lvl3pPr>
            <a:lvl4pPr algn="l">
              <a:defRPr sz="1600" b="1" cap="none" baseline="0"/>
            </a:lvl4pPr>
            <a:lvl5pPr algn="l">
              <a:defRPr sz="1600" b="1" cap="none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100264" cy="5112568"/>
          </a:xfrm>
        </p:spPr>
        <p:txBody>
          <a:bodyPr/>
          <a:lstStyle>
            <a:lvl1pPr>
              <a:defRPr sz="2000"/>
            </a:lvl1pPr>
            <a:lvl2pPr marL="742950" indent="-285750" algn="l">
              <a:buClr>
                <a:srgbClr val="5AAD41"/>
              </a:buClr>
              <a:buFont typeface="Arial" pitchFamily="34" charset="0"/>
              <a:buChar char="•"/>
              <a:defRPr sz="1800" b="1" cap="none" baseline="0"/>
            </a:lvl2pPr>
            <a:lvl3pPr marL="914400" indent="0" algn="l">
              <a:buClr>
                <a:srgbClr val="5AAD41"/>
              </a:buClr>
              <a:buFont typeface="Arial" pitchFamily="34" charset="0"/>
              <a:buNone/>
              <a:defRPr sz="1800" b="1" cap="none" baseline="0"/>
            </a:lvl3pPr>
            <a:lvl4pPr algn="l">
              <a:defRPr sz="1600" b="1" cap="none" baseline="0"/>
            </a:lvl4pPr>
            <a:lvl5pPr algn="l">
              <a:defRPr sz="1600" cap="none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5AAD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480000"/>
            <a:ext cx="1080000" cy="180000"/>
          </a:xfrm>
        </p:spPr>
        <p:txBody>
          <a:bodyPr>
            <a:normAutofit/>
          </a:bodyPr>
          <a:lstStyle>
            <a:lvl1pPr algn="l">
              <a:defRPr lang="en-US" sz="1200" b="1" i="0" u="none" strike="noStrike" baseline="0" smtClean="0">
                <a:solidFill>
                  <a:srgbClr val="939598"/>
                </a:solidFill>
              </a:defRPr>
            </a:lvl1pPr>
          </a:lstStyle>
          <a:p>
            <a:pPr lvl="0"/>
            <a:r>
              <a:rPr lang="fr-FR" dirty="0" err="1" smtClean="0"/>
              <a:t>UIRR</a:t>
            </a:r>
            <a:r>
              <a:rPr lang="fr-FR" dirty="0" smtClean="0"/>
              <a:t> | 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34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104456" cy="72008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5AAD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104455" cy="72008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5AAD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5616" y="6453336"/>
            <a:ext cx="1800000" cy="18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b="1" smtClean="0"/>
              <a:t>22 Januar 2013</a:t>
            </a:r>
            <a:endParaRPr lang="en-US" b="1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6464" y="6480000"/>
            <a:ext cx="4032000" cy="18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UIRR trifft DG MOVE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5AAD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395536" y="1844824"/>
            <a:ext cx="4100264" cy="4392488"/>
          </a:xfrm>
        </p:spPr>
        <p:txBody>
          <a:bodyPr/>
          <a:lstStyle>
            <a:lvl1pPr>
              <a:defRPr sz="2000"/>
            </a:lvl1pPr>
            <a:lvl2pPr marL="742950" indent="-285750" algn="l">
              <a:buClr>
                <a:srgbClr val="5AAD41"/>
              </a:buClr>
              <a:buFont typeface="Arial" pitchFamily="34" charset="0"/>
              <a:buChar char="•"/>
              <a:defRPr sz="1800" b="1" cap="none" baseline="0"/>
            </a:lvl2pPr>
            <a:lvl3pPr marL="914400" indent="0" algn="l">
              <a:buClr>
                <a:srgbClr val="5AAD41"/>
              </a:buClr>
              <a:buFontTx/>
              <a:buNone/>
              <a:defRPr sz="1800" b="1" cap="none" baseline="0"/>
            </a:lvl3pPr>
            <a:lvl4pPr algn="l">
              <a:defRPr sz="1600" b="1" cap="none" baseline="0"/>
            </a:lvl4pPr>
            <a:lvl5pPr algn="l">
              <a:defRPr sz="1600" cap="none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100264" cy="4392488"/>
          </a:xfrm>
        </p:spPr>
        <p:txBody>
          <a:bodyPr/>
          <a:lstStyle>
            <a:lvl1pPr>
              <a:defRPr sz="2000"/>
            </a:lvl1pPr>
            <a:lvl2pPr marL="742950" indent="-285750" algn="l">
              <a:buClr>
                <a:srgbClr val="5AAD41"/>
              </a:buClr>
              <a:buFont typeface="Arial" pitchFamily="34" charset="0"/>
              <a:buChar char="•"/>
              <a:defRPr sz="1800" b="1" cap="none" baseline="0"/>
            </a:lvl2pPr>
            <a:lvl3pPr marL="914400" indent="0" algn="l">
              <a:buClr>
                <a:srgbClr val="5AAD41"/>
              </a:buClr>
              <a:buFontTx/>
              <a:buNone/>
              <a:defRPr sz="1800" b="1" cap="none" baseline="0"/>
            </a:lvl3pPr>
            <a:lvl4pPr algn="l">
              <a:defRPr sz="1600" b="1" cap="none" baseline="0"/>
            </a:lvl4pPr>
            <a:lvl5pPr algn="l">
              <a:defRPr sz="1600" cap="none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480000"/>
            <a:ext cx="1080000" cy="180000"/>
          </a:xfrm>
        </p:spPr>
        <p:txBody>
          <a:bodyPr>
            <a:normAutofit/>
          </a:bodyPr>
          <a:lstStyle>
            <a:lvl1pPr algn="l">
              <a:defRPr lang="en-US" sz="1200" b="1" i="0" u="none" strike="noStrike" baseline="0" smtClean="0">
                <a:solidFill>
                  <a:srgbClr val="939598"/>
                </a:solidFill>
              </a:defRPr>
            </a:lvl1pPr>
          </a:lstStyle>
          <a:p>
            <a:pPr lvl="0"/>
            <a:r>
              <a:rPr lang="fr-FR" dirty="0" err="1" smtClean="0"/>
              <a:t>UIRR</a:t>
            </a:r>
            <a:r>
              <a:rPr lang="fr-FR" dirty="0" smtClean="0"/>
              <a:t> | 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07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124744"/>
            <a:ext cx="3105513" cy="936104"/>
          </a:xfrm>
        </p:spPr>
        <p:txBody>
          <a:bodyPr anchor="t" anchorCtr="0"/>
          <a:lstStyle>
            <a:lvl1pPr algn="l">
              <a:defRPr sz="2000" b="1">
                <a:solidFill>
                  <a:srgbClr val="93959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24744"/>
            <a:ext cx="5184576" cy="5112568"/>
          </a:xfrm>
        </p:spPr>
        <p:txBody>
          <a:bodyPr/>
          <a:lstStyle>
            <a:lvl1pPr algn="r">
              <a:defRPr sz="2000" cap="none" baseline="0"/>
            </a:lvl1pPr>
            <a:lvl2pPr algn="r">
              <a:defRPr sz="1800" b="1" cap="none" baseline="0"/>
            </a:lvl2pPr>
            <a:lvl3pPr algn="r">
              <a:defRPr sz="1800" cap="none" baseline="0"/>
            </a:lvl3pPr>
            <a:lvl4pPr algn="r">
              <a:defRPr sz="1600" cap="none" baseline="0"/>
            </a:lvl4pPr>
            <a:lvl5pPr algn="r">
              <a:defRPr sz="1600" cap="none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2060848"/>
            <a:ext cx="3105513" cy="41764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5616" y="6453336"/>
            <a:ext cx="1800000" cy="18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b="1" smtClean="0"/>
              <a:t>22 Januar 2013</a:t>
            </a:r>
            <a:endParaRPr lang="en-US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6464" y="6480000"/>
            <a:ext cx="4032000" cy="18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UIRR trifft DG MOVE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5AAD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360000" y="360000"/>
            <a:ext cx="6156216" cy="45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480000"/>
            <a:ext cx="1080000" cy="180000"/>
          </a:xfrm>
        </p:spPr>
        <p:txBody>
          <a:bodyPr>
            <a:normAutofit/>
          </a:bodyPr>
          <a:lstStyle>
            <a:lvl1pPr algn="l">
              <a:defRPr lang="en-US" sz="1200" b="1" i="0" u="none" strike="noStrike" baseline="0" smtClean="0">
                <a:solidFill>
                  <a:srgbClr val="939598"/>
                </a:solidFill>
              </a:defRPr>
            </a:lvl1pPr>
          </a:lstStyle>
          <a:p>
            <a:pPr lvl="0"/>
            <a:r>
              <a:rPr lang="fr-FR" dirty="0" err="1" smtClean="0"/>
              <a:t>UIRR</a:t>
            </a:r>
            <a:r>
              <a:rPr lang="fr-FR" dirty="0" smtClean="0"/>
              <a:t> | 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15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24744"/>
            <a:ext cx="914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17232"/>
            <a:ext cx="8460472" cy="57606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5616" y="6453336"/>
            <a:ext cx="1800000" cy="18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b="1" smtClean="0"/>
              <a:t>22 Januar 2013</a:t>
            </a:r>
            <a:endParaRPr lang="en-US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6464" y="6480000"/>
            <a:ext cx="4032000" cy="18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UIRR trifft DG MOVE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5AAD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360000" y="360000"/>
            <a:ext cx="6156216" cy="45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480000"/>
            <a:ext cx="1080000" cy="180000"/>
          </a:xfrm>
        </p:spPr>
        <p:txBody>
          <a:bodyPr>
            <a:normAutofit/>
          </a:bodyPr>
          <a:lstStyle>
            <a:lvl1pPr algn="l">
              <a:defRPr lang="en-US" sz="1200" b="1" i="0" u="none" strike="noStrike" baseline="0" smtClean="0">
                <a:solidFill>
                  <a:srgbClr val="939598"/>
                </a:solidFill>
              </a:defRPr>
            </a:lvl1pPr>
          </a:lstStyle>
          <a:p>
            <a:pPr lvl="0"/>
            <a:r>
              <a:rPr lang="fr-FR" dirty="0" err="1" smtClean="0"/>
              <a:t>UIRR</a:t>
            </a:r>
            <a:r>
              <a:rPr lang="fr-FR" dirty="0" smtClean="0"/>
              <a:t> | 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366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5AAD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60000" y="360000"/>
            <a:ext cx="6156216" cy="45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0000" y="1124744"/>
            <a:ext cx="8316456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480000"/>
            <a:ext cx="1080000" cy="180000"/>
          </a:xfrm>
        </p:spPr>
        <p:txBody>
          <a:bodyPr>
            <a:normAutofit/>
          </a:bodyPr>
          <a:lstStyle>
            <a:lvl1pPr algn="l">
              <a:defRPr lang="en-US" sz="1200" b="1" i="0" u="none" strike="noStrike" baseline="0" smtClean="0">
                <a:solidFill>
                  <a:srgbClr val="939598"/>
                </a:solidFill>
              </a:defRPr>
            </a:lvl1pPr>
          </a:lstStyle>
          <a:p>
            <a:pPr lvl="0"/>
            <a:r>
              <a:rPr lang="fr-FR" dirty="0" smtClean="0"/>
              <a:t>UIRR | </a:t>
            </a:r>
            <a:r>
              <a:rPr lang="fr-FR" dirty="0" err="1" smtClean="0"/>
              <a:t>Plae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272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388464" cy="63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988840"/>
            <a:ext cx="8388464" cy="1080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00" y="6165304"/>
            <a:ext cx="396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 Januar 2013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5589239"/>
            <a:ext cx="2895600" cy="432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UIRR trifft DG MOVE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37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rgbClr val="5AAD4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Tx/>
        <a:buNone/>
        <a:defRPr sz="4000" b="1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1pPr>
      <a:lvl2pPr marL="457200" indent="0" algn="r" defTabSz="914400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600" indent="0" algn="r" defTabSz="914400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800" indent="0" algn="r" defTabSz="914400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156216" cy="45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8" cy="51125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AAD41"/>
                </a:solidFill>
              </a:defRPr>
            </a:lvl1pPr>
          </a:lstStyle>
          <a:p>
            <a:fld id="{7087284C-CBB2-4EB5-B969-A1988E2F2A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 userDrawn="1"/>
        </p:nvSpPr>
        <p:spPr>
          <a:xfrm>
            <a:off x="360000" y="6480000"/>
            <a:ext cx="6732280" cy="2613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 b="1" i="0" u="none" strike="noStrike" baseline="0" smtClean="0">
                <a:solidFill>
                  <a:srgbClr val="93959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UNECE Intermodal  Workshop  </a:t>
            </a:r>
            <a:r>
              <a:rPr lang="en-GB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|  </a:t>
            </a:r>
            <a:r>
              <a:rPr lang="en-US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30</a:t>
            </a:r>
            <a:r>
              <a:rPr lang="en-GB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November</a:t>
            </a:r>
            <a:r>
              <a:rPr lang="hu-HU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hu-HU" sz="1200" b="1" kern="1200" noProof="0" dirty="0" smtClean="0">
                <a:solidFill>
                  <a:srgbClr val="939598"/>
                </a:solidFill>
                <a:latin typeface="+mn-lt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9137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8" r:id="rId4"/>
    <p:sldLayoutId id="2147483669" r:id="rId5"/>
    <p:sldLayoutId id="2147483661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rgbClr val="939598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600" indent="0" algn="r" defTabSz="914400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800" indent="0" algn="r" defTabSz="914400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>
          <a:xfrm>
            <a:off x="0" y="3212976"/>
            <a:ext cx="9160190" cy="2952328"/>
          </a:xfr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UNECE Intermodal Workshop</a:t>
            </a:r>
            <a:endParaRPr lang="en-GB" sz="30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Intermodality leads to</a:t>
            </a:r>
          </a:p>
          <a:p>
            <a:r>
              <a:rPr lang="en-GB" sz="2800" dirty="0" smtClean="0"/>
              <a:t>Economic sustainability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geneva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971600" y="6165304"/>
            <a:ext cx="4428400" cy="324000"/>
          </a:xfrm>
        </p:spPr>
        <p:txBody>
          <a:bodyPr/>
          <a:lstStyle/>
          <a:p>
            <a:r>
              <a:rPr lang="en-US" dirty="0" smtClean="0"/>
              <a:t>  30</a:t>
            </a:r>
            <a:r>
              <a:rPr lang="en-GB" dirty="0" smtClean="0"/>
              <a:t> November 2015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63163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Corbel" pitchFamily="34" charset="0"/>
              </a:rPr>
              <a:t>Ralf-Charley SCHULTZE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Corbel" pitchFamily="34" charset="0"/>
              </a:rPr>
              <a:t>President</a:t>
            </a:r>
            <a:endParaRPr lang="en-GB" sz="1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8244408" y="6093296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GB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en-GB" sz="1200" b="1">
              <a:solidFill>
                <a:srgbClr val="5AAD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1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124744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608512"/>
              </a:tblGrid>
              <a:tr h="144016">
                <a:tc rowSpan="2">
                  <a:txBody>
                    <a:bodyPr/>
                    <a:lstStyle/>
                    <a:p>
                      <a:endParaRPr lang="en-GB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UNIMODAL FREIGHT TRANSPORT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2184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u="sng" noProof="0" smtClean="0">
                          <a:solidFill>
                            <a:schemeClr val="tx1"/>
                          </a:solidFill>
                        </a:rPr>
                        <a:t>Misses out on advantages</a:t>
                      </a:r>
                      <a:r>
                        <a:rPr lang="en-GB" b="0" noProof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b="0" baseline="0" noProof="0" smtClean="0">
                          <a:solidFill>
                            <a:schemeClr val="tx1"/>
                          </a:solidFill>
                        </a:rPr>
                        <a:t> energy efficiency,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b="0" baseline="0" noProof="0" smtClean="0">
                          <a:solidFill>
                            <a:schemeClr val="tx1"/>
                          </a:solidFill>
                        </a:rPr>
                        <a:t> labour productivity,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b="0" baseline="0" noProof="0" smtClean="0">
                          <a:solidFill>
                            <a:schemeClr val="tx1"/>
                          </a:solidFill>
                        </a:rPr>
                        <a:t> superior safety and security,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b="0" baseline="0" noProof="0" smtClean="0">
                          <a:solidFill>
                            <a:schemeClr val="tx1"/>
                          </a:solidFill>
                        </a:rPr>
                        <a:t> climate resilience, and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b="0" baseline="0" noProof="0" smtClean="0">
                          <a:solidFill>
                            <a:schemeClr val="tx1"/>
                          </a:solidFill>
                        </a:rPr>
                        <a:t> oustanding environmental peformance.</a:t>
                      </a:r>
                      <a:endParaRPr lang="en-GB" b="0" noProof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9128"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b="1" noProof="0" smtClean="0">
                          <a:solidFill>
                            <a:schemeClr val="bg1"/>
                          </a:solidFill>
                        </a:rPr>
                        <a:t>INTERMODAL / COMBINED</a:t>
                      </a:r>
                      <a:r>
                        <a:rPr lang="en-GB" b="1" baseline="0" noProof="0" smtClean="0">
                          <a:solidFill>
                            <a:schemeClr val="bg1"/>
                          </a:solidFill>
                        </a:rPr>
                        <a:t> TRANSPORT</a:t>
                      </a:r>
                      <a:endParaRPr lang="en-GB" b="1" noProof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AAD4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AAD41"/>
                    </a:solidFill>
                  </a:tcPr>
                </a:tc>
              </a:tr>
              <a:tr h="2536037">
                <a:tc gridSpan="2">
                  <a:txBody>
                    <a:bodyPr/>
                    <a:lstStyle/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Efficiently inserts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economically and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ecologically 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sustainable modes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of transport into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long(</a:t>
                      </a:r>
                      <a:r>
                        <a:rPr lang="en-GB" b="0" i="1" noProof="0" dirty="0" err="1" smtClean="0">
                          <a:solidFill>
                            <a:srgbClr val="5AAD41"/>
                          </a:solidFill>
                        </a:rPr>
                        <a:t>er</a:t>
                      </a:r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) distance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transport-chains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to maximise the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benefits for every</a:t>
                      </a:r>
                    </a:p>
                    <a:p>
                      <a:pPr algn="l"/>
                      <a:r>
                        <a:rPr lang="en-GB" b="0" i="1" noProof="0" dirty="0" smtClean="0">
                          <a:solidFill>
                            <a:srgbClr val="5AAD41"/>
                          </a:solidFill>
                        </a:rPr>
                        <a:t>stakeholder.</a:t>
                      </a:r>
                      <a:endParaRPr lang="en-GB" b="0" i="1" noProof="0" dirty="0">
                        <a:solidFill>
                          <a:srgbClr val="5AAD4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96753"/>
            <a:ext cx="4104456" cy="18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792" y="3645024"/>
            <a:ext cx="661953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err="1" smtClean="0"/>
              <a:t>Unimodal</a:t>
            </a:r>
            <a:r>
              <a:rPr lang="en-GB" sz="2200" cap="none" dirty="0" smtClean="0"/>
              <a:t> vs. Intermodal transport</a:t>
            </a:r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264" cy="450000"/>
          </a:xfrm>
        </p:spPr>
        <p:txBody>
          <a:bodyPr>
            <a:normAutofit/>
          </a:bodyPr>
          <a:lstStyle/>
          <a:p>
            <a:r>
              <a:rPr lang="en-GB" sz="2200" cap="none" smtClean="0"/>
              <a:t>Primary energy need and CO2 performance of modes</a:t>
            </a:r>
            <a:endParaRPr lang="en-GB" sz="2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1"/>
            <a:ext cx="7072330" cy="29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915232"/>
            <a:ext cx="6786578" cy="29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smtClean="0"/>
              <a:t>Safety performance comparison</a:t>
            </a:r>
            <a:endParaRPr lang="en-GB" sz="22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484784"/>
          <a:ext cx="9144000" cy="264569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43325"/>
                <a:gridCol w="2695575"/>
                <a:gridCol w="2705100"/>
              </a:tblGrid>
              <a:tr h="44922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Safety</a:t>
                      </a:r>
                      <a:r>
                        <a:rPr lang="en-GB" baseline="0" dirty="0" smtClean="0"/>
                        <a:t> c</a:t>
                      </a:r>
                      <a:r>
                        <a:rPr lang="en-GB" dirty="0" smtClean="0"/>
                        <a:t>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Road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Rail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Fatalities in 2009</a:t>
                      </a:r>
                      <a:r>
                        <a:rPr lang="en-GB" sz="1600" baseline="30000" dirty="0" smtClean="0"/>
                        <a:t>1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Accident occurrences: (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) road</a:t>
                      </a:r>
                      <a:r>
                        <a:rPr lang="en-GB" sz="1600" baseline="30000" dirty="0" smtClean="0"/>
                        <a:t>1 </a:t>
                      </a:r>
                      <a:r>
                        <a:rPr lang="en-GB" sz="1600" dirty="0" smtClean="0"/>
                        <a:t>and (ii) rail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r>
                        <a:rPr lang="en-GB" sz="1600" baseline="0" dirty="0" smtClean="0"/>
                        <a:t> 200 000</a:t>
                      </a:r>
                      <a:endParaRPr lang="en-GB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1152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Accident occurrences: (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) </a:t>
                      </a:r>
                      <a:r>
                        <a:rPr lang="en-GB" sz="1600" dirty="0" err="1" smtClean="0"/>
                        <a:t>HGVs</a:t>
                      </a:r>
                      <a:r>
                        <a:rPr lang="en-GB" sz="1600" dirty="0" smtClean="0"/>
                        <a:t>, (ii) freight trains</a:t>
                      </a:r>
                      <a:endParaRPr lang="en-GB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31 per 100M vkm</a:t>
                      </a:r>
                      <a:r>
                        <a:rPr lang="en-GB" sz="1600" baseline="30000" dirty="0" smtClean="0"/>
                        <a:t>2</a:t>
                      </a:r>
                      <a:endParaRPr lang="en-GB" sz="1600" baseline="30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1,05 per 100M vkm</a:t>
                      </a:r>
                      <a:r>
                        <a:rPr lang="en-GB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6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Accident externality cost of (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) </a:t>
                      </a:r>
                      <a:r>
                        <a:rPr lang="en-GB" sz="1600" dirty="0" err="1" smtClean="0"/>
                        <a:t>HGVs</a:t>
                      </a:r>
                      <a:r>
                        <a:rPr lang="en-GB" sz="1600" dirty="0" smtClean="0"/>
                        <a:t> on motorways, and (ii) trains</a:t>
                      </a:r>
                      <a:endParaRPr lang="en-GB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€68 667 per</a:t>
                      </a:r>
                      <a:r>
                        <a:rPr lang="en-GB" sz="1600" baseline="0" dirty="0" smtClean="0"/>
                        <a:t> 100M tkm</a:t>
                      </a:r>
                      <a:r>
                        <a:rPr lang="en-GB" sz="1600" baseline="30000" dirty="0" smtClean="0"/>
                        <a:t>4</a:t>
                      </a:r>
                      <a:endParaRPr lang="en-GB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€238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100M tkm</a:t>
                      </a:r>
                      <a:r>
                        <a:rPr lang="en-GB" sz="1600" b="0" i="1" baseline="30000" dirty="0" smtClean="0"/>
                        <a:t>5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 10"/>
          <p:cNvGrpSpPr/>
          <p:nvPr/>
        </p:nvGrpSpPr>
        <p:grpSpPr>
          <a:xfrm>
            <a:off x="5500694" y="1841974"/>
            <a:ext cx="2357454" cy="1571636"/>
            <a:chOff x="142844" y="1214422"/>
            <a:chExt cx="2071702" cy="1571636"/>
          </a:xfrm>
        </p:grpSpPr>
        <p:sp>
          <p:nvSpPr>
            <p:cNvPr id="11" name="Explosion 2 10"/>
            <p:cNvSpPr/>
            <p:nvPr/>
          </p:nvSpPr>
          <p:spPr>
            <a:xfrm>
              <a:off x="142844" y="1214422"/>
              <a:ext cx="2071702" cy="1571636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6738" y="1785926"/>
              <a:ext cx="1337839" cy="57150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GB" sz="1200" b="1" dirty="0" smtClean="0"/>
                <a:t>Road haulage is </a:t>
              </a:r>
            </a:p>
            <a:p>
              <a:pPr algn="ctr"/>
              <a:r>
                <a:rPr lang="en-GB" sz="1200" b="1" dirty="0" smtClean="0"/>
                <a:t>30-times as accident prone as rail</a:t>
              </a:r>
              <a:endParaRPr lang="en-GB" sz="1200" b="1" dirty="0" smtClean="0">
                <a:solidFill>
                  <a:srgbClr val="939598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71488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EC EU transport in figures [2011]</a:t>
            </a:r>
          </a:p>
          <a:p>
            <a:r>
              <a:rPr lang="en-GB" sz="1200" b="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Alan C McKinnon at 2</a:t>
            </a:r>
            <a:r>
              <a:rPr lang="en-GB" sz="1200" b="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IRU/EU Road Transport Conference: “31 per 100M </a:t>
            </a:r>
            <a:r>
              <a:rPr lang="en-GB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vkm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  [2012]</a:t>
            </a:r>
          </a:p>
          <a:p>
            <a:r>
              <a:rPr lang="en-GB" sz="1200" b="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ERA 2011 Rail Safety report figure (</a:t>
            </a:r>
            <a:r>
              <a:rPr lang="en-GB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tkm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converted to (HGV) </a:t>
            </a:r>
            <a:r>
              <a:rPr lang="en-GB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vkm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30t/vehicle rate  [2011]</a:t>
            </a:r>
          </a:p>
          <a:p>
            <a:r>
              <a:rPr lang="en-GB" sz="1200" b="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CE Delft  IMPACT Study (internalisation handbook) converted into </a:t>
            </a:r>
            <a:r>
              <a:rPr lang="en-GB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tkm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30t/vehicle rate [2008]</a:t>
            </a:r>
          </a:p>
          <a:p>
            <a:r>
              <a:rPr lang="en-GB" sz="1200" b="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b="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CE Delft  IMPACT Study (internalisation handbook) converted into </a:t>
            </a:r>
            <a:r>
              <a:rPr lang="en-GB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tkm</a:t>
            </a:r>
            <a:r>
              <a:rPr lang="en-GB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800t/train rate [2008]</a:t>
            </a:r>
            <a:endParaRPr lang="en-GB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smtClean="0"/>
              <a:t>External costs of modes</a:t>
            </a:r>
            <a:endParaRPr lang="en-GB" sz="22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2768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0"/>
          <p:cNvGrpSpPr/>
          <p:nvPr/>
        </p:nvGrpSpPr>
        <p:grpSpPr>
          <a:xfrm>
            <a:off x="2571736" y="2214554"/>
            <a:ext cx="2428892" cy="1714512"/>
            <a:chOff x="-71470" y="1214422"/>
            <a:chExt cx="2428892" cy="1714512"/>
          </a:xfrm>
        </p:grpSpPr>
        <p:sp>
          <p:nvSpPr>
            <p:cNvPr id="11" name="Explosion 2 10"/>
            <p:cNvSpPr/>
            <p:nvPr/>
          </p:nvSpPr>
          <p:spPr>
            <a:xfrm>
              <a:off x="-71470" y="1214422"/>
              <a:ext cx="2428892" cy="1714512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20" y="1857364"/>
              <a:ext cx="157163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GB" sz="1400" smtClean="0"/>
                <a:t>External costs of rail: </a:t>
              </a:r>
              <a:r>
                <a:rPr lang="en-GB" sz="1400" b="1" smtClean="0"/>
                <a:t>33% of road</a:t>
              </a:r>
              <a:endParaRPr lang="en-GB" sz="1400" b="1" smtClean="0">
                <a:solidFill>
                  <a:srgbClr val="939598"/>
                </a:solidFill>
              </a:endParaRPr>
            </a:p>
          </p:txBody>
        </p:sp>
      </p:grpSp>
      <p:sp>
        <p:nvSpPr>
          <p:cNvPr id="13" name="Line Callout 2 12"/>
          <p:cNvSpPr/>
          <p:nvPr/>
        </p:nvSpPr>
        <p:spPr>
          <a:xfrm>
            <a:off x="7286644" y="4143380"/>
            <a:ext cx="1285884" cy="8572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278"/>
              <a:gd name="adj6" fmla="val -96296"/>
            </a:avLst>
          </a:prstGeom>
          <a:noFill/>
          <a:ln w="12700">
            <a:solidFill>
              <a:srgbClr val="5AAD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Ro-Ro and smaller vessels perform worse</a:t>
            </a: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Distance-based </a:t>
            </a:r>
            <a:r>
              <a:rPr lang="en-GB" sz="2200" cap="none" dirty="0" err="1" smtClean="0"/>
              <a:t>eTolling</a:t>
            </a:r>
            <a:r>
              <a:rPr lang="en-GB" sz="2200" cap="none" dirty="0" smtClean="0"/>
              <a:t> on all roads</a:t>
            </a:r>
            <a:endParaRPr lang="en-GB" sz="2200" dirty="0"/>
          </a:p>
        </p:txBody>
      </p:sp>
      <p:pic>
        <p:nvPicPr>
          <p:cNvPr id="6" name="Picture 2" descr="http://tu-dresden.de/die_tu_dresden/fakultaeten/vkw/iwv/kom/alcatel_sel/veranstaltungen/Maut%20in%20Europa/lkw_ma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692" y="1071546"/>
            <a:ext cx="7655310" cy="5357850"/>
          </a:xfrm>
          <a:prstGeom prst="rect">
            <a:avLst/>
          </a:prstGeom>
          <a:noFill/>
        </p:spPr>
      </p:pic>
      <p:pic>
        <p:nvPicPr>
          <p:cNvPr id="7" name="Picture 10" descr="http://upload.wikimedia.org/wikipedia/commons/thumb/8/86/Zeichen_390_-_Mautpflicht_nach_dem_Bundesfernstra%C3%9Fenmautgesetz%2C_StVO_2004.svg/220px-Zeichen_390_-_Mautpflicht_nach_dem_Bundesfernstra%C3%9Fenmautgesetz%2C_StVO_2004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2"/>
            <a:ext cx="2095500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6300192" y="1340768"/>
            <a:ext cx="2520280" cy="51125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sz="2200" i="1" dirty="0" smtClean="0">
                <a:solidFill>
                  <a:srgbClr val="5AAD41"/>
                </a:solidFill>
              </a:rPr>
              <a:t>Two principles should be equally upheld:</a:t>
            </a:r>
          </a:p>
          <a:p>
            <a:endParaRPr lang="en-GB" sz="1000" i="1" dirty="0" smtClean="0">
              <a:solidFill>
                <a:srgbClr val="5AAD41"/>
              </a:solidFill>
            </a:endParaRPr>
          </a:p>
          <a:p>
            <a:pPr>
              <a:buFontTx/>
              <a:buChar char="-"/>
            </a:pPr>
            <a:r>
              <a:rPr lang="en-GB" sz="2200" i="1" dirty="0" smtClean="0">
                <a:solidFill>
                  <a:srgbClr val="5AAD41"/>
                </a:solidFill>
              </a:rPr>
              <a:t> </a:t>
            </a:r>
            <a:r>
              <a:rPr lang="en-GB" sz="2200" b="1" i="1" dirty="0" smtClean="0">
                <a:solidFill>
                  <a:srgbClr val="5AAD41"/>
                </a:solidFill>
              </a:rPr>
              <a:t>user-pays</a:t>
            </a:r>
          </a:p>
          <a:p>
            <a:pPr>
              <a:buFontTx/>
              <a:buChar char="-"/>
            </a:pPr>
            <a:endParaRPr lang="en-GB" sz="1000" i="1" dirty="0" smtClean="0">
              <a:solidFill>
                <a:srgbClr val="5AAD41"/>
              </a:solidFill>
            </a:endParaRPr>
          </a:p>
          <a:p>
            <a:pPr>
              <a:buFontTx/>
              <a:buChar char="-"/>
            </a:pPr>
            <a:r>
              <a:rPr lang="en-GB" sz="2200" i="1" dirty="0" smtClean="0">
                <a:solidFill>
                  <a:srgbClr val="5AAD41"/>
                </a:solidFill>
              </a:rPr>
              <a:t> </a:t>
            </a:r>
            <a:r>
              <a:rPr lang="en-GB" sz="2200" b="1" i="1" dirty="0" smtClean="0">
                <a:solidFill>
                  <a:srgbClr val="5AAD41"/>
                </a:solidFill>
              </a:rPr>
              <a:t>polluter-pays</a:t>
            </a:r>
          </a:p>
          <a:p>
            <a:endParaRPr lang="en-GB" sz="2000" b="1" i="1" dirty="0" smtClean="0">
              <a:solidFill>
                <a:srgbClr val="5AAD41"/>
              </a:solidFill>
            </a:endParaRPr>
          </a:p>
          <a:p>
            <a:endParaRPr lang="en-GB" sz="2000" i="1" dirty="0" smtClean="0">
              <a:solidFill>
                <a:srgbClr val="5AAD41"/>
              </a:solidFill>
            </a:endParaRPr>
          </a:p>
          <a:p>
            <a:r>
              <a:rPr lang="en-GB" sz="2000" i="1" dirty="0" smtClean="0">
                <a:solidFill>
                  <a:srgbClr val="5AAD41"/>
                </a:solidFill>
              </a:rPr>
              <a:t>The </a:t>
            </a:r>
            <a:r>
              <a:rPr lang="en-GB" sz="2000" b="1" i="1" dirty="0" smtClean="0">
                <a:solidFill>
                  <a:srgbClr val="5AAD41"/>
                </a:solidFill>
              </a:rPr>
              <a:t>de-politicisation</a:t>
            </a:r>
            <a:r>
              <a:rPr lang="en-GB" sz="2000" i="1" dirty="0" smtClean="0">
                <a:solidFill>
                  <a:srgbClr val="5AAD41"/>
                </a:solidFill>
              </a:rPr>
              <a:t> of transport  - no more budget transfers -  would be needed to make transport </a:t>
            </a:r>
            <a:r>
              <a:rPr lang="en-GB" sz="2000" b="1" i="1" dirty="0" smtClean="0">
                <a:solidFill>
                  <a:srgbClr val="5AAD41"/>
                </a:solidFill>
              </a:rPr>
              <a:t>truly market based and competitive</a:t>
            </a:r>
            <a:r>
              <a:rPr lang="en-GB" sz="2000" i="1" dirty="0" smtClean="0">
                <a:solidFill>
                  <a:srgbClr val="5AAD41"/>
                </a:solidFill>
              </a:rPr>
              <a:t> in a fair manner.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The relative competitive situation of modes</a:t>
            </a: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35" y="980728"/>
            <a:ext cx="56610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55206" cy="450000"/>
          </a:xfrm>
        </p:spPr>
        <p:txBody>
          <a:bodyPr>
            <a:normAutofit/>
          </a:bodyPr>
          <a:lstStyle/>
          <a:p>
            <a:r>
              <a:rPr lang="en-GB" sz="2200" cap="none" dirty="0" smtClean="0"/>
              <a:t>Competitiveness of the railway sector</a:t>
            </a:r>
            <a:endParaRPr lang="en-GB" sz="2200" cap="none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GB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en-GB" sz="1200" b="1">
              <a:solidFill>
                <a:srgbClr val="5AAD4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-756592" y="1052736"/>
          <a:ext cx="7512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5724128" y="1052736"/>
            <a:ext cx="3096344" cy="5400600"/>
          </a:xfrm>
        </p:spPr>
        <p:txBody>
          <a:bodyPr>
            <a:normAutofit fontScale="70000" lnSpcReduction="20000"/>
          </a:bodyPr>
          <a:lstStyle/>
          <a:p>
            <a:pPr marL="266700" indent="-266700">
              <a:buClr>
                <a:srgbClr val="5AAD41"/>
              </a:buClr>
            </a:pPr>
            <a:r>
              <a:rPr lang="en-GB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 SOLUTION</a:t>
            </a:r>
          </a:p>
          <a:p>
            <a:pPr marL="266700" indent="-266700">
              <a:buClr>
                <a:srgbClr val="5AAD41"/>
              </a:buClr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Fourth Railway Package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fair intramodal competition, homogeneous infrastructure management, technical harmonisation and reduced administrative burden</a:t>
            </a:r>
          </a:p>
          <a:p>
            <a:pPr marL="266700" indent="-266700">
              <a:buClr>
                <a:srgbClr val="5AAD41"/>
              </a:buClr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Rail Freight Corridor Regulation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seamless cross border travel, coordinated development and maintenance works, capacity planning and traffic management</a:t>
            </a: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new TEN-T Guidelines and the Connecting Europe Facility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interoperable and homogeneous infrastructure, removal of capacity bottlenecks</a:t>
            </a: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Standardisation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              CEN, ERA, UN ECE, OTIF, UIC, voluntary industry best practice recommendations</a:t>
            </a:r>
            <a:endParaRPr lang="en-GB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Implementing Acts and reporting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Commission guidance and enforcement of implementation concerning the European rules; as well as statistics collection and reporting 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smtClean="0"/>
              <a:t>The Regulators’ Challenge</a:t>
            </a:r>
            <a:endParaRPr lang="en-GB" sz="2200" cap="none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323528" y="1196752"/>
            <a:ext cx="8496944" cy="525658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 competitive framework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AD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to pay all costs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involved with accessing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public transport infrastructure; in case of roads it is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 rent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(cleaning, rescue – emergency services, policing/traffic management),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Internalisation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AD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congestion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value charging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principle – congestion surcharge within road toll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(scarcity surcharge)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lang="en-GB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GB" sz="1600" baseline="0" dirty="0" smtClean="0">
                <a:solidFill>
                  <a:srgbClr val="5AAD41"/>
                </a:solidFill>
              </a:rPr>
              <a:t>-</a:t>
            </a:r>
            <a:r>
              <a:rPr lang="en-GB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pollution</a:t>
            </a:r>
            <a:r>
              <a:rPr lang="en-GB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noise, PM10, vibration, landscape destruction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within road toll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AD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accidents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loss to society due to loss of life or permanent injury – insurance surcharge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GB" sz="1600" dirty="0" smtClean="0">
                <a:solidFill>
                  <a:srgbClr val="5AAD41"/>
                </a:solidFill>
              </a:rPr>
              <a:t>-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GHG emission and oil dependency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climate change and ”wars for oil” – fuel excise duty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railway sector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AD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privileged relationships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traction service and other railway transportation providers should be allowed to fairly compete – irrespective of ownership / grouping with infrastructure manager</a:t>
            </a:r>
          </a:p>
          <a:p>
            <a:pPr marL="2667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tabLst/>
              <a:defRPr/>
            </a:pPr>
            <a:r>
              <a:rPr lang="hu-HU" sz="1600" b="1" baseline="0" dirty="0" smtClean="0">
                <a:solidFill>
                  <a:srgbClr val="5AAD41"/>
                </a:solidFill>
              </a:rPr>
              <a:t>-</a:t>
            </a:r>
            <a:r>
              <a:rPr lang="hu-HU" sz="16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</a:t>
            </a:r>
            <a:r>
              <a:rPr lang="en-GB" sz="16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ail infrastructure investments to be subject to strict cost-benefit-analysis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be based on business rationality – not only subject to political preference (vote maximisation)</a:t>
            </a:r>
          </a:p>
          <a:p>
            <a:pPr marL="2667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Char char="-"/>
              <a:tabLst/>
              <a:defRPr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lvl="0" indent="-266700">
              <a:spcBef>
                <a:spcPct val="20000"/>
              </a:spcBef>
              <a:buClr>
                <a:srgbClr val="5AAD41"/>
              </a:buClr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intermodal sector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lvl="0" indent="-266700">
              <a:spcBef>
                <a:spcPct val="20000"/>
              </a:spcBef>
              <a:buClr>
                <a:srgbClr val="5AAD41"/>
              </a:buClr>
              <a:defRPr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GB" sz="1600" dirty="0" smtClean="0">
                <a:solidFill>
                  <a:srgbClr val="5AAD41"/>
                </a:solidFill>
              </a:rPr>
              <a:t>-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harmonised regulatory framework throughout the EU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eliminate heterogeneity present in prevailing Member State level regulatory framework to help create a genuine single market</a:t>
            </a:r>
          </a:p>
        </p:txBody>
      </p:sp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Regulatory framework for Combined Transport</a:t>
            </a:r>
            <a:r>
              <a:rPr lang="hu-HU" sz="2200" cap="none" dirty="0" smtClean="0"/>
              <a:t>  1/2</a:t>
            </a:r>
            <a:endParaRPr lang="en-GB" sz="2200" cap="none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040560"/>
          </a:xfrm>
        </p:spPr>
        <p:txBody>
          <a:bodyPr>
            <a:normAutofit lnSpcReduction="10000"/>
          </a:bodyPr>
          <a:lstStyle/>
          <a:p>
            <a:pPr marL="266700" indent="-266700">
              <a:buClr>
                <a:srgbClr val="5AAD41"/>
              </a:buClr>
            </a:pPr>
            <a:r>
              <a:rPr lang="en-GB" b="0" i="1" dirty="0" smtClean="0">
                <a:solidFill>
                  <a:srgbClr val="5AAD41"/>
                </a:solidFill>
              </a:rPr>
              <a:t>The recast of Directive 92/106 to create a genuine single market in the EU</a:t>
            </a:r>
          </a:p>
          <a:p>
            <a:pPr marL="266700" indent="-266700">
              <a:buClr>
                <a:srgbClr val="5AAD41"/>
              </a:buClr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legislation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66700" indent="-266700">
              <a:buClr>
                <a:srgbClr val="5AAD41"/>
              </a:buClr>
            </a:pP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definitions and Pan-European rules for technical aspects such as codification, certification, registration, etc.</a:t>
            </a:r>
          </a:p>
          <a:p>
            <a:pPr marL="266700" indent="-266700">
              <a:buClr>
                <a:srgbClr val="5AAD41"/>
              </a:buClr>
            </a:pPr>
            <a:endParaRPr lang="en-GB" sz="11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Temporary benefits</a:t>
            </a:r>
          </a:p>
          <a:p>
            <a:pPr marL="266700" indent="-266700">
              <a:buClr>
                <a:srgbClr val="5AAD41"/>
              </a:buClr>
            </a:pP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to counterbalance the regulatory disadvantage for as long as it continues to prevail (proportionately to the status quo in each Member State)</a:t>
            </a:r>
          </a:p>
          <a:p>
            <a:pPr marL="266700" indent="-266700">
              <a:buClr>
                <a:srgbClr val="5AAD41"/>
              </a:buClr>
            </a:pPr>
            <a:endParaRPr lang="en-GB" sz="11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Optimised infrastructure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66700" indent="-266700">
              <a:buClr>
                <a:srgbClr val="5AAD41"/>
              </a:buClr>
            </a:pP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complementing the large CEF Transport projects with small scale development aid on a Member State level to eliminate infrastructure limitations faced by consignors if wishing to shift to intermodal/combined transport</a:t>
            </a:r>
          </a:p>
          <a:p>
            <a:pPr marL="266700" indent="-266700">
              <a:buClr>
                <a:srgbClr val="5AAD41"/>
              </a:buClr>
            </a:pPr>
            <a:endParaRPr lang="en-GB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 algn="r">
              <a:buClr>
                <a:srgbClr val="5AAD41"/>
              </a:buClr>
            </a:pPr>
            <a:r>
              <a:rPr lang="en-GB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Regulatory framework for </a:t>
            </a:r>
            <a:r>
              <a:rPr lang="en-GB" sz="2200" cap="none" smtClean="0"/>
              <a:t>Combined Transport  2/2</a:t>
            </a:r>
            <a:endParaRPr lang="en-GB" sz="2200" cap="none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323528" y="1196752"/>
            <a:ext cx="8352928" cy="439248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266700" indent="-266700">
              <a:buClr>
                <a:srgbClr val="5AAD41"/>
              </a:buClr>
            </a:pPr>
            <a:r>
              <a:rPr lang="en-GB" sz="2000" i="1" dirty="0" smtClean="0">
                <a:solidFill>
                  <a:srgbClr val="5AAD41"/>
                </a:solidFill>
              </a:rPr>
              <a:t>The recast of Directive 92/106 to create a genuine single market in the EU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plans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encouraging the complex horizontal thinking required by intermodal/combined transport based logistics on a Member State level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Intermodality test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systematic test of any policy or regulatory proposal as part of the impact assessment to check whether an intermodal/combined transport solution could not deliver the desired outcome more efficiently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and reporting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accurate measurement of intermodal/combined transport performance and regular feed-back to the decision-makers</a:t>
            </a:r>
          </a:p>
        </p:txBody>
      </p:sp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00600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Combined Transport Operators and Terminal Managers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enable the efficient insertion of rail into transport-chains</a:t>
            </a:r>
            <a:endParaRPr lang="hu-HU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 companies, road hauliers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customers as well as shareholders of UIRR Members</a:t>
            </a: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UIRR Members handled about 50% of European Combined Transport in 2014 </a:t>
            </a: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fair regulatory conditions in </a:t>
            </a:r>
          </a:p>
          <a:p>
            <a:pPr marL="266700" indent="-266700">
              <a:buClr>
                <a:srgbClr val="5AAD41"/>
              </a:buClr>
            </a:pP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transport to enable </a:t>
            </a: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competition on the </a:t>
            </a:r>
          </a:p>
          <a:p>
            <a:pPr marL="266700" indent="-266700">
              <a:buClr>
                <a:srgbClr val="5AAD41"/>
              </a:buClr>
            </a:pP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basis of technical merit and </a:t>
            </a:r>
          </a:p>
          <a:p>
            <a:pPr marL="266700" indent="-266700">
              <a:buClr>
                <a:srgbClr val="5AAD41"/>
              </a:buClr>
            </a:pP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competence/management excellence</a:t>
            </a: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UIRR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founded in 1970</a:t>
            </a:r>
            <a:b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seat in Brussels since 1988</a:t>
            </a: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UIRR - Overview</a:t>
            </a: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7" y="3124200"/>
            <a:ext cx="42973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32656"/>
            <a:ext cx="6804288" cy="47734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000" cap="none" dirty="0" smtClean="0">
                <a:latin typeface="+mn-lt"/>
                <a:ea typeface="+mn-ea"/>
                <a:cs typeface="+mn-cs"/>
              </a:rPr>
              <a:t>Modal split without SSS (coastal shipping)</a:t>
            </a:r>
            <a:endParaRPr lang="en-GB" sz="20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635896" y="6453336"/>
            <a:ext cx="4536504" cy="288032"/>
          </a:xfrm>
        </p:spPr>
        <p:txBody>
          <a:bodyPr anchor="ctr">
            <a:normAutofit/>
          </a:bodyPr>
          <a:lstStyle/>
          <a:p>
            <a:pPr>
              <a:buClr>
                <a:srgbClr val="5AAD41"/>
              </a:buClr>
            </a:pPr>
            <a:r>
              <a:rPr lang="en-GB" sz="1200" b="0" i="1" u="sng" dirty="0" smtClean="0">
                <a:solidFill>
                  <a:srgbClr val="5AAD41"/>
                </a:solidFill>
              </a:rPr>
              <a:t>Source</a:t>
            </a:r>
            <a:r>
              <a:rPr lang="en-GB" sz="1200" b="0" i="1" dirty="0" smtClean="0">
                <a:solidFill>
                  <a:srgbClr val="5AAD41"/>
                </a:solidFill>
              </a:rPr>
              <a:t>: </a:t>
            </a:r>
            <a:r>
              <a:rPr lang="en-GB" sz="1200" b="0" i="1" dirty="0" err="1" smtClean="0">
                <a:solidFill>
                  <a:srgbClr val="5AAD41"/>
                </a:solidFill>
              </a:rPr>
              <a:t>TRANSFORuM</a:t>
            </a:r>
            <a:r>
              <a:rPr lang="en-GB" sz="1200" b="0" i="1" dirty="0" smtClean="0">
                <a:solidFill>
                  <a:srgbClr val="5AAD41"/>
                </a:solidFill>
              </a:rPr>
              <a:t> Project Report on Long Distance Freight, June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55746"/>
            <a:ext cx="6840760" cy="559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627784" y="1268760"/>
            <a:ext cx="1512168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32240" y="1268760"/>
            <a:ext cx="648072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259228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=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04288" cy="450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200" cap="none" dirty="0" smtClean="0">
                <a:latin typeface="+mn-lt"/>
                <a:ea typeface="+mn-ea"/>
                <a:cs typeface="+mn-cs"/>
              </a:rPr>
              <a:t>”Achievable</a:t>
            </a:r>
            <a:r>
              <a:rPr lang="hu-HU" sz="2200" cap="none" dirty="0" smtClean="0">
                <a:latin typeface="+mn-lt"/>
                <a:ea typeface="+mn-ea"/>
                <a:cs typeface="+mn-cs"/>
              </a:rPr>
              <a:t>,</a:t>
            </a:r>
            <a:r>
              <a:rPr lang="en-GB" sz="2200" cap="none" dirty="0" smtClean="0">
                <a:latin typeface="+mn-lt"/>
                <a:ea typeface="+mn-ea"/>
                <a:cs typeface="+mn-cs"/>
              </a:rPr>
              <a:t> even if challenging”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31446"/>
            <a:ext cx="4824536" cy="402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0"/>
          <p:cNvSpPr>
            <a:spLocks noGrp="1"/>
          </p:cNvSpPr>
          <p:nvPr>
            <p:ph idx="1"/>
          </p:nvPr>
        </p:nvSpPr>
        <p:spPr>
          <a:xfrm>
            <a:off x="395536" y="6093296"/>
            <a:ext cx="4536504" cy="288032"/>
          </a:xfrm>
        </p:spPr>
        <p:txBody>
          <a:bodyPr anchor="ctr">
            <a:normAutofit/>
          </a:bodyPr>
          <a:lstStyle/>
          <a:p>
            <a:pPr>
              <a:buClr>
                <a:srgbClr val="5AAD41"/>
              </a:buClr>
            </a:pPr>
            <a:r>
              <a:rPr lang="en-GB" sz="1200" b="0" i="1" u="sng" smtClean="0">
                <a:solidFill>
                  <a:srgbClr val="5AAD41"/>
                </a:solidFill>
              </a:rPr>
              <a:t>Source</a:t>
            </a:r>
            <a:r>
              <a:rPr lang="en-GB" sz="1200" b="0" i="1" smtClean="0">
                <a:solidFill>
                  <a:srgbClr val="5AAD41"/>
                </a:solidFill>
              </a:rPr>
              <a:t>: TRANSFORuM Project Report on Long Distance Freight, June 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635896" cy="511256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04288" cy="450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200" cap="none" dirty="0" smtClean="0">
                <a:latin typeface="+mn-lt"/>
                <a:ea typeface="+mn-ea"/>
                <a:cs typeface="+mn-cs"/>
              </a:rPr>
              <a:t>The preference should be clear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85752" y="1071546"/>
          <a:ext cx="8174680" cy="530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04288" cy="450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200" cap="none" smtClean="0">
                <a:latin typeface="+mn-lt"/>
                <a:ea typeface="+mn-ea"/>
                <a:cs typeface="+mn-cs"/>
              </a:rPr>
              <a:t>A Challenge to Logistics Professionals</a:t>
            </a:r>
            <a:endParaRPr lang="en-GB" sz="2200" cap="none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80592"/>
          <a:ext cx="9144000" cy="400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  <a:gridCol w="2428892"/>
                <a:gridCol w="2285984"/>
              </a:tblGrid>
              <a:tr h="53180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Unimodal solution</a:t>
                      </a:r>
                      <a:endParaRPr lang="en-GB" noProof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Intermodality</a:t>
                      </a:r>
                      <a:endParaRPr lang="en-GB" noProof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GB" noProof="0" smtClean="0"/>
                        <a:t>Short-haul (positioning/distribution traffic)</a:t>
                      </a:r>
                      <a:endParaRPr lang="en-GB" noProof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trucks</a:t>
                      </a:r>
                      <a:endParaRPr lang="en-GB" noProof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trucks</a:t>
                      </a:r>
                      <a:endParaRPr lang="en-GB" noProof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7763">
                <a:tc>
                  <a:txBody>
                    <a:bodyPr/>
                    <a:lstStyle/>
                    <a:p>
                      <a:r>
                        <a:rPr lang="en-GB" noProof="0" smtClean="0"/>
                        <a:t>Terminals</a:t>
                      </a:r>
                      <a:endParaRPr lang="en-GB" noProof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road</a:t>
                      </a:r>
                      <a:r>
                        <a:rPr lang="en-GB" baseline="0" noProof="0" smtClean="0"/>
                        <a:t> logistics centres</a:t>
                      </a:r>
                      <a:endParaRPr lang="en-GB" noProof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intermodal terminals</a:t>
                      </a:r>
                      <a:endParaRPr lang="en-GB" noProof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07763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Long-haul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road-only (</a:t>
                      </a:r>
                      <a:r>
                        <a:rPr lang="en-GB" noProof="0" dirty="0" err="1" smtClean="0"/>
                        <a:t>megatrucks</a:t>
                      </a:r>
                      <a:r>
                        <a:rPr lang="en-GB" noProof="0" dirty="0" smtClean="0"/>
                        <a:t>)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rail, SSS, IWW</a:t>
                      </a:r>
                      <a:endParaRPr lang="en-GB" noProof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7763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Containerisation </a:t>
                      </a:r>
                      <a:r>
                        <a:rPr lang="en-GB" sz="1400" noProof="0" dirty="0" smtClean="0"/>
                        <a:t>(using intermodal loading units)</a:t>
                      </a:r>
                      <a:endParaRPr lang="en-GB" sz="1400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not necessary</a:t>
                      </a:r>
                      <a:endParaRPr lang="en-GB" noProof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noProof="0" smtClean="0"/>
                        <a:t>prerequisite</a:t>
                      </a:r>
                      <a:endParaRPr lang="en-GB" b="1" i="1" noProof="0"/>
                    </a:p>
                  </a:txBody>
                  <a:tcPr anchor="ctr">
                    <a:noFill/>
                  </a:tcPr>
                </a:tc>
              </a:tr>
              <a:tr h="707763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Consignors,</a:t>
                      </a:r>
                      <a:r>
                        <a:rPr lang="en-GB" baseline="0" noProof="0" dirty="0" smtClean="0"/>
                        <a:t> logistics service providers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business</a:t>
                      </a:r>
                      <a:r>
                        <a:rPr lang="en-GB" baseline="0" noProof="0" smtClean="0"/>
                        <a:t> as usual</a:t>
                      </a:r>
                      <a:endParaRPr lang="en-GB" noProof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noProof="0" dirty="0" smtClean="0"/>
                        <a:t>creative, innovative thinking</a:t>
                      </a:r>
                      <a:endParaRPr lang="en-GB" b="1" i="1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57158" y="5357826"/>
            <a:ext cx="8501090" cy="857256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hu-HU" b="0" dirty="0" smtClean="0"/>
          </a:p>
          <a:p>
            <a:pPr algn="ctr">
              <a:buClr>
                <a:srgbClr val="5AAD41"/>
              </a:buClr>
            </a:pPr>
            <a:r>
              <a:rPr lang="en-US" dirty="0" smtClean="0">
                <a:solidFill>
                  <a:srgbClr val="5AAD41"/>
                </a:solidFill>
              </a:rPr>
              <a:t>INTER</a:t>
            </a:r>
            <a:r>
              <a:rPr lang="hu-HU" dirty="0" smtClean="0">
                <a:solidFill>
                  <a:srgbClr val="5AAD41"/>
                </a:solidFill>
              </a:rPr>
              <a:t>MODALITY = CREATIVE, INNOVATIVE THINKING IN TRANSPORT</a:t>
            </a:r>
          </a:p>
          <a:p>
            <a:pPr marL="266700" indent="-266700">
              <a:buClr>
                <a:srgbClr val="5AAD41"/>
              </a:buClr>
              <a:buFont typeface="Wingdings" pitchFamily="2" charset="2"/>
              <a:buChar char="§"/>
            </a:pPr>
            <a:endParaRPr lang="en-GB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04288" cy="450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200" cap="none" smtClean="0">
                <a:latin typeface="+mn-lt"/>
                <a:ea typeface="+mn-ea"/>
                <a:cs typeface="+mn-cs"/>
              </a:rPr>
              <a:t>The outlook</a:t>
            </a:r>
            <a:endParaRPr lang="en-GB" sz="2200" cap="none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23528" y="5517232"/>
            <a:ext cx="8640960" cy="792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AD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rgbClr val="5AAD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RELATIVELY LOW SHARE OF RAIL FREIGHT IN EUROPE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Tx/>
              <a:buNone/>
              <a:tabLst/>
              <a:defRPr/>
            </a:pPr>
            <a:r>
              <a:rPr lang="hu-HU" sz="2000" b="1" baseline="0" dirty="0" smtClean="0">
                <a:solidFill>
                  <a:srgbClr val="5AAD41"/>
                </a:solidFill>
              </a:rPr>
              <a:t>PROMISES</a:t>
            </a:r>
            <a:r>
              <a:rPr lang="hu-HU" sz="2000" b="1" dirty="0" smtClean="0">
                <a:solidFill>
                  <a:srgbClr val="5AAD41"/>
                </a:solidFill>
              </a:rPr>
              <a:t> A CONSIDERABLE UPSIDE POTENTIAL FOR GROWTH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5AAD4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D4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9395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8622"/>
            <a:ext cx="6573242" cy="35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55206" cy="450000"/>
          </a:xfrm>
        </p:spPr>
        <p:txBody>
          <a:bodyPr>
            <a:normAutofit/>
          </a:bodyPr>
          <a:lstStyle/>
          <a:p>
            <a:r>
              <a:rPr lang="en-GB" sz="2200" cap="none" dirty="0" smtClean="0"/>
              <a:t>The future: Combined Transport can do the job</a:t>
            </a:r>
            <a:endParaRPr lang="en-GB" sz="2200" cap="none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984576"/>
            <a:ext cx="8358246" cy="17389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5AAD41"/>
                </a:solidFill>
              </a:rPr>
              <a:t>…if and where the framework conditions are right</a:t>
            </a:r>
          </a:p>
          <a:p>
            <a:pPr marL="457200" lvl="0" indent="-457200">
              <a:spcBef>
                <a:spcPts val="600"/>
              </a:spcBef>
              <a:buClr>
                <a:srgbClr val="5AAD41"/>
              </a:buClr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rgbClr val="939598"/>
                </a:solidFill>
              </a:rPr>
              <a:t>Competition and transparency: level playing</a:t>
            </a:r>
            <a:r>
              <a:rPr lang="hu-HU" sz="1600" dirty="0" smtClean="0">
                <a:solidFill>
                  <a:srgbClr val="939598"/>
                </a:solidFill>
              </a:rPr>
              <a:t>-</a:t>
            </a:r>
            <a:r>
              <a:rPr lang="en-GB" sz="1600" dirty="0" smtClean="0">
                <a:solidFill>
                  <a:srgbClr val="939598"/>
                </a:solidFill>
              </a:rPr>
              <a:t>field for the different modes</a:t>
            </a:r>
          </a:p>
          <a:p>
            <a:pPr marL="457200" lvl="0" indent="-457200">
              <a:spcBef>
                <a:spcPts val="600"/>
              </a:spcBef>
              <a:buClr>
                <a:srgbClr val="5AAD41"/>
              </a:buClr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rgbClr val="939598"/>
                </a:solidFill>
              </a:rPr>
              <a:t>Recognition of freight: train path capacity allocation</a:t>
            </a:r>
          </a:p>
          <a:p>
            <a:pPr marL="457200" lvl="0" indent="-457200">
              <a:spcBef>
                <a:spcPts val="600"/>
              </a:spcBef>
              <a:buClr>
                <a:srgbClr val="5AAD41"/>
              </a:buClr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rgbClr val="939598"/>
                </a:solidFill>
              </a:rPr>
              <a:t>Development of capacities: lines and terminals</a:t>
            </a:r>
            <a:r>
              <a:rPr lang="hu-HU" sz="1600" dirty="0" smtClean="0">
                <a:solidFill>
                  <a:srgbClr val="939598"/>
                </a:solidFill>
              </a:rPr>
              <a:t> (</a:t>
            </a:r>
            <a:r>
              <a:rPr lang="hu-HU" sz="1600" dirty="0" err="1" smtClean="0">
                <a:solidFill>
                  <a:srgbClr val="939598"/>
                </a:solidFill>
              </a:rPr>
              <a:t>infrastructure</a:t>
            </a:r>
            <a:r>
              <a:rPr lang="hu-HU" sz="1600" dirty="0" smtClean="0">
                <a:solidFill>
                  <a:srgbClr val="939598"/>
                </a:solidFill>
              </a:rPr>
              <a:t>)</a:t>
            </a:r>
            <a:endParaRPr lang="en-GB" sz="1600" dirty="0" smtClean="0">
              <a:solidFill>
                <a:srgbClr val="939598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5AAD41"/>
              </a:buClr>
              <a:buFont typeface="Wingdings" pitchFamily="2" charset="2"/>
              <a:buChar char="ü"/>
              <a:defRPr/>
            </a:pPr>
            <a:r>
              <a:rPr lang="en-GB" sz="1600" dirty="0" smtClean="0">
                <a:solidFill>
                  <a:srgbClr val="939598"/>
                </a:solidFill>
              </a:rPr>
              <a:t>Quality and accountability</a:t>
            </a:r>
          </a:p>
        </p:txBody>
      </p:sp>
      <p:pic>
        <p:nvPicPr>
          <p:cNvPr id="9" name="Picture 8" descr="Swiss_1984-2010.jpg"/>
          <p:cNvPicPr/>
          <p:nvPr/>
        </p:nvPicPr>
        <p:blipFill>
          <a:blip r:embed="rId2" cstate="print"/>
          <a:srcRect t="11666"/>
          <a:stretch>
            <a:fillRect/>
          </a:stretch>
        </p:blipFill>
        <p:spPr>
          <a:xfrm>
            <a:off x="2357422" y="2667716"/>
            <a:ext cx="6786578" cy="3857628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125174" y="3600399"/>
            <a:ext cx="2214578" cy="1571636"/>
          </a:xfrm>
          <a:prstGeom prst="homePlate">
            <a:avLst/>
          </a:prstGeom>
          <a:solidFill>
            <a:srgbClr val="5AA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/>
          </a:p>
          <a:p>
            <a:r>
              <a:rPr lang="en-GB" dirty="0" smtClean="0"/>
              <a:t>Transalpine traffic </a:t>
            </a:r>
          </a:p>
          <a:p>
            <a:r>
              <a:rPr lang="en-GB" dirty="0" smtClean="0"/>
              <a:t>through Switzerland </a:t>
            </a:r>
          </a:p>
          <a:p>
            <a:r>
              <a:rPr lang="en-GB" dirty="0" smtClean="0"/>
              <a:t>1984 – 2010</a:t>
            </a:r>
            <a:endParaRPr lang="en-US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UIRR-HU-Busto-men-at-work09.07.01DC.jpg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rcRect t="28510" b="2851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Thank you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For your attention</a:t>
            </a:r>
            <a:endParaRPr lang="en-US" sz="4000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8244408" y="6165304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n-US" sz="1200" b="1" dirty="0">
              <a:solidFill>
                <a:srgbClr val="5AAD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3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055" y="1628800"/>
            <a:ext cx="4546449" cy="49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0"/>
          <p:cNvSpPr txBox="1">
            <a:spLocks/>
          </p:cNvSpPr>
          <p:nvPr/>
        </p:nvSpPr>
        <p:spPr>
          <a:xfrm>
            <a:off x="179512" y="1357298"/>
            <a:ext cx="4392488" cy="5000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sz="2200" i="1" dirty="0" smtClean="0">
                <a:solidFill>
                  <a:srgbClr val="5AAD41"/>
                </a:solidFill>
              </a:rPr>
              <a:t>UIRR is an </a:t>
            </a:r>
            <a:r>
              <a:rPr lang="en-GB" sz="2200" b="1" i="1" dirty="0" smtClean="0">
                <a:solidFill>
                  <a:srgbClr val="5AAD41"/>
                </a:solidFill>
              </a:rPr>
              <a:t>industry association </a:t>
            </a:r>
            <a:r>
              <a:rPr lang="en-GB" sz="2200" i="1" dirty="0" smtClean="0">
                <a:solidFill>
                  <a:srgbClr val="5AAD41"/>
                </a:solidFill>
              </a:rPr>
              <a:t>which </a:t>
            </a:r>
          </a:p>
          <a:p>
            <a:endParaRPr lang="en-GB" sz="2200" b="1" i="1" dirty="0" smtClean="0">
              <a:solidFill>
                <a:srgbClr val="5AAD41"/>
              </a:solidFill>
            </a:endParaRPr>
          </a:p>
          <a:p>
            <a:pPr>
              <a:buFontTx/>
              <a:buChar char="-"/>
            </a:pPr>
            <a:r>
              <a:rPr lang="en-GB" sz="2200" b="1" i="1" dirty="0" smtClean="0">
                <a:solidFill>
                  <a:srgbClr val="5AAD41"/>
                </a:solidFill>
              </a:rPr>
              <a:t> PROMOTES </a:t>
            </a:r>
            <a:r>
              <a:rPr lang="en-GB" sz="2200" i="1" dirty="0" smtClean="0">
                <a:solidFill>
                  <a:srgbClr val="5AAD41"/>
                </a:solidFill>
              </a:rPr>
              <a:t>the public understanding and appreciation of Road-Rail Combined Transport, </a:t>
            </a:r>
          </a:p>
          <a:p>
            <a:pPr>
              <a:buFontTx/>
              <a:buChar char="-"/>
            </a:pPr>
            <a:endParaRPr lang="en-GB" sz="2200" b="1" i="1" dirty="0" smtClean="0">
              <a:solidFill>
                <a:srgbClr val="5AAD41"/>
              </a:solidFill>
            </a:endParaRPr>
          </a:p>
          <a:p>
            <a:pPr>
              <a:buFontTx/>
              <a:buChar char="-"/>
            </a:pPr>
            <a:r>
              <a:rPr lang="en-GB" sz="2200" b="1" i="1" dirty="0" smtClean="0">
                <a:solidFill>
                  <a:srgbClr val="5AAD41"/>
                </a:solidFill>
              </a:rPr>
              <a:t> ENHANCES</a:t>
            </a:r>
            <a:r>
              <a:rPr lang="en-GB" sz="2200" i="1" dirty="0" smtClean="0">
                <a:solidFill>
                  <a:srgbClr val="5AAD41"/>
                </a:solidFill>
              </a:rPr>
              <a:t> its development and the proliferation of industry best practice, </a:t>
            </a:r>
          </a:p>
          <a:p>
            <a:pPr>
              <a:buFontTx/>
              <a:buChar char="-"/>
            </a:pPr>
            <a:endParaRPr lang="en-GB" sz="2200" b="1" i="1" dirty="0" smtClean="0">
              <a:solidFill>
                <a:srgbClr val="5AAD41"/>
              </a:solidFill>
            </a:endParaRPr>
          </a:p>
          <a:p>
            <a:pPr>
              <a:buFontTx/>
              <a:buChar char="-"/>
            </a:pPr>
            <a:r>
              <a:rPr lang="en-GB" sz="2200" b="1" i="1" dirty="0" smtClean="0">
                <a:solidFill>
                  <a:srgbClr val="5AAD41"/>
                </a:solidFill>
              </a:rPr>
              <a:t> SUPPORTS </a:t>
            </a:r>
            <a:r>
              <a:rPr lang="en-GB" sz="2200" i="1" dirty="0" smtClean="0">
                <a:solidFill>
                  <a:srgbClr val="5AAD41"/>
                </a:solidFill>
              </a:rPr>
              <a:t>the daily operation of European Combined Transport  with a series of services</a:t>
            </a:r>
          </a:p>
          <a:p>
            <a:endParaRPr lang="en-GB" sz="2000" b="1" i="1" dirty="0" smtClean="0">
              <a:solidFill>
                <a:srgbClr val="5AAD4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UIRR - Strategy</a:t>
            </a:r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200" cap="none" dirty="0" smtClean="0">
                <a:latin typeface="+mn-lt"/>
                <a:ea typeface="+mn-ea"/>
                <a:cs typeface="+mn-cs"/>
              </a:rPr>
              <a:t>UIRR - Mission</a:t>
            </a:r>
            <a:endParaRPr lang="en-GB" sz="22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395536" y="1124744"/>
            <a:ext cx="8352928" cy="51125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kumimoji="0" lang="en-GB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 the pie</a:t>
            </a:r>
          </a:p>
          <a:p>
            <a:pPr marL="457200" indent="-457200">
              <a:spcBef>
                <a:spcPct val="20000"/>
              </a:spcBef>
            </a:pPr>
            <a:endParaRPr lang="en-GB" sz="2000" b="1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lang="en-GB" sz="2000" b="1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lang="en-GB" sz="2000" b="1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kumimoji="0" lang="en-GB" sz="2000" b="1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ct val="20000"/>
              </a:spcBef>
            </a:pPr>
            <a:endParaRPr lang="en-GB" sz="2000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lang="en-GB" sz="2000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 competition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basis of</a:t>
            </a:r>
            <a:endParaRPr lang="en-GB" sz="2000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</a:pPr>
            <a:endParaRPr lang="en-GB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1463" indent="-271463">
              <a:spcBef>
                <a:spcPct val="20000"/>
              </a:spcBef>
              <a:buAutoNum type="arabicParenR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merit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as an enabler of economic prosperity</a:t>
            </a:r>
          </a:p>
          <a:p>
            <a:pPr marL="271463" indent="-271463">
              <a:spcBef>
                <a:spcPct val="20000"/>
              </a:spcBef>
              <a:buAutoNum type="arabicParenR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competence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(professionalism) of those who organise CT</a:t>
            </a:r>
          </a:p>
          <a:p>
            <a:pPr marL="271463" indent="-271463">
              <a:spcBef>
                <a:spcPct val="20000"/>
              </a:spcBef>
            </a:pPr>
            <a:endParaRPr lang="hu-H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1463" indent="-271463">
              <a:spcBef>
                <a:spcPct val="20000"/>
              </a:spcBef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catalysed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UIRR as the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 association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sector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899592" y="1340768"/>
            <a:ext cx="7947550" cy="3168352"/>
            <a:chOff x="899592" y="1340768"/>
            <a:chExt cx="7947550" cy="316835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2060848"/>
              <a:ext cx="2585176" cy="182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8863" y="1340768"/>
              <a:ext cx="4498279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555776" y="3717032"/>
              <a:ext cx="4176464" cy="576064"/>
            </a:xfrm>
            <a:prstGeom prst="line">
              <a:avLst/>
            </a:prstGeom>
            <a:ln w="19050">
              <a:solidFill>
                <a:srgbClr val="5AA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83768" y="1340769"/>
              <a:ext cx="4320480" cy="720079"/>
            </a:xfrm>
            <a:prstGeom prst="line">
              <a:avLst/>
            </a:prstGeom>
            <a:ln w="19050">
              <a:solidFill>
                <a:srgbClr val="5AA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60350" y="294322"/>
            <a:ext cx="8229600" cy="5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/>
          <a:lstStyle/>
          <a:p>
            <a:pPr>
              <a:lnSpc>
                <a:spcPct val="130000"/>
              </a:lnSpc>
            </a:pPr>
            <a:r>
              <a:rPr lang="en-GB" sz="2200" b="1" dirty="0" smtClean="0">
                <a:solidFill>
                  <a:schemeClr val="bg1"/>
                </a:solidFill>
              </a:rPr>
              <a:t>UIRR – Growth rate of Members 1989 – 2014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10" y="1052736"/>
            <a:ext cx="7879606" cy="530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948304" cy="450000"/>
          </a:xfrm>
        </p:spPr>
        <p:txBody>
          <a:bodyPr>
            <a:normAutofit/>
          </a:bodyPr>
          <a:lstStyle/>
          <a:p>
            <a:r>
              <a:rPr lang="en-GB" sz="2200" cap="none" dirty="0" smtClean="0"/>
              <a:t>Mission letter of the new Transport Commissioner</a:t>
            </a:r>
            <a:endParaRPr lang="en-GB" sz="2200" b="0" cap="none" dirty="0"/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323528" y="4797152"/>
            <a:ext cx="8568952" cy="1944216"/>
          </a:xfrm>
        </p:spPr>
        <p:txBody>
          <a:bodyPr>
            <a:normAutofit/>
          </a:bodyPr>
          <a:lstStyle/>
          <a:p>
            <a:pPr algn="ctr">
              <a:buClr>
                <a:srgbClr val="5AAD41"/>
              </a:buClr>
            </a:pPr>
            <a:r>
              <a:rPr lang="en-GB" b="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”…the reduction of greenhouse gas emissions by the transport sector </a:t>
            </a:r>
          </a:p>
          <a:p>
            <a:pPr algn="ctr">
              <a:buClr>
                <a:srgbClr val="5AAD41"/>
              </a:buClr>
            </a:pPr>
            <a:r>
              <a:rPr lang="en-GB" b="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contributes to the achievement of the overall EU target in this area.   </a:t>
            </a:r>
          </a:p>
          <a:p>
            <a:pPr algn="ctr">
              <a:buClr>
                <a:srgbClr val="5AAD41"/>
              </a:buClr>
            </a:pPr>
            <a:r>
              <a:rPr lang="en-GB" b="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should be part of our overall effort to reinforce the sustainability of </a:t>
            </a:r>
          </a:p>
          <a:p>
            <a:pPr algn="ctr">
              <a:buClr>
                <a:srgbClr val="5AAD41"/>
              </a:buClr>
            </a:pPr>
            <a:r>
              <a:rPr lang="en-GB" b="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growth model.”</a:t>
            </a:r>
          </a:p>
        </p:txBody>
      </p:sp>
      <p:pic>
        <p:nvPicPr>
          <p:cNvPr id="21506" name="Picture 2" descr="http://michielwil.com/wp-content/uploads/2014/12/JunckerEU.jpg"/>
          <p:cNvPicPr>
            <a:picLocks noChangeAspect="1" noChangeArrowheads="1"/>
          </p:cNvPicPr>
          <p:nvPr/>
        </p:nvPicPr>
        <p:blipFill>
          <a:blip r:embed="rId2" cstate="print"/>
          <a:srcRect l="16925" t="4169" r="11413"/>
          <a:stretch>
            <a:fillRect/>
          </a:stretch>
        </p:blipFill>
        <p:spPr bwMode="auto">
          <a:xfrm flipH="1">
            <a:off x="323526" y="1052736"/>
            <a:ext cx="4751199" cy="3600400"/>
          </a:xfrm>
          <a:prstGeom prst="rect">
            <a:avLst/>
          </a:prstGeom>
          <a:noFill/>
        </p:spPr>
      </p:pic>
      <p:pic>
        <p:nvPicPr>
          <p:cNvPr id="21508" name="Picture 4" descr="https://pbs.twimg.com/profile_images/582894315841552384/sDdkUr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60040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04288" cy="450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200" cap="none" smtClean="0">
                <a:latin typeface="+mn-lt"/>
                <a:ea typeface="+mn-ea"/>
                <a:cs typeface="+mn-cs"/>
              </a:rPr>
              <a:t>EU 2011 Transport White Paper </a:t>
            </a:r>
            <a:endParaRPr lang="en-GB" sz="2200" cap="none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87284C-CBB2-4EB5-B969-A1988E2F2A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251520" y="1142984"/>
            <a:ext cx="8640960" cy="531035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rgbClr val="5AAD41"/>
              </a:buClr>
            </a:pPr>
            <a:r>
              <a:rPr lang="en-GB" sz="1800" i="1" dirty="0" smtClean="0">
                <a:solidFill>
                  <a:srgbClr val="5AAD41"/>
                </a:solidFill>
              </a:rPr>
              <a:t>Shift</a:t>
            </a:r>
            <a:r>
              <a:rPr lang="en-GB" sz="1800" b="0" i="1" dirty="0" smtClean="0">
                <a:solidFill>
                  <a:srgbClr val="5AAD41"/>
                </a:solidFill>
              </a:rPr>
              <a:t> </a:t>
            </a:r>
            <a:r>
              <a:rPr lang="en-GB" sz="1800" i="1" dirty="0" smtClean="0">
                <a:solidFill>
                  <a:srgbClr val="5AAD41"/>
                </a:solidFill>
              </a:rPr>
              <a:t>30%</a:t>
            </a:r>
            <a:r>
              <a:rPr lang="en-GB" sz="1800" b="0" i="1" dirty="0" smtClean="0">
                <a:solidFill>
                  <a:srgbClr val="5AAD41"/>
                </a:solidFill>
              </a:rPr>
              <a:t> of long(</a:t>
            </a:r>
            <a:r>
              <a:rPr lang="en-GB" sz="1800" b="0" i="1" dirty="0" err="1" smtClean="0">
                <a:solidFill>
                  <a:srgbClr val="5AAD41"/>
                </a:solidFill>
              </a:rPr>
              <a:t>er</a:t>
            </a:r>
            <a:r>
              <a:rPr lang="en-GB" sz="1800" b="0" i="1" dirty="0" smtClean="0">
                <a:solidFill>
                  <a:srgbClr val="5AAD41"/>
                </a:solidFill>
              </a:rPr>
              <a:t>) distance road tonne-kilometres  realised over distances of 300km or more </a:t>
            </a:r>
            <a:r>
              <a:rPr lang="en-GB" sz="1800" i="1" dirty="0" smtClean="0">
                <a:solidFill>
                  <a:srgbClr val="5AAD41"/>
                </a:solidFill>
              </a:rPr>
              <a:t>by 2030 from trucks to sustainable modes of transport</a:t>
            </a:r>
            <a:r>
              <a:rPr lang="en-GB" sz="1800" b="0" i="1" dirty="0" smtClean="0">
                <a:solidFill>
                  <a:srgbClr val="5AAD41"/>
                </a:solidFill>
              </a:rPr>
              <a:t> - (electric) rail, inland navigation and </a:t>
            </a:r>
            <a:r>
              <a:rPr lang="en-GB" sz="1800" b="0" i="1" dirty="0" err="1" smtClean="0">
                <a:solidFill>
                  <a:srgbClr val="5AAD41"/>
                </a:solidFill>
              </a:rPr>
              <a:t>shortsea</a:t>
            </a:r>
            <a:r>
              <a:rPr lang="en-GB" sz="1800" b="0" i="1" dirty="0" smtClean="0">
                <a:solidFill>
                  <a:srgbClr val="5AAD41"/>
                </a:solidFill>
              </a:rPr>
              <a:t> shipping - which ratio should increase to </a:t>
            </a:r>
            <a:r>
              <a:rPr lang="en-GB" sz="1800" i="1" dirty="0" smtClean="0">
                <a:solidFill>
                  <a:srgbClr val="5AAD41"/>
                </a:solidFill>
              </a:rPr>
              <a:t>50% by 2050</a:t>
            </a:r>
            <a:r>
              <a:rPr lang="en-GB" sz="1200" i="1" dirty="0" smtClean="0">
                <a:solidFill>
                  <a:srgbClr val="5AAD41"/>
                </a:solidFill>
              </a:rPr>
              <a:t>*</a:t>
            </a: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endParaRPr lang="en-GB" sz="1200" b="0" i="1" dirty="0" smtClean="0">
              <a:solidFill>
                <a:srgbClr val="5AAD41"/>
              </a:solidFill>
            </a:endParaRPr>
          </a:p>
          <a:p>
            <a:pPr>
              <a:buClr>
                <a:srgbClr val="5AAD41"/>
              </a:buClr>
            </a:pPr>
            <a:r>
              <a:rPr lang="en-GB" sz="1200" b="0" i="1" dirty="0" smtClean="0">
                <a:solidFill>
                  <a:srgbClr val="5AAD41"/>
                </a:solidFill>
              </a:rPr>
              <a:t>* on the basis of 2010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72728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95536" y="1340768"/>
            <a:ext cx="3312368" cy="432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sz="2200" b="1" i="1" smtClean="0">
                <a:solidFill>
                  <a:srgbClr val="5AAD41"/>
                </a:solidFill>
              </a:rPr>
              <a:t>The Beauty… (?)</a:t>
            </a:r>
          </a:p>
          <a:p>
            <a:endParaRPr lang="en-GB" sz="2000" b="1" i="1" smtClean="0">
              <a:solidFill>
                <a:srgbClr val="5AAD41"/>
              </a:solidFill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211960" y="1340768"/>
            <a:ext cx="2880320" cy="180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sz="2200" i="1" smtClean="0">
                <a:solidFill>
                  <a:srgbClr val="5AAD41"/>
                </a:solidFill>
              </a:rPr>
              <a:t>and  </a:t>
            </a:r>
            <a:r>
              <a:rPr lang="en-GB" sz="2200" b="1" i="1" smtClean="0">
                <a:solidFill>
                  <a:srgbClr val="5AAD41"/>
                </a:solidFill>
              </a:rPr>
              <a:t>The Beast</a:t>
            </a:r>
          </a:p>
          <a:p>
            <a:endParaRPr lang="en-GB" sz="2000" b="1" i="1" smtClean="0">
              <a:solidFill>
                <a:srgbClr val="5AAD4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cap="none" dirty="0" smtClean="0"/>
              <a:t>The challenge at hand</a:t>
            </a:r>
            <a:endParaRPr lang="en-GB" sz="2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8196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860032" cy="35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 txBox="1">
            <a:spLocks/>
          </p:cNvSpPr>
          <p:nvPr/>
        </p:nvSpPr>
        <p:spPr>
          <a:xfrm>
            <a:off x="7200000" y="360000"/>
            <a:ext cx="612000" cy="450000"/>
          </a:xfrm>
          <a:prstGeom prst="rect">
            <a:avLst/>
          </a:prstGeom>
        </p:spPr>
        <p:txBody>
          <a:bodyPr anchor="ctr" anchorCtr="0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284C-CBB2-4EB5-B969-A1988E2F2A41}" type="slidenum">
              <a:rPr lang="en-US" sz="1200" b="1" smtClean="0">
                <a:solidFill>
                  <a:srgbClr val="5AAD41"/>
                </a:solidFill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lang="en-US" sz="1200" b="1" dirty="0">
              <a:solidFill>
                <a:srgbClr val="5AAD41"/>
              </a:solidFill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23528" y="1124744"/>
            <a:ext cx="8496944" cy="57606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r>
              <a:rPr lang="en-GB" sz="2200" b="1" i="1" dirty="0" smtClean="0">
                <a:solidFill>
                  <a:srgbClr val="5AAD41"/>
                </a:solidFill>
              </a:rPr>
              <a:t>Containerisation</a:t>
            </a:r>
            <a:r>
              <a:rPr lang="en-GB" sz="2200" i="1" dirty="0" smtClean="0">
                <a:solidFill>
                  <a:srgbClr val="5AAD41"/>
                </a:solidFill>
              </a:rPr>
              <a:t>: the pre-requisite to unlock the benefits Combined Transport</a:t>
            </a:r>
            <a:endParaRPr lang="en-GB" sz="2000" b="1" i="1" dirty="0" smtClean="0">
              <a:solidFill>
                <a:srgbClr val="5AAD41"/>
              </a:solidFill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7524328" y="4221088"/>
            <a:ext cx="1368152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chemeClr val="accent1">
                    <a:lumMod val="75000"/>
                  </a:schemeClr>
                </a:solidFill>
              </a:rPr>
              <a:t>LIQUIDS</a:t>
            </a:r>
            <a:endParaRPr lang="en-GB" sz="2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6732240" y="5661248"/>
            <a:ext cx="1368152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chemeClr val="bg2">
                    <a:lumMod val="25000"/>
                  </a:schemeClr>
                </a:solidFill>
              </a:rPr>
              <a:t>BULK</a:t>
            </a:r>
            <a:endParaRPr lang="en-GB" sz="20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7236296" y="2564904"/>
            <a:ext cx="1907704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rgbClr val="C00000"/>
                </a:solidFill>
              </a:rPr>
              <a:t>PERISHABLES</a:t>
            </a:r>
            <a:endParaRPr lang="en-GB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067944" y="5949280"/>
            <a:ext cx="1368152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rgbClr val="7030A0"/>
                </a:solidFill>
              </a:rPr>
              <a:t>PALLETS</a:t>
            </a:r>
            <a:endParaRPr lang="en-GB" sz="2000" b="1" i="1" dirty="0" smtClean="0">
              <a:solidFill>
                <a:srgbClr val="7030A0"/>
              </a:solidFill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539552" y="4149080"/>
            <a:ext cx="1728192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OVERSIZED</a:t>
            </a:r>
            <a:endParaRPr lang="en-GB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683568" y="5661248"/>
            <a:ext cx="2592288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chemeClr val="accent6">
                    <a:lumMod val="75000"/>
                  </a:schemeClr>
                </a:solidFill>
              </a:rPr>
              <a:t>DANGEROUS GOODS</a:t>
            </a:r>
            <a:endParaRPr lang="en-GB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395536" y="2492896"/>
            <a:ext cx="1728192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hu-HU" sz="2200" i="1" dirty="0" smtClean="0">
                <a:solidFill>
                  <a:srgbClr val="00B0F0"/>
                </a:solidFill>
              </a:rPr>
              <a:t>HIGH VALUE</a:t>
            </a:r>
            <a:endParaRPr lang="en-GB" sz="2000" b="1" i="1" dirty="0" smtClean="0">
              <a:solidFill>
                <a:srgbClr val="00B0F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60000" y="360000"/>
            <a:ext cx="6660272" cy="450000"/>
          </a:xfrm>
        </p:spPr>
        <p:txBody>
          <a:bodyPr>
            <a:normAutofit fontScale="90000"/>
          </a:bodyPr>
          <a:lstStyle/>
          <a:p>
            <a:r>
              <a:rPr lang="en-GB" cap="none" dirty="0" smtClean="0"/>
              <a:t>The key to intermodality: switch to using the ”box”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040560" cy="38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_Back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1061</Words>
  <Application>Microsoft Office PowerPoint</Application>
  <PresentationFormat>On-screen Show (4:3)</PresentationFormat>
  <Paragraphs>289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Cover_Backcover</vt:lpstr>
      <vt:lpstr>INTERIEUR</vt:lpstr>
      <vt:lpstr>UNECE Intermodal Workshop</vt:lpstr>
      <vt:lpstr>UIRR - Overview</vt:lpstr>
      <vt:lpstr>UIRR - Strategy</vt:lpstr>
      <vt:lpstr>UIRR - Mission</vt:lpstr>
      <vt:lpstr>Slide 5</vt:lpstr>
      <vt:lpstr>Mission letter of the new Transport Commissioner</vt:lpstr>
      <vt:lpstr>EU 2011 Transport White Paper </vt:lpstr>
      <vt:lpstr>The challenge at hand</vt:lpstr>
      <vt:lpstr>The key to intermodality: switch to using the ”box”</vt:lpstr>
      <vt:lpstr>Unimodal vs. Intermodal transport</vt:lpstr>
      <vt:lpstr>Primary energy need and CO2 performance of modes</vt:lpstr>
      <vt:lpstr>Safety performance comparison</vt:lpstr>
      <vt:lpstr>External costs of modes</vt:lpstr>
      <vt:lpstr>Distance-based eTolling on all roads</vt:lpstr>
      <vt:lpstr>The relative competitive situation of modes</vt:lpstr>
      <vt:lpstr>Competitiveness of the railway sector</vt:lpstr>
      <vt:lpstr>The Regulators’ Challenge</vt:lpstr>
      <vt:lpstr>Regulatory framework for Combined Transport  1/2</vt:lpstr>
      <vt:lpstr>Regulatory framework for Combined Transport  2/2</vt:lpstr>
      <vt:lpstr>Modal split without SSS (coastal shipping)</vt:lpstr>
      <vt:lpstr>”Achievable, even if challenging”</vt:lpstr>
      <vt:lpstr>The preference should be clear</vt:lpstr>
      <vt:lpstr>A Challenge to Logistics Professionals</vt:lpstr>
      <vt:lpstr>The outlook</vt:lpstr>
      <vt:lpstr>The future: Combined Transport can do the job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tostaky</dc:creator>
  <cp:lastModifiedBy>Ralf-Charley Schultze</cp:lastModifiedBy>
  <cp:revision>299</cp:revision>
  <dcterms:created xsi:type="dcterms:W3CDTF">2013-01-03T14:49:14Z</dcterms:created>
  <dcterms:modified xsi:type="dcterms:W3CDTF">2015-11-30T08:03:56Z</dcterms:modified>
</cp:coreProperties>
</file>