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476" r:id="rId3"/>
    <p:sldId id="459" r:id="rId4"/>
    <p:sldId id="487" r:id="rId5"/>
    <p:sldId id="540" r:id="rId6"/>
    <p:sldId id="541" r:id="rId7"/>
    <p:sldId id="479" r:id="rId8"/>
    <p:sldId id="542" r:id="rId9"/>
    <p:sldId id="531" r:id="rId10"/>
    <p:sldId id="524" r:id="rId11"/>
    <p:sldId id="538" r:id="rId12"/>
    <p:sldId id="543" r:id="rId13"/>
    <p:sldId id="523" r:id="rId14"/>
    <p:sldId id="530" r:id="rId15"/>
    <p:sldId id="526" r:id="rId16"/>
    <p:sldId id="527" r:id="rId17"/>
    <p:sldId id="528" r:id="rId18"/>
    <p:sldId id="472" r:id="rId19"/>
  </p:sldIdLst>
  <p:sldSz cx="9144000" cy="6858000" type="screen4x3"/>
  <p:notesSz cx="6797675" cy="9926638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ost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CCFF"/>
    <a:srgbClr val="FF0000"/>
    <a:srgbClr val="FF9900"/>
    <a:srgbClr val="FF9966"/>
    <a:srgbClr val="FFC000"/>
    <a:srgbClr val="00FF00"/>
    <a:srgbClr val="C00000"/>
    <a:srgbClr val="BBE0E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88" autoAdjust="0"/>
    <p:restoredTop sz="87089" autoAdjust="0"/>
  </p:normalViewPr>
  <p:slideViewPr>
    <p:cSldViewPr>
      <p:cViewPr>
        <p:scale>
          <a:sx n="110" d="100"/>
          <a:sy n="110" d="100"/>
        </p:scale>
        <p:origin x="-840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75" tIns="46487" rIns="92975" bIns="46487" numCol="1" anchor="t" anchorCtr="0" compatLnSpc="1">
            <a:prstTxWarp prst="textNoShape">
              <a:avLst/>
            </a:prstTxWarp>
          </a:bodyPr>
          <a:lstStyle>
            <a:lvl1pPr defTabSz="929992">
              <a:defRPr sz="1200"/>
            </a:lvl1pPr>
          </a:lstStyle>
          <a:p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75" tIns="46487" rIns="92975" bIns="46487" numCol="1" anchor="t" anchorCtr="0" compatLnSpc="1">
            <a:prstTxWarp prst="textNoShape">
              <a:avLst/>
            </a:prstTxWarp>
          </a:bodyPr>
          <a:lstStyle>
            <a:lvl1pPr algn="r" defTabSz="929992">
              <a:defRPr sz="1200"/>
            </a:lvl1pPr>
          </a:lstStyle>
          <a:p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2"/>
            <a:ext cx="2944813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75" tIns="46487" rIns="92975" bIns="46487" numCol="1" anchor="b" anchorCtr="0" compatLnSpc="1">
            <a:prstTxWarp prst="textNoShape">
              <a:avLst/>
            </a:prstTxWarp>
          </a:bodyPr>
          <a:lstStyle>
            <a:lvl1pPr defTabSz="929992">
              <a:defRPr sz="1200"/>
            </a:lvl1pPr>
          </a:lstStyle>
          <a:p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832"/>
            <a:ext cx="2944812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75" tIns="46487" rIns="92975" bIns="46487" numCol="1" anchor="b" anchorCtr="0" compatLnSpc="1">
            <a:prstTxWarp prst="textNoShape">
              <a:avLst/>
            </a:prstTxWarp>
          </a:bodyPr>
          <a:lstStyle>
            <a:lvl1pPr algn="r" defTabSz="929992">
              <a:defRPr sz="1200"/>
            </a:lvl1pPr>
          </a:lstStyle>
          <a:p>
            <a:fld id="{153E4A95-A459-4717-9360-E8F7F32231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195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75" tIns="46487" rIns="92975" bIns="46487" numCol="1" anchor="t" anchorCtr="0" compatLnSpc="1">
            <a:prstTxWarp prst="textNoShape">
              <a:avLst/>
            </a:prstTxWarp>
          </a:bodyPr>
          <a:lstStyle>
            <a:lvl1pPr defTabSz="929992">
              <a:defRPr sz="1200"/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75" tIns="46487" rIns="92975" bIns="46487" numCol="1" anchor="t" anchorCtr="0" compatLnSpc="1">
            <a:prstTxWarp prst="textNoShape">
              <a:avLst/>
            </a:prstTxWarp>
          </a:bodyPr>
          <a:lstStyle>
            <a:lvl1pPr algn="r" defTabSz="929992">
              <a:defRPr sz="1200"/>
            </a:lvl1pPr>
          </a:lstStyle>
          <a:p>
            <a:endParaRPr lang="de-DE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5" y="4715711"/>
            <a:ext cx="4984750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75" tIns="46487" rIns="92975" bIns="464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32"/>
            <a:ext cx="2944813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75" tIns="46487" rIns="92975" bIns="46487" numCol="1" anchor="b" anchorCtr="0" compatLnSpc="1">
            <a:prstTxWarp prst="textNoShape">
              <a:avLst/>
            </a:prstTxWarp>
          </a:bodyPr>
          <a:lstStyle>
            <a:lvl1pPr defTabSz="929992">
              <a:defRPr sz="1200"/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832"/>
            <a:ext cx="2944812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75" tIns="46487" rIns="92975" bIns="46487" numCol="1" anchor="b" anchorCtr="0" compatLnSpc="1">
            <a:prstTxWarp prst="textNoShape">
              <a:avLst/>
            </a:prstTxWarp>
          </a:bodyPr>
          <a:lstStyle>
            <a:lvl1pPr algn="r" defTabSz="929992">
              <a:defRPr sz="1200"/>
            </a:lvl1pPr>
          </a:lstStyle>
          <a:p>
            <a:fld id="{FCA12D8D-2B58-47AE-B78A-C7102009BB66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2977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 err="1" smtClean="0"/>
              <a:t>AutorInnen</a:t>
            </a:r>
            <a:r>
              <a:rPr lang="de-CH" b="1" dirty="0" smtClean="0"/>
              <a:t>-Namen eingeben</a:t>
            </a:r>
            <a:r>
              <a:rPr lang="de-CH" dirty="0" smtClean="0"/>
              <a:t>: Registerkarte</a:t>
            </a:r>
            <a:r>
              <a:rPr lang="de-CH" baseline="0" dirty="0" smtClean="0"/>
              <a:t> </a:t>
            </a:r>
            <a:r>
              <a:rPr lang="de-CH" dirty="0" smtClean="0">
                <a:latin typeface="Calibri"/>
                <a:cs typeface="Calibri"/>
              </a:rPr>
              <a:t>«Einfügen», </a:t>
            </a:r>
            <a:r>
              <a:rPr lang="de-CH" dirty="0" smtClean="0">
                <a:latin typeface="+mn-lt"/>
                <a:cs typeface="Calibri"/>
              </a:rPr>
              <a:t>«Kopf- und </a:t>
            </a:r>
            <a:r>
              <a:rPr lang="de-CH" dirty="0" smtClean="0">
                <a:latin typeface="Calibri"/>
                <a:cs typeface="Calibri"/>
              </a:rPr>
              <a:t>Fusszeile</a:t>
            </a:r>
            <a:r>
              <a:rPr lang="de-CH" dirty="0" smtClean="0">
                <a:latin typeface="+mn-lt"/>
                <a:cs typeface="Calibri"/>
              </a:rPr>
              <a:t>»</a:t>
            </a:r>
            <a:r>
              <a:rPr lang="de-CH" dirty="0" smtClean="0">
                <a:latin typeface="Calibri"/>
                <a:cs typeface="Calibri"/>
              </a:rPr>
              <a:t> den </a:t>
            </a:r>
            <a:r>
              <a:rPr lang="de-CH" dirty="0" err="1" smtClean="0">
                <a:latin typeface="Calibri"/>
                <a:cs typeface="Calibri"/>
              </a:rPr>
              <a:t>AutorInnen</a:t>
            </a:r>
            <a:r>
              <a:rPr lang="de-CH" dirty="0" smtClean="0">
                <a:latin typeface="Calibri"/>
                <a:cs typeface="Calibri"/>
              </a:rPr>
              <a:t>-Namen</a:t>
            </a:r>
            <a:r>
              <a:rPr lang="de-CH" baseline="0" dirty="0" smtClean="0">
                <a:latin typeface="Calibri"/>
                <a:cs typeface="Calibri"/>
              </a:rPr>
              <a:t> bei «</a:t>
            </a:r>
            <a:r>
              <a:rPr lang="de-CH" baseline="0" smtClean="0">
                <a:latin typeface="Calibri"/>
                <a:cs typeface="Calibri"/>
              </a:rPr>
              <a:t>Fusszeile» eingeben</a:t>
            </a:r>
            <a:r>
              <a:rPr lang="de-CH" baseline="0" dirty="0" smtClean="0">
                <a:latin typeface="Calibri"/>
                <a:cs typeface="Calibri"/>
              </a:rPr>
              <a:t>, «für alle übernehmen» klicken.</a:t>
            </a:r>
          </a:p>
          <a:p>
            <a:r>
              <a:rPr lang="de-CH" b="1" baseline="0" dirty="0" smtClean="0">
                <a:solidFill>
                  <a:srgbClr val="FF0000"/>
                </a:solidFill>
                <a:latin typeface="Calibri"/>
                <a:cs typeface="Calibri"/>
              </a:rPr>
              <a:t>Hinzufügen von neuen Folien</a:t>
            </a:r>
            <a:r>
              <a:rPr lang="de-CH" baseline="0" dirty="0" smtClean="0">
                <a:latin typeface="Calibri"/>
                <a:cs typeface="Calibri"/>
              </a:rPr>
              <a:t>: Registerkarte «Start», «Neue Folie»; hier das entsprechende Layout auswählen.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179C-3B50-4FEB-BFA1-45A595CAEBEF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066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3252-5472-4038-A92C-E9D17FD5119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266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Supervision volume of FOT:</a:t>
            </a:r>
          </a:p>
          <a:p>
            <a:pPr lvl="1"/>
            <a:r>
              <a:rPr lang="en-GB" b="1" dirty="0">
                <a:solidFill>
                  <a:srgbClr val="0070C0"/>
                </a:solidFill>
              </a:rPr>
              <a:t>Railway </a:t>
            </a:r>
          </a:p>
          <a:p>
            <a:pPr lvl="2"/>
            <a:r>
              <a:rPr lang="en-GB" dirty="0"/>
              <a:t>IM, RU (80 undertakings)</a:t>
            </a:r>
            <a:br>
              <a:rPr lang="en-GB" dirty="0"/>
            </a:br>
            <a:r>
              <a:rPr lang="en-GB" dirty="0"/>
              <a:t>	Wagon Keepers (150)</a:t>
            </a:r>
          </a:p>
          <a:p>
            <a:pPr lvl="2"/>
            <a:r>
              <a:rPr lang="en-GB" dirty="0"/>
              <a:t>Undertakings with side tracks (1500)</a:t>
            </a:r>
          </a:p>
          <a:p>
            <a:pPr lvl="1"/>
            <a:r>
              <a:rPr lang="en-GB" b="1" dirty="0">
                <a:solidFill>
                  <a:srgbClr val="0070C0"/>
                </a:solidFill>
              </a:rPr>
              <a:t>Cableway</a:t>
            </a:r>
            <a:r>
              <a:rPr lang="en-GB" dirty="0"/>
              <a:t> (250)</a:t>
            </a:r>
          </a:p>
          <a:p>
            <a:pPr lvl="1"/>
            <a:r>
              <a:rPr lang="en-GB" b="1" dirty="0">
                <a:solidFill>
                  <a:srgbClr val="0070C0"/>
                </a:solidFill>
              </a:rPr>
              <a:t>Bus</a:t>
            </a:r>
            <a:r>
              <a:rPr lang="en-GB" dirty="0"/>
              <a:t> (100)</a:t>
            </a:r>
          </a:p>
          <a:p>
            <a:pPr lvl="1"/>
            <a:r>
              <a:rPr lang="en-GB" b="1" dirty="0">
                <a:solidFill>
                  <a:srgbClr val="0070C0"/>
                </a:solidFill>
              </a:rPr>
              <a:t>Navigation</a:t>
            </a:r>
            <a:r>
              <a:rPr lang="en-GB" dirty="0"/>
              <a:t> (20)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3252-5472-4038-A92C-E9D17FD5119B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50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2D8D-2B58-47AE-B78A-C7102009BB66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9317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B9E4C-BDD0-4556-A184-38E041008F17}" type="slidenum">
              <a:rPr lang="de-CH" smtClean="0"/>
              <a:pPr/>
              <a:t>5</a:t>
            </a:fld>
            <a:endParaRPr lang="de-CH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1081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3252-5472-4038-A92C-E9D17FD5119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673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2D8D-2B58-47AE-B78A-C7102009BB66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448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91338" y="323850"/>
            <a:ext cx="1866900" cy="56705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85875" y="323850"/>
            <a:ext cx="5453063" cy="56705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285875" y="1449388"/>
            <a:ext cx="3659188" cy="45450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7463" y="1449388"/>
            <a:ext cx="3660775" cy="45450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875" y="1449388"/>
            <a:ext cx="3659188" cy="45450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097463" y="1449388"/>
            <a:ext cx="3660775" cy="21955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097463" y="3797300"/>
            <a:ext cx="3660775" cy="21971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296988" y="323850"/>
            <a:ext cx="7461250" cy="9890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285875" y="1449388"/>
            <a:ext cx="3659188" cy="21955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097463" y="1449388"/>
            <a:ext cx="3660775" cy="21955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1285875" y="3797300"/>
            <a:ext cx="3659188" cy="21971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97463" y="3797300"/>
            <a:ext cx="3660775" cy="21971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mit Text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"/>
          <p:cNvSpPr>
            <a:spLocks noGrp="1"/>
          </p:cNvSpPr>
          <p:nvPr>
            <p:ph type="body" sz="quarter" idx="13"/>
          </p:nvPr>
        </p:nvSpPr>
        <p:spPr>
          <a:xfrm>
            <a:off x="383400" y="1044000"/>
            <a:ext cx="8377200" cy="4773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917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1628775"/>
            <a:ext cx="9144000" cy="522922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1270517" y="322694"/>
            <a:ext cx="5677747" cy="605635"/>
            <a:chOff x="1196024" y="332182"/>
            <a:chExt cx="5677747" cy="605635"/>
          </a:xfrm>
        </p:grpSpPr>
        <p:sp>
          <p:nvSpPr>
            <p:cNvPr id="11" name="Textfeld 10"/>
            <p:cNvSpPr txBox="1"/>
            <p:nvPr userDrawn="1"/>
          </p:nvSpPr>
          <p:spPr>
            <a:xfrm>
              <a:off x="1196024" y="332182"/>
              <a:ext cx="1802096" cy="605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50"/>
                </a:lnSpc>
              </a:pPr>
              <a:r>
                <a:rPr lang="de-CH" sz="800" kern="0" baseline="0" dirty="0" smtClean="0">
                  <a:latin typeface="Arial" pitchFamily="34" charset="0"/>
                  <a:cs typeface="Arial" pitchFamily="34" charset="0"/>
                </a:rPr>
                <a:t>Schweizerische Eidgenossenschaft</a:t>
              </a:r>
              <a:br>
                <a:rPr lang="de-CH" sz="800" kern="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de-CH" sz="800" kern="0" baseline="0" dirty="0" err="1" smtClean="0">
                  <a:latin typeface="Arial" pitchFamily="34" charset="0"/>
                  <a:cs typeface="Arial" pitchFamily="34" charset="0"/>
                </a:rPr>
                <a:t>Confédération</a:t>
              </a:r>
              <a:r>
                <a:rPr lang="de-CH" sz="800" kern="0" baseline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800" kern="0" baseline="0" dirty="0" err="1" smtClean="0">
                  <a:latin typeface="Arial" pitchFamily="34" charset="0"/>
                  <a:cs typeface="Arial" pitchFamily="34" charset="0"/>
                </a:rPr>
                <a:t>suisse</a:t>
              </a:r>
              <a:r>
                <a:rPr lang="de-CH" sz="800" kern="0" baseline="0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de-CH" sz="800" kern="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de-CH" sz="800" kern="0" baseline="0" dirty="0" err="1" smtClean="0">
                  <a:latin typeface="Arial" pitchFamily="34" charset="0"/>
                  <a:cs typeface="Arial" pitchFamily="34" charset="0"/>
                </a:rPr>
                <a:t>Confederazione</a:t>
              </a:r>
              <a:r>
                <a:rPr lang="de-CH" sz="800" kern="0" baseline="0" dirty="0" smtClean="0">
                  <a:latin typeface="Arial" pitchFamily="34" charset="0"/>
                  <a:cs typeface="Arial" pitchFamily="34" charset="0"/>
                </a:rPr>
                <a:t> Svizzera</a:t>
              </a:r>
            </a:p>
            <a:p>
              <a:pPr>
                <a:lnSpc>
                  <a:spcPts val="950"/>
                </a:lnSpc>
              </a:pPr>
              <a:r>
                <a:rPr lang="de-CH" sz="800" kern="0" baseline="0" dirty="0" smtClean="0">
                  <a:latin typeface="Arial" pitchFamily="34" charset="0"/>
                  <a:cs typeface="Arial" pitchFamily="34" charset="0"/>
                </a:rPr>
                <a:t>Confederaziun svizra</a:t>
              </a:r>
              <a:endParaRPr lang="de-CH" sz="800" kern="0" baseline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feld 9"/>
            <p:cNvSpPr txBox="1"/>
            <p:nvPr userDrawn="1"/>
          </p:nvSpPr>
          <p:spPr>
            <a:xfrm>
              <a:off x="4551854" y="332523"/>
              <a:ext cx="2321917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50"/>
                </a:lnSpc>
              </a:pPr>
              <a:r>
                <a:rPr lang="en-US" sz="900" dirty="0" smtClean="0"/>
                <a:t>Federal Department of the Environment, Transport, Energy and Communications</a:t>
              </a:r>
              <a:endParaRPr lang="de-CH" sz="900" dirty="0" smtClean="0"/>
            </a:p>
            <a:p>
              <a:pPr>
                <a:lnSpc>
                  <a:spcPts val="950"/>
                </a:lnSpc>
              </a:pPr>
              <a:endParaRPr lang="de-CH" sz="900" dirty="0"/>
            </a:p>
            <a:p>
              <a:pPr>
                <a:lnSpc>
                  <a:spcPts val="950"/>
                </a:lnSpc>
              </a:pPr>
              <a:r>
                <a:rPr lang="de-CH" sz="900" b="1" dirty="0" smtClean="0"/>
                <a:t>Federal Office </a:t>
              </a:r>
              <a:r>
                <a:rPr lang="de-CH" sz="900" b="1" dirty="0" err="1" smtClean="0"/>
                <a:t>of</a:t>
              </a:r>
              <a:r>
                <a:rPr lang="de-CH" sz="900" b="1" dirty="0" smtClean="0"/>
                <a:t> Transport</a:t>
              </a:r>
              <a:endParaRPr lang="de-CH" sz="900" b="1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22018" y="2251602"/>
            <a:ext cx="6672620" cy="1753462"/>
          </a:xfrm>
          <a:noFill/>
        </p:spPr>
        <p:txBody>
          <a:bodyPr anchor="t" anchorCtr="0">
            <a:noAutofit/>
          </a:bodyPr>
          <a:lstStyle>
            <a:lvl1pPr>
              <a:defRPr sz="5200"/>
            </a:lvl1pPr>
          </a:lstStyle>
          <a:p>
            <a:r>
              <a:rPr lang="de-DE" dirty="0" smtClean="0"/>
              <a:t>Titel der Präsentation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259632" y="5188724"/>
            <a:ext cx="2376264" cy="50405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fld id="{CDD02289-441E-4253-A3CF-80F43D5DA396}" type="datetime1">
              <a:rPr lang="de-CH" smtClean="0"/>
              <a:pPr/>
              <a:t>24.11.2015</a:t>
            </a:fld>
            <a:r>
              <a:rPr lang="de-CH" smtClean="0"/>
              <a:t>,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56819" y="5188724"/>
            <a:ext cx="4327549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CH" dirty="0" smtClean="0"/>
              <a:t>Autor/in</a:t>
            </a:r>
            <a:endParaRPr lang="de-CH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79512" y="409279"/>
            <a:ext cx="144017" cy="216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CH" sz="900" b="0"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187A25F-8EE5-41DF-B9D7-54D2535146E5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142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875" y="1449388"/>
            <a:ext cx="3659188" cy="4545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7463" y="1449388"/>
            <a:ext cx="3660775" cy="4545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CA">
              <a:latin typeface="Arial" charset="0"/>
            </a:endParaRPr>
          </a:p>
        </p:txBody>
      </p:sp>
      <p:sp>
        <p:nvSpPr>
          <p:cNvPr id="2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2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75" y="1449388"/>
            <a:ext cx="7472363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Um den </a:t>
            </a:r>
            <a:r>
              <a:rPr lang="en-GB" dirty="0" err="1" smtClean="0"/>
              <a:t>Fliesstext</a:t>
            </a:r>
            <a:r>
              <a:rPr lang="en-GB" dirty="0" smtClean="0"/>
              <a:t> </a:t>
            </a:r>
            <a:r>
              <a:rPr lang="en-GB" dirty="0" err="1" smtClean="0"/>
              <a:t>übersichtlich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halten</a:t>
            </a:r>
            <a:r>
              <a:rPr lang="en-GB" dirty="0" smtClean="0"/>
              <a:t>, </a:t>
            </a:r>
            <a:r>
              <a:rPr lang="en-GB" dirty="0" err="1" smtClean="0"/>
              <a:t>sollten</a:t>
            </a:r>
            <a:r>
              <a:rPr lang="en-GB" dirty="0" smtClean="0"/>
              <a:t> </a:t>
            </a:r>
            <a:r>
              <a:rPr lang="en-GB" dirty="0" err="1" smtClean="0"/>
              <a:t>Abschnitte</a:t>
            </a:r>
            <a:endParaRPr lang="en-GB" dirty="0" smtClean="0"/>
          </a:p>
          <a:p>
            <a:pPr lvl="0"/>
            <a:r>
              <a:rPr lang="en-GB" dirty="0" err="1" smtClean="0"/>
              <a:t>gemacht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. </a:t>
            </a:r>
            <a:r>
              <a:rPr lang="en-GB" dirty="0" err="1" smtClean="0"/>
              <a:t>Diese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 </a:t>
            </a:r>
            <a:r>
              <a:rPr lang="en-GB" dirty="0" err="1" smtClean="0"/>
              <a:t>zur</a:t>
            </a:r>
            <a:r>
              <a:rPr lang="en-GB" dirty="0" smtClean="0"/>
              <a:t> </a:t>
            </a:r>
            <a:r>
              <a:rPr lang="en-GB" dirty="0" err="1" smtClean="0"/>
              <a:t>besseren</a:t>
            </a:r>
            <a:r>
              <a:rPr lang="en-GB" dirty="0" smtClean="0"/>
              <a:t> </a:t>
            </a:r>
            <a:r>
              <a:rPr lang="en-GB" dirty="0" err="1" smtClean="0"/>
              <a:t>Lesbarkeit</a:t>
            </a:r>
            <a:endParaRPr lang="en-GB" dirty="0" smtClean="0"/>
          </a:p>
          <a:p>
            <a:pPr lvl="0"/>
            <a:r>
              <a:rPr lang="en-GB" dirty="0" err="1" smtClean="0"/>
              <a:t>jeweils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eine</a:t>
            </a:r>
            <a:r>
              <a:rPr lang="en-GB" dirty="0" smtClean="0"/>
              <a:t> </a:t>
            </a:r>
            <a:r>
              <a:rPr lang="en-GB" dirty="0" err="1" smtClean="0"/>
              <a:t>Blindzeile</a:t>
            </a:r>
            <a:r>
              <a:rPr lang="en-GB" dirty="0" smtClean="0"/>
              <a:t> </a:t>
            </a:r>
            <a:r>
              <a:rPr lang="en-GB" dirty="0" err="1" smtClean="0"/>
              <a:t>getrennt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Vorlagentextes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1B2A6611-5F15-4277-8CD3-292C43551F01}" type="slidenum">
              <a:rPr lang="de-CH" sz="900">
                <a:latin typeface="Arial" charset="0"/>
              </a:rPr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de-CH" sz="900">
                <a:latin typeface="Arial" charset="0"/>
              </a:rPr>
              <a:t> </a:t>
            </a:r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auto">
          <a:xfrm>
            <a:off x="1225550" y="6143625"/>
            <a:ext cx="4570413" cy="408989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900" b="1" dirty="0" smtClean="0">
                <a:latin typeface="Arial" charset="0"/>
              </a:rPr>
              <a:t>Federal</a:t>
            </a:r>
            <a:r>
              <a:rPr lang="de-CH" sz="900" b="1" baseline="0" dirty="0" smtClean="0">
                <a:latin typeface="Arial" charset="0"/>
              </a:rPr>
              <a:t> Office </a:t>
            </a:r>
            <a:r>
              <a:rPr lang="de-CH" sz="900" b="1" baseline="0" dirty="0" err="1" smtClean="0">
                <a:latin typeface="Arial" charset="0"/>
              </a:rPr>
              <a:t>of</a:t>
            </a:r>
            <a:r>
              <a:rPr lang="de-CH" sz="900" b="1" baseline="0" dirty="0" smtClean="0">
                <a:latin typeface="Arial" charset="0"/>
              </a:rPr>
              <a:t> Transport</a:t>
            </a:r>
            <a:r>
              <a:rPr lang="de-CH" sz="900" b="1" dirty="0" smtClean="0">
                <a:latin typeface="Arial" charset="0"/>
              </a:rPr>
              <a:t>, </a:t>
            </a:r>
            <a:r>
              <a:rPr lang="de-CH" sz="900" b="0" dirty="0" smtClean="0">
                <a:latin typeface="Arial" charset="0"/>
              </a:rPr>
              <a:t>Hannes Meuli,</a:t>
            </a:r>
            <a:r>
              <a:rPr lang="de-CH" sz="900" b="0" baseline="0" dirty="0" smtClean="0">
                <a:latin typeface="Arial" charset="0"/>
              </a:rPr>
              <a:t> </a:t>
            </a:r>
            <a:r>
              <a:rPr lang="de-CH" sz="900" dirty="0" smtClean="0">
                <a:latin typeface="Arial" charset="0"/>
              </a:rPr>
              <a:t>R</a:t>
            </a:r>
            <a:r>
              <a:rPr lang="de-CH" sz="900" b="0" dirty="0" smtClean="0">
                <a:latin typeface="Arial" charset="0"/>
              </a:rPr>
              <a:t>oman Slovák</a:t>
            </a:r>
            <a:r>
              <a:rPr lang="de-CH" sz="900" baseline="0" dirty="0" smtClean="0">
                <a:latin typeface="Arial" charset="0"/>
              </a:rPr>
              <a:t/>
            </a:r>
            <a:br>
              <a:rPr lang="de-CH" sz="900" baseline="0" dirty="0" smtClean="0">
                <a:latin typeface="Arial" charset="0"/>
              </a:rPr>
            </a:br>
            <a:r>
              <a:rPr lang="de-CH" sz="900" baseline="0" dirty="0" smtClean="0">
                <a:latin typeface="Arial" charset="0"/>
              </a:rPr>
              <a:t>Workshop on </a:t>
            </a:r>
            <a:r>
              <a:rPr lang="de-CH" sz="900" baseline="0" dirty="0" err="1" smtClean="0">
                <a:latin typeface="Arial" charset="0"/>
              </a:rPr>
              <a:t>Rail</a:t>
            </a:r>
            <a:r>
              <a:rPr lang="de-CH" sz="900" baseline="0" dirty="0" smtClean="0">
                <a:latin typeface="Arial" charset="0"/>
              </a:rPr>
              <a:t> </a:t>
            </a:r>
            <a:r>
              <a:rPr lang="de-CH" sz="900" baseline="0" dirty="0" err="1" smtClean="0">
                <a:latin typeface="Arial" charset="0"/>
              </a:rPr>
              <a:t>Safety</a:t>
            </a:r>
            <a:r>
              <a:rPr lang="de-CH" sz="900" baseline="0" dirty="0" smtClean="0">
                <a:latin typeface="Arial" charset="0"/>
              </a:rPr>
              <a:t>: Trends </a:t>
            </a:r>
            <a:r>
              <a:rPr lang="de-CH" sz="900" baseline="0" dirty="0" err="1" smtClean="0">
                <a:latin typeface="Arial" charset="0"/>
              </a:rPr>
              <a:t>and</a:t>
            </a:r>
            <a:r>
              <a:rPr lang="de-CH" sz="900" baseline="0" dirty="0" smtClean="0">
                <a:latin typeface="Arial" charset="0"/>
              </a:rPr>
              <a:t> </a:t>
            </a:r>
            <a:r>
              <a:rPr lang="de-CH" sz="900" baseline="0" dirty="0" err="1" smtClean="0">
                <a:latin typeface="Arial" charset="0"/>
              </a:rPr>
              <a:t>Challenges</a:t>
            </a:r>
            <a:r>
              <a:rPr lang="de-CH" sz="900" baseline="0" dirty="0" smtClean="0">
                <a:latin typeface="Arial" charset="0"/>
              </a:rPr>
              <a:t>, UNECE, </a:t>
            </a:r>
            <a:r>
              <a:rPr lang="de-CH" sz="900" baseline="0" dirty="0" err="1" smtClean="0">
                <a:latin typeface="Arial" charset="0"/>
              </a:rPr>
              <a:t>Geneva</a:t>
            </a:r>
            <a:r>
              <a:rPr lang="de-CH" sz="900" baseline="0" dirty="0" smtClean="0">
                <a:latin typeface="Arial" charset="0"/>
              </a:rPr>
              <a:t>, </a:t>
            </a:r>
            <a:r>
              <a:rPr lang="de-CH" sz="900" b="0" dirty="0" smtClean="0">
                <a:latin typeface="Arial" charset="0"/>
              </a:rPr>
              <a:t>24</a:t>
            </a:r>
            <a:r>
              <a:rPr lang="de-CH" sz="900" dirty="0" smtClean="0">
                <a:latin typeface="Arial" charset="0"/>
              </a:rPr>
              <a:t>.11.2015</a:t>
            </a:r>
            <a:endParaRPr lang="de-CH" sz="900" dirty="0">
              <a:latin typeface="Arial" charset="0"/>
            </a:endParaRPr>
          </a:p>
        </p:txBody>
      </p:sp>
      <p:pic>
        <p:nvPicPr>
          <p:cNvPr id="2055" name="Picture 39" descr="Logo_col_wappe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0363" y="390525"/>
            <a:ext cx="26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5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objekt streifen beige unten"/>
          <p:cNvSpPr>
            <a:spLocks noChangeArrowheads="1"/>
          </p:cNvSpPr>
          <p:nvPr/>
        </p:nvSpPr>
        <p:spPr bwMode="auto">
          <a:xfrm>
            <a:off x="280194" y="3667408"/>
            <a:ext cx="8583613" cy="2628619"/>
          </a:xfrm>
          <a:prstGeom prst="rect">
            <a:avLst/>
          </a:prstGeom>
          <a:solidFill>
            <a:srgbClr val="FFF0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pic>
        <p:nvPicPr>
          <p:cNvPr id="7" name="Picture 1" descr="O:\PK\it\Fotos\Diverses\Schmale Bilder\BXsbb_gro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194" y="2065839"/>
            <a:ext cx="8583613" cy="1601569"/>
          </a:xfrm>
          <a:prstGeom prst="rect">
            <a:avLst/>
          </a:prstGeom>
          <a:noFill/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11560" y="3691762"/>
            <a:ext cx="7776864" cy="1753462"/>
          </a:xfrm>
        </p:spPr>
        <p:txBody>
          <a:bodyPr/>
          <a:lstStyle/>
          <a:p>
            <a:r>
              <a:rPr lang="en-US" sz="2800" dirty="0" smtClean="0"/>
              <a:t>Strategic Risk Management </a:t>
            </a:r>
            <a:br>
              <a:rPr lang="en-US" sz="2800" dirty="0" smtClean="0"/>
            </a:br>
            <a:r>
              <a:rPr lang="en-US" sz="2800" dirty="0" smtClean="0"/>
              <a:t>at the Swiss Federal Office of Transport</a:t>
            </a:r>
            <a:endParaRPr lang="de-CH" sz="2800" dirty="0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531816" y="4744965"/>
            <a:ext cx="7772400" cy="75044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Hannes Meuli</a:t>
            </a:r>
            <a:r>
              <a:rPr lang="de-DE" sz="2400" dirty="0" smtClean="0"/>
              <a:t>, </a:t>
            </a:r>
            <a:r>
              <a:rPr lang="de-DE" dirty="0">
                <a:latin typeface="+mn-lt"/>
              </a:rPr>
              <a:t>Roman </a:t>
            </a:r>
            <a:r>
              <a:rPr lang="de-DE" dirty="0" smtClean="0">
                <a:latin typeface="+mn-lt"/>
              </a:rPr>
              <a:t>Slovák, FOT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atumsplatzhalter 3"/>
          <p:cNvSpPr txBox="1">
            <a:spLocks/>
          </p:cNvSpPr>
          <p:nvPr/>
        </p:nvSpPr>
        <p:spPr>
          <a:xfrm>
            <a:off x="557016" y="5535825"/>
            <a:ext cx="7747200" cy="3348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Workshop on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Rail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Safety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: Trends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and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Challanges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</a:rPr>
              <a:t>, </a:t>
            </a:r>
            <a:r>
              <a:rPr lang="de-DE" noProof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UNECE, </a:t>
            </a:r>
            <a:r>
              <a:rPr lang="de-DE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Geneva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</a:rPr>
              <a:t>, 24th November 2015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Titelobjekt streifen rot unten"/>
          <p:cNvSpPr>
            <a:spLocks noChangeArrowheads="1"/>
          </p:cNvSpPr>
          <p:nvPr/>
        </p:nvSpPr>
        <p:spPr bwMode="auto">
          <a:xfrm>
            <a:off x="280194" y="6297615"/>
            <a:ext cx="8583613" cy="287337"/>
          </a:xfrm>
          <a:prstGeom prst="rect">
            <a:avLst/>
          </a:prstGeom>
          <a:solidFill>
            <a:srgbClr val="BE1E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3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Supporting</a:t>
            </a:r>
            <a:r>
              <a:rPr lang="de-CH" dirty="0" smtClean="0"/>
              <a:t> </a:t>
            </a:r>
            <a:r>
              <a:rPr lang="de-CH" dirty="0"/>
              <a:t>Tool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/>
              <a:t>S</a:t>
            </a:r>
            <a:r>
              <a:rPr lang="de-CH" dirty="0" err="1" smtClean="0"/>
              <a:t>afety</a:t>
            </a:r>
            <a:r>
              <a:rPr lang="de-CH" dirty="0" smtClean="0"/>
              <a:t> </a:t>
            </a:r>
            <a:r>
              <a:rPr lang="de-CH" dirty="0"/>
              <a:t>M</a:t>
            </a:r>
            <a:r>
              <a:rPr lang="de-CH" dirty="0" smtClean="0"/>
              <a:t>onitoring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675" y="2924944"/>
            <a:ext cx="5470077" cy="3048004"/>
          </a:xfrm>
          <a:prstGeom prst="rect">
            <a:avLst/>
          </a:prstGeom>
        </p:spPr>
      </p:pic>
      <p:sp>
        <p:nvSpPr>
          <p:cNvPr id="6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552" y="1700808"/>
            <a:ext cx="8377200" cy="2532616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Main features:</a:t>
            </a:r>
          </a:p>
          <a:p>
            <a:r>
              <a:rPr lang="en-GB" dirty="0" smtClean="0"/>
              <a:t>Evaluation of safety targets (all indicator levels)</a:t>
            </a:r>
          </a:p>
          <a:p>
            <a:r>
              <a:rPr lang="en-GB" dirty="0" smtClean="0"/>
              <a:t>Identification of significant trends and computing of annual slopes</a:t>
            </a:r>
          </a:p>
          <a:p>
            <a:r>
              <a:rPr lang="en-GB" dirty="0" smtClean="0"/>
              <a:t>Root-Cause analysis</a:t>
            </a:r>
          </a:p>
          <a:p>
            <a:r>
              <a:rPr lang="en-GB" dirty="0" smtClean="0"/>
              <a:t>Risk overviews</a:t>
            </a:r>
          </a:p>
        </p:txBody>
      </p:sp>
    </p:spTree>
    <p:extLst>
      <p:ext uri="{BB962C8B-B14F-4D97-AF65-F5344CB8AC3E}">
        <p14:creationId xmlns:p14="http://schemas.microsoft.com/office/powerpoint/2010/main" val="32097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target </a:t>
            </a:r>
            <a:r>
              <a:rPr lang="en-GB" dirty="0" smtClean="0"/>
              <a:t>evaluation</a:t>
            </a:r>
            <a:br>
              <a:rPr lang="en-GB" dirty="0" smtClean="0"/>
            </a:br>
            <a:r>
              <a:rPr lang="en-GB" dirty="0" smtClean="0"/>
              <a:t>Example: Accidents to Persons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86" y="1412776"/>
            <a:ext cx="7758754" cy="458934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 rot="16200000">
            <a:off x="148579" y="2080200"/>
            <a:ext cx="16426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Occurrences</a:t>
            </a:r>
            <a:endParaRPr lang="de-CH" sz="1400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 rot="16200000">
            <a:off x="216811" y="4571648"/>
            <a:ext cx="14401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400" dirty="0" smtClean="0">
                <a:latin typeface="+mn-lt"/>
              </a:rPr>
              <a:t>FWSI</a:t>
            </a:r>
            <a:endParaRPr lang="de-CH" sz="1400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57028" y="3147085"/>
            <a:ext cx="50032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+mn-lt"/>
              </a:rPr>
              <a:t>Jan  Feb  Mar  Apr  May  Jun  Jul   Aug  Sep  </a:t>
            </a:r>
            <a:r>
              <a:rPr lang="de-CH" sz="1400" dirty="0" err="1" smtClean="0">
                <a:latin typeface="+mn-lt"/>
              </a:rPr>
              <a:t>Oct</a:t>
            </a:r>
            <a:r>
              <a:rPr lang="de-CH" sz="1400" dirty="0" smtClean="0">
                <a:latin typeface="+mn-lt"/>
              </a:rPr>
              <a:t>   Nov </a:t>
            </a:r>
            <a:r>
              <a:rPr lang="de-CH" sz="1400" dirty="0" err="1" smtClean="0">
                <a:latin typeface="+mn-lt"/>
              </a:rPr>
              <a:t>Dec</a:t>
            </a:r>
            <a:endParaRPr lang="de-CH" sz="1400" dirty="0" smtClean="0">
              <a:latin typeface="+mn-lt"/>
            </a:endParaRPr>
          </a:p>
          <a:p>
            <a:r>
              <a:rPr lang="de-CH" sz="1400" dirty="0" smtClean="0">
                <a:latin typeface="+mn-lt"/>
              </a:rPr>
              <a:t>		            2014</a:t>
            </a:r>
            <a:endParaRPr lang="de-CH" sz="1400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657028" y="5522213"/>
            <a:ext cx="50032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+mn-lt"/>
              </a:rPr>
              <a:t>Jan  Feb  Mar  Apr  May  Jun  Jul   Aug  Sep  </a:t>
            </a:r>
            <a:r>
              <a:rPr lang="de-CH" sz="1400" dirty="0" err="1" smtClean="0">
                <a:latin typeface="+mn-lt"/>
              </a:rPr>
              <a:t>Oct</a:t>
            </a:r>
            <a:r>
              <a:rPr lang="de-CH" sz="1400" dirty="0" smtClean="0">
                <a:latin typeface="+mn-lt"/>
              </a:rPr>
              <a:t>   Nov </a:t>
            </a:r>
            <a:r>
              <a:rPr lang="de-CH" sz="1400" dirty="0" err="1" smtClean="0">
                <a:latin typeface="+mn-lt"/>
              </a:rPr>
              <a:t>Dec</a:t>
            </a:r>
            <a:endParaRPr lang="de-CH" sz="1400" dirty="0" smtClean="0">
              <a:latin typeface="+mn-lt"/>
            </a:endParaRPr>
          </a:p>
          <a:p>
            <a:r>
              <a:rPr lang="de-CH" sz="1400" dirty="0" smtClean="0">
                <a:latin typeface="+mn-lt"/>
              </a:rPr>
              <a:t>		            2014</a:t>
            </a:r>
            <a:endParaRPr lang="de-CH" sz="1400" dirty="0">
              <a:latin typeface="+mn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821" y="3872972"/>
            <a:ext cx="2061358" cy="210856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412777"/>
            <a:ext cx="2098006" cy="21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5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8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9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Trend identification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Example: Accidents to Persons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48" y="1467405"/>
            <a:ext cx="8422332" cy="44058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 rot="16200000">
            <a:off x="-308639" y="2080200"/>
            <a:ext cx="16426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Occurrences</a:t>
            </a:r>
            <a:endParaRPr lang="de-CH" sz="1400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 rot="16200000">
            <a:off x="-240407" y="4571648"/>
            <a:ext cx="14401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400" dirty="0" smtClean="0">
                <a:latin typeface="+mn-lt"/>
              </a:rPr>
              <a:t>FWSI</a:t>
            </a:r>
            <a:endParaRPr lang="de-CH" sz="1400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99810" y="3147085"/>
            <a:ext cx="50032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+mn-lt"/>
              </a:rPr>
              <a:t>Jan  Feb  Mar  Apr  May  Jun  Jul   Aug  Sep  </a:t>
            </a:r>
            <a:r>
              <a:rPr lang="de-CH" sz="1400" dirty="0" err="1" smtClean="0">
                <a:latin typeface="+mn-lt"/>
              </a:rPr>
              <a:t>Oct</a:t>
            </a:r>
            <a:r>
              <a:rPr lang="de-CH" sz="1400" dirty="0" smtClean="0">
                <a:latin typeface="+mn-lt"/>
              </a:rPr>
              <a:t>   Nov </a:t>
            </a:r>
            <a:r>
              <a:rPr lang="de-CH" sz="1400" dirty="0" err="1" smtClean="0">
                <a:latin typeface="+mn-lt"/>
              </a:rPr>
              <a:t>Dec</a:t>
            </a:r>
            <a:endParaRPr lang="de-CH" sz="1400" dirty="0" smtClean="0">
              <a:latin typeface="+mn-lt"/>
            </a:endParaRPr>
          </a:p>
          <a:p>
            <a:r>
              <a:rPr lang="de-CH" sz="1400" dirty="0" smtClean="0">
                <a:latin typeface="+mn-lt"/>
              </a:rPr>
              <a:t>		            2014</a:t>
            </a:r>
            <a:endParaRPr lang="de-CH" sz="1400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99810" y="5522213"/>
            <a:ext cx="50032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+mn-lt"/>
              </a:rPr>
              <a:t>Jan  Feb  Mar  Apr  May  Jun  Jul   Aug  Sep  </a:t>
            </a:r>
            <a:r>
              <a:rPr lang="de-CH" sz="1400" dirty="0" err="1" smtClean="0">
                <a:latin typeface="+mn-lt"/>
              </a:rPr>
              <a:t>Oct</a:t>
            </a:r>
            <a:r>
              <a:rPr lang="de-CH" sz="1400" dirty="0" smtClean="0">
                <a:latin typeface="+mn-lt"/>
              </a:rPr>
              <a:t>   Nov </a:t>
            </a:r>
            <a:r>
              <a:rPr lang="de-CH" sz="1400" dirty="0" err="1" smtClean="0">
                <a:latin typeface="+mn-lt"/>
              </a:rPr>
              <a:t>Dec</a:t>
            </a:r>
            <a:endParaRPr lang="de-CH" sz="1400" dirty="0" smtClean="0">
              <a:latin typeface="+mn-lt"/>
            </a:endParaRPr>
          </a:p>
          <a:p>
            <a:r>
              <a:rPr lang="de-CH" sz="1400" dirty="0" smtClean="0">
                <a:latin typeface="+mn-lt"/>
              </a:rPr>
              <a:t>		            2014</a:t>
            </a:r>
            <a:endParaRPr lang="de-CH" sz="1400" dirty="0">
              <a:latin typeface="+mn-lt"/>
            </a:endParaRPr>
          </a:p>
        </p:txBody>
      </p:sp>
      <p:pic>
        <p:nvPicPr>
          <p:cNvPr id="5" name="Grafik 4"/>
          <p:cNvPicPr/>
          <p:nvPr/>
        </p:nvPicPr>
        <p:blipFill rotWithShape="1">
          <a:blip r:embed="rId3"/>
          <a:srcRect l="74644" t="58277"/>
          <a:stretch/>
        </p:blipFill>
        <p:spPr>
          <a:xfrm>
            <a:off x="6779158" y="3702674"/>
            <a:ext cx="2113322" cy="203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7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afety Performance </a:t>
            </a:r>
            <a:r>
              <a:rPr lang="en-GB" dirty="0"/>
              <a:t>B</a:t>
            </a:r>
            <a:r>
              <a:rPr lang="en-GB" dirty="0" smtClean="0"/>
              <a:t>enchmark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90904" y="2852936"/>
            <a:ext cx="8653096" cy="2532616"/>
          </a:xfrm>
        </p:spPr>
        <p:txBody>
          <a:bodyPr/>
          <a:lstStyle/>
          <a:p>
            <a:r>
              <a:rPr lang="en-GB" dirty="0" smtClean="0"/>
              <a:t>Basing on ERA-Indicators (CSI/CST) </a:t>
            </a:r>
          </a:p>
          <a:p>
            <a:r>
              <a:rPr lang="en-GB" dirty="0" smtClean="0"/>
              <a:t>Data published annually by the European Railway Agency (ERA)</a:t>
            </a:r>
          </a:p>
          <a:p>
            <a:r>
              <a:rPr lang="en-GB" dirty="0" smtClean="0"/>
              <a:t>Comparison with 17 EU-countries (with at least 20% of CH train-km)</a:t>
            </a:r>
          </a:p>
          <a:p>
            <a:r>
              <a:rPr lang="en-GB" dirty="0" smtClean="0"/>
              <a:t>Reference period: three years</a:t>
            </a:r>
          </a:p>
          <a:p>
            <a:r>
              <a:rPr lang="en-GB" dirty="0" smtClean="0"/>
              <a:t>Comparison of 13 Indicators</a:t>
            </a:r>
          </a:p>
          <a:p>
            <a:r>
              <a:rPr lang="en-GB" dirty="0" smtClean="0"/>
              <a:t>Ranking of countries </a:t>
            </a:r>
          </a:p>
          <a:p>
            <a:pPr lvl="1"/>
            <a:r>
              <a:rPr lang="en-GB" dirty="0" smtClean="0"/>
              <a:t>per indicator</a:t>
            </a:r>
          </a:p>
          <a:p>
            <a:pPr lvl="1"/>
            <a:r>
              <a:rPr lang="en-GB" dirty="0" smtClean="0"/>
              <a:t>per sum of indicator’s rankings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12863"/>
            <a:ext cx="32766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Indicators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Benchmark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83400" y="1312862"/>
            <a:ext cx="8377200" cy="4504737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			</a:t>
            </a:r>
            <a:endParaRPr lang="de-CH" b="1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611560" y="1556792"/>
          <a:ext cx="7947267" cy="397383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04056"/>
                <a:gridCol w="5396028"/>
                <a:gridCol w="2047183"/>
              </a:tblGrid>
              <a:tr h="171450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b="1" dirty="0" err="1" smtClean="0"/>
                        <a:t>Indicator</a:t>
                      </a:r>
                      <a:r>
                        <a:rPr lang="de-CH" dirty="0" smtClean="0"/>
                        <a:t> 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dirty="0" smtClean="0"/>
                        <a:t> </a:t>
                      </a:r>
                      <a:r>
                        <a:rPr lang="de-CH" b="1" dirty="0" err="1" smtClean="0"/>
                        <a:t>Scaling</a:t>
                      </a:r>
                      <a:r>
                        <a:rPr lang="de-CH" b="1" dirty="0" smtClean="0"/>
                        <a:t> </a:t>
                      </a:r>
                      <a:r>
                        <a:rPr lang="de-CH" b="1" dirty="0" err="1" smtClean="0"/>
                        <a:t>base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noProof="0" dirty="0" smtClean="0">
                          <a:effectLst/>
                        </a:rPr>
                        <a:t>Total Number of all accidents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 err="1">
                          <a:effectLst/>
                        </a:rPr>
                        <a:t>train</a:t>
                      </a:r>
                      <a:r>
                        <a:rPr lang="de-CH" sz="1800" u="none" strike="noStrike" dirty="0">
                          <a:effectLst/>
                        </a:rPr>
                        <a:t> km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noProof="0" dirty="0" smtClean="0">
                          <a:effectLst/>
                        </a:rPr>
                        <a:t>Number of Collisions of trains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 err="1">
                          <a:effectLst/>
                        </a:rPr>
                        <a:t>train</a:t>
                      </a:r>
                      <a:r>
                        <a:rPr lang="de-CH" sz="1800" u="none" strike="noStrike" dirty="0">
                          <a:effectLst/>
                        </a:rPr>
                        <a:t> km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noProof="0" dirty="0" smtClean="0">
                          <a:effectLst/>
                        </a:rPr>
                        <a:t>Number of Derailments of trains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 err="1">
                          <a:effectLst/>
                        </a:rPr>
                        <a:t>train</a:t>
                      </a:r>
                      <a:r>
                        <a:rPr lang="de-CH" sz="1800" u="none" strike="noStrike" dirty="0">
                          <a:effectLst/>
                        </a:rPr>
                        <a:t> km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noProof="0" dirty="0" smtClean="0">
                          <a:effectLst/>
                        </a:rPr>
                        <a:t>Number of Level-crossing accidents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 err="1">
                          <a:effectLst/>
                        </a:rPr>
                        <a:t>train</a:t>
                      </a:r>
                      <a:r>
                        <a:rPr lang="de-CH" sz="1800" u="none" strike="noStrike" dirty="0">
                          <a:effectLst/>
                        </a:rPr>
                        <a:t> km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noProof="0" dirty="0" smtClean="0">
                          <a:effectLst/>
                        </a:rPr>
                        <a:t>Number of Accidents to persons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 err="1">
                          <a:effectLst/>
                        </a:rPr>
                        <a:t>train</a:t>
                      </a:r>
                      <a:r>
                        <a:rPr lang="de-CH" sz="1800" u="none" strike="noStrike" dirty="0">
                          <a:effectLst/>
                        </a:rPr>
                        <a:t> km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noProof="0" dirty="0" smtClean="0">
                          <a:effectLst/>
                        </a:rPr>
                        <a:t>Number of Fires in rolling stock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 err="1">
                          <a:effectLst/>
                        </a:rPr>
                        <a:t>train</a:t>
                      </a:r>
                      <a:r>
                        <a:rPr lang="de-CH" sz="1800" u="none" strike="noStrike" dirty="0">
                          <a:effectLst/>
                        </a:rPr>
                        <a:t> km 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noProof="0" dirty="0" smtClean="0">
                          <a:effectLst/>
                        </a:rPr>
                        <a:t>Passengers FWSI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>
                          <a:effectLst/>
                        </a:rPr>
                        <a:t>passenger </a:t>
                      </a:r>
                      <a:r>
                        <a:rPr lang="de-CH" sz="1800" u="none" strike="noStrike" dirty="0" err="1">
                          <a:effectLst/>
                        </a:rPr>
                        <a:t>train</a:t>
                      </a:r>
                      <a:r>
                        <a:rPr lang="de-CH" sz="1800" u="none" strike="noStrike" dirty="0">
                          <a:effectLst/>
                        </a:rPr>
                        <a:t> km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noProof="0" dirty="0" smtClean="0">
                          <a:effectLst/>
                        </a:rPr>
                        <a:t>Passengers FWSI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>
                          <a:effectLst/>
                        </a:rPr>
                        <a:t>passenger km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noProof="0" dirty="0" smtClean="0">
                          <a:effectLst/>
                        </a:rPr>
                        <a:t>Employees FWSI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 err="1">
                          <a:effectLst/>
                        </a:rPr>
                        <a:t>train</a:t>
                      </a:r>
                      <a:r>
                        <a:rPr lang="de-CH" sz="1800" u="none" strike="noStrike" dirty="0">
                          <a:effectLst/>
                        </a:rPr>
                        <a:t> km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noProof="0" dirty="0" smtClean="0">
                          <a:effectLst/>
                        </a:rPr>
                        <a:t>Level crossing users FWSI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 err="1">
                          <a:effectLst/>
                        </a:rPr>
                        <a:t>train</a:t>
                      </a:r>
                      <a:r>
                        <a:rPr lang="de-CH" sz="1800" u="none" strike="noStrike" dirty="0">
                          <a:effectLst/>
                        </a:rPr>
                        <a:t> km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noProof="0" dirty="0" smtClean="0">
                          <a:effectLst/>
                        </a:rPr>
                        <a:t>Other persons FWSI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 err="1">
                          <a:effectLst/>
                        </a:rPr>
                        <a:t>train</a:t>
                      </a:r>
                      <a:r>
                        <a:rPr lang="de-CH" sz="1800" u="none" strike="noStrike" dirty="0">
                          <a:effectLst/>
                        </a:rPr>
                        <a:t> km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noProof="0" dirty="0" smtClean="0">
                          <a:effectLst/>
                        </a:rPr>
                        <a:t>Unauthorised persons FWSI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 err="1">
                          <a:effectLst/>
                        </a:rPr>
                        <a:t>train</a:t>
                      </a:r>
                      <a:r>
                        <a:rPr lang="de-CH" sz="1800" u="none" strike="noStrike" dirty="0">
                          <a:effectLst/>
                        </a:rPr>
                        <a:t> km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noProof="0" dirty="0" smtClean="0">
                          <a:effectLst/>
                        </a:rPr>
                        <a:t>Total number of persons FWSI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 err="1">
                          <a:effectLst/>
                        </a:rPr>
                        <a:t>train</a:t>
                      </a:r>
                      <a:r>
                        <a:rPr lang="de-CH" sz="1800" u="none" strike="noStrike" dirty="0">
                          <a:effectLst/>
                        </a:rPr>
                        <a:t> km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683568" y="566124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+mj-lt"/>
              </a:rPr>
              <a:t>FWSI – Sum of Fatalities and Weighted Serious Injuries (1F = 10 SI)</a:t>
            </a:r>
            <a:endParaRPr lang="en-GB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44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323850"/>
            <a:ext cx="7955532" cy="989013"/>
          </a:xfrm>
        </p:spPr>
        <p:txBody>
          <a:bodyPr/>
          <a:lstStyle/>
          <a:p>
            <a:r>
              <a:rPr lang="de-CH" dirty="0" err="1" smtClean="0"/>
              <a:t>Results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Benchmark:</a:t>
            </a:r>
            <a:br>
              <a:rPr lang="de-CH" dirty="0" smtClean="0"/>
            </a:br>
            <a:r>
              <a:rPr lang="de-CH" dirty="0" smtClean="0"/>
              <a:t>CH-rank </a:t>
            </a:r>
            <a:r>
              <a:rPr lang="en-GB" dirty="0" smtClean="0"/>
              <a:t>per indicator</a:t>
            </a:r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/>
          </p:nvPr>
        </p:nvGraphicFramePr>
        <p:xfrm>
          <a:off x="539552" y="1556792"/>
          <a:ext cx="8280920" cy="428279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883971"/>
                <a:gridCol w="1444621"/>
                <a:gridCol w="1512168"/>
                <a:gridCol w="1440160"/>
              </a:tblGrid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de-CH" sz="2000" b="1" u="none" strike="noStrike" dirty="0" err="1" smtClean="0">
                          <a:effectLst/>
                        </a:rPr>
                        <a:t>Indicator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u="none" strike="noStrike" dirty="0" smtClean="0">
                          <a:effectLst/>
                        </a:rPr>
                        <a:t>CH-rank </a:t>
                      </a:r>
                      <a:r>
                        <a:rPr lang="de-CH" sz="1800" b="1" u="none" strike="noStrike" dirty="0">
                          <a:effectLst/>
                        </a:rPr>
                        <a:t>2009/11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u="none" strike="noStrike" dirty="0" smtClean="0">
                          <a:effectLst/>
                        </a:rPr>
                        <a:t>CH-rank 2010/12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CH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CH-rank 2011/13</a:t>
                      </a:r>
                      <a:endParaRPr lang="de-CH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</a:rPr>
                        <a:t>All </a:t>
                      </a:r>
                      <a:r>
                        <a:rPr lang="en-US" sz="1800" u="none" strike="noStrike" dirty="0">
                          <a:effectLst/>
                        </a:rPr>
                        <a:t>accidents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5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4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CH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</a:rPr>
                        <a:t>Collisions </a:t>
                      </a:r>
                      <a:r>
                        <a:rPr lang="en-US" sz="1800" u="none" strike="noStrike" dirty="0">
                          <a:effectLst/>
                        </a:rPr>
                        <a:t>of </a:t>
                      </a:r>
                      <a:r>
                        <a:rPr lang="en-US" sz="1800" u="none" strike="noStrike" dirty="0" smtClean="0">
                          <a:effectLst/>
                        </a:rPr>
                        <a:t>trains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13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10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CH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</a:rPr>
                        <a:t>Derailments </a:t>
                      </a:r>
                      <a:r>
                        <a:rPr lang="en-US" sz="1800" u="none" strike="noStrike" dirty="0">
                          <a:effectLst/>
                        </a:rPr>
                        <a:t>of trains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1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2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CH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31849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 smtClean="0">
                          <a:effectLst/>
                        </a:rPr>
                        <a:t>Level-</a:t>
                      </a:r>
                      <a:r>
                        <a:rPr lang="de-CH" sz="1800" u="none" strike="noStrike" dirty="0" err="1" smtClean="0">
                          <a:effectLst/>
                        </a:rPr>
                        <a:t>crossing</a:t>
                      </a:r>
                      <a:r>
                        <a:rPr lang="de-CH" sz="1800" u="none" strike="noStrike" dirty="0" smtClean="0">
                          <a:effectLst/>
                        </a:rPr>
                        <a:t> </a:t>
                      </a:r>
                      <a:r>
                        <a:rPr lang="de-CH" sz="1800" u="none" strike="noStrike" dirty="0" err="1">
                          <a:effectLst/>
                        </a:rPr>
                        <a:t>accidents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2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2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CH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</a:rPr>
                        <a:t>Accidents </a:t>
                      </a:r>
                      <a:r>
                        <a:rPr lang="en-US" sz="1800" u="none" strike="noStrike" dirty="0">
                          <a:effectLst/>
                        </a:rPr>
                        <a:t>to persons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7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8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CH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</a:rPr>
                        <a:t>Fires </a:t>
                      </a:r>
                      <a:r>
                        <a:rPr lang="en-US" sz="1800" u="none" strike="noStrike" dirty="0">
                          <a:effectLst/>
                        </a:rPr>
                        <a:t>in rolling stock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7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13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CH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noProof="0" dirty="0" smtClean="0">
                          <a:effectLst/>
                        </a:rPr>
                        <a:t>All persons FWSI</a:t>
                      </a:r>
                      <a:endParaRPr lang="en-GB" sz="18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3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2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CH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 err="1">
                          <a:effectLst/>
                        </a:rPr>
                        <a:t>Passengers</a:t>
                      </a:r>
                      <a:r>
                        <a:rPr lang="de-CH" sz="1800" u="none" strike="noStrike" dirty="0">
                          <a:effectLst/>
                        </a:rPr>
                        <a:t> </a:t>
                      </a:r>
                      <a:r>
                        <a:rPr lang="de-CH" sz="1800" u="none" strike="noStrike" dirty="0" smtClean="0">
                          <a:effectLst/>
                        </a:rPr>
                        <a:t>FWSI per </a:t>
                      </a:r>
                      <a:r>
                        <a:rPr lang="de-CH" sz="1800" u="none" strike="noStrike" dirty="0" err="1" smtClean="0">
                          <a:effectLst/>
                        </a:rPr>
                        <a:t>PTKm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8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5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CH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 err="1">
                          <a:effectLst/>
                        </a:rPr>
                        <a:t>Passengers</a:t>
                      </a:r>
                      <a:r>
                        <a:rPr lang="de-CH" sz="1800" u="none" strike="noStrike" dirty="0">
                          <a:effectLst/>
                        </a:rPr>
                        <a:t> </a:t>
                      </a:r>
                      <a:r>
                        <a:rPr lang="de-CH" sz="1800" u="none" strike="noStrike" dirty="0" smtClean="0">
                          <a:effectLst/>
                        </a:rPr>
                        <a:t>FWSI per </a:t>
                      </a:r>
                      <a:r>
                        <a:rPr lang="de-CH" sz="1800" u="none" strike="noStrike" dirty="0" err="1" smtClean="0">
                          <a:effectLst/>
                        </a:rPr>
                        <a:t>PKm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9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6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CH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 err="1">
                          <a:effectLst/>
                        </a:rPr>
                        <a:t>Employees</a:t>
                      </a:r>
                      <a:r>
                        <a:rPr lang="de-CH" sz="1800" u="none" strike="noStrike" dirty="0">
                          <a:effectLst/>
                        </a:rPr>
                        <a:t> FWSI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6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8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CH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>
                          <a:effectLst/>
                        </a:rPr>
                        <a:t>Level </a:t>
                      </a:r>
                      <a:r>
                        <a:rPr lang="de-CH" sz="1800" u="none" strike="noStrike" dirty="0" err="1">
                          <a:effectLst/>
                        </a:rPr>
                        <a:t>crossing</a:t>
                      </a:r>
                      <a:r>
                        <a:rPr lang="de-CH" sz="1800" u="none" strike="noStrike" dirty="0">
                          <a:effectLst/>
                        </a:rPr>
                        <a:t> </a:t>
                      </a:r>
                      <a:r>
                        <a:rPr lang="de-CH" sz="1800" u="none" strike="noStrike" dirty="0" err="1">
                          <a:effectLst/>
                        </a:rPr>
                        <a:t>users</a:t>
                      </a:r>
                      <a:r>
                        <a:rPr lang="de-CH" sz="1800" u="none" strike="noStrike" dirty="0">
                          <a:effectLst/>
                        </a:rPr>
                        <a:t> FWSI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1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2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CH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>
                          <a:effectLst/>
                        </a:rPr>
                        <a:t>Other </a:t>
                      </a:r>
                      <a:r>
                        <a:rPr lang="de-CH" sz="1800" u="none" strike="noStrike" dirty="0" err="1">
                          <a:effectLst/>
                        </a:rPr>
                        <a:t>persons</a:t>
                      </a:r>
                      <a:r>
                        <a:rPr lang="de-CH" sz="1800" u="none" strike="noStrike" dirty="0">
                          <a:effectLst/>
                        </a:rPr>
                        <a:t> FWSI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11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11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CH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 err="1">
                          <a:effectLst/>
                        </a:rPr>
                        <a:t>Unauthorised</a:t>
                      </a:r>
                      <a:r>
                        <a:rPr lang="de-CH" sz="1800" u="none" strike="noStrike" dirty="0">
                          <a:effectLst/>
                        </a:rPr>
                        <a:t> </a:t>
                      </a:r>
                      <a:r>
                        <a:rPr lang="de-CH" sz="1800" u="none" strike="noStrike" dirty="0" err="1">
                          <a:effectLst/>
                        </a:rPr>
                        <a:t>persons</a:t>
                      </a:r>
                      <a:r>
                        <a:rPr lang="de-CH" sz="1800" u="none" strike="noStrike" dirty="0">
                          <a:effectLst/>
                        </a:rPr>
                        <a:t> FWSI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3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</a:rPr>
                        <a:t>3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CH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971600" y="580526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err="1" smtClean="0">
                <a:solidFill>
                  <a:srgbClr val="00B050"/>
                </a:solidFill>
                <a:latin typeface="+mj-lt"/>
                <a:sym typeface="Symbol" panose="05050102010706020507" pitchFamily="18" charset="2"/>
              </a:rPr>
              <a:t>Sum</a:t>
            </a:r>
            <a:r>
              <a:rPr lang="de-CH" sz="2000" dirty="0" smtClean="0">
                <a:solidFill>
                  <a:srgbClr val="00B050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de-CH" sz="2000" dirty="0" err="1" smtClean="0">
                <a:solidFill>
                  <a:srgbClr val="00B050"/>
                </a:solidFill>
                <a:latin typeface="+mj-lt"/>
                <a:sym typeface="Symbol" panose="05050102010706020507" pitchFamily="18" charset="2"/>
              </a:rPr>
              <a:t>of</a:t>
            </a:r>
            <a:r>
              <a:rPr lang="de-CH" sz="2000" dirty="0" smtClean="0">
                <a:solidFill>
                  <a:srgbClr val="00B050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de-CH" sz="2000" dirty="0" err="1" smtClean="0">
                <a:solidFill>
                  <a:srgbClr val="00B050"/>
                </a:solidFill>
                <a:latin typeface="+mj-lt"/>
                <a:sym typeface="Symbol" panose="05050102010706020507" pitchFamily="18" charset="2"/>
              </a:rPr>
              <a:t>indicator’s</a:t>
            </a:r>
            <a:r>
              <a:rPr lang="de-CH" sz="2000" dirty="0" smtClean="0">
                <a:solidFill>
                  <a:srgbClr val="00B050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de-CH" sz="2000" dirty="0" err="1" smtClean="0">
                <a:solidFill>
                  <a:srgbClr val="00B050"/>
                </a:solidFill>
                <a:latin typeface="+mj-lt"/>
                <a:sym typeface="Symbol" panose="05050102010706020507" pitchFamily="18" charset="2"/>
              </a:rPr>
              <a:t>rankings</a:t>
            </a:r>
            <a:r>
              <a:rPr lang="de-CH" sz="2000" dirty="0" smtClean="0">
                <a:solidFill>
                  <a:srgbClr val="00B050"/>
                </a:solidFill>
                <a:latin typeface="+mj-lt"/>
                <a:sym typeface="Symbol" panose="05050102010706020507" pitchFamily="18" charset="2"/>
              </a:rPr>
              <a:t> CH      76	</a:t>
            </a:r>
            <a:r>
              <a:rPr lang="de-CH" sz="2000" dirty="0">
                <a:solidFill>
                  <a:srgbClr val="00B050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de-CH" sz="2000" dirty="0" smtClean="0">
                <a:solidFill>
                  <a:srgbClr val="00B050"/>
                </a:solidFill>
                <a:latin typeface="+mj-lt"/>
                <a:sym typeface="Symbol" panose="05050102010706020507" pitchFamily="18" charset="2"/>
              </a:rPr>
              <a:t>      76		   92</a:t>
            </a:r>
            <a:endParaRPr lang="de-CH" sz="20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0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51755"/>
            <a:ext cx="7955532" cy="989013"/>
          </a:xfrm>
        </p:spPr>
        <p:txBody>
          <a:bodyPr/>
          <a:lstStyle/>
          <a:p>
            <a:r>
              <a:rPr lang="de-CH" dirty="0" err="1"/>
              <a:t>Results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smtClean="0"/>
              <a:t>Benchmark: </a:t>
            </a:r>
            <a:r>
              <a:rPr lang="de-CH" dirty="0" err="1" smtClean="0"/>
              <a:t>ranking</a:t>
            </a:r>
            <a:r>
              <a:rPr lang="de-CH" dirty="0" smtClean="0"/>
              <a:t> </a:t>
            </a:r>
            <a:r>
              <a:rPr lang="en-GB" dirty="0"/>
              <a:t>per sum of indicator’s </a:t>
            </a:r>
            <a:r>
              <a:rPr lang="en-GB" dirty="0" smtClean="0"/>
              <a:t>rankings</a:t>
            </a:r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952905"/>
              </p:ext>
            </p:extLst>
          </p:nvPr>
        </p:nvGraphicFramePr>
        <p:xfrm>
          <a:off x="1403648" y="1370428"/>
          <a:ext cx="6912768" cy="452437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944216"/>
                <a:gridCol w="1656184"/>
                <a:gridCol w="1800200"/>
                <a:gridCol w="1512168"/>
              </a:tblGrid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500" b="1" u="none" strike="noStrike" dirty="0" smtClean="0">
                          <a:effectLst/>
                        </a:rPr>
                        <a:t>Country</a:t>
                      </a:r>
                      <a:endParaRPr lang="de-CH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b="1" u="none" strike="noStrike" dirty="0" smtClean="0">
                          <a:effectLst/>
                        </a:rPr>
                        <a:t>Rank </a:t>
                      </a:r>
                      <a:r>
                        <a:rPr lang="de-CH" sz="1500" b="1" u="none" strike="noStrike" dirty="0">
                          <a:effectLst/>
                        </a:rPr>
                        <a:t>2009/11</a:t>
                      </a:r>
                      <a:endParaRPr lang="de-CH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b="1" u="none" strike="noStrike" dirty="0" smtClean="0">
                          <a:effectLst/>
                        </a:rPr>
                        <a:t>Rank </a:t>
                      </a:r>
                      <a:r>
                        <a:rPr lang="de-CH" sz="1500" b="1" u="none" strike="noStrike" dirty="0">
                          <a:effectLst/>
                        </a:rPr>
                        <a:t>2010/12</a:t>
                      </a:r>
                      <a:endParaRPr lang="de-CH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b="1" u="none" strike="noStrike" dirty="0" smtClean="0">
                          <a:effectLst/>
                        </a:rPr>
                        <a:t>Rank </a:t>
                      </a:r>
                      <a:r>
                        <a:rPr lang="de-CH" sz="1500" b="1" u="none" strike="noStrike" dirty="0">
                          <a:effectLst/>
                        </a:rPr>
                        <a:t>2011/13</a:t>
                      </a:r>
                      <a:endParaRPr lang="de-CH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noProof="0" dirty="0" smtClean="0">
                          <a:effectLst/>
                        </a:rPr>
                        <a:t>United Kingdom</a:t>
                      </a:r>
                      <a:endParaRPr lang="en-GB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>
                          <a:effectLst/>
                        </a:rPr>
                        <a:t>1</a:t>
                      </a:r>
                      <a:endParaRPr lang="de-CH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noProof="0" dirty="0" smtClean="0">
                          <a:effectLst/>
                        </a:rPr>
                        <a:t>Finland</a:t>
                      </a:r>
                      <a:endParaRPr lang="en-GB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7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3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2</a:t>
                      </a:r>
                      <a:endParaRPr lang="de-CH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noProof="0" dirty="0" smtClean="0">
                          <a:effectLst/>
                        </a:rPr>
                        <a:t>Netherlands</a:t>
                      </a:r>
                      <a:endParaRPr lang="en-GB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3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4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>
                          <a:effectLst/>
                        </a:rPr>
                        <a:t>3</a:t>
                      </a:r>
                      <a:endParaRPr lang="de-CH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noProof="0" dirty="0" smtClean="0">
                          <a:effectLst/>
                        </a:rPr>
                        <a:t>Switzerland</a:t>
                      </a:r>
                      <a:endParaRPr lang="en-GB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4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2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4</a:t>
                      </a:r>
                      <a:endParaRPr lang="de-CH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noProof="0" dirty="0" smtClean="0">
                          <a:effectLst/>
                        </a:rPr>
                        <a:t>Denmark</a:t>
                      </a:r>
                      <a:endParaRPr lang="en-GB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2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5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5</a:t>
                      </a:r>
                      <a:endParaRPr lang="de-CH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noProof="0" dirty="0" smtClean="0">
                          <a:effectLst/>
                        </a:rPr>
                        <a:t>Norway</a:t>
                      </a:r>
                      <a:endParaRPr lang="en-GB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8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10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>
                          <a:effectLst/>
                        </a:rPr>
                        <a:t>6</a:t>
                      </a:r>
                      <a:endParaRPr lang="de-CH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noProof="0" dirty="0" smtClean="0">
                          <a:effectLst/>
                        </a:rPr>
                        <a:t>Italy</a:t>
                      </a:r>
                      <a:endParaRPr lang="en-GB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12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7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7</a:t>
                      </a:r>
                      <a:endParaRPr lang="de-CH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noProof="0" dirty="0" smtClean="0">
                          <a:effectLst/>
                        </a:rPr>
                        <a:t>Germany</a:t>
                      </a:r>
                      <a:endParaRPr lang="en-GB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6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8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8</a:t>
                      </a:r>
                      <a:endParaRPr lang="de-CH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noProof="0" dirty="0" smtClean="0">
                          <a:effectLst/>
                        </a:rPr>
                        <a:t>Sweden</a:t>
                      </a:r>
                      <a:endParaRPr lang="en-GB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10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12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9</a:t>
                      </a:r>
                      <a:endParaRPr lang="de-CH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noProof="0" dirty="0" smtClean="0">
                          <a:effectLst/>
                        </a:rPr>
                        <a:t>Spain</a:t>
                      </a:r>
                      <a:endParaRPr lang="en-GB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5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6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10</a:t>
                      </a:r>
                      <a:endParaRPr lang="de-CH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noProof="0" dirty="0" smtClean="0">
                          <a:effectLst/>
                        </a:rPr>
                        <a:t>Austria</a:t>
                      </a:r>
                      <a:endParaRPr lang="en-GB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11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11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11</a:t>
                      </a:r>
                      <a:endParaRPr lang="de-CH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noProof="0" dirty="0" smtClean="0">
                          <a:effectLst/>
                        </a:rPr>
                        <a:t>France</a:t>
                      </a:r>
                      <a:endParaRPr lang="en-GB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9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9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12</a:t>
                      </a:r>
                      <a:endParaRPr lang="de-CH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noProof="0" dirty="0" smtClean="0">
                          <a:effectLst/>
                        </a:rPr>
                        <a:t>Belgium</a:t>
                      </a:r>
                      <a:endParaRPr lang="en-GB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17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15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13</a:t>
                      </a:r>
                      <a:endParaRPr lang="de-CH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noProof="0" dirty="0" smtClean="0">
                          <a:effectLst/>
                        </a:rPr>
                        <a:t>Czech</a:t>
                      </a:r>
                      <a:r>
                        <a:rPr lang="en-GB" sz="1500" u="none" strike="noStrike" baseline="0" noProof="0" dirty="0" smtClean="0">
                          <a:effectLst/>
                        </a:rPr>
                        <a:t> republic</a:t>
                      </a:r>
                      <a:endParaRPr lang="en-GB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14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14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14</a:t>
                      </a:r>
                      <a:endParaRPr lang="de-CH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noProof="0" dirty="0" smtClean="0">
                          <a:effectLst/>
                        </a:rPr>
                        <a:t>Romania</a:t>
                      </a:r>
                      <a:endParaRPr lang="en-GB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15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16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15</a:t>
                      </a:r>
                      <a:endParaRPr lang="de-CH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noProof="0" dirty="0" smtClean="0">
                          <a:effectLst/>
                        </a:rPr>
                        <a:t>Hungary</a:t>
                      </a:r>
                      <a:endParaRPr lang="en-GB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13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13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16</a:t>
                      </a:r>
                      <a:endParaRPr lang="de-CH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noProof="0" dirty="0" smtClean="0">
                          <a:effectLst/>
                        </a:rPr>
                        <a:t>Slovakia</a:t>
                      </a:r>
                      <a:endParaRPr lang="en-GB" sz="1500" b="0" i="0" u="none" strike="noStrike" noProof="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18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17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17</a:t>
                      </a:r>
                      <a:endParaRPr lang="de-CH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u="none" strike="noStrike" noProof="0" dirty="0" smtClean="0">
                          <a:effectLst/>
                        </a:rPr>
                        <a:t>Poland</a:t>
                      </a:r>
                      <a:endParaRPr lang="en-GB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15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18</a:t>
                      </a:r>
                      <a:endParaRPr lang="de-CH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500" u="none" strike="noStrike" dirty="0">
                          <a:effectLst/>
                        </a:rPr>
                        <a:t>18</a:t>
                      </a:r>
                      <a:endParaRPr lang="de-CH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7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455408" y="764704"/>
            <a:ext cx="8437072" cy="46085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Safety Monitoring provides a base for </a:t>
            </a:r>
            <a:r>
              <a:rPr lang="en-GB" sz="2000" dirty="0" smtClean="0"/>
              <a:t>taking risk-oriented decisions to</a:t>
            </a:r>
          </a:p>
          <a:p>
            <a:pPr lvl="1"/>
            <a:r>
              <a:rPr lang="en-US" sz="2000" dirty="0" smtClean="0"/>
              <a:t>Management Board</a:t>
            </a:r>
          </a:p>
          <a:p>
            <a:pPr lvl="1"/>
            <a:r>
              <a:rPr lang="en-US" sz="2000" dirty="0" smtClean="0"/>
              <a:t>Experts</a:t>
            </a:r>
          </a:p>
          <a:p>
            <a:r>
              <a:rPr lang="en-US" sz="2000" dirty="0" smtClean="0"/>
              <a:t>Helps to inform the government on achievement of the safety targets:</a:t>
            </a:r>
          </a:p>
          <a:p>
            <a:pPr lvl="1"/>
            <a:r>
              <a:rPr lang="en-GB" sz="2000" dirty="0" smtClean="0"/>
              <a:t>Safety at least </a:t>
            </a:r>
            <a:r>
              <a:rPr lang="en-GB" sz="2000" dirty="0"/>
              <a:t>at current </a:t>
            </a:r>
            <a:r>
              <a:rPr lang="en-GB" sz="2000" dirty="0" smtClean="0"/>
              <a:t>level </a:t>
            </a:r>
          </a:p>
          <a:p>
            <a:pPr lvl="1"/>
            <a:r>
              <a:rPr lang="en-GB" sz="2000" dirty="0"/>
              <a:t>Safety on a par with leading </a:t>
            </a:r>
            <a:r>
              <a:rPr lang="en-GB" sz="2000" dirty="0" smtClean="0"/>
              <a:t>countries</a:t>
            </a:r>
          </a:p>
          <a:p>
            <a:r>
              <a:rPr lang="en-GB" sz="2000" dirty="0" smtClean="0"/>
              <a:t>No over-interpretation! Judgements on national level only, when data statistically significant</a:t>
            </a:r>
          </a:p>
          <a:p>
            <a:r>
              <a:rPr lang="en-GB" sz="2000" dirty="0"/>
              <a:t>B</a:t>
            </a:r>
            <a:r>
              <a:rPr lang="en-GB" sz="2000" dirty="0" smtClean="0"/>
              <a:t>enchmark: </a:t>
            </a:r>
          </a:p>
          <a:p>
            <a:pPr lvl="1"/>
            <a:r>
              <a:rPr lang="en-GB" sz="2000" dirty="0" smtClean="0"/>
              <a:t>No detailed occurrence data -&gt; limited possibility for statistical analyses</a:t>
            </a:r>
          </a:p>
          <a:p>
            <a:pPr lvl="1"/>
            <a:r>
              <a:rPr lang="en-GB" sz="2000" dirty="0" smtClean="0"/>
              <a:t>Comparing needs scaling</a:t>
            </a:r>
            <a:r>
              <a:rPr lang="en-GB" sz="2000" dirty="0"/>
              <a:t>: </a:t>
            </a:r>
            <a:r>
              <a:rPr lang="en-GB" sz="2000" dirty="0" smtClean="0"/>
              <a:t>Traffic-Volume (Train-km) or Traffic-Density (Train-km/Track-km)? </a:t>
            </a:r>
          </a:p>
          <a:p>
            <a:endParaRPr lang="en-US" dirty="0"/>
          </a:p>
        </p:txBody>
      </p:sp>
      <p:pic>
        <p:nvPicPr>
          <p:cNvPr id="6" name="Picture 2" descr="O:\PK\it\Fotos\Diverses\Schmale Bilder\M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13176"/>
            <a:ext cx="4437906" cy="948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type="body" sz="quarter" idx="13"/>
          </p:nvPr>
        </p:nvSpPr>
        <p:spPr>
          <a:xfrm>
            <a:off x="1259632" y="1412776"/>
            <a:ext cx="6264696" cy="46805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Federal Office of Transport (FOT)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Risk Assessment at FOT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Safety M</a:t>
            </a:r>
            <a:r>
              <a:rPr lang="en-US" sz="2000" dirty="0" smtClean="0"/>
              <a:t>onitoring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Statistics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GB" sz="2000" dirty="0"/>
              <a:t>Safety </a:t>
            </a:r>
            <a:r>
              <a:rPr lang="en-GB" sz="2000" dirty="0" smtClean="0"/>
              <a:t>Performance </a:t>
            </a:r>
            <a:r>
              <a:rPr lang="en-GB" sz="2000" dirty="0"/>
              <a:t>B</a:t>
            </a:r>
            <a:r>
              <a:rPr lang="en-GB" sz="2000" dirty="0" smtClean="0"/>
              <a:t>enchmark</a:t>
            </a:r>
          </a:p>
          <a:p>
            <a:endParaRPr lang="en-US" sz="2000" dirty="0" smtClean="0"/>
          </a:p>
          <a:p>
            <a:r>
              <a:rPr lang="en-US" sz="2000" dirty="0" smtClean="0"/>
              <a:t>Conclusions</a:t>
            </a:r>
            <a:endParaRPr lang="en-US" sz="2000" dirty="0"/>
          </a:p>
        </p:txBody>
      </p:sp>
      <p:pic>
        <p:nvPicPr>
          <p:cNvPr id="5" name="Picture 1" descr="O:\PK\it\Fotos\Diverses\Schmale Bilder\Cargo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0869" y="865862"/>
            <a:ext cx="1436554" cy="5175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971600" y="323850"/>
            <a:ext cx="7847012" cy="989013"/>
          </a:xfrm>
        </p:spPr>
        <p:txBody>
          <a:bodyPr/>
          <a:lstStyle/>
          <a:p>
            <a:r>
              <a:rPr lang="en-US" dirty="0" smtClean="0"/>
              <a:t>Federal Office of Transport</a:t>
            </a:r>
            <a:endParaRPr lang="en-US" dirty="0"/>
          </a:p>
        </p:txBody>
      </p:sp>
      <p:pic>
        <p:nvPicPr>
          <p:cNvPr id="8" name="Bildplatzhalter 3" descr="Seite_3.jpg"/>
          <p:cNvPicPr>
            <a:picLocks noChangeAspect="1"/>
          </p:cNvPicPr>
          <p:nvPr/>
        </p:nvPicPr>
        <p:blipFill>
          <a:blip r:embed="rId3" cstate="print"/>
          <a:srcRect l="-301" r="-301"/>
          <a:stretch>
            <a:fillRect/>
          </a:stretch>
        </p:blipFill>
        <p:spPr bwMode="auto">
          <a:xfrm>
            <a:off x="-36511" y="820800"/>
            <a:ext cx="9217024" cy="51885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7" name="Textplatzhalter 3"/>
          <p:cNvSpPr txBox="1">
            <a:spLocks/>
          </p:cNvSpPr>
          <p:nvPr/>
        </p:nvSpPr>
        <p:spPr bwMode="auto">
          <a:xfrm>
            <a:off x="878776" y="1772816"/>
            <a:ext cx="7563475" cy="3456384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lvl="0" indent="-1778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National safety authority for public transport in Switzerland</a:t>
            </a:r>
            <a:br>
              <a:rPr lang="en-US" sz="2000" dirty="0" smtClean="0">
                <a:latin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cs typeface="Arial" charset="0"/>
              </a:rPr>
              <a:t>(railways, trams, busses, ships, cableways)</a:t>
            </a:r>
          </a:p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endParaRPr lang="en-US" sz="1100" dirty="0" smtClean="0">
              <a:latin typeface="Arial" charset="0"/>
              <a:cs typeface="Arial" charset="0"/>
            </a:endParaRPr>
          </a:p>
          <a:p>
            <a:pPr marL="177800" lvl="0" indent="-1778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Main tasks:</a:t>
            </a:r>
          </a:p>
          <a:p>
            <a:pPr marL="628650" lvl="1" indent="-1714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Safety: Regulation, approvals, risk assessment, inspections</a:t>
            </a:r>
          </a:p>
          <a:p>
            <a:pPr marL="628650" lvl="1" indent="-1714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Financing </a:t>
            </a:r>
          </a:p>
          <a:p>
            <a:pPr marL="628650" lvl="1" indent="-1714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Commissioning of rail infrastructure extensions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000" dirty="0" smtClean="0">
              <a:latin typeface="Arial" charset="0"/>
              <a:cs typeface="Arial" charset="0"/>
            </a:endParaRPr>
          </a:p>
          <a:p>
            <a:pPr marL="177800" indent="-1778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The section of Safety-Risk Management is responsible for setting up the safety policy, definition of safety targets and establishing methods for safety monitoring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600" dirty="0" smtClean="0">
              <a:solidFill>
                <a:srgbClr val="080808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</a:t>
            </a:r>
            <a:br>
              <a:rPr lang="en-US" dirty="0" smtClean="0"/>
            </a:br>
            <a:r>
              <a:rPr lang="en-US" dirty="0" smtClean="0"/>
              <a:t>FOT Safety Concept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383400" y="2060848"/>
            <a:ext cx="8377200" cy="518457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The FOT uses a risk-oriented approach when assessing</a:t>
            </a:r>
            <a:br>
              <a:rPr lang="en-US" sz="1800" dirty="0" smtClean="0"/>
            </a:br>
            <a:r>
              <a:rPr lang="en-US" sz="1800" dirty="0" smtClean="0"/>
              <a:t>safety-related aspects 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b="1" dirty="0" smtClean="0"/>
              <a:t>Basic principles: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M</a:t>
            </a:r>
            <a:r>
              <a:rPr lang="en-GB" sz="1800" dirty="0" smtClean="0"/>
              <a:t>aintaining safety in public transport </a:t>
            </a:r>
            <a:r>
              <a:rPr lang="en-GB" sz="1800" u="sng" dirty="0" smtClean="0"/>
              <a:t>at least at current levels </a:t>
            </a:r>
            <a:r>
              <a:rPr lang="en-GB" sz="1800" dirty="0" smtClean="0"/>
              <a:t>and </a:t>
            </a:r>
            <a:r>
              <a:rPr lang="en-GB" sz="1800" u="sng" dirty="0" smtClean="0"/>
              <a:t>on a par with leading countries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/>
              <a:t>Accepting residual risk only when, to the best of our knowledge, such risk is </a:t>
            </a:r>
            <a:r>
              <a:rPr lang="en-GB" sz="1800" u="sng" dirty="0" smtClean="0"/>
              <a:t>justifiable</a:t>
            </a:r>
            <a:r>
              <a:rPr lang="en-GB" sz="1800" dirty="0" smtClean="0"/>
              <a:t> and cannot be entirely eliminated through </a:t>
            </a:r>
            <a:r>
              <a:rPr lang="en-GB" sz="1800" u="sng" dirty="0" smtClean="0"/>
              <a:t>reasonable measures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Establishing the necessary conditions to allow the financial resources for safety measures to be used as effectively and economically as possible</a:t>
            </a:r>
            <a:endParaRPr lang="en-GB" sz="1800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0923">
            <a:off x="6732240" y="100159"/>
            <a:ext cx="1891366" cy="26546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extfeld 1"/>
          <p:cNvSpPr txBox="1"/>
          <p:nvPr/>
        </p:nvSpPr>
        <p:spPr>
          <a:xfrm rot="518092">
            <a:off x="6672713" y="2225451"/>
            <a:ext cx="1865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+mn-lt"/>
              </a:rPr>
              <a:t>www.bav.admin.ch</a:t>
            </a:r>
            <a:endParaRPr lang="de-CH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7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hteck 67"/>
          <p:cNvSpPr/>
          <p:nvPr/>
        </p:nvSpPr>
        <p:spPr bwMode="auto">
          <a:xfrm>
            <a:off x="142186" y="1129119"/>
            <a:ext cx="6517555" cy="42523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5257904" y="4458625"/>
            <a:ext cx="1250437" cy="789570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323851"/>
            <a:ext cx="7461250" cy="656878"/>
          </a:xfrm>
        </p:spPr>
        <p:txBody>
          <a:bodyPr/>
          <a:lstStyle/>
          <a:p>
            <a:pPr eaLnBrk="1" hangingPunct="1"/>
            <a:r>
              <a:rPr lang="en-GB" dirty="0" smtClean="0"/>
              <a:t>Risk Management at FOT</a:t>
            </a:r>
            <a:r>
              <a:rPr lang="en-GB" dirty="0" smtClean="0">
                <a:sym typeface="Wingdings" pitchFamily="2" charset="2"/>
              </a:rPr>
              <a:t/>
            </a:r>
            <a:br>
              <a:rPr lang="en-GB" dirty="0" smtClean="0">
                <a:sym typeface="Wingdings" pitchFamily="2" charset="2"/>
              </a:rPr>
            </a:br>
            <a:endParaRPr lang="en-GB" dirty="0" smtClean="0">
              <a:solidFill>
                <a:srgbClr val="FF3300"/>
              </a:solidFill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2905359" y="3490934"/>
            <a:ext cx="1657200" cy="63213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842399" y="3528324"/>
            <a:ext cx="1769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+mn-lt"/>
              </a:rPr>
              <a:t>Operative Risk Management</a:t>
            </a:r>
            <a:endParaRPr lang="en-GB" sz="1600" b="1" dirty="0">
              <a:latin typeface="+mn-lt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-430221" y="1192465"/>
            <a:ext cx="3770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+mn-lt"/>
              </a:rPr>
              <a:t>Federal Office of Transport</a:t>
            </a:r>
            <a:br>
              <a:rPr lang="en-GB" sz="1600" b="1" dirty="0" smtClean="0">
                <a:latin typeface="+mn-lt"/>
              </a:rPr>
            </a:br>
            <a:r>
              <a:rPr lang="en-GB" sz="1600" b="1" dirty="0" smtClean="0">
                <a:latin typeface="+mn-lt"/>
              </a:rPr>
              <a:t>FOT</a:t>
            </a:r>
            <a:endParaRPr lang="en-GB" sz="1600" b="1" dirty="0">
              <a:latin typeface="+mn-lt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234008" y="5749791"/>
            <a:ext cx="8640960" cy="360039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602160" y="5749790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+mn-lt"/>
              </a:rPr>
              <a:t>Stakeholders of Swiss public transport (RU, IM, etc.)</a:t>
            </a:r>
            <a:endParaRPr lang="en-GB" sz="1600" b="1" dirty="0">
              <a:latin typeface="+mn-lt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6972856" y="2755887"/>
            <a:ext cx="1811199" cy="995433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837876" y="2871470"/>
            <a:ext cx="2099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+mn-lt"/>
              </a:rPr>
              <a:t>Swiss accident</a:t>
            </a:r>
            <a:br>
              <a:rPr lang="en-GB" sz="1600" b="1" dirty="0" smtClean="0">
                <a:latin typeface="+mn-lt"/>
              </a:rPr>
            </a:br>
            <a:r>
              <a:rPr lang="en-GB" sz="1600" b="1" dirty="0" smtClean="0">
                <a:latin typeface="+mn-lt"/>
              </a:rPr>
              <a:t>investigation </a:t>
            </a:r>
            <a:br>
              <a:rPr lang="en-GB" sz="1600" b="1" dirty="0" smtClean="0">
                <a:latin typeface="+mn-lt"/>
              </a:rPr>
            </a:br>
            <a:r>
              <a:rPr lang="en-GB" sz="1600" b="1" dirty="0" smtClean="0">
                <a:latin typeface="+mn-lt"/>
              </a:rPr>
              <a:t>board</a:t>
            </a:r>
            <a:endParaRPr lang="en-GB" sz="1600" b="1" dirty="0">
              <a:latin typeface="+mn-lt"/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720726" y="2451781"/>
            <a:ext cx="1607212" cy="660992"/>
            <a:chOff x="2366549" y="1301033"/>
            <a:chExt cx="1607212" cy="660992"/>
          </a:xfrm>
          <a:solidFill>
            <a:srgbClr val="FF7C8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" name="Rechteck 1"/>
            <p:cNvSpPr/>
            <p:nvPr/>
          </p:nvSpPr>
          <p:spPr bwMode="auto">
            <a:xfrm>
              <a:off x="2366549" y="1301033"/>
              <a:ext cx="1607212" cy="660992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2389391" y="1349271"/>
              <a:ext cx="155844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latin typeface="+mn-lt"/>
                </a:rPr>
                <a:t>Strategic Risk Management</a:t>
              </a:r>
              <a:endParaRPr lang="en-GB" sz="1600" b="1" dirty="0">
                <a:latin typeface="+mn-lt"/>
              </a:endParaRPr>
            </a:p>
          </p:txBody>
        </p:sp>
      </p:grpSp>
      <p:sp>
        <p:nvSpPr>
          <p:cNvPr id="3" name="Ellipse 2"/>
          <p:cNvSpPr/>
          <p:nvPr/>
        </p:nvSpPr>
        <p:spPr bwMode="auto">
          <a:xfrm>
            <a:off x="2944971" y="2426981"/>
            <a:ext cx="1564157" cy="735223"/>
          </a:xfrm>
          <a:prstGeom prst="ellipse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987824" y="2484509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+mn-lt"/>
              </a:rPr>
              <a:t>Safety Monitoring</a:t>
            </a:r>
            <a:endParaRPr lang="en-GB" sz="1600" dirty="0">
              <a:latin typeface="+mn-lt"/>
            </a:endParaRPr>
          </a:p>
        </p:txBody>
      </p:sp>
      <p:sp>
        <p:nvSpPr>
          <p:cNvPr id="4" name="Ellipse 3"/>
          <p:cNvSpPr/>
          <p:nvPr/>
        </p:nvSpPr>
        <p:spPr bwMode="auto">
          <a:xfrm>
            <a:off x="204415" y="4458625"/>
            <a:ext cx="1250437" cy="701629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68336" y="452390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+mn-lt"/>
              </a:rPr>
              <a:t>Incident </a:t>
            </a:r>
            <a:br>
              <a:rPr lang="en-GB" sz="1400" dirty="0" smtClean="0">
                <a:latin typeface="+mn-lt"/>
              </a:rPr>
            </a:br>
            <a:r>
              <a:rPr lang="en-GB" sz="1400" dirty="0" smtClean="0">
                <a:latin typeface="+mn-lt"/>
              </a:rPr>
              <a:t>database</a:t>
            </a:r>
            <a:endParaRPr lang="en-GB" sz="1400" dirty="0">
              <a:latin typeface="+mn-lt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5265779" y="3426144"/>
            <a:ext cx="1250437" cy="789570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400759" y="355234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+mn-lt"/>
              </a:rPr>
              <a:t>List of Risks</a:t>
            </a:r>
            <a:endParaRPr lang="en-GB" sz="1400" dirty="0">
              <a:latin typeface="+mn-lt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2955371" y="4441828"/>
            <a:ext cx="1564157" cy="73522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000647" y="449137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+mn-lt"/>
              </a:rPr>
              <a:t>Assessed</a:t>
            </a:r>
            <a:br>
              <a:rPr lang="en-GB" sz="1600" dirty="0" smtClean="0">
                <a:latin typeface="+mn-lt"/>
              </a:rPr>
            </a:br>
            <a:r>
              <a:rPr lang="en-GB" sz="1600" dirty="0" smtClean="0">
                <a:latin typeface="+mn-lt"/>
              </a:rPr>
              <a:t>Safety </a:t>
            </a:r>
            <a:r>
              <a:rPr lang="en-GB" sz="1600" dirty="0">
                <a:latin typeface="+mn-lt"/>
              </a:rPr>
              <a:t>R</a:t>
            </a:r>
            <a:r>
              <a:rPr lang="en-GB" sz="1600" dirty="0" smtClean="0">
                <a:latin typeface="+mn-lt"/>
              </a:rPr>
              <a:t>isks </a:t>
            </a:r>
            <a:endParaRPr lang="en-GB" sz="1600" dirty="0">
              <a:latin typeface="+mn-lt"/>
            </a:endParaRPr>
          </a:p>
        </p:txBody>
      </p:sp>
      <p:cxnSp>
        <p:nvCxnSpPr>
          <p:cNvPr id="6" name="Gerade Verbindung mit Pfeil 5"/>
          <p:cNvCxnSpPr>
            <a:stCxn id="2" idx="3"/>
            <a:endCxn id="3" idx="2"/>
          </p:cNvCxnSpPr>
          <p:nvPr/>
        </p:nvCxnSpPr>
        <p:spPr bwMode="auto">
          <a:xfrm>
            <a:off x="2327938" y="2782277"/>
            <a:ext cx="617033" cy="1231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cxnSp>
        <p:nvCxnSpPr>
          <p:cNvPr id="41" name="Gerade Verbindung mit Pfeil 40"/>
          <p:cNvCxnSpPr>
            <a:stCxn id="3" idx="4"/>
            <a:endCxn id="30" idx="0"/>
          </p:cNvCxnSpPr>
          <p:nvPr/>
        </p:nvCxnSpPr>
        <p:spPr bwMode="auto">
          <a:xfrm>
            <a:off x="3727050" y="3162204"/>
            <a:ext cx="6909" cy="32873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cxnSp>
        <p:nvCxnSpPr>
          <p:cNvPr id="45" name="Gerade Verbindung mit Pfeil 44"/>
          <p:cNvCxnSpPr>
            <a:stCxn id="30" idx="2"/>
            <a:endCxn id="36" idx="0"/>
          </p:cNvCxnSpPr>
          <p:nvPr/>
        </p:nvCxnSpPr>
        <p:spPr bwMode="auto">
          <a:xfrm>
            <a:off x="3733959" y="4123069"/>
            <a:ext cx="3491" cy="31875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cxnSp>
        <p:nvCxnSpPr>
          <p:cNvPr id="54" name="Gerade Verbindung mit Pfeil 53"/>
          <p:cNvCxnSpPr>
            <a:stCxn id="4" idx="0"/>
          </p:cNvCxnSpPr>
          <p:nvPr/>
        </p:nvCxnSpPr>
        <p:spPr bwMode="auto">
          <a:xfrm flipH="1" flipV="1">
            <a:off x="827105" y="3133032"/>
            <a:ext cx="2529" cy="13255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cxnSp>
        <p:nvCxnSpPr>
          <p:cNvPr id="57" name="Gerade Verbindung mit Pfeil 56"/>
          <p:cNvCxnSpPr>
            <a:stCxn id="4" idx="6"/>
          </p:cNvCxnSpPr>
          <p:nvPr/>
        </p:nvCxnSpPr>
        <p:spPr bwMode="auto">
          <a:xfrm flipV="1">
            <a:off x="1454852" y="4045008"/>
            <a:ext cx="1425015" cy="7644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Gerade Verbindung mit Pfeil 61"/>
          <p:cNvCxnSpPr>
            <a:stCxn id="33" idx="1"/>
          </p:cNvCxnSpPr>
          <p:nvPr/>
        </p:nvCxnSpPr>
        <p:spPr bwMode="auto">
          <a:xfrm flipH="1" flipV="1">
            <a:off x="4595032" y="4045008"/>
            <a:ext cx="845994" cy="5292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cxnSp>
        <p:nvCxnSpPr>
          <p:cNvPr id="67" name="Gerade Verbindung mit Pfeil 66"/>
          <p:cNvCxnSpPr>
            <a:stCxn id="35" idx="2"/>
            <a:endCxn id="30" idx="3"/>
          </p:cNvCxnSpPr>
          <p:nvPr/>
        </p:nvCxnSpPr>
        <p:spPr bwMode="auto">
          <a:xfrm flipH="1" flipV="1">
            <a:off x="4562559" y="3807002"/>
            <a:ext cx="703220" cy="139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sp>
        <p:nvSpPr>
          <p:cNvPr id="73" name="Ellipse 72"/>
          <p:cNvSpPr/>
          <p:nvPr/>
        </p:nvSpPr>
        <p:spPr bwMode="auto">
          <a:xfrm>
            <a:off x="906259" y="3415297"/>
            <a:ext cx="1250437" cy="789570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1005666" y="3521787"/>
            <a:ext cx="1048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+mn-lt"/>
              </a:rPr>
              <a:t>Expert knowledge</a:t>
            </a:r>
            <a:endParaRPr lang="en-GB" sz="1400" dirty="0">
              <a:latin typeface="+mn-lt"/>
            </a:endParaRPr>
          </a:p>
        </p:txBody>
      </p:sp>
      <p:cxnSp>
        <p:nvCxnSpPr>
          <p:cNvPr id="76" name="Gerade Verbindung mit Pfeil 75"/>
          <p:cNvCxnSpPr>
            <a:stCxn id="73" idx="0"/>
            <a:endCxn id="2" idx="2"/>
          </p:cNvCxnSpPr>
          <p:nvPr/>
        </p:nvCxnSpPr>
        <p:spPr bwMode="auto">
          <a:xfrm flipH="1" flipV="1">
            <a:off x="1524332" y="3112773"/>
            <a:ext cx="7146" cy="3025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cxnSp>
        <p:nvCxnSpPr>
          <p:cNvPr id="77" name="Gerade Verbindung mit Pfeil 76"/>
          <p:cNvCxnSpPr>
            <a:stCxn id="73" idx="6"/>
            <a:endCxn id="12" idx="1"/>
          </p:cNvCxnSpPr>
          <p:nvPr/>
        </p:nvCxnSpPr>
        <p:spPr bwMode="auto">
          <a:xfrm>
            <a:off x="2156696" y="3810082"/>
            <a:ext cx="685703" cy="106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cxnSp>
        <p:nvCxnSpPr>
          <p:cNvPr id="91" name="Gerade Verbindung mit Pfeil 90"/>
          <p:cNvCxnSpPr>
            <a:stCxn id="36" idx="4"/>
          </p:cNvCxnSpPr>
          <p:nvPr/>
        </p:nvCxnSpPr>
        <p:spPr bwMode="auto">
          <a:xfrm>
            <a:off x="3737450" y="5177051"/>
            <a:ext cx="11398" cy="55254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cxnSp>
        <p:nvCxnSpPr>
          <p:cNvPr id="94" name="Gerade Verbindung mit Pfeil 93"/>
          <p:cNvCxnSpPr>
            <a:stCxn id="33" idx="4"/>
          </p:cNvCxnSpPr>
          <p:nvPr/>
        </p:nvCxnSpPr>
        <p:spPr bwMode="auto">
          <a:xfrm>
            <a:off x="5883123" y="5248195"/>
            <a:ext cx="65" cy="5015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9966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cxnSp>
        <p:nvCxnSpPr>
          <p:cNvPr id="96" name="Gerade Verbindung mit Pfeil 95"/>
          <p:cNvCxnSpPr>
            <a:stCxn id="4" idx="4"/>
          </p:cNvCxnSpPr>
          <p:nvPr/>
        </p:nvCxnSpPr>
        <p:spPr bwMode="auto">
          <a:xfrm flipH="1">
            <a:off x="827105" y="5160254"/>
            <a:ext cx="2529" cy="58613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9966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cxnSp>
        <p:nvCxnSpPr>
          <p:cNvPr id="99" name="Gerade Verbindung mit Pfeil 98"/>
          <p:cNvCxnSpPr>
            <a:stCxn id="16" idx="2"/>
          </p:cNvCxnSpPr>
          <p:nvPr/>
        </p:nvCxnSpPr>
        <p:spPr bwMode="auto">
          <a:xfrm>
            <a:off x="7878456" y="3751320"/>
            <a:ext cx="18477" cy="199507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9966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cxnSp>
        <p:nvCxnSpPr>
          <p:cNvPr id="102" name="Gerade Verbindung mit Pfeil 101"/>
          <p:cNvCxnSpPr>
            <a:stCxn id="68" idx="3"/>
            <a:endCxn id="16" idx="1"/>
          </p:cNvCxnSpPr>
          <p:nvPr/>
        </p:nvCxnSpPr>
        <p:spPr bwMode="auto">
          <a:xfrm flipV="1">
            <a:off x="6659741" y="3253604"/>
            <a:ext cx="313115" cy="169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sp>
        <p:nvSpPr>
          <p:cNvPr id="46" name="Rechteck 45"/>
          <p:cNvSpPr/>
          <p:nvPr/>
        </p:nvSpPr>
        <p:spPr bwMode="auto">
          <a:xfrm>
            <a:off x="2905358" y="1352877"/>
            <a:ext cx="1666642" cy="660992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905359" y="1388125"/>
            <a:ext cx="160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+mn-lt"/>
              </a:rPr>
              <a:t>Management Board FOT </a:t>
            </a:r>
            <a:endParaRPr lang="en-GB" sz="1600" b="1" dirty="0">
              <a:latin typeface="+mn-lt"/>
            </a:endParaRPr>
          </a:p>
        </p:txBody>
      </p:sp>
      <p:cxnSp>
        <p:nvCxnSpPr>
          <p:cNvPr id="63" name="Gerade Verbindung mit Pfeil 62"/>
          <p:cNvCxnSpPr>
            <a:stCxn id="3" idx="0"/>
            <a:endCxn id="46" idx="2"/>
          </p:cNvCxnSpPr>
          <p:nvPr/>
        </p:nvCxnSpPr>
        <p:spPr bwMode="auto">
          <a:xfrm flipV="1">
            <a:off x="3727050" y="2013869"/>
            <a:ext cx="11629" cy="4131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sp>
        <p:nvSpPr>
          <p:cNvPr id="51" name="Textfeld 50"/>
          <p:cNvSpPr txBox="1"/>
          <p:nvPr/>
        </p:nvSpPr>
        <p:spPr>
          <a:xfrm>
            <a:off x="5345308" y="4576585"/>
            <a:ext cx="1089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+mn-lt"/>
              </a:rPr>
              <a:t>Audits, Inspections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53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Ellipse 69"/>
          <p:cNvSpPr/>
          <p:nvPr/>
        </p:nvSpPr>
        <p:spPr bwMode="auto">
          <a:xfrm>
            <a:off x="316368" y="2001080"/>
            <a:ext cx="2555776" cy="3816424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9" name="Ellipse 68"/>
          <p:cNvSpPr/>
          <p:nvPr/>
        </p:nvSpPr>
        <p:spPr bwMode="auto">
          <a:xfrm>
            <a:off x="2503233" y="1684965"/>
            <a:ext cx="2083781" cy="64807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Safety Monitoring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2588447" y="1816414"/>
            <a:ext cx="2011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+mn-lt"/>
              </a:rPr>
              <a:t>Safety indicators</a:t>
            </a:r>
            <a:endParaRPr lang="en-GB" sz="1800" dirty="0"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989348" y="213285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smtClean="0">
                <a:latin typeface="+mn-lt"/>
              </a:rPr>
              <a:t>Incident </a:t>
            </a:r>
            <a:br>
              <a:rPr lang="en-GB" sz="1800" smtClean="0">
                <a:latin typeface="+mn-lt"/>
              </a:rPr>
            </a:br>
            <a:r>
              <a:rPr lang="en-GB" sz="1800" smtClean="0">
                <a:latin typeface="+mn-lt"/>
              </a:rPr>
              <a:t>database</a:t>
            </a:r>
            <a:endParaRPr lang="en-GB" sz="1800">
              <a:latin typeface="+mn-lt"/>
            </a:endParaRPr>
          </a:p>
        </p:txBody>
      </p:sp>
      <p:sp>
        <p:nvSpPr>
          <p:cNvPr id="62" name="Ellipse 61"/>
          <p:cNvSpPr/>
          <p:nvPr/>
        </p:nvSpPr>
        <p:spPr bwMode="auto">
          <a:xfrm>
            <a:off x="3154040" y="2996952"/>
            <a:ext cx="1473118" cy="792088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04651" y="3078520"/>
            <a:ext cx="924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+mn-lt"/>
              </a:rPr>
              <a:t>Safety </a:t>
            </a:r>
            <a:br>
              <a:rPr lang="en-GB" sz="1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targets</a:t>
            </a:r>
            <a:endParaRPr lang="en-GB" sz="1800" dirty="0">
              <a:latin typeface="+mn-lt"/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773324" y="2924944"/>
            <a:ext cx="1656184" cy="936104"/>
            <a:chOff x="467544" y="2492896"/>
            <a:chExt cx="1656184" cy="93610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0" name="Rechteck 9"/>
            <p:cNvSpPr/>
            <p:nvPr/>
          </p:nvSpPr>
          <p:spPr bwMode="auto">
            <a:xfrm>
              <a:off x="467544" y="2492896"/>
              <a:ext cx="1656184" cy="936104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39552" y="2505670"/>
              <a:ext cx="1512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 smtClean="0">
                  <a:latin typeface="+mn-lt"/>
                </a:rPr>
                <a:t>Evaluation of </a:t>
              </a:r>
              <a:r>
                <a:rPr lang="en-GB" sz="1800" b="1" dirty="0" smtClean="0">
                  <a:latin typeface="+mn-lt"/>
                </a:rPr>
                <a:t>long</a:t>
              </a:r>
              <a:r>
                <a:rPr lang="en-GB" sz="1800" dirty="0" smtClean="0">
                  <a:latin typeface="+mn-lt"/>
                </a:rPr>
                <a:t> term incident data</a:t>
              </a:r>
              <a:endParaRPr lang="en-GB" sz="1800" dirty="0">
                <a:latin typeface="+mn-lt"/>
              </a:endParaRPr>
            </a:p>
          </p:txBody>
        </p:sp>
      </p:grpSp>
      <p:cxnSp>
        <p:nvCxnSpPr>
          <p:cNvPr id="13" name="Gerade Verbindung mit Pfeil 12"/>
          <p:cNvCxnSpPr>
            <a:stCxn id="10" idx="3"/>
            <a:endCxn id="62" idx="2"/>
          </p:cNvCxnSpPr>
          <p:nvPr/>
        </p:nvCxnSpPr>
        <p:spPr bwMode="auto">
          <a:xfrm>
            <a:off x="2429508" y="3392996"/>
            <a:ext cx="72453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cxnSp>
        <p:nvCxnSpPr>
          <p:cNvPr id="28" name="Gerade Verbindung mit Pfeil 27"/>
          <p:cNvCxnSpPr>
            <a:stCxn id="69" idx="3"/>
          </p:cNvCxnSpPr>
          <p:nvPr/>
        </p:nvCxnSpPr>
        <p:spPr bwMode="auto">
          <a:xfrm flipH="1">
            <a:off x="2368498" y="2238129"/>
            <a:ext cx="439898" cy="6713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sp>
        <p:nvSpPr>
          <p:cNvPr id="65" name="Ellipse 64"/>
          <p:cNvSpPr/>
          <p:nvPr/>
        </p:nvSpPr>
        <p:spPr bwMode="auto">
          <a:xfrm>
            <a:off x="3149589" y="4293096"/>
            <a:ext cx="1477570" cy="792088"/>
          </a:xfrm>
          <a:prstGeom prst="ellipse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773324" y="4221088"/>
            <a:ext cx="1656184" cy="936104"/>
            <a:chOff x="467544" y="3789040"/>
            <a:chExt cx="1656184" cy="93610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2" name="Rechteck 31"/>
            <p:cNvSpPr/>
            <p:nvPr/>
          </p:nvSpPr>
          <p:spPr bwMode="auto">
            <a:xfrm>
              <a:off x="467544" y="3789040"/>
              <a:ext cx="1656184" cy="936104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38100" cap="flat" cmpd="sng" algn="ctr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539552" y="3789040"/>
              <a:ext cx="1584176" cy="923330"/>
            </a:xfrm>
            <a:prstGeom prst="rect">
              <a:avLst/>
            </a:prstGeom>
            <a:noFill/>
            <a:ln>
              <a:solidFill>
                <a:srgbClr val="FF7C8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smtClean="0">
                  <a:latin typeface="+mn-lt"/>
                </a:rPr>
                <a:t>Evaluation of </a:t>
              </a:r>
              <a:r>
                <a:rPr lang="en-GB" sz="1800" b="1" smtClean="0">
                  <a:latin typeface="+mn-lt"/>
                </a:rPr>
                <a:t>short</a:t>
              </a:r>
              <a:r>
                <a:rPr lang="en-GB" sz="1800" smtClean="0">
                  <a:latin typeface="+mn-lt"/>
                </a:rPr>
                <a:t> term incident data</a:t>
              </a:r>
              <a:endParaRPr lang="en-GB" sz="1800">
                <a:latin typeface="+mn-lt"/>
              </a:endParaRPr>
            </a:p>
          </p:txBody>
        </p:sp>
      </p:grpSp>
      <p:cxnSp>
        <p:nvCxnSpPr>
          <p:cNvPr id="41" name="Gerade Verbindung mit Pfeil 40"/>
          <p:cNvCxnSpPr/>
          <p:nvPr/>
        </p:nvCxnSpPr>
        <p:spPr bwMode="auto">
          <a:xfrm flipH="1">
            <a:off x="2429508" y="2317195"/>
            <a:ext cx="720080" cy="19038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sp>
        <p:nvSpPr>
          <p:cNvPr id="58" name="Textfeld 57"/>
          <p:cNvSpPr txBox="1"/>
          <p:nvPr/>
        </p:nvSpPr>
        <p:spPr>
          <a:xfrm>
            <a:off x="2968990" y="4324454"/>
            <a:ext cx="185678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latin typeface="+mn-lt"/>
              </a:rPr>
              <a:t>Safety </a:t>
            </a:r>
            <a:br>
              <a:rPr lang="en-GB" sz="1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performance</a:t>
            </a:r>
            <a:endParaRPr lang="en-GB" sz="1800" dirty="0">
              <a:latin typeface="+mn-lt"/>
            </a:endParaRPr>
          </a:p>
        </p:txBody>
      </p:sp>
      <p:cxnSp>
        <p:nvCxnSpPr>
          <p:cNvPr id="59" name="Gerade Verbindung mit Pfeil 58"/>
          <p:cNvCxnSpPr>
            <a:stCxn id="33" idx="3"/>
            <a:endCxn id="65" idx="2"/>
          </p:cNvCxnSpPr>
          <p:nvPr/>
        </p:nvCxnSpPr>
        <p:spPr bwMode="auto">
          <a:xfrm>
            <a:off x="2429508" y="4682753"/>
            <a:ext cx="720081" cy="638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sp>
        <p:nvSpPr>
          <p:cNvPr id="68" name="Ellipse 67"/>
          <p:cNvSpPr/>
          <p:nvPr/>
        </p:nvSpPr>
        <p:spPr bwMode="auto">
          <a:xfrm>
            <a:off x="6937051" y="3470365"/>
            <a:ext cx="1715684" cy="1089962"/>
          </a:xfrm>
          <a:prstGeom prst="ellipse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5069626" y="3041084"/>
            <a:ext cx="1424957" cy="716598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7016701" y="3514222"/>
            <a:ext cx="1592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latin typeface="+mn-lt"/>
              </a:rPr>
              <a:t>Assessed Safety Performance</a:t>
            </a:r>
            <a:endParaRPr lang="en-GB" sz="1800" dirty="0">
              <a:latin typeface="+mn-lt"/>
            </a:endParaRPr>
          </a:p>
        </p:txBody>
      </p:sp>
      <p:cxnSp>
        <p:nvCxnSpPr>
          <p:cNvPr id="81" name="Gerade Verbindung mit Pfeil 80"/>
          <p:cNvCxnSpPr>
            <a:stCxn id="62" idx="6"/>
            <a:endCxn id="30" idx="1"/>
          </p:cNvCxnSpPr>
          <p:nvPr/>
        </p:nvCxnSpPr>
        <p:spPr bwMode="auto">
          <a:xfrm>
            <a:off x="4627158" y="3392996"/>
            <a:ext cx="442468" cy="638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cxnSp>
        <p:nvCxnSpPr>
          <p:cNvPr id="86" name="Gerade Verbindung mit Pfeil 85"/>
          <p:cNvCxnSpPr>
            <a:stCxn id="65" idx="7"/>
          </p:cNvCxnSpPr>
          <p:nvPr/>
        </p:nvCxnSpPr>
        <p:spPr bwMode="auto">
          <a:xfrm flipV="1">
            <a:off x="4410774" y="3789040"/>
            <a:ext cx="658852" cy="6200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cxnSp>
        <p:nvCxnSpPr>
          <p:cNvPr id="105" name="Gerade Verbindung mit Pfeil 104"/>
          <p:cNvCxnSpPr>
            <a:stCxn id="30" idx="3"/>
            <a:endCxn id="68" idx="1"/>
          </p:cNvCxnSpPr>
          <p:nvPr/>
        </p:nvCxnSpPr>
        <p:spPr bwMode="auto">
          <a:xfrm>
            <a:off x="6494583" y="3399383"/>
            <a:ext cx="693724" cy="23060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sp>
        <p:nvSpPr>
          <p:cNvPr id="45" name="Rechteck 44"/>
          <p:cNvSpPr/>
          <p:nvPr/>
        </p:nvSpPr>
        <p:spPr bwMode="auto">
          <a:xfrm>
            <a:off x="5093348" y="4324454"/>
            <a:ext cx="1401235" cy="693656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4948061" y="4324454"/>
            <a:ext cx="169180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latin typeface="+mn-lt"/>
              </a:rPr>
              <a:t>Trend</a:t>
            </a:r>
            <a:br>
              <a:rPr lang="en-GB" sz="1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Identification </a:t>
            </a:r>
            <a:endParaRPr lang="en-GB" sz="1800" dirty="0">
              <a:latin typeface="+mn-lt"/>
            </a:endParaRPr>
          </a:p>
        </p:txBody>
      </p:sp>
      <p:cxnSp>
        <p:nvCxnSpPr>
          <p:cNvPr id="47" name="Gerade Verbindung mit Pfeil 46"/>
          <p:cNvCxnSpPr>
            <a:endCxn id="45" idx="1"/>
          </p:cNvCxnSpPr>
          <p:nvPr/>
        </p:nvCxnSpPr>
        <p:spPr bwMode="auto">
          <a:xfrm flipV="1">
            <a:off x="4627158" y="4671282"/>
            <a:ext cx="466190" cy="114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cxnSp>
        <p:nvCxnSpPr>
          <p:cNvPr id="53" name="Gerade Verbindung mit Pfeil 52"/>
          <p:cNvCxnSpPr>
            <a:stCxn id="45" idx="3"/>
            <a:endCxn id="68" idx="3"/>
          </p:cNvCxnSpPr>
          <p:nvPr/>
        </p:nvCxnSpPr>
        <p:spPr bwMode="auto">
          <a:xfrm flipV="1">
            <a:off x="6494583" y="4400706"/>
            <a:ext cx="693724" cy="2705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cxnSp>
      <p:pic>
        <p:nvPicPr>
          <p:cNvPr id="34" name="Grafik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738" y="666542"/>
            <a:ext cx="2857500" cy="2009775"/>
          </a:xfrm>
          <a:prstGeom prst="rect">
            <a:avLst/>
          </a:prstGeom>
        </p:spPr>
      </p:pic>
      <p:sp>
        <p:nvSpPr>
          <p:cNvPr id="80" name="Textfeld 79"/>
          <p:cNvSpPr txBox="1"/>
          <p:nvPr/>
        </p:nvSpPr>
        <p:spPr>
          <a:xfrm>
            <a:off x="4926006" y="3061677"/>
            <a:ext cx="1691807" cy="64633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latin typeface="+mn-lt"/>
              </a:rPr>
              <a:t>Target Evaluation</a:t>
            </a:r>
            <a:endParaRPr lang="en-GB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oid 10"/>
          <p:cNvSpPr/>
          <p:nvPr/>
        </p:nvSpPr>
        <p:spPr bwMode="auto">
          <a:xfrm>
            <a:off x="611560" y="4269879"/>
            <a:ext cx="5112568" cy="887313"/>
          </a:xfrm>
          <a:prstGeom prst="trapezoid">
            <a:avLst>
              <a:gd name="adj" fmla="val 70086"/>
            </a:avLst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Trapezoid 14"/>
          <p:cNvSpPr/>
          <p:nvPr/>
        </p:nvSpPr>
        <p:spPr bwMode="auto">
          <a:xfrm>
            <a:off x="1259632" y="3333775"/>
            <a:ext cx="3816424" cy="887313"/>
          </a:xfrm>
          <a:prstGeom prst="trapezoid">
            <a:avLst>
              <a:gd name="adj" fmla="val 85114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Gleichschenkliges Dreieck 13"/>
          <p:cNvSpPr/>
          <p:nvPr/>
        </p:nvSpPr>
        <p:spPr bwMode="auto">
          <a:xfrm>
            <a:off x="2051720" y="1988840"/>
            <a:ext cx="2219839" cy="1296144"/>
          </a:xfrm>
          <a:prstGeom prst="triangle">
            <a:avLst>
              <a:gd name="adj" fmla="val 5085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of safety indicators</a:t>
            </a:r>
            <a:endParaRPr lang="en-US" dirty="0"/>
          </a:p>
        </p:txBody>
      </p:sp>
      <p:sp>
        <p:nvSpPr>
          <p:cNvPr id="9" name="Abgerundete rechteckige Legende 8"/>
          <p:cNvSpPr/>
          <p:nvPr/>
        </p:nvSpPr>
        <p:spPr bwMode="auto">
          <a:xfrm>
            <a:off x="4840610" y="3092177"/>
            <a:ext cx="4032448" cy="768871"/>
          </a:xfrm>
          <a:prstGeom prst="wedgeRoundRectCallout">
            <a:avLst>
              <a:gd name="adj1" fmla="val -80741"/>
              <a:gd name="adj2" fmla="val 20306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+mn-lt"/>
              </a:rPr>
              <a:t>higher abstraction level, covering approx. 90% of total risk</a:t>
            </a:r>
          </a:p>
        </p:txBody>
      </p:sp>
      <p:sp>
        <p:nvSpPr>
          <p:cNvPr id="10" name="Abgerundete rechteckige Legende 9"/>
          <p:cNvSpPr/>
          <p:nvPr/>
        </p:nvSpPr>
        <p:spPr bwMode="auto">
          <a:xfrm>
            <a:off x="4898529" y="1672469"/>
            <a:ext cx="3960440" cy="792088"/>
          </a:xfrm>
          <a:prstGeom prst="wedgeRoundRectCallout">
            <a:avLst>
              <a:gd name="adj1" fmla="val -112552"/>
              <a:gd name="adj2" fmla="val 100652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+mn-lt"/>
              </a:rPr>
              <a:t>highest abstraction level for information to FOT management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547664" y="430529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latin typeface="+mj-lt"/>
              </a:rPr>
              <a:t>117 </a:t>
            </a:r>
            <a:br>
              <a:rPr lang="de-CH" sz="2000" dirty="0" smtClean="0">
                <a:latin typeface="+mj-lt"/>
              </a:rPr>
            </a:br>
            <a:r>
              <a:rPr lang="de-CH" sz="2000" dirty="0" smtClean="0">
                <a:latin typeface="+mj-lt"/>
              </a:rPr>
              <a:t>BASE </a:t>
            </a:r>
            <a:r>
              <a:rPr lang="de-CH" sz="2000" dirty="0" err="1" smtClean="0">
                <a:latin typeface="+mj-lt"/>
              </a:rPr>
              <a:t>Safety</a:t>
            </a:r>
            <a:r>
              <a:rPr lang="de-CH" sz="2000" dirty="0" smtClean="0">
                <a:latin typeface="+mj-lt"/>
              </a:rPr>
              <a:t> </a:t>
            </a:r>
            <a:r>
              <a:rPr lang="de-CH" sz="2000" dirty="0" err="1" smtClean="0">
                <a:latin typeface="+mj-lt"/>
              </a:rPr>
              <a:t>Indicators</a:t>
            </a:r>
            <a:endParaRPr lang="de-CH" sz="2000" dirty="0">
              <a:latin typeface="+mj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475656" y="336918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latin typeface="+mj-lt"/>
              </a:rPr>
              <a:t>21</a:t>
            </a:r>
            <a:br>
              <a:rPr lang="de-CH" sz="2000" dirty="0" smtClean="0">
                <a:latin typeface="+mj-lt"/>
              </a:rPr>
            </a:br>
            <a:r>
              <a:rPr lang="de-CH" sz="2000" dirty="0" smtClean="0">
                <a:latin typeface="+mj-lt"/>
              </a:rPr>
              <a:t>FOT </a:t>
            </a:r>
            <a:r>
              <a:rPr lang="de-CH" sz="2000" dirty="0" err="1" smtClean="0">
                <a:latin typeface="+mj-lt"/>
              </a:rPr>
              <a:t>Safety</a:t>
            </a:r>
            <a:r>
              <a:rPr lang="de-CH" sz="2000" dirty="0" smtClean="0">
                <a:latin typeface="+mj-lt"/>
              </a:rPr>
              <a:t> </a:t>
            </a:r>
            <a:r>
              <a:rPr lang="de-CH" sz="2000" dirty="0" err="1" smtClean="0">
                <a:latin typeface="+mj-lt"/>
              </a:rPr>
              <a:t>Indicators</a:t>
            </a:r>
            <a:endParaRPr lang="de-CH" sz="2000" dirty="0">
              <a:latin typeface="+mj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403648" y="228964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800" dirty="0" smtClean="0">
                <a:latin typeface="+mj-lt"/>
              </a:rPr>
              <a:t>5</a:t>
            </a:r>
            <a:br>
              <a:rPr lang="de-CH" sz="1800" dirty="0" smtClean="0">
                <a:latin typeface="+mj-lt"/>
              </a:rPr>
            </a:br>
            <a:r>
              <a:rPr lang="de-CH" sz="1800" dirty="0" smtClean="0">
                <a:latin typeface="+mj-lt"/>
              </a:rPr>
              <a:t>TOP</a:t>
            </a:r>
            <a:br>
              <a:rPr lang="de-CH" sz="1800" dirty="0" smtClean="0">
                <a:latin typeface="+mj-lt"/>
              </a:rPr>
            </a:br>
            <a:r>
              <a:rPr lang="de-CH" sz="1800" dirty="0" smtClean="0">
                <a:latin typeface="+mj-lt"/>
              </a:rPr>
              <a:t> </a:t>
            </a:r>
            <a:r>
              <a:rPr lang="de-CH" sz="1800" dirty="0" err="1" smtClean="0">
                <a:latin typeface="+mj-lt"/>
              </a:rPr>
              <a:t>Safety</a:t>
            </a:r>
            <a:r>
              <a:rPr lang="de-CH" sz="1800" dirty="0" smtClean="0">
                <a:latin typeface="+mj-lt"/>
              </a:rPr>
              <a:t> </a:t>
            </a:r>
            <a:r>
              <a:rPr lang="de-CH" sz="1800" dirty="0" err="1" smtClean="0">
                <a:latin typeface="+mj-lt"/>
              </a:rPr>
              <a:t>Indicators</a:t>
            </a:r>
            <a:endParaRPr lang="de-CH" sz="1800" dirty="0">
              <a:latin typeface="+mj-lt"/>
            </a:endParaRPr>
          </a:p>
        </p:txBody>
      </p:sp>
      <p:sp>
        <p:nvSpPr>
          <p:cNvPr id="8" name="Abgerundete rechteckige Legende 7"/>
          <p:cNvSpPr/>
          <p:nvPr/>
        </p:nvSpPr>
        <p:spPr bwMode="auto">
          <a:xfrm>
            <a:off x="5508104" y="4713535"/>
            <a:ext cx="3384376" cy="1152128"/>
          </a:xfrm>
          <a:prstGeom prst="wedgeRoundRectCallout">
            <a:avLst>
              <a:gd name="adj1" fmla="val -90671"/>
              <a:gd name="adj2" fmla="val -72599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+mn-lt"/>
              </a:rPr>
              <a:t>indicators with relation to  type, place, cause and severity of the occurrences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22895" y="2138971"/>
            <a:ext cx="1944216" cy="720080"/>
            <a:chOff x="22895" y="2138971"/>
            <a:chExt cx="1944216" cy="720080"/>
          </a:xfrm>
        </p:grpSpPr>
        <p:sp>
          <p:nvSpPr>
            <p:cNvPr id="20" name="Abgerundete rechteckige Legende 19"/>
            <p:cNvSpPr/>
            <p:nvPr/>
          </p:nvSpPr>
          <p:spPr bwMode="auto">
            <a:xfrm>
              <a:off x="251520" y="2268475"/>
              <a:ext cx="1665920" cy="482836"/>
            </a:xfrm>
            <a:prstGeom prst="wedgeRoundRectCallout">
              <a:avLst>
                <a:gd name="adj1" fmla="val 150235"/>
                <a:gd name="adj2" fmla="val 16888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dirty="0" smtClean="0">
                <a:latin typeface="+mn-lt"/>
              </a:endParaRPr>
            </a:p>
          </p:txBody>
        </p:sp>
        <p:sp>
          <p:nvSpPr>
            <p:cNvPr id="13" name="Abgerundete rechteckige Legende 12"/>
            <p:cNvSpPr/>
            <p:nvPr/>
          </p:nvSpPr>
          <p:spPr bwMode="auto">
            <a:xfrm>
              <a:off x="22895" y="2138971"/>
              <a:ext cx="1944216" cy="720080"/>
            </a:xfrm>
            <a:prstGeom prst="wedgeRoundRectCallout">
              <a:avLst>
                <a:gd name="adj1" fmla="val 44071"/>
                <a:gd name="adj2" fmla="val 21676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latin typeface="+mn-lt"/>
                </a:rPr>
                <a:t>a</a:t>
              </a:r>
              <a:r>
                <a:rPr lang="en-US" sz="2000" dirty="0" smtClean="0">
                  <a:latin typeface="+mn-lt"/>
                </a:rPr>
                <a:t>nnual assessment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695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Safety Monitoring</a:t>
            </a:r>
            <a:br>
              <a:rPr lang="en-GB" dirty="0" smtClean="0"/>
            </a:br>
            <a:r>
              <a:rPr lang="en-GB" dirty="0" smtClean="0"/>
              <a:t>Results for the Management Board</a:t>
            </a:r>
            <a:endParaRPr lang="en-GB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794510"/>
              </p:ext>
            </p:extLst>
          </p:nvPr>
        </p:nvGraphicFramePr>
        <p:xfrm>
          <a:off x="251520" y="1556792"/>
          <a:ext cx="856895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296144"/>
                <a:gridCol w="1224136"/>
                <a:gridCol w="936104"/>
                <a:gridCol w="1008112"/>
                <a:gridCol w="115212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Indicator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FWSI </a:t>
                      </a:r>
                      <a:br>
                        <a:rPr lang="en-GB" noProof="0" dirty="0" smtClean="0"/>
                      </a:br>
                      <a:r>
                        <a:rPr lang="en-GB" noProof="0" dirty="0" smtClean="0"/>
                        <a:t>Ø 2009-12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FWSI 2014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 smtClean="0"/>
                        <a:t>Evalu-ation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4-year trend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annual</a:t>
                      </a:r>
                      <a:r>
                        <a:rPr lang="en-GB" baseline="0" noProof="0" dirty="0" smtClean="0"/>
                        <a:t> slope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TOP 1</a:t>
                      </a:r>
                      <a:r>
                        <a:rPr lang="en-GB" baseline="0" noProof="0" dirty="0" smtClean="0"/>
                        <a:t> all FWSI</a:t>
                      </a:r>
                      <a:endParaRPr lang="en-GB" noProof="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35.9</a:t>
                      </a:r>
                      <a:endParaRPr lang="en-GB" noProof="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>
                          <a:solidFill>
                            <a:srgbClr val="FF990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solidFill>
                            <a:srgbClr val="FF0000"/>
                          </a:solidFill>
                        </a:rPr>
                        <a:t>14.4%</a:t>
                      </a:r>
                      <a:endParaRPr lang="en-GB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TOP 2 FWSI in RU&amp;IM responsibility</a:t>
                      </a:r>
                      <a:endParaRPr lang="en-GB" noProof="0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CH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  <a:endParaRPr lang="de-CH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4.8</a:t>
                      </a:r>
                      <a:endParaRPr lang="en-GB" noProof="0" dirty="0"/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solidFill>
                            <a:srgbClr val="00B050"/>
                          </a:solidFill>
                        </a:rPr>
                        <a:t>-3.3%</a:t>
                      </a:r>
                      <a:endParaRPr lang="en-GB" noProof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232749"/>
              </p:ext>
            </p:extLst>
          </p:nvPr>
        </p:nvGraphicFramePr>
        <p:xfrm>
          <a:off x="251522" y="3514184"/>
          <a:ext cx="856895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296142"/>
                <a:gridCol w="1224136"/>
                <a:gridCol w="936104"/>
                <a:gridCol w="1008112"/>
                <a:gridCol w="1152128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Indicator</a:t>
                      </a:r>
                      <a:r>
                        <a:rPr lang="de-CH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CH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Incidents </a:t>
                      </a:r>
                      <a:br>
                        <a:rPr lang="en-GB" sz="18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Ø 2009-12</a:t>
                      </a:r>
                      <a:endParaRPr lang="en-GB" sz="18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Incidents 2014</a:t>
                      </a:r>
                      <a:endParaRPr lang="en-GB" sz="18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Evalu</a:t>
                      </a:r>
                      <a:r>
                        <a:rPr lang="en-GB" sz="1800" b="1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GB" sz="1800" b="1" kern="120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ation</a:t>
                      </a:r>
                      <a:endParaRPr lang="en-GB" sz="18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4-year trend</a:t>
                      </a:r>
                      <a:endParaRPr lang="en-GB" sz="18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annual slope</a:t>
                      </a:r>
                    </a:p>
                  </a:txBody>
                  <a:tcPr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TOP 3</a:t>
                      </a:r>
                      <a:r>
                        <a:rPr lang="en-GB" baseline="0" noProof="0" dirty="0" smtClean="0"/>
                        <a:t> all incidents</a:t>
                      </a:r>
                      <a:endParaRPr lang="en-GB" noProof="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481.8</a:t>
                      </a:r>
                      <a:endParaRPr lang="de-CH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446</a:t>
                      </a:r>
                      <a:endParaRPr lang="de-CH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de-CH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rgbClr val="FF0000"/>
                          </a:solidFill>
                        </a:rPr>
                        <a:t>1.8%</a:t>
                      </a:r>
                      <a:endParaRPr lang="de-CH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TOP 4 incidents caused </a:t>
                      </a:r>
                      <a:r>
                        <a:rPr lang="de-CH" dirty="0" err="1" smtClean="0"/>
                        <a:t>by</a:t>
                      </a:r>
                      <a:r>
                        <a:rPr lang="de-CH" dirty="0" smtClean="0"/>
                        <a:t> human </a:t>
                      </a:r>
                      <a:r>
                        <a:rPr lang="de-CH" dirty="0" err="1" smtClean="0"/>
                        <a:t>spurious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action</a:t>
                      </a:r>
                      <a:endParaRPr lang="en-GB" noProof="0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154.0</a:t>
                      </a:r>
                      <a:endParaRPr lang="de-CH" dirty="0"/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131</a:t>
                      </a:r>
                      <a:endParaRPr lang="de-CH" dirty="0"/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de-CH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dirty="0" smtClean="0"/>
                    </a:p>
                    <a:p>
                      <a:pPr algn="ctr"/>
                      <a:endParaRPr lang="de-CH" dirty="0" smtClean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rgbClr val="FF0000"/>
                          </a:solidFill>
                        </a:rPr>
                        <a:t>2.1%</a:t>
                      </a: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TOP 5 incidents caused </a:t>
                      </a:r>
                      <a:r>
                        <a:rPr lang="de-CH" dirty="0" err="1" smtClean="0"/>
                        <a:t>by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technical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defect</a:t>
                      </a:r>
                      <a:endParaRPr lang="en-GB" noProof="0" dirty="0" smtClean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53.0</a:t>
                      </a:r>
                      <a:endParaRPr lang="de-CH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38</a:t>
                      </a:r>
                      <a:endParaRPr lang="de-CH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de-CH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dirty="0" smtClean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rgbClr val="00B050"/>
                          </a:solidFill>
                        </a:rPr>
                        <a:t>-2.6%</a:t>
                      </a: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Ellipse 6"/>
          <p:cNvSpPr/>
          <p:nvPr/>
        </p:nvSpPr>
        <p:spPr bwMode="auto">
          <a:xfrm>
            <a:off x="7020272" y="2297410"/>
            <a:ext cx="216024" cy="21602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7020272" y="2801466"/>
            <a:ext cx="216024" cy="21602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7020272" y="4234264"/>
            <a:ext cx="216024" cy="21602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7020272" y="5386392"/>
            <a:ext cx="216024" cy="216024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7020272" y="4738320"/>
            <a:ext cx="216024" cy="21602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source </a:t>
            </a:r>
            <a:br>
              <a:rPr lang="en-GB" dirty="0" smtClean="0"/>
            </a:br>
            <a:r>
              <a:rPr lang="en-GB" dirty="0" smtClean="0"/>
              <a:t>Tool for collection of occurrence data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259632" y="2708920"/>
            <a:ext cx="7472363" cy="3573512"/>
          </a:xfrm>
        </p:spPr>
        <p:txBody>
          <a:bodyPr/>
          <a:lstStyle/>
          <a:p>
            <a:r>
              <a:rPr lang="en-GB" dirty="0" smtClean="0"/>
              <a:t>Web based database </a:t>
            </a:r>
          </a:p>
          <a:p>
            <a:r>
              <a:rPr lang="en-GB" dirty="0" smtClean="0"/>
              <a:t>About 5‘000 occurrences per year (railways ca. 4‘200)</a:t>
            </a:r>
          </a:p>
          <a:p>
            <a:r>
              <a:rPr lang="en-GB" dirty="0" smtClean="0"/>
              <a:t>Reporting includes</a:t>
            </a:r>
          </a:p>
          <a:p>
            <a:pPr lvl="1"/>
            <a:r>
              <a:rPr lang="en-GB" sz="1800" dirty="0" smtClean="0"/>
              <a:t>Basic data</a:t>
            </a:r>
          </a:p>
          <a:p>
            <a:pPr lvl="1"/>
            <a:r>
              <a:rPr lang="en-GB" sz="1800" dirty="0" smtClean="0"/>
              <a:t>Short description</a:t>
            </a:r>
          </a:p>
          <a:p>
            <a:pPr lvl="1"/>
            <a:r>
              <a:rPr lang="en-GB" sz="1800" dirty="0" smtClean="0"/>
              <a:t>Classification according to the kind (WHAT), location (WHERE), reason (WHY) and responsibility (WHO)</a:t>
            </a:r>
          </a:p>
          <a:p>
            <a:pPr lvl="1"/>
            <a:r>
              <a:rPr lang="en-GB" sz="1800" dirty="0" smtClean="0"/>
              <a:t>Consequences (Fatalities, serious/light injuries, damage to infrastructure/rolling stock/environment)</a:t>
            </a:r>
          </a:p>
          <a:p>
            <a:r>
              <a:rPr lang="en-GB" dirty="0" smtClean="0"/>
              <a:t>Supporting three national languages (de/</a:t>
            </a:r>
            <a:r>
              <a:rPr lang="en-GB" dirty="0" err="1" smtClean="0"/>
              <a:t>fr</a:t>
            </a:r>
            <a:r>
              <a:rPr lang="en-GB" dirty="0" smtClean="0"/>
              <a:t>/it)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01323"/>
            <a:ext cx="7296614" cy="110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77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">
  <a:themeElements>
    <a:clrScheme name="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 ref="">
    <f:field ref="objname" par="" edit="true" text="Workshop-UNECE_Risk-management-at-FOT_v2"/>
    <f:field ref="objsubject" par="" edit="true" text=""/>
    <f:field ref="objcreatedby" par="" text="Meuli, Hannes (BAV - meh)"/>
    <f:field ref="objcreatedat" par="" text="20.11.2015 14:00:46"/>
    <f:field ref="objchangedby" par="" text="Meuli, Hannes (BAV - meh)"/>
    <f:field ref="objmodifiedat" par="" text="23.11.2015 14:58:31"/>
    <f:field ref="doc_FSCFOLIO_1_1001_FieldDocumentNumber" par="" text=""/>
    <f:field ref="doc_FSCFOLIO_1_1001_FieldSubject" par="" edit="true" text=""/>
    <f:field ref="FSCFOLIO_1_1001_FieldCurrentUser" par="" text="Roman Slovák"/>
    <f:field ref="CCAPRECONFIG_15_1001_Objektname" par="" edit="true" text="Workshop-UNECE_Risk-management-at-FOT_v2"/>
    <f:field ref="CHPRECONFIG_1_1001_Objektname" par="" edit="true" text="Workshop-UNECE_Risk-management-at-FOT_v2"/>
  </f:record>
  <f:record inx="1" ref="">
    <f:field ref="CCAPRECONFIG_15_1001_Anrede" par="" edit="true" text=""/>
    <f:field ref="CCAPRECONFIG_15_1001_Anrede_Briefkopf" par="" text=""/>
    <f:field ref="CCAPRECONFIG_15_1001_Geschlecht_Anrede" par="" text=""/>
    <f:field ref="CCAPRECONFIG_15_1001_Titel" par="" edit="true" text=""/>
    <f:field ref="CCAPRECONFIG_15_1001_Nachgestellter_Titel" par="" edit="true" text=""/>
    <f:field ref="CCAPRECONFIG_15_1001_Vorname" par="" edit="true" text=""/>
    <f:field ref="CCAPRECONFIG_15_1001_Nachname" par="" edit="true" text=""/>
    <f:field ref="CCAPRECONFIG_15_1001_zH" par="" edit="true" text=""/>
    <f:field ref="CCAPRECONFIG_15_1001_Geschlecht" par="" text=""/>
    <f:field ref="CCAPRECONFIG_15_1001_Strasse" par="" text=""/>
    <f:field ref="CCAPRECONFIG_15_1001_Hausnummer" par="" text=""/>
    <f:field ref="CCAPRECONFIG_15_1001_Stiege" par="" text=""/>
    <f:field ref="CCAPRECONFIG_15_1001_Stock" par="" text=""/>
    <f:field ref="CCAPRECONFIG_15_1001_Tuer" par="" text=""/>
    <f:field ref="CCAPRECONFIG_15_1001_Postfach" par="" text=""/>
    <f:field ref="CCAPRECONFIG_15_1001_Postleitzahl" par="" text=""/>
    <f:field ref="CCAPRECONFIG_15_1001_Ort" par="" text=""/>
    <f:field ref="CCAPRECONFIG_15_1001_Land" par="" text=""/>
    <f:field ref="CCAPRECONFIG_15_1001_Email" par="" text=""/>
    <f:field ref="CCAPRECONFIG_15_1001_Postalische_Adresse" par="" text=""/>
    <f:field ref="CCAPRECONFIG_15_1001_Adresse" par="" text=""/>
    <f:field ref="CCAPRECONFIG_15_1001_Fax" par="" text=""/>
    <f:field ref="CCAPRECONFIG_15_1001_Telefon" par="" text=""/>
    <f:field ref="CCAPRECONFIG_15_1001_Geburtsdatum" par="" text=""/>
    <f:field ref="CCAPRECONFIG_15_1001_Sozialversicherungsnummer" par="" text=""/>
    <f:field ref="CCAPRECONFIG_15_1001_Berufstitel" par="" text=""/>
    <f:field ref="CCAPRECONFIG_15_1001_Funktionsbezeichnung" par="" text=""/>
    <f:field ref="CCAPRECONFIG_15_1001_Organisationsname" par="" text=""/>
    <f:field ref="CCAPRECONFIG_15_1001_Organisationskurzname" par="" text=""/>
    <f:field ref="CCAPRECONFIG_15_1001_Abschriftsbemerkung" par="" text=""/>
    <f:field ref="CCAPRECONFIG_15_1001_Name_Zeile_2" par="" text=""/>
    <f:field ref="CCAPRECONFIG_15_1001_Name_Zeile_3" par="" text=""/>
    <f:field ref="CCAPRECONFIG_15_1001_Firmenbuchnummer" par="" text=""/>
    <f:field ref="CCAPRECONFIG_15_1001_Versandart" par="" text="B-Post"/>
    <f:field ref="CCAPRECONFIG_15_1001_Kategorie" par="" text="Empfänger/in"/>
    <f:field ref="CCAPRECONFIG_15_1001_Rechtsform" par="" text=""/>
    <f:field ref="CCAPRECONFIG_15_1001_Ziel" par="" text=""/>
    <f:field ref="CHPRECONFIG_1_1001_Anrede" par="" edit="true" text=""/>
    <f:field ref="CHPRECONFIG_1_1001_Titel" par="" edit="true" text=""/>
    <f:field ref="CHPRECONFIG_1_1001_Vorname" par="" edit="true" text=""/>
    <f:field ref="CHPRECONFIG_1_1001_Nachname" par="" edit="true" text=""/>
    <f:field ref="CHPRECONFIG_1_1001_Strasse" par="" text=""/>
    <f:field ref="CHPRECONFIG_1_1001_Postleitzahl" par="" text=""/>
    <f:field ref="CHPRECONFIG_1_1001_Ort" par="" text=""/>
    <f:field ref="CHPRECONFIG_1_1001_EMailAdresse" par="" text=""/>
    <f:field ref="BAVCFG_15_1700_Adresse1" par="" edit="true" text=""/>
    <f:field ref="BAVCFG_15_1700_Firma" par="" text=""/>
    <f:field ref="BAVCFG_15_1700_ZustellungAm" par="" text=""/>
    <f:field ref="BAVCFG_15_1700_ForeignNumber" par="" text=""/>
    <f:field ref="BAVCFG_15_1700_AnredePartner" par="" edit="true" text=""/>
    <f:field ref="BAVCFG_15_1700_Anrede_Adresse" par="" edit="true" text=""/>
    <f:field ref="BAVCFG_15_1700_Zusatzzeile1" par="" edit="true" text=""/>
    <f:field ref="BAVCFG_15_1700_Zusatzzeile2" par="" edit="true" text=""/>
    <f:field ref="BAVCFG_15_1700_Strasse2" par="" edit="true" text=""/>
    <f:field ref="BAVCFG_15_1700_Firma_Kurz" par="" text=""/>
    <f:field ref="BAVCFG_15_1700_Posfach" par="" text=""/>
    <f:field ref="BAVCFG_15_1700_Vorname_AP" par="" text=""/>
    <f:field ref="BAVCFG_15_1700_Nachname_AP" par="" text=""/>
    <f:field ref="BAVCFG_15_1700_Adresse1_AP" par="" text=""/>
    <f:field ref="BAVCFG_15_1700_Strasse_AP" par="" text=""/>
    <f:field ref="BAVCFG_15_1700_Postleitzahl_AP" par="" text=""/>
    <f:field ref="BAVCFG_15_1700_Ort_AP" par="" text=""/>
    <f:field ref="BAVCFG_15_1700_EMail_AP" par="" text=""/>
    <f:field ref="BAVCFG_15_1700_Firma_AP" par="" text=""/>
    <f:field ref="BAVCFG_15_1700_AnredePartner_AP" par="" text=""/>
    <f:field ref="BAVCFG_15_1700_Titel_AP" par="" text=""/>
    <f:field ref="BAVCFG_15_1700_Fax_AP" par="" text=""/>
    <f:field ref="BAVCFG_15_1700_Anrede_Adresse_AP" par="" text=""/>
    <f:field ref="BAVCFG_15_1700_Zusatzzeile1_AP" par="" text=""/>
    <f:field ref="BAVCFG_15_1700_Zusatzzeile2_AP" par="" text=""/>
    <f:field ref="BAVCFG_15_1700_Strasse2_AP" par="" text=""/>
    <f:field ref="BAVCFG_15_1700_FirmaKurz_AP" par="" text=""/>
    <f:field ref="BAVCFG_15_1700_Posfach_AP" par="" text=""/>
  </f:record>
  <f:display par="" text="...">
    <f:field ref="FSCFOLIO_1_1001_FieldCurrentUser" text="Aktueller Benutzer"/>
    <f:field ref="objsubject" text="Betreff (einzeilig)"/>
    <f:field ref="objcreatedat" text="Erzeugt am/um"/>
    <f:field ref="objcreatedby" text="Erzeugt von"/>
    <f:field ref="objmodifiedat" text="Letzte Änderung am/um"/>
    <f:field ref="objchangedby" text="Letzte Änderung von"/>
    <f:field ref="objname" text="Name"/>
    <f:field ref="CCAPRECONFIG_15_1001_Objektname" text="Objektname"/>
    <f:field ref="CHPRECONFIG_1_1001_Objektname" text="Objektname"/>
  </f:display>
  <f:display par="" text="Serialcontext &gt; Adressat/innen">
    <f:field ref="BAVCFG_15_1700_AnredePartner" text=""/>
    <f:field ref="CCAPRECONFIG_15_1001_Abschriftsbemerkung" text="Abschriftsbemerkung"/>
    <f:field ref="CCAPRECONFIG_15_1001_Adresse" text="Adresse"/>
    <f:field ref="BAVCFG_15_1700_Adresse1" text="Adresse1"/>
    <f:field ref="BAVCFG_15_1700_Adresse1_AP" text="Adresse1_AP"/>
    <f:field ref="CHPRECONFIG_1_1001_Anrede" text="Anrede"/>
    <f:field ref="CCAPRECONFIG_15_1001_Anrede" text="Anrede"/>
    <f:field ref="BAVCFG_15_1700_Anrede_Adresse" text="Anrede Adresse"/>
    <f:field ref="BAVCFG_15_1700_Anrede_Adresse_AP" text="Anrede Adresse_AP"/>
    <f:field ref="CCAPRECONFIG_15_1001_Anrede_Briefkopf" text="Anrede_Briefkopf"/>
    <f:field ref="BAVCFG_15_1700_AnredePartner_AP" text="AnredePartner_AP"/>
    <f:field ref="CCAPRECONFIG_15_1001_Berufstitel" text="Berufstitel"/>
    <f:field ref="CHPRECONFIG_1_1001_EMailAdresse" text="E-Mail Adresse"/>
    <f:field ref="BAVCFG_15_1700_EMail_AP" text="E-Mail_AP"/>
    <f:field ref="CCAPRECONFIG_15_1001_Email" text="Email"/>
    <f:field ref="CCAPRECONFIG_15_1001_Fax" text="Fax"/>
    <f:field ref="BAVCFG_15_1700_Fax_AP" text="Fax_AP"/>
    <f:field ref="BAVCFG_15_1700_Firma" text="Firma"/>
    <f:field ref="BAVCFG_15_1700_Firma_Kurz" text="Firma Kurz"/>
    <f:field ref="BAVCFG_15_1700_FirmaKurz_AP" text="Firma Kurz_AP"/>
    <f:field ref="BAVCFG_15_1700_Firma_AP" text="Firma_AP"/>
    <f:field ref="CCAPRECONFIG_15_1001_Firmenbuchnummer" text="Firmenbuchnummer"/>
    <f:field ref="BAVCFG_15_1700_ForeignNumber" text="Fremdaktenzeichen"/>
    <f:field ref="CCAPRECONFIG_15_1001_Funktionsbezeichnung" text="Funktionsbezeichnung"/>
    <f:field ref="CCAPRECONFIG_15_1001_Geburtsdatum" text="Geburtsdatum"/>
    <f:field ref="CCAPRECONFIG_15_1001_Geschlecht" text="Geschlecht"/>
    <f:field ref="CCAPRECONFIG_15_1001_Geschlecht_Anrede" text="Geschlecht_Anrede"/>
    <f:field ref="CCAPRECONFIG_15_1001_Hausnummer" text="Hausnummer"/>
    <f:field ref="CCAPRECONFIG_15_1001_Kategorie" text="Kategorie"/>
    <f:field ref="CCAPRECONFIG_15_1001_Land" text="Land"/>
    <f:field ref="CCAPRECONFIG_15_1001_Nachgestellter_Titel" text="Nachgestellter_Titel"/>
    <f:field ref="CCAPRECONFIG_15_1001_Nachname" text="Nachname"/>
    <f:field ref="CHPRECONFIG_1_1001_Nachname" text="Nachname"/>
    <f:field ref="BAVCFG_15_1700_Nachname_AP" text="Nachname_AP"/>
    <f:field ref="CCAPRECONFIG_15_1001_Name_Zeile_2" text="Name_Zeile_2"/>
    <f:field ref="CCAPRECONFIG_15_1001_Name_Zeile_3" text="Name_Zeile_3"/>
    <f:field ref="CCAPRECONFIG_15_1001_Organisationskurzname" text="Organisationskurzname"/>
    <f:field ref="CCAPRECONFIG_15_1001_Organisationsname" text="Organisationsname"/>
    <f:field ref="CCAPRECONFIG_15_1001_Ort" text="Ort"/>
    <f:field ref="CHPRECONFIG_1_1001_Ort" text="Ort"/>
    <f:field ref="BAVCFG_15_1700_Ort_AP" text="Ort_AP"/>
    <f:field ref="BAVCFG_15_1700_Posfach" text="Posfach"/>
    <f:field ref="BAVCFG_15_1700_Posfach_AP" text="Posfach_AP"/>
    <f:field ref="CCAPRECONFIG_15_1001_Postalische_Adresse" text="Postalische_Adresse"/>
    <f:field ref="CCAPRECONFIG_15_1001_Postfach" text="Postfach"/>
    <f:field ref="CCAPRECONFIG_15_1001_Postleitzahl" text="Postleitzahl"/>
    <f:field ref="CHPRECONFIG_1_1001_Postleitzahl" text="Postleitzahl"/>
    <f:field ref="BAVCFG_15_1700_Postleitzahl_AP" text="Postleitzahl_AP"/>
    <f:field ref="CCAPRECONFIG_15_1001_Rechtsform" text="Rechtsform"/>
    <f:field ref="CCAPRECONFIG_15_1001_Sozialversicherungsnummer" text="Sozialversicherungsnummer"/>
    <f:field ref="CCAPRECONFIG_15_1001_Stiege" text="Stiege"/>
    <f:field ref="CCAPRECONFIG_15_1001_Stock" text="Stock"/>
    <f:field ref="CCAPRECONFIG_15_1001_Strasse" text="Strasse"/>
    <f:field ref="CHPRECONFIG_1_1001_Strasse" text="Strasse"/>
    <f:field ref="BAVCFG_15_1700_Strasse2" text="Strasse2"/>
    <f:field ref="BAVCFG_15_1700_Strasse2_AP" text="Strasse2_AP"/>
    <f:field ref="BAVCFG_15_1700_Strasse_AP" text="Strasse_AP"/>
    <f:field ref="CCAPRECONFIG_15_1001_Telefon" text="Telefon"/>
    <f:field ref="CCAPRECONFIG_15_1001_Titel" text="Titel"/>
    <f:field ref="CHPRECONFIG_1_1001_Titel" text="Titel"/>
    <f:field ref="BAVCFG_15_1700_Titel_AP" text="Titel_AP"/>
    <f:field ref="CCAPRECONFIG_15_1001_Tuer" text="Tuer"/>
    <f:field ref="CCAPRECONFIG_15_1001_Versandart" text="Versandart"/>
    <f:field ref="CCAPRECONFIG_15_1001_Vorname" text="Vorname"/>
    <f:field ref="CHPRECONFIG_1_1001_Vorname" text="Vorname"/>
    <f:field ref="BAVCFG_15_1700_Vorname_AP" text="Vorname_AP"/>
    <f:field ref="CCAPRECONFIG_15_1001_zH" text="zH"/>
    <f:field ref="CCAPRECONFIG_15_1001_Ziel" text="Ziel"/>
    <f:field ref="BAVCFG_15_1700_Zusatzzeile1" text="Zusatzzeile1"/>
    <f:field ref="BAVCFG_15_1700_Zusatzzeile1_AP" text="Zusatzzeile1_AP"/>
    <f:field ref="BAVCFG_15_1700_Zusatzzeile2" text="Zusatzzeile2"/>
    <f:field ref="BAVCFG_15_1700_Zusatzzeile2_AP" text="Zusatzzeile2_AP"/>
    <f:field ref="BAVCFG_15_1700_ZustellungAm" text="ZustellungAm"/>
  </f:display>
  <f:display par="" text="Serienbrief">
    <f:field ref="doc_FSCFOLIO_1_1001_FieldSubject" text="Betreff"/>
    <f:field ref="doc_FSCFOLIO_1_1001_FieldDocumentNumber" text="Dokument Nummer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</Template>
  <TotalTime>3</TotalTime>
  <Words>902</Words>
  <Application>Microsoft Office PowerPoint</Application>
  <PresentationFormat>On-screen Show (4:3)</PresentationFormat>
  <Paragraphs>349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Präsentation</vt:lpstr>
      <vt:lpstr>Strategic Risk Management  at the Swiss Federal Office of Transport</vt:lpstr>
      <vt:lpstr>Agenda</vt:lpstr>
      <vt:lpstr>Federal Office of Transport</vt:lpstr>
      <vt:lpstr>Policy FOT Safety Concept</vt:lpstr>
      <vt:lpstr>Risk Management at FOT </vt:lpstr>
      <vt:lpstr>Safety Monitoring</vt:lpstr>
      <vt:lpstr>System of safety indicators</vt:lpstr>
      <vt:lpstr>Safety Monitoring Results for the Management Board</vt:lpstr>
      <vt:lpstr>Data source  Tool for collection of occurrence data</vt:lpstr>
      <vt:lpstr>Supporting Tool  for Safety Monitoring</vt:lpstr>
      <vt:lpstr>Safety target evaluation Example: Accidents to Persons</vt:lpstr>
      <vt:lpstr>Trend identification Example: Accidents to Persons</vt:lpstr>
      <vt:lpstr>Safety Performance Benchmark</vt:lpstr>
      <vt:lpstr>Indicators of the Benchmark</vt:lpstr>
      <vt:lpstr>Results of the Benchmark: CH-rank per indicator</vt:lpstr>
      <vt:lpstr>Results of the Benchmark: ranking per sum of indicator’s rankings</vt:lpstr>
      <vt:lpstr>Conclusions</vt:lpstr>
    </vt:vector>
  </TitlesOfParts>
  <Company>CSC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Andreas Schmid</dc:creator>
  <cp:lastModifiedBy>crp.3</cp:lastModifiedBy>
  <cp:revision>596</cp:revision>
  <cp:lastPrinted>2015-11-24T07:42:02Z</cp:lastPrinted>
  <dcterms:created xsi:type="dcterms:W3CDTF">2006-01-10T15:19:52Z</dcterms:created>
  <dcterms:modified xsi:type="dcterms:W3CDTF">2015-11-24T07:44:13Z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SYSTEM@1.1:Container">
    <vt:lpwstr>COO.2125.100.2.8125720</vt:lpwstr>
  </property>
  <property fmtid="{D5CDD505-2E9C-101B-9397-08002B2CF9AE}" pid="3" name="FSC#COOELAK@1.1001:Subject">
    <vt:lpwstr/>
  </property>
  <property fmtid="{D5CDD505-2E9C-101B-9397-08002B2CF9AE}" pid="4" name="FSC#COOELAK@1.1001:FileReference">
    <vt:lpwstr>BAV-023.13-00002</vt:lpwstr>
  </property>
  <property fmtid="{D5CDD505-2E9C-101B-9397-08002B2CF9AE}" pid="5" name="FSC#COOELAK@1.1001:FileRefYear">
    <vt:lpwstr>2014</vt:lpwstr>
  </property>
  <property fmtid="{D5CDD505-2E9C-101B-9397-08002B2CF9AE}" pid="6" name="FSC#COOELAK@1.1001:FileRefOrdinal">
    <vt:lpwstr>2</vt:lpwstr>
  </property>
  <property fmtid="{D5CDD505-2E9C-101B-9397-08002B2CF9AE}" pid="7" name="FSC#COOELAK@1.1001:FileRefOU">
    <vt:lpwstr>sr</vt:lpwstr>
  </property>
  <property fmtid="{D5CDD505-2E9C-101B-9397-08002B2CF9AE}" pid="8" name="FSC#COOELAK@1.1001:Organization">
    <vt:lpwstr/>
  </property>
  <property fmtid="{D5CDD505-2E9C-101B-9397-08002B2CF9AE}" pid="9" name="FSC#COOELAK@1.1001:Owner">
    <vt:lpwstr>Meuli Hannes</vt:lpwstr>
  </property>
  <property fmtid="{D5CDD505-2E9C-101B-9397-08002B2CF9AE}" pid="10" name="FSC#COOELAK@1.1001:OwnerExtension">
    <vt:lpwstr>+41 58 464 12 08</vt:lpwstr>
  </property>
  <property fmtid="{D5CDD505-2E9C-101B-9397-08002B2CF9AE}" pid="11" name="FSC#COOELAK@1.1001:OwnerFaxExtension">
    <vt:lpwstr>+41 58 462 57 13</vt:lpwstr>
  </property>
  <property fmtid="{D5CDD505-2E9C-101B-9397-08002B2CF9AE}" pid="12" name="FSC#COOELAK@1.1001:DispatchedBy">
    <vt:lpwstr/>
  </property>
  <property fmtid="{D5CDD505-2E9C-101B-9397-08002B2CF9AE}" pid="13" name="FSC#COOELAK@1.1001:DispatchedAt">
    <vt:lpwstr/>
  </property>
  <property fmtid="{D5CDD505-2E9C-101B-9397-08002B2CF9AE}" pid="14" name="FSC#COOELAK@1.1001:ApprovedBy">
    <vt:lpwstr/>
  </property>
  <property fmtid="{D5CDD505-2E9C-101B-9397-08002B2CF9AE}" pid="15" name="FSC#COOELAK@1.1001:ApprovedAt">
    <vt:lpwstr/>
  </property>
  <property fmtid="{D5CDD505-2E9C-101B-9397-08002B2CF9AE}" pid="16" name="FSC#COOELAK@1.1001:Department">
    <vt:lpwstr>Sicherheitsrisiko-Management (BAV)</vt:lpwstr>
  </property>
  <property fmtid="{D5CDD505-2E9C-101B-9397-08002B2CF9AE}" pid="17" name="FSC#COOELAK@1.1001:CreatedAt">
    <vt:lpwstr>20.11.2015</vt:lpwstr>
  </property>
  <property fmtid="{D5CDD505-2E9C-101B-9397-08002B2CF9AE}" pid="18" name="FSC#COOELAK@1.1001:OU">
    <vt:lpwstr>Sicherheitsrisiko-Management (BAV)</vt:lpwstr>
  </property>
  <property fmtid="{D5CDD505-2E9C-101B-9397-08002B2CF9AE}" pid="19" name="FSC#COOELAK@1.1001:Priority">
    <vt:lpwstr> ()</vt:lpwstr>
  </property>
  <property fmtid="{D5CDD505-2E9C-101B-9397-08002B2CF9AE}" pid="20" name="FSC#COOELAK@1.1001:ObjBarCode">
    <vt:lpwstr>*COO.2125.100.2.8125720*</vt:lpwstr>
  </property>
  <property fmtid="{D5CDD505-2E9C-101B-9397-08002B2CF9AE}" pid="21" name="FSC#COOELAK@1.1001:RefBarCode">
    <vt:lpwstr>*COO.2125.100.2.8125721*</vt:lpwstr>
  </property>
  <property fmtid="{D5CDD505-2E9C-101B-9397-08002B2CF9AE}" pid="22" name="FSC#COOELAK@1.1001:FileRefBarCode">
    <vt:lpwstr>*BAV-023.13-00002*</vt:lpwstr>
  </property>
  <property fmtid="{D5CDD505-2E9C-101B-9397-08002B2CF9AE}" pid="23" name="FSC#COOELAK@1.1001:ExternalRef">
    <vt:lpwstr/>
  </property>
  <property fmtid="{D5CDD505-2E9C-101B-9397-08002B2CF9AE}" pid="24" name="FSC#FSCEFDCFG@15.1400:AssignmentName">
    <vt:lpwstr/>
  </property>
  <property fmtid="{D5CDD505-2E9C-101B-9397-08002B2CF9AE}" pid="25" name="FSC#FSCEFDCFG@15.1400:FileResponsible">
    <vt:lpwstr/>
  </property>
  <property fmtid="{D5CDD505-2E9C-101B-9397-08002B2CF9AE}" pid="26" name="FSC#FSCEFDCFG@15.1400:FileRespOrg">
    <vt:lpwstr/>
  </property>
  <property fmtid="{D5CDD505-2E9C-101B-9397-08002B2CF9AE}" pid="27" name="FSC#FSCEFDCFG@15.1400:FileRespTel">
    <vt:lpwstr/>
  </property>
  <property fmtid="{D5CDD505-2E9C-101B-9397-08002B2CF9AE}" pid="28" name="FSC#FSCEFDCFG@15.1400:FileRespEmail">
    <vt:lpwstr/>
  </property>
  <property fmtid="{D5CDD505-2E9C-101B-9397-08002B2CF9AE}" pid="29" name="FSC#FSCEFDCFG@15.1400:Subject">
    <vt:lpwstr/>
  </property>
  <property fmtid="{D5CDD505-2E9C-101B-9397-08002B2CF9AE}" pid="30" name="FSC#FSCEFDCFG@15.1400:TitleDossier">
    <vt:lpwstr/>
  </property>
  <property fmtid="{D5CDD505-2E9C-101B-9397-08002B2CF9AE}" pid="31" name="FSC#FSCEFDCFG@15.1400:Dossierref">
    <vt:lpwstr/>
  </property>
  <property fmtid="{D5CDD505-2E9C-101B-9397-08002B2CF9AE}" pid="32" name="FSC#FSCEFDCFG@15.1400:OutAttachEledtr">
    <vt:lpwstr/>
  </property>
  <property fmtid="{D5CDD505-2E9C-101B-9397-08002B2CF9AE}" pid="33" name="FSC#FSCEFDCFG@15.1400:OutAttachPhysic">
    <vt:lpwstr/>
  </property>
  <property fmtid="{D5CDD505-2E9C-101B-9397-08002B2CF9AE}" pid="34" name="FSC#FSCEFDCFG@15.1400:FileRespFax">
    <vt:lpwstr/>
  </property>
  <property fmtid="{D5CDD505-2E9C-101B-9397-08002B2CF9AE}" pid="35" name="FSC#FSCEFDCFG@15.1400:FileRespHome">
    <vt:lpwstr/>
  </property>
  <property fmtid="{D5CDD505-2E9C-101B-9397-08002B2CF9AE}" pid="36" name="FSC#FSCEFDCFG@15.1400:FileRespStreet">
    <vt:lpwstr/>
  </property>
  <property fmtid="{D5CDD505-2E9C-101B-9397-08002B2CF9AE}" pid="37" name="FSC#FSCEFDCFG@15.1400:FileRespZipCode">
    <vt:lpwstr/>
  </property>
  <property fmtid="{D5CDD505-2E9C-101B-9397-08002B2CF9AE}" pid="38" name="FSC#FSCEFDCFG@15.1400:FileRespOrgHome">
    <vt:lpwstr/>
  </property>
  <property fmtid="{D5CDD505-2E9C-101B-9397-08002B2CF9AE}" pid="39" name="FSC#FSCEFDCFG@15.1400:FileRespOrgStreet">
    <vt:lpwstr/>
  </property>
  <property fmtid="{D5CDD505-2E9C-101B-9397-08002B2CF9AE}" pid="40" name="FSC#FSCEFDCFG@15.1400:FileRespOrgZipCode">
    <vt:lpwstr/>
  </property>
  <property fmtid="{D5CDD505-2E9C-101B-9397-08002B2CF9AE}" pid="41" name="FSC#FSCEFDCFG@15.1400:SignApproved1">
    <vt:lpwstr/>
  </property>
  <property fmtid="{D5CDD505-2E9C-101B-9397-08002B2CF9AE}" pid="42" name="FSC#FSCEFDCFG@15.1400:SignApproved2">
    <vt:lpwstr/>
  </property>
  <property fmtid="{D5CDD505-2E9C-101B-9397-08002B2CF9AE}" pid="43" name="FSC#FSCEFDCFG@15.1400:UserFunction">
    <vt:lpwstr/>
  </property>
  <property fmtid="{D5CDD505-2E9C-101B-9397-08002B2CF9AE}" pid="44" name="FSC#FSCEFDCFG@15.1400:DocumentID">
    <vt:lpwstr/>
  </property>
  <property fmtid="{D5CDD505-2E9C-101B-9397-08002B2CF9AE}" pid="45" name="FSC#FSCEFDCFG@15.1400:Shortsign">
    <vt:lpwstr>Nein</vt:lpwstr>
  </property>
  <property fmtid="{D5CDD505-2E9C-101B-9397-08002B2CF9AE}" pid="46" name="FSC#FSCEFDCFG@15.1400:ForeignNumber">
    <vt:lpwstr/>
  </property>
  <property fmtid="{D5CDD505-2E9C-101B-9397-08002B2CF9AE}" pid="47" name="FSC#FSCEFDCFG@15.1400:DocumentIDEnhanced">
    <vt:lpwstr/>
  </property>
  <property fmtid="{D5CDD505-2E9C-101B-9397-08002B2CF9AE}" pid="48" name="FSC#BAVTEMPL@102.1950:BAVShortsign">
    <vt:lpwstr/>
  </property>
  <property fmtid="{D5CDD505-2E9C-101B-9397-08002B2CF9AE}" pid="49" name="FSC#BAVTEMPL@102.1950:Registrierdatum">
    <vt:lpwstr/>
  </property>
  <property fmtid="{D5CDD505-2E9C-101B-9397-08002B2CF9AE}" pid="50" name="FSC#BAVTEMPL@102.1950:NameFileResponsible">
    <vt:lpwstr/>
  </property>
  <property fmtid="{D5CDD505-2E9C-101B-9397-08002B2CF9AE}" pid="51" name="FSC#BAVTEMPL@102.1950:VornameNameFileResponsible">
    <vt:lpwstr/>
  </property>
  <property fmtid="{D5CDD505-2E9C-101B-9397-08002B2CF9AE}" pid="52" name="FSC#BAVTEMPL@102.1950:ZusendungAm">
    <vt:lpwstr/>
  </property>
  <property fmtid="{D5CDD505-2E9C-101B-9397-08002B2CF9AE}" pid="53" name="FSC#BAVTEMPL@102.1950:EmpfName">
    <vt:lpwstr/>
  </property>
  <property fmtid="{D5CDD505-2E9C-101B-9397-08002B2CF9AE}" pid="54" name="FSC#BAVTEMPL@102.1950:EmpfStrasse">
    <vt:lpwstr/>
  </property>
  <property fmtid="{D5CDD505-2E9C-101B-9397-08002B2CF9AE}" pid="55" name="FSC#BAVTEMPL@102.1950:EmpfPLZ">
    <vt:lpwstr/>
  </property>
  <property fmtid="{D5CDD505-2E9C-101B-9397-08002B2CF9AE}" pid="56" name="FSC#BAVTEMPL@102.1950:EmpfOrt">
    <vt:lpwstr/>
  </property>
  <property fmtid="{D5CDD505-2E9C-101B-9397-08002B2CF9AE}" pid="57" name="FSC#BAVTEMPL@102.1950:Amtstitel">
    <vt:lpwstr/>
  </property>
  <property fmtid="{D5CDD505-2E9C-101B-9397-08002B2CF9AE}" pid="58" name="FSC#BAVTEMPL@102.1950:FileRespOU">
    <vt:lpwstr>Sicherheitsrisiko-Management</vt:lpwstr>
  </property>
  <property fmtid="{D5CDD505-2E9C-101B-9397-08002B2CF9AE}" pid="59" name="FSC#BAVTEMPL@102.1950:RegPlanPos">
    <vt:lpwstr>BAV-023.13</vt:lpwstr>
  </property>
  <property fmtid="{D5CDD505-2E9C-101B-9397-08002B2CF9AE}" pid="60" name="FSC#COOELAK@1.1001:IncomingNumber">
    <vt:lpwstr/>
  </property>
  <property fmtid="{D5CDD505-2E9C-101B-9397-08002B2CF9AE}" pid="61" name="FSC#COOELAK@1.1001:IncomingSubject">
    <vt:lpwstr/>
  </property>
  <property fmtid="{D5CDD505-2E9C-101B-9397-08002B2CF9AE}" pid="62" name="FSC#COOELAK@1.1001:ProcessResponsible">
    <vt:lpwstr/>
  </property>
  <property fmtid="{D5CDD505-2E9C-101B-9397-08002B2CF9AE}" pid="63" name="FSC#COOELAK@1.1001:ProcessResponsiblePhone">
    <vt:lpwstr/>
  </property>
  <property fmtid="{D5CDD505-2E9C-101B-9397-08002B2CF9AE}" pid="64" name="FSC#COOELAK@1.1001:ProcessResponsibleMail">
    <vt:lpwstr/>
  </property>
  <property fmtid="{D5CDD505-2E9C-101B-9397-08002B2CF9AE}" pid="65" name="FSC#COOELAK@1.1001:ProcessResponsibleFax">
    <vt:lpwstr/>
  </property>
  <property fmtid="{D5CDD505-2E9C-101B-9397-08002B2CF9AE}" pid="66" name="FSC#COOELAK@1.1001:ApproverFirstName">
    <vt:lpwstr/>
  </property>
  <property fmtid="{D5CDD505-2E9C-101B-9397-08002B2CF9AE}" pid="67" name="FSC#COOELAK@1.1001:ApproverSurName">
    <vt:lpwstr/>
  </property>
  <property fmtid="{D5CDD505-2E9C-101B-9397-08002B2CF9AE}" pid="68" name="FSC#COOELAK@1.1001:ApproverTitle">
    <vt:lpwstr/>
  </property>
  <property fmtid="{D5CDD505-2E9C-101B-9397-08002B2CF9AE}" pid="69" name="FSC#COOELAK@1.1001:ExternalDate">
    <vt:lpwstr/>
  </property>
  <property fmtid="{D5CDD505-2E9C-101B-9397-08002B2CF9AE}" pid="70" name="FSC#COOELAK@1.1001:SettlementApprovedAt">
    <vt:lpwstr/>
  </property>
  <property fmtid="{D5CDD505-2E9C-101B-9397-08002B2CF9AE}" pid="71" name="FSC#COOELAK@1.1001:BaseNumber">
    <vt:lpwstr>BAV-023.13</vt:lpwstr>
  </property>
  <property fmtid="{D5CDD505-2E9C-101B-9397-08002B2CF9AE}" pid="72" name="FSC#ELAKGOV@1.1001:PersonalSubjGender">
    <vt:lpwstr/>
  </property>
  <property fmtid="{D5CDD505-2E9C-101B-9397-08002B2CF9AE}" pid="73" name="FSC#ELAKGOV@1.1001:PersonalSubjFirstName">
    <vt:lpwstr/>
  </property>
  <property fmtid="{D5CDD505-2E9C-101B-9397-08002B2CF9AE}" pid="74" name="FSC#ELAKGOV@1.1001:PersonalSubjSurName">
    <vt:lpwstr/>
  </property>
  <property fmtid="{D5CDD505-2E9C-101B-9397-08002B2CF9AE}" pid="75" name="FSC#ELAKGOV@1.1001:PersonalSubjSalutation">
    <vt:lpwstr/>
  </property>
  <property fmtid="{D5CDD505-2E9C-101B-9397-08002B2CF9AE}" pid="76" name="FSC#ELAKGOV@1.1001:PersonalSubjAddress">
    <vt:lpwstr/>
  </property>
  <property fmtid="{D5CDD505-2E9C-101B-9397-08002B2CF9AE}" pid="77" name="FSC#BAVTEMPL@102.1950:AssignmentName">
    <vt:lpwstr/>
  </property>
  <property fmtid="{D5CDD505-2E9C-101B-9397-08002B2CF9AE}" pid="78" name="FSC#BAVTEMPL@102.1950:DocumentID">
    <vt:lpwstr/>
  </property>
  <property fmtid="{D5CDD505-2E9C-101B-9397-08002B2CF9AE}" pid="79" name="FSC#BAVTEMPL@102.1950:DocumentIDEnhanced">
    <vt:lpwstr/>
  </property>
  <property fmtid="{D5CDD505-2E9C-101B-9397-08002B2CF9AE}" pid="80" name="FSC#BAVTEMPL@102.1950:Dossierref">
    <vt:lpwstr/>
  </property>
  <property fmtid="{D5CDD505-2E9C-101B-9397-08002B2CF9AE}" pid="81" name="FSC#BAVTEMPL@102.1950:EmpfName_AP">
    <vt:lpwstr/>
  </property>
  <property fmtid="{D5CDD505-2E9C-101B-9397-08002B2CF9AE}" pid="82" name="FSC#BAVTEMPL@102.1950:EmpfOrt_AP">
    <vt:lpwstr/>
  </property>
  <property fmtid="{D5CDD505-2E9C-101B-9397-08002B2CF9AE}" pid="83" name="FSC#BAVTEMPL@102.1950:EmpfPLZ_AP">
    <vt:lpwstr/>
  </property>
  <property fmtid="{D5CDD505-2E9C-101B-9397-08002B2CF9AE}" pid="84" name="FSC#BAVTEMPL@102.1950:EmpfStrasse_AP">
    <vt:lpwstr/>
  </property>
  <property fmtid="{D5CDD505-2E9C-101B-9397-08002B2CF9AE}" pid="85" name="FSC#BAVTEMPL@102.1950:FileRespEmail">
    <vt:lpwstr/>
  </property>
  <property fmtid="{D5CDD505-2E9C-101B-9397-08002B2CF9AE}" pid="86" name="FSC#BAVTEMPL@102.1950:FileRespFax">
    <vt:lpwstr/>
  </property>
  <property fmtid="{D5CDD505-2E9C-101B-9397-08002B2CF9AE}" pid="87" name="FSC#BAVTEMPL@102.1950:FileRespHome">
    <vt:lpwstr/>
  </property>
  <property fmtid="{D5CDD505-2E9C-101B-9397-08002B2CF9AE}" pid="88" name="FSC#BAVTEMPL@102.1950:FileResponsible">
    <vt:lpwstr/>
  </property>
  <property fmtid="{D5CDD505-2E9C-101B-9397-08002B2CF9AE}" pid="89" name="FSC#BAVTEMPL@102.1950:FileRespOrg">
    <vt:lpwstr/>
  </property>
  <property fmtid="{D5CDD505-2E9C-101B-9397-08002B2CF9AE}" pid="90" name="FSC#BAVTEMPL@102.1950:FileRespOrgHome">
    <vt:lpwstr/>
  </property>
  <property fmtid="{D5CDD505-2E9C-101B-9397-08002B2CF9AE}" pid="91" name="FSC#BAVTEMPL@102.1950:FileRespOrgStreet">
    <vt:lpwstr/>
  </property>
  <property fmtid="{D5CDD505-2E9C-101B-9397-08002B2CF9AE}" pid="92" name="FSC#BAVTEMPL@102.1950:FileRespOrgZipCode">
    <vt:lpwstr/>
  </property>
  <property fmtid="{D5CDD505-2E9C-101B-9397-08002B2CF9AE}" pid="93" name="FSC#BAVTEMPL@102.1950:FileRespStreet">
    <vt:lpwstr/>
  </property>
  <property fmtid="{D5CDD505-2E9C-101B-9397-08002B2CF9AE}" pid="94" name="FSC#BAVTEMPL@102.1950:FileRespTel">
    <vt:lpwstr/>
  </property>
  <property fmtid="{D5CDD505-2E9C-101B-9397-08002B2CF9AE}" pid="95" name="FSC#BAVTEMPL@102.1950:FileRespZipCode">
    <vt:lpwstr/>
  </property>
  <property fmtid="{D5CDD505-2E9C-101B-9397-08002B2CF9AE}" pid="96" name="FSC#BAVTEMPL@102.1950:ForeignNumber">
    <vt:lpwstr/>
  </property>
  <property fmtid="{D5CDD505-2E9C-101B-9397-08002B2CF9AE}" pid="97" name="FSC#BAVTEMPL@102.1950:OutAttachEledtr">
    <vt:lpwstr/>
  </property>
  <property fmtid="{D5CDD505-2E9C-101B-9397-08002B2CF9AE}" pid="98" name="FSC#BAVTEMPL@102.1950:OutAttachPhysic">
    <vt:lpwstr/>
  </property>
  <property fmtid="{D5CDD505-2E9C-101B-9397-08002B2CF9AE}" pid="99" name="FSC#BAVTEMPL@102.1950:Shortsign">
    <vt:lpwstr>Ja</vt:lpwstr>
  </property>
  <property fmtid="{D5CDD505-2E9C-101B-9397-08002B2CF9AE}" pid="100" name="FSC#BAVTEMPL@102.1950:SignApproved1">
    <vt:lpwstr/>
  </property>
  <property fmtid="{D5CDD505-2E9C-101B-9397-08002B2CF9AE}" pid="101" name="FSC#BAVTEMPL@102.1950:SignApproved2">
    <vt:lpwstr/>
  </property>
  <property fmtid="{D5CDD505-2E9C-101B-9397-08002B2CF9AE}" pid="102" name="FSC#BAVTEMPL@102.1950:Subject">
    <vt:lpwstr/>
  </property>
  <property fmtid="{D5CDD505-2E9C-101B-9397-08002B2CF9AE}" pid="103" name="FSC#BAVTEMPL@102.1950:TitleDossier">
    <vt:lpwstr/>
  </property>
  <property fmtid="{D5CDD505-2E9C-101B-9397-08002B2CF9AE}" pid="104" name="FSC#BAVTEMPL@102.1950:UserFunction">
    <vt:lpwstr/>
  </property>
  <property fmtid="{D5CDD505-2E9C-101B-9397-08002B2CF9AE}" pid="105" name="FSC#BAVTEMPL@102.1950:Versandart">
    <vt:lpwstr/>
  </property>
  <property fmtid="{D5CDD505-2E9C-101B-9397-08002B2CF9AE}" pid="106" name="FSC#BAVTEMPL@102.1950:SubFileState">
    <vt:lpwstr/>
  </property>
  <property fmtid="{D5CDD505-2E9C-101B-9397-08002B2CF9AE}" pid="107" name="FSC#BKCFG@15.1700:FileResponsible">
    <vt:lpwstr/>
  </property>
  <property fmtid="{D5CDD505-2E9C-101B-9397-08002B2CF9AE}" pid="108" name="FSC#BKCFG@15.1700:FileResponsibleTel">
    <vt:lpwstr/>
  </property>
  <property fmtid="{D5CDD505-2E9C-101B-9397-08002B2CF9AE}" pid="109" name="FSC#BKCFG@15.1700:FileResponsibleEmail">
    <vt:lpwstr/>
  </property>
  <property fmtid="{D5CDD505-2E9C-101B-9397-08002B2CF9AE}" pid="110" name="FSC#BKCFG@15.1700:FileResponsibleFax">
    <vt:lpwstr/>
  </property>
  <property fmtid="{D5CDD505-2E9C-101B-9397-08002B2CF9AE}" pid="111" name="FSC#BKCFG@15.1700:FileResponsibleAddress">
    <vt:lpwstr/>
  </property>
  <property fmtid="{D5CDD505-2E9C-101B-9397-08002B2CF9AE}" pid="112" name="FSC#BKCFG@15.1700:FileResponsibleStreet">
    <vt:lpwstr/>
  </property>
  <property fmtid="{D5CDD505-2E9C-101B-9397-08002B2CF9AE}" pid="113" name="FSC#BKCFG@15.1700:FileResponsiblezipcode">
    <vt:lpwstr/>
  </property>
  <property fmtid="{D5CDD505-2E9C-101B-9397-08002B2CF9AE}" pid="114" name="FSC#BKCFG@15.1700:FileResponsiblecity">
    <vt:lpwstr/>
  </property>
  <property fmtid="{D5CDD505-2E9C-101B-9397-08002B2CF9AE}" pid="115" name="FSC#BKCFG@15.1700:FileResponsibleAbbreviation">
    <vt:lpwstr/>
  </property>
  <property fmtid="{D5CDD505-2E9C-101B-9397-08002B2CF9AE}" pid="116" name="FSC#BKCFG@15.1700:FileRespOrg_DE">
    <vt:lpwstr>Sektion Terminologie Englischer Sprachdienst</vt:lpwstr>
  </property>
  <property fmtid="{D5CDD505-2E9C-101B-9397-08002B2CF9AE}" pid="117" name="FSC#BKCFG@15.1700:FileRespOrg_FR">
    <vt:lpwstr>Section de terminologie Service linguistique anglais</vt:lpwstr>
  </property>
  <property fmtid="{D5CDD505-2E9C-101B-9397-08002B2CF9AE}" pid="118" name="FSC#BKCFG@15.1700:FileRespOrg_IT">
    <vt:lpwstr>Sezione di terminologia Servizio linguistico inglese</vt:lpwstr>
  </property>
  <property fmtid="{D5CDD505-2E9C-101B-9397-08002B2CF9AE}" pid="119" name="FSC#BKCFG@15.1700:FileRespOrg_EN">
    <vt:lpwstr>Terminology Section English Language Service</vt:lpwstr>
  </property>
  <property fmtid="{D5CDD505-2E9C-101B-9397-08002B2CF9AE}" pid="120" name="FSC#BKCFG@15.1700:FileRespOrgHome">
    <vt:lpwstr>Gurtengasse 3, 3003 Bern</vt:lpwstr>
  </property>
  <property fmtid="{D5CDD505-2E9C-101B-9397-08002B2CF9AE}" pid="121" name="FSC#BKCFG@15.1700:FileRespFunction_DE">
    <vt:lpwstr/>
  </property>
  <property fmtid="{D5CDD505-2E9C-101B-9397-08002B2CF9AE}" pid="122" name="FSC#BKCFG@15.1700:FileRespFunction_FR">
    <vt:lpwstr/>
  </property>
  <property fmtid="{D5CDD505-2E9C-101B-9397-08002B2CF9AE}" pid="123" name="FSC#BKCFG@15.1700:FileRespFunction_IT">
    <vt:lpwstr/>
  </property>
  <property fmtid="{D5CDD505-2E9C-101B-9397-08002B2CF9AE}" pid="124" name="FSC#BKCFG@15.1700:FileRespFunction_EN">
    <vt:lpwstr/>
  </property>
  <property fmtid="{D5CDD505-2E9C-101B-9397-08002B2CF9AE}" pid="125" name="FSC#BKCFG@15.1700:CurrUserAbbreviation">
    <vt:lpwstr>fro</vt:lpwstr>
  </property>
  <property fmtid="{D5CDD505-2E9C-101B-9397-08002B2CF9AE}" pid="126" name="FSC#BKCFG@15.1700:CategoryReference">
    <vt:lpwstr>731.37</vt:lpwstr>
  </property>
  <property fmtid="{D5CDD505-2E9C-101B-9397-08002B2CF9AE}" pid="127" name="FSC#BKCFG@15.1700:AssignedClassification_DE">
    <vt:lpwstr>Nicht klassifiziert</vt:lpwstr>
  </property>
  <property fmtid="{D5CDD505-2E9C-101B-9397-08002B2CF9AE}" pid="128" name="FSC#BKCFG@15.1700:AssignedClassification_FR">
    <vt:lpwstr>Non classifié</vt:lpwstr>
  </property>
  <property fmtid="{D5CDD505-2E9C-101B-9397-08002B2CF9AE}" pid="129" name="FSC#BKCFG@15.1700:AssignedClassification_IT">
    <vt:lpwstr>Non classificato</vt:lpwstr>
  </property>
  <property fmtid="{D5CDD505-2E9C-101B-9397-08002B2CF9AE}" pid="130" name="FSC#BKCFG@15.1700:AssignedClassification_EN">
    <vt:lpwstr>Not categorized</vt:lpwstr>
  </property>
  <property fmtid="{D5CDD505-2E9C-101B-9397-08002B2CF9AE}" pid="131" name="FSC#BKCFG@15.1700:documentid">
    <vt:lpwstr/>
  </property>
  <property fmtid="{D5CDD505-2E9C-101B-9397-08002B2CF9AE}" pid="132" name="FSC#BKCFG@15.1700:cooAddress">
    <vt:lpwstr>COO.2094.301.6.1727629</vt:lpwstr>
  </property>
  <property fmtid="{D5CDD505-2E9C-101B-9397-08002B2CF9AE}" pid="133" name="FSC#BKCFG@15.1700:sleeveFileReference">
    <vt:lpwstr>731.37/2012/00612</vt:lpwstr>
  </property>
  <property fmtid="{D5CDD505-2E9C-101B-9397-08002B2CF9AE}" pid="134" name="FSC#COOELAK@1.1001:CurrentUserRolePos">
    <vt:lpwstr>Sachbearbeiter/in</vt:lpwstr>
  </property>
  <property fmtid="{D5CDD505-2E9C-101B-9397-08002B2CF9AE}" pid="135" name="FSC#COOELAK@1.1001:CurrentUserEmail">
    <vt:lpwstr>roman.slovak@bav.admin.ch</vt:lpwstr>
  </property>
  <property fmtid="{D5CDD505-2E9C-101B-9397-08002B2CF9AE}" pid="136" name="FSC#UVEKCFG@15.1700:Function">
    <vt:lpwstr/>
  </property>
  <property fmtid="{D5CDD505-2E9C-101B-9397-08002B2CF9AE}" pid="137" name="FSC#UVEKCFG@15.1700:FileRespOrg">
    <vt:lpwstr>Sicherheitsrisiko-Management</vt:lpwstr>
  </property>
  <property fmtid="{D5CDD505-2E9C-101B-9397-08002B2CF9AE}" pid="138" name="FSC#UVEKCFG@15.1700:DefaultGroupFileResponsible">
    <vt:lpwstr/>
  </property>
  <property fmtid="{D5CDD505-2E9C-101B-9397-08002B2CF9AE}" pid="139" name="FSC#UVEKCFG@15.1700:FileRespFunction">
    <vt:lpwstr/>
  </property>
  <property fmtid="{D5CDD505-2E9C-101B-9397-08002B2CF9AE}" pid="140" name="FSC#UVEKCFG@15.1700:AssignedClassification">
    <vt:lpwstr/>
  </property>
  <property fmtid="{D5CDD505-2E9C-101B-9397-08002B2CF9AE}" pid="141" name="FSC#UVEKCFG@15.1700:AssignedClassificationCode">
    <vt:lpwstr>COO.1.1001.1.137854</vt:lpwstr>
  </property>
  <property fmtid="{D5CDD505-2E9C-101B-9397-08002B2CF9AE}" pid="142" name="FSC#UVEKCFG@15.1700:FileResponsible">
    <vt:lpwstr/>
  </property>
  <property fmtid="{D5CDD505-2E9C-101B-9397-08002B2CF9AE}" pid="143" name="FSC#UVEKCFG@15.1700:FileResponsibleTel">
    <vt:lpwstr/>
  </property>
  <property fmtid="{D5CDD505-2E9C-101B-9397-08002B2CF9AE}" pid="144" name="FSC#UVEKCFG@15.1700:FileResponsibleEmail">
    <vt:lpwstr/>
  </property>
  <property fmtid="{D5CDD505-2E9C-101B-9397-08002B2CF9AE}" pid="145" name="FSC#UVEKCFG@15.1700:FileResponsibleFax">
    <vt:lpwstr/>
  </property>
  <property fmtid="{D5CDD505-2E9C-101B-9397-08002B2CF9AE}" pid="146" name="FSC#UVEKCFG@15.1700:FileResponsibleAddress">
    <vt:lpwstr/>
  </property>
  <property fmtid="{D5CDD505-2E9C-101B-9397-08002B2CF9AE}" pid="147" name="FSC#UVEKCFG@15.1700:FileResponsibleStreet">
    <vt:lpwstr/>
  </property>
  <property fmtid="{D5CDD505-2E9C-101B-9397-08002B2CF9AE}" pid="148" name="FSC#UVEKCFG@15.1700:FileResponsiblezipcode">
    <vt:lpwstr/>
  </property>
  <property fmtid="{D5CDD505-2E9C-101B-9397-08002B2CF9AE}" pid="149" name="FSC#UVEKCFG@15.1700:FileResponsiblecity">
    <vt:lpwstr/>
  </property>
  <property fmtid="{D5CDD505-2E9C-101B-9397-08002B2CF9AE}" pid="150" name="FSC#UVEKCFG@15.1700:FileResponsibleAbbreviation">
    <vt:lpwstr/>
  </property>
  <property fmtid="{D5CDD505-2E9C-101B-9397-08002B2CF9AE}" pid="151" name="FSC#UVEKCFG@15.1700:FileRespOrgHome">
    <vt:lpwstr/>
  </property>
  <property fmtid="{D5CDD505-2E9C-101B-9397-08002B2CF9AE}" pid="152" name="FSC#UVEKCFG@15.1700:CurrUserAbbreviation">
    <vt:lpwstr>slr</vt:lpwstr>
  </property>
  <property fmtid="{D5CDD505-2E9C-101B-9397-08002B2CF9AE}" pid="153" name="FSC#UVEKCFG@15.1700:CategoryReference">
    <vt:lpwstr>BAV-023.13</vt:lpwstr>
  </property>
  <property fmtid="{D5CDD505-2E9C-101B-9397-08002B2CF9AE}" pid="154" name="FSC#UVEKCFG@15.1700:cooAddress">
    <vt:lpwstr>COO.2125.100.2.8125720</vt:lpwstr>
  </property>
  <property fmtid="{D5CDD505-2E9C-101B-9397-08002B2CF9AE}" pid="155" name="FSC#UVEKCFG@15.1700:sleeveFileReference">
    <vt:lpwstr/>
  </property>
  <property fmtid="{D5CDD505-2E9C-101B-9397-08002B2CF9AE}" pid="156" name="FSC#UVEKCFG@15.1700:BureauName">
    <vt:lpwstr/>
  </property>
  <property fmtid="{D5CDD505-2E9C-101B-9397-08002B2CF9AE}" pid="157" name="FSC#UVEKCFG@15.1700:BureauShortName">
    <vt:lpwstr/>
  </property>
  <property fmtid="{D5CDD505-2E9C-101B-9397-08002B2CF9AE}" pid="158" name="FSC#UVEKCFG@15.1700:BureauWebsite">
    <vt:lpwstr/>
  </property>
  <property fmtid="{D5CDD505-2E9C-101B-9397-08002B2CF9AE}" pid="159" name="FSC#UVEKCFG@15.1700:SubFileTitle">
    <vt:lpwstr>Workshop-UNECE_Risk-management-at-FOT_v2</vt:lpwstr>
  </property>
  <property fmtid="{D5CDD505-2E9C-101B-9397-08002B2CF9AE}" pid="160" name="FSC#UVEKCFG@15.1700:ForeignNumber">
    <vt:lpwstr/>
  </property>
  <property fmtid="{D5CDD505-2E9C-101B-9397-08002B2CF9AE}" pid="161" name="FSC#UVEKCFG@15.1700:Amtstitel">
    <vt:lpwstr/>
  </property>
  <property fmtid="{D5CDD505-2E9C-101B-9397-08002B2CF9AE}" pid="162" name="FSC#UVEKCFG@15.1700:ZusendungAm">
    <vt:lpwstr/>
  </property>
  <property fmtid="{D5CDD505-2E9C-101B-9397-08002B2CF9AE}" pid="163" name="FSC#UVEKCFG@15.1700:SignerLeft">
    <vt:lpwstr/>
  </property>
  <property fmtid="{D5CDD505-2E9C-101B-9397-08002B2CF9AE}" pid="164" name="FSC#UVEKCFG@15.1700:SignerRight">
    <vt:lpwstr/>
  </property>
  <property fmtid="{D5CDD505-2E9C-101B-9397-08002B2CF9AE}" pid="165" name="FSC#UVEKCFG@15.1700:SignerLeftJobTitle">
    <vt:lpwstr/>
  </property>
  <property fmtid="{D5CDD505-2E9C-101B-9397-08002B2CF9AE}" pid="166" name="FSC#UVEKCFG@15.1700:SignerRightJobTitle">
    <vt:lpwstr/>
  </property>
  <property fmtid="{D5CDD505-2E9C-101B-9397-08002B2CF9AE}" pid="167" name="FSC#UVEKCFG@15.1700:SignerLeftFunction">
    <vt:lpwstr/>
  </property>
  <property fmtid="{D5CDD505-2E9C-101B-9397-08002B2CF9AE}" pid="168" name="FSC#UVEKCFG@15.1700:SignerRightFunction">
    <vt:lpwstr/>
  </property>
  <property fmtid="{D5CDD505-2E9C-101B-9397-08002B2CF9AE}" pid="169" name="FSC#UVEKCFG@15.1700:SignerLeftUserRoleGroup">
    <vt:lpwstr/>
  </property>
  <property fmtid="{D5CDD505-2E9C-101B-9397-08002B2CF9AE}" pid="170" name="FSC#UVEKCFG@15.1700:SignerRightUserRoleGroup">
    <vt:lpwstr/>
  </property>
  <property fmtid="{D5CDD505-2E9C-101B-9397-08002B2CF9AE}" pid="171" name="FSC#ATSTATECFG@1.1001:Office">
    <vt:lpwstr/>
  </property>
  <property fmtid="{D5CDD505-2E9C-101B-9397-08002B2CF9AE}" pid="172" name="FSC#ATSTATECFG@1.1001:Agent">
    <vt:lpwstr/>
  </property>
  <property fmtid="{D5CDD505-2E9C-101B-9397-08002B2CF9AE}" pid="173" name="FSC#ATSTATECFG@1.1001:AgentPhone">
    <vt:lpwstr/>
  </property>
  <property fmtid="{D5CDD505-2E9C-101B-9397-08002B2CF9AE}" pid="174" name="FSC#ATSTATECFG@1.1001:DepartmentFax">
    <vt:lpwstr/>
  </property>
  <property fmtid="{D5CDD505-2E9C-101B-9397-08002B2CF9AE}" pid="175" name="FSC#ATSTATECFG@1.1001:DepartmentEmail">
    <vt:lpwstr/>
  </property>
  <property fmtid="{D5CDD505-2E9C-101B-9397-08002B2CF9AE}" pid="176" name="FSC#ATSTATECFG@1.1001:SubfileDate">
    <vt:lpwstr/>
  </property>
  <property fmtid="{D5CDD505-2E9C-101B-9397-08002B2CF9AE}" pid="177" name="FSC#ATSTATECFG@1.1001:SubfileSubject">
    <vt:lpwstr>Workshop-UNECE_Risk-management-at-FOT_v2</vt:lpwstr>
  </property>
  <property fmtid="{D5CDD505-2E9C-101B-9397-08002B2CF9AE}" pid="178" name="FSC#ATSTATECFG@1.1001:DepartmentZipCode">
    <vt:lpwstr/>
  </property>
  <property fmtid="{D5CDD505-2E9C-101B-9397-08002B2CF9AE}" pid="179" name="FSC#ATSTATECFG@1.1001:DepartmentCountry">
    <vt:lpwstr/>
  </property>
  <property fmtid="{D5CDD505-2E9C-101B-9397-08002B2CF9AE}" pid="180" name="FSC#ATSTATECFG@1.1001:DepartmentCity">
    <vt:lpwstr/>
  </property>
  <property fmtid="{D5CDD505-2E9C-101B-9397-08002B2CF9AE}" pid="181" name="FSC#ATSTATECFG@1.1001:DepartmentStreet">
    <vt:lpwstr/>
  </property>
  <property fmtid="{D5CDD505-2E9C-101B-9397-08002B2CF9AE}" pid="182" name="FSC#ATSTATECFG@1.1001:DepartmentDVR">
    <vt:lpwstr/>
  </property>
  <property fmtid="{D5CDD505-2E9C-101B-9397-08002B2CF9AE}" pid="183" name="FSC#ATSTATECFG@1.1001:DepartmentUID">
    <vt:lpwstr/>
  </property>
  <property fmtid="{D5CDD505-2E9C-101B-9397-08002B2CF9AE}" pid="184" name="FSC#ATSTATECFG@1.1001:SubfileReference">
    <vt:lpwstr>BAV-023.13-00002</vt:lpwstr>
  </property>
  <property fmtid="{D5CDD505-2E9C-101B-9397-08002B2CF9AE}" pid="185" name="FSC#ATSTATECFG@1.1001:Clause">
    <vt:lpwstr/>
  </property>
  <property fmtid="{D5CDD505-2E9C-101B-9397-08002B2CF9AE}" pid="186" name="FSC#ATSTATECFG@1.1001:ApprovedSignature">
    <vt:lpwstr/>
  </property>
  <property fmtid="{D5CDD505-2E9C-101B-9397-08002B2CF9AE}" pid="187" name="FSC#ATSTATECFG@1.1001:BankAccount">
    <vt:lpwstr/>
  </property>
  <property fmtid="{D5CDD505-2E9C-101B-9397-08002B2CF9AE}" pid="188" name="FSC#ATSTATECFG@1.1001:BankAccountOwner">
    <vt:lpwstr/>
  </property>
  <property fmtid="{D5CDD505-2E9C-101B-9397-08002B2CF9AE}" pid="189" name="FSC#ATSTATECFG@1.1001:BankInstitute">
    <vt:lpwstr/>
  </property>
  <property fmtid="{D5CDD505-2E9C-101B-9397-08002B2CF9AE}" pid="190" name="FSC#ATSTATECFG@1.1001:BankAccountID">
    <vt:lpwstr/>
  </property>
  <property fmtid="{D5CDD505-2E9C-101B-9397-08002B2CF9AE}" pid="191" name="FSC#ATSTATECFG@1.1001:BankAccountIBAN">
    <vt:lpwstr/>
  </property>
  <property fmtid="{D5CDD505-2E9C-101B-9397-08002B2CF9AE}" pid="192" name="FSC#ATSTATECFG@1.1001:BankAccountBIC">
    <vt:lpwstr/>
  </property>
  <property fmtid="{D5CDD505-2E9C-101B-9397-08002B2CF9AE}" pid="193" name="FSC#ATSTATECFG@1.1001:BankName">
    <vt:lpwstr/>
  </property>
  <property fmtid="{D5CDD505-2E9C-101B-9397-08002B2CF9AE}" pid="194" name="FSC#FSCFOLIO@1.1001:docpropproject">
    <vt:lpwstr/>
  </property>
</Properties>
</file>