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9"/>
  </p:notesMasterIdLst>
  <p:sldIdLst>
    <p:sldId id="260" r:id="rId4"/>
    <p:sldId id="258" r:id="rId5"/>
    <p:sldId id="259" r:id="rId6"/>
    <p:sldId id="256" r:id="rId7"/>
    <p:sldId id="257" r:id="rId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077" autoAdjust="0"/>
  </p:normalViewPr>
  <p:slideViewPr>
    <p:cSldViewPr>
      <p:cViewPr varScale="1">
        <p:scale>
          <a:sx n="56" d="100"/>
          <a:sy n="56" d="100"/>
        </p:scale>
        <p:origin x="-84"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0E207-CD7F-47AA-9557-4703A6A90593}" type="datetimeFigureOut">
              <a:rPr lang="en-US" smtClean="0"/>
              <a:t>11/25/2015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32F30B-B1DE-4DA6-914C-8C7786D111B7}" type="slidenum">
              <a:rPr lang="en-US" smtClean="0"/>
              <a:t>‹#›</a:t>
            </a:fld>
            <a:endParaRPr lang="en-US"/>
          </a:p>
        </p:txBody>
      </p:sp>
    </p:spTree>
    <p:extLst>
      <p:ext uri="{BB962C8B-B14F-4D97-AF65-F5344CB8AC3E}">
        <p14:creationId xmlns:p14="http://schemas.microsoft.com/office/powerpoint/2010/main" val="1090156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4126465-2994-4660-9E67-239D2DE206D4}" type="slidenum">
              <a:rPr lang="en-US" altLang="en-US" smtClean="0">
                <a:latin typeface="Arial" charset="0"/>
              </a:rPr>
              <a:pPr eaLnBrk="1" hangingPunct="1">
                <a:spcBef>
                  <a:spcPct val="0"/>
                </a:spcBef>
              </a:pPr>
              <a:t>1</a:t>
            </a:fld>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Summit of the International Transport Forum is the world's leading transport policy event. Every year, it brings together transport ministers from 57 member countries with business leaders, top researchers, and key sector representatives for debate and networking. 2016: Green and inclusive transport</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focus: Green transport, inclusive mobility</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Transport plays a central role in the pursuit of prosperity that is both economically and environmentally sustainable, and where the benefits are more evenly shared across society. The 2016 Summit will consider why green and inclusive transport is important for economic growth, and how low-carbon transport will help the transition to a green growth economy. It will also explore the changes needed to make transport more inclusive and to provide better, broader access to services, jobs, and other opportunities.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How you can get involved</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2016 Summit provides a unique opportunity to involve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 in this critical debate. Raise your </a:t>
            </a:r>
            <a:r>
              <a:rPr lang="en-US" sz="1200" kern="1200" dirty="0" err="1" smtClean="0">
                <a:solidFill>
                  <a:schemeClr val="tx1"/>
                </a:solidFill>
                <a:effectLst/>
                <a:latin typeface="+mn-lt"/>
                <a:ea typeface="+mn-ea"/>
                <a:cs typeface="+mn-cs"/>
              </a:rPr>
              <a:t>organisation's</a:t>
            </a:r>
            <a:r>
              <a:rPr lang="en-US" sz="1200" kern="1200" dirty="0" smtClean="0">
                <a:solidFill>
                  <a:schemeClr val="tx1"/>
                </a:solidFill>
                <a:effectLst/>
                <a:latin typeface="+mn-lt"/>
                <a:ea typeface="+mn-ea"/>
                <a:cs typeface="+mn-cs"/>
              </a:rPr>
              <a:t> profile, showcase your products, services, research and other initiatives and benefit from unparalleled access to a high-level audience and international media. Contact us to discuss the many ways to get involved and to identify relevant opportunities for your </a:t>
            </a:r>
            <a:r>
              <a:rPr lang="en-US" sz="1200" kern="1200" dirty="0" err="1" smtClean="0">
                <a:solidFill>
                  <a:schemeClr val="tx1"/>
                </a:solidFill>
                <a:effectLst/>
                <a:latin typeface="+mn-lt"/>
                <a:ea typeface="+mn-ea"/>
                <a:cs typeface="+mn-cs"/>
              </a:rPr>
              <a:t>organisation</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032F30B-B1DE-4DA6-914C-8C7786D111B7}" type="slidenum">
              <a:rPr lang="en-US" smtClean="0"/>
              <a:t>4</a:t>
            </a:fld>
            <a:endParaRPr lang="en-US"/>
          </a:p>
        </p:txBody>
      </p:sp>
    </p:spTree>
    <p:extLst>
      <p:ext uri="{BB962C8B-B14F-4D97-AF65-F5344CB8AC3E}">
        <p14:creationId xmlns:p14="http://schemas.microsoft.com/office/powerpoint/2010/main" val="270390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Interest</a:t>
            </a:r>
            <a:r>
              <a:rPr lang="en-US" baseline="0" dirty="0" smtClean="0"/>
              <a:t> Groups with member countries and interested </a:t>
            </a:r>
            <a:r>
              <a:rPr lang="en-US" baseline="0" dirty="0" err="1" smtClean="0"/>
              <a:t>organisations</a:t>
            </a:r>
            <a:endParaRPr lang="en-US" dirty="0"/>
          </a:p>
        </p:txBody>
      </p:sp>
      <p:sp>
        <p:nvSpPr>
          <p:cNvPr id="4" name="Slide Number Placeholder 3"/>
          <p:cNvSpPr>
            <a:spLocks noGrp="1"/>
          </p:cNvSpPr>
          <p:nvPr>
            <p:ph type="sldNum" sz="quarter" idx="10"/>
          </p:nvPr>
        </p:nvSpPr>
        <p:spPr/>
        <p:txBody>
          <a:bodyPr/>
          <a:lstStyle/>
          <a:p>
            <a:fld id="{A032F30B-B1DE-4DA6-914C-8C7786D111B7}" type="slidenum">
              <a:rPr lang="en-US" smtClean="0"/>
              <a:t>5</a:t>
            </a:fld>
            <a:endParaRPr lang="en-US"/>
          </a:p>
        </p:txBody>
      </p:sp>
    </p:spTree>
    <p:extLst>
      <p:ext uri="{BB962C8B-B14F-4D97-AF65-F5344CB8AC3E}">
        <p14:creationId xmlns:p14="http://schemas.microsoft.com/office/powerpoint/2010/main" val="1035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628651" y="914400"/>
            <a:ext cx="7905750" cy="609600"/>
          </a:xfrm>
          <a:prstGeom prst="rect">
            <a:avLst/>
          </a:prstGeom>
          <a:noFill/>
          <a:ln w="9525">
            <a:noFill/>
            <a:miter lim="800000"/>
            <a:headEnd/>
            <a:tailEnd/>
          </a:ln>
        </p:spPr>
        <p:txBody>
          <a:bodyPr/>
          <a:lstStyle/>
          <a:p>
            <a:pPr lvl="0"/>
            <a:r>
              <a:rPr lang="en-US" smtClean="0"/>
              <a:t>Click to edit Master title style</a:t>
            </a:r>
            <a:endParaRPr lang="en-US"/>
          </a:p>
        </p:txBody>
      </p:sp>
      <p:sp>
        <p:nvSpPr>
          <p:cNvPr id="3" name="Content Placeholder 2"/>
          <p:cNvSpPr>
            <a:spLocks noGrp="1"/>
          </p:cNvSpPr>
          <p:nvPr>
            <p:ph idx="1"/>
          </p:nvPr>
        </p:nvSpPr>
        <p:spPr>
          <a:xfrm>
            <a:off x="628650" y="1600200"/>
            <a:ext cx="790575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D9419B4E-C6EB-4AFC-A0CA-469321D0EBC5}" type="slidenum">
              <a:rPr lang="en-US"/>
              <a:pPr>
                <a:defRPr/>
              </a:pPr>
              <a:t>‹#›</a:t>
            </a:fld>
            <a:endParaRPr lang="en-US"/>
          </a:p>
        </p:txBody>
      </p:sp>
    </p:spTree>
    <p:extLst>
      <p:ext uri="{BB962C8B-B14F-4D97-AF65-F5344CB8AC3E}">
        <p14:creationId xmlns:p14="http://schemas.microsoft.com/office/powerpoint/2010/main" val="1869499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14400"/>
            <a:ext cx="7905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72000" numCol="1" anchor="b" anchorCtr="0" compatLnSpc="1">
            <a:prstTxWarp prst="textNoShape">
              <a:avLst/>
            </a:prstTxWarp>
          </a:bodyPr>
          <a:lstStyle/>
          <a:p>
            <a:pPr lvl="0"/>
            <a:r>
              <a:rPr lang="en-US" altLang="de-DE" smtClean="0"/>
              <a:t>Click to edit Master title style</a:t>
            </a:r>
            <a:endParaRPr lang="en-GB" altLang="de-DE" smtClean="0"/>
          </a:p>
        </p:txBody>
      </p:sp>
      <p:sp>
        <p:nvSpPr>
          <p:cNvPr id="1027" name="Text Placeholder 2"/>
          <p:cNvSpPr>
            <a:spLocks noGrp="1"/>
          </p:cNvSpPr>
          <p:nvPr>
            <p:ph type="body" idx="1"/>
          </p:nvPr>
        </p:nvSpPr>
        <p:spPr bwMode="auto">
          <a:xfrm>
            <a:off x="628650" y="1600200"/>
            <a:ext cx="79057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72000" rIns="0" bIns="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endParaRPr lang="en-GB" altLang="de-DE" smtClean="0"/>
          </a:p>
        </p:txBody>
      </p:sp>
      <p:sp>
        <p:nvSpPr>
          <p:cNvPr id="6" name="Slide Number Placeholder 5"/>
          <p:cNvSpPr>
            <a:spLocks noGrp="1"/>
          </p:cNvSpPr>
          <p:nvPr>
            <p:ph type="sldNum" sz="quarter" idx="4"/>
          </p:nvPr>
        </p:nvSpPr>
        <p:spPr>
          <a:xfrm>
            <a:off x="8081963" y="112713"/>
            <a:ext cx="452437" cy="365125"/>
          </a:xfrm>
          <a:prstGeom prst="rect">
            <a:avLst/>
          </a:prstGeom>
        </p:spPr>
        <p:txBody>
          <a:bodyPr vert="horz" wrap="square" lIns="0" tIns="0" rIns="0" bIns="0" numCol="1" anchor="b" anchorCtr="0" compatLnSpc="1">
            <a:prstTxWarp prst="textNoShape">
              <a:avLst/>
            </a:prstTxWarp>
          </a:bodyPr>
          <a:lstStyle>
            <a:lvl1pPr algn="r">
              <a:defRPr sz="1000">
                <a:solidFill>
                  <a:srgbClr val="898989"/>
                </a:solidFill>
                <a:latin typeface="Verdana" pitchFamily="-65" charset="0"/>
              </a:defRPr>
            </a:lvl1pPr>
          </a:lstStyle>
          <a:p>
            <a:pPr>
              <a:defRPr/>
            </a:pPr>
            <a:fld id="{8190B936-BEBB-4985-9284-0A62527CDDE9}" type="slidenum">
              <a:rPr lang="en-US"/>
              <a:pPr>
                <a:defRPr/>
              </a:pPr>
              <a:t>‹#›</a:t>
            </a:fld>
            <a:endParaRPr lang="en-US"/>
          </a:p>
        </p:txBody>
      </p:sp>
      <p:sp>
        <p:nvSpPr>
          <p:cNvPr id="13" name="Rectangle 12"/>
          <p:cNvSpPr/>
          <p:nvPr/>
        </p:nvSpPr>
        <p:spPr>
          <a:xfrm>
            <a:off x="6805613" y="571500"/>
            <a:ext cx="1728787" cy="36513"/>
          </a:xfrm>
          <a:prstGeom prst="rect">
            <a:avLst/>
          </a:prstGeom>
          <a:solidFill>
            <a:srgbClr val="003E7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pic>
        <p:nvPicPr>
          <p:cNvPr id="1030" name="Picture 13" descr="ITF_Logo_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385763"/>
            <a:ext cx="168751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805613" y="6286500"/>
            <a:ext cx="576262" cy="71438"/>
          </a:xfrm>
          <a:prstGeom prst="rect">
            <a:avLst/>
          </a:prstGeom>
          <a:solidFill>
            <a:srgbClr val="1C7CC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sp>
        <p:nvSpPr>
          <p:cNvPr id="9" name="Rectangle 8"/>
          <p:cNvSpPr/>
          <p:nvPr/>
        </p:nvSpPr>
        <p:spPr bwMode="auto">
          <a:xfrm>
            <a:off x="7380288" y="6286500"/>
            <a:ext cx="579437" cy="71438"/>
          </a:xfrm>
          <a:prstGeom prst="rect">
            <a:avLst/>
          </a:prstGeom>
          <a:solidFill>
            <a:srgbClr val="7BC0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sp>
        <p:nvSpPr>
          <p:cNvPr id="10" name="Rectangle 9"/>
          <p:cNvSpPr/>
          <p:nvPr/>
        </p:nvSpPr>
        <p:spPr bwMode="auto">
          <a:xfrm>
            <a:off x="7958138" y="6286500"/>
            <a:ext cx="576262" cy="71438"/>
          </a:xfrm>
          <a:prstGeom prst="rect">
            <a:avLst/>
          </a:prstGeom>
          <a:solidFill>
            <a:srgbClr val="93959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a typeface="ＭＳ Ｐゴシック" pitchFamily="-65" charset="-128"/>
            </a:endParaRPr>
          </a:p>
        </p:txBody>
      </p:sp>
    </p:spTree>
    <p:extLst>
      <p:ext uri="{BB962C8B-B14F-4D97-AF65-F5344CB8AC3E}">
        <p14:creationId xmlns:p14="http://schemas.microsoft.com/office/powerpoint/2010/main" val="2867887770"/>
      </p:ext>
    </p:extLst>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457200" rtl="0" fontAlgn="base">
        <a:spcBef>
          <a:spcPct val="0"/>
        </a:spcBef>
        <a:spcAft>
          <a:spcPct val="0"/>
        </a:spcAft>
        <a:defRPr sz="2400" b="1" kern="1200">
          <a:solidFill>
            <a:schemeClr val="tx1"/>
          </a:solidFill>
          <a:latin typeface="Verdana"/>
          <a:ea typeface="ＭＳ Ｐゴシック" pitchFamily="-107" charset="-128"/>
          <a:cs typeface="ＭＳ Ｐゴシック" pitchFamily="-65" charset="-128"/>
        </a:defRPr>
      </a:lvl1pPr>
      <a:lvl2pPr algn="l" defTabSz="457200" rtl="0" fontAlgn="base">
        <a:spcBef>
          <a:spcPct val="0"/>
        </a:spcBef>
        <a:spcAft>
          <a:spcPct val="0"/>
        </a:spcAft>
        <a:defRPr sz="2400" b="1">
          <a:solidFill>
            <a:schemeClr val="tx1"/>
          </a:solidFill>
          <a:latin typeface="Verdana" pitchFamily="-107" charset="0"/>
          <a:ea typeface="ＭＳ Ｐゴシック" pitchFamily="-107" charset="-128"/>
          <a:cs typeface="ＭＳ Ｐゴシック" pitchFamily="-65" charset="-128"/>
        </a:defRPr>
      </a:lvl2pPr>
      <a:lvl3pPr algn="l" defTabSz="457200" rtl="0" fontAlgn="base">
        <a:spcBef>
          <a:spcPct val="0"/>
        </a:spcBef>
        <a:spcAft>
          <a:spcPct val="0"/>
        </a:spcAft>
        <a:defRPr sz="2400" b="1">
          <a:solidFill>
            <a:schemeClr val="tx1"/>
          </a:solidFill>
          <a:latin typeface="Verdana" pitchFamily="-107" charset="0"/>
          <a:ea typeface="ＭＳ Ｐゴシック" pitchFamily="-107" charset="-128"/>
          <a:cs typeface="ＭＳ Ｐゴシック" pitchFamily="-65" charset="-128"/>
        </a:defRPr>
      </a:lvl3pPr>
      <a:lvl4pPr algn="l" defTabSz="457200" rtl="0" fontAlgn="base">
        <a:spcBef>
          <a:spcPct val="0"/>
        </a:spcBef>
        <a:spcAft>
          <a:spcPct val="0"/>
        </a:spcAft>
        <a:defRPr sz="2400" b="1">
          <a:solidFill>
            <a:schemeClr val="tx1"/>
          </a:solidFill>
          <a:latin typeface="Verdana" pitchFamily="-107" charset="0"/>
          <a:ea typeface="ＭＳ Ｐゴシック" pitchFamily="-107" charset="-128"/>
          <a:cs typeface="ＭＳ Ｐゴシック" pitchFamily="-65" charset="-128"/>
        </a:defRPr>
      </a:lvl4pPr>
      <a:lvl5pPr algn="l" defTabSz="457200" rtl="0" fontAlgn="base">
        <a:spcBef>
          <a:spcPct val="0"/>
        </a:spcBef>
        <a:spcAft>
          <a:spcPct val="0"/>
        </a:spcAft>
        <a:defRPr sz="2400" b="1">
          <a:solidFill>
            <a:schemeClr val="tx1"/>
          </a:solidFill>
          <a:latin typeface="Verdana" pitchFamily="-107" charset="0"/>
          <a:ea typeface="ＭＳ Ｐゴシック" pitchFamily="-107" charset="-128"/>
          <a:cs typeface="ＭＳ Ｐゴシック" pitchFamily="-65" charset="-128"/>
        </a:defRPr>
      </a:lvl5pPr>
      <a:lvl6pPr marL="457200"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defRPr>
      </a:lvl6pPr>
      <a:lvl7pPr marL="914400"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defRPr>
      </a:lvl7pPr>
      <a:lvl8pPr marL="1371600"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defRPr>
      </a:lvl8pPr>
      <a:lvl9pPr marL="1828800" algn="l" defTabSz="457200" rtl="0" eaLnBrk="1" fontAlgn="base" hangingPunct="1">
        <a:spcBef>
          <a:spcPct val="0"/>
        </a:spcBef>
        <a:spcAft>
          <a:spcPct val="0"/>
        </a:spcAft>
        <a:defRPr sz="2400" b="1">
          <a:solidFill>
            <a:schemeClr val="tx1"/>
          </a:solidFill>
          <a:latin typeface="Verdana" pitchFamily="-107" charset="0"/>
          <a:ea typeface="ＭＳ Ｐゴシック" pitchFamily="-107" charset="-128"/>
        </a:defRPr>
      </a:lvl9pPr>
    </p:titleStyle>
    <p:bodyStyle>
      <a:lvl1pPr marL="269875" indent="-179388" algn="l" defTabSz="457200" rtl="0" fontAlgn="base">
        <a:lnSpc>
          <a:spcPct val="120000"/>
        </a:lnSpc>
        <a:spcBef>
          <a:spcPct val="20000"/>
        </a:spcBef>
        <a:spcAft>
          <a:spcPct val="0"/>
        </a:spcAft>
        <a:buFont typeface="Arial" charset="0"/>
        <a:buChar char="•"/>
        <a:defRPr sz="3200" kern="1200">
          <a:solidFill>
            <a:schemeClr val="tx1"/>
          </a:solidFill>
          <a:latin typeface="Verdana"/>
          <a:ea typeface="ＭＳ Ｐゴシック" pitchFamily="-107" charset="-128"/>
          <a:cs typeface="ＭＳ Ｐゴシック" pitchFamily="-65" charset="-128"/>
        </a:defRPr>
      </a:lvl1pPr>
      <a:lvl2pPr marL="742950" indent="-179388" algn="l" defTabSz="457200" rtl="0" fontAlgn="base">
        <a:lnSpc>
          <a:spcPct val="120000"/>
        </a:lnSpc>
        <a:spcBef>
          <a:spcPct val="20000"/>
        </a:spcBef>
        <a:spcAft>
          <a:spcPct val="0"/>
        </a:spcAft>
        <a:buFont typeface="Arial" charset="0"/>
        <a:buChar char="–"/>
        <a:defRPr sz="1600" kern="1200">
          <a:solidFill>
            <a:schemeClr val="tx1"/>
          </a:solidFill>
          <a:latin typeface="Verdana"/>
          <a:ea typeface="ＭＳ Ｐゴシック" pitchFamily="-107" charset="-128"/>
          <a:cs typeface="ＭＳ Ｐゴシック" pitchFamily="-65" charset="-128"/>
        </a:defRPr>
      </a:lvl2pPr>
      <a:lvl3pPr marL="1143000" indent="-179388" algn="l" defTabSz="457200" rtl="0" fontAlgn="base">
        <a:lnSpc>
          <a:spcPct val="120000"/>
        </a:lnSpc>
        <a:spcBef>
          <a:spcPct val="20000"/>
        </a:spcBef>
        <a:spcAft>
          <a:spcPct val="0"/>
        </a:spcAft>
        <a:buFont typeface="Arial" charset="0"/>
        <a:buChar char="•"/>
        <a:defRPr sz="1600" kern="1200">
          <a:solidFill>
            <a:schemeClr val="tx1"/>
          </a:solidFill>
          <a:latin typeface="Verdana"/>
          <a:ea typeface="ＭＳ Ｐゴシック" pitchFamily="-107" charset="-128"/>
          <a:cs typeface="ＭＳ Ｐゴシック" pitchFamily="-65" charset="-128"/>
        </a:defRPr>
      </a:lvl3pPr>
      <a:lvl4pPr marL="1600200" indent="-179388" algn="l" defTabSz="457200" rtl="0" fontAlgn="base">
        <a:lnSpc>
          <a:spcPct val="120000"/>
        </a:lnSpc>
        <a:spcBef>
          <a:spcPct val="20000"/>
        </a:spcBef>
        <a:spcAft>
          <a:spcPct val="0"/>
        </a:spcAft>
        <a:buFont typeface="Arial" charset="0"/>
        <a:buChar char="–"/>
        <a:defRPr sz="1600" kern="1200">
          <a:solidFill>
            <a:schemeClr val="tx1"/>
          </a:solidFill>
          <a:latin typeface="Verdana"/>
          <a:ea typeface="ＭＳ Ｐゴシック" pitchFamily="-107" charset="-128"/>
          <a:cs typeface="ＭＳ Ｐゴシック" pitchFamily="-65" charset="-128"/>
        </a:defRPr>
      </a:lvl4pPr>
      <a:lvl5pPr marL="2057400" indent="-179388" algn="l" defTabSz="457200" rtl="0" fontAlgn="base">
        <a:lnSpc>
          <a:spcPct val="120000"/>
        </a:lnSpc>
        <a:spcBef>
          <a:spcPct val="20000"/>
        </a:spcBef>
        <a:spcAft>
          <a:spcPct val="0"/>
        </a:spcAft>
        <a:buFont typeface="Arial" charset="0"/>
        <a:buChar char="»"/>
        <a:defRPr sz="1600" kern="1200">
          <a:solidFill>
            <a:schemeClr val="tx1"/>
          </a:solidFill>
          <a:latin typeface="Verdana"/>
          <a:ea typeface="ＭＳ Ｐゴシック" pitchFamily="-107" charset="-128"/>
          <a:cs typeface="ＭＳ Ｐゴシック" pitchFamily="-65"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oecdshare.oecd.org/itf/Images%20Logos%20%20Graphics/worldmap_MemberCountries_HD.jp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lorenzo.casullo@oecd.org" TargetMode="External"/><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8650" y="914400"/>
            <a:ext cx="7905750" cy="609600"/>
          </a:xfrm>
          <a:ln/>
        </p:spPr>
        <p:txBody>
          <a:bodyPr/>
          <a:lstStyle/>
          <a:p>
            <a:r>
              <a:rPr lang="en-US" altLang="en-US" sz="2300" smtClean="0">
                <a:solidFill>
                  <a:srgbClr val="003E7E"/>
                </a:solidFill>
                <a:latin typeface="Verdana" pitchFamily="34" charset="0"/>
                <a:cs typeface="Verdana" pitchFamily="34" charset="0"/>
              </a:rPr>
              <a:t>The International Transport Forum at the OECD</a:t>
            </a:r>
            <a:endParaRPr lang="en-GB" altLang="en-US" sz="2300" smtClean="0">
              <a:solidFill>
                <a:srgbClr val="003E7E"/>
              </a:solidFill>
              <a:latin typeface="Verdana" pitchFamily="34" charset="0"/>
              <a:cs typeface="Verdana" pitchFamily="34" charset="0"/>
            </a:endParaRPr>
          </a:p>
        </p:txBody>
      </p:sp>
      <p:sp>
        <p:nvSpPr>
          <p:cNvPr id="717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Font typeface="Arial" charset="0"/>
              <a:buChar char="•"/>
              <a:defRPr sz="3200">
                <a:solidFill>
                  <a:schemeClr val="tx1"/>
                </a:solidFill>
                <a:latin typeface="Verdana" pitchFamily="34" charset="0"/>
                <a:ea typeface="ＭＳ Ｐゴシック" pitchFamily="34" charset="-128"/>
                <a:cs typeface="Verdana" pitchFamily="34" charset="0"/>
              </a:defRPr>
            </a:lvl1pPr>
            <a:lvl2pPr marL="742950" indent="-28575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34" charset="-128"/>
                <a:cs typeface="Verdana" pitchFamily="34" charset="0"/>
              </a:defRPr>
            </a:lvl2pPr>
            <a:lvl3pPr marL="11430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34" charset="-128"/>
                <a:cs typeface="Verdana" pitchFamily="34" charset="0"/>
              </a:defRPr>
            </a:lvl3pPr>
            <a:lvl4pPr marL="16002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34" charset="-128"/>
                <a:cs typeface="Verdana" pitchFamily="34" charset="0"/>
              </a:defRPr>
            </a:lvl4pPr>
            <a:lvl5pPr marL="2057400" indent="-228600" eaLnBrk="0" hangingPunct="0">
              <a:lnSpc>
                <a:spcPct val="120000"/>
              </a:lnSpc>
              <a:spcBef>
                <a:spcPct val="20000"/>
              </a:spcBef>
              <a:buFont typeface="Arial" charset="0"/>
              <a:buChar char="»"/>
              <a:defRPr sz="1600">
                <a:solidFill>
                  <a:schemeClr val="tx1"/>
                </a:solidFill>
                <a:latin typeface="Verdana" pitchFamily="34" charset="0"/>
                <a:ea typeface="ＭＳ Ｐゴシック" pitchFamily="34" charset="-128"/>
                <a:cs typeface="Verdana" pitchFamily="34" charset="0"/>
              </a:defRPr>
            </a:lvl5pPr>
            <a:lvl6pPr marL="25146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34" charset="-128"/>
                <a:cs typeface="Verdana" pitchFamily="34" charset="0"/>
              </a:defRPr>
            </a:lvl6pPr>
            <a:lvl7pPr marL="29718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34" charset="-128"/>
                <a:cs typeface="Verdana" pitchFamily="34" charset="0"/>
              </a:defRPr>
            </a:lvl7pPr>
            <a:lvl8pPr marL="34290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34" charset="-128"/>
                <a:cs typeface="Verdana" pitchFamily="34" charset="0"/>
              </a:defRPr>
            </a:lvl8pPr>
            <a:lvl9pPr marL="3886200" indent="-228600" defTabSz="457200" eaLnBrk="0" fontAlgn="base" hangingPunct="0">
              <a:lnSpc>
                <a:spcPct val="120000"/>
              </a:lnSpc>
              <a:spcBef>
                <a:spcPct val="20000"/>
              </a:spcBef>
              <a:spcAft>
                <a:spcPct val="0"/>
              </a:spcAft>
              <a:buFont typeface="Arial" charset="0"/>
              <a:buChar char="»"/>
              <a:defRPr sz="1600">
                <a:solidFill>
                  <a:schemeClr val="tx1"/>
                </a:solidFill>
                <a:latin typeface="Verdana" pitchFamily="34" charset="0"/>
                <a:ea typeface="ＭＳ Ｐゴシック" pitchFamily="34" charset="-128"/>
                <a:cs typeface="Verdana" pitchFamily="34" charset="0"/>
              </a:defRPr>
            </a:lvl9pPr>
          </a:lstStyle>
          <a:p>
            <a:pPr eaLnBrk="1" hangingPunct="1">
              <a:lnSpc>
                <a:spcPct val="100000"/>
              </a:lnSpc>
              <a:spcBef>
                <a:spcPct val="0"/>
              </a:spcBef>
              <a:buFontTx/>
              <a:buNone/>
            </a:pPr>
            <a:fld id="{021994F1-1B6A-442D-A6AC-0410FF082D5C}" type="slidenum">
              <a:rPr lang="en-US" altLang="en-US" sz="1000" smtClean="0">
                <a:solidFill>
                  <a:srgbClr val="898989"/>
                </a:solidFill>
              </a:rPr>
              <a:pPr eaLnBrk="1" hangingPunct="1">
                <a:lnSpc>
                  <a:spcPct val="100000"/>
                </a:lnSpc>
                <a:spcBef>
                  <a:spcPct val="0"/>
                </a:spcBef>
                <a:buFontTx/>
                <a:buNone/>
              </a:pPr>
              <a:t>1</a:t>
            </a:fld>
            <a:endParaRPr lang="en-US" altLang="en-US" sz="1000" smtClean="0">
              <a:solidFill>
                <a:srgbClr val="898989"/>
              </a:solidFill>
            </a:endParaRPr>
          </a:p>
        </p:txBody>
      </p:sp>
      <p:pic>
        <p:nvPicPr>
          <p:cNvPr id="6" name="Picture 5" descr="Logistics9.jpg"/>
          <p:cNvPicPr>
            <a:picLocks noChangeAspect="1"/>
          </p:cNvPicPr>
          <p:nvPr/>
        </p:nvPicPr>
        <p:blipFill>
          <a:blip r:embed="rId3"/>
          <a:stretch>
            <a:fillRect/>
          </a:stretch>
        </p:blipFill>
        <p:spPr>
          <a:xfrm>
            <a:off x="3278188" y="2843213"/>
            <a:ext cx="2593975" cy="1881187"/>
          </a:xfrm>
          <a:prstGeom prst="rect">
            <a:avLst/>
          </a:prstGeom>
          <a:effectLst>
            <a:outerShdw blurRad="50800" dist="38100" dir="2700000" algn="tl" rotWithShape="0">
              <a:prstClr val="black">
                <a:alpha val="40000"/>
              </a:prstClr>
            </a:outerShdw>
          </a:effectLst>
        </p:spPr>
      </p:pic>
      <p:graphicFrame>
        <p:nvGraphicFramePr>
          <p:cNvPr id="11" name="Table 10"/>
          <p:cNvGraphicFramePr>
            <a:graphicFrameLocks noGrp="1"/>
          </p:cNvGraphicFramePr>
          <p:nvPr/>
        </p:nvGraphicFramePr>
        <p:xfrm>
          <a:off x="628650" y="1524000"/>
          <a:ext cx="7905750" cy="1189038"/>
        </p:xfrm>
        <a:graphic>
          <a:graphicData uri="http://schemas.openxmlformats.org/drawingml/2006/table">
            <a:tbl>
              <a:tblPr firstRow="1" bandRow="1">
                <a:tableStyleId>{5C22544A-7EE6-4342-B048-85BDC9FD1C3A}</a:tableStyleId>
              </a:tblPr>
              <a:tblGrid>
                <a:gridCol w="2635250">
                  <a:extLst>
                    <a:ext uri="{9D8B030D-6E8A-4147-A177-3AD203B41FA5}">
                      <a16:colId xmlns:a16="http://schemas.microsoft.com/office/drawing/2014/main" xmlns="" val="20000"/>
                    </a:ext>
                  </a:extLst>
                </a:gridCol>
                <a:gridCol w="2635250">
                  <a:extLst>
                    <a:ext uri="{9D8B030D-6E8A-4147-A177-3AD203B41FA5}">
                      <a16:colId xmlns:a16="http://schemas.microsoft.com/office/drawing/2014/main" xmlns="" val="20001"/>
                    </a:ext>
                  </a:extLst>
                </a:gridCol>
                <a:gridCol w="2635250">
                  <a:extLst>
                    <a:ext uri="{9D8B030D-6E8A-4147-A177-3AD203B41FA5}">
                      <a16:colId xmlns:a16="http://schemas.microsoft.com/office/drawing/2014/main" xmlns="" val="20002"/>
                    </a:ext>
                  </a:extLst>
                </a:gridCol>
              </a:tblGrid>
              <a:tr h="1189038">
                <a:tc>
                  <a:txBody>
                    <a:bodyPr/>
                    <a:lstStyle/>
                    <a:p>
                      <a:endParaRPr lang="en-US" sz="1800" b="0" dirty="0" smtClean="0"/>
                    </a:p>
                    <a:p>
                      <a:endParaRPr lang="en-US" sz="1800" b="0" dirty="0" smtClean="0"/>
                    </a:p>
                    <a:p>
                      <a:r>
                        <a:rPr lang="en-US" sz="1800" dirty="0" smtClean="0"/>
                        <a:t>Think Tank</a:t>
                      </a:r>
                      <a:endParaRPr lang="en-GB" sz="1800" dirty="0" smtClean="0"/>
                    </a:p>
                    <a:p>
                      <a:endParaRPr lang="en-GB" sz="1800" dirty="0"/>
                    </a:p>
                  </a:txBody>
                  <a:tcPr marT="45732" marB="45732">
                    <a:solidFill>
                      <a:srgbClr val="92D050"/>
                    </a:solidFill>
                  </a:tcPr>
                </a:tc>
                <a:tc>
                  <a:txBody>
                    <a:bodyPr/>
                    <a:lstStyle/>
                    <a:p>
                      <a:endParaRPr lang="en-US" sz="1600" b="0" dirty="0" smtClean="0"/>
                    </a:p>
                    <a:p>
                      <a:r>
                        <a:rPr lang="en-US" sz="1600" b="0" dirty="0" smtClean="0"/>
                        <a:t>Annual</a:t>
                      </a:r>
                      <a:r>
                        <a:rPr lang="en-US" sz="1800" dirty="0" smtClean="0"/>
                        <a:t> </a:t>
                      </a:r>
                    </a:p>
                    <a:p>
                      <a:r>
                        <a:rPr lang="en-US" sz="1800" dirty="0" smtClean="0"/>
                        <a:t>Summit</a:t>
                      </a:r>
                      <a:endParaRPr lang="en-GB" sz="1800" dirty="0" smtClean="0"/>
                    </a:p>
                    <a:p>
                      <a:endParaRPr lang="en-GB" sz="1800" dirty="0"/>
                    </a:p>
                  </a:txBody>
                  <a:tcPr marT="45732" marB="45732"/>
                </a:tc>
                <a:tc>
                  <a:txBody>
                    <a:bodyPr/>
                    <a:lstStyle/>
                    <a:p>
                      <a:endParaRPr lang="en-US" sz="1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t>Intergovernmental</a:t>
                      </a:r>
                      <a:r>
                        <a:rPr lang="en-US" sz="1800" dirty="0" smtClean="0"/>
                        <a:t> Organisation</a:t>
                      </a:r>
                    </a:p>
                    <a:p>
                      <a:endParaRPr lang="en-GB" sz="1800" dirty="0"/>
                    </a:p>
                  </a:txBody>
                  <a:tcPr marT="45732" marB="45732">
                    <a:solidFill>
                      <a:srgbClr val="939598"/>
                    </a:solidFill>
                  </a:tcPr>
                </a:tc>
                <a:extLst>
                  <a:ext uri="{0D108BD9-81ED-4DB2-BD59-A6C34878D82A}">
                    <a16:rowId xmlns:a16="http://schemas.microsoft.com/office/drawing/2014/main" xmlns="" val="10000"/>
                  </a:ext>
                </a:extLst>
              </a:tr>
            </a:tbl>
          </a:graphicData>
        </a:graphic>
      </p:graphicFrame>
      <p:pic>
        <p:nvPicPr>
          <p:cNvPr id="5141" name="Picture 21" descr="Picture">
            <a:hlinkClick r:id="rId4"/>
          </p:cNvPr>
          <p:cNvPicPr>
            <a:picLocks noChangeAspect="1" noChangeArrowheads="1"/>
          </p:cNvPicPr>
          <p:nvPr/>
        </p:nvPicPr>
        <p:blipFill>
          <a:blip r:embed="rId5"/>
          <a:srcRect/>
          <a:stretch>
            <a:fillRect/>
          </a:stretch>
        </p:blipFill>
        <p:spPr bwMode="auto">
          <a:xfrm>
            <a:off x="6011863" y="2852738"/>
            <a:ext cx="2481262" cy="1879600"/>
          </a:xfrm>
          <a:prstGeom prst="rect">
            <a:avLst/>
          </a:prstGeom>
          <a:noFill/>
          <a:effectLst>
            <a:outerShdw blurRad="50800" dist="38100" dir="2700000" algn="tl" rotWithShape="0">
              <a:prstClr val="black">
                <a:alpha val="40000"/>
              </a:prstClr>
            </a:outerShdw>
          </a:effectLst>
        </p:spPr>
      </p:pic>
      <p:pic>
        <p:nvPicPr>
          <p:cNvPr id="7187" name="Picture 19"/>
          <p:cNvPicPr>
            <a:picLocks noChangeAspect="1" noChangeArrowheads="1"/>
          </p:cNvPicPr>
          <p:nvPr/>
        </p:nvPicPr>
        <p:blipFill>
          <a:blip r:embed="rId6"/>
          <a:srcRect/>
          <a:stretch>
            <a:fillRect/>
          </a:stretch>
        </p:blipFill>
        <p:spPr bwMode="auto">
          <a:xfrm>
            <a:off x="628649" y="2852936"/>
            <a:ext cx="2479715" cy="3343907"/>
          </a:xfrm>
          <a:prstGeom prst="rect">
            <a:avLst/>
          </a:prstGeom>
          <a:noFill/>
          <a:ln>
            <a:noFill/>
          </a:ln>
          <a:effectLst>
            <a:outerShdw blurRad="50800" dist="50800" dir="5400000" algn="ctr" rotWithShape="0">
              <a:schemeClr val="bg1">
                <a:lumMod val="65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99150" y="4450394"/>
            <a:ext cx="2593975" cy="173672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5856" y="4471424"/>
            <a:ext cx="2593975" cy="17266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0733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9125" y="3773488"/>
            <a:ext cx="7905750" cy="609600"/>
          </a:xfrm>
          <a:ln/>
        </p:spPr>
        <p:txBody>
          <a:bodyPr>
            <a:normAutofit/>
          </a:bodyPr>
          <a:lstStyle/>
          <a:p>
            <a:pPr algn="l"/>
            <a:r>
              <a:rPr lang="en-GB" altLang="de-DE" sz="2400" b="1" dirty="0" smtClean="0">
                <a:latin typeface="Verdana" pitchFamily="-65" charset="0"/>
                <a:ea typeface="ＭＳ Ｐゴシック" pitchFamily="-65" charset="-128"/>
              </a:rPr>
              <a:t>Intergovernmental Organisation</a:t>
            </a:r>
          </a:p>
        </p:txBody>
      </p:sp>
      <p:sp>
        <p:nvSpPr>
          <p:cNvPr id="7171" name="Content Placeholder 2"/>
          <p:cNvSpPr>
            <a:spLocks noGrp="1"/>
          </p:cNvSpPr>
          <p:nvPr>
            <p:ph idx="1"/>
          </p:nvPr>
        </p:nvSpPr>
        <p:spPr>
          <a:xfrm>
            <a:off x="619125" y="4383088"/>
            <a:ext cx="7915275" cy="1782762"/>
          </a:xfrm>
        </p:spPr>
        <p:txBody>
          <a:bodyPr/>
          <a:lstStyle/>
          <a:p>
            <a:pPr>
              <a:spcAft>
                <a:spcPts val="600"/>
              </a:spcAft>
            </a:pPr>
            <a:r>
              <a:rPr lang="en-GB" altLang="de-DE" sz="1800" smtClean="0">
                <a:latin typeface="Verdana" pitchFamily="-65" charset="0"/>
                <a:ea typeface="ＭＳ Ｐゴシック" pitchFamily="-65" charset="-128"/>
              </a:rPr>
              <a:t>57 </a:t>
            </a:r>
            <a:r>
              <a:rPr lang="en-GB" altLang="de-DE" sz="1800" dirty="0" smtClean="0">
                <a:latin typeface="Verdana" pitchFamily="-65" charset="0"/>
                <a:ea typeface="ＭＳ Ｐゴシック" pitchFamily="-65" charset="-128"/>
              </a:rPr>
              <a:t>member countries (23 non-OECD)</a:t>
            </a:r>
          </a:p>
          <a:p>
            <a:pPr>
              <a:spcAft>
                <a:spcPts val="600"/>
              </a:spcAft>
            </a:pPr>
            <a:r>
              <a:rPr lang="en-GB" altLang="de-DE" sz="1800" dirty="0" smtClean="0">
                <a:latin typeface="Verdana" pitchFamily="-65" charset="0"/>
                <a:ea typeface="ＭＳ Ｐゴシック" pitchFamily="-65" charset="-128"/>
              </a:rPr>
              <a:t>Administratively integrated with OECD</a:t>
            </a:r>
          </a:p>
          <a:p>
            <a:pPr>
              <a:spcAft>
                <a:spcPts val="600"/>
              </a:spcAft>
            </a:pPr>
            <a:r>
              <a:rPr lang="en-GB" altLang="de-DE" sz="1800" dirty="0" smtClean="0">
                <a:latin typeface="Verdana" pitchFamily="-65" charset="0"/>
                <a:ea typeface="ＭＳ Ｐゴシック" pitchFamily="-65" charset="-128"/>
              </a:rPr>
              <a:t>Only transport body with a mandate for all modes</a:t>
            </a:r>
          </a:p>
        </p:txBody>
      </p:sp>
      <p:sp>
        <p:nvSpPr>
          <p:cNvPr id="71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fld id="{BAD1C946-BCBD-46E6-A1D2-01C50E6DFC1B}" type="slidenum">
              <a:rPr lang="en-US" altLang="de-DE" smtClean="0">
                <a:solidFill>
                  <a:srgbClr val="898989"/>
                </a:solidFill>
                <a:latin typeface="Verdana" pitchFamily="-65" charset="0"/>
              </a:rPr>
              <a:pPr eaLnBrk="1" hangingPunct="1"/>
              <a:t>2</a:t>
            </a:fld>
            <a:endParaRPr lang="en-US" altLang="de-DE" smtClean="0">
              <a:solidFill>
                <a:srgbClr val="898989"/>
              </a:solidFill>
              <a:latin typeface="Verdana" pitchFamily="-65" charset="0"/>
            </a:endParaRPr>
          </a:p>
        </p:txBody>
      </p:sp>
      <p:pic>
        <p:nvPicPr>
          <p:cNvPr id="7173"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9125" y="1015085"/>
            <a:ext cx="7913688" cy="251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956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494" y="971778"/>
            <a:ext cx="7074866" cy="5114020"/>
          </a:xfrm>
        </p:spPr>
      </p:pic>
      <p:sp>
        <p:nvSpPr>
          <p:cNvPr id="9" name="Rectangle 8"/>
          <p:cNvSpPr/>
          <p:nvPr/>
        </p:nvSpPr>
        <p:spPr>
          <a:xfrm>
            <a:off x="4860032" y="5733256"/>
            <a:ext cx="2880320" cy="432048"/>
          </a:xfrm>
          <a:prstGeom prst="rect">
            <a:avLst/>
          </a:prstGeom>
          <a:solidFill>
            <a:schemeClr val="bg1"/>
          </a:solidFill>
          <a:ln>
            <a:solidFill>
              <a:schemeClr val="bg1"/>
            </a:solidFill>
          </a:ln>
          <a:effectLst>
            <a:outerShdw blurRad="40000" dist="23000" sx="1000" sy="1000"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pPr>
              <a:defRPr/>
            </a:pPr>
            <a:fld id="{6A723F69-95CC-409C-B841-AA43D95F9F85}" type="slidenum">
              <a:rPr lang="en-US" smtClean="0"/>
              <a:pPr>
                <a:defRPr/>
              </a:pPr>
              <a:t>3</a:t>
            </a:fld>
            <a:endParaRPr lang="en-US"/>
          </a:p>
        </p:txBody>
      </p:sp>
    </p:spTree>
    <p:extLst>
      <p:ext uri="{BB962C8B-B14F-4D97-AF65-F5344CB8AC3E}">
        <p14:creationId xmlns:p14="http://schemas.microsoft.com/office/powerpoint/2010/main" val="27486055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9125" y="3773488"/>
            <a:ext cx="7905750" cy="609600"/>
          </a:xfrm>
          <a:ln/>
        </p:spPr>
        <p:txBody>
          <a:bodyPr/>
          <a:lstStyle/>
          <a:p>
            <a:r>
              <a:rPr lang="en-GB" altLang="de-DE" smtClean="0">
                <a:latin typeface="Verdana" pitchFamily="-65" charset="0"/>
                <a:ea typeface="ＭＳ Ｐゴシック" pitchFamily="-65" charset="-128"/>
              </a:rPr>
              <a:t>The Annual Summit</a:t>
            </a:r>
          </a:p>
        </p:txBody>
      </p:sp>
      <p:sp>
        <p:nvSpPr>
          <p:cNvPr id="7171" name="Content Placeholder 2"/>
          <p:cNvSpPr>
            <a:spLocks noGrp="1"/>
          </p:cNvSpPr>
          <p:nvPr>
            <p:ph idx="1"/>
          </p:nvPr>
        </p:nvSpPr>
        <p:spPr>
          <a:xfrm>
            <a:off x="619125" y="4383088"/>
            <a:ext cx="7915275" cy="1782762"/>
          </a:xfrm>
        </p:spPr>
        <p:txBody>
          <a:bodyPr/>
          <a:lstStyle/>
          <a:p>
            <a:pPr>
              <a:spcAft>
                <a:spcPts val="600"/>
              </a:spcAft>
            </a:pPr>
            <a:r>
              <a:rPr lang="en-GB" altLang="de-DE" sz="1800" smtClean="0">
                <a:latin typeface="Verdana" pitchFamily="-65" charset="0"/>
                <a:ea typeface="ＭＳ Ｐゴシック" pitchFamily="-65" charset="-128"/>
              </a:rPr>
              <a:t>Held every May in Leipzig, Germany, on a strategic theme</a:t>
            </a:r>
          </a:p>
          <a:p>
            <a:pPr>
              <a:spcAft>
                <a:spcPts val="600"/>
              </a:spcAft>
            </a:pPr>
            <a:r>
              <a:rPr lang="en-GB" altLang="de-DE" sz="1800" smtClean="0">
                <a:latin typeface="Verdana" pitchFamily="-65" charset="0"/>
                <a:ea typeface="ＭＳ Ｐゴシック" pitchFamily="-65" charset="-128"/>
              </a:rPr>
              <a:t>Ministers are joined by business leaders, civil society, international organisations, research community</a:t>
            </a:r>
          </a:p>
          <a:p>
            <a:pPr>
              <a:spcAft>
                <a:spcPts val="600"/>
              </a:spcAft>
            </a:pPr>
            <a:r>
              <a:rPr lang="en-GB" altLang="de-DE" sz="1800" smtClean="0">
                <a:latin typeface="Verdana" pitchFamily="-65" charset="0"/>
                <a:ea typeface="ＭＳ Ｐゴシック" pitchFamily="-65" charset="-128"/>
              </a:rPr>
              <a:t>Outputs help advance and guide transport policy for 21</a:t>
            </a:r>
            <a:r>
              <a:rPr lang="en-GB" altLang="de-DE" sz="1800" baseline="30000" smtClean="0">
                <a:latin typeface="Verdana" pitchFamily="-65" charset="0"/>
                <a:ea typeface="ＭＳ Ｐゴシック" pitchFamily="-65" charset="-128"/>
              </a:rPr>
              <a:t>st</a:t>
            </a:r>
            <a:r>
              <a:rPr lang="en-GB" altLang="de-DE" sz="1800" smtClean="0">
                <a:latin typeface="Verdana" pitchFamily="-65" charset="0"/>
                <a:ea typeface="ＭＳ Ｐゴシック" pitchFamily="-65" charset="-128"/>
              </a:rPr>
              <a:t> Century</a:t>
            </a:r>
          </a:p>
        </p:txBody>
      </p:sp>
      <p:sp>
        <p:nvSpPr>
          <p:cNvPr id="717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fld id="{B996E879-4E4D-4989-8131-48F961BF17B0}" type="slidenum">
              <a:rPr lang="en-US" altLang="de-DE" smtClean="0">
                <a:solidFill>
                  <a:srgbClr val="898989"/>
                </a:solidFill>
                <a:latin typeface="Verdana" pitchFamily="-65" charset="0"/>
              </a:rPr>
              <a:pPr eaLnBrk="1" hangingPunct="1"/>
              <a:t>4</a:t>
            </a:fld>
            <a:endParaRPr lang="en-US" altLang="de-DE" smtClean="0">
              <a:solidFill>
                <a:srgbClr val="898989"/>
              </a:solidFill>
              <a:latin typeface="Verdana" pitchFamily="-65" charset="0"/>
            </a:endParaRPr>
          </a:p>
        </p:txBody>
      </p:sp>
      <p:pic>
        <p:nvPicPr>
          <p:cNvPr id="7173" name="Picture 11" descr="2011 Ministerial crop lo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25" y="896938"/>
            <a:ext cx="7913688"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226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28650" y="3429000"/>
            <a:ext cx="7905750" cy="609600"/>
          </a:xfrm>
          <a:ln/>
        </p:spPr>
        <p:txBody>
          <a:bodyPr/>
          <a:lstStyle/>
          <a:p>
            <a:r>
              <a:rPr lang="en-GB" altLang="de-DE" smtClean="0">
                <a:latin typeface="Verdana" pitchFamily="-65" charset="0"/>
                <a:ea typeface="ＭＳ Ｐゴシック" pitchFamily="-65" charset="-128"/>
              </a:rPr>
              <a:t>Think Tank</a:t>
            </a:r>
          </a:p>
        </p:txBody>
      </p:sp>
      <p:sp>
        <p:nvSpPr>
          <p:cNvPr id="8195" name="Content Placeholder 2"/>
          <p:cNvSpPr>
            <a:spLocks noGrp="1"/>
          </p:cNvSpPr>
          <p:nvPr>
            <p:ph idx="1"/>
          </p:nvPr>
        </p:nvSpPr>
        <p:spPr>
          <a:xfrm>
            <a:off x="539552" y="4119910"/>
            <a:ext cx="8193980" cy="2188244"/>
          </a:xfrm>
        </p:spPr>
        <p:txBody>
          <a:bodyPr/>
          <a:lstStyle/>
          <a:p>
            <a:pPr marL="90487" indent="0">
              <a:buNone/>
            </a:pPr>
            <a:r>
              <a:rPr lang="en-GB" altLang="de-DE" sz="2000" dirty="0" smtClean="0">
                <a:latin typeface="Verdana" pitchFamily="-65" charset="0"/>
                <a:ea typeface="ＭＳ Ｐゴシック" pitchFamily="-65" charset="-128"/>
              </a:rPr>
              <a:t>Policy research, analysis, statistics and outlook</a:t>
            </a:r>
          </a:p>
          <a:p>
            <a:pPr marL="90487" indent="0">
              <a:buNone/>
            </a:pPr>
            <a:r>
              <a:rPr lang="en-GB" altLang="de-DE" sz="2000" dirty="0" smtClean="0">
                <a:latin typeface="Verdana" pitchFamily="-65" charset="0"/>
                <a:ea typeface="ＭＳ Ｐゴシック" pitchFamily="-65" charset="-128"/>
              </a:rPr>
              <a:t>Roundtables: Accessibility, Regulatory Change </a:t>
            </a:r>
          </a:p>
          <a:p>
            <a:pPr marL="90487" indent="0">
              <a:buNone/>
            </a:pPr>
            <a:r>
              <a:rPr lang="en-GB" altLang="de-DE" sz="2000" dirty="0" smtClean="0">
                <a:latin typeface="Verdana" pitchFamily="-65" charset="0"/>
                <a:ea typeface="ＭＳ Ｐゴシック" pitchFamily="-65" charset="-128"/>
              </a:rPr>
              <a:t>Corporate Partnership Board and Common Interest Groups</a:t>
            </a:r>
          </a:p>
          <a:p>
            <a:pPr marL="90487" indent="0">
              <a:buNone/>
            </a:pPr>
            <a:endParaRPr lang="en-GB" altLang="de-DE" sz="1000" b="1" dirty="0" smtClean="0">
              <a:latin typeface="Verdana" pitchFamily="-65" charset="0"/>
              <a:ea typeface="ＭＳ Ｐゴシック" pitchFamily="-65" charset="-128"/>
            </a:endParaRPr>
          </a:p>
          <a:p>
            <a:pPr marL="90487" indent="0">
              <a:buNone/>
            </a:pPr>
            <a:r>
              <a:rPr lang="en-GB" altLang="de-DE" sz="2000" b="1" dirty="0" smtClean="0">
                <a:latin typeface="Verdana" pitchFamily="-65" charset="0"/>
                <a:ea typeface="ＭＳ Ｐゴシック" pitchFamily="-65" charset="-128"/>
              </a:rPr>
              <a:t>Renewed focus on railways</a:t>
            </a:r>
          </a:p>
          <a:p>
            <a:pPr marL="90487" indent="0">
              <a:buNone/>
            </a:pPr>
            <a:r>
              <a:rPr lang="en-GB" altLang="de-DE" sz="2000" b="1" dirty="0" smtClean="0">
                <a:latin typeface="Verdana" pitchFamily="-65" charset="0"/>
                <a:ea typeface="ＭＳ Ｐゴシック" pitchFamily="-65" charset="-128"/>
                <a:hlinkClick r:id="rId3"/>
              </a:rPr>
              <a:t>lorenzo.casullo@oecd.org</a:t>
            </a:r>
            <a:r>
              <a:rPr lang="en-GB" altLang="de-DE" sz="2000" b="1" dirty="0" smtClean="0">
                <a:latin typeface="Verdana" pitchFamily="-65" charset="0"/>
                <a:ea typeface="ＭＳ Ｐゴシック" pitchFamily="-65" charset="-128"/>
              </a:rPr>
              <a:t> </a:t>
            </a:r>
          </a:p>
          <a:p>
            <a:endParaRPr lang="en-GB" altLang="de-DE" sz="2000" dirty="0" smtClean="0">
              <a:latin typeface="Verdana" pitchFamily="-65" charset="0"/>
              <a:ea typeface="ＭＳ Ｐゴシック" pitchFamily="-65" charset="-128"/>
            </a:endParaRPr>
          </a:p>
          <a:p>
            <a:endParaRPr lang="en-GB" altLang="de-DE" dirty="0" smtClean="0">
              <a:latin typeface="Verdana" pitchFamily="-65" charset="0"/>
              <a:ea typeface="ＭＳ Ｐゴシック" pitchFamily="-65" charset="-128"/>
            </a:endParaRPr>
          </a:p>
        </p:txBody>
      </p:sp>
      <p:sp>
        <p:nvSpPr>
          <p:cNvPr id="819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65" charset="-128"/>
              </a:defRPr>
            </a:lvl1pPr>
            <a:lvl2pPr marL="742950" indent="-285750" eaLnBrk="0" hangingPunct="0">
              <a:defRPr>
                <a:solidFill>
                  <a:schemeClr val="tx1"/>
                </a:solidFill>
                <a:latin typeface="Arial" charset="0"/>
                <a:ea typeface="ＭＳ Ｐゴシック" pitchFamily="-65" charset="-128"/>
              </a:defRPr>
            </a:lvl2pPr>
            <a:lvl3pPr marL="1143000" indent="-228600" eaLnBrk="0" hangingPunct="0">
              <a:defRPr>
                <a:solidFill>
                  <a:schemeClr val="tx1"/>
                </a:solidFill>
                <a:latin typeface="Arial" charset="0"/>
                <a:ea typeface="ＭＳ Ｐゴシック" pitchFamily="-65" charset="-128"/>
              </a:defRPr>
            </a:lvl3pPr>
            <a:lvl4pPr marL="1600200" indent="-228600" eaLnBrk="0" hangingPunct="0">
              <a:defRPr>
                <a:solidFill>
                  <a:schemeClr val="tx1"/>
                </a:solidFill>
                <a:latin typeface="Arial" charset="0"/>
                <a:ea typeface="ＭＳ Ｐゴシック" pitchFamily="-65" charset="-128"/>
              </a:defRPr>
            </a:lvl4pPr>
            <a:lvl5pPr marL="2057400" indent="-228600" eaLnBrk="0" hangingPunct="0">
              <a:defRPr>
                <a:solidFill>
                  <a:schemeClr val="tx1"/>
                </a:solidFill>
                <a:latin typeface="Arial" charset="0"/>
                <a:ea typeface="ＭＳ Ｐゴシック" pitchFamily="-65"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65"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65"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65"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65" charset="-128"/>
              </a:defRPr>
            </a:lvl9pPr>
          </a:lstStyle>
          <a:p>
            <a:pPr eaLnBrk="1" hangingPunct="1"/>
            <a:fld id="{6E06A7F2-60E3-4170-8211-FE9A174D4B7A}" type="slidenum">
              <a:rPr lang="en-US" altLang="de-DE" smtClean="0">
                <a:solidFill>
                  <a:srgbClr val="898989"/>
                </a:solidFill>
                <a:latin typeface="Verdana" pitchFamily="-65" charset="0"/>
              </a:rPr>
              <a:pPr eaLnBrk="1" hangingPunct="1"/>
              <a:t>5</a:t>
            </a:fld>
            <a:endParaRPr lang="en-US" altLang="de-DE" smtClean="0">
              <a:solidFill>
                <a:srgbClr val="898989"/>
              </a:solidFill>
              <a:latin typeface="Verdana" pitchFamily="-65" charset="0"/>
            </a:endParaRPr>
          </a:p>
        </p:txBody>
      </p:sp>
      <p:pic>
        <p:nvPicPr>
          <p:cNvPr id="11" name="Picture 10" descr="Cover Green Growth DP.jpg"/>
          <p:cNvPicPr>
            <a:picLocks noChangeAspect="1"/>
          </p:cNvPicPr>
          <p:nvPr/>
        </p:nvPicPr>
        <p:blipFill>
          <a:blip r:embed="rId4"/>
          <a:stretch>
            <a:fillRect/>
          </a:stretch>
        </p:blipFill>
        <p:spPr>
          <a:xfrm>
            <a:off x="4618714" y="904160"/>
            <a:ext cx="1735460" cy="2452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569" y="908720"/>
            <a:ext cx="1728192" cy="245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6717" y="904159"/>
            <a:ext cx="1729260" cy="24528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876845"/>
            <a:ext cx="1852768" cy="24801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6847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General">
  <a:themeElements>
    <a:clrScheme name="ITF 1">
      <a:dk1>
        <a:sysClr val="windowText" lastClr="000000"/>
      </a:dk1>
      <a:lt1>
        <a:sysClr val="window" lastClr="FFFFFF"/>
      </a:lt1>
      <a:dk2>
        <a:srgbClr val="01336A"/>
      </a:dk2>
      <a:lt2>
        <a:srgbClr val="8B8B8E"/>
      </a:lt2>
      <a:accent1>
        <a:srgbClr val="0085D0"/>
      </a:accent1>
      <a:accent2>
        <a:srgbClr val="76AE21"/>
      </a:accent2>
      <a:accent3>
        <a:srgbClr val="821C4B"/>
      </a:accent3>
      <a:accent4>
        <a:srgbClr val="E96E19"/>
      </a:accent4>
      <a:accent5>
        <a:srgbClr val="FFCF00"/>
      </a:accent5>
      <a:accent6>
        <a:srgbClr val="76AE21"/>
      </a:accent6>
      <a:hlink>
        <a:srgbClr val="0085D0"/>
      </a:hlink>
      <a:folHlink>
        <a:srgbClr val="8B8B8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SlideDescription xmlns="D3A08C41-1FEB-44E1-8C65-25E29C12835B">Slide 3: Annual Summit</SlideDescription>
    <Presentation xmlns="D3A08C41-1FEB-44E1-8C65-25E29C12835B">Explaining ITF in three slides / Version 2</Presentation>
  </documentManagement>
</p:properties>
</file>

<file path=customXml/item2.xml><?xml version="1.0" encoding="utf-8"?>
<ct:contentTypeSchema xmlns:ct="http://schemas.microsoft.com/office/2006/metadata/contentType" xmlns:ma="http://schemas.microsoft.com/office/2006/metadata/properties/metaAttributes" ct:_="" ma:_="" ma:contentTypeName="Slide" ma:contentTypeID="0x010100A22E315B1F3C42B49A0E90D2F9AB5AB100EBE8760EB64AF743B71A9A5FD4C2D59D" ma:contentTypeVersion="0" ma:contentTypeDescription="Microsoft Office PowerPoint Slide" ma:contentTypeScope="" ma:versionID="b00302a1b4d63a9177722fa553cd2815">
  <xsd:schema xmlns:xsd="http://www.w3.org/2001/XMLSchema" xmlns:p="http://schemas.microsoft.com/office/2006/metadata/properties" xmlns:ns1="D3A08C41-1FEB-44E1-8C65-25E29C12835B" targetNamespace="http://schemas.microsoft.com/office/2006/metadata/properties" ma:root="true" ma:fieldsID="c6b61628e5984f25c89a065104c453b4" ns1:_="">
    <xsd:import namespace="D3A08C41-1FEB-44E1-8C65-25E29C12835B"/>
    <xsd:element name="properties">
      <xsd:complexType>
        <xsd:sequence>
          <xsd:element name="documentManagement">
            <xsd:complexType>
              <xsd:all>
                <xsd:element ref="ns1:Presentation" minOccurs="0"/>
                <xsd:element ref="ns1:SlideDescription" minOccurs="0"/>
              </xsd:all>
            </xsd:complexType>
          </xsd:element>
        </xsd:sequence>
      </xsd:complexType>
    </xsd:element>
  </xsd:schema>
  <xsd:schema xmlns:xsd="http://www.w3.org/2001/XMLSchema" xmlns:dms="http://schemas.microsoft.com/office/2006/documentManagement/types" targetNamespace="D3A08C41-1FEB-44E1-8C65-25E29C12835B" elementFormDefault="qualified">
    <xsd:import namespace="http://schemas.microsoft.com/office/2006/documentManagement/type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AADDA367-24B6-459D-B74D-5D6C73F64CB8}">
  <ds:schemaRefs>
    <ds:schemaRef ds:uri="http://purl.org/dc/dcmitype/"/>
    <ds:schemaRef ds:uri="D3A08C41-1FEB-44E1-8C65-25E29C12835B"/>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91FF5501-6BEB-43E0-820C-B0A963779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A08C41-1FEB-44E1-8C65-25E29C12835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PPT_General</Template>
  <TotalTime>122</TotalTime>
  <Words>177</Words>
  <Application>Microsoft Office PowerPoint</Application>
  <PresentationFormat>On-screen Show (4:3)</PresentationFormat>
  <Paragraphs>36</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PPT_General</vt:lpstr>
      <vt:lpstr>The International Transport Forum at the OECD</vt:lpstr>
      <vt:lpstr>Intergovernmental Organisation</vt:lpstr>
      <vt:lpstr>PowerPoint Presentation</vt:lpstr>
      <vt:lpstr>The Annual Summit</vt:lpstr>
      <vt:lpstr>Think Tank</vt:lpstr>
    </vt:vector>
  </TitlesOfParts>
  <Company>ECMT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infra talks with itf intro2</dc:title>
  <dc:creator>CASULLO Lorenzo, ITF/JTRC</dc:creator>
  <dc:description>The Annual Summit</dc:description>
  <cp:lastModifiedBy>onu</cp:lastModifiedBy>
  <cp:revision>15</cp:revision>
  <dcterms:created xsi:type="dcterms:W3CDTF">2011-10-11T10:40:47Z</dcterms:created>
  <dcterms:modified xsi:type="dcterms:W3CDTF">2015-11-25T10:54:21Z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slides infra talks with itf intro2</vt:lpwstr>
  </property>
  <property fmtid="{D5CDD505-2E9C-101B-9397-08002B2CF9AE}" pid="3" name="SlideDescription">
    <vt:lpwstr>The Annual Summit</vt:lpwstr>
  </property>
  <property fmtid="{D5CDD505-2E9C-101B-9397-08002B2CF9AE}" pid="4" name="ContentTypeId">
    <vt:lpwstr>0x010100A22E315B1F3C42B49A0E90D2F9AB5AB100EBE8760EB64AF743B71A9A5FD4C2D59D</vt:lpwstr>
  </property>
</Properties>
</file>