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84" r:id="rId2"/>
    <p:sldId id="285" r:id="rId3"/>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59" autoAdjust="0"/>
    <p:restoredTop sz="94581" autoAdjust="0"/>
  </p:normalViewPr>
  <p:slideViewPr>
    <p:cSldViewPr>
      <p:cViewPr varScale="1">
        <p:scale>
          <a:sx n="105" d="100"/>
          <a:sy n="105" d="100"/>
        </p:scale>
        <p:origin x="-102" y="-180"/>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t>1/7/2014</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t>07/01/2014</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smtClean="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0594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511317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398854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smtClean="0">
                <a:latin typeface="Verdana" pitchFamily="34" charset="0"/>
                <a:ea typeface="Verdana" pitchFamily="34" charset="0"/>
                <a:cs typeface="Verdana" pitchFamily="34" charset="0"/>
              </a:rPr>
              <a:t>Main title here</a:t>
            </a:r>
            <a:endParaRPr lang="en-GB" sz="4000" b="1" dirty="0" smtClean="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smtClean="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iming>
    <p:tnLst>
      <p:par>
        <p:cTn id="1" dur="indefinite" restart="never" nodeType="tmRoot"/>
      </p:par>
    </p:tnLst>
  </p:timing>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274638"/>
            <a:ext cx="7986092" cy="1210146"/>
          </a:xfrm>
        </p:spPr>
        <p:txBody>
          <a:bodyPr>
            <a:normAutofit/>
          </a:bodyPr>
          <a:lstStyle/>
          <a:p>
            <a:pPr algn="l"/>
            <a:r>
              <a:rPr lang="en-GB" sz="3300" dirty="0" smtClean="0">
                <a:solidFill>
                  <a:schemeClr val="bg1"/>
                </a:solidFill>
              </a:rPr>
              <a:t>Report on the last sessions of WP.29</a:t>
            </a:r>
            <a:r>
              <a:rPr lang="en-GB" dirty="0" smtClean="0">
                <a:solidFill>
                  <a:schemeClr val="bg1"/>
                </a:solidFill>
              </a:rPr>
              <a:t/>
            </a:r>
            <a:br>
              <a:rPr lang="en-GB" dirty="0" smtClean="0">
                <a:solidFill>
                  <a:schemeClr val="bg1"/>
                </a:solidFill>
              </a:rPr>
            </a:br>
            <a:r>
              <a:rPr lang="en-GB" sz="2200" dirty="0" smtClean="0">
                <a:solidFill>
                  <a:schemeClr val="tx1"/>
                </a:solidFill>
              </a:rPr>
              <a:t>June 2013 (160</a:t>
            </a:r>
            <a:r>
              <a:rPr lang="en-GB" sz="2200" baseline="30000" dirty="0" smtClean="0">
                <a:solidFill>
                  <a:schemeClr val="tx1"/>
                </a:solidFill>
              </a:rPr>
              <a:t>th</a:t>
            </a:r>
            <a:r>
              <a:rPr lang="en-GB" sz="2200" dirty="0" smtClean="0">
                <a:solidFill>
                  <a:schemeClr val="tx1"/>
                </a:solidFill>
              </a:rPr>
              <a:t> WP.29) and November 2013 (161</a:t>
            </a:r>
            <a:r>
              <a:rPr lang="en-GB" sz="2200" baseline="30000" dirty="0" smtClean="0">
                <a:solidFill>
                  <a:schemeClr val="tx1"/>
                </a:solidFill>
              </a:rPr>
              <a:t>st</a:t>
            </a:r>
            <a:r>
              <a:rPr lang="en-GB" sz="2200" dirty="0" smtClean="0">
                <a:solidFill>
                  <a:schemeClr val="tx1"/>
                </a:solidFill>
              </a:rPr>
              <a:t> WP.29)	1/2</a:t>
            </a:r>
            <a:endParaRPr lang="en-GB" sz="2200" b="1" dirty="0">
              <a:solidFill>
                <a:schemeClr val="tx1"/>
              </a:solidFill>
            </a:endParaRPr>
          </a:p>
        </p:txBody>
      </p:sp>
      <p:sp>
        <p:nvSpPr>
          <p:cNvPr id="3" name="Content Placeholder 2"/>
          <p:cNvSpPr>
            <a:spLocks noGrp="1"/>
          </p:cNvSpPr>
          <p:nvPr>
            <p:ph idx="1"/>
          </p:nvPr>
        </p:nvSpPr>
        <p:spPr>
          <a:xfrm>
            <a:off x="128464" y="1556792"/>
            <a:ext cx="9649072" cy="1224136"/>
          </a:xfrm>
        </p:spPr>
        <p:txBody>
          <a:bodyPr>
            <a:normAutofit fontScale="32500" lnSpcReduction="20000"/>
          </a:bodyPr>
          <a:lstStyle/>
          <a:p>
            <a:pPr marL="0" indent="0">
              <a:spcBef>
                <a:spcPts val="0"/>
              </a:spcBef>
              <a:buNone/>
            </a:pPr>
            <a:r>
              <a:rPr lang="en-GB" sz="6200" b="1" dirty="0" smtClean="0"/>
              <a:t>Documents</a:t>
            </a:r>
          </a:p>
          <a:p>
            <a:pPr marL="266700" indent="-180975">
              <a:spcBef>
                <a:spcPts val="600"/>
              </a:spcBef>
              <a:spcAft>
                <a:spcPts val="600"/>
              </a:spcAft>
              <a:buFont typeface="Arial" pitchFamily="34" charset="0"/>
              <a:buChar char="•"/>
            </a:pPr>
            <a:r>
              <a:rPr lang="en-GB" sz="5000" dirty="0" smtClean="0">
                <a:solidFill>
                  <a:srgbClr val="002060"/>
                </a:solidFill>
              </a:rPr>
              <a:t>Reports approved</a:t>
            </a:r>
          </a:p>
          <a:p>
            <a:pPr marL="268288" lvl="1" indent="0">
              <a:buNone/>
              <a:tabLst>
                <a:tab pos="4572000" algn="l"/>
              </a:tabLst>
            </a:pPr>
            <a:r>
              <a:rPr lang="en-GB" sz="4300" b="1" dirty="0" smtClean="0"/>
              <a:t>160</a:t>
            </a:r>
            <a:r>
              <a:rPr lang="en-GB" sz="4300" b="1" baseline="30000" dirty="0" smtClean="0"/>
              <a:t>th</a:t>
            </a:r>
            <a:r>
              <a:rPr lang="en-GB" sz="4300" b="1" dirty="0" smtClean="0"/>
              <a:t> WP.29</a:t>
            </a:r>
            <a:r>
              <a:rPr lang="en-GB" sz="4300" dirty="0" smtClean="0"/>
              <a:t>: ECE/TRANS/WP.29/GRPE/65 	</a:t>
            </a:r>
            <a:r>
              <a:rPr lang="en-GB" sz="4300" b="1" dirty="0" smtClean="0"/>
              <a:t>161</a:t>
            </a:r>
            <a:r>
              <a:rPr lang="en-GB" sz="4300" b="1" baseline="30000" dirty="0" smtClean="0"/>
              <a:t>st</a:t>
            </a:r>
            <a:r>
              <a:rPr lang="en-GB" sz="4300" b="1" dirty="0" smtClean="0"/>
              <a:t> WP.29</a:t>
            </a:r>
            <a:r>
              <a:rPr lang="en-GB" sz="4300" dirty="0" smtClean="0"/>
              <a:t>: ECE/TRANS/WP.29/GRPE/66</a:t>
            </a:r>
          </a:p>
          <a:p>
            <a:pPr marL="266700" indent="-180975">
              <a:spcBef>
                <a:spcPts val="600"/>
              </a:spcBef>
              <a:buFont typeface="Arial" pitchFamily="34" charset="0"/>
              <a:buChar char="•"/>
            </a:pPr>
            <a:r>
              <a:rPr lang="en-GB" sz="5000" dirty="0" smtClean="0">
                <a:solidFill>
                  <a:srgbClr val="002060"/>
                </a:solidFill>
              </a:rPr>
              <a:t>All documents transmitted by GRPE were adopted</a:t>
            </a:r>
          </a:p>
        </p:txBody>
      </p:sp>
      <p:sp>
        <p:nvSpPr>
          <p:cNvPr id="4" name="Textfeld 12"/>
          <p:cNvSpPr txBox="1">
            <a:spLocks noChangeArrowheads="1"/>
          </p:cNvSpPr>
          <p:nvPr/>
        </p:nvSpPr>
        <p:spPr bwMode="auto">
          <a:xfrm>
            <a:off x="6465168" y="66924"/>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eaLnBrk="1" hangingPunct="1"/>
            <a:r>
              <a:rPr lang="en-US" sz="1200" dirty="0">
                <a:solidFill>
                  <a:schemeClr val="bg1"/>
                </a:solidFill>
                <a:latin typeface="Times New Roman" pitchFamily="18" charset="0"/>
                <a:cs typeface="Times New Roman" pitchFamily="18" charset="0"/>
              </a:rPr>
              <a:t>Informal document No. </a:t>
            </a:r>
            <a:r>
              <a:rPr lang="en-US" sz="1200" b="1" dirty="0" smtClean="0">
                <a:solidFill>
                  <a:schemeClr val="bg1"/>
                </a:solidFill>
                <a:latin typeface="Times New Roman" pitchFamily="18" charset="0"/>
                <a:cs typeface="Times New Roman" pitchFamily="18" charset="0"/>
              </a:rPr>
              <a:t>GRPE-68-06</a:t>
            </a:r>
            <a:endParaRPr lang="de-DE" sz="1200" dirty="0">
              <a:solidFill>
                <a:schemeClr val="bg1"/>
              </a:solidFill>
              <a:latin typeface="Times New Roman" pitchFamily="18" charset="0"/>
              <a:cs typeface="Times New Roman" pitchFamily="18" charset="0"/>
            </a:endParaRPr>
          </a:p>
          <a:p>
            <a:pPr algn="r" eaLnBrk="1" hangingPunct="1"/>
            <a:r>
              <a:rPr lang="en-US" sz="1200" dirty="0" smtClean="0">
                <a:solidFill>
                  <a:schemeClr val="bg1"/>
                </a:solidFill>
                <a:latin typeface="Times New Roman" pitchFamily="18" charset="0"/>
                <a:cs typeface="Times New Roman" pitchFamily="18" charset="0"/>
              </a:rPr>
              <a:t>68</a:t>
            </a:r>
            <a:r>
              <a:rPr lang="en-US" sz="1200" baseline="30000" dirty="0" smtClean="0">
                <a:solidFill>
                  <a:schemeClr val="bg1"/>
                </a:solidFill>
                <a:latin typeface="Times New Roman" pitchFamily="18" charset="0"/>
                <a:cs typeface="Times New Roman" pitchFamily="18" charset="0"/>
              </a:rPr>
              <a:t>th</a:t>
            </a:r>
            <a:r>
              <a:rPr lang="en-US" sz="1200" dirty="0" smtClean="0">
                <a:solidFill>
                  <a:schemeClr val="bg1"/>
                </a:solidFill>
                <a:latin typeface="Times New Roman" pitchFamily="18" charset="0"/>
                <a:cs typeface="Times New Roman" pitchFamily="18" charset="0"/>
              </a:rPr>
              <a:t> GRPE, 7-10 January 2014</a:t>
            </a:r>
          </a:p>
          <a:p>
            <a:pPr algn="r" eaLnBrk="1" hangingPunct="1"/>
            <a:r>
              <a:rPr lang="en-US" sz="1200" dirty="0" smtClean="0">
                <a:solidFill>
                  <a:schemeClr val="bg1"/>
                </a:solidFill>
                <a:latin typeface="Times New Roman" pitchFamily="18" charset="0"/>
                <a:cs typeface="Times New Roman" pitchFamily="18" charset="0"/>
              </a:rPr>
              <a:t>Agenda </a:t>
            </a:r>
            <a:r>
              <a:rPr lang="en-US" sz="1200" dirty="0">
                <a:solidFill>
                  <a:schemeClr val="bg1"/>
                </a:solidFill>
                <a:latin typeface="Times New Roman" pitchFamily="18" charset="0"/>
                <a:cs typeface="Times New Roman" pitchFamily="18" charset="0"/>
              </a:rPr>
              <a:t>item </a:t>
            </a:r>
            <a:r>
              <a:rPr lang="en-US" sz="1200" dirty="0" smtClean="0">
                <a:solidFill>
                  <a:schemeClr val="bg1"/>
                </a:solidFill>
                <a:latin typeface="Times New Roman" pitchFamily="18" charset="0"/>
                <a:cs typeface="Times New Roman" pitchFamily="18" charset="0"/>
              </a:rPr>
              <a:t>2</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49734"/>
            <a:ext cx="2747392" cy="27781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Transmitted by the </a:t>
            </a:r>
            <a:r>
              <a:rPr lang="en-US" sz="1200" dirty="0" smtClean="0">
                <a:solidFill>
                  <a:schemeClr val="bg1"/>
                </a:solidFill>
                <a:latin typeface="Times New Roman" pitchFamily="18" charset="0"/>
                <a:cs typeface="Times New Roman" pitchFamily="18" charset="0"/>
              </a:rPr>
              <a:t>UNECE secretariat</a:t>
            </a:r>
            <a:endParaRPr lang="de-DE" sz="1200" dirty="0">
              <a:solidFill>
                <a:schemeClr val="bg1"/>
              </a:solidFill>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677185125"/>
              </p:ext>
            </p:extLst>
          </p:nvPr>
        </p:nvGraphicFramePr>
        <p:xfrm>
          <a:off x="488504" y="2684760"/>
          <a:ext cx="9217024" cy="4124472"/>
        </p:xfrm>
        <a:graphic>
          <a:graphicData uri="http://schemas.openxmlformats.org/drawingml/2006/table">
            <a:tbl>
              <a:tblPr>
                <a:tableStyleId>{5C22544A-7EE6-4342-B048-85BDC9FD1C3A}</a:tableStyleId>
              </a:tblPr>
              <a:tblGrid>
                <a:gridCol w="1137082"/>
                <a:gridCol w="3340177"/>
                <a:gridCol w="4739765"/>
              </a:tblGrid>
              <a:tr h="148230">
                <a:tc>
                  <a:txBody>
                    <a:bodyPr/>
                    <a:lstStyle/>
                    <a:p>
                      <a:pPr algn="l" rtl="0" fontAlgn="t">
                        <a:lnSpc>
                          <a:spcPct val="110000"/>
                        </a:lnSpc>
                      </a:pPr>
                      <a:r>
                        <a:rPr lang="en-GB" sz="1400" b="1" u="none" strike="noStrike" dirty="0">
                          <a:effectLst/>
                        </a:rPr>
                        <a:t>160</a:t>
                      </a:r>
                      <a:r>
                        <a:rPr lang="en-GB" sz="1400" b="1" u="none" strike="noStrike" baseline="30000" dirty="0">
                          <a:effectLst/>
                        </a:rPr>
                        <a:t>th</a:t>
                      </a:r>
                      <a:r>
                        <a:rPr lang="en-GB" sz="1400" b="1" u="none" strike="noStrike" dirty="0">
                          <a:effectLst/>
                        </a:rPr>
                        <a:t> WP.29</a:t>
                      </a:r>
                      <a:endParaRPr lang="en-GB" sz="1400" b="1" i="0" u="none" strike="noStrike" dirty="0">
                        <a:solidFill>
                          <a:srgbClr val="000000"/>
                        </a:solidFill>
                        <a:effectLst/>
                        <a:latin typeface="Calibri"/>
                      </a:endParaRPr>
                    </a:p>
                  </a:txBody>
                  <a:tcPr marL="6878" marR="6878" marT="6878" marB="0">
                    <a:noFill/>
                  </a:tcPr>
                </a:tc>
                <a:tc>
                  <a:txBody>
                    <a:bodyPr/>
                    <a:lstStyle/>
                    <a:p>
                      <a:pPr algn="l" rtl="0" fontAlgn="t">
                        <a:lnSpc>
                          <a:spcPct val="110000"/>
                        </a:lnSpc>
                      </a:pPr>
                      <a:endParaRPr lang="en-GB" sz="1400" b="0" i="0" u="none" strike="noStrike" dirty="0">
                        <a:solidFill>
                          <a:srgbClr val="000000"/>
                        </a:solidFill>
                        <a:effectLst/>
                        <a:latin typeface="Calibri"/>
                      </a:endParaRPr>
                    </a:p>
                  </a:txBody>
                  <a:tcPr marL="6878" marR="6878" marT="6878" marB="0">
                    <a:noFill/>
                  </a:tcPr>
                </a:tc>
                <a:tc>
                  <a:txBody>
                    <a:bodyPr/>
                    <a:lstStyle/>
                    <a:p>
                      <a:pPr algn="l" rtl="0" fontAlgn="t">
                        <a:lnSpc>
                          <a:spcPct val="110000"/>
                        </a:lnSpc>
                      </a:pPr>
                      <a:endParaRPr lang="en-GB" sz="1400" b="0" i="0" u="none" strike="noStrike" dirty="0">
                        <a:solidFill>
                          <a:srgbClr val="000000"/>
                        </a:solidFill>
                        <a:effectLst/>
                        <a:latin typeface="Calibri"/>
                      </a:endParaRPr>
                    </a:p>
                  </a:txBody>
                  <a:tcPr marL="6878" marR="6878" marT="6878" marB="0">
                    <a:noFill/>
                  </a:tcPr>
                </a:tc>
              </a:tr>
              <a:tr h="239454">
                <a:tc>
                  <a:txBody>
                    <a:bodyPr/>
                    <a:lstStyle/>
                    <a:p>
                      <a:pPr algn="l" rtl="0" fontAlgn="t">
                        <a:lnSpc>
                          <a:spcPct val="110000"/>
                        </a:lnSpc>
                        <a:spcBef>
                          <a:spcPts val="600"/>
                        </a:spcBef>
                      </a:pPr>
                      <a:r>
                        <a:rPr lang="en-GB" sz="1400" u="none" strike="noStrike" dirty="0" smtClean="0">
                          <a:effectLst/>
                        </a:rPr>
                        <a:t>…/</a:t>
                      </a:r>
                      <a:r>
                        <a:rPr lang="en-GB" sz="1400" u="none" strike="noStrike" dirty="0">
                          <a:effectLst/>
                        </a:rPr>
                        <a:t>2013/51</a:t>
                      </a:r>
                      <a:endParaRPr lang="en-GB" sz="1400" b="0" i="0" u="none" strike="noStrike" dirty="0">
                        <a:solidFill>
                          <a:srgbClr val="000000"/>
                        </a:solidFill>
                        <a:effectLst/>
                        <a:latin typeface="Calibri"/>
                      </a:endParaRPr>
                    </a:p>
                  </a:txBody>
                  <a:tcPr marL="6878" marR="6878" marT="6878" marB="0">
                    <a:noFill/>
                  </a:tcPr>
                </a:tc>
                <a:tc>
                  <a:txBody>
                    <a:bodyPr/>
                    <a:lstStyle/>
                    <a:p>
                      <a:pPr algn="l" rtl="0" fontAlgn="t">
                        <a:lnSpc>
                          <a:spcPct val="110000"/>
                        </a:lnSpc>
                        <a:spcBef>
                          <a:spcPts val="600"/>
                        </a:spcBef>
                      </a:pPr>
                      <a:r>
                        <a:rPr lang="en-GB" sz="1400" u="none" strike="noStrike" dirty="0">
                          <a:effectLst/>
                        </a:rPr>
                        <a:t>04 series to UN </a:t>
                      </a:r>
                      <a:r>
                        <a:rPr lang="en-US" sz="1400" u="none" strike="noStrike" dirty="0" smtClean="0">
                          <a:effectLst/>
                        </a:rPr>
                        <a:t>Regulation </a:t>
                      </a:r>
                      <a:r>
                        <a:rPr lang="en-GB" sz="1400" u="none" strike="noStrike" dirty="0" smtClean="0">
                          <a:effectLst/>
                        </a:rPr>
                        <a:t>96 </a:t>
                      </a:r>
                      <a:r>
                        <a:rPr lang="en-GB" sz="1400" u="none" strike="noStrike" dirty="0">
                          <a:effectLst/>
                        </a:rPr>
                        <a:t>(emissions, NRMM)</a:t>
                      </a:r>
                      <a:endParaRPr lang="en-GB" sz="1400" b="0" i="0" u="none" strike="noStrike" dirty="0">
                        <a:solidFill>
                          <a:srgbClr val="000000"/>
                        </a:solidFill>
                        <a:effectLst/>
                        <a:latin typeface="Calibri"/>
                      </a:endParaRPr>
                    </a:p>
                  </a:txBody>
                  <a:tcPr marL="6878" marR="6878" marT="6878" marB="0">
                    <a:noFill/>
                  </a:tcPr>
                </a:tc>
                <a:tc>
                  <a:txBody>
                    <a:bodyPr/>
                    <a:lstStyle/>
                    <a:p>
                      <a:pPr algn="l" rtl="0" fontAlgn="t">
                        <a:lnSpc>
                          <a:spcPct val="110000"/>
                        </a:lnSpc>
                        <a:spcBef>
                          <a:spcPts val="600"/>
                        </a:spcBef>
                      </a:pPr>
                      <a:r>
                        <a:rPr lang="en-US" sz="1400" u="none" strike="noStrike" dirty="0">
                          <a:effectLst/>
                        </a:rPr>
                        <a:t>Alignment with the 8-mode cycle of EU Directive 2010/26/EU and the 2012 amendment of EU Directive 97/68/EC</a:t>
                      </a:r>
                      <a:endParaRPr lang="en-US" sz="1400" b="0" i="0" u="none" strike="noStrike" dirty="0">
                        <a:solidFill>
                          <a:srgbClr val="000000"/>
                        </a:solidFill>
                        <a:effectLst/>
                        <a:latin typeface="Calibri"/>
                      </a:endParaRPr>
                    </a:p>
                  </a:txBody>
                  <a:tcPr marL="6878" marR="6878" marT="6878" marB="0">
                    <a:noFill/>
                  </a:tcPr>
                </a:tc>
              </a:tr>
              <a:tr h="282268">
                <a:tc>
                  <a:txBody>
                    <a:bodyPr/>
                    <a:lstStyle/>
                    <a:p>
                      <a:pPr algn="l" rtl="0" fontAlgn="t">
                        <a:lnSpc>
                          <a:spcPct val="110000"/>
                        </a:lnSpc>
                        <a:spcBef>
                          <a:spcPts val="600"/>
                        </a:spcBef>
                      </a:pPr>
                      <a:r>
                        <a:rPr lang="en-GB" sz="1400" u="none" strike="noStrike" dirty="0" smtClean="0">
                          <a:effectLst/>
                        </a:rPr>
                        <a:t>…/</a:t>
                      </a:r>
                      <a:r>
                        <a:rPr lang="en-GB" sz="1400" u="none" strike="noStrike" dirty="0">
                          <a:effectLst/>
                        </a:rPr>
                        <a:t>2013/52</a:t>
                      </a:r>
                      <a:endParaRPr lang="en-GB" sz="1400" b="0" i="0" u="none" strike="noStrike" dirty="0">
                        <a:solidFill>
                          <a:srgbClr val="000000"/>
                        </a:solidFill>
                        <a:effectLst/>
                        <a:latin typeface="Calibri"/>
                      </a:endParaRPr>
                    </a:p>
                  </a:txBody>
                  <a:tcPr marL="6878" marR="6878" marT="6878" marB="0">
                    <a:noFill/>
                  </a:tcPr>
                </a:tc>
                <a:tc>
                  <a:txBody>
                    <a:bodyPr/>
                    <a:lstStyle/>
                    <a:p>
                      <a:pPr algn="l" rtl="0" fontAlgn="t">
                        <a:lnSpc>
                          <a:spcPct val="110000"/>
                        </a:lnSpc>
                        <a:spcBef>
                          <a:spcPts val="600"/>
                        </a:spcBef>
                      </a:pPr>
                      <a:r>
                        <a:rPr lang="en-GB" sz="1400" u="none" strike="noStrike" dirty="0">
                          <a:effectLst/>
                        </a:rPr>
                        <a:t>Amendment 4 to R.E.3</a:t>
                      </a:r>
                      <a:endParaRPr lang="en-GB" sz="1400" b="0" i="0" u="none" strike="noStrike" dirty="0">
                        <a:solidFill>
                          <a:srgbClr val="000000"/>
                        </a:solidFill>
                        <a:effectLst/>
                        <a:latin typeface="Calibri"/>
                      </a:endParaRPr>
                    </a:p>
                  </a:txBody>
                  <a:tcPr marL="6878" marR="6878" marT="6878" marB="0">
                    <a:noFill/>
                  </a:tcPr>
                </a:tc>
                <a:tc>
                  <a:txBody>
                    <a:bodyPr/>
                    <a:lstStyle/>
                    <a:p>
                      <a:pPr algn="l" rtl="0" fontAlgn="t">
                        <a:lnSpc>
                          <a:spcPct val="110000"/>
                        </a:lnSpc>
                        <a:spcBef>
                          <a:spcPts val="600"/>
                        </a:spcBef>
                      </a:pPr>
                      <a:r>
                        <a:rPr lang="en-GB" sz="1400" u="none" strike="noStrike" dirty="0">
                          <a:effectLst/>
                        </a:rPr>
                        <a:t>Annex on market fuel quality</a:t>
                      </a:r>
                      <a:endParaRPr lang="en-GB" sz="1400" b="0" i="0" u="none" strike="noStrike" dirty="0">
                        <a:solidFill>
                          <a:srgbClr val="000000"/>
                        </a:solidFill>
                        <a:effectLst/>
                        <a:latin typeface="Calibri"/>
                      </a:endParaRPr>
                    </a:p>
                  </a:txBody>
                  <a:tcPr marL="6878" marR="6878" marT="6878" marB="0">
                    <a:noFill/>
                  </a:tcPr>
                </a:tc>
              </a:tr>
              <a:tr h="224024">
                <a:tc>
                  <a:txBody>
                    <a:bodyPr/>
                    <a:lstStyle/>
                    <a:p>
                      <a:pPr algn="l" rtl="0" fontAlgn="t">
                        <a:lnSpc>
                          <a:spcPct val="110000"/>
                        </a:lnSpc>
                        <a:spcBef>
                          <a:spcPts val="600"/>
                        </a:spcBef>
                      </a:pPr>
                      <a:r>
                        <a:rPr lang="en-GB" sz="1400" b="1" u="none" strike="noStrike" dirty="0">
                          <a:effectLst/>
                        </a:rPr>
                        <a:t>161</a:t>
                      </a:r>
                      <a:r>
                        <a:rPr lang="en-GB" sz="1400" b="1" u="none" strike="noStrike" baseline="30000" dirty="0">
                          <a:effectLst/>
                        </a:rPr>
                        <a:t>st</a:t>
                      </a:r>
                      <a:r>
                        <a:rPr lang="en-GB" sz="1400" b="1" u="none" strike="noStrike" dirty="0">
                          <a:effectLst/>
                        </a:rPr>
                        <a:t> WP.29</a:t>
                      </a:r>
                      <a:endParaRPr lang="en-GB" sz="1400" b="1" i="0" u="none" strike="noStrike" dirty="0">
                        <a:solidFill>
                          <a:srgbClr val="000000"/>
                        </a:solidFill>
                        <a:effectLst/>
                        <a:latin typeface="Calibri"/>
                      </a:endParaRPr>
                    </a:p>
                  </a:txBody>
                  <a:tcPr marL="6878" marR="6878" marT="6878" marB="0">
                    <a:noFill/>
                  </a:tcPr>
                </a:tc>
                <a:tc>
                  <a:txBody>
                    <a:bodyPr/>
                    <a:lstStyle/>
                    <a:p>
                      <a:pPr algn="l" rtl="0" fontAlgn="t">
                        <a:lnSpc>
                          <a:spcPct val="110000"/>
                        </a:lnSpc>
                        <a:spcBef>
                          <a:spcPts val="600"/>
                        </a:spcBef>
                      </a:pPr>
                      <a:endParaRPr lang="en-GB" sz="1400" b="0" i="0" u="none" strike="noStrike" dirty="0">
                        <a:solidFill>
                          <a:srgbClr val="000000"/>
                        </a:solidFill>
                        <a:effectLst/>
                        <a:latin typeface="Calibri"/>
                      </a:endParaRPr>
                    </a:p>
                  </a:txBody>
                  <a:tcPr marL="6878" marR="6878" marT="6878" marB="0">
                    <a:noFill/>
                  </a:tcPr>
                </a:tc>
                <a:tc>
                  <a:txBody>
                    <a:bodyPr/>
                    <a:lstStyle/>
                    <a:p>
                      <a:pPr algn="l" rtl="0" fontAlgn="t">
                        <a:lnSpc>
                          <a:spcPct val="110000"/>
                        </a:lnSpc>
                        <a:spcBef>
                          <a:spcPts val="600"/>
                        </a:spcBef>
                      </a:pPr>
                      <a:endParaRPr lang="en-GB" sz="1400" b="0" i="0" u="none" strike="noStrike" dirty="0">
                        <a:solidFill>
                          <a:srgbClr val="000000"/>
                        </a:solidFill>
                        <a:effectLst/>
                        <a:latin typeface="Calibri"/>
                      </a:endParaRPr>
                    </a:p>
                  </a:txBody>
                  <a:tcPr marL="6878" marR="6878" marT="6878" marB="0">
                    <a:noFill/>
                  </a:tcPr>
                </a:tc>
              </a:tr>
              <a:tr h="283303">
                <a:tc>
                  <a:txBody>
                    <a:bodyPr/>
                    <a:lstStyle/>
                    <a:p>
                      <a:pPr algn="l" rtl="0" fontAlgn="t">
                        <a:lnSpc>
                          <a:spcPct val="110000"/>
                        </a:lnSpc>
                        <a:spcBef>
                          <a:spcPts val="600"/>
                        </a:spcBef>
                      </a:pPr>
                      <a:r>
                        <a:rPr lang="en-GB" sz="1400" u="none" strike="noStrike" dirty="0" smtClean="0">
                          <a:effectLst/>
                        </a:rPr>
                        <a:t>…/</a:t>
                      </a:r>
                      <a:r>
                        <a:rPr lang="en-GB" sz="1400" u="none" strike="noStrike" dirty="0">
                          <a:effectLst/>
                        </a:rPr>
                        <a:t>2013/41</a:t>
                      </a:r>
                      <a:endParaRPr lang="en-GB" sz="1400" b="0" i="0" u="none" strike="noStrike" dirty="0">
                        <a:solidFill>
                          <a:srgbClr val="000000"/>
                        </a:solidFill>
                        <a:effectLst/>
                        <a:latin typeface="Calibri"/>
                      </a:endParaRPr>
                    </a:p>
                  </a:txBody>
                  <a:tcPr marL="6878" marR="6878" marT="6878" marB="0">
                    <a:noFill/>
                  </a:tcPr>
                </a:tc>
                <a:tc>
                  <a:txBody>
                    <a:bodyPr/>
                    <a:lstStyle/>
                    <a:p>
                      <a:pPr algn="l" rtl="0" fontAlgn="t">
                        <a:lnSpc>
                          <a:spcPct val="110000"/>
                        </a:lnSpc>
                        <a:spcBef>
                          <a:spcPts val="600"/>
                        </a:spcBef>
                      </a:pPr>
                      <a:r>
                        <a:rPr lang="en-US" sz="1400" u="none" strike="noStrike" dirty="0">
                          <a:effectLst/>
                        </a:rPr>
                        <a:t>Supplement 6 to 05 series to UN </a:t>
                      </a:r>
                      <a:r>
                        <a:rPr lang="en-US" sz="1400" u="none" strike="noStrike" dirty="0" smtClean="0">
                          <a:effectLst/>
                        </a:rPr>
                        <a:t>Regulation </a:t>
                      </a:r>
                      <a:r>
                        <a:rPr lang="en-US" sz="1400" u="none" strike="noStrike" dirty="0" smtClean="0">
                          <a:effectLst/>
                        </a:rPr>
                        <a:t>No.</a:t>
                      </a:r>
                      <a:r>
                        <a:rPr lang="en-US" sz="1400" u="none" strike="noStrike" baseline="0" dirty="0" smtClean="0">
                          <a:effectLst/>
                        </a:rPr>
                        <a:t> </a:t>
                      </a:r>
                      <a:r>
                        <a:rPr lang="en-US" sz="1400" u="none" strike="noStrike" dirty="0" smtClean="0">
                          <a:effectLst/>
                        </a:rPr>
                        <a:t>49 </a:t>
                      </a:r>
                      <a:r>
                        <a:rPr lang="en-US" sz="1400" u="none" strike="noStrike" dirty="0">
                          <a:effectLst/>
                        </a:rPr>
                        <a:t>(emissions, heavy duty)</a:t>
                      </a:r>
                      <a:endParaRPr lang="en-US" sz="1400" b="0" i="0" u="none" strike="noStrike" dirty="0">
                        <a:solidFill>
                          <a:srgbClr val="000000"/>
                        </a:solidFill>
                        <a:effectLst/>
                        <a:latin typeface="Calibri"/>
                      </a:endParaRPr>
                    </a:p>
                  </a:txBody>
                  <a:tcPr marL="6878" marR="6878" marT="6878" marB="0">
                    <a:noFill/>
                  </a:tcPr>
                </a:tc>
                <a:tc>
                  <a:txBody>
                    <a:bodyPr/>
                    <a:lstStyle/>
                    <a:p>
                      <a:pPr algn="l" rtl="0" fontAlgn="t">
                        <a:lnSpc>
                          <a:spcPct val="110000"/>
                        </a:lnSpc>
                        <a:spcBef>
                          <a:spcPts val="600"/>
                        </a:spcBef>
                      </a:pPr>
                      <a:r>
                        <a:rPr lang="en-GB" sz="1400" u="none" strike="noStrike" dirty="0">
                          <a:effectLst/>
                        </a:rPr>
                        <a:t>Euro V extension to </a:t>
                      </a:r>
                      <a:r>
                        <a:rPr lang="en-GB" sz="1400" u="none" strike="noStrike" dirty="0" smtClean="0">
                          <a:effectLst/>
                        </a:rPr>
                        <a:t>dual-fuel, </a:t>
                      </a:r>
                      <a:r>
                        <a:rPr lang="en-GB" sz="1400" u="none" strike="noStrike" dirty="0">
                          <a:effectLst/>
                        </a:rPr>
                        <a:t>revised calculation methods </a:t>
                      </a:r>
                      <a:r>
                        <a:rPr lang="en-GB" sz="1400" u="none" strike="noStrike" dirty="0" smtClean="0">
                          <a:effectLst/>
                        </a:rPr>
                        <a:t>relevant </a:t>
                      </a:r>
                      <a:r>
                        <a:rPr lang="en-GB" sz="1400" u="none" strike="noStrike" dirty="0">
                          <a:effectLst/>
                        </a:rPr>
                        <a:t>for </a:t>
                      </a:r>
                      <a:r>
                        <a:rPr lang="en-GB" sz="1400" u="none" strike="noStrike" dirty="0" smtClean="0">
                          <a:effectLst/>
                        </a:rPr>
                        <a:t>dual-fuel, </a:t>
                      </a:r>
                      <a:r>
                        <a:rPr lang="en-GB" sz="1400" u="none" strike="noStrike" dirty="0">
                          <a:effectLst/>
                        </a:rPr>
                        <a:t>update of hydrocarbon emission </a:t>
                      </a:r>
                      <a:r>
                        <a:rPr lang="en-GB" sz="1400" u="none" strike="noStrike" dirty="0" smtClean="0">
                          <a:effectLst/>
                        </a:rPr>
                        <a:t>limits</a:t>
                      </a:r>
                      <a:endParaRPr lang="en-GB" sz="1400" b="0" i="0" u="none" strike="noStrike" dirty="0">
                        <a:solidFill>
                          <a:srgbClr val="000000"/>
                        </a:solidFill>
                        <a:effectLst/>
                        <a:latin typeface="Calibri"/>
                      </a:endParaRPr>
                    </a:p>
                  </a:txBody>
                  <a:tcPr marL="6878" marR="6878" marT="6878" marB="0">
                    <a:noFill/>
                  </a:tcPr>
                </a:tc>
              </a:tr>
              <a:tr h="98873">
                <a:tc>
                  <a:txBody>
                    <a:bodyPr/>
                    <a:lstStyle/>
                    <a:p>
                      <a:pPr algn="l" rtl="0" fontAlgn="t">
                        <a:lnSpc>
                          <a:spcPct val="110000"/>
                        </a:lnSpc>
                        <a:spcBef>
                          <a:spcPts val="600"/>
                        </a:spcBef>
                      </a:pPr>
                      <a:r>
                        <a:rPr lang="en-GB" sz="1400" u="none" strike="noStrike" dirty="0" smtClean="0">
                          <a:effectLst/>
                        </a:rPr>
                        <a:t>…/2013/112</a:t>
                      </a:r>
                      <a:r>
                        <a:rPr lang="en-GB" sz="1400" u="none" strike="noStrike" baseline="0" dirty="0" smtClean="0">
                          <a:effectLst/>
                        </a:rPr>
                        <a:t> </a:t>
                      </a:r>
                      <a:r>
                        <a:rPr lang="en-GB" sz="1400" u="none" strike="noStrike" dirty="0" smtClean="0">
                          <a:effectLst/>
                        </a:rPr>
                        <a:t>and Corr</a:t>
                      </a:r>
                      <a:r>
                        <a:rPr lang="en-GB" sz="1400" u="none" strike="noStrike" dirty="0">
                          <a:effectLst/>
                        </a:rPr>
                        <a:t>. 1</a:t>
                      </a:r>
                      <a:endParaRPr lang="en-GB" sz="1400" b="0" i="0" u="none" strike="noStrike" dirty="0">
                        <a:solidFill>
                          <a:srgbClr val="000000"/>
                        </a:solidFill>
                        <a:effectLst/>
                        <a:latin typeface="Calibri"/>
                      </a:endParaRPr>
                    </a:p>
                  </a:txBody>
                  <a:tcPr marL="6878" marR="6878" marT="6878" marB="0">
                    <a:noFill/>
                  </a:tcPr>
                </a:tc>
                <a:tc>
                  <a:txBody>
                    <a:bodyPr/>
                    <a:lstStyle/>
                    <a:p>
                      <a:pPr algn="l" rtl="0" fontAlgn="t">
                        <a:lnSpc>
                          <a:spcPct val="110000"/>
                        </a:lnSpc>
                        <a:spcBef>
                          <a:spcPts val="600"/>
                        </a:spcBef>
                      </a:pPr>
                      <a:r>
                        <a:rPr lang="en-US" sz="1400" u="none" strike="noStrike" dirty="0">
                          <a:effectLst/>
                        </a:rPr>
                        <a:t>Supplement 2 to 06 series to UN </a:t>
                      </a:r>
                      <a:r>
                        <a:rPr lang="en-US" sz="1400" u="none" strike="noStrike" dirty="0" smtClean="0">
                          <a:effectLst/>
                        </a:rPr>
                        <a:t>Regulation </a:t>
                      </a:r>
                      <a:r>
                        <a:rPr lang="en-US" sz="1400" u="none" strike="noStrike" dirty="0" smtClean="0">
                          <a:effectLst/>
                        </a:rPr>
                        <a:t>No. 49 </a:t>
                      </a:r>
                      <a:r>
                        <a:rPr lang="en-US" sz="1400" u="none" strike="noStrike" dirty="0">
                          <a:effectLst/>
                        </a:rPr>
                        <a:t>(emissions, heavy duty)</a:t>
                      </a:r>
                      <a:endParaRPr lang="en-US" sz="1400" b="0" i="0" u="none" strike="noStrike" dirty="0">
                        <a:solidFill>
                          <a:srgbClr val="000000"/>
                        </a:solidFill>
                        <a:effectLst/>
                        <a:latin typeface="Calibri"/>
                      </a:endParaRPr>
                    </a:p>
                  </a:txBody>
                  <a:tcPr marL="6878" marR="6878" marT="6878" marB="0">
                    <a:noFill/>
                  </a:tcPr>
                </a:tc>
                <a:tc>
                  <a:txBody>
                    <a:bodyPr/>
                    <a:lstStyle/>
                    <a:p>
                      <a:pPr algn="l" rtl="0" fontAlgn="t">
                        <a:lnSpc>
                          <a:spcPct val="110000"/>
                        </a:lnSpc>
                        <a:spcBef>
                          <a:spcPts val="600"/>
                        </a:spcBef>
                      </a:pPr>
                      <a:r>
                        <a:rPr lang="en-US" sz="1400" u="none" strike="noStrike" dirty="0">
                          <a:effectLst/>
                        </a:rPr>
                        <a:t>Modifications </a:t>
                      </a:r>
                      <a:r>
                        <a:rPr lang="en-US" sz="1400" u="none" strike="noStrike" dirty="0" smtClean="0">
                          <a:effectLst/>
                        </a:rPr>
                        <a:t>reducing risks </a:t>
                      </a:r>
                      <a:r>
                        <a:rPr lang="en-US" sz="1400" u="none" strike="noStrike" dirty="0">
                          <a:effectLst/>
                        </a:rPr>
                        <a:t>of misinterpretations, </a:t>
                      </a:r>
                      <a:r>
                        <a:rPr lang="en-US" sz="1400" u="none" strike="noStrike" dirty="0" smtClean="0">
                          <a:effectLst/>
                        </a:rPr>
                        <a:t>introduction of temporary OBD disabling at low temperatures</a:t>
                      </a:r>
                      <a:endParaRPr lang="en-US" sz="1400" b="0" i="0" u="none" strike="noStrike" dirty="0">
                        <a:solidFill>
                          <a:srgbClr val="000000"/>
                        </a:solidFill>
                        <a:effectLst/>
                        <a:latin typeface="Calibri"/>
                      </a:endParaRPr>
                    </a:p>
                  </a:txBody>
                  <a:tcPr marL="6878" marR="6878" marT="6878" marB="0">
                    <a:noFill/>
                  </a:tcPr>
                </a:tc>
              </a:tr>
              <a:tr h="147235">
                <a:tc>
                  <a:txBody>
                    <a:bodyPr/>
                    <a:lstStyle/>
                    <a:p>
                      <a:pPr algn="l" rtl="0" fontAlgn="t">
                        <a:lnSpc>
                          <a:spcPct val="110000"/>
                        </a:lnSpc>
                        <a:spcBef>
                          <a:spcPts val="600"/>
                        </a:spcBef>
                      </a:pPr>
                      <a:r>
                        <a:rPr lang="en-GB" sz="1400" u="none" strike="noStrike" dirty="0" smtClean="0">
                          <a:effectLst/>
                        </a:rPr>
                        <a:t>…/</a:t>
                      </a:r>
                      <a:r>
                        <a:rPr lang="en-GB" sz="1400" u="none" strike="noStrike" dirty="0">
                          <a:effectLst/>
                        </a:rPr>
                        <a:t>2013/113</a:t>
                      </a:r>
                      <a:endParaRPr lang="en-GB" sz="1400" b="0" i="0" u="none" strike="noStrike" dirty="0">
                        <a:solidFill>
                          <a:srgbClr val="000000"/>
                        </a:solidFill>
                        <a:effectLst/>
                        <a:latin typeface="Calibri"/>
                      </a:endParaRPr>
                    </a:p>
                  </a:txBody>
                  <a:tcPr marL="6878" marR="6878" marT="6878" marB="0">
                    <a:noFill/>
                  </a:tcPr>
                </a:tc>
                <a:tc>
                  <a:txBody>
                    <a:bodyPr/>
                    <a:lstStyle/>
                    <a:p>
                      <a:pPr algn="l" rtl="0" fontAlgn="t">
                        <a:lnSpc>
                          <a:spcPct val="110000"/>
                        </a:lnSpc>
                        <a:spcBef>
                          <a:spcPts val="600"/>
                        </a:spcBef>
                      </a:pPr>
                      <a:r>
                        <a:rPr lang="en-US" sz="1400" u="none" strike="noStrike" dirty="0">
                          <a:effectLst/>
                        </a:rPr>
                        <a:t>Supplement 3 to 01 series to UN </a:t>
                      </a:r>
                      <a:r>
                        <a:rPr lang="en-US" sz="1400" u="none" strike="noStrike" dirty="0" smtClean="0">
                          <a:effectLst/>
                        </a:rPr>
                        <a:t>Regulation No. 101 </a:t>
                      </a:r>
                      <a:r>
                        <a:rPr lang="en-US" sz="1400" u="none" strike="noStrike" dirty="0" smtClean="0">
                          <a:effectLst/>
                        </a:rPr>
                        <a:t>(CO2 </a:t>
                      </a:r>
                      <a:r>
                        <a:rPr lang="en-US" sz="1400" u="none" strike="noStrike" dirty="0">
                          <a:effectLst/>
                        </a:rPr>
                        <a:t>emissions of light vehicles)</a:t>
                      </a:r>
                      <a:endParaRPr lang="en-US" sz="1400" b="0" i="0" u="none" strike="noStrike" dirty="0">
                        <a:solidFill>
                          <a:srgbClr val="000000"/>
                        </a:solidFill>
                        <a:effectLst/>
                        <a:latin typeface="Calibri"/>
                      </a:endParaRPr>
                    </a:p>
                  </a:txBody>
                  <a:tcPr marL="6878" marR="6878" marT="6878" marB="0">
                    <a:noFill/>
                  </a:tcPr>
                </a:tc>
                <a:tc>
                  <a:txBody>
                    <a:bodyPr/>
                    <a:lstStyle/>
                    <a:p>
                      <a:pPr algn="l" rtl="0" fontAlgn="t">
                        <a:lnSpc>
                          <a:spcPct val="110000"/>
                        </a:lnSpc>
                        <a:spcBef>
                          <a:spcPts val="600"/>
                        </a:spcBef>
                      </a:pPr>
                      <a:r>
                        <a:rPr lang="en-US" sz="1400" u="none" strike="noStrike" dirty="0">
                          <a:effectLst/>
                        </a:rPr>
                        <a:t>Alignment with EU Regulation (EC) 459/2012 and 630/2012, following the implementation of the Euro 6 legislation</a:t>
                      </a:r>
                      <a:endParaRPr lang="en-US" sz="1400" b="0" i="0" u="none" strike="noStrike" dirty="0">
                        <a:solidFill>
                          <a:srgbClr val="000000"/>
                        </a:solidFill>
                        <a:effectLst/>
                        <a:latin typeface="Calibri"/>
                      </a:endParaRPr>
                    </a:p>
                  </a:txBody>
                  <a:tcPr marL="6878" marR="6878" marT="6878" marB="0">
                    <a:noFill/>
                  </a:tcPr>
                </a:tc>
              </a:tr>
              <a:tr h="195597">
                <a:tc>
                  <a:txBody>
                    <a:bodyPr/>
                    <a:lstStyle/>
                    <a:p>
                      <a:pPr algn="l" rtl="0" fontAlgn="t">
                        <a:lnSpc>
                          <a:spcPct val="110000"/>
                        </a:lnSpc>
                        <a:spcBef>
                          <a:spcPts val="600"/>
                        </a:spcBef>
                      </a:pPr>
                      <a:r>
                        <a:rPr lang="en-GB" sz="1400" u="none" strike="noStrike" dirty="0" smtClean="0">
                          <a:effectLst/>
                        </a:rPr>
                        <a:t>…/</a:t>
                      </a:r>
                      <a:r>
                        <a:rPr lang="en-GB" sz="1400" u="none" strike="noStrike" dirty="0">
                          <a:effectLst/>
                        </a:rPr>
                        <a:t>2013/114</a:t>
                      </a:r>
                      <a:endParaRPr lang="en-GB" sz="1400" b="0" i="0" u="none" strike="noStrike" dirty="0">
                        <a:solidFill>
                          <a:srgbClr val="000000"/>
                        </a:solidFill>
                        <a:effectLst/>
                        <a:latin typeface="Calibri"/>
                      </a:endParaRPr>
                    </a:p>
                  </a:txBody>
                  <a:tcPr marL="6878" marR="6878" marT="6878" marB="0">
                    <a:noFill/>
                  </a:tcPr>
                </a:tc>
                <a:tc>
                  <a:txBody>
                    <a:bodyPr/>
                    <a:lstStyle/>
                    <a:p>
                      <a:pPr algn="l" rtl="0" fontAlgn="t">
                        <a:lnSpc>
                          <a:spcPct val="110000"/>
                        </a:lnSpc>
                        <a:spcBef>
                          <a:spcPts val="600"/>
                        </a:spcBef>
                      </a:pPr>
                      <a:r>
                        <a:rPr lang="fr-FR" sz="1400" u="none" strike="noStrike" dirty="0">
                          <a:effectLst/>
                        </a:rPr>
                        <a:t>Supplement 4 to UN </a:t>
                      </a:r>
                      <a:r>
                        <a:rPr lang="en-US" sz="1400" u="none" strike="noStrike" dirty="0" smtClean="0">
                          <a:effectLst/>
                        </a:rPr>
                        <a:t>Regulation </a:t>
                      </a:r>
                      <a:r>
                        <a:rPr lang="en-US" sz="1400" u="none" strike="noStrike" dirty="0" smtClean="0">
                          <a:effectLst/>
                        </a:rPr>
                        <a:t>No. </a:t>
                      </a:r>
                      <a:r>
                        <a:rPr lang="fr-FR" sz="1400" u="none" strike="noStrike" dirty="0" smtClean="0">
                          <a:effectLst/>
                        </a:rPr>
                        <a:t>103 </a:t>
                      </a:r>
                      <a:r>
                        <a:rPr lang="fr-FR" sz="1400" u="none" strike="noStrike" dirty="0">
                          <a:effectLst/>
                        </a:rPr>
                        <a:t>(replacement pollution control  </a:t>
                      </a:r>
                      <a:r>
                        <a:rPr lang="en-GB" sz="1400" u="none" strike="noStrike" noProof="0" dirty="0" smtClean="0">
                          <a:effectLst/>
                        </a:rPr>
                        <a:t>devices</a:t>
                      </a:r>
                      <a:r>
                        <a:rPr lang="fr-FR" sz="1400" u="none" strike="noStrike" dirty="0" smtClean="0">
                          <a:effectLst/>
                        </a:rPr>
                        <a:t>)</a:t>
                      </a:r>
                      <a:endParaRPr lang="fr-FR" sz="1400" b="0" i="0" u="none" strike="noStrike" dirty="0">
                        <a:solidFill>
                          <a:srgbClr val="000000"/>
                        </a:solidFill>
                        <a:effectLst/>
                        <a:latin typeface="Calibri"/>
                      </a:endParaRPr>
                    </a:p>
                  </a:txBody>
                  <a:tcPr marL="6878" marR="6878" marT="6878" marB="0">
                    <a:noFill/>
                  </a:tcPr>
                </a:tc>
                <a:tc>
                  <a:txBody>
                    <a:bodyPr/>
                    <a:lstStyle/>
                    <a:p>
                      <a:pPr algn="l" rtl="0" fontAlgn="t">
                        <a:lnSpc>
                          <a:spcPct val="110000"/>
                        </a:lnSpc>
                        <a:spcBef>
                          <a:spcPts val="600"/>
                        </a:spcBef>
                      </a:pPr>
                      <a:r>
                        <a:rPr lang="en-US" sz="1400" u="none" strike="noStrike" dirty="0">
                          <a:effectLst/>
                        </a:rPr>
                        <a:t>Alignment with EU Regulation (EC) 459/2012 and 630/2012, following the implementation of the Euro 6 legislation</a:t>
                      </a:r>
                      <a:endParaRPr lang="en-US" sz="1400" b="0" i="0" u="none" strike="noStrike" dirty="0">
                        <a:solidFill>
                          <a:srgbClr val="000000"/>
                        </a:solidFill>
                        <a:effectLst/>
                        <a:latin typeface="Calibri"/>
                      </a:endParaRPr>
                    </a:p>
                  </a:txBody>
                  <a:tcPr marL="6878" marR="6878" marT="6878" marB="0">
                    <a:noFill/>
                  </a:tcPr>
                </a:tc>
              </a:tr>
              <a:tr h="477794">
                <a:tc>
                  <a:txBody>
                    <a:bodyPr/>
                    <a:lstStyle/>
                    <a:p>
                      <a:pPr algn="l" rtl="0" fontAlgn="t">
                        <a:lnSpc>
                          <a:spcPct val="100000"/>
                        </a:lnSpc>
                        <a:spcBef>
                          <a:spcPts val="600"/>
                        </a:spcBef>
                      </a:pPr>
                      <a:r>
                        <a:rPr lang="en-GB" sz="1400" u="none" strike="noStrike" dirty="0" smtClean="0">
                          <a:effectLst/>
                        </a:rPr>
                        <a:t>…/</a:t>
                      </a:r>
                      <a:r>
                        <a:rPr lang="en-GB" sz="1400" u="none" strike="noStrike" dirty="0">
                          <a:effectLst/>
                        </a:rPr>
                        <a:t>2013/115</a:t>
                      </a:r>
                      <a:endParaRPr lang="en-GB" sz="1400" b="0" i="0" u="none" strike="noStrike" dirty="0">
                        <a:solidFill>
                          <a:srgbClr val="000000"/>
                        </a:solidFill>
                        <a:effectLst/>
                        <a:latin typeface="Calibri"/>
                      </a:endParaRPr>
                    </a:p>
                  </a:txBody>
                  <a:tcPr marL="6878" marR="6878" marT="6878" marB="0">
                    <a:noFill/>
                  </a:tcPr>
                </a:tc>
                <a:tc>
                  <a:txBody>
                    <a:bodyPr/>
                    <a:lstStyle/>
                    <a:p>
                      <a:pPr algn="l" rtl="0" fontAlgn="t">
                        <a:lnSpc>
                          <a:spcPct val="100000"/>
                        </a:lnSpc>
                        <a:spcBef>
                          <a:spcPts val="0"/>
                        </a:spcBef>
                      </a:pPr>
                      <a:r>
                        <a:rPr lang="en-US" sz="1400" u="none" strike="noStrike" dirty="0">
                          <a:effectLst/>
                        </a:rPr>
                        <a:t>Supplement 6 to UN </a:t>
                      </a:r>
                      <a:r>
                        <a:rPr lang="en-US" sz="1400" u="none" strike="noStrike" dirty="0" smtClean="0">
                          <a:effectLst/>
                        </a:rPr>
                        <a:t>Regulation </a:t>
                      </a:r>
                      <a:r>
                        <a:rPr lang="en-US" sz="1400" u="none" strike="noStrike" dirty="0" smtClean="0">
                          <a:effectLst/>
                        </a:rPr>
                        <a:t>No. 115 </a:t>
                      </a:r>
                      <a:r>
                        <a:rPr lang="en-US" sz="1400" u="none" strike="noStrike" dirty="0">
                          <a:effectLst/>
                        </a:rPr>
                        <a:t>(</a:t>
                      </a:r>
                      <a:r>
                        <a:rPr lang="en-US" sz="1400" u="none" strike="noStrike" dirty="0" smtClean="0">
                          <a:effectLst/>
                        </a:rPr>
                        <a:t>LPG</a:t>
                      </a:r>
                      <a:r>
                        <a:rPr lang="fr-CH" sz="1400" kern="1200" dirty="0" smtClean="0">
                          <a:solidFill>
                            <a:schemeClr val="dk1"/>
                          </a:solidFill>
                          <a:effectLst/>
                          <a:latin typeface="+mn-lt"/>
                          <a:ea typeface="+mn-ea"/>
                          <a:cs typeface="+mn-cs"/>
                        </a:rPr>
                        <a:t> </a:t>
                      </a:r>
                      <a:r>
                        <a:rPr lang="en-US" sz="1400" u="none" strike="noStrike" dirty="0" smtClean="0">
                          <a:effectLst/>
                        </a:rPr>
                        <a:t>and</a:t>
                      </a:r>
                      <a:r>
                        <a:rPr lang="fr-CH" sz="1800" kern="1200" dirty="0" smtClean="0">
                          <a:solidFill>
                            <a:schemeClr val="dk1"/>
                          </a:solidFill>
                          <a:effectLst/>
                          <a:latin typeface="+mn-lt"/>
                          <a:ea typeface="+mn-ea"/>
                          <a:cs typeface="+mn-cs"/>
                        </a:rPr>
                        <a:t> </a:t>
                      </a:r>
                      <a:r>
                        <a:rPr lang="en-US" sz="1400" u="none" strike="noStrike" dirty="0" smtClean="0">
                          <a:effectLst/>
                        </a:rPr>
                        <a:t>CNG </a:t>
                      </a:r>
                      <a:r>
                        <a:rPr lang="en-US" sz="1400" u="none" strike="noStrike" dirty="0">
                          <a:effectLst/>
                        </a:rPr>
                        <a:t>retrofit  systems)</a:t>
                      </a:r>
                      <a:endParaRPr lang="en-US" sz="1400" b="0" i="0" u="none" strike="noStrike" dirty="0">
                        <a:solidFill>
                          <a:srgbClr val="000000"/>
                        </a:solidFill>
                        <a:effectLst/>
                        <a:latin typeface="Calibri"/>
                      </a:endParaRPr>
                    </a:p>
                  </a:txBody>
                  <a:tcPr marL="6878" marR="6878" marT="6878" marB="0">
                    <a:noFill/>
                  </a:tcPr>
                </a:tc>
                <a:tc>
                  <a:txBody>
                    <a:bodyPr/>
                    <a:lstStyle/>
                    <a:p>
                      <a:pPr algn="l" rtl="0" fontAlgn="t">
                        <a:lnSpc>
                          <a:spcPct val="100000"/>
                        </a:lnSpc>
                        <a:spcBef>
                          <a:spcPts val="600"/>
                        </a:spcBef>
                      </a:pPr>
                      <a:r>
                        <a:rPr lang="en-US" sz="1400" u="none" strike="noStrike" dirty="0">
                          <a:effectLst/>
                        </a:rPr>
                        <a:t>Correction of an error and </a:t>
                      </a:r>
                      <a:r>
                        <a:rPr lang="en-US" sz="1400" u="none" strike="noStrike" dirty="0" smtClean="0">
                          <a:effectLst/>
                        </a:rPr>
                        <a:t>alignment to </a:t>
                      </a:r>
                      <a:r>
                        <a:rPr lang="en-US" sz="1400" u="none" strike="noStrike" dirty="0">
                          <a:effectLst/>
                        </a:rPr>
                        <a:t>the corresponding provisions of UN </a:t>
                      </a:r>
                      <a:r>
                        <a:rPr lang="en-US" sz="1400" u="none" strike="noStrike" dirty="0" smtClean="0">
                          <a:effectLst/>
                        </a:rPr>
                        <a:t>Regulation No. 83</a:t>
                      </a:r>
                      <a:endParaRPr lang="en-US" sz="1400" b="0" i="0" u="none" strike="noStrike" dirty="0">
                        <a:solidFill>
                          <a:srgbClr val="000000"/>
                        </a:solidFill>
                        <a:effectLst/>
                        <a:latin typeface="Calibri"/>
                      </a:endParaRPr>
                    </a:p>
                  </a:txBody>
                  <a:tcPr marL="6878" marR="6878" marT="6878" marB="0">
                    <a:noFill/>
                  </a:tcPr>
                </a:tc>
              </a:tr>
              <a:tr h="171959">
                <a:tc>
                  <a:txBody>
                    <a:bodyPr/>
                    <a:lstStyle/>
                    <a:p>
                      <a:pPr algn="l" rtl="0" fontAlgn="t">
                        <a:lnSpc>
                          <a:spcPct val="110000"/>
                        </a:lnSpc>
                        <a:spcBef>
                          <a:spcPts val="0"/>
                        </a:spcBef>
                      </a:pPr>
                      <a:r>
                        <a:rPr lang="en-GB" sz="1400" u="none" strike="noStrike" dirty="0" smtClean="0">
                          <a:effectLst/>
                        </a:rPr>
                        <a:t>…/</a:t>
                      </a:r>
                      <a:r>
                        <a:rPr lang="en-GB" sz="1400" u="none" strike="noStrike" dirty="0">
                          <a:effectLst/>
                        </a:rPr>
                        <a:t>2013/119 </a:t>
                      </a:r>
                      <a:endParaRPr lang="en-GB" sz="1400" b="0" i="0" u="none" strike="noStrike" dirty="0">
                        <a:solidFill>
                          <a:srgbClr val="000000"/>
                        </a:solidFill>
                        <a:effectLst/>
                        <a:latin typeface="Calibri"/>
                      </a:endParaRPr>
                    </a:p>
                  </a:txBody>
                  <a:tcPr marL="6878" marR="6878" marT="6878" marB="0">
                    <a:noFill/>
                  </a:tcPr>
                </a:tc>
                <a:tc>
                  <a:txBody>
                    <a:bodyPr/>
                    <a:lstStyle/>
                    <a:p>
                      <a:pPr algn="l" rtl="0" fontAlgn="t">
                        <a:lnSpc>
                          <a:spcPct val="110000"/>
                        </a:lnSpc>
                        <a:spcBef>
                          <a:spcPts val="0"/>
                        </a:spcBef>
                      </a:pPr>
                      <a:r>
                        <a:rPr lang="en-GB" sz="1400" u="none" strike="noStrike" dirty="0">
                          <a:effectLst/>
                        </a:rPr>
                        <a:t>New UN Regulation</a:t>
                      </a:r>
                      <a:endParaRPr lang="en-GB" sz="1400" b="0" i="0" u="none" strike="noStrike" dirty="0">
                        <a:solidFill>
                          <a:srgbClr val="000000"/>
                        </a:solidFill>
                        <a:effectLst/>
                        <a:latin typeface="Calibri"/>
                      </a:endParaRPr>
                    </a:p>
                  </a:txBody>
                  <a:tcPr marL="6878" marR="6878" marT="6878" marB="0">
                    <a:noFill/>
                  </a:tcPr>
                </a:tc>
                <a:tc>
                  <a:txBody>
                    <a:bodyPr/>
                    <a:lstStyle/>
                    <a:p>
                      <a:pPr algn="l" rtl="0" fontAlgn="t">
                        <a:lnSpc>
                          <a:spcPct val="110000"/>
                        </a:lnSpc>
                        <a:spcBef>
                          <a:spcPts val="0"/>
                        </a:spcBef>
                      </a:pPr>
                      <a:r>
                        <a:rPr lang="en-GB" sz="1400" u="none" strike="noStrike" dirty="0">
                          <a:effectLst/>
                        </a:rPr>
                        <a:t>Retrofit Emission Control (REC)</a:t>
                      </a:r>
                      <a:endParaRPr lang="en-GB" sz="1400" b="0" i="0" u="none" strike="noStrike" dirty="0">
                        <a:solidFill>
                          <a:srgbClr val="000000"/>
                        </a:solidFill>
                        <a:effectLst/>
                        <a:latin typeface="Calibri"/>
                      </a:endParaRPr>
                    </a:p>
                  </a:txBody>
                  <a:tcPr marL="6878" marR="6878" marT="6878" marB="0">
                    <a:noFill/>
                  </a:tcPr>
                </a:tc>
              </a:tr>
              <a:tr h="171959">
                <a:tc>
                  <a:txBody>
                    <a:bodyPr/>
                    <a:lstStyle/>
                    <a:p>
                      <a:pPr algn="l" rtl="0" fontAlgn="t">
                        <a:lnSpc>
                          <a:spcPct val="110000"/>
                        </a:lnSpc>
                        <a:spcBef>
                          <a:spcPts val="600"/>
                        </a:spcBef>
                      </a:pPr>
                      <a:r>
                        <a:rPr lang="en-GB" sz="1400" u="none" strike="noStrike" dirty="0" smtClean="0">
                          <a:effectLst/>
                        </a:rPr>
                        <a:t>…/</a:t>
                      </a:r>
                      <a:r>
                        <a:rPr lang="en-GB" sz="1400" u="none" strike="noStrike" dirty="0">
                          <a:effectLst/>
                        </a:rPr>
                        <a:t>2013/125</a:t>
                      </a:r>
                      <a:endParaRPr lang="en-GB" sz="1400" b="0" i="0" u="none" strike="noStrike" dirty="0">
                        <a:solidFill>
                          <a:srgbClr val="000000"/>
                        </a:solidFill>
                        <a:effectLst/>
                        <a:latin typeface="Calibri"/>
                      </a:endParaRPr>
                    </a:p>
                  </a:txBody>
                  <a:tcPr marL="6878" marR="6878" marT="6878" marB="0">
                    <a:noFill/>
                  </a:tcPr>
                </a:tc>
                <a:tc>
                  <a:txBody>
                    <a:bodyPr/>
                    <a:lstStyle/>
                    <a:p>
                      <a:pPr algn="l" rtl="0" fontAlgn="t">
                        <a:lnSpc>
                          <a:spcPct val="110000"/>
                        </a:lnSpc>
                        <a:spcBef>
                          <a:spcPts val="600"/>
                        </a:spcBef>
                      </a:pPr>
                      <a:r>
                        <a:rPr lang="en-GB" sz="1400" u="none" strike="noStrike" dirty="0">
                          <a:effectLst/>
                        </a:rPr>
                        <a:t>New UN Regulation</a:t>
                      </a:r>
                      <a:endParaRPr lang="en-GB" sz="1400" b="0" i="0" u="none" strike="noStrike" dirty="0">
                        <a:solidFill>
                          <a:srgbClr val="000000"/>
                        </a:solidFill>
                        <a:effectLst/>
                        <a:latin typeface="Calibri"/>
                      </a:endParaRPr>
                    </a:p>
                  </a:txBody>
                  <a:tcPr marL="6878" marR="6878" marT="6878" marB="0">
                    <a:noFill/>
                  </a:tcPr>
                </a:tc>
                <a:tc>
                  <a:txBody>
                    <a:bodyPr/>
                    <a:lstStyle/>
                    <a:p>
                      <a:pPr algn="l" rtl="0" fontAlgn="t">
                        <a:lnSpc>
                          <a:spcPct val="110000"/>
                        </a:lnSpc>
                        <a:spcBef>
                          <a:spcPts val="600"/>
                        </a:spcBef>
                      </a:pPr>
                      <a:r>
                        <a:rPr lang="en-GB" sz="1400" u="none" strike="noStrike" dirty="0">
                          <a:effectLst/>
                        </a:rPr>
                        <a:t>Recyclability of motor vehicles</a:t>
                      </a:r>
                      <a:endParaRPr lang="en-GB" sz="1400" b="0" i="0" u="none" strike="noStrike" dirty="0">
                        <a:solidFill>
                          <a:srgbClr val="000000"/>
                        </a:solidFill>
                        <a:effectLst/>
                        <a:latin typeface="Calibri"/>
                      </a:endParaRPr>
                    </a:p>
                  </a:txBody>
                  <a:tcPr marL="6878" marR="6878" marT="6878" marB="0">
                    <a:noFill/>
                  </a:tcPr>
                </a:tc>
              </a:tr>
            </a:tbl>
          </a:graphicData>
        </a:graphic>
      </p:graphicFrame>
    </p:spTree>
    <p:extLst>
      <p:ext uri="{BB962C8B-B14F-4D97-AF65-F5344CB8AC3E}">
        <p14:creationId xmlns:p14="http://schemas.microsoft.com/office/powerpoint/2010/main" val="223572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274638"/>
            <a:ext cx="7986092" cy="1210146"/>
          </a:xfrm>
        </p:spPr>
        <p:txBody>
          <a:bodyPr>
            <a:normAutofit/>
          </a:bodyPr>
          <a:lstStyle/>
          <a:p>
            <a:pPr algn="l"/>
            <a:r>
              <a:rPr lang="en-GB" sz="3300" dirty="0" smtClean="0">
                <a:solidFill>
                  <a:schemeClr val="bg1"/>
                </a:solidFill>
              </a:rPr>
              <a:t>Report on the last sessions of WP.29</a:t>
            </a:r>
            <a:r>
              <a:rPr lang="en-GB" dirty="0" smtClean="0">
                <a:solidFill>
                  <a:schemeClr val="bg1"/>
                </a:solidFill>
              </a:rPr>
              <a:t/>
            </a:r>
            <a:br>
              <a:rPr lang="en-GB" dirty="0" smtClean="0">
                <a:solidFill>
                  <a:schemeClr val="bg1"/>
                </a:solidFill>
              </a:rPr>
            </a:br>
            <a:r>
              <a:rPr lang="en-GB" sz="2200" dirty="0" smtClean="0">
                <a:solidFill>
                  <a:schemeClr val="tx1"/>
                </a:solidFill>
              </a:rPr>
              <a:t>June 2013 (160</a:t>
            </a:r>
            <a:r>
              <a:rPr lang="en-GB" sz="2200" baseline="30000" dirty="0" smtClean="0">
                <a:solidFill>
                  <a:schemeClr val="tx1"/>
                </a:solidFill>
              </a:rPr>
              <a:t>th</a:t>
            </a:r>
            <a:r>
              <a:rPr lang="en-GB" sz="2200" dirty="0" smtClean="0">
                <a:solidFill>
                  <a:schemeClr val="tx1"/>
                </a:solidFill>
              </a:rPr>
              <a:t> WP.29) and November 2013 (161</a:t>
            </a:r>
            <a:r>
              <a:rPr lang="en-GB" sz="2200" baseline="30000" dirty="0" smtClean="0">
                <a:solidFill>
                  <a:schemeClr val="tx1"/>
                </a:solidFill>
              </a:rPr>
              <a:t>st</a:t>
            </a:r>
            <a:r>
              <a:rPr lang="en-GB" sz="2200" dirty="0" smtClean="0">
                <a:solidFill>
                  <a:schemeClr val="tx1"/>
                </a:solidFill>
              </a:rPr>
              <a:t> WP.29)	2/2</a:t>
            </a:r>
            <a:endParaRPr lang="en-GB" sz="2200" b="1" dirty="0">
              <a:solidFill>
                <a:schemeClr val="tx1"/>
              </a:solidFill>
            </a:endParaRPr>
          </a:p>
        </p:txBody>
      </p:sp>
      <p:sp>
        <p:nvSpPr>
          <p:cNvPr id="3" name="Content Placeholder 2"/>
          <p:cNvSpPr>
            <a:spLocks noGrp="1"/>
          </p:cNvSpPr>
          <p:nvPr>
            <p:ph idx="1"/>
          </p:nvPr>
        </p:nvSpPr>
        <p:spPr>
          <a:xfrm>
            <a:off x="128464" y="1556792"/>
            <a:ext cx="9649072" cy="5301208"/>
          </a:xfrm>
        </p:spPr>
        <p:txBody>
          <a:bodyPr>
            <a:normAutofit fontScale="32500" lnSpcReduction="20000"/>
          </a:bodyPr>
          <a:lstStyle/>
          <a:p>
            <a:pPr marL="0" indent="0">
              <a:spcBef>
                <a:spcPts val="0"/>
              </a:spcBef>
              <a:buNone/>
            </a:pPr>
            <a:r>
              <a:rPr lang="en-GB" sz="6200" b="1" dirty="0" smtClean="0"/>
              <a:t>Issues with implications for GRPE</a:t>
            </a:r>
          </a:p>
          <a:p>
            <a:pPr marL="266700" indent="-180975">
              <a:spcBef>
                <a:spcPts val="600"/>
              </a:spcBef>
              <a:buFont typeface="Arial" pitchFamily="34" charset="0"/>
              <a:buChar char="•"/>
            </a:pPr>
            <a:r>
              <a:rPr lang="en-GB" sz="5000" dirty="0" smtClean="0">
                <a:solidFill>
                  <a:srgbClr val="002060"/>
                </a:solidFill>
              </a:rPr>
              <a:t>Worldwide </a:t>
            </a:r>
            <a:r>
              <a:rPr lang="en-GB" sz="5000" dirty="0">
                <a:solidFill>
                  <a:srgbClr val="002060"/>
                </a:solidFill>
              </a:rPr>
              <a:t>harmonized Light vehicles Test Procedures (WLTP)</a:t>
            </a:r>
          </a:p>
          <a:p>
            <a:pPr marL="268288" lvl="1" indent="0">
              <a:buNone/>
            </a:pPr>
            <a:r>
              <a:rPr lang="en-GB" sz="4400" b="1" dirty="0"/>
              <a:t>161</a:t>
            </a:r>
            <a:r>
              <a:rPr lang="en-GB" sz="4400" b="1" baseline="30000" dirty="0"/>
              <a:t>st</a:t>
            </a:r>
            <a:r>
              <a:rPr lang="en-GB" sz="4400" b="1" dirty="0"/>
              <a:t> WP.29</a:t>
            </a:r>
            <a:r>
              <a:rPr lang="en-GB" sz="4400" dirty="0"/>
              <a:t>: AC.3 endorsed a proposal by the EU and Japan to amend the WLTP UN GTR (adopted by GRPE in November 2013 for consideration by WP.29 in March 2014), also extending the mandate of the WLTP IWG until the end of 2015</a:t>
            </a:r>
            <a:endParaRPr lang="en-GB" sz="4300" dirty="0"/>
          </a:p>
          <a:p>
            <a:pPr marL="266700" indent="-180975">
              <a:buFont typeface="Arial" pitchFamily="34" charset="0"/>
              <a:buChar char="•"/>
            </a:pPr>
            <a:r>
              <a:rPr lang="en-GB" sz="5000" dirty="0" smtClean="0">
                <a:solidFill>
                  <a:srgbClr val="002060"/>
                </a:solidFill>
              </a:rPr>
              <a:t>Environmental and Propulsion Performance Requirements (EPPR) for L-category vehicles</a:t>
            </a:r>
          </a:p>
          <a:p>
            <a:pPr marL="269875" lvl="1" indent="0">
              <a:buNone/>
            </a:pPr>
            <a:r>
              <a:rPr lang="en-GB" sz="4400" b="1" dirty="0" smtClean="0"/>
              <a:t>161</a:t>
            </a:r>
            <a:r>
              <a:rPr lang="en-GB" sz="4400" b="1" baseline="30000" dirty="0" smtClean="0"/>
              <a:t>st</a:t>
            </a:r>
            <a:r>
              <a:rPr lang="en-GB" sz="4400" b="1" dirty="0" smtClean="0"/>
              <a:t> WP.29</a:t>
            </a:r>
            <a:r>
              <a:rPr lang="en-GB" sz="4400" dirty="0" smtClean="0"/>
              <a:t>: AC.3 endorsed a proposal by the EU to develop amendments to UN GTR No. 2, eventually contemplating the possibility to develop new UN GTRs and UN Regulations (results and final report expected for 2016)</a:t>
            </a:r>
          </a:p>
          <a:p>
            <a:pPr marL="266700" indent="-180975">
              <a:buFont typeface="Arial" pitchFamily="34" charset="0"/>
              <a:buChar char="•"/>
            </a:pPr>
            <a:r>
              <a:rPr lang="en-GB" sz="5000" dirty="0" smtClean="0">
                <a:solidFill>
                  <a:srgbClr val="002060"/>
                </a:solidFill>
              </a:rPr>
              <a:t>Electric Vehicles and the Environment (EVE)</a:t>
            </a:r>
          </a:p>
          <a:p>
            <a:pPr marL="266700" lvl="1" indent="0">
              <a:buNone/>
            </a:pPr>
            <a:r>
              <a:rPr lang="en-GB" sz="4300" b="1" dirty="0" smtClean="0"/>
              <a:t>160</a:t>
            </a:r>
            <a:r>
              <a:rPr lang="en-GB" sz="4300" b="1" baseline="30000" dirty="0" smtClean="0"/>
              <a:t>th</a:t>
            </a:r>
            <a:r>
              <a:rPr lang="en-GB" sz="4300" b="1" dirty="0"/>
              <a:t> </a:t>
            </a:r>
            <a:r>
              <a:rPr lang="en-GB" sz="4300" b="1" dirty="0" smtClean="0"/>
              <a:t>and 161</a:t>
            </a:r>
            <a:r>
              <a:rPr lang="en-GB" sz="4300" b="1" baseline="30000" dirty="0" smtClean="0"/>
              <a:t>st</a:t>
            </a:r>
            <a:r>
              <a:rPr lang="en-GB" sz="4300" b="1" dirty="0" smtClean="0"/>
              <a:t> WP.29</a:t>
            </a:r>
            <a:r>
              <a:rPr lang="en-GB" sz="4300" dirty="0" smtClean="0"/>
              <a:t>:</a:t>
            </a:r>
            <a:r>
              <a:rPr lang="en-GB" sz="4300" b="1" dirty="0" smtClean="0"/>
              <a:t> </a:t>
            </a:r>
            <a:r>
              <a:rPr lang="en-GB" sz="4300" dirty="0" smtClean="0"/>
              <a:t>regulatory reference guide: draft in the current GRPE session, official document in June 2014 GRPE, WP.29 consideration expected in November 2014</a:t>
            </a:r>
          </a:p>
          <a:p>
            <a:pPr marL="266700" lvl="1" indent="0">
              <a:buNone/>
            </a:pPr>
            <a:r>
              <a:rPr lang="en-GB" sz="4300" dirty="0" smtClean="0"/>
              <a:t>Coordination meeting among the IWGs on WLTP and EVE recommended by WP.29 and held before this GRPE session</a:t>
            </a:r>
          </a:p>
          <a:p>
            <a:pPr marL="266700" indent="-180975">
              <a:buFont typeface="Arial" pitchFamily="34" charset="0"/>
              <a:buChar char="•"/>
            </a:pPr>
            <a:r>
              <a:rPr lang="en-GB" sz="5000" dirty="0">
                <a:solidFill>
                  <a:srgbClr val="002060"/>
                </a:solidFill>
              </a:rPr>
              <a:t>Vehicle Propulsion System Definitions (VPSD)</a:t>
            </a:r>
          </a:p>
          <a:p>
            <a:pPr marL="268288" lvl="1" indent="0">
              <a:buNone/>
            </a:pPr>
            <a:r>
              <a:rPr lang="en-GB" sz="4300" b="1" dirty="0"/>
              <a:t>160</a:t>
            </a:r>
            <a:r>
              <a:rPr lang="en-GB" sz="4300" b="1" baseline="30000" dirty="0"/>
              <a:t>th</a:t>
            </a:r>
            <a:r>
              <a:rPr lang="en-GB" sz="4300" b="1" dirty="0"/>
              <a:t> WP.29</a:t>
            </a:r>
            <a:r>
              <a:rPr lang="en-GB" sz="4300" dirty="0"/>
              <a:t>: mandate extended to June 2014</a:t>
            </a:r>
          </a:p>
          <a:p>
            <a:pPr marL="266700" indent="-180975">
              <a:buFont typeface="Arial" pitchFamily="34" charset="0"/>
              <a:buChar char="•"/>
            </a:pPr>
            <a:r>
              <a:rPr lang="en-GB" sz="5000" dirty="0">
                <a:solidFill>
                  <a:srgbClr val="002060"/>
                </a:solidFill>
              </a:rPr>
              <a:t>Diesel exhaust emissions</a:t>
            </a:r>
          </a:p>
          <a:p>
            <a:pPr marL="266700" lvl="1" indent="0">
              <a:buNone/>
            </a:pPr>
            <a:r>
              <a:rPr lang="en-GB" sz="4400" b="1" dirty="0"/>
              <a:t>160</a:t>
            </a:r>
            <a:r>
              <a:rPr lang="en-GB" sz="4400" b="1" baseline="30000" dirty="0"/>
              <a:t>th</a:t>
            </a:r>
            <a:r>
              <a:rPr lang="en-GB" sz="4400" b="1" dirty="0"/>
              <a:t> WP.29</a:t>
            </a:r>
            <a:r>
              <a:rPr lang="en-GB" sz="4400" dirty="0"/>
              <a:t>: WP.29-160-19-Rev.1 endorsed as contribution of the Transport Division to the UNECE position on the topic</a:t>
            </a:r>
          </a:p>
          <a:p>
            <a:pPr marL="266700" indent="-180975">
              <a:buFont typeface="Arial" pitchFamily="34" charset="0"/>
              <a:buChar char="•"/>
            </a:pPr>
            <a:r>
              <a:rPr lang="en-GB" sz="5000" dirty="0" smtClean="0">
                <a:solidFill>
                  <a:srgbClr val="002060"/>
                </a:solidFill>
              </a:rPr>
              <a:t>Release </a:t>
            </a:r>
            <a:r>
              <a:rPr lang="en-GB" sz="5000" dirty="0">
                <a:solidFill>
                  <a:srgbClr val="002060"/>
                </a:solidFill>
              </a:rPr>
              <a:t>of particulates by transport vehicles</a:t>
            </a:r>
          </a:p>
          <a:p>
            <a:pPr marL="266700" lvl="1" indent="0">
              <a:buNone/>
            </a:pPr>
            <a:r>
              <a:rPr lang="en-GB" sz="4400" b="1" dirty="0"/>
              <a:t>160</a:t>
            </a:r>
            <a:r>
              <a:rPr lang="en-GB" sz="4400" b="1" baseline="30000" dirty="0"/>
              <a:t>th</a:t>
            </a:r>
            <a:r>
              <a:rPr lang="en-GB" sz="4400" b="1" dirty="0"/>
              <a:t> WP.29</a:t>
            </a:r>
            <a:r>
              <a:rPr lang="en-GB" sz="4400" dirty="0"/>
              <a:t>: document WP.29-160-39 (Russian federation) for consideration by the PMP IWG</a:t>
            </a:r>
          </a:p>
          <a:p>
            <a:pPr marL="266700" lvl="1" indent="0">
              <a:buNone/>
            </a:pPr>
            <a:r>
              <a:rPr lang="en-GB" sz="4400" b="1" dirty="0"/>
              <a:t>161</a:t>
            </a:r>
            <a:r>
              <a:rPr lang="en-GB" sz="4400" b="1" baseline="30000" dirty="0"/>
              <a:t>st</a:t>
            </a:r>
            <a:r>
              <a:rPr lang="en-GB" sz="4400" b="1" dirty="0"/>
              <a:t> WP.29</a:t>
            </a:r>
            <a:r>
              <a:rPr lang="en-GB" sz="4400" dirty="0"/>
              <a:t>: document WP.29-161-22 (Russian federation) on </a:t>
            </a:r>
            <a:r>
              <a:rPr lang="en-US" sz="4400" dirty="0"/>
              <a:t>the environmental safety of automobile vehicles (with respect to VIAQ, also recalling the issue of </a:t>
            </a:r>
            <a:r>
              <a:rPr lang="en-US" sz="4400" dirty="0" err="1"/>
              <a:t>tyre</a:t>
            </a:r>
            <a:r>
              <a:rPr lang="en-US" sz="4400" dirty="0"/>
              <a:t> and brake wear</a:t>
            </a:r>
            <a:r>
              <a:rPr lang="en-US" sz="4400" dirty="0" smtClean="0"/>
              <a:t>)</a:t>
            </a:r>
          </a:p>
          <a:p>
            <a:pPr marL="269875" indent="-182563">
              <a:buFont typeface="Arial" panose="020B0604020202020204" pitchFamily="34" charset="0"/>
              <a:buChar char="•"/>
            </a:pPr>
            <a:r>
              <a:rPr lang="en-GB" sz="5000" dirty="0">
                <a:solidFill>
                  <a:srgbClr val="002060"/>
                </a:solidFill>
              </a:rPr>
              <a:t>Vehicle Indoor Air Quality (VIAQ)</a:t>
            </a:r>
          </a:p>
          <a:p>
            <a:pPr marL="268288" lvl="1" indent="0">
              <a:buNone/>
            </a:pPr>
            <a:r>
              <a:rPr lang="en-GB" sz="4400" b="1" dirty="0"/>
              <a:t>161</a:t>
            </a:r>
            <a:r>
              <a:rPr lang="en-GB" sz="4400" b="1" baseline="30000" dirty="0"/>
              <a:t>st</a:t>
            </a:r>
            <a:r>
              <a:rPr lang="en-GB" sz="4400" b="1" dirty="0"/>
              <a:t> WP.29</a:t>
            </a:r>
            <a:r>
              <a:rPr lang="en-GB" sz="4400" dirty="0"/>
              <a:t>: presentation by the Republic of Korea,  followed by a discussion</a:t>
            </a:r>
            <a:r>
              <a:rPr lang="fr-CH" sz="4400" dirty="0"/>
              <a:t>: the </a:t>
            </a:r>
            <a:r>
              <a:rPr lang="en-US" sz="4400" dirty="0"/>
              <a:t>issue may already have been addressed by current legislation (e.g. REACH, in the EU) and may fall under the responsibility of agencies/ministries currently not represented in WP.29.</a:t>
            </a:r>
          </a:p>
          <a:p>
            <a:pPr marL="268288" lvl="1" indent="0">
              <a:buNone/>
            </a:pPr>
            <a:r>
              <a:rPr lang="en-US" sz="4400" dirty="0"/>
              <a:t>WP.29 agreement to collect information, analyzing the subject further before deciding upon the need to develop a UN </a:t>
            </a:r>
            <a:r>
              <a:rPr lang="en-US" sz="4400" dirty="0" smtClean="0"/>
              <a:t>GTR</a:t>
            </a:r>
            <a:endParaRPr lang="en-US" sz="4400" dirty="0"/>
          </a:p>
        </p:txBody>
      </p:sp>
    </p:spTree>
    <p:extLst>
      <p:ext uri="{BB962C8B-B14F-4D97-AF65-F5344CB8AC3E}">
        <p14:creationId xmlns:p14="http://schemas.microsoft.com/office/powerpoint/2010/main" val="1561336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1175</TotalTime>
  <Words>612</Words>
  <Application>Microsoft Office PowerPoint</Application>
  <PresentationFormat>A4 Paper (210x297 mm)</PresentationFormat>
  <Paragraphs>57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Report on the last sessions of WP.29 June 2013 (160th WP.29) and November 2013 (161st WP.29) 1/2</vt:lpstr>
      <vt:lpstr>Report on the last sessions of WP.29 June 2013 (160th WP.29) and November 2013 (161st WP.29) 2/2</vt:lpstr>
    </vt:vector>
  </TitlesOfParts>
  <Company>ECE-ISU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GRPE informal documents</cp:lastModifiedBy>
  <cp:revision>109</cp:revision>
  <dcterms:created xsi:type="dcterms:W3CDTF">2012-05-22T12:09:49Z</dcterms:created>
  <dcterms:modified xsi:type="dcterms:W3CDTF">2014-01-07T15:54:32Z</dcterms:modified>
</cp:coreProperties>
</file>