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61" r:id="rId5"/>
    <p:sldId id="263" r:id="rId6"/>
    <p:sldId id="262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17" autoAdjust="0"/>
    <p:restoredTop sz="94660"/>
  </p:normalViewPr>
  <p:slideViewPr>
    <p:cSldViewPr>
      <p:cViewPr>
        <p:scale>
          <a:sx n="100" d="100"/>
          <a:sy n="100" d="100"/>
        </p:scale>
        <p:origin x="762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GRPE-65-nn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77E7CB-09AF-43F2-ADA4-B2B423205EE4}" type="datetimeFigureOut">
              <a:rPr lang="en-US" smtClean="0"/>
              <a:pPr/>
              <a:t>6/6/2013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F0532F-1526-46CA-8FD1-CC19224FD0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16835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GRPE-65-nn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78D883-694A-41C9-ACD9-6257BE9C1E94}" type="datetimeFigureOut">
              <a:rPr lang="en-US" smtClean="0"/>
              <a:pPr/>
              <a:t>6/6/2013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92BFAC-DA74-4C24-AAF2-8D09F2FE08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14809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2BFAC-DA74-4C24-AAF2-8D09F2FE08CA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GRPE-65-nn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F5506-71AD-4702-B852-37BFA4148757}" type="datetime1">
              <a:rPr lang="en-US" smtClean="0"/>
              <a:pPr/>
              <a:t>6/6/2013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EVE IWG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4235127-2B2F-4F7B-BE35-1DACAD78B0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FCD68-1FF2-4B80-A104-54D675CB397A}" type="datetime1">
              <a:rPr lang="en-US" smtClean="0"/>
              <a:pPr/>
              <a:t>6/6/2013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EVE IWG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4235127-2B2F-4F7B-BE35-1DACAD78B0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3271F-990C-43C7-8781-D304754763A4}" type="datetime1">
              <a:rPr lang="en-US" smtClean="0"/>
              <a:pPr/>
              <a:t>6/6/2013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EVE IWG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FA50C-D222-436D-A117-AA388BAFFE5E}" type="datetime1">
              <a:rPr lang="en-US" smtClean="0"/>
              <a:pPr/>
              <a:t>6/6/2013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EVE IWG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4235127-2B2F-4F7B-BE35-1DACAD78B0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EVE IWG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A52D-BE50-4F08-AD58-8265CD255240}" type="datetime1">
              <a:rPr lang="en-US" smtClean="0"/>
              <a:pPr/>
              <a:t>6/6/2013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4235127-2B2F-4F7B-BE35-1DACAD78B0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AA8F1C0-37A7-44DD-93BE-0E3F2F961832}" type="datetime1">
              <a:rPr lang="en-US" smtClean="0"/>
              <a:pPr/>
              <a:t>6/6/2013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EVE IWG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36DAD-3BDC-419E-AE3F-D8FC6E36B033}" type="datetime1">
              <a:rPr lang="en-US" smtClean="0"/>
              <a:pPr/>
              <a:t>6/6/2013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en-US" smtClean="0"/>
              <a:t>EVE IWG</a:t>
            </a: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4235127-2B2F-4F7B-BE35-1DACAD78B0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6DF2A-444D-4333-891F-660515AA55A0}" type="datetime1">
              <a:rPr lang="en-US" smtClean="0"/>
              <a:pPr/>
              <a:t>6/6/2013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EVE IWG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4235127-2B2F-4F7B-BE35-1DACAD78B0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4AE2A-32A9-4F0C-933E-D0FDAE8BA04F}" type="datetime1">
              <a:rPr lang="en-US" smtClean="0"/>
              <a:pPr/>
              <a:t>6/6/2013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EVE IWG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4235127-2B2F-4F7B-BE35-1DACAD78B0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4235127-2B2F-4F7B-BE35-1DACAD78B0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F63CA-B077-4590-B190-CE7E3D6602DD}" type="datetime1">
              <a:rPr lang="en-US" smtClean="0"/>
              <a:pPr/>
              <a:t>6/6/2013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en-US" smtClean="0"/>
              <a:t>EVE IWG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4235127-2B2F-4F7B-BE35-1DACAD78B0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394D68C-FAA0-4FCE-902D-8BB0274CF2EB}" type="datetime1">
              <a:rPr lang="en-US" smtClean="0"/>
              <a:pPr/>
              <a:t>6/6/2013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n-US" smtClean="0"/>
              <a:t>EVE IWG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803112B-5E2C-4A90-A818-D325F3E5456A}" type="datetime1">
              <a:rPr lang="en-US" smtClean="0"/>
              <a:pPr/>
              <a:t>6/6/2013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EVE IWG</a:t>
            </a: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4235127-2B2F-4F7B-BE35-1DACAD78B0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7526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Report to GRPE 66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Session</a:t>
            </a:r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EVE IWG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Electric Vehicles and the Environment</a:t>
            </a:r>
            <a:br>
              <a:rPr lang="en-US" sz="3200" b="1" dirty="0" smtClean="0"/>
            </a:br>
            <a:r>
              <a:rPr lang="en-US" sz="3200" b="1" dirty="0" smtClean="0"/>
              <a:t> (EVE IWG)</a:t>
            </a:r>
            <a:endParaRPr lang="en-US" sz="3200" b="1" dirty="0"/>
          </a:p>
        </p:txBody>
      </p:sp>
      <p:sp>
        <p:nvSpPr>
          <p:cNvPr id="6" name="Textfeld 12"/>
          <p:cNvSpPr txBox="1">
            <a:spLocks noChangeArrowheads="1"/>
          </p:cNvSpPr>
          <p:nvPr/>
        </p:nvSpPr>
        <p:spPr bwMode="auto">
          <a:xfrm>
            <a:off x="5626968" y="152400"/>
            <a:ext cx="33623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Informal document No. </a:t>
            </a:r>
            <a:r>
              <a:rPr lang="en-US" sz="1200" b="1" smtClean="0">
                <a:latin typeface="Times New Roman" pitchFamily="18" charset="0"/>
                <a:cs typeface="Times New Roman" pitchFamily="18" charset="0"/>
              </a:rPr>
              <a:t>GRPE-66-38</a:t>
            </a:r>
            <a:endParaRPr lang="de-DE" sz="1200" dirty="0">
              <a:latin typeface="Times New Roman" pitchFamily="18" charset="0"/>
              <a:cs typeface="Times New Roman" pitchFamily="18" charset="0"/>
            </a:endParaRPr>
          </a:p>
          <a:p>
            <a:pPr algn="r" eaLnBrk="1" hangingPunct="1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66</a:t>
            </a:r>
            <a:r>
              <a:rPr lang="en-US" sz="12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GRPE, 3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- 7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June 2013,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agenda item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10)</a:t>
            </a:r>
            <a:endParaRPr lang="de-DE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feld 39"/>
          <p:cNvSpPr txBox="1">
            <a:spLocks noChangeArrowheads="1"/>
          </p:cNvSpPr>
          <p:nvPr/>
        </p:nvSpPr>
        <p:spPr bwMode="auto">
          <a:xfrm>
            <a:off x="152400" y="152400"/>
            <a:ext cx="28194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Transmitted by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EVE</a:t>
            </a:r>
            <a:endParaRPr lang="de-DE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Meetings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EVE IWG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8763000" cy="4876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EVE Session #2 – Baltimore (13~14.9.2012)</a:t>
            </a:r>
          </a:p>
          <a:p>
            <a:pPr lvl="1"/>
            <a:r>
              <a:rPr lang="en-US" dirty="0" smtClean="0"/>
              <a:t>Finalized TOR, initial discussions to develop an EV reference guide.   </a:t>
            </a:r>
          </a:p>
          <a:p>
            <a:r>
              <a:rPr lang="en-US" dirty="0" smtClean="0"/>
              <a:t>EVE Session #3 – Conference Call (27.11.2012)</a:t>
            </a:r>
          </a:p>
          <a:p>
            <a:pPr lvl="1"/>
            <a:r>
              <a:rPr lang="en-US" dirty="0" smtClean="0"/>
              <a:t>Proposed a format for the reference guide and questionnaire.</a:t>
            </a:r>
          </a:p>
          <a:p>
            <a:r>
              <a:rPr lang="en-US" dirty="0" smtClean="0"/>
              <a:t>EVE Session #4 – Geneva (14.1.2013)</a:t>
            </a:r>
          </a:p>
          <a:p>
            <a:pPr lvl="1"/>
            <a:r>
              <a:rPr lang="en-US" dirty="0"/>
              <a:t>Confirmed the format for the reference guide and </a:t>
            </a:r>
            <a:r>
              <a:rPr lang="en-US" dirty="0" smtClean="0"/>
              <a:t>questionnaire, initiated information gathering.</a:t>
            </a:r>
          </a:p>
          <a:p>
            <a:pPr lvl="1"/>
            <a:r>
              <a:rPr lang="en-US" dirty="0" smtClean="0"/>
              <a:t>Concurrence from GRPE on progress report and terms of reference</a:t>
            </a:r>
            <a:endParaRPr lang="en-US" dirty="0"/>
          </a:p>
          <a:p>
            <a:r>
              <a:rPr lang="en-US" dirty="0"/>
              <a:t>EVE Session </a:t>
            </a:r>
            <a:r>
              <a:rPr lang="en-US" dirty="0" smtClean="0"/>
              <a:t>#5 </a:t>
            </a:r>
            <a:r>
              <a:rPr lang="en-US" dirty="0"/>
              <a:t>– </a:t>
            </a:r>
            <a:r>
              <a:rPr lang="en-US" dirty="0" smtClean="0"/>
              <a:t>Tokyo (11-~12.4.2013</a:t>
            </a:r>
            <a:r>
              <a:rPr lang="en-US" dirty="0"/>
              <a:t>)</a:t>
            </a:r>
          </a:p>
          <a:p>
            <a:pPr lvl="1"/>
            <a:r>
              <a:rPr lang="en-US" dirty="0" smtClean="0"/>
              <a:t>Completed information gathering, discussion of completed questionnaires by contracting parties and summary presentation.</a:t>
            </a:r>
          </a:p>
          <a:p>
            <a:r>
              <a:rPr lang="en-US" dirty="0" smtClean="0"/>
              <a:t>EVE Session #6 – Geneva (3.6.2013)</a:t>
            </a:r>
          </a:p>
          <a:p>
            <a:pPr lvl="1"/>
            <a:r>
              <a:rPr lang="en-US" dirty="0" smtClean="0"/>
              <a:t>Sought input from CPs and other IWGs on list of priority issues to inform reference guide recommendations and guide potential future research/testing</a:t>
            </a:r>
          </a:p>
          <a:p>
            <a:pPr lvl="1"/>
            <a:r>
              <a:rPr lang="en-US" dirty="0" smtClean="0"/>
              <a:t>All stakeholders invited to submit further literature/data.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Guide Development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EVE IWG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5344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Questionnaire submitted by 9 organizations will inform the development of the </a:t>
            </a:r>
            <a:r>
              <a:rPr lang="en-US" dirty="0"/>
              <a:t>reference </a:t>
            </a:r>
            <a:r>
              <a:rPr lang="en-US" dirty="0" smtClean="0"/>
              <a:t>guide</a:t>
            </a:r>
          </a:p>
          <a:p>
            <a:pPr lvl="1"/>
            <a:r>
              <a:rPr lang="en-US" dirty="0" smtClean="0"/>
              <a:t>Contractor </a:t>
            </a:r>
            <a:r>
              <a:rPr lang="en-US" dirty="0"/>
              <a:t>was retained to assist in the information gathering phase for the </a:t>
            </a:r>
            <a:r>
              <a:rPr lang="en-US" dirty="0" smtClean="0"/>
              <a:t>guide and presented findings in Tokyo. </a:t>
            </a:r>
          </a:p>
          <a:p>
            <a:r>
              <a:rPr lang="en-US" dirty="0" smtClean="0"/>
              <a:t>Definitions continue to evolve.  EVE will use the common definitions from other IWG’s and VPSD.</a:t>
            </a:r>
          </a:p>
          <a:p>
            <a:r>
              <a:rPr lang="en-US" dirty="0" smtClean="0"/>
              <a:t>OICA </a:t>
            </a:r>
            <a:r>
              <a:rPr lang="en-US" dirty="0"/>
              <a:t>has </a:t>
            </a:r>
            <a:r>
              <a:rPr lang="en-US" dirty="0" smtClean="0"/>
              <a:t>agreed </a:t>
            </a:r>
            <a:r>
              <a:rPr lang="en-US" dirty="0"/>
              <a:t>to review </a:t>
            </a:r>
            <a:r>
              <a:rPr lang="en-US" dirty="0" smtClean="0"/>
              <a:t>first draft of the reference guide</a:t>
            </a:r>
          </a:p>
          <a:p>
            <a:pPr lvl="1"/>
            <a:r>
              <a:rPr lang="en-US" dirty="0" smtClean="0"/>
              <a:t>EVE also seeking other volunteers to participate in drafting and review of the guide.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Pending </a:t>
            </a:r>
            <a:r>
              <a:rPr lang="en-US" dirty="0"/>
              <a:t>funding, the contractor will also assist in drafting the guide.</a:t>
            </a:r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Proposed Reference Guide Recommendations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EVE IWG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915400" cy="48006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Potential gaps in the regulatory </a:t>
            </a:r>
            <a:r>
              <a:rPr lang="en-US" dirty="0" smtClean="0"/>
              <a:t>landscape regarding electrified vehicle performance </a:t>
            </a:r>
            <a:r>
              <a:rPr lang="en-US" dirty="0"/>
              <a:t>have been identified </a:t>
            </a:r>
            <a:r>
              <a:rPr lang="en-US" dirty="0" smtClean="0"/>
              <a:t>as the result of the </a:t>
            </a:r>
            <a:r>
              <a:rPr lang="en-US" dirty="0"/>
              <a:t>information gathering </a:t>
            </a:r>
            <a:r>
              <a:rPr lang="en-US" dirty="0" smtClean="0"/>
              <a:t>phase:</a:t>
            </a:r>
          </a:p>
          <a:p>
            <a:pPr lvl="1"/>
            <a:r>
              <a:rPr lang="en-US" dirty="0" smtClean="0"/>
              <a:t>Vehicle energy efficiency/range: </a:t>
            </a:r>
          </a:p>
          <a:p>
            <a:pPr lvl="2"/>
            <a:r>
              <a:rPr lang="en-US" dirty="0" smtClean="0"/>
              <a:t>Cabin heating, Air conditioning, potential battery temperature effect on capacity and efficiency, potential battery state of charge effect on efficiency, road gradient, energy equivalency conversion methods</a:t>
            </a:r>
          </a:p>
          <a:p>
            <a:pPr lvl="1"/>
            <a:r>
              <a:rPr lang="en-US" dirty="0" smtClean="0"/>
              <a:t>Battery performance/durability:</a:t>
            </a:r>
          </a:p>
          <a:p>
            <a:pPr lvl="2"/>
            <a:r>
              <a:rPr lang="en-US" dirty="0" smtClean="0"/>
              <a:t>Battery durability effect on range, potential battery durability effect on kWh/km, battery performance effect on emissions, battery management system performance</a:t>
            </a:r>
          </a:p>
          <a:p>
            <a:pPr lvl="1"/>
            <a:r>
              <a:rPr lang="en-US" dirty="0" smtClean="0"/>
              <a:t>Some of these gaps are will be addressed in future phases of WLTP </a:t>
            </a:r>
          </a:p>
          <a:p>
            <a:r>
              <a:rPr lang="en-US" dirty="0" smtClean="0"/>
              <a:t>Gaps were discussed and EVE will continue working with CPs, stakeholders and other IWGs to develop recommendations for the guide, including future potential development of a </a:t>
            </a:r>
            <a:r>
              <a:rPr lang="en-US" dirty="0" err="1" smtClean="0"/>
              <a:t>gtr</a:t>
            </a:r>
            <a:endParaRPr lang="en-US" dirty="0" smtClean="0"/>
          </a:p>
          <a:p>
            <a:pPr lvl="1"/>
            <a:r>
              <a:rPr lang="en-US" dirty="0" smtClean="0"/>
              <a:t>CPs and stakeholders are invited to submit further literature/data that will bolster recommendations for the guide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Proposed Reference Guide Information Sharing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EVE IWG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3 areas have been identified that will be included in the reference guide for information only</a:t>
            </a:r>
          </a:p>
          <a:p>
            <a:pPr lvl="1"/>
            <a:r>
              <a:rPr lang="en-US" dirty="0" smtClean="0"/>
              <a:t>Regulatory incentives </a:t>
            </a:r>
          </a:p>
          <a:p>
            <a:pPr lvl="2"/>
            <a:r>
              <a:rPr lang="en-US" dirty="0" smtClean="0"/>
              <a:t>For example multipliers for electrified vehicles</a:t>
            </a:r>
          </a:p>
          <a:p>
            <a:pPr lvl="1"/>
            <a:r>
              <a:rPr lang="en-US" dirty="0" smtClean="0"/>
              <a:t>Regulatory standards</a:t>
            </a:r>
          </a:p>
          <a:p>
            <a:pPr lvl="2"/>
            <a:r>
              <a:rPr lang="en-US" dirty="0" smtClean="0"/>
              <a:t>How are electrified vehicles incorporated in fuel economy calculations</a:t>
            </a:r>
          </a:p>
          <a:p>
            <a:pPr lvl="1"/>
            <a:r>
              <a:rPr lang="en-US" dirty="0" smtClean="0"/>
              <a:t>EV Charging</a:t>
            </a:r>
          </a:p>
          <a:p>
            <a:pPr lvl="2"/>
            <a:r>
              <a:rPr lang="en-US" dirty="0" smtClean="0"/>
              <a:t>Infrastructure and standardization of charging</a:t>
            </a:r>
          </a:p>
          <a:p>
            <a:pPr lvl="2"/>
            <a:r>
              <a:rPr lang="en-US" dirty="0" smtClean="0"/>
              <a:t>Issues identified with vehicle response to charging shall be covered in the focus areas identified above.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EVE Next steps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EVE IWG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9154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Draft EVE Reference Guide</a:t>
            </a:r>
          </a:p>
          <a:p>
            <a:pPr lvl="1"/>
            <a:r>
              <a:rPr lang="en-US" dirty="0" smtClean="0"/>
              <a:t>Transpose information collected with the questionnaires and discuss first draft at EVE-07 in Beijing</a:t>
            </a:r>
          </a:p>
          <a:p>
            <a:pPr lvl="1"/>
            <a:r>
              <a:rPr lang="en-US" dirty="0" smtClean="0"/>
              <a:t>Develop reference guide recommendations</a:t>
            </a:r>
          </a:p>
          <a:p>
            <a:r>
              <a:rPr lang="en-US" dirty="0" smtClean="0"/>
              <a:t>Conduct </a:t>
            </a:r>
            <a:r>
              <a:rPr lang="en-US" dirty="0"/>
              <a:t>EV research and/or testing to support </a:t>
            </a:r>
            <a:r>
              <a:rPr lang="en-US" dirty="0" smtClean="0"/>
              <a:t>guide recommendations</a:t>
            </a:r>
          </a:p>
          <a:p>
            <a:pPr lvl="1"/>
            <a:r>
              <a:rPr lang="en-US" dirty="0" smtClean="0"/>
              <a:t>Gather and analyze literature/data from other contracting parties</a:t>
            </a:r>
          </a:p>
          <a:p>
            <a:r>
              <a:rPr lang="en-US" dirty="0" smtClean="0"/>
              <a:t>Coordinate with other GRPE working groups</a:t>
            </a:r>
          </a:p>
          <a:p>
            <a:pPr lvl="1"/>
            <a:r>
              <a:rPr lang="en-US" dirty="0" smtClean="0"/>
              <a:t>WLTP, VPSD, HDH, EPPR, EVS</a:t>
            </a:r>
          </a:p>
          <a:p>
            <a:r>
              <a:rPr lang="en-US" dirty="0" smtClean="0"/>
              <a:t>Continue EV information sharing presentations</a:t>
            </a:r>
          </a:p>
          <a:p>
            <a:pPr lvl="1"/>
            <a:r>
              <a:rPr lang="en-US" dirty="0" smtClean="0"/>
              <a:t>All stakeholders are invited to present or submit topics of interests for presentations</a:t>
            </a:r>
          </a:p>
          <a:p>
            <a:pPr lvl="1"/>
            <a:r>
              <a:rPr lang="en-US" dirty="0" smtClean="0"/>
              <a:t>Continue sharing information on standardization</a:t>
            </a:r>
          </a:p>
        </p:txBody>
      </p:sp>
    </p:spTree>
    <p:extLst>
      <p:ext uri="{BB962C8B-B14F-4D97-AF65-F5344CB8AC3E}">
        <p14:creationId xmlns:p14="http://schemas.microsoft.com/office/powerpoint/2010/main" val="425774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>
                <a:alpha val="0"/>
              </a:srgb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 Roadmap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EVE IWG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971352"/>
            <a:ext cx="8773401" cy="3819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EVE Meetings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EVE IWG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76400"/>
            <a:ext cx="8534400" cy="4800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EVE #7 – Beijing, China, Oct</a:t>
            </a:r>
            <a:r>
              <a:rPr lang="en-US" dirty="0"/>
              <a:t>. 17 – 18, 2013 </a:t>
            </a:r>
            <a:endParaRPr lang="en-US" dirty="0" smtClean="0"/>
          </a:p>
          <a:p>
            <a:pPr lvl="1"/>
            <a:r>
              <a:rPr lang="en-US" dirty="0" smtClean="0"/>
              <a:t>Review first draft of reference guide and draft recommendation</a:t>
            </a:r>
          </a:p>
          <a:p>
            <a:r>
              <a:rPr lang="en-US" dirty="0" smtClean="0"/>
              <a:t>EVE #8 – Geneva, January 2014 GRPE</a:t>
            </a:r>
          </a:p>
          <a:p>
            <a:pPr lvl="1">
              <a:buClr>
                <a:srgbClr val="CCB400"/>
              </a:buClr>
            </a:pPr>
            <a:r>
              <a:rPr lang="en-US" dirty="0" smtClean="0">
                <a:solidFill>
                  <a:srgbClr val="646B86"/>
                </a:solidFill>
              </a:rPr>
              <a:t>Submit second </a:t>
            </a:r>
            <a:r>
              <a:rPr lang="en-US" dirty="0">
                <a:solidFill>
                  <a:srgbClr val="646B86"/>
                </a:solidFill>
              </a:rPr>
              <a:t>draft as an informal document to GRPE by Dec.1, </a:t>
            </a:r>
            <a:r>
              <a:rPr lang="en-US" dirty="0" smtClean="0">
                <a:solidFill>
                  <a:srgbClr val="646B86"/>
                </a:solidFill>
              </a:rPr>
              <a:t>2013 to discuss and receive comments during GRPE </a:t>
            </a:r>
            <a:endParaRPr lang="en-US" dirty="0" smtClean="0"/>
          </a:p>
          <a:p>
            <a:r>
              <a:rPr lang="en-US" dirty="0" smtClean="0"/>
              <a:t>EVE #9 – To be decided, February 2014</a:t>
            </a:r>
          </a:p>
          <a:p>
            <a:pPr lvl="1">
              <a:buClr>
                <a:srgbClr val="CCB400"/>
              </a:buClr>
            </a:pPr>
            <a:r>
              <a:rPr lang="en-US" dirty="0" smtClean="0">
                <a:solidFill>
                  <a:srgbClr val="646B86"/>
                </a:solidFill>
              </a:rPr>
              <a:t>Revise second </a:t>
            </a:r>
            <a:r>
              <a:rPr lang="en-US" dirty="0">
                <a:solidFill>
                  <a:srgbClr val="646B86"/>
                </a:solidFill>
              </a:rPr>
              <a:t>draft </a:t>
            </a:r>
            <a:r>
              <a:rPr lang="en-US" dirty="0" smtClean="0">
                <a:solidFill>
                  <a:srgbClr val="646B86"/>
                </a:solidFill>
              </a:rPr>
              <a:t>based on GRPE comments</a:t>
            </a:r>
          </a:p>
          <a:p>
            <a:pPr lvl="1">
              <a:buClr>
                <a:srgbClr val="CCB400"/>
              </a:buClr>
            </a:pPr>
            <a:r>
              <a:rPr lang="en-US" dirty="0" smtClean="0">
                <a:solidFill>
                  <a:srgbClr val="646B86"/>
                </a:solidFill>
              </a:rPr>
              <a:t>Discuss need for a</a:t>
            </a:r>
            <a:r>
              <a:rPr lang="en-US" dirty="0" smtClean="0"/>
              <a:t> new mandate for EVE</a:t>
            </a:r>
            <a:endParaRPr lang="en-US" dirty="0" smtClean="0">
              <a:solidFill>
                <a:srgbClr val="646B86"/>
              </a:solidFill>
            </a:endParaRPr>
          </a:p>
          <a:p>
            <a:pPr>
              <a:buClr>
                <a:srgbClr val="CCB400"/>
              </a:buClr>
            </a:pPr>
            <a:r>
              <a:rPr lang="en-US" dirty="0" smtClean="0"/>
              <a:t>EVE #10 – Geneva, June 2014 GRPE</a:t>
            </a:r>
          </a:p>
          <a:p>
            <a:pPr lvl="1"/>
            <a:r>
              <a:rPr lang="en-US" dirty="0" smtClean="0"/>
              <a:t>Submit </a:t>
            </a:r>
            <a:r>
              <a:rPr lang="en-US" dirty="0"/>
              <a:t>third draft as a formal document to GRPE by March 1, </a:t>
            </a:r>
            <a:r>
              <a:rPr lang="en-US" dirty="0" smtClean="0"/>
              <a:t>2014</a:t>
            </a:r>
          </a:p>
          <a:p>
            <a:pPr lvl="1"/>
            <a:r>
              <a:rPr lang="en-US" dirty="0" smtClean="0"/>
              <a:t>Seek final </a:t>
            </a:r>
            <a:r>
              <a:rPr lang="en-US" dirty="0"/>
              <a:t>approval at Nov. 2014 </a:t>
            </a:r>
            <a:r>
              <a:rPr lang="en-US" dirty="0" smtClean="0"/>
              <a:t>WP.29 following GRPE concurrence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617</TotalTime>
  <Words>697</Words>
  <Application>Microsoft Office PowerPoint</Application>
  <PresentationFormat>On-screen Show (4:3)</PresentationFormat>
  <Paragraphs>87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Civic</vt:lpstr>
      <vt:lpstr>Electric Vehicles and the Environment  (EVE IWG)</vt:lpstr>
      <vt:lpstr>Summary of Meetings</vt:lpstr>
      <vt:lpstr>Reference Guide Development</vt:lpstr>
      <vt:lpstr>Proposed Reference Guide Recommendations</vt:lpstr>
      <vt:lpstr>Proposed Reference Guide Information Sharing</vt:lpstr>
      <vt:lpstr>EVE Next steps</vt:lpstr>
      <vt:lpstr>EVE Roadmap</vt:lpstr>
      <vt:lpstr>Upcoming EVE Meetings</vt:lpstr>
    </vt:vector>
  </TitlesOfParts>
  <Company>US-EPA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 Vehicles and the Environment (EVE IWG)</dc:title>
  <dc:creator>Michael Olechiw</dc:creator>
  <cp:lastModifiedBy>GRPE secretary</cp:lastModifiedBy>
  <cp:revision>48</cp:revision>
  <dcterms:created xsi:type="dcterms:W3CDTF">2013-01-16T08:42:22Z</dcterms:created>
  <dcterms:modified xsi:type="dcterms:W3CDTF">2013-06-06T14:48:11Z</dcterms:modified>
</cp:coreProperties>
</file>