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2" r:id="rId6"/>
    <p:sldId id="265" r:id="rId7"/>
    <p:sldId id="281" r:id="rId8"/>
    <p:sldId id="282" r:id="rId9"/>
    <p:sldId id="280" r:id="rId10"/>
    <p:sldId id="270" r:id="rId11"/>
    <p:sldId id="283" r:id="rId12"/>
    <p:sldId id="266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3C7C4-36DE-41FE-9E87-6B9F669BAEFF}" type="datetimeFigureOut">
              <a:rPr lang="sv-SE" smtClean="0"/>
              <a:pPr/>
              <a:t>2013-06-05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45B76-7271-44E6-A8F6-6ACC234173F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1593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A239D-4ADA-4BD2-A59A-739AFA8618DA}" type="datetimeFigureOut">
              <a:rPr lang="sv-SE" smtClean="0"/>
              <a:pPr/>
              <a:t>2013-06-05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D5BB4-C488-481A-92E1-C0BE0677648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22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2DA5-7862-4A83-8CD9-B40C97766AA2}" type="datetime1">
              <a:rPr lang="sv-SE" smtClean="0"/>
              <a:pPr/>
              <a:t>2013-06-05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FD0D-547D-44B3-BB06-6D2CE1A3120F}" type="datetime1">
              <a:rPr lang="sv-SE" smtClean="0"/>
              <a:pPr/>
              <a:t>2013-06-05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9626-E85C-43C3-8306-1BC9B9D7AA07}" type="datetime1">
              <a:rPr lang="sv-SE" smtClean="0"/>
              <a:pPr/>
              <a:t>2013-06-05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57A8-FA6D-4873-8084-C7037630EAEA}" type="datetime1">
              <a:rPr lang="sv-SE" smtClean="0"/>
              <a:pPr/>
              <a:t>2013-06-05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0303-FF06-4E81-8E01-FD0B9B9D4245}" type="datetime1">
              <a:rPr lang="sv-SE" smtClean="0"/>
              <a:pPr/>
              <a:t>2013-06-05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D06D-6F44-49E3-9C45-4EB52EFBEE8D}" type="datetime1">
              <a:rPr lang="sv-SE" smtClean="0"/>
              <a:pPr/>
              <a:t>2013-06-05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593-0448-46A8-A233-C5E271AA03C8}" type="datetime1">
              <a:rPr lang="sv-SE" smtClean="0"/>
              <a:pPr/>
              <a:t>2013-06-05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30A7-C595-4F21-BF34-80EC34F01D02}" type="datetime1">
              <a:rPr lang="sv-SE" smtClean="0"/>
              <a:pPr/>
              <a:t>2013-06-05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63BD-F853-4C47-86F2-FC6B28A1565B}" type="datetime1">
              <a:rPr lang="sv-SE" smtClean="0"/>
              <a:pPr/>
              <a:t>2013-06-05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7FA6-72AE-46DA-B8C2-321BB1AFA47E}" type="datetime1">
              <a:rPr lang="sv-SE" smtClean="0"/>
              <a:pPr/>
              <a:t>2013-06-05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5059-8A62-4CA6-9759-F68638B8CCA9}" type="datetime1">
              <a:rPr lang="sv-SE" smtClean="0"/>
              <a:pPr/>
              <a:t>2013-06-05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EBC0B-5FA3-4ED7-B494-14FA56BF7317}" type="datetime1">
              <a:rPr lang="sv-SE" smtClean="0"/>
              <a:pPr/>
              <a:t>2013-06-05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66th GRPE 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8EFDF-0916-4B95-860C-816540B1081E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Report from IWG on </a:t>
            </a:r>
            <a:r>
              <a:rPr lang="sv-SE" b="1" dirty="0" err="1" smtClean="0"/>
              <a:t>E</a:t>
            </a:r>
            <a:r>
              <a:rPr lang="sv-SE" dirty="0" err="1" smtClean="0"/>
              <a:t>nvironmental</a:t>
            </a:r>
            <a:r>
              <a:rPr lang="sv-SE" b="1" dirty="0" smtClean="0"/>
              <a:t> </a:t>
            </a:r>
            <a:r>
              <a:rPr lang="sv-SE" dirty="0" smtClean="0"/>
              <a:t>and</a:t>
            </a:r>
            <a:r>
              <a:rPr lang="sv-SE" b="1" dirty="0" smtClean="0"/>
              <a:t> </a:t>
            </a:r>
            <a:r>
              <a:rPr lang="sv-SE" b="1" dirty="0" err="1" smtClean="0"/>
              <a:t>P</a:t>
            </a:r>
            <a:r>
              <a:rPr lang="sv-SE" dirty="0" err="1" smtClean="0"/>
              <a:t>ropulsion</a:t>
            </a:r>
            <a:r>
              <a:rPr lang="sv-SE" b="1" dirty="0" smtClean="0"/>
              <a:t> P</a:t>
            </a:r>
            <a:r>
              <a:rPr lang="sv-SE" dirty="0" smtClean="0"/>
              <a:t>erformance</a:t>
            </a:r>
            <a:r>
              <a:rPr lang="sv-SE" b="1" dirty="0" smtClean="0"/>
              <a:t> </a:t>
            </a:r>
            <a:r>
              <a:rPr lang="sv-SE" b="1" dirty="0" err="1" smtClean="0"/>
              <a:t>R</a:t>
            </a:r>
            <a:r>
              <a:rPr lang="sv-SE" dirty="0" err="1" smtClean="0"/>
              <a:t>equirements</a:t>
            </a:r>
            <a:r>
              <a:rPr lang="sv-SE" b="1" dirty="0" smtClean="0"/>
              <a:t> </a:t>
            </a:r>
            <a:r>
              <a:rPr lang="sv-SE" dirty="0" smtClean="0"/>
              <a:t>for Light</a:t>
            </a:r>
            <a:r>
              <a:rPr lang="sv-SE" b="1" dirty="0" smtClean="0"/>
              <a:t> </a:t>
            </a:r>
            <a:r>
              <a:rPr lang="sv-SE" dirty="0" err="1" smtClean="0"/>
              <a:t>vehicles</a:t>
            </a:r>
            <a:r>
              <a:rPr lang="sv-SE" b="1" dirty="0" smtClean="0"/>
              <a:t> (EPPR)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 </a:t>
            </a:r>
            <a:r>
              <a:rPr lang="sv-SE" sz="4000" dirty="0" smtClean="0"/>
              <a:t>66</a:t>
            </a:r>
            <a:r>
              <a:rPr lang="sv-SE" sz="4000" baseline="30000" dirty="0" smtClean="0"/>
              <a:t>th</a:t>
            </a:r>
            <a:r>
              <a:rPr lang="sv-SE" sz="4000" dirty="0" smtClean="0"/>
              <a:t> GRPE 6-7</a:t>
            </a:r>
            <a:r>
              <a:rPr lang="sv-SE" sz="4000" baseline="30000" dirty="0" smtClean="0"/>
              <a:t>th</a:t>
            </a:r>
            <a:r>
              <a:rPr lang="sv-SE" sz="4000" dirty="0" smtClean="0"/>
              <a:t> June 2013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91072"/>
          </a:xfrm>
        </p:spPr>
        <p:txBody>
          <a:bodyPr/>
          <a:lstStyle/>
          <a:p>
            <a:r>
              <a:rPr lang="sv-SE" dirty="0" err="1" smtClean="0">
                <a:solidFill>
                  <a:schemeClr val="tx1"/>
                </a:solidFill>
              </a:rPr>
              <a:t>Geneva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Chair</a:t>
            </a:r>
            <a:r>
              <a:rPr lang="sv-SE" dirty="0" smtClean="0">
                <a:solidFill>
                  <a:schemeClr val="tx1"/>
                </a:solidFill>
              </a:rPr>
              <a:t> Petter ÅSMAN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66th GRPE 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0"/>
            <a:ext cx="3419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Informal document No. 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GRPE-66-31</a:t>
            </a:r>
            <a:b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</a:b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66</a:t>
            </a:r>
            <a:r>
              <a:rPr lang="en-GB" sz="1600" b="0" baseline="300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th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GRPE</a:t>
            </a:r>
            <a:r>
              <a:rPr lang="en-GB" sz="1600" b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, </a:t>
            </a:r>
            <a:r>
              <a:rPr lang="en-GB" sz="1600" b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3-7 June 2013</a:t>
            </a:r>
            <a:endParaRPr lang="en-GB" sz="1600" b="0" dirty="0" smtClean="0">
              <a:solidFill>
                <a:schemeClr val="tx1"/>
              </a:solidFill>
              <a:latin typeface="Times New Roman" pitchFamily="18" charset="0"/>
              <a:ea typeface="ＭＳ Ｐゴシック" pitchFamily="34" charset="-128"/>
            </a:endParaRPr>
          </a:p>
          <a:p>
            <a:pPr algn="r"/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agenda item 9(a)</a:t>
            </a:r>
            <a:endParaRPr lang="en-GB" sz="1600" b="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-1"/>
            <a:ext cx="341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Transmitted by EPPR</a:t>
            </a:r>
            <a:endParaRPr lang="en-GB" sz="16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EPPR-Background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Initiative by European Union to set up IWG regarding Environmental and Propulsion Performance </a:t>
            </a:r>
            <a:r>
              <a:rPr lang="en-GB" dirty="0" err="1" smtClean="0"/>
              <a:t>Req</a:t>
            </a:r>
            <a:r>
              <a:rPr lang="en-GB" dirty="0" smtClean="0"/>
              <a:t> for Light vehicles (i.e. Category 3 or L-category type vehicles)</a:t>
            </a:r>
          </a:p>
          <a:p>
            <a:r>
              <a:rPr lang="en-GB" dirty="0" smtClean="0"/>
              <a:t>Initiative was announced in GRPE in January and June 2012 and WP29 in June 2012</a:t>
            </a:r>
          </a:p>
          <a:p>
            <a:r>
              <a:rPr lang="en-GB" dirty="0" smtClean="0"/>
              <a:t>Agreement by WP29 Nov 2012 to establish IWG</a:t>
            </a:r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IWG meeting Geneva 18</a:t>
            </a:r>
            <a:r>
              <a:rPr lang="en-GB" baseline="30000" dirty="0" smtClean="0"/>
              <a:t>th</a:t>
            </a:r>
            <a:r>
              <a:rPr lang="en-GB" dirty="0" smtClean="0"/>
              <a:t> January 2013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IWG meeting Brussels 24-25 April 2013</a:t>
            </a:r>
          </a:p>
          <a:p>
            <a:r>
              <a:rPr lang="en-GB" dirty="0" smtClean="0"/>
              <a:t>Work to be finalised by 2016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ToR</a:t>
            </a:r>
            <a:r>
              <a:rPr lang="sv-SE" dirty="0" smtClean="0"/>
              <a:t> and </a:t>
            </a:r>
            <a:r>
              <a:rPr lang="sv-SE" dirty="0" err="1" smtClean="0"/>
              <a:t>request</a:t>
            </a:r>
            <a:r>
              <a:rPr lang="sv-SE" dirty="0" smtClean="0"/>
              <a:t> for </a:t>
            </a:r>
            <a:r>
              <a:rPr lang="sv-SE" dirty="0" err="1" smtClean="0"/>
              <a:t>mandate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Terms of Reference in informal doc GRPE-66-11</a:t>
            </a:r>
          </a:p>
          <a:p>
            <a:r>
              <a:rPr lang="en-US" dirty="0" smtClean="0"/>
              <a:t>Request for mandate in informal doc GRPE-66-12</a:t>
            </a:r>
          </a:p>
          <a:p>
            <a:r>
              <a:rPr lang="en-US" dirty="0" err="1" smtClean="0"/>
              <a:t>ToR</a:t>
            </a:r>
            <a:r>
              <a:rPr lang="en-US" dirty="0" smtClean="0"/>
              <a:t> and mandate discussed and agreed in EPPR group </a:t>
            </a:r>
          </a:p>
          <a:p>
            <a:r>
              <a:rPr lang="en-US" dirty="0" smtClean="0"/>
              <a:t>Priority to work under 1998</a:t>
            </a:r>
            <a:r>
              <a:rPr lang="en-US" baseline="30000" dirty="0" smtClean="0"/>
              <a:t>th</a:t>
            </a:r>
            <a:r>
              <a:rPr lang="en-US" dirty="0" smtClean="0"/>
              <a:t> agreement but will also work under 58</a:t>
            </a:r>
            <a:r>
              <a:rPr lang="en-US" baseline="30000" dirty="0" smtClean="0"/>
              <a:t>th</a:t>
            </a:r>
            <a:r>
              <a:rPr lang="en-US" dirty="0" smtClean="0"/>
              <a:t> agreement</a:t>
            </a:r>
          </a:p>
          <a:p>
            <a:r>
              <a:rPr lang="en-US" dirty="0" smtClean="0"/>
              <a:t>Amend GTR No2 and develop new GTRs with respect to Environmental and Propulsion Performance Requirements</a:t>
            </a:r>
          </a:p>
          <a:p>
            <a:r>
              <a:rPr lang="en-US" dirty="0" smtClean="0"/>
              <a:t>Create synergies with 58</a:t>
            </a:r>
            <a:r>
              <a:rPr lang="en-US" baseline="30000" dirty="0" smtClean="0"/>
              <a:t>th</a:t>
            </a:r>
            <a:r>
              <a:rPr lang="en-US" dirty="0" smtClean="0"/>
              <a:t> agreement and where possible develop common requirements in form of UN </a:t>
            </a:r>
            <a:r>
              <a:rPr lang="en-US" dirty="0" err="1" smtClean="0"/>
              <a:t>Reg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Exchange information on current and future regulatory requirements for ‘light vehicles’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Main areas of work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main activities are proposed to be focussing on revising or establishing the following test types: </a:t>
            </a:r>
          </a:p>
          <a:p>
            <a:pPr lvl="1"/>
            <a:r>
              <a:rPr lang="en-US" sz="2000" dirty="0" smtClean="0"/>
              <a:t>Type I: Tailpipe emissions test after cold start; </a:t>
            </a:r>
          </a:p>
          <a:p>
            <a:pPr lvl="1"/>
            <a:r>
              <a:rPr lang="en-US" sz="2000" dirty="0" smtClean="0"/>
              <a:t>Type II: Tailpipe emissions test at (increased) idle / free acceleration;</a:t>
            </a:r>
          </a:p>
          <a:p>
            <a:pPr lvl="1"/>
            <a:r>
              <a:rPr lang="en-US" sz="2000" dirty="0" smtClean="0"/>
              <a:t>Type III: Emission test of crankcase gases; </a:t>
            </a:r>
          </a:p>
          <a:p>
            <a:pPr lvl="1"/>
            <a:r>
              <a:rPr lang="sv-SE" sz="2000" dirty="0" err="1" smtClean="0"/>
              <a:t>Type</a:t>
            </a:r>
            <a:r>
              <a:rPr lang="sv-SE" sz="2000" dirty="0" smtClean="0"/>
              <a:t> IV: </a:t>
            </a:r>
            <a:r>
              <a:rPr lang="sv-SE" sz="2000" dirty="0" err="1" smtClean="0"/>
              <a:t>Evaporative</a:t>
            </a:r>
            <a:r>
              <a:rPr lang="sv-SE" sz="2000" dirty="0" smtClean="0"/>
              <a:t> emissions test; </a:t>
            </a:r>
          </a:p>
          <a:p>
            <a:pPr lvl="1"/>
            <a:r>
              <a:rPr lang="en-US" sz="2000" dirty="0" smtClean="0"/>
              <a:t>Type V: Durability testing of pollution control devices;  </a:t>
            </a:r>
          </a:p>
          <a:p>
            <a:pPr lvl="1"/>
            <a:r>
              <a:rPr lang="en-US" sz="2000" dirty="0" smtClean="0"/>
              <a:t>Type VII: Measurement of CO2 emissions, fuel consumption, electric energy consumption and electric range determination; </a:t>
            </a:r>
          </a:p>
          <a:p>
            <a:pPr lvl="1"/>
            <a:r>
              <a:rPr lang="sv-SE" sz="2000" dirty="0" err="1" smtClean="0"/>
              <a:t>Type</a:t>
            </a:r>
            <a:r>
              <a:rPr lang="sv-SE" sz="2000" dirty="0" smtClean="0"/>
              <a:t> VIII: </a:t>
            </a:r>
            <a:r>
              <a:rPr lang="sv-SE" sz="2000" dirty="0" err="1" smtClean="0"/>
              <a:t>On-board</a:t>
            </a:r>
            <a:r>
              <a:rPr lang="sv-SE" sz="2000" dirty="0" smtClean="0"/>
              <a:t> </a:t>
            </a:r>
            <a:r>
              <a:rPr lang="sv-SE" sz="2000" dirty="0" err="1" smtClean="0"/>
              <a:t>diagnostics</a:t>
            </a:r>
            <a:r>
              <a:rPr lang="sv-SE" sz="2000" dirty="0" smtClean="0"/>
              <a:t> </a:t>
            </a:r>
            <a:r>
              <a:rPr lang="sv-SE" sz="2000" dirty="0" err="1" smtClean="0"/>
              <a:t>environmental</a:t>
            </a:r>
            <a:r>
              <a:rPr lang="sv-SE" sz="2000" dirty="0" smtClean="0"/>
              <a:t> </a:t>
            </a:r>
            <a:r>
              <a:rPr lang="sv-SE" sz="2000" dirty="0" err="1" smtClean="0"/>
              <a:t>verification</a:t>
            </a:r>
            <a:r>
              <a:rPr lang="sv-SE" sz="2000" dirty="0" smtClean="0"/>
              <a:t> tests. </a:t>
            </a:r>
          </a:p>
          <a:p>
            <a:r>
              <a:rPr lang="en-US" sz="2000" dirty="0" smtClean="0"/>
              <a:t>Unified rules and test procedures to measure power and torque for propulsion technologies fitted on L-category vehicles </a:t>
            </a:r>
          </a:p>
          <a:p>
            <a:r>
              <a:rPr lang="en-US" sz="2000" dirty="0" smtClean="0"/>
              <a:t>unified measurement of maximum design vehicle speed and/or power for restricted L-category vehicles should be developed and agreed upon. </a:t>
            </a:r>
            <a:endParaRPr lang="sv-SE" sz="2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Ongoing</a:t>
            </a:r>
            <a:r>
              <a:rPr lang="sv-SE" dirty="0" smtClean="0"/>
              <a:t> </a:t>
            </a:r>
            <a:r>
              <a:rPr lang="sv-SE" dirty="0" err="1" smtClean="0"/>
              <a:t>priority</a:t>
            </a:r>
            <a:r>
              <a:rPr lang="sv-SE" dirty="0" smtClean="0"/>
              <a:t> </a:t>
            </a:r>
            <a:r>
              <a:rPr lang="sv-SE" dirty="0" err="1" smtClean="0"/>
              <a:t>discussion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Priorities</a:t>
            </a:r>
            <a:r>
              <a:rPr lang="sv-SE" dirty="0" smtClean="0"/>
              <a:t> from </a:t>
            </a:r>
            <a:r>
              <a:rPr lang="sv-SE" dirty="0" err="1" smtClean="0"/>
              <a:t>CPs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identified</a:t>
            </a:r>
            <a:r>
              <a:rPr lang="sv-SE" dirty="0" smtClean="0"/>
              <a:t> and </a:t>
            </a:r>
            <a:r>
              <a:rPr lang="sv-SE" dirty="0" err="1" smtClean="0"/>
              <a:t>discussion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</a:t>
            </a:r>
            <a:r>
              <a:rPr lang="sv-SE" dirty="0" err="1" smtClean="0"/>
              <a:t>continue</a:t>
            </a:r>
            <a:r>
              <a:rPr lang="sv-SE" dirty="0" smtClean="0"/>
              <a:t> in 3rd EPPR </a:t>
            </a:r>
            <a:r>
              <a:rPr lang="sv-SE" dirty="0" err="1" smtClean="0"/>
              <a:t>meeting</a:t>
            </a:r>
            <a:endParaRPr lang="sv-SE" dirty="0" smtClean="0"/>
          </a:p>
          <a:p>
            <a:r>
              <a:rPr lang="sv-SE" dirty="0" smtClean="0"/>
              <a:t>Areas with </a:t>
            </a:r>
            <a:r>
              <a:rPr lang="sv-SE" dirty="0" err="1" smtClean="0"/>
              <a:t>highest</a:t>
            </a:r>
            <a:r>
              <a:rPr lang="sv-SE" dirty="0" smtClean="0"/>
              <a:t> </a:t>
            </a:r>
            <a:r>
              <a:rPr lang="sv-SE" dirty="0" err="1" smtClean="0"/>
              <a:t>priority</a:t>
            </a:r>
            <a:r>
              <a:rPr lang="sv-SE" dirty="0" smtClean="0"/>
              <a:t> are:</a:t>
            </a:r>
          </a:p>
          <a:p>
            <a:pPr lvl="1"/>
            <a:r>
              <a:rPr lang="sv-SE" dirty="0" err="1" smtClean="0"/>
              <a:t>Evaporative</a:t>
            </a:r>
            <a:r>
              <a:rPr lang="sv-SE" dirty="0" smtClean="0"/>
              <a:t> emissions (Test </a:t>
            </a:r>
            <a:r>
              <a:rPr lang="sv-SE" dirty="0" err="1" smtClean="0"/>
              <a:t>Type</a:t>
            </a:r>
            <a:r>
              <a:rPr lang="sv-SE" dirty="0" smtClean="0"/>
              <a:t> IV)</a:t>
            </a:r>
          </a:p>
          <a:p>
            <a:pPr lvl="1"/>
            <a:r>
              <a:rPr lang="sv-SE" dirty="0" smtClean="0"/>
              <a:t>OBD (Test </a:t>
            </a:r>
            <a:r>
              <a:rPr lang="sv-SE" dirty="0" err="1" smtClean="0"/>
              <a:t>Type</a:t>
            </a:r>
            <a:r>
              <a:rPr lang="sv-SE" dirty="0" smtClean="0"/>
              <a:t> VIII)</a:t>
            </a:r>
          </a:p>
          <a:p>
            <a:pPr lvl="1"/>
            <a:r>
              <a:rPr lang="sv-SE" dirty="0" err="1" smtClean="0"/>
              <a:t>Tailpipe</a:t>
            </a:r>
            <a:r>
              <a:rPr lang="sv-SE" dirty="0" smtClean="0"/>
              <a:t> emissions (Test </a:t>
            </a:r>
            <a:r>
              <a:rPr lang="sv-SE" dirty="0" err="1" smtClean="0"/>
              <a:t>Type</a:t>
            </a:r>
            <a:r>
              <a:rPr lang="sv-SE" dirty="0" smtClean="0"/>
              <a:t> I)</a:t>
            </a:r>
          </a:p>
          <a:p>
            <a:r>
              <a:rPr lang="sv-SE" dirty="0" smtClean="0"/>
              <a:t>Final </a:t>
            </a:r>
            <a:r>
              <a:rPr lang="sv-SE" dirty="0" err="1" smtClean="0"/>
              <a:t>decision</a:t>
            </a:r>
            <a:r>
              <a:rPr lang="sv-SE" dirty="0" smtClean="0"/>
              <a:t> on </a:t>
            </a:r>
            <a:r>
              <a:rPr lang="sv-SE" dirty="0" err="1" smtClean="0"/>
              <a:t>prioritisation</a:t>
            </a:r>
            <a:r>
              <a:rPr lang="sv-SE" dirty="0" smtClean="0"/>
              <a:t> not taken </a:t>
            </a:r>
            <a:r>
              <a:rPr lang="sv-SE" dirty="0" err="1" smtClean="0"/>
              <a:t>yet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Ongoing</a:t>
            </a:r>
            <a:r>
              <a:rPr lang="sv-SE" dirty="0" smtClean="0"/>
              <a:t> </a:t>
            </a:r>
            <a:r>
              <a:rPr lang="sv-SE" dirty="0" err="1" smtClean="0"/>
              <a:t>discussion</a:t>
            </a:r>
            <a:r>
              <a:rPr lang="sv-SE" dirty="0" smtClean="0"/>
              <a:t> in EPPR IWG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Structure</a:t>
            </a:r>
            <a:r>
              <a:rPr lang="sv-SE" dirty="0" smtClean="0"/>
              <a:t> of </a:t>
            </a:r>
            <a:r>
              <a:rPr lang="sv-SE" dirty="0" err="1" smtClean="0"/>
              <a:t>GTRs</a:t>
            </a:r>
            <a:r>
              <a:rPr lang="sv-SE" dirty="0" smtClean="0"/>
              <a:t> with separate </a:t>
            </a:r>
            <a:r>
              <a:rPr lang="sv-SE" dirty="0" err="1" smtClean="0"/>
              <a:t>GTRs</a:t>
            </a:r>
            <a:r>
              <a:rPr lang="sv-SE" dirty="0" smtClean="0"/>
              <a:t> per </a:t>
            </a:r>
            <a:r>
              <a:rPr lang="sv-SE" dirty="0" err="1" smtClean="0"/>
              <a:t>subject</a:t>
            </a:r>
            <a:r>
              <a:rPr lang="sv-SE" dirty="0" smtClean="0"/>
              <a:t> (</a:t>
            </a:r>
            <a:r>
              <a:rPr lang="sv-SE" dirty="0" err="1" smtClean="0"/>
              <a:t>similar</a:t>
            </a:r>
            <a:r>
              <a:rPr lang="sv-SE" dirty="0" smtClean="0"/>
              <a:t> </a:t>
            </a:r>
            <a:r>
              <a:rPr lang="sv-SE" dirty="0" err="1" smtClean="0"/>
              <a:t>structure</a:t>
            </a:r>
            <a:r>
              <a:rPr lang="sv-SE" dirty="0" smtClean="0"/>
              <a:t> as WHDC, OBD and OCE for </a:t>
            </a:r>
            <a:r>
              <a:rPr lang="sv-SE" dirty="0" err="1" smtClean="0"/>
              <a:t>HDVs</a:t>
            </a:r>
            <a:r>
              <a:rPr lang="sv-SE" dirty="0" smtClean="0"/>
              <a:t>)</a:t>
            </a:r>
          </a:p>
          <a:p>
            <a:r>
              <a:rPr lang="sv-SE" dirty="0" smtClean="0"/>
              <a:t>In order to </a:t>
            </a:r>
            <a:r>
              <a:rPr lang="sv-SE" dirty="0" err="1" smtClean="0"/>
              <a:t>minimise</a:t>
            </a:r>
            <a:r>
              <a:rPr lang="sv-SE" dirty="0" smtClean="0"/>
              <a:t> no of </a:t>
            </a:r>
            <a:r>
              <a:rPr lang="sv-SE" dirty="0" err="1" smtClean="0"/>
              <a:t>GTRs</a:t>
            </a:r>
            <a:r>
              <a:rPr lang="sv-SE" dirty="0" smtClean="0"/>
              <a:t> </a:t>
            </a:r>
            <a:r>
              <a:rPr lang="sv-SE" dirty="0" err="1" smtClean="0"/>
              <a:t>discussion</a:t>
            </a:r>
            <a:r>
              <a:rPr lang="sv-SE" dirty="0" smtClean="0"/>
              <a:t> on </a:t>
            </a:r>
            <a:r>
              <a:rPr lang="sv-SE" dirty="0" err="1" smtClean="0"/>
              <a:t>grouping</a:t>
            </a:r>
            <a:r>
              <a:rPr lang="sv-SE" dirty="0" smtClean="0"/>
              <a:t> test </a:t>
            </a:r>
            <a:r>
              <a:rPr lang="sv-SE" dirty="0" err="1" smtClean="0"/>
              <a:t>types</a:t>
            </a:r>
            <a:r>
              <a:rPr lang="sv-SE" dirty="0" smtClean="0"/>
              <a:t> and </a:t>
            </a:r>
            <a:r>
              <a:rPr lang="sv-SE" dirty="0" err="1" smtClean="0"/>
              <a:t>vehicle</a:t>
            </a:r>
            <a:r>
              <a:rPr lang="sv-SE" dirty="0" smtClean="0"/>
              <a:t> </a:t>
            </a:r>
            <a:r>
              <a:rPr lang="sv-SE" dirty="0" err="1" smtClean="0"/>
              <a:t>categories</a:t>
            </a:r>
            <a:r>
              <a:rPr lang="sv-SE" dirty="0" smtClean="0"/>
              <a:t> is </a:t>
            </a:r>
            <a:r>
              <a:rPr lang="sv-SE" dirty="0" err="1" smtClean="0"/>
              <a:t>ongoing</a:t>
            </a:r>
            <a:r>
              <a:rPr lang="sv-SE" dirty="0" smtClean="0"/>
              <a:t> </a:t>
            </a:r>
            <a:r>
              <a:rPr lang="sv-SE" dirty="0" err="1" smtClean="0"/>
              <a:t>based</a:t>
            </a:r>
            <a:r>
              <a:rPr lang="sv-SE" dirty="0" smtClean="0"/>
              <a:t> on a </a:t>
            </a:r>
            <a:r>
              <a:rPr lang="sv-SE" dirty="0" err="1" smtClean="0"/>
              <a:t>proposal</a:t>
            </a:r>
            <a:r>
              <a:rPr lang="sv-SE" dirty="0" smtClean="0"/>
              <a:t> from </a:t>
            </a:r>
            <a:r>
              <a:rPr lang="sv-SE" dirty="0" err="1" smtClean="0"/>
              <a:t>India</a:t>
            </a:r>
            <a:endParaRPr lang="sv-SE" dirty="0" smtClean="0"/>
          </a:p>
          <a:p>
            <a:r>
              <a:rPr lang="sv-SE" dirty="0" smtClean="0"/>
              <a:t>’</a:t>
            </a:r>
            <a:r>
              <a:rPr lang="sv-SE" dirty="0" err="1" smtClean="0"/>
              <a:t>mirror</a:t>
            </a:r>
            <a:r>
              <a:rPr lang="sv-SE" dirty="0" smtClean="0"/>
              <a:t>’ </a:t>
            </a:r>
            <a:r>
              <a:rPr lang="sv-SE" dirty="0" err="1" smtClean="0"/>
              <a:t>requirments</a:t>
            </a:r>
            <a:r>
              <a:rPr lang="sv-SE" dirty="0" smtClean="0"/>
              <a:t> in </a:t>
            </a:r>
            <a:r>
              <a:rPr lang="sv-SE" dirty="0" err="1" smtClean="0"/>
              <a:t>UN-regs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be </a:t>
            </a:r>
            <a:r>
              <a:rPr lang="sv-SE" dirty="0" err="1" smtClean="0"/>
              <a:t>needed</a:t>
            </a:r>
            <a:r>
              <a:rPr lang="sv-SE" dirty="0" smtClean="0"/>
              <a:t>.  </a:t>
            </a:r>
            <a:r>
              <a:rPr lang="sv-SE" dirty="0" err="1" smtClean="0"/>
              <a:t>Structure</a:t>
            </a:r>
            <a:r>
              <a:rPr lang="sv-SE" dirty="0" smtClean="0"/>
              <a:t> to be </a:t>
            </a:r>
            <a:r>
              <a:rPr lang="sv-SE" dirty="0" err="1" smtClean="0"/>
              <a:t>discussed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Draft Roadmap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7500" lnSpcReduction="20000"/>
          </a:bodyPr>
          <a:lstStyle/>
          <a:p>
            <a:endParaRPr lang="sv-SE" dirty="0" smtClean="0"/>
          </a:p>
          <a:p>
            <a:r>
              <a:rPr lang="en-US" b="1" dirty="0" smtClean="0"/>
              <a:t>November 2012: 158th session of WP.29 – agreement on establishment of informal working group by adoption of the mandate regarding environmental and propulsion performance requirements for L-category vehicles. </a:t>
            </a:r>
          </a:p>
          <a:p>
            <a:pPr>
              <a:buNone/>
            </a:pPr>
            <a:endParaRPr lang="sv-SE" dirty="0" smtClean="0"/>
          </a:p>
          <a:p>
            <a:r>
              <a:rPr lang="en-US" b="1" dirty="0" smtClean="0"/>
              <a:t>January 2013: 1</a:t>
            </a:r>
            <a:r>
              <a:rPr lang="en-US" b="1" baseline="30000" dirty="0" smtClean="0"/>
              <a:t>st</a:t>
            </a:r>
            <a:r>
              <a:rPr lang="en-US" b="1" dirty="0" smtClean="0"/>
              <a:t> meeting of the EPPR informal working group. Review and adoption of the Rules of Procedure and Terms of Reference. </a:t>
            </a:r>
          </a:p>
          <a:p>
            <a:pPr>
              <a:buNone/>
            </a:pPr>
            <a:endParaRPr lang="sv-SE" dirty="0" smtClean="0"/>
          </a:p>
          <a:p>
            <a:r>
              <a:rPr lang="en-US" b="1" dirty="0" smtClean="0"/>
              <a:t>June 2013: .GRPE (66th session) meeting of the EPPR informal working group. Presentation of draft final roadmap and related </a:t>
            </a:r>
            <a:r>
              <a:rPr lang="en-US" b="1" dirty="0" err="1" smtClean="0"/>
              <a:t>programme</a:t>
            </a:r>
            <a:r>
              <a:rPr lang="en-US" b="1" dirty="0" smtClean="0"/>
              <a:t> management items to GRPE submitted for adoption. </a:t>
            </a:r>
          </a:p>
          <a:p>
            <a:endParaRPr lang="sv-SE" dirty="0" smtClean="0"/>
          </a:p>
          <a:p>
            <a:r>
              <a:rPr lang="en-US" b="1" dirty="0" smtClean="0"/>
              <a:t>November 2013: 158th session of WP.29, adoption of GRPE decision regarding the final roadmap and related </a:t>
            </a:r>
            <a:r>
              <a:rPr lang="en-US" b="1" dirty="0" err="1" smtClean="0"/>
              <a:t>programme</a:t>
            </a:r>
            <a:r>
              <a:rPr lang="en-US" b="1" dirty="0" smtClean="0"/>
              <a:t> management items. </a:t>
            </a:r>
          </a:p>
          <a:p>
            <a:endParaRPr lang="sv-SE" dirty="0" smtClean="0"/>
          </a:p>
          <a:p>
            <a:r>
              <a:rPr lang="en-US" b="1" dirty="0" smtClean="0"/>
              <a:t>2013-2016: meetings of the working group, regularly reporting to GRPE and the Administrative Committees (AC 1 and AC 3)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January 2016: Present a final report as an informal document to GRPE</a:t>
            </a:r>
          </a:p>
          <a:p>
            <a:endParaRPr lang="sv-SE" dirty="0" smtClean="0"/>
          </a:p>
          <a:p>
            <a:r>
              <a:rPr lang="en-US" b="1" dirty="0" smtClean="0"/>
              <a:t>2016: possible adoption of UN Regulation(s) and Global Technical Regulation(s)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Draft </a:t>
            </a:r>
            <a:r>
              <a:rPr lang="sv-SE" dirty="0" err="1" smtClean="0"/>
              <a:t>roadmap</a:t>
            </a:r>
            <a:r>
              <a:rPr lang="sv-SE" dirty="0" smtClean="0"/>
              <a:t> (</a:t>
            </a:r>
            <a:r>
              <a:rPr lang="sv-SE" dirty="0" err="1" smtClean="0"/>
              <a:t>proposal</a:t>
            </a:r>
            <a:r>
              <a:rPr lang="sv-SE" dirty="0" smtClean="0"/>
              <a:t> from </a:t>
            </a:r>
            <a:r>
              <a:rPr lang="sv-SE" dirty="0" err="1" smtClean="0"/>
              <a:t>chair</a:t>
            </a:r>
            <a:r>
              <a:rPr lang="sv-SE" dirty="0" smtClean="0"/>
              <a:t>)</a:t>
            </a:r>
            <a:endParaRPr lang="sv-SE" dirty="0"/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</p:nvPr>
        </p:nvGraphicFramePr>
        <p:xfrm>
          <a:off x="179480" y="1772819"/>
          <a:ext cx="8785007" cy="3903244"/>
        </p:xfrm>
        <a:graphic>
          <a:graphicData uri="http://schemas.openxmlformats.org/drawingml/2006/table">
            <a:tbl>
              <a:tblPr/>
              <a:tblGrid>
                <a:gridCol w="885440"/>
                <a:gridCol w="455818"/>
                <a:gridCol w="455818"/>
                <a:gridCol w="145391"/>
                <a:gridCol w="145391"/>
                <a:gridCol w="145391"/>
                <a:gridCol w="145391"/>
                <a:gridCol w="145391"/>
                <a:gridCol w="145391"/>
                <a:gridCol w="146700"/>
                <a:gridCol w="146700"/>
                <a:gridCol w="146700"/>
                <a:gridCol w="146700"/>
                <a:gridCol w="146700"/>
                <a:gridCol w="146700"/>
                <a:gridCol w="146700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  <a:gridCol w="145391"/>
              </a:tblGrid>
              <a:tr h="204812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EPPR Draft </a:t>
                      </a:r>
                      <a:r>
                        <a:rPr lang="sv-SE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Roadmap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04812">
                <a:tc gridSpan="3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42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GRPE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  <a:r>
                        <a:rPr lang="sv-SE" sz="5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  <a:r>
                        <a:rPr lang="sv-SE" sz="5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  <a:r>
                        <a:rPr lang="sv-SE" sz="5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  <a:r>
                        <a:rPr lang="sv-SE" sz="5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  <a:r>
                        <a:rPr lang="sv-SE" sz="5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r>
                        <a:rPr lang="sv-SE" sz="5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  <a:r>
                        <a:rPr lang="sv-SE" sz="5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  <a:r>
                        <a:rPr lang="sv-SE" sz="5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nd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  <a:r>
                        <a:rPr lang="sv-SE" sz="5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rd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3302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Meetings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EPPR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sv-SE" sz="5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sv-SE" sz="5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nd</a:t>
                      </a:r>
                      <a:endParaRPr lang="sv-SE" sz="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sv-SE" sz="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rd</a:t>
                      </a:r>
                      <a:endParaRPr lang="sv-SE" sz="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sv-SE" sz="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sv-SE" sz="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sv-SE" sz="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r>
                        <a:rPr lang="sv-SE" sz="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sv-SE" sz="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r>
                        <a:rPr lang="sv-SE" sz="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r>
                        <a:rPr lang="sv-SE" sz="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r>
                        <a:rPr lang="sv-SE" sz="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r>
                        <a:rPr lang="sv-SE" sz="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r>
                        <a:rPr lang="sv-SE" sz="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r>
                        <a:rPr lang="sv-SE" sz="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r>
                        <a:rPr lang="sv-SE" sz="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r>
                        <a:rPr lang="sv-SE" sz="4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endParaRPr lang="sv-SE" sz="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Test procedures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603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6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Tailpipe emissions (Test Type I)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7D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FF7D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FF7D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FF7D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FF7D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FF7D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FF7D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FF7D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6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Evap emissions (Test Type IV)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79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379B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379B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379B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379B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379B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379B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379B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6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OBD (Test type VIII)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70AD4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70AD4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70AD4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70AD4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70AD4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70AD4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FFFFFF"/>
                      </a:fgClr>
                      <a:bgClr>
                        <a:srgbClr val="70AD4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6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Durability (Test Type V)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6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Energy consumption, Range (Test Type VII)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7D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6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Idle (Test type II)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7D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6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Test Type III (Crankcase)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79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6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Maximum vehicle Power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6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Maximum vehicle Speed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63"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Vehicle categories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7F7F7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Next</a:t>
            </a:r>
            <a:r>
              <a:rPr lang="sv-SE" dirty="0" smtClean="0"/>
              <a:t> </a:t>
            </a:r>
            <a:r>
              <a:rPr lang="sv-SE" dirty="0" err="1" smtClean="0"/>
              <a:t>meetings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3</a:t>
            </a:r>
            <a:r>
              <a:rPr lang="sv-SE" baseline="30000" dirty="0" smtClean="0"/>
              <a:t>rd</a:t>
            </a:r>
            <a:r>
              <a:rPr lang="sv-SE" dirty="0" smtClean="0"/>
              <a:t> </a:t>
            </a:r>
            <a:r>
              <a:rPr lang="sv-SE" dirty="0" err="1" smtClean="0"/>
              <a:t>meeting</a:t>
            </a:r>
            <a:r>
              <a:rPr lang="sv-SE" dirty="0" smtClean="0"/>
              <a:t> in </a:t>
            </a:r>
            <a:r>
              <a:rPr lang="sv-SE" dirty="0" err="1" smtClean="0"/>
              <a:t>Geneva</a:t>
            </a:r>
            <a:r>
              <a:rPr lang="sv-SE" dirty="0" smtClean="0"/>
              <a:t> on 7  June 2013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4</a:t>
            </a:r>
            <a:r>
              <a:rPr lang="sv-SE" baseline="30000" dirty="0" smtClean="0"/>
              <a:t>th</a:t>
            </a:r>
            <a:r>
              <a:rPr lang="sv-SE" dirty="0" smtClean="0"/>
              <a:t> </a:t>
            </a:r>
            <a:r>
              <a:rPr lang="sv-SE" dirty="0" err="1" smtClean="0"/>
              <a:t>meeting</a:t>
            </a:r>
            <a:r>
              <a:rPr lang="sv-SE" dirty="0" smtClean="0"/>
              <a:t> 8-9 </a:t>
            </a:r>
            <a:r>
              <a:rPr lang="sv-SE" dirty="0" err="1" smtClean="0"/>
              <a:t>October</a:t>
            </a:r>
            <a:r>
              <a:rPr lang="sv-SE" dirty="0" smtClean="0"/>
              <a:t> 2013 </a:t>
            </a:r>
            <a:r>
              <a:rPr lang="sv-SE" smtClean="0"/>
              <a:t>, Pune, </a:t>
            </a:r>
            <a:r>
              <a:rPr lang="sv-SE" dirty="0" err="1" smtClean="0"/>
              <a:t>India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5</a:t>
            </a:r>
            <a:r>
              <a:rPr lang="sv-SE" baseline="30000" dirty="0" smtClean="0"/>
              <a:t>th</a:t>
            </a:r>
            <a:r>
              <a:rPr lang="sv-SE" dirty="0" smtClean="0"/>
              <a:t> </a:t>
            </a:r>
            <a:r>
              <a:rPr lang="sv-SE" dirty="0" err="1" smtClean="0"/>
              <a:t>meeting</a:t>
            </a:r>
            <a:r>
              <a:rPr lang="sv-SE" dirty="0" smtClean="0"/>
              <a:t> in </a:t>
            </a:r>
            <a:r>
              <a:rPr lang="sv-SE" dirty="0" err="1" smtClean="0"/>
              <a:t>conjunction</a:t>
            </a:r>
            <a:r>
              <a:rPr lang="sv-SE" dirty="0" smtClean="0"/>
              <a:t> with GRPE in </a:t>
            </a:r>
            <a:r>
              <a:rPr lang="sv-SE" dirty="0" err="1" smtClean="0"/>
              <a:t>Geneva</a:t>
            </a:r>
            <a:r>
              <a:rPr lang="sv-SE" dirty="0" smtClean="0"/>
              <a:t> in </a:t>
            </a:r>
            <a:r>
              <a:rPr lang="sv-SE" dirty="0" err="1" smtClean="0"/>
              <a:t>January</a:t>
            </a:r>
            <a:r>
              <a:rPr lang="sv-SE" dirty="0" smtClean="0"/>
              <a:t> 2014 (to be </a:t>
            </a:r>
            <a:r>
              <a:rPr lang="sv-SE" dirty="0" err="1" smtClean="0"/>
              <a:t>confirmed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8EFDF-0916-4B95-860C-816540B1081E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66th GRPE 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43412C7D473B4882B265F270954C8A" ma:contentTypeVersion="0" ma:contentTypeDescription="Skapa ett nytt dokument." ma:contentTypeScope="" ma:versionID="e7295ac137925a1b40618bf729d06a68">
  <xsd:schema xmlns:xsd="http://www.w3.org/2001/XMLSchema" xmlns:p="http://schemas.microsoft.com/office/2006/metadata/properties" targetNamespace="http://schemas.microsoft.com/office/2006/metadata/properties" ma:root="true" ma:fieldsID="0972d9b87414d3d716947ba00104245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 ma:readOnly="true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5D61357-06AB-4C90-A14D-140363CCCE4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63E1FDD-4F06-4300-A8B9-F9CF842B19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120B4E-6AB6-4706-8584-F2F257A24E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788</Words>
  <Application>Microsoft Office PowerPoint</Application>
  <PresentationFormat>On-screen Show (4:3)</PresentationFormat>
  <Paragraphs>829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Office-tema</vt:lpstr>
      <vt:lpstr> Report from IWG on Environmental and Propulsion Performance Requirements for Light vehicles (EPPR)  66th GRPE 6-7th June 2013</vt:lpstr>
      <vt:lpstr>EPPR-Background</vt:lpstr>
      <vt:lpstr>ToR and request for mandate</vt:lpstr>
      <vt:lpstr>Main areas of work </vt:lpstr>
      <vt:lpstr>Ongoing priority discussion</vt:lpstr>
      <vt:lpstr>Ongoing discussion in EPPR IWG</vt:lpstr>
      <vt:lpstr>Draft Roadmap</vt:lpstr>
      <vt:lpstr>Draft roadmap (proposal from chair)</vt:lpstr>
      <vt:lpstr>Next meetings</vt:lpstr>
    </vt:vector>
  </TitlesOfParts>
  <Company>Trafikverket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UNECE/GRPE Informal WG on Heavy Duty Hybrids (HDH)</dc:title>
  <dc:creator>Petter Åsman</dc:creator>
  <cp:lastModifiedBy>GRPE secretary</cp:lastModifiedBy>
  <cp:revision>46</cp:revision>
  <dcterms:created xsi:type="dcterms:W3CDTF">2012-09-03T12:37:46Z</dcterms:created>
  <dcterms:modified xsi:type="dcterms:W3CDTF">2013-06-05T15:25:55Z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0x010100C043412C7D473B4882B265F270954C8A</vt:lpwstr>
  </property>
</Properties>
</file>