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57" r:id="rId2"/>
    <p:sldId id="373" r:id="rId3"/>
    <p:sldId id="374" r:id="rId4"/>
    <p:sldId id="356" r:id="rId5"/>
    <p:sldId id="375" r:id="rId6"/>
    <p:sldId id="256" r:id="rId7"/>
    <p:sldId id="376" r:id="rId8"/>
    <p:sldId id="377" r:id="rId9"/>
    <p:sldId id="378" r:id="rId10"/>
    <p:sldId id="381" r:id="rId11"/>
    <p:sldId id="379" r:id="rId12"/>
    <p:sldId id="380" r:id="rId13"/>
  </p:sldIdLst>
  <p:sldSz cx="9144000" cy="6119813"/>
  <p:notesSz cx="6119813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72"/>
    <a:srgbClr val="007D77"/>
    <a:srgbClr val="00BF9F"/>
    <a:srgbClr val="007F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4" autoAdjust="0"/>
    <p:restoredTop sz="94660"/>
  </p:normalViewPr>
  <p:slideViewPr>
    <p:cSldViewPr>
      <p:cViewPr>
        <p:scale>
          <a:sx n="50" d="100"/>
          <a:sy n="50" d="100"/>
        </p:scale>
        <p:origin x="-1248" y="-726"/>
      </p:cViewPr>
      <p:guideLst>
        <p:guide orient="horz" pos="1440"/>
        <p:guide orient="horz" pos="488"/>
        <p:guide orient="horz" pos="960"/>
        <p:guide orient="horz" pos="1920"/>
        <p:guide orient="horz" pos="2400"/>
        <p:guide orient="horz" pos="2880"/>
        <p:guide orient="horz" pos="3360"/>
        <p:guide orient="horz" pos="672"/>
        <p:guide pos="912"/>
        <p:guide pos="5616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65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67100" y="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65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67100" y="8685213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1711260-E5D1-4AB9-A5AA-3A8F0338D65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65271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467100" y="0"/>
            <a:ext cx="2651125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95C96-FE1A-419E-ABE1-661C93E74C14}" type="datetimeFigureOut">
              <a:rPr lang="en-GB" smtClean="0"/>
              <a:pPr/>
              <a:t>17/06/2010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063" y="685800"/>
            <a:ext cx="5121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12775" y="4343400"/>
            <a:ext cx="48958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6527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467100" y="8685213"/>
            <a:ext cx="26511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94E16-079D-4790-B0F8-3583574027B6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94E16-079D-4790-B0F8-3583574027B6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1825"/>
            <a:ext cx="777240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68688"/>
            <a:ext cx="6400800" cy="15636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1688-2091-4215-A8F2-AD1DFDC5502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9BB4-9B7E-447B-AB18-2B25B52B4DB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52500"/>
            <a:ext cx="1943100" cy="4486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52500"/>
            <a:ext cx="5676900" cy="4486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412A-B01C-4B45-BB5E-E74951053FF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0"/>
            <a:ext cx="3886200" cy="61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66888"/>
            <a:ext cx="3810000" cy="367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66888"/>
            <a:ext cx="3810000" cy="1758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8238"/>
            <a:ext cx="3810000" cy="1760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F25B7-6CCB-4D87-84DB-29D12284CDA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952500"/>
            <a:ext cx="77724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F7B9-84A3-4222-9BFE-25F908428A9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DCDF-BC34-4208-A097-006E4F4E4A4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2238"/>
            <a:ext cx="7772400" cy="12160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3975"/>
            <a:ext cx="7772400" cy="13382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7356-6502-4B90-923D-70840AE2108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6888"/>
            <a:ext cx="3810000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6888"/>
            <a:ext cx="3810000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AAA89-F657-466A-9DA2-61D018ECC3D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229600" cy="10207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0013"/>
            <a:ext cx="4040188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41513"/>
            <a:ext cx="4040188" cy="35258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0013"/>
            <a:ext cx="4041775" cy="571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41513"/>
            <a:ext cx="4041775" cy="35258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C9551-7A80-4617-AF83-3D9764D997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3CCB-5919-41C4-A2C1-7B4BCD55499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2B7CE-F4BB-4540-8F07-067D0E55124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88"/>
            <a:ext cx="3008313" cy="1038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42888"/>
            <a:ext cx="5111750" cy="5224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81113"/>
            <a:ext cx="3008313" cy="4186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A2F9D-ADC7-4073-A249-42E4FDFDC77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84663"/>
            <a:ext cx="5486400" cy="504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46100"/>
            <a:ext cx="5486400" cy="3671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789488"/>
            <a:ext cx="5486400" cy="719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74F18-E65A-4CFF-AFC7-3B988CC63C9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52500"/>
            <a:ext cx="38862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66888"/>
            <a:ext cx="77724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575300"/>
            <a:ext cx="1905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575300"/>
            <a:ext cx="2895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575300"/>
            <a:ext cx="1905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fld id="{CB7B587B-0FBC-4922-A979-78DC7A4E374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 MT L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ac.org.uk/repor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tin.clarke@jacobs.com" TargetMode="External"/><Relationship Id="rId4" Type="http://schemas.openxmlformats.org/officeDocument/2006/relationships/hyperlink" Target="http://www.pianc.org/reccomactivewg.a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81200" y="1971675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71550" y="971550"/>
            <a:ext cx="74771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b="1" dirty="0" smtClean="0">
                <a:solidFill>
                  <a:srgbClr val="007D72"/>
                </a:solidFill>
                <a:latin typeface="Arial" pitchFamily="34" charset="0"/>
              </a:rPr>
              <a:t>ECONOMIC BENEFITS OF RECREATIONAL WATERWAYS – UK EXPERIENCE</a:t>
            </a:r>
            <a:endParaRPr lang="en-GB" sz="3600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sz="3600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sz="3600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b="1" dirty="0">
                <a:solidFill>
                  <a:srgbClr val="007D72"/>
                </a:solidFill>
                <a:latin typeface="Arial" pitchFamily="34" charset="0"/>
              </a:rPr>
              <a:t>Martin Clarke – </a:t>
            </a:r>
            <a:r>
              <a:rPr lang="en-GB" b="1" dirty="0" smtClean="0">
                <a:solidFill>
                  <a:srgbClr val="007D72"/>
                </a:solidFill>
                <a:latin typeface="Arial" pitchFamily="34" charset="0"/>
              </a:rPr>
              <a:t>Director</a:t>
            </a: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b="1" dirty="0" smtClean="0">
                <a:solidFill>
                  <a:srgbClr val="007D72"/>
                </a:solidFill>
                <a:latin typeface="Arial" pitchFamily="34" charset="0"/>
              </a:rPr>
              <a:t>Jacobs Engineering</a:t>
            </a: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dirty="0">
              <a:solidFill>
                <a:srgbClr val="00C2B8"/>
              </a:solidFill>
            </a:endParaRPr>
          </a:p>
        </p:txBody>
      </p:sp>
      <p:pic>
        <p:nvPicPr>
          <p:cNvPr id="16389" name="Picture 6" descr="Illustrative plan"/>
          <p:cNvPicPr>
            <a:picLocks noChangeAspect="1" noChangeArrowheads="1"/>
          </p:cNvPicPr>
          <p:nvPr/>
        </p:nvPicPr>
        <p:blipFill>
          <a:blip r:embed="rId3" cstate="print"/>
          <a:srcRect t="11728"/>
          <a:stretch>
            <a:fillRect/>
          </a:stretch>
        </p:blipFill>
        <p:spPr bwMode="auto">
          <a:xfrm>
            <a:off x="2699792" y="2051794"/>
            <a:ext cx="4327326" cy="237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50825" y="971674"/>
            <a:ext cx="8893175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How communities think </a:t>
            </a:r>
            <a:r>
              <a:rPr lang="en-GB" sz="2000" dirty="0" smtClean="0">
                <a:latin typeface="Arial" pitchFamily="34" charset="0"/>
              </a:rPr>
              <a:t>a</a:t>
            </a:r>
            <a:r>
              <a:rPr lang="en-GB" sz="2000" dirty="0" smtClean="0">
                <a:latin typeface="Arial" pitchFamily="34" charset="0"/>
              </a:rPr>
              <a:t>bout  their city</a:t>
            </a: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and their local area</a:t>
            </a:r>
            <a:endParaRPr lang="en-GB" sz="20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How they behave and their attitude to society</a:t>
            </a:r>
            <a:endParaRPr lang="en-GB" sz="20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What are the benefits ?</a:t>
            </a:r>
            <a:endParaRPr lang="en-GB" sz="2000" dirty="0" smtClean="0">
              <a:latin typeface="Arial" pitchFamily="34" charset="0"/>
            </a:endParaRP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Anti-social behaviour and crime reduction</a:t>
            </a: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Increased social inclusion</a:t>
            </a:r>
            <a:endParaRPr lang="en-GB" sz="2000" dirty="0" smtClean="0">
              <a:latin typeface="Arial" pitchFamily="34" charset="0"/>
            </a:endParaRPr>
          </a:p>
          <a:p>
            <a:pPr lvl="2"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Areas more attractive to visit, live in and work in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latin typeface="Arial" pitchFamily="34" charset="0"/>
              </a:rPr>
              <a:t>	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484438" y="250825"/>
            <a:ext cx="417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007D72"/>
                </a:solidFill>
                <a:latin typeface="Arial" pitchFamily="34" charset="0"/>
              </a:rPr>
              <a:t>Other social benefits</a:t>
            </a:r>
            <a:endParaRPr lang="en-GB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50825" y="683642"/>
            <a:ext cx="889317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UK canals have been transformed from declining commercial waterways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They are now very successful recreational </a:t>
            </a:r>
            <a:r>
              <a:rPr lang="en-GB" sz="2000" dirty="0" smtClean="0">
                <a:latin typeface="Arial" pitchFamily="34" charset="0"/>
              </a:rPr>
              <a:t>canals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They have had a direct and indirect influence on local areas</a:t>
            </a:r>
            <a:endParaRPr lang="en-GB" sz="20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Measuring benefits is very difficult – there is always a debate !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latin typeface="Arial" pitchFamily="34" charset="0"/>
              </a:rPr>
              <a:t>	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484438" y="250825"/>
            <a:ext cx="417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007D72"/>
                </a:solidFill>
                <a:latin typeface="Arial" pitchFamily="34" charset="0"/>
              </a:rPr>
              <a:t>Summary</a:t>
            </a:r>
            <a:endParaRPr lang="en-GB" sz="2000" b="1" dirty="0">
              <a:latin typeface="Arial" pitchFamily="34" charset="0"/>
            </a:endParaRPr>
          </a:p>
        </p:txBody>
      </p:sp>
      <p:pic>
        <p:nvPicPr>
          <p:cNvPr id="141314" name="Picture 2" descr="C:\Users\Dad\Documents\Work\Liverpool Link\Selection of LCL Images\BW Mann Island 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99866"/>
            <a:ext cx="4680520" cy="312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50825" y="1403350"/>
            <a:ext cx="8893175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</a:rPr>
              <a:t>Benefits valuation framework - </a:t>
            </a:r>
            <a:r>
              <a:rPr lang="en-GB" sz="2000" dirty="0" smtClean="0">
                <a:latin typeface="Arial" pitchFamily="34" charset="0"/>
                <a:hlinkClick r:id="rId3"/>
              </a:rPr>
              <a:t>www.iwac.org.uk/reports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18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 smtClean="0">
                <a:latin typeface="Arial" pitchFamily="34" charset="0"/>
              </a:rPr>
              <a:t>PIANC </a:t>
            </a:r>
            <a:r>
              <a:rPr lang="en-GB" sz="1800" dirty="0" err="1" smtClean="0">
                <a:latin typeface="Arial" pitchFamily="34" charset="0"/>
              </a:rPr>
              <a:t>RecCom</a:t>
            </a:r>
            <a:r>
              <a:rPr lang="en-GB" sz="1800" dirty="0" smtClean="0">
                <a:latin typeface="Arial" pitchFamily="34" charset="0"/>
              </a:rPr>
              <a:t> working groups – </a:t>
            </a:r>
            <a:r>
              <a:rPr lang="en-GB" sz="1800" dirty="0" smtClean="0">
                <a:latin typeface="Arial" pitchFamily="34" charset="0"/>
                <a:hlinkClick r:id="rId4"/>
              </a:rPr>
              <a:t>www.pianc.org/reccomactivewg.asp</a:t>
            </a:r>
            <a:endParaRPr lang="en-GB" sz="18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18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 smtClean="0">
                <a:latin typeface="Arial" pitchFamily="34" charset="0"/>
              </a:rPr>
              <a:t>My e-mail  - </a:t>
            </a:r>
            <a:r>
              <a:rPr lang="en-GB" sz="1800" dirty="0" smtClean="0">
                <a:latin typeface="Arial" pitchFamily="34" charset="0"/>
                <a:hlinkClick r:id="rId5"/>
              </a:rPr>
              <a:t>martin.clarke@jacobs.com</a:t>
            </a:r>
            <a:endParaRPr lang="en-GB" sz="1800" dirty="0" smtClean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latin typeface="Arial" pitchFamily="34" charset="0"/>
              </a:rPr>
              <a:t>	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484438" y="250825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007D72"/>
                </a:solidFill>
                <a:latin typeface="Arial" pitchFamily="34" charset="0"/>
              </a:rPr>
              <a:t>References</a:t>
            </a:r>
            <a:endParaRPr lang="en-GB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50825" y="1403350"/>
            <a:ext cx="88931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Civil engineer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Worked for  British Waterways as project manager for  new recreational canal works 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Main focus was getting funding from UK government and EU because of economic benefits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Now a consultant working for British Waterways and UK government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PIANC British National Committee</a:t>
            </a:r>
            <a:r>
              <a:rPr lang="en-GB" sz="1800" dirty="0">
                <a:latin typeface="Arial" pitchFamily="34" charset="0"/>
              </a:rPr>
              <a:t>	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484438" y="250825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007D72"/>
                </a:solidFill>
                <a:latin typeface="Arial" pitchFamily="34" charset="0"/>
              </a:rPr>
              <a:t>My background</a:t>
            </a:r>
            <a:endParaRPr lang="en-GB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5" descr="Slid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15890"/>
            <a:ext cx="4356100" cy="291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0" y="827658"/>
            <a:ext cx="88963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800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1800" b="1" dirty="0">
                <a:latin typeface="Arial" pitchFamily="34" charset="0"/>
              </a:rPr>
              <a:t> </a:t>
            </a:r>
            <a:r>
              <a:rPr lang="en-GB" sz="1800" b="1" dirty="0" smtClean="0">
                <a:latin typeface="Arial" pitchFamily="34" charset="0"/>
              </a:rPr>
              <a:t>Decline following transfer to rail network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>
                <a:latin typeface="Arial" pitchFamily="34" charset="0"/>
              </a:rPr>
              <a:t> </a:t>
            </a:r>
            <a:r>
              <a:rPr lang="en-GB" sz="1800" b="1" dirty="0" smtClean="0">
                <a:latin typeface="Arial" pitchFamily="34" charset="0"/>
              </a:rPr>
              <a:t>By 1960’s many canals closed or derelict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>
                <a:latin typeface="Arial" pitchFamily="34" charset="0"/>
              </a:rPr>
              <a:t> </a:t>
            </a:r>
            <a:r>
              <a:rPr lang="en-GB" sz="1800" b="1" dirty="0" smtClean="0">
                <a:latin typeface="Arial" pitchFamily="34" charset="0"/>
              </a:rPr>
              <a:t>Recreational use continued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 smtClean="0">
                <a:latin typeface="Arial" pitchFamily="34" charset="0"/>
              </a:rPr>
              <a:t>Strong voluntary sector campaigned for restoration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>
                <a:latin typeface="Arial" pitchFamily="34" charset="0"/>
              </a:rPr>
              <a:t> </a:t>
            </a:r>
            <a:r>
              <a:rPr lang="en-GB" sz="1800" b="1" dirty="0" smtClean="0">
                <a:latin typeface="Arial" pitchFamily="34" charset="0"/>
              </a:rPr>
              <a:t>1980’s saw focus on urban renewal, </a:t>
            </a:r>
            <a:r>
              <a:rPr lang="en-GB" sz="1800" b="1" dirty="0" err="1" smtClean="0">
                <a:latin typeface="Arial" pitchFamily="34" charset="0"/>
              </a:rPr>
              <a:t>eg</a:t>
            </a:r>
            <a:r>
              <a:rPr lang="en-GB" sz="1800" b="1" dirty="0" smtClean="0">
                <a:latin typeface="Arial" pitchFamily="34" charset="0"/>
              </a:rPr>
              <a:t> London docklands</a:t>
            </a:r>
          </a:p>
          <a:p>
            <a:endParaRPr lang="en-GB" sz="1800" b="1" dirty="0" smtClean="0">
              <a:latin typeface="Arial" pitchFamily="34" charset="0"/>
            </a:endParaRPr>
          </a:p>
          <a:p>
            <a:endParaRPr lang="en-US" sz="1800" b="1" dirty="0">
              <a:latin typeface="Arial" pitchFamily="34" charset="0"/>
            </a:endParaRP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2057400" y="203200"/>
            <a:ext cx="4824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 smtClean="0">
                <a:solidFill>
                  <a:srgbClr val="007D72"/>
                </a:solidFill>
                <a:latin typeface="Arial" pitchFamily="34" charset="0"/>
              </a:rPr>
              <a:t>Decline of commercial canals </a:t>
            </a:r>
            <a:endParaRPr lang="en-US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76375"/>
            <a:ext cx="4318000" cy="4643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Arial" pitchFamily="34" charset="0"/>
              </a:rPr>
              <a:t>By 2002 in North West of England: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pitchFamily="34" charset="0"/>
              </a:rPr>
              <a:t>Huddersfield Canal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Arial" pitchFamily="34" charset="0"/>
              </a:rPr>
              <a:t>Rochdale Canal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>
                <a:latin typeface="Arial" pitchFamily="34" charset="0"/>
              </a:rPr>
              <a:t>Ribble</a:t>
            </a:r>
            <a:r>
              <a:rPr lang="en-GB" sz="2800" dirty="0" smtClean="0">
                <a:latin typeface="Arial" pitchFamily="34" charset="0"/>
              </a:rPr>
              <a:t> Link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>
                <a:latin typeface="Arial" pitchFamily="34" charset="0"/>
              </a:rPr>
              <a:t>Anderton</a:t>
            </a:r>
            <a:r>
              <a:rPr lang="en-GB" sz="2800" dirty="0" smtClean="0">
                <a:latin typeface="Arial" pitchFamily="34" charset="0"/>
              </a:rPr>
              <a:t> Boat Lift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Arial" pitchFamily="34" charset="0"/>
              </a:rPr>
              <a:t>Total value over £80M</a:t>
            </a:r>
          </a:p>
        </p:txBody>
      </p:sp>
      <p:pic>
        <p:nvPicPr>
          <p:cNvPr id="17410" name="Picture 3" descr="People on boat moving through loc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3767138"/>
            <a:ext cx="2914650" cy="1951037"/>
          </a:xfrm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484438" y="296863"/>
            <a:ext cx="3889375" cy="407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>
                <a:solidFill>
                  <a:srgbClr val="007D72"/>
                </a:solidFill>
                <a:latin typeface="Arial" pitchFamily="34" charset="0"/>
              </a:rPr>
              <a:t>Delivery of Restoration</a:t>
            </a:r>
            <a:endParaRPr lang="en-GB" b="1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17414" name="Picture 7" descr="Anderton band open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3779838"/>
            <a:ext cx="1568450" cy="1951037"/>
          </a:xfrm>
        </p:spPr>
      </p:pic>
      <p:pic>
        <p:nvPicPr>
          <p:cNvPr id="17415" name="Picture 8" descr="Rochdale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75730"/>
            <a:ext cx="3671961" cy="217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5" descr="Slid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68475"/>
            <a:ext cx="4356100" cy="291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8614" name="Picture 6" descr="Slide1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703513"/>
            <a:ext cx="4859337" cy="34163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0" y="1087438"/>
            <a:ext cx="889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1" dirty="0">
              <a:latin typeface="Arial" pitchFamily="34" charset="0"/>
            </a:endParaRPr>
          </a:p>
          <a:p>
            <a:endParaRPr lang="en-GB" sz="1800" dirty="0">
              <a:latin typeface="Arial" pitchFamily="34" charset="0"/>
            </a:endParaRP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2057400" y="203200"/>
            <a:ext cx="4824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 smtClean="0">
                <a:solidFill>
                  <a:srgbClr val="007D72"/>
                </a:solidFill>
                <a:latin typeface="Arial" pitchFamily="34" charset="0"/>
              </a:rPr>
              <a:t>Birmingham – more canals than Venice !</a:t>
            </a:r>
            <a:endParaRPr lang="en-US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81200" y="1971675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8434" name="Text Box 20"/>
          <p:cNvSpPr txBox="1">
            <a:spLocks noChangeArrowheads="1"/>
          </p:cNvSpPr>
          <p:nvPr/>
        </p:nvSpPr>
        <p:spPr bwMode="auto">
          <a:xfrm>
            <a:off x="971600" y="251594"/>
            <a:ext cx="7477125" cy="7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b="1" dirty="0">
                <a:solidFill>
                  <a:srgbClr val="007D72"/>
                </a:solidFill>
                <a:latin typeface="Arial" pitchFamily="34" charset="0"/>
              </a:rPr>
              <a:t>LIVERPOOL CANAL </a:t>
            </a:r>
            <a:r>
              <a:rPr lang="en-GB" b="1" dirty="0" smtClean="0">
                <a:solidFill>
                  <a:srgbClr val="007D72"/>
                </a:solidFill>
                <a:latin typeface="Arial" pitchFamily="34" charset="0"/>
              </a:rPr>
              <a:t>LINK – 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b="1" dirty="0" smtClean="0">
                <a:solidFill>
                  <a:srgbClr val="007D72"/>
                </a:solidFill>
                <a:latin typeface="Arial" pitchFamily="34" charset="0"/>
              </a:rPr>
              <a:t>challenges of capturing benefits</a:t>
            </a:r>
            <a:r>
              <a:rPr lang="en-GB" sz="3600" b="1" dirty="0" smtClean="0">
                <a:solidFill>
                  <a:srgbClr val="007D72"/>
                </a:solidFill>
                <a:latin typeface="Arial" pitchFamily="34" charset="0"/>
              </a:rPr>
              <a:t> </a:t>
            </a:r>
            <a:endParaRPr lang="en-GB" sz="3600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sz="3600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sz="3600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b="1" dirty="0">
              <a:solidFill>
                <a:srgbClr val="007D72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en-GB" dirty="0">
              <a:solidFill>
                <a:srgbClr val="00C2B8"/>
              </a:solidFill>
            </a:endParaRPr>
          </a:p>
        </p:txBody>
      </p:sp>
      <p:pic>
        <p:nvPicPr>
          <p:cNvPr id="18439" name="Picture 7" descr="C:\Users\Dad\Documents\Work\Liverpool Link\Selection of LCL Images\Transitions Event2 - L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47738"/>
            <a:ext cx="6372200" cy="421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50825" y="1403350"/>
            <a:ext cx="889317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200,000 extra visitors to waterfront spending £1.9m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4,500 boat movements including private, hire, trips, </a:t>
            </a:r>
            <a:r>
              <a:rPr lang="en-GB" sz="2000" dirty="0" smtClean="0">
                <a:latin typeface="Arial" pitchFamily="34" charset="0"/>
              </a:rPr>
              <a:t>restaurants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£2.2m extra spend on boating related activities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187 person years temporary construction work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173 net additional local jobs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£3.3m net additional gross value added</a:t>
            </a:r>
            <a:r>
              <a:rPr lang="en-GB" sz="2000" b="1" dirty="0">
                <a:latin typeface="Arial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Increase in property prices through canal corridor</a:t>
            </a:r>
            <a:r>
              <a:rPr lang="en-GB" sz="2000" b="1" dirty="0">
                <a:latin typeface="Arial" pitchFamily="34" charset="0"/>
              </a:rPr>
              <a:t> </a:t>
            </a:r>
            <a:r>
              <a:rPr lang="en-GB" sz="2000" dirty="0">
                <a:latin typeface="Arial" pitchFamily="34" charset="0"/>
              </a:rPr>
              <a:t>up to 20%</a:t>
            </a:r>
          </a:p>
          <a:p>
            <a:pPr eaLnBrk="0" hangingPunct="0">
              <a:spcBef>
                <a:spcPct val="50000"/>
              </a:spcBef>
            </a:pP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" pitchFamily="34" charset="0"/>
              </a:rPr>
              <a:t>Above based on study by </a:t>
            </a:r>
            <a:r>
              <a:rPr lang="en-GB" sz="2000" dirty="0" err="1">
                <a:latin typeface="Arial" pitchFamily="34" charset="0"/>
              </a:rPr>
              <a:t>Amion</a:t>
            </a:r>
            <a:r>
              <a:rPr lang="en-GB" sz="2000" dirty="0">
                <a:latin typeface="Arial" pitchFamily="34" charset="0"/>
              </a:rPr>
              <a:t>, though likely to be increased</a:t>
            </a:r>
          </a:p>
          <a:p>
            <a:pPr eaLnBrk="0" hangingPunct="0">
              <a:spcBef>
                <a:spcPct val="50000"/>
              </a:spcBef>
            </a:pPr>
            <a:r>
              <a:rPr lang="en-GB" sz="2000" b="1" dirty="0">
                <a:latin typeface="Arial" pitchFamily="34" charset="0"/>
              </a:rPr>
              <a:t>The above is why we got public funding</a:t>
            </a:r>
            <a:r>
              <a:rPr lang="en-GB" sz="1800" dirty="0">
                <a:latin typeface="Arial" pitchFamily="34" charset="0"/>
              </a:rPr>
              <a:t>	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484438" y="250825"/>
            <a:ext cx="417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>
                <a:solidFill>
                  <a:srgbClr val="007D72"/>
                </a:solidFill>
                <a:latin typeface="Arial" pitchFamily="34" charset="0"/>
              </a:rPr>
              <a:t>Summary of Annual Benefits</a:t>
            </a:r>
            <a:endParaRPr lang="en-GB" sz="20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50825" y="971674"/>
            <a:ext cx="8893175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British waterways receives no money, they have a maintenance liability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Benefits are all indirect – private businesses, local taxes, local people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How can we measure this properly ?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latin typeface="Arial" pitchFamily="34" charset="0"/>
              </a:rPr>
              <a:t>	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484438" y="250825"/>
            <a:ext cx="417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007D72"/>
                </a:solidFill>
                <a:latin typeface="Arial" pitchFamily="34" charset="0"/>
              </a:rPr>
              <a:t>Benefits</a:t>
            </a:r>
            <a:endParaRPr lang="en-GB" sz="2000" b="1" dirty="0">
              <a:latin typeface="Arial" pitchFamily="34" charset="0"/>
            </a:endParaRPr>
          </a:p>
        </p:txBody>
      </p:sp>
      <p:pic>
        <p:nvPicPr>
          <p:cNvPr id="139266" name="Picture 2" descr="C:\Users\Dad\Documents\Work\Liverpool Link\Selection of LCL Images\LCL Official Opening - Ica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99866"/>
            <a:ext cx="4544523" cy="3212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50825" y="971674"/>
            <a:ext cx="8893175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Jacobs research for UK government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Well being ( welfare ) benefits – what would people pay, health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latin typeface="Arial" pitchFamily="34" charset="0"/>
              </a:rPr>
              <a:t> Economic benefits – jobs, spend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GB" sz="2000" dirty="0">
                <a:latin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</a:rPr>
              <a:t>Only measures benefits of making changes ( marginal benefits )</a:t>
            </a:r>
            <a:endParaRPr lang="en-GB" sz="2000" dirty="0">
              <a:latin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1800" dirty="0">
                <a:latin typeface="Arial" pitchFamily="34" charset="0"/>
              </a:rPr>
              <a:t>	</a:t>
            </a:r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484438" y="250825"/>
            <a:ext cx="4175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000" b="1" dirty="0" smtClean="0">
                <a:solidFill>
                  <a:srgbClr val="007D72"/>
                </a:solidFill>
                <a:latin typeface="Arial" pitchFamily="34" charset="0"/>
              </a:rPr>
              <a:t>Benefits valuation framework</a:t>
            </a:r>
            <a:endParaRPr lang="en-GB" sz="2000" b="1" dirty="0">
              <a:latin typeface="Arial" pitchFamily="34" charset="0"/>
            </a:endParaRPr>
          </a:p>
        </p:txBody>
      </p:sp>
      <p:pic>
        <p:nvPicPr>
          <p:cNvPr id="140290" name="Picture 2" descr="C:\Users\Dad\Documents\Work\Liverpool Link\Selection of LCL Images\Transitions Event - L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03922"/>
            <a:ext cx="3704456" cy="2464345"/>
          </a:xfrm>
          <a:prstGeom prst="rect">
            <a:avLst/>
          </a:prstGeom>
          <a:noFill/>
        </p:spPr>
      </p:pic>
      <p:pic>
        <p:nvPicPr>
          <p:cNvPr id="140291" name="Picture 3" descr="C:\Users\Dad\Documents\Work\Liverpool Link\Selection of LCL Images\BW Princes Dock Lock looking No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03922"/>
            <a:ext cx="3960440" cy="264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W PowerPoint - Corporate Master">
  <a:themeElements>
    <a:clrScheme name="BW PowerPoint - Corporat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W PowerPoint - Corporate Master">
      <a:majorFont>
        <a:latin typeface="Arial MT Lt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W PowerPoint - Corporat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 PowerPoint - Corporat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 PowerPoint - Corporat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 PowerPoint - Corporat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 PowerPoint - Corporat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W PowerPoint - Corporat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 PowerPoint - Corporat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 PowerPoint - Corporat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 PowerPoint - Corporat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 PowerPoint - Corporat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 PowerPoint - Corporat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W PowerPoint - Corporat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 PowerPoint - Corporate Master</Template>
  <TotalTime>1373</TotalTime>
  <Words>429</Words>
  <Application>Microsoft Office PowerPoint</Application>
  <PresentationFormat>Personnalisé</PresentationFormat>
  <Paragraphs>92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BW PowerPoint - Corporate Master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British Waterways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British Waterways</dc:creator>
  <cp:lastModifiedBy>Valued Acer Customer</cp:lastModifiedBy>
  <cp:revision>61</cp:revision>
  <dcterms:created xsi:type="dcterms:W3CDTF">2006-07-20T13:12:22Z</dcterms:created>
  <dcterms:modified xsi:type="dcterms:W3CDTF">2010-06-17T09:15:53Z</dcterms:modified>
</cp:coreProperties>
</file>