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docProps/custom.xml" ContentType="application/vnd.openxmlformats-officedocument.custom-propertie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Default Extension="package" ContentType="application/vnd.openxmlformats-officedocument.package"/>
  <Override PartName="/ppt/tags/tag46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charts/chart6.xml" ContentType="application/vnd.openxmlformats-officedocument.drawingml.chart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charts/chart4.xml" ContentType="application/vnd.openxmlformats-officedocument.drawingml.chart+xml"/>
  <Override PartName="/ppt/tags/tag42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0" r:id="rId2"/>
    <p:sldId id="435" r:id="rId3"/>
    <p:sldId id="417" r:id="rId4"/>
    <p:sldId id="437" r:id="rId5"/>
    <p:sldId id="481" r:id="rId6"/>
    <p:sldId id="440" r:id="rId7"/>
    <p:sldId id="443" r:id="rId8"/>
    <p:sldId id="444" r:id="rId9"/>
    <p:sldId id="445" r:id="rId10"/>
    <p:sldId id="465" r:id="rId11"/>
    <p:sldId id="482" r:id="rId12"/>
    <p:sldId id="468" r:id="rId13"/>
    <p:sldId id="469" r:id="rId14"/>
    <p:sldId id="470" r:id="rId15"/>
    <p:sldId id="480" r:id="rId16"/>
    <p:sldId id="472" r:id="rId17"/>
    <p:sldId id="474" r:id="rId18"/>
    <p:sldId id="485" r:id="rId19"/>
  </p:sldIdLst>
  <p:sldSz cx="8961438" cy="6721475"/>
  <p:notesSz cx="9928225" cy="6669088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9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9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9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9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9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CCCFF"/>
    <a:srgbClr val="C54343"/>
    <a:srgbClr val="B40000"/>
    <a:srgbClr val="77933C"/>
    <a:srgbClr val="11AB70"/>
    <a:srgbClr val="00BC5E"/>
    <a:srgbClr val="0077D0"/>
    <a:srgbClr val="86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06" autoAdjust="0"/>
    <p:restoredTop sz="96598" autoAdjust="0"/>
  </p:normalViewPr>
  <p:slideViewPr>
    <p:cSldViewPr snapToGrid="0">
      <p:cViewPr>
        <p:scale>
          <a:sx n="104" d="100"/>
          <a:sy n="104" d="100"/>
        </p:scale>
        <p:origin x="-134" y="-58"/>
      </p:cViewPr>
      <p:guideLst>
        <p:guide orient="horz" pos="2117"/>
        <p:guide pos="28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54"/>
    </p:cViewPr>
  </p:sorterViewPr>
  <p:notesViewPr>
    <p:cSldViewPr snapToGrid="0">
      <p:cViewPr varScale="1">
        <p:scale>
          <a:sx n="112" d="100"/>
          <a:sy n="112" d="100"/>
        </p:scale>
        <p:origin x="-84" y="-102"/>
      </p:cViewPr>
      <p:guideLst>
        <p:guide orient="horz" pos="2101"/>
        <p:guide pos="312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1.package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2.package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3.package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4.package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5.package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6.package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rotX val="10"/>
      <c:depthPercent val="100"/>
      <c:rAngAx val="1"/>
    </c:view3D>
    <c:sideWall>
      <c:spPr>
        <a:gradFill flip="none" rotWithShape="1">
          <a:gsLst>
            <a:gs pos="0">
              <a:srgbClr val="FFFFFF">
                <a:tint val="80000"/>
                <a:satMod val="300000"/>
              </a:srgbClr>
            </a:gs>
            <a:gs pos="100000">
              <a:srgbClr val="CCCCFF"/>
            </a:gs>
          </a:gsLst>
          <a:path path="circle">
            <a:fillToRect l="100000" b="100000"/>
          </a:path>
          <a:tileRect t="-100000" r="-100000"/>
        </a:gradFill>
      </c:spPr>
    </c:sideWall>
    <c:backWall>
      <c:spPr>
        <a:gradFill flip="none" rotWithShape="1">
          <a:gsLst>
            <a:gs pos="0">
              <a:srgbClr val="FFFFFF">
                <a:tint val="80000"/>
                <a:satMod val="300000"/>
              </a:srgbClr>
            </a:gs>
            <a:gs pos="100000">
              <a:srgbClr val="CCCCFF"/>
            </a:gs>
          </a:gsLst>
          <a:path path="circle">
            <a:fillToRect l="100000" b="100000"/>
          </a:path>
          <a:tileRect t="-100000" r="-100000"/>
        </a:gradFill>
      </c:spPr>
    </c:backWall>
    <c:plotArea>
      <c:layout>
        <c:manualLayout>
          <c:layoutTarget val="inner"/>
          <c:xMode val="edge"/>
          <c:yMode val="edge"/>
          <c:x val="7.8673181609575704E-2"/>
          <c:y val="4.3190309679398797E-2"/>
          <c:w val="0.53569903566344501"/>
          <c:h val="0.8222905594747096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информационное оборудование</c:v>
                </c:pt>
              </c:strCache>
            </c:strRef>
          </c:tx>
          <c:spPr>
            <a:solidFill>
              <a:srgbClr val="FFC000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78.588999999999999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пандусы и лифты </c:v>
                </c:pt>
              </c:strCache>
            </c:strRef>
          </c:tx>
          <c:spPr>
            <a:solidFill>
              <a:srgbClr val="11AB70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spPr>
              <a:solidFill>
                <a:srgbClr val="77933C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674.47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оснащение платформ</c:v>
                </c:pt>
              </c:strCache>
            </c:strRef>
          </c:tx>
          <c:spPr>
            <a:solidFill>
              <a:srgbClr val="B40000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Pt>
            <c:idx val="0"/>
            <c:spPr>
              <a:solidFill>
                <a:srgbClr val="C54343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325.70999999999992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реконструкция КДО</c:v>
                </c:pt>
              </c:strCache>
            </c:strRef>
          </c:tx>
          <c:spPr>
            <a:solidFill>
              <a:srgbClr val="0070C0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534.48099999999999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тактильная разметка</c:v>
                </c:pt>
              </c:strCache>
            </c:strRef>
          </c:tx>
          <c:spPr>
            <a:solidFill>
              <a:srgbClr val="7030A0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153.1</c:v>
                </c:pt>
              </c:numCache>
            </c:numRef>
          </c:val>
        </c:ser>
        <c:shape val="cylinder"/>
        <c:axId val="57370496"/>
        <c:axId val="57372032"/>
        <c:axId val="0"/>
      </c:bar3DChart>
      <c:catAx>
        <c:axId val="573704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ru-RU"/>
            </a:pPr>
            <a:endParaRPr lang="en-US"/>
          </a:p>
        </c:txPr>
        <c:crossAx val="57372032"/>
        <c:crosses val="autoZero"/>
        <c:auto val="1"/>
        <c:lblAlgn val="ctr"/>
        <c:lblOffset val="100"/>
      </c:catAx>
      <c:valAx>
        <c:axId val="57372032"/>
        <c:scaling>
          <c:orientation val="minMax"/>
        </c:scaling>
        <c:axPos val="l"/>
        <c:majorGridlines>
          <c:spPr>
            <a:ln>
              <a:solidFill>
                <a:schemeClr val="bg1">
                  <a:lumMod val="50000"/>
                </a:schemeClr>
              </a:solidFill>
            </a:ln>
          </c:spPr>
        </c:majorGridlines>
        <c:numFmt formatCode="#,##0_р_." sourceLinked="0"/>
        <c:tickLblPos val="nextTo"/>
        <c:txPr>
          <a:bodyPr/>
          <a:lstStyle/>
          <a:p>
            <a:pPr>
              <a:defRPr lang="ru-RU" sz="1400" b="1">
                <a:latin typeface="Calibri" pitchFamily="34" charset="0"/>
              </a:defRPr>
            </a:pPr>
            <a:endParaRPr lang="en-US"/>
          </a:p>
        </c:txPr>
        <c:crossAx val="57370496"/>
        <c:crosses val="autoZero"/>
        <c:crossBetween val="between"/>
      </c:valAx>
      <c:spPr>
        <a:noFill/>
        <a:ln w="25392">
          <a:noFill/>
        </a:ln>
      </c:spPr>
    </c:plotArea>
    <c:legend>
      <c:legendPos val="r"/>
      <c:layout>
        <c:manualLayout>
          <c:xMode val="edge"/>
          <c:yMode val="edge"/>
          <c:wMode val="edge"/>
          <c:hMode val="edge"/>
          <c:x val="0.66163405894930438"/>
          <c:y val="0.2690605638580893"/>
          <c:w val="0.99847542805990763"/>
          <c:h val="0.55966977342117974"/>
        </c:manualLayout>
      </c:layout>
      <c:txPr>
        <a:bodyPr/>
        <a:lstStyle/>
        <a:p>
          <a:pPr>
            <a:defRPr lang="ru-RU" sz="1400" b="1" i="1">
              <a:latin typeface="Calibri" pitchFamily="34" charset="0"/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799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8.6871406471968185E-2"/>
          <c:y val="5.7332201293982865E-2"/>
          <c:w val="0.91312859352803311"/>
          <c:h val="0.69086242059119995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chemeClr val="accent1"/>
            </a:solidFill>
            <a:ln w="9512">
              <a:noFill/>
              <a:prstDash val="solid"/>
            </a:ln>
            <a:scene3d>
              <a:camera prst="orthographicFront"/>
              <a:lightRig rig="threePt" dir="t">
                <a:rot lat="0" lon="0" rev="1200000"/>
              </a:lightRig>
            </a:scene3d>
            <a:sp3d prstMaterial="matte">
              <a:bevelT/>
            </a:sp3d>
          </c:spPr>
          <c:dPt>
            <c:idx val="0"/>
            <c:spPr>
              <a:solidFill>
                <a:srgbClr val="604A7B"/>
              </a:solidFill>
              <a:ln w="9512">
                <a:noFill/>
                <a:prstDash val="solid"/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matte">
                <a:bevelT/>
              </a:sp3d>
            </c:spPr>
          </c:dPt>
          <c:dPt>
            <c:idx val="1"/>
            <c:spPr>
              <a:solidFill>
                <a:srgbClr val="B05408"/>
              </a:solidFill>
              <a:ln w="9512">
                <a:noFill/>
                <a:prstDash val="solid"/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matte">
                <a:bevelT/>
              </a:sp3d>
            </c:spPr>
          </c:dPt>
          <c:dPt>
            <c:idx val="2"/>
            <c:spPr>
              <a:solidFill>
                <a:srgbClr val="C54343"/>
              </a:solidFill>
              <a:ln w="9512">
                <a:noFill/>
                <a:prstDash val="solid"/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matte">
                <a:bevelT/>
              </a:sp3d>
            </c:spPr>
          </c:dPt>
          <c:dPt>
            <c:idx val="3"/>
            <c:spPr>
              <a:solidFill>
                <a:srgbClr val="77933C"/>
              </a:solidFill>
              <a:ln w="9512">
                <a:noFill/>
                <a:prstDash val="solid"/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matte">
                <a:bevelT/>
              </a:sp3d>
            </c:spPr>
          </c:dPt>
          <c:dPt>
            <c:idx val="4"/>
            <c:spPr>
              <a:solidFill>
                <a:srgbClr val="31859C"/>
              </a:solidFill>
              <a:ln w="9512">
                <a:noFill/>
                <a:prstDash val="solid"/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matte">
                <a:bevelT/>
              </a:sp3d>
            </c:spPr>
          </c:dPt>
          <c:cat>
            <c:numRef>
              <c:f>Sheet1!$B$1:$F$1</c:f>
              <c:numCache>
                <c:formatCode>General</c:formatCode>
                <c:ptCount val="5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1</c:v>
                </c:pt>
                <c:pt idx="1">
                  <c:v>20</c:v>
                </c:pt>
                <c:pt idx="2">
                  <c:v>130</c:v>
                </c:pt>
                <c:pt idx="3">
                  <c:v>263</c:v>
                </c:pt>
                <c:pt idx="4">
                  <c:v>332</c:v>
                </c:pt>
              </c:numCache>
            </c:numRef>
          </c:val>
        </c:ser>
        <c:axId val="35838592"/>
        <c:axId val="36004224"/>
      </c:barChart>
      <c:catAx>
        <c:axId val="35838592"/>
        <c:scaling>
          <c:orientation val="minMax"/>
        </c:scaling>
        <c:axPos val="b"/>
        <c:majorGridlines>
          <c:spPr>
            <a:ln>
              <a:prstDash val="dash"/>
            </a:ln>
          </c:spPr>
        </c:majorGridlines>
        <c:numFmt formatCode="General" sourceLinked="1"/>
        <c:tickLblPos val="low"/>
        <c:spPr>
          <a:ln w="23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ru-RU" sz="1398" b="1" i="0" u="none" strike="noStrike" baseline="0">
                <a:solidFill>
                  <a:schemeClr val="tx1"/>
                </a:solidFill>
                <a:latin typeface="Calibri" pitchFamily="34" charset="0"/>
                <a:ea typeface="Arial"/>
                <a:cs typeface="Arial"/>
              </a:defRPr>
            </a:pPr>
            <a:endParaRPr lang="en-US"/>
          </a:p>
        </c:txPr>
        <c:crossAx val="36004224"/>
        <c:crosses val="autoZero"/>
        <c:auto val="1"/>
        <c:lblAlgn val="ctr"/>
        <c:lblOffset val="100"/>
        <c:tickLblSkip val="1"/>
        <c:tickMarkSkip val="1"/>
      </c:catAx>
      <c:valAx>
        <c:axId val="36004224"/>
        <c:scaling>
          <c:orientation val="minMax"/>
          <c:max val="350"/>
          <c:min val="0"/>
        </c:scaling>
        <c:axPos val="l"/>
        <c:majorGridlines>
          <c:spPr>
            <a:ln>
              <a:prstDash val="dash"/>
            </a:ln>
          </c:spPr>
        </c:majorGridlines>
        <c:numFmt formatCode="#,##0" sourceLinked="0"/>
        <c:tickLblPos val="nextTo"/>
        <c:spPr>
          <a:ln w="23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ru-RU" sz="1398" b="1" i="0" u="none" strike="noStrike" baseline="0">
                <a:solidFill>
                  <a:schemeClr val="tx1"/>
                </a:solidFill>
                <a:latin typeface="Calibri" pitchFamily="34" charset="0"/>
                <a:ea typeface="Arial"/>
                <a:cs typeface="Arial"/>
              </a:defRPr>
            </a:pPr>
            <a:endParaRPr lang="en-US"/>
          </a:p>
        </c:txPr>
        <c:crossAx val="35838592"/>
        <c:crosses val="autoZero"/>
        <c:crossBetween val="between"/>
        <c:majorUnit val="100"/>
      </c:valAx>
      <c:spPr>
        <a:gradFill flip="none" rotWithShape="1">
          <a:gsLst>
            <a:gs pos="0">
              <a:srgbClr val="99CCFF"/>
            </a:gs>
            <a:gs pos="0">
              <a:srgbClr val="A0C7EA"/>
            </a:gs>
            <a:gs pos="100000">
              <a:srgbClr val="D6E7F6"/>
            </a:gs>
          </a:gsLst>
          <a:path path="circle">
            <a:fillToRect r="100000" b="100000"/>
          </a:path>
          <a:tileRect l="-100000" t="-100000"/>
        </a:gradFill>
        <a:ln w="12686">
          <a:noFill/>
          <a:prstDash val="solid"/>
        </a:ln>
        <a:scene3d>
          <a:camera prst="orthographicFront"/>
          <a:lightRig rig="threePt" dir="t"/>
        </a:scene3d>
        <a:sp3d>
          <a:bevelT/>
        </a:sp3d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35415778291972638"/>
          <c:y val="4.4964462964054416E-2"/>
          <c:w val="0.63598741190415775"/>
          <c:h val="0.72785213450577591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chemeClr val="accent1"/>
            </a:solidFill>
            <a:ln w="7232">
              <a:noFill/>
              <a:prstDash val="solid"/>
            </a:ln>
            <a:scene3d>
              <a:camera prst="orthographicFront"/>
              <a:lightRig rig="threePt" dir="t">
                <a:rot lat="0" lon="0" rev="1200000"/>
              </a:lightRig>
            </a:scene3d>
            <a:sp3d>
              <a:bevelT/>
            </a:sp3d>
          </c:spPr>
          <c:dPt>
            <c:idx val="0"/>
            <c:spPr>
              <a:solidFill>
                <a:srgbClr val="604A7B"/>
              </a:solidFill>
              <a:ln w="7232">
                <a:noFill/>
                <a:prstDash val="solid"/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/>
              </a:sp3d>
            </c:spPr>
          </c:dPt>
          <c:dPt>
            <c:idx val="1"/>
            <c:spPr>
              <a:solidFill>
                <a:srgbClr val="B05408"/>
              </a:solidFill>
              <a:ln w="7232">
                <a:noFill/>
                <a:prstDash val="solid"/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/>
              </a:sp3d>
            </c:spPr>
          </c:dPt>
          <c:dPt>
            <c:idx val="2"/>
            <c:spPr>
              <a:solidFill>
                <a:srgbClr val="C54343"/>
              </a:solidFill>
              <a:ln w="7232">
                <a:noFill/>
                <a:prstDash val="solid"/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/>
              </a:sp3d>
            </c:spPr>
          </c:dPt>
          <c:dPt>
            <c:idx val="3"/>
            <c:spPr>
              <a:solidFill>
                <a:srgbClr val="77933C"/>
              </a:solidFill>
              <a:ln w="7232">
                <a:noFill/>
                <a:prstDash val="solid"/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/>
              </a:sp3d>
            </c:spPr>
          </c:dPt>
          <c:dPt>
            <c:idx val="4"/>
            <c:spPr>
              <a:solidFill>
                <a:srgbClr val="31859C"/>
              </a:solidFill>
              <a:ln w="7232">
                <a:noFill/>
                <a:prstDash val="solid"/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/>
              </a:sp3d>
            </c:spPr>
          </c:dPt>
          <c:cat>
            <c:numRef>
              <c:f>Sheet1!$B$1:$F$1</c:f>
              <c:numCache>
                <c:formatCode>General</c:formatCode>
                <c:ptCount val="5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100</c:v>
                </c:pt>
                <c:pt idx="1">
                  <c:v>135</c:v>
                </c:pt>
                <c:pt idx="2">
                  <c:v>198</c:v>
                </c:pt>
                <c:pt idx="3">
                  <c:v>282</c:v>
                </c:pt>
                <c:pt idx="4">
                  <c:v>332</c:v>
                </c:pt>
              </c:numCache>
            </c:numRef>
          </c:val>
        </c:ser>
        <c:axId val="36119680"/>
        <c:axId val="36121216"/>
      </c:barChart>
      <c:catAx>
        <c:axId val="36119680"/>
        <c:scaling>
          <c:orientation val="minMax"/>
        </c:scaling>
        <c:axPos val="b"/>
        <c:majorGridlines>
          <c:spPr>
            <a:ln>
              <a:prstDash val="dash"/>
            </a:ln>
          </c:spPr>
        </c:majorGridlines>
        <c:numFmt formatCode="General" sourceLinked="1"/>
        <c:tickLblPos val="low"/>
        <c:spPr>
          <a:ln w="180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ru-RU" sz="1400"/>
            </a:pPr>
            <a:endParaRPr lang="en-US"/>
          </a:p>
        </c:txPr>
        <c:crossAx val="36121216"/>
        <c:crosses val="autoZero"/>
        <c:auto val="1"/>
        <c:lblAlgn val="ctr"/>
        <c:lblOffset val="100"/>
        <c:tickLblSkip val="1"/>
        <c:tickMarkSkip val="1"/>
      </c:catAx>
      <c:valAx>
        <c:axId val="36121216"/>
        <c:scaling>
          <c:orientation val="minMax"/>
          <c:max val="350"/>
          <c:min val="0"/>
        </c:scaling>
        <c:axPos val="l"/>
        <c:majorGridlines>
          <c:spPr>
            <a:ln>
              <a:prstDash val="dash"/>
            </a:ln>
          </c:spPr>
        </c:majorGridlines>
        <c:numFmt formatCode="General" sourceLinked="1"/>
        <c:tickLblPos val="nextTo"/>
        <c:spPr>
          <a:ln w="180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ru-RU" sz="1400"/>
            </a:pPr>
            <a:endParaRPr lang="en-US"/>
          </a:p>
        </c:txPr>
        <c:crossAx val="36119680"/>
        <c:crosses val="autoZero"/>
        <c:crossBetween val="between"/>
        <c:majorUnit val="100"/>
      </c:valAx>
      <c:spPr>
        <a:gradFill>
          <a:gsLst>
            <a:gs pos="0">
              <a:srgbClr val="99CCFF"/>
            </a:gs>
            <a:gs pos="0">
              <a:srgbClr val="A0C7EA"/>
            </a:gs>
            <a:gs pos="100000">
              <a:srgbClr val="D6E7F6"/>
            </a:gs>
          </a:gsLst>
        </a:gradFill>
        <a:ln w="12694">
          <a:noFill/>
          <a:prstDash val="solid"/>
        </a:ln>
        <a:scene3d>
          <a:camera prst="orthographicFront"/>
          <a:lightRig rig="threePt" dir="t"/>
        </a:scene3d>
        <a:sp3d>
          <a:bevelT/>
        </a:sp3d>
      </c:spPr>
    </c:plotArea>
    <c:plotVisOnly val="1"/>
    <c:dispBlanksAs val="gap"/>
  </c:chart>
  <c:spPr>
    <a:noFill/>
    <a:ln>
      <a:noFill/>
    </a:ln>
  </c:spPr>
  <c:txPr>
    <a:bodyPr/>
    <a:lstStyle/>
    <a:p>
      <a:pPr algn="ctr">
        <a:defRPr lang="ru-RU" sz="1300" b="1" i="0" u="none" strike="noStrike" kern="1200" baseline="0">
          <a:solidFill>
            <a:srgbClr val="000000"/>
          </a:solidFill>
          <a:latin typeface="Calibri" pitchFamily="34" charset="0"/>
          <a:ea typeface="Arial"/>
          <a:cs typeface="Arial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3.6426389545623655E-3"/>
          <c:y val="0"/>
          <c:w val="0.99251260442967437"/>
          <c:h val="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установка информационного оборудования</c:v>
                </c:pt>
              </c:strCache>
            </c:strRef>
          </c:tx>
          <c:spPr>
            <a:solidFill>
              <a:srgbClr val="FFFF00"/>
            </a:solidFill>
            <a:ln w="7229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spPr>
              <a:solidFill>
                <a:srgbClr val="FFC000"/>
              </a:solidFill>
              <a:ln w="7229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olidFill>
                <a:srgbClr val="3366FF"/>
              </a:solidFill>
              <a:ln w="7229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olidFill>
                <a:srgbClr val="C54343"/>
              </a:solidFill>
              <a:ln w="7229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spPr>
              <a:solidFill>
                <a:srgbClr val="92D050"/>
              </a:solidFill>
              <a:ln w="7229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0.13252402939641816"/>
                  <c:y val="8.9072985971207025E-2"/>
                </c:manualLayout>
              </c:layout>
              <c:dLblPos val="bestFit"/>
              <c:showCatName val="1"/>
            </c:dLbl>
            <c:dLbl>
              <c:idx val="1"/>
              <c:layout>
                <c:manualLayout>
                  <c:x val="-0.11408265442188265"/>
                  <c:y val="-0.17290638453234408"/>
                </c:manualLayout>
              </c:layout>
              <c:dLblPos val="bestFit"/>
              <c:showCatName val="1"/>
            </c:dLbl>
            <c:dLbl>
              <c:idx val="2"/>
              <c:layout>
                <c:manualLayout>
                  <c:x val="7.5388823850735337E-2"/>
                  <c:y val="-0.30721874778378688"/>
                </c:manualLayout>
              </c:layout>
              <c:dLblPos val="bestFit"/>
              <c:showCatName val="1"/>
            </c:dLbl>
            <c:dLbl>
              <c:idx val="3"/>
              <c:layout>
                <c:manualLayout>
                  <c:x val="0.20023956261738121"/>
                  <c:y val="3.159564716048939E-2"/>
                </c:manualLayout>
              </c:layout>
              <c:dLblPos val="bestFit"/>
              <c:showCatName val="1"/>
            </c:dLbl>
            <c:txPr>
              <a:bodyPr/>
              <a:lstStyle/>
              <a:p>
                <a:pPr>
                  <a:defRPr lang="ru-RU" sz="1398"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</a:defRPr>
                </a:pPr>
                <a:endParaRPr lang="en-US"/>
              </a:p>
            </c:txPr>
            <c:showCatName val="1"/>
            <c:showLeaderLines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2007</c:v>
                </c:pt>
                <c:pt idx="1">
                  <c:v>2009</c:v>
                </c:pt>
                <c:pt idx="2">
                  <c:v>2013</c:v>
                </c:pt>
                <c:pt idx="3">
                  <c:v>2015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150</c:v>
                </c:pt>
                <c:pt idx="1">
                  <c:v>210</c:v>
                </c:pt>
                <c:pt idx="2">
                  <c:v>295</c:v>
                </c:pt>
                <c:pt idx="3">
                  <c:v>332</c:v>
                </c:pt>
              </c:numCache>
            </c:numRef>
          </c:val>
        </c:ser>
      </c:pie3DChart>
      <c:spPr>
        <a:noFill/>
        <a:ln w="25376">
          <a:noFill/>
        </a:ln>
      </c:spPr>
    </c:plotArea>
    <c:plotVisOnly val="1"/>
    <c:dispBlanksAs val="zero"/>
  </c:chart>
  <c:spPr>
    <a:gradFill flip="none" rotWithShape="1">
      <a:gsLst>
        <a:gs pos="0">
          <a:schemeClr val="bg1">
            <a:lumMod val="85000"/>
          </a:schemeClr>
        </a:gs>
        <a:gs pos="100000">
          <a:srgbClr val="FFFFFF">
            <a:lumMod val="65000"/>
          </a:srgbClr>
        </a:gs>
        <a:gs pos="100000">
          <a:srgbClr val="D35962"/>
        </a:gs>
      </a:gsLst>
      <a:path path="rect">
        <a:fillToRect t="100000" r="100000"/>
      </a:path>
      <a:tileRect l="-100000" b="-100000"/>
    </a:gradFill>
    <a:ln>
      <a:noFill/>
    </a:ln>
    <a:effectLst>
      <a:outerShdw blurRad="50800" dist="38100" dir="2700000" algn="tl" rotWithShape="0">
        <a:prstClr val="black">
          <a:alpha val="40000"/>
        </a:prstClr>
      </a:outerShdw>
    </a:effectLst>
    <a:scene3d>
      <a:camera prst="orthographicFront"/>
      <a:lightRig rig="threePt" dir="t"/>
    </a:scene3d>
    <a:sp3d>
      <a:bevelT/>
    </a:sp3d>
  </c:spPr>
  <c:txPr>
    <a:bodyPr/>
    <a:lstStyle/>
    <a:p>
      <a:pPr>
        <a:defRPr sz="75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1.3399648228950673E-3"/>
          <c:y val="0.17927856719059543"/>
          <c:w val="0.99866003517710489"/>
          <c:h val="0.7137611246870007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нанесение тактильной разметки</c:v>
                </c:pt>
              </c:strCache>
            </c:strRef>
          </c:tx>
          <c:spPr>
            <a:solidFill>
              <a:schemeClr val="accent1"/>
            </a:solidFill>
            <a:ln w="6989"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explosion val="25"/>
          <c:dPt>
            <c:idx val="0"/>
            <c:spPr>
              <a:solidFill>
                <a:srgbClr val="FFC000"/>
              </a:solidFill>
              <a:ln w="6989">
                <a:solidFill>
                  <a:schemeClr val="tx1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1"/>
            <c:spPr>
              <a:solidFill>
                <a:srgbClr val="3366FF"/>
              </a:solidFill>
              <a:ln w="6989">
                <a:solidFill>
                  <a:schemeClr val="tx1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2"/>
            <c:spPr>
              <a:solidFill>
                <a:srgbClr val="C54343"/>
              </a:solidFill>
              <a:ln w="6989">
                <a:solidFill>
                  <a:schemeClr val="tx1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3"/>
            <c:spPr>
              <a:solidFill>
                <a:srgbClr val="92D050"/>
              </a:solidFill>
              <a:ln w="6989">
                <a:solidFill>
                  <a:schemeClr val="tx1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9.5935475695754127E-2"/>
                  <c:y val="0.12130700663686395"/>
                </c:manualLayout>
              </c:layout>
              <c:dLblPos val="bestFit"/>
              <c:showCatName val="1"/>
            </c:dLbl>
            <c:dLbl>
              <c:idx val="1"/>
              <c:layout>
                <c:manualLayout>
                  <c:x val="-0.1097702874596605"/>
                  <c:y val="1.8704156233344409E-2"/>
                </c:manualLayout>
              </c:layout>
              <c:dLblPos val="bestFit"/>
              <c:showCatName val="1"/>
            </c:dLbl>
            <c:dLbl>
              <c:idx val="2"/>
              <c:layout>
                <c:manualLayout>
                  <c:x val="-0.17338876259715524"/>
                  <c:y val="-0.25432943648879264"/>
                </c:manualLayout>
              </c:layout>
              <c:dLblPos val="bestFit"/>
              <c:showCatName val="1"/>
            </c:dLbl>
            <c:dLbl>
              <c:idx val="3"/>
              <c:layout>
                <c:manualLayout>
                  <c:x val="0.14164276110971008"/>
                  <c:y val="-6.0864231051578968E-3"/>
                </c:manualLayout>
              </c:layout>
              <c:dLblPos val="bestFit"/>
              <c:showCatName val="1"/>
            </c:dLbl>
            <c:txPr>
              <a:bodyPr/>
              <a:lstStyle/>
              <a:p>
                <a:pPr>
                  <a:defRPr lang="ru-RU" sz="1400"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</a:defRPr>
                </a:pPr>
                <a:endParaRPr lang="en-US"/>
              </a:p>
            </c:txPr>
            <c:showCatName val="1"/>
            <c:showLeaderLines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2007</c:v>
                </c:pt>
                <c:pt idx="1">
                  <c:v>2009</c:v>
                </c:pt>
                <c:pt idx="2">
                  <c:v>2013</c:v>
                </c:pt>
                <c:pt idx="3">
                  <c:v>2015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68</c:v>
                </c:pt>
                <c:pt idx="1">
                  <c:v>154</c:v>
                </c:pt>
                <c:pt idx="2">
                  <c:v>203</c:v>
                </c:pt>
                <c:pt idx="3">
                  <c:v>332</c:v>
                </c:pt>
              </c:numCache>
            </c:numRef>
          </c:val>
        </c:ser>
      </c:pie3DChart>
      <c:spPr>
        <a:noFill/>
        <a:ln w="25393">
          <a:noFill/>
        </a:ln>
      </c:spPr>
    </c:plotArea>
    <c:plotVisOnly val="1"/>
    <c:dispBlanksAs val="zero"/>
  </c:chart>
  <c:spPr>
    <a:gradFill>
      <a:gsLst>
        <a:gs pos="0">
          <a:srgbClr val="FFFFFF">
            <a:lumMod val="85000"/>
          </a:srgbClr>
        </a:gs>
        <a:gs pos="100000">
          <a:srgbClr val="FFFFFF">
            <a:lumMod val="65000"/>
          </a:srgbClr>
        </a:gs>
        <a:gs pos="100000">
          <a:srgbClr val="D35962"/>
        </a:gs>
      </a:gsLst>
      <a:path path="rect">
        <a:fillToRect t="100000" r="100000"/>
      </a:path>
    </a:gradFill>
    <a:ln>
      <a:noFill/>
    </a:ln>
    <a:effectLst>
      <a:outerShdw blurRad="50800" dist="38100" dir="2700000" algn="tl" rotWithShape="0">
        <a:prstClr val="black">
          <a:alpha val="40000"/>
        </a:prstClr>
      </a:outerShdw>
    </a:effectLst>
    <a:scene3d>
      <a:camera prst="orthographicFront"/>
      <a:lightRig rig="threePt" dir="t"/>
    </a:scene3d>
    <a:sp3d>
      <a:bevelT/>
    </a:sp3d>
  </c:spPr>
  <c:txPr>
    <a:bodyPr/>
    <a:lstStyle/>
    <a:p>
      <a:pPr>
        <a:defRPr sz="99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otX val="0"/>
      <c:rotY val="30"/>
      <c:depthPercent val="100"/>
      <c:perspective val="30"/>
    </c:view3D>
    <c:sideWall>
      <c:spPr>
        <a:gradFill>
          <a:gsLst>
            <a:gs pos="0">
              <a:srgbClr val="99CCFF"/>
            </a:gs>
            <a:gs pos="50000">
              <a:srgbClr val="C9DFF3"/>
            </a:gs>
            <a:gs pos="100000">
              <a:srgbClr val="F9F9F9">
                <a:shade val="100000"/>
                <a:satMod val="115000"/>
              </a:srgbClr>
            </a:gs>
          </a:gsLst>
          <a:lin ang="2700000" scaled="1"/>
        </a:gradFill>
        <a:ln w="12700">
          <a:noFill/>
          <a:prstDash val="solid"/>
        </a:ln>
      </c:spPr>
    </c:sideWall>
    <c:backWall>
      <c:spPr>
        <a:gradFill>
          <a:gsLst>
            <a:gs pos="0">
              <a:srgbClr val="99CCFF"/>
            </a:gs>
            <a:gs pos="50000">
              <a:srgbClr val="C9DFF3"/>
            </a:gs>
            <a:gs pos="100000">
              <a:srgbClr val="F9F9F9">
                <a:shade val="100000"/>
                <a:satMod val="115000"/>
              </a:srgbClr>
            </a:gs>
          </a:gsLst>
          <a:lin ang="2700000" scaled="1"/>
        </a:gradFill>
        <a:ln w="12700">
          <a:noFill/>
          <a:prstDash val="solid"/>
        </a:ln>
      </c:spPr>
    </c:backWall>
    <c:plotArea>
      <c:layout>
        <c:manualLayout>
          <c:layoutTarget val="inner"/>
          <c:xMode val="edge"/>
          <c:yMode val="edge"/>
          <c:x val="8.7421598230939507E-2"/>
          <c:y val="6.0347440916825895E-2"/>
          <c:w val="0.89841405311048994"/>
          <c:h val="0.82607950961182164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закуплено вагонов</c:v>
                </c:pt>
              </c:strCache>
            </c:strRef>
          </c:tx>
          <c:spPr>
            <a:solidFill>
              <a:srgbClr val="5A7CAE"/>
            </a:solidFill>
            <a:ln w="15067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/>
            </a:sp3d>
          </c:spPr>
          <c:dPt>
            <c:idx val="0"/>
            <c:spPr>
              <a:solidFill>
                <a:srgbClr val="5F9127"/>
              </a:solidFill>
              <a:ln w="15067">
                <a:noFill/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/>
              </a:sp3d>
            </c:spPr>
          </c:dPt>
          <c:dPt>
            <c:idx val="2"/>
            <c:spPr>
              <a:solidFill>
                <a:srgbClr val="C54343"/>
              </a:solidFill>
              <a:ln w="15067">
                <a:noFill/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/>
              </a:sp3d>
            </c:spPr>
          </c:dPt>
          <c:dPt>
            <c:idx val="3"/>
            <c:spPr>
              <a:solidFill>
                <a:srgbClr val="FFC000"/>
              </a:solidFill>
              <a:ln w="15067">
                <a:noFill/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/>
              </a:sp3d>
            </c:spPr>
          </c:dPt>
          <c:dPt>
            <c:idx val="4"/>
            <c:spPr>
              <a:solidFill>
                <a:srgbClr val="572179"/>
              </a:solidFill>
              <a:ln w="15067">
                <a:noFill/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/>
              </a:sp3d>
            </c:spPr>
          </c:dPt>
          <c:dPt>
            <c:idx val="5"/>
            <c:spPr>
              <a:solidFill>
                <a:srgbClr val="8E0000"/>
              </a:solidFill>
              <a:ln w="15067">
                <a:noFill/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/>
              </a:sp3d>
            </c:spPr>
          </c:dPt>
          <c:dPt>
            <c:idx val="6"/>
            <c:spPr>
              <a:solidFill>
                <a:srgbClr val="009E47"/>
              </a:solidFill>
              <a:ln w="15067">
                <a:noFill/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1.2786308886325107E-2"/>
                  <c:y val="-2.1976806667331852E-3"/>
                </c:manualLayout>
              </c:layout>
              <c:showVal val="1"/>
            </c:dLbl>
            <c:dLbl>
              <c:idx val="1"/>
              <c:layout>
                <c:manualLayout>
                  <c:x val="1.1696671421618943E-2"/>
                  <c:y val="1.0421740278185761E-2"/>
                </c:manualLayout>
              </c:layout>
              <c:showVal val="1"/>
            </c:dLbl>
            <c:dLbl>
              <c:idx val="2"/>
              <c:layout>
                <c:manualLayout>
                  <c:x val="1.8300097383083205E-2"/>
                  <c:y val="4.2445446669913782E-3"/>
                </c:manualLayout>
              </c:layout>
              <c:showVal val="1"/>
            </c:dLbl>
            <c:dLbl>
              <c:idx val="3"/>
              <c:layout>
                <c:manualLayout>
                  <c:x val="2.0284814771689651E-2"/>
                  <c:y val="1.2932178749763063E-2"/>
                </c:manualLayout>
              </c:layout>
              <c:showVal val="1"/>
            </c:dLbl>
            <c:dLbl>
              <c:idx val="4"/>
              <c:layout>
                <c:manualLayout>
                  <c:x val="1.3775465628339721E-2"/>
                  <c:y val="2.2631126908762452E-2"/>
                </c:manualLayout>
              </c:layout>
              <c:showVal val="1"/>
            </c:dLbl>
            <c:dLbl>
              <c:idx val="5"/>
              <c:layout>
                <c:manualLayout>
                  <c:x val="8.8703738044138176E-3"/>
                  <c:y val="1.9398144189095901E-2"/>
                </c:manualLayout>
              </c:layout>
              <c:showVal val="1"/>
            </c:dLbl>
            <c:dLbl>
              <c:idx val="6"/>
              <c:layout>
                <c:manualLayout>
                  <c:x val="1.7408364147883645E-2"/>
                  <c:y val="1.9398144189095901E-2"/>
                </c:manualLayout>
              </c:layout>
              <c:showVal val="1"/>
            </c:dLbl>
            <c:spPr>
              <a:solidFill>
                <a:srgbClr val="C9DFF3"/>
              </a:solidFill>
              <a:ln w="30131"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/>
              <a:lstStyle/>
              <a:p>
                <a:pPr>
                  <a:defRPr lang="ru-RU" sz="1600" b="1" i="0" u="none" strike="noStrike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ea typeface="RussianRail G Pro"/>
                    <a:cs typeface="RussianRail G Pro"/>
                  </a:defRPr>
                </a:pPr>
                <a:endParaRPr lang="en-US"/>
              </a:p>
            </c:txPr>
            <c:showVal val="1"/>
          </c:dLbls>
          <c:cat>
            <c:strRef>
              <c:f>Sheet1!$B$1:$H$1</c:f>
              <c:strCache>
                <c:ptCount val="7"/>
                <c:pt idx="0">
                  <c:v>2009г.</c:v>
                </c:pt>
                <c:pt idx="1">
                  <c:v>2010г.</c:v>
                </c:pt>
                <c:pt idx="2">
                  <c:v>2011г.</c:v>
                </c:pt>
                <c:pt idx="3">
                  <c:v>2012г.</c:v>
                </c:pt>
                <c:pt idx="4">
                  <c:v>2013г.</c:v>
                </c:pt>
                <c:pt idx="5">
                  <c:v>2014г.</c:v>
                </c:pt>
                <c:pt idx="6">
                  <c:v>2015г.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308</c:v>
                </c:pt>
                <c:pt idx="1">
                  <c:v>450</c:v>
                </c:pt>
                <c:pt idx="2">
                  <c:v>574</c:v>
                </c:pt>
                <c:pt idx="3">
                  <c:v>699</c:v>
                </c:pt>
                <c:pt idx="4">
                  <c:v>765</c:v>
                </c:pt>
                <c:pt idx="5">
                  <c:v>870</c:v>
                </c:pt>
                <c:pt idx="6">
                  <c:v>950</c:v>
                </c:pt>
              </c:numCache>
            </c:numRef>
          </c:val>
        </c:ser>
        <c:gapWidth val="56"/>
        <c:shape val="pyramid"/>
        <c:axId val="36532224"/>
        <c:axId val="36533760"/>
        <c:axId val="0"/>
      </c:bar3DChart>
      <c:catAx>
        <c:axId val="36532224"/>
        <c:scaling>
          <c:orientation val="minMax"/>
        </c:scaling>
        <c:axPos val="b"/>
        <c:majorGridlines>
          <c:spPr>
            <a:ln>
              <a:prstDash val="dash"/>
            </a:ln>
          </c:spPr>
        </c:majorGridlines>
        <c:numFmt formatCode="General" sourceLinked="1"/>
        <c:tickLblPos val="low"/>
        <c:spPr>
          <a:ln w="376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ru-RU" sz="1400" b="1" i="0" u="none" strike="noStrike" baseline="0">
                <a:solidFill>
                  <a:schemeClr val="tx1"/>
                </a:solidFill>
                <a:latin typeface="Calibri" pitchFamily="34" charset="0"/>
                <a:ea typeface="RussianRail G Pro"/>
                <a:cs typeface="RussianRail G Pro"/>
              </a:defRPr>
            </a:pPr>
            <a:endParaRPr lang="en-US"/>
          </a:p>
        </c:txPr>
        <c:crossAx val="36533760"/>
        <c:crosses val="autoZero"/>
        <c:auto val="1"/>
        <c:lblAlgn val="ctr"/>
        <c:lblOffset val="100"/>
        <c:tickLblSkip val="1"/>
        <c:tickMarkSkip val="1"/>
      </c:catAx>
      <c:valAx>
        <c:axId val="36533760"/>
        <c:scaling>
          <c:orientation val="minMax"/>
          <c:max val="1000"/>
          <c:min val="0"/>
        </c:scaling>
        <c:axPos val="l"/>
        <c:majorGridlines>
          <c:spPr>
            <a:ln w="3766">
              <a:solidFill>
                <a:schemeClr val="tx1"/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500" b="1" i="1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t>Количество закупленных вагонов</a:t>
                </a:r>
              </a:p>
            </c:rich>
          </c:tx>
          <c:layout>
            <c:manualLayout>
              <c:xMode val="edge"/>
              <c:yMode val="edge"/>
              <c:x val="1.1271910338938727E-2"/>
              <c:y val="9.8950624592978542E-2"/>
            </c:manualLayout>
          </c:layout>
          <c:spPr>
            <a:noFill/>
            <a:ln w="30131">
              <a:noFill/>
            </a:ln>
          </c:spPr>
        </c:title>
        <c:numFmt formatCode="General" sourceLinked="1"/>
        <c:tickLblPos val="nextTo"/>
        <c:spPr>
          <a:ln w="376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ru-RU" sz="1400" b="1" i="0" u="none" strike="noStrike" baseline="0">
                <a:solidFill>
                  <a:schemeClr val="tx1"/>
                </a:solidFill>
                <a:latin typeface="Calibri" pitchFamily="34" charset="0"/>
                <a:ea typeface="RussianRail G Pro"/>
                <a:cs typeface="RussianRail G Pro"/>
              </a:defRPr>
            </a:pPr>
            <a:endParaRPr lang="en-US"/>
          </a:p>
        </c:txPr>
        <c:crossAx val="36532224"/>
        <c:crosses val="autoZero"/>
        <c:crossBetween val="between"/>
        <c:majorUnit val="200"/>
      </c:valAx>
      <c:spPr>
        <a:noFill/>
        <a:ln w="2539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958" b="1" i="0" u="none" strike="noStrike" baseline="0">
          <a:solidFill>
            <a:schemeClr val="tx1"/>
          </a:solidFill>
          <a:latin typeface="?????? ProN W3"/>
          <a:ea typeface="?????? ProN W3"/>
          <a:cs typeface="?????? ProN W3"/>
        </a:defRPr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70" tIns="45185" rIns="90370" bIns="45185" numCol="1" anchor="t" anchorCtr="0" compatLnSpc="1">
            <a:prstTxWarp prst="textNoShape">
              <a:avLst/>
            </a:prstTxWarp>
          </a:bodyPr>
          <a:lstStyle>
            <a:lvl1pPr defTabSz="903288" eaLnBrk="1" hangingPunct="1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6100" y="0"/>
            <a:ext cx="43021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70" tIns="45185" rIns="90370" bIns="45185" numCol="1" anchor="t" anchorCtr="0" compatLnSpc="1">
            <a:prstTxWarp prst="textNoShape">
              <a:avLst/>
            </a:prstTxWarp>
          </a:bodyPr>
          <a:lstStyle>
            <a:lvl1pPr algn="r" defTabSz="903288" eaLnBrk="1" hangingPunct="1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912238C-8A7B-4CE0-A9D4-7E5A629ACC63}" type="datetime1">
              <a:rPr lang="en-US"/>
              <a:pPr>
                <a:defRPr/>
              </a:pPr>
              <a:t>11/16/2009</a:t>
            </a:fld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335713"/>
            <a:ext cx="43021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70" tIns="45185" rIns="90370" bIns="45185" numCol="1" anchor="b" anchorCtr="0" compatLnSpc="1">
            <a:prstTxWarp prst="textNoShape">
              <a:avLst/>
            </a:prstTxWarp>
          </a:bodyPr>
          <a:lstStyle>
            <a:lvl1pPr defTabSz="903288" eaLnBrk="1" hangingPunct="1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6100" y="6335713"/>
            <a:ext cx="43021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70" tIns="45185" rIns="90370" bIns="45185" numCol="1" anchor="b" anchorCtr="0" compatLnSpc="1">
            <a:prstTxWarp prst="textNoShape">
              <a:avLst/>
            </a:prstTxWarp>
          </a:bodyPr>
          <a:lstStyle>
            <a:lvl1pPr algn="r" defTabSz="903288" eaLnBrk="1" hangingPunct="1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17EC3B7B-8EEB-4692-9B76-1686BF2DE5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5063" y="858838"/>
            <a:ext cx="7596187" cy="569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87450" y="247650"/>
            <a:ext cx="82486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126" name="doc id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446963" y="34925"/>
            <a:ext cx="217963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03288" eaLnBrk="1" hangingPunct="1">
              <a:defRPr sz="800" b="0">
                <a:cs typeface="+mn-cs"/>
              </a:defRPr>
            </a:lvl1pPr>
          </a:lstStyle>
          <a:p>
            <a:pPr>
              <a:defRPr/>
            </a:pPr>
            <a:r>
              <a:rPr lang="en-US"/>
              <a:t>MOS-RRU003-20080512-MT1wm-r_c_cf</a:t>
            </a:r>
          </a:p>
        </p:txBody>
      </p:sp>
      <p:sp>
        <p:nvSpPr>
          <p:cNvPr id="5127" name="pg num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8837613" y="6356350"/>
            <a:ext cx="788987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03288" eaLnBrk="1" hangingPunct="1">
              <a:defRPr sz="1200" b="0">
                <a:cs typeface="+mn-cs"/>
              </a:defRPr>
            </a:lvl1pPr>
          </a:lstStyle>
          <a:p>
            <a:pPr>
              <a:defRPr/>
            </a:pPr>
            <a:fld id="{59245FB3-3918-4BBA-93F1-114B044DAE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137" name="McK Separator" hidden="1"/>
          <p:cNvSpPr>
            <a:spLocks noChangeShapeType="1"/>
          </p:cNvSpPr>
          <p:nvPr/>
        </p:nvSpPr>
        <p:spPr bwMode="auto">
          <a:xfrm>
            <a:off x="1190625" y="1012825"/>
            <a:ext cx="7593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1000" b="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90000"/>
      </a:lnSpc>
      <a:spcBef>
        <a:spcPct val="3000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oc id"/>
          <p:cNvSpPr>
            <a:spLocks noGrp="1" noChangeArrowheads="1"/>
          </p:cNvSpPr>
          <p:nvPr>
            <p:ph type="ftr" sz="quarter" idx="4"/>
          </p:nvPr>
        </p:nvSpPr>
        <p:spPr>
          <a:xfrm>
            <a:off x="7747000" y="34925"/>
            <a:ext cx="1879600" cy="122238"/>
          </a:xfrm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MOS-RRU003-20080512-MT1wm-r_c_cf</a:t>
            </a:r>
          </a:p>
        </p:txBody>
      </p:sp>
      <p:sp>
        <p:nvSpPr>
          <p:cNvPr id="17410" name="pg num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A787D0-E42C-4896-9E1C-C6F690793246}" type="slidenum">
              <a:rPr lang="en-US" smtClean="0">
                <a:cs typeface="Arial" charset="0"/>
              </a:rPr>
              <a:pPr/>
              <a:t>0</a:t>
            </a:fld>
            <a:endParaRPr lang="en-US" smtClean="0">
              <a:cs typeface="Arial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" name="Заметки 4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doc id"/>
          <p:cNvSpPr txBox="1">
            <a:spLocks noGrp="1" noChangeArrowheads="1"/>
          </p:cNvSpPr>
          <p:nvPr/>
        </p:nvSpPr>
        <p:spPr bwMode="auto">
          <a:xfrm>
            <a:off x="7747000" y="34925"/>
            <a:ext cx="18796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 defTabSz="903288"/>
            <a:r>
              <a:rPr lang="en-US" sz="800" b="0"/>
              <a:t>MOS-RRU003-20080512-MT1wm-r_c_cf</a:t>
            </a:r>
          </a:p>
        </p:txBody>
      </p:sp>
      <p:sp>
        <p:nvSpPr>
          <p:cNvPr id="121858" name="pg num"/>
          <p:cNvSpPr txBox="1">
            <a:spLocks noGrp="1" noChangeArrowheads="1"/>
          </p:cNvSpPr>
          <p:nvPr/>
        </p:nvSpPr>
        <p:spPr bwMode="auto">
          <a:xfrm>
            <a:off x="8837613" y="6356350"/>
            <a:ext cx="788987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r" defTabSz="903288"/>
            <a:fld id="{1EF28141-7B9E-4CAC-9142-3557B33A5E1C}" type="slidenum">
              <a:rPr lang="en-US" sz="1200" b="0"/>
              <a:pPr algn="r" defTabSz="903288"/>
              <a:t>2</a:t>
            </a:fld>
            <a:endParaRPr lang="en-US" sz="1200" b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oleObject" Target="../embeddings/oleObject2.bin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image" Target="../media/image2.png"/><Relationship Id="rId2" Type="http://schemas.openxmlformats.org/officeDocument/2006/relationships/tags" Target="../tags/tag21.xml"/><Relationship Id="rId1" Type="http://schemas.openxmlformats.org/officeDocument/2006/relationships/vmlDrawing" Target="../drawings/vmlDrawing2.vml"/><Relationship Id="rId6" Type="http://schemas.openxmlformats.org/officeDocument/2006/relationships/tags" Target="../tags/tag25.xml"/><Relationship Id="rId11" Type="http://schemas.openxmlformats.org/officeDocument/2006/relationships/image" Target="../media/image1.jpeg"/><Relationship Id="rId5" Type="http://schemas.openxmlformats.org/officeDocument/2006/relationships/tags" Target="../tags/tag24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23.xml"/><Relationship Id="rId9" Type="http://schemas.openxmlformats.org/officeDocument/2006/relationships/tags" Target="../tags/tag28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oleObject" Target="../embeddings/oleObject3.bin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12" Type="http://schemas.openxmlformats.org/officeDocument/2006/relationships/image" Target="../media/image2.png"/><Relationship Id="rId2" Type="http://schemas.openxmlformats.org/officeDocument/2006/relationships/tags" Target="../tags/tag29.xml"/><Relationship Id="rId1" Type="http://schemas.openxmlformats.org/officeDocument/2006/relationships/vmlDrawing" Target="../drawings/vmlDrawing3.vml"/><Relationship Id="rId6" Type="http://schemas.openxmlformats.org/officeDocument/2006/relationships/tags" Target="../tags/tag33.xml"/><Relationship Id="rId11" Type="http://schemas.openxmlformats.org/officeDocument/2006/relationships/image" Target="../media/image1.jpeg"/><Relationship Id="rId5" Type="http://schemas.openxmlformats.org/officeDocument/2006/relationships/tags" Target="../tags/tag32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1.xml"/><Relationship Id="rId9" Type="http://schemas.openxmlformats.org/officeDocument/2006/relationships/tags" Target="../tags/tag3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4F412-0F59-4EB3-8942-59031757E6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pg num"/>
          <p:cNvSpPr>
            <a:spLocks noGrp="1" noChangeArrowheads="1"/>
          </p:cNvSpPr>
          <p:nvPr>
            <p:ph type="sldNum" sz="quarter" idx="11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B8302-A8AA-4EC3-8B2F-E7F9E48F16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6538" y="230188"/>
            <a:ext cx="2154237" cy="2265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9063" y="230188"/>
            <a:ext cx="6315075" cy="2265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ED22B-BA26-4BB8-B894-82F0643222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pg num"/>
          <p:cNvSpPr>
            <a:spLocks noGrp="1" noChangeArrowheads="1"/>
          </p:cNvSpPr>
          <p:nvPr>
            <p:ph type="sldNum" sz="quarter" idx="11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DAFCC-A345-4B26-820A-D60316E73E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9" descr="head_92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11">
            <a:lum bright="60000" contrast="-66000"/>
          </a:blip>
          <a:srcRect/>
          <a:stretch>
            <a:fillRect/>
          </a:stretch>
        </p:blipFill>
        <p:spPr bwMode="auto">
          <a:xfrm>
            <a:off x="0" y="100013"/>
            <a:ext cx="8961438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flipH="1">
            <a:off x="0" y="0"/>
            <a:ext cx="8961438" cy="76200"/>
          </a:xfrm>
          <a:prstGeom prst="rect">
            <a:avLst/>
          </a:prstGeom>
          <a:gradFill rotWithShape="1">
            <a:gsLst>
              <a:gs pos="0">
                <a:srgbClr val="F1EBE7"/>
              </a:gs>
              <a:gs pos="100000">
                <a:srgbClr val="C41A19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91430" tIns="45715" rIns="91430" bIns="45715" anchor="b"/>
          <a:lstStyle/>
          <a:p>
            <a:pPr>
              <a:defRPr/>
            </a:pPr>
            <a:endParaRPr lang="ru-RU" sz="1000" b="0">
              <a:cs typeface="+mn-cs"/>
            </a:endParaRPr>
          </a:p>
        </p:txBody>
      </p:sp>
      <p:grpSp>
        <p:nvGrpSpPr>
          <p:cNvPr id="7" name="McK Slide Elements"/>
          <p:cNvGrpSpPr>
            <a:grpSpLocks/>
          </p:cNvGrpSpPr>
          <p:nvPr/>
        </p:nvGrpSpPr>
        <p:grpSpPr bwMode="auto">
          <a:xfrm>
            <a:off x="122238" y="531813"/>
            <a:ext cx="8618537" cy="6162675"/>
            <a:chOff x="77" y="335"/>
            <a:chExt cx="5429" cy="3882"/>
          </a:xfrm>
        </p:grpSpPr>
        <p:sp>
          <p:nvSpPr>
            <p:cNvPr id="8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defTabSz="895350">
                <a:defRPr/>
              </a:pPr>
              <a:r>
                <a:rPr lang="en-US" sz="1600" b="0">
                  <a:cs typeface="+mn-cs"/>
                </a:rPr>
                <a:t>Unit of measure</a:t>
              </a:r>
            </a:p>
          </p:txBody>
        </p:sp>
        <p:sp>
          <p:nvSpPr>
            <p:cNvPr id="9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4"/>
              <a:ext cx="5145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574675" indent="-574675" defTabSz="895350">
                <a:tabLst>
                  <a:tab pos="533400" algn="r"/>
                </a:tabLst>
                <a:defRPr/>
              </a:pPr>
              <a:r>
                <a:rPr lang="en-US" sz="1200" b="0">
                  <a:solidFill>
                    <a:srgbClr val="000000"/>
                  </a:solidFill>
                  <a:cs typeface="+mn-cs"/>
                </a:rPr>
                <a:t>	*	Footnote</a:t>
              </a:r>
            </a:p>
            <a:p>
              <a:pPr marL="574675" indent="-574675" defTabSz="895350">
                <a:spcBef>
                  <a:spcPct val="20000"/>
                </a:spcBef>
                <a:tabLst>
                  <a:tab pos="533400" algn="r"/>
                </a:tabLst>
                <a:defRPr/>
              </a:pPr>
              <a:r>
                <a:rPr lang="en-US" sz="1200" b="0">
                  <a:solidFill>
                    <a:srgbClr val="000000"/>
                  </a:solidFill>
                  <a:cs typeface="+mn-cs"/>
                </a:rPr>
                <a:t>Source:		Source</a:t>
              </a:r>
            </a:p>
          </p:txBody>
        </p:sp>
      </p:grpSp>
      <p:sp>
        <p:nvSpPr>
          <p:cNvPr id="10" name="Working Draft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 rot="5400000">
            <a:off x="8035131" y="2705894"/>
            <a:ext cx="171291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600" b="0">
                <a:cs typeface="+mn-cs"/>
              </a:rPr>
              <a:t>Working Draft - Last Modified 21.07.2008 16:47:50</a:t>
            </a:r>
          </a:p>
        </p:txBody>
      </p:sp>
      <p:sp>
        <p:nvSpPr>
          <p:cNvPr id="11" name="Printed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8770144" y="3852069"/>
            <a:ext cx="24288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600" b="0">
                <a:cs typeface="+mn-cs"/>
              </a:rPr>
              <a:t>Printed 21.07.2008 15:36:51</a:t>
            </a:r>
          </a:p>
        </p:txBody>
      </p:sp>
      <p:pic>
        <p:nvPicPr>
          <p:cNvPr id="12" name="Picture 42" descr="logo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8423275" y="169863"/>
            <a:ext cx="42703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Rectangle 41" hidden="1"/>
          <p:cNvGraphicFramePr>
            <a:graphicFrameLocks/>
          </p:cNvGraphicFramePr>
          <p:nvPr>
            <p:custDataLst>
              <p:tags r:id="rId7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60769" r:id="rId13" imgW="0" imgH="0" progId="">
              <p:embed/>
            </p:oleObj>
          </a:graphicData>
        </a:graphic>
      </p:graphicFrame>
      <p:sp>
        <p:nvSpPr>
          <p:cNvPr id="14" name="Rectangle 5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0" y="6678613"/>
            <a:ext cx="8961438" cy="42862"/>
          </a:xfrm>
          <a:prstGeom prst="rect">
            <a:avLst/>
          </a:prstGeom>
          <a:gradFill rotWithShape="1">
            <a:gsLst>
              <a:gs pos="0">
                <a:srgbClr val="E6DDD6"/>
              </a:gs>
              <a:gs pos="100000">
                <a:srgbClr val="C41A19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b"/>
          <a:lstStyle/>
          <a:p>
            <a:pPr>
              <a:defRPr/>
            </a:pPr>
            <a:endParaRPr lang="ru-RU" sz="1000" b="0"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063" y="230188"/>
            <a:ext cx="8618537" cy="288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2238" y="1273175"/>
            <a:ext cx="4232275" cy="122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506913" y="1273175"/>
            <a:ext cx="4233862" cy="122237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15" name="pg num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9F34C-BE88-4740-B820-DF88C76DC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pg num"/>
          <p:cNvSpPr>
            <a:spLocks noGrp="1" noChangeArrowheads="1"/>
          </p:cNvSpPr>
          <p:nvPr>
            <p:ph type="sldNum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E584A-8C57-405E-B3D3-946E9DA74C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9" descr="head_92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11">
            <a:lum bright="60000" contrast="-66000"/>
          </a:blip>
          <a:srcRect/>
          <a:stretch>
            <a:fillRect/>
          </a:stretch>
        </p:blipFill>
        <p:spPr bwMode="auto">
          <a:xfrm>
            <a:off x="0" y="100013"/>
            <a:ext cx="8961438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flipH="1">
            <a:off x="0" y="0"/>
            <a:ext cx="8961438" cy="76200"/>
          </a:xfrm>
          <a:prstGeom prst="rect">
            <a:avLst/>
          </a:prstGeom>
          <a:gradFill rotWithShape="1">
            <a:gsLst>
              <a:gs pos="0">
                <a:srgbClr val="F1EBE7"/>
              </a:gs>
              <a:gs pos="100000">
                <a:srgbClr val="C41A19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91430" tIns="45715" rIns="91430" bIns="45715" anchor="b"/>
          <a:lstStyle/>
          <a:p>
            <a:pPr>
              <a:defRPr/>
            </a:pPr>
            <a:endParaRPr lang="ru-RU" sz="1000" b="0">
              <a:cs typeface="+mn-cs"/>
            </a:endParaRPr>
          </a:p>
        </p:txBody>
      </p:sp>
      <p:grpSp>
        <p:nvGrpSpPr>
          <p:cNvPr id="7" name="McK Slide Elements"/>
          <p:cNvGrpSpPr>
            <a:grpSpLocks/>
          </p:cNvGrpSpPr>
          <p:nvPr/>
        </p:nvGrpSpPr>
        <p:grpSpPr bwMode="auto">
          <a:xfrm>
            <a:off x="122238" y="531813"/>
            <a:ext cx="8618537" cy="6162675"/>
            <a:chOff x="77" y="335"/>
            <a:chExt cx="5429" cy="3882"/>
          </a:xfrm>
        </p:grpSpPr>
        <p:sp>
          <p:nvSpPr>
            <p:cNvPr id="8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defTabSz="895350">
                <a:defRPr/>
              </a:pPr>
              <a:r>
                <a:rPr lang="en-US" sz="1600" b="0">
                  <a:cs typeface="+mn-cs"/>
                </a:rPr>
                <a:t>Unit of measure</a:t>
              </a:r>
            </a:p>
          </p:txBody>
        </p:sp>
        <p:sp>
          <p:nvSpPr>
            <p:cNvPr id="9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4"/>
              <a:ext cx="5145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574675" indent="-574675" defTabSz="895350">
                <a:tabLst>
                  <a:tab pos="533400" algn="r"/>
                </a:tabLst>
                <a:defRPr/>
              </a:pPr>
              <a:r>
                <a:rPr lang="en-US" sz="1200" b="0">
                  <a:solidFill>
                    <a:srgbClr val="000000"/>
                  </a:solidFill>
                  <a:cs typeface="+mn-cs"/>
                </a:rPr>
                <a:t>	*	Footnote</a:t>
              </a:r>
            </a:p>
            <a:p>
              <a:pPr marL="574675" indent="-574675" defTabSz="895350">
                <a:spcBef>
                  <a:spcPct val="20000"/>
                </a:spcBef>
                <a:tabLst>
                  <a:tab pos="533400" algn="r"/>
                </a:tabLst>
                <a:defRPr/>
              </a:pPr>
              <a:r>
                <a:rPr lang="en-US" sz="1200" b="0">
                  <a:solidFill>
                    <a:srgbClr val="000000"/>
                  </a:solidFill>
                  <a:cs typeface="+mn-cs"/>
                </a:rPr>
                <a:t>Source:		Source</a:t>
              </a:r>
            </a:p>
          </p:txBody>
        </p:sp>
      </p:grpSp>
      <p:sp>
        <p:nvSpPr>
          <p:cNvPr id="10" name="Working Draft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 rot="5400000">
            <a:off x="8035131" y="2705894"/>
            <a:ext cx="171291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600" b="0">
                <a:cs typeface="+mn-cs"/>
              </a:rPr>
              <a:t>Working Draft - Last Modified 21.07.2008 16:47:50</a:t>
            </a:r>
          </a:p>
        </p:txBody>
      </p:sp>
      <p:sp>
        <p:nvSpPr>
          <p:cNvPr id="11" name="Printed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8770144" y="3852069"/>
            <a:ext cx="24288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600" b="0">
                <a:cs typeface="+mn-cs"/>
              </a:rPr>
              <a:t>Printed 21.07.2008 15:36:51</a:t>
            </a:r>
          </a:p>
        </p:txBody>
      </p:sp>
      <p:pic>
        <p:nvPicPr>
          <p:cNvPr id="12" name="Picture 42" descr="logo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8423275" y="169863"/>
            <a:ext cx="42703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Rectangle 41" hidden="1"/>
          <p:cNvGraphicFramePr>
            <a:graphicFrameLocks/>
          </p:cNvGraphicFramePr>
          <p:nvPr>
            <p:custDataLst>
              <p:tags r:id="rId7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61793" r:id="rId13" imgW="0" imgH="0" progId="">
              <p:embed/>
            </p:oleObj>
          </a:graphicData>
        </a:graphic>
      </p:graphicFrame>
      <p:sp>
        <p:nvSpPr>
          <p:cNvPr id="14" name="Rectangle 5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0" y="6678613"/>
            <a:ext cx="8961438" cy="42862"/>
          </a:xfrm>
          <a:prstGeom prst="rect">
            <a:avLst/>
          </a:prstGeom>
          <a:gradFill rotWithShape="1">
            <a:gsLst>
              <a:gs pos="0">
                <a:srgbClr val="E6DDD6"/>
              </a:gs>
              <a:gs pos="100000">
                <a:srgbClr val="C41A19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b"/>
          <a:lstStyle/>
          <a:p>
            <a:pPr>
              <a:defRPr/>
            </a:pPr>
            <a:endParaRPr lang="ru-RU" sz="1000" b="0"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063" y="230188"/>
            <a:ext cx="8618537" cy="288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2238" y="1273175"/>
            <a:ext cx="4232275" cy="122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06913" y="1273175"/>
            <a:ext cx="4233862" cy="122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5" name="pg num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CD5DC-B31A-4237-8691-F9F6AFB540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pg num"/>
          <p:cNvSpPr>
            <a:spLocks noGrp="1" noChangeArrowheads="1"/>
          </p:cNvSpPr>
          <p:nvPr>
            <p:ph type="sldNum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7BDC5-78C0-4912-B60B-59DFB9EFDE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025" y="4319588"/>
            <a:ext cx="7616825" cy="1335087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8025" y="2849563"/>
            <a:ext cx="7616825" cy="14700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6B322-31DD-4E1E-A0BC-AA14D3D42D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pg num"/>
          <p:cNvSpPr>
            <a:spLocks noGrp="1" noChangeArrowheads="1"/>
          </p:cNvSpPr>
          <p:nvPr>
            <p:ph type="sldNum" sz="quarter" idx="11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7E13B-81CC-4C45-BDB0-3631C4700B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2238" y="1273175"/>
            <a:ext cx="4232275" cy="1222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6913" y="1273175"/>
            <a:ext cx="4233862" cy="1222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pg num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A478D-C6E8-456E-9380-0E767FCEA2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pg num"/>
          <p:cNvSpPr>
            <a:spLocks noGrp="1" noChangeArrowheads="1"/>
          </p:cNvSpPr>
          <p:nvPr>
            <p:ph type="sldNum" sz="quarter" idx="11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D3F83-5D1A-4BE2-B0BF-361D6A793D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675" y="269875"/>
            <a:ext cx="8066088" cy="111918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7675" y="1504950"/>
            <a:ext cx="3959225" cy="6270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7675" y="2132013"/>
            <a:ext cx="3959225" cy="38719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52950" y="1504950"/>
            <a:ext cx="3960813" cy="6270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52950" y="2132013"/>
            <a:ext cx="3960813" cy="38719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pg num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C2276-15C0-48F9-9CAA-BFAB6E0FB0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pg num"/>
          <p:cNvSpPr>
            <a:spLocks noGrp="1" noChangeArrowheads="1"/>
          </p:cNvSpPr>
          <p:nvPr>
            <p:ph type="sldNum" sz="quarter" idx="11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48C84-DE4D-4593-B018-1EA8828BE1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g num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08E26-B4D0-48D6-A8FD-7CD6AABAFE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1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0B6D3-F50F-4089-A93C-6F3E0B2035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g num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9CBA1-D36B-4401-BC61-75919A0B83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g num"/>
          <p:cNvSpPr>
            <a:spLocks noGrp="1" noChangeArrowheads="1"/>
          </p:cNvSpPr>
          <p:nvPr>
            <p:ph type="sldNum" sz="quarter" idx="11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79F5C-A8B1-462B-A62F-35D08DD434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675" y="268288"/>
            <a:ext cx="2947988" cy="11382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3613" y="268288"/>
            <a:ext cx="5010150" cy="5735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7675" y="1406525"/>
            <a:ext cx="2947988" cy="4597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pg num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6BA07-BE7C-4E7F-9537-EEE8BB2924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pg num"/>
          <p:cNvSpPr>
            <a:spLocks noGrp="1" noChangeArrowheads="1"/>
          </p:cNvSpPr>
          <p:nvPr>
            <p:ph type="sldNum" sz="quarter" idx="11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A989D-5C21-463B-95F5-00E5B3D740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5775" y="4705350"/>
            <a:ext cx="5376863" cy="555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55775" y="600075"/>
            <a:ext cx="5376863" cy="40338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55775" y="5260975"/>
            <a:ext cx="5376863" cy="7889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pg num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29CA0-49B6-4CF0-AC6A-7D026BF84C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pg num"/>
          <p:cNvSpPr>
            <a:spLocks noGrp="1" noChangeArrowheads="1"/>
          </p:cNvSpPr>
          <p:nvPr>
            <p:ph type="sldNum" sz="quarter" idx="11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B099A-91B4-450A-B63F-6088FFFEC9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0C13F-4832-4D50-ADEA-FF1B0213D9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pg num"/>
          <p:cNvSpPr>
            <a:spLocks noGrp="1" noChangeArrowheads="1"/>
          </p:cNvSpPr>
          <p:nvPr>
            <p:ph type="sldNum" sz="quarter" idx="11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11951-A7E0-4CFB-B358-409D856036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5.xml"/><Relationship Id="rId26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8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20" Type="http://schemas.openxmlformats.org/officeDocument/2006/relationships/tags" Target="../tags/tag7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23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Relationship Id="rId22" Type="http://schemas.openxmlformats.org/officeDocument/2006/relationships/tags" Target="../tags/tag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9" descr="head_92"/>
          <p:cNvPicPr>
            <a:picLocks noChangeArrowheads="1"/>
          </p:cNvPicPr>
          <p:nvPr>
            <p:custDataLst>
              <p:tags r:id="rId15"/>
            </p:custDataLst>
          </p:nvPr>
        </p:nvPicPr>
        <p:blipFill>
          <a:blip r:embed="rId24">
            <a:lum bright="60000" contrast="-66000"/>
          </a:blip>
          <a:srcRect/>
          <a:stretch>
            <a:fillRect/>
          </a:stretch>
        </p:blipFill>
        <p:spPr bwMode="auto">
          <a:xfrm>
            <a:off x="0" y="100013"/>
            <a:ext cx="8961438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9" name="Rectangle 3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 flipH="1">
            <a:off x="0" y="0"/>
            <a:ext cx="8961438" cy="76200"/>
          </a:xfrm>
          <a:prstGeom prst="rect">
            <a:avLst/>
          </a:prstGeom>
          <a:gradFill rotWithShape="1">
            <a:gsLst>
              <a:gs pos="0">
                <a:srgbClr val="F1EBE7"/>
              </a:gs>
              <a:gs pos="100000">
                <a:srgbClr val="C41A19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91430" tIns="45715" rIns="91430" bIns="45715" anchor="b"/>
          <a:lstStyle/>
          <a:p>
            <a:pPr>
              <a:defRPr/>
            </a:pPr>
            <a:endParaRPr lang="ru-RU" sz="1000" b="0">
              <a:cs typeface="+mn-cs"/>
            </a:endParaRP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  <p:custDataLst>
              <p:tags r:id="rId17"/>
            </p:custDataLst>
          </p:nvPr>
        </p:nvSpPr>
        <p:spPr bwMode="auto">
          <a:xfrm>
            <a:off x="122238" y="1273175"/>
            <a:ext cx="8618537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031" name="McK Slide Elements"/>
          <p:cNvGrpSpPr>
            <a:grpSpLocks/>
          </p:cNvGrpSpPr>
          <p:nvPr/>
        </p:nvGrpSpPr>
        <p:grpSpPr bwMode="auto">
          <a:xfrm>
            <a:off x="122238" y="531813"/>
            <a:ext cx="8618537" cy="6162675"/>
            <a:chOff x="77" y="335"/>
            <a:chExt cx="5429" cy="3882"/>
          </a:xfrm>
        </p:grpSpPr>
        <p:sp>
          <p:nvSpPr>
            <p:cNvPr id="2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defTabSz="895350">
                <a:defRPr/>
              </a:pPr>
              <a:r>
                <a:rPr lang="en-US" sz="1600" b="0">
                  <a:cs typeface="+mn-cs"/>
                </a:rPr>
                <a:t>Unit of measure</a:t>
              </a:r>
            </a:p>
          </p:txBody>
        </p:sp>
        <p:sp>
          <p:nvSpPr>
            <p:cNvPr id="1033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4"/>
              <a:ext cx="5145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574675" indent="-574675" defTabSz="895350">
                <a:tabLst>
                  <a:tab pos="533400" algn="r"/>
                </a:tabLst>
                <a:defRPr/>
              </a:pPr>
              <a:r>
                <a:rPr lang="en-US" sz="1200" b="0">
                  <a:solidFill>
                    <a:srgbClr val="000000"/>
                  </a:solidFill>
                  <a:cs typeface="+mn-cs"/>
                </a:rPr>
                <a:t>	*	Footnote</a:t>
              </a:r>
            </a:p>
            <a:p>
              <a:pPr marL="574675" indent="-574675" defTabSz="895350">
                <a:spcBef>
                  <a:spcPct val="20000"/>
                </a:spcBef>
                <a:tabLst>
                  <a:tab pos="533400" algn="r"/>
                </a:tabLst>
                <a:defRPr/>
              </a:pPr>
              <a:r>
                <a:rPr lang="en-US" sz="1200" b="0">
                  <a:solidFill>
                    <a:srgbClr val="000000"/>
                  </a:solidFill>
                  <a:cs typeface="+mn-cs"/>
                </a:rPr>
                <a:t>Source:		Source</a:t>
              </a:r>
            </a:p>
          </p:txBody>
        </p:sp>
      </p:grpSp>
      <p:sp>
        <p:nvSpPr>
          <p:cNvPr id="1052" name="Working Draft" hidden="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5400000">
            <a:off x="8035131" y="2705894"/>
            <a:ext cx="171291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600" b="0">
                <a:cs typeface="+mn-cs"/>
              </a:rPr>
              <a:t>Working Draft - Last Modified 21.07.2008 16:47:50</a:t>
            </a:r>
          </a:p>
        </p:txBody>
      </p:sp>
      <p:sp>
        <p:nvSpPr>
          <p:cNvPr id="1053" name="Printed" hidden="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 rot="5400000">
            <a:off x="8770144" y="3852069"/>
            <a:ext cx="24288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600" b="0">
                <a:cs typeface="+mn-cs"/>
              </a:rPr>
              <a:t>Printed 21.07.2008 15:36:51</a:t>
            </a:r>
          </a:p>
        </p:txBody>
      </p:sp>
      <p:pic>
        <p:nvPicPr>
          <p:cNvPr id="1034" name="Picture 42" descr="logo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25"/>
          <a:srcRect/>
          <a:stretch>
            <a:fillRect/>
          </a:stretch>
        </p:blipFill>
        <p:spPr bwMode="auto">
          <a:xfrm>
            <a:off x="8423275" y="169863"/>
            <a:ext cx="42703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Rectangle 41" hidden="1"/>
          <p:cNvGraphicFramePr>
            <a:graphicFrameLocks/>
          </p:cNvGraphicFramePr>
          <p:nvPr>
            <p:custDataLst>
              <p:tags r:id="rId21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026" r:id="rId26" imgW="0" imgH="0" progId="">
              <p:embed/>
            </p:oleObj>
          </a:graphicData>
        </a:graphic>
      </p:graphicFrame>
      <p:sp>
        <p:nvSpPr>
          <p:cNvPr id="1035" name="Rectangle 52"/>
          <p:cNvSpPr>
            <a:spLocks noGrp="1" noChangeArrowheads="1"/>
          </p:cNvSpPr>
          <p:nvPr>
            <p:ph type="title"/>
          </p:nvPr>
        </p:nvSpPr>
        <p:spPr bwMode="auto">
          <a:xfrm>
            <a:off x="119063" y="230188"/>
            <a:ext cx="861853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78" name="Rectangle 5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0" y="6678613"/>
            <a:ext cx="8961438" cy="42862"/>
          </a:xfrm>
          <a:prstGeom prst="rect">
            <a:avLst/>
          </a:prstGeom>
          <a:gradFill rotWithShape="1">
            <a:gsLst>
              <a:gs pos="0">
                <a:srgbClr val="E6DDD6"/>
              </a:gs>
              <a:gs pos="100000">
                <a:srgbClr val="C41A19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b"/>
          <a:lstStyle/>
          <a:p>
            <a:pPr>
              <a:defRPr/>
            </a:pPr>
            <a:endParaRPr lang="ru-RU" sz="1000" b="0">
              <a:cs typeface="+mn-cs"/>
            </a:endParaRPr>
          </a:p>
        </p:txBody>
      </p:sp>
      <p:sp>
        <p:nvSpPr>
          <p:cNvPr id="3" name="pg num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00875" y="6423025"/>
            <a:ext cx="19050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 b="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875A623E-6CAC-4787-B2EF-C7A57ADE66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4"/>
            <p:custDataLst>
              <p:tags r:id="rId23"/>
            </p:custDataLst>
          </p:nvPr>
        </p:nvSpPr>
        <p:spPr bwMode="auto">
          <a:xfrm>
            <a:off x="7000875" y="6423025"/>
            <a:ext cx="19050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 b="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848347E8-2FC6-43D3-8D48-BE24A40F96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89535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89535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charset="0"/>
        </a:defRPr>
      </a:lvl2pPr>
      <a:lvl3pPr algn="l" defTabSz="89535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charset="0"/>
        </a:defRPr>
      </a:lvl3pPr>
      <a:lvl4pPr algn="l" defTabSz="89535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charset="0"/>
        </a:defRPr>
      </a:lvl4pPr>
      <a:lvl5pPr algn="l" defTabSz="89535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charset="0"/>
        </a:defRPr>
      </a:lvl5pPr>
      <a:lvl6pPr marL="457200" algn="l" defTabSz="895350" rtl="0" fontAlgn="base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charset="0"/>
        </a:defRPr>
      </a:lvl6pPr>
      <a:lvl7pPr marL="914400" algn="l" defTabSz="895350" rtl="0" fontAlgn="base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charset="0"/>
        </a:defRPr>
      </a:lvl7pPr>
      <a:lvl8pPr marL="1371600" algn="l" defTabSz="895350" rtl="0" fontAlgn="base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charset="0"/>
        </a:defRPr>
      </a:lvl8pPr>
      <a:lvl9pPr marL="1828800" algn="l" defTabSz="895350" rtl="0" fontAlgn="base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895350" rtl="0" eaLnBrk="0" fontAlgn="base" hangingPunct="0">
        <a:spcBef>
          <a:spcPct val="0"/>
        </a:spcBef>
        <a:spcAft>
          <a:spcPct val="0"/>
        </a:spcAft>
        <a:buSzPct val="120000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44463" indent="-142875" algn="l" defTabSz="895350" rtl="0" eaLnBrk="0" fontAlgn="base" hangingPunct="0">
        <a:spcBef>
          <a:spcPct val="0"/>
        </a:spcBef>
        <a:spcAft>
          <a:spcPct val="0"/>
        </a:spcAft>
        <a:buSzPct val="120000"/>
        <a:buChar char="•"/>
        <a:defRPr sz="1600">
          <a:solidFill>
            <a:schemeClr val="tx1"/>
          </a:solidFill>
          <a:latin typeface="+mn-lt"/>
        </a:defRPr>
      </a:lvl2pPr>
      <a:lvl3pPr marL="295275" indent="-149225" algn="l" defTabSz="895350" rtl="0" eaLnBrk="0" fontAlgn="base" hangingPunct="0"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3pPr>
      <a:lvl4pPr marL="431800" indent="-134938" algn="l" defTabSz="895350" rtl="0" eaLnBrk="0" fontAlgn="base" hangingPunct="0">
        <a:spcBef>
          <a:spcPct val="0"/>
        </a:spcBef>
        <a:spcAft>
          <a:spcPct val="0"/>
        </a:spcAft>
        <a:buSzPct val="89000"/>
        <a:buChar char="•"/>
        <a:defRPr sz="1600">
          <a:solidFill>
            <a:schemeClr val="tx1"/>
          </a:solidFill>
          <a:latin typeface="+mn-lt"/>
        </a:defRPr>
      </a:lvl4pPr>
      <a:lvl5pPr marL="582613" indent="-149225" algn="l" defTabSz="895350" rtl="0" eaLnBrk="0" fontAlgn="base" hangingPunct="0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5pPr>
      <a:lvl6pPr marL="1039813" indent="-149225" algn="l" defTabSz="895350" rtl="0" fontAlgn="base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6pPr>
      <a:lvl7pPr marL="1497013" indent="-149225" algn="l" defTabSz="895350" rtl="0" fontAlgn="base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7pPr>
      <a:lvl8pPr marL="1954213" indent="-149225" algn="l" defTabSz="895350" rtl="0" fontAlgn="base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8pPr>
      <a:lvl9pPr marL="2411413" indent="-149225" algn="l" defTabSz="895350" rtl="0" fontAlgn="base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5.xml"/><Relationship Id="rId6" Type="http://schemas.openxmlformats.org/officeDocument/2006/relationships/image" Target="../media/image12.jpeg"/><Relationship Id="rId5" Type="http://schemas.openxmlformats.org/officeDocument/2006/relationships/image" Target="../media/image6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3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6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39.xml"/><Relationship Id="rId7" Type="http://schemas.openxmlformats.org/officeDocument/2006/relationships/oleObject" Target="../embeddings/oleObject4.bin"/><Relationship Id="rId2" Type="http://schemas.openxmlformats.org/officeDocument/2006/relationships/tags" Target="../tags/tag3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jpe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chart" Target="../charts/chart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3.xml"/><Relationship Id="rId5" Type="http://schemas.openxmlformats.org/officeDocument/2006/relationships/image" Target="../media/image6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4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" y="2162175"/>
            <a:ext cx="3890963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5" descr="110_unece_log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6975" y="1441450"/>
            <a:ext cx="5205413" cy="520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38"/>
          <p:cNvSpPr txBox="1">
            <a:spLocks noChangeArrowheads="1"/>
          </p:cNvSpPr>
          <p:nvPr/>
        </p:nvSpPr>
        <p:spPr bwMode="auto">
          <a:xfrm>
            <a:off x="3930650" y="6167438"/>
            <a:ext cx="2451100" cy="554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2813"/>
            <a:r>
              <a:rPr lang="ru-RU" sz="1800">
                <a:latin typeface="Calibri" pitchFamily="34" charset="0"/>
              </a:rPr>
              <a:t>                                                                  Женева 2009</a:t>
            </a: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982841" y="920106"/>
            <a:ext cx="688022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bliqueTopRigh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2800" spc="50" dirty="0">
                <a:ln w="11430"/>
                <a:solidFill>
                  <a:srgbClr val="66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Times New Roman" pitchFamily="18" charset="0"/>
              </a:rPr>
              <a:t>«Доступность российских железных дорог для пассажиров с ограниченными </a:t>
            </a:r>
            <a:r>
              <a:rPr lang="ru-RU" sz="2800" spc="50" dirty="0" err="1">
                <a:ln w="11430"/>
                <a:solidFill>
                  <a:srgbClr val="66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Times New Roman" pitchFamily="18" charset="0"/>
              </a:rPr>
              <a:t>возможностями:существующая</a:t>
            </a:r>
            <a:r>
              <a:rPr lang="ru-RU" sz="2800" spc="50" dirty="0">
                <a:ln w="11430"/>
                <a:solidFill>
                  <a:srgbClr val="66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Times New Roman" pitchFamily="18" charset="0"/>
              </a:rPr>
              <a:t> практика и планируемые улучшения»</a:t>
            </a:r>
            <a:endParaRPr lang="ru-RU" sz="2800" spc="50" dirty="0">
              <a:ln w="11430"/>
              <a:solidFill>
                <a:srgbClr val="66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  <a:latin typeface="Calibri" pitchFamily="34" charset="0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9817" y="110838"/>
            <a:ext cx="6742545" cy="230832"/>
          </a:xfrm>
          <a:prstGeom prst="rect">
            <a:avLst/>
          </a:prstGeom>
          <a:noFill/>
        </p:spPr>
        <p:txBody>
          <a:bodyPr lIns="0" tIns="0" rIns="0" bIns="0">
            <a:spAutoFit/>
            <a:scene3d>
              <a:camera prst="obliqueTopRigh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1500" spc="50" dirty="0">
                <a:ln w="28575">
                  <a:solidFill>
                    <a:srgbClr val="C00000"/>
                  </a:solidFill>
                </a:ln>
                <a:solidFill>
                  <a:srgbClr val="B4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Открытое акционерное общество «Российские железные дороги»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592" y="6415995"/>
            <a:ext cx="3700065" cy="230832"/>
          </a:xfrm>
          <a:prstGeom prst="rect">
            <a:avLst/>
          </a:prstGeom>
          <a:noFill/>
        </p:spPr>
        <p:txBody>
          <a:bodyPr lIns="0" tIns="0" rIns="0" bIns="0">
            <a:spAutoFit/>
            <a:scene3d>
              <a:camera prst="obliqueTopRigh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1500" spc="50" dirty="0">
                <a:ln w="28575">
                  <a:solidFill>
                    <a:srgbClr val="0077D0"/>
                  </a:solidFill>
                </a:ln>
                <a:solidFill>
                  <a:srgbClr val="0077D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63 сессия рабочей группы КВТ </a:t>
            </a:r>
            <a:r>
              <a:rPr lang="ru-RU" sz="1500" spc="50" dirty="0">
                <a:ln w="28575">
                  <a:solidFill>
                    <a:srgbClr val="0077D0"/>
                  </a:solidFill>
                </a:ln>
                <a:solidFill>
                  <a:srgbClr val="0077D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ЕЭК </a:t>
            </a:r>
            <a:r>
              <a:rPr lang="ru-RU" sz="1500" spc="50" dirty="0">
                <a:ln w="28575">
                  <a:solidFill>
                    <a:srgbClr val="0077D0"/>
                  </a:solidFill>
                </a:ln>
                <a:solidFill>
                  <a:srgbClr val="0077D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ООН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5" name="Рисунок 15" descr="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6175" y="4738688"/>
            <a:ext cx="14033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6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DE74F8-848C-45C2-8CE6-71EAADED2D0B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smtClean="0">
              <a:cs typeface="Arial" charset="0"/>
            </a:endParaRPr>
          </a:p>
        </p:txBody>
      </p:sp>
      <p:pic>
        <p:nvPicPr>
          <p:cNvPr id="5" name="Picture 3" descr="IMG_47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928688"/>
            <a:ext cx="4856163" cy="3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3" descr="IMG_4759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170363" y="2749550"/>
            <a:ext cx="4752975" cy="35639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9029" name="Рисунок 9" descr="Эмблема_1.bmp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715000"/>
            <a:ext cx="1017588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914438" y="6372808"/>
            <a:ext cx="8028000" cy="45719"/>
          </a:xfrm>
          <a:prstGeom prst="rect">
            <a:avLst/>
          </a:prstGeom>
          <a:gradFill>
            <a:gsLst>
              <a:gs pos="0">
                <a:srgbClr val="5B9EDB"/>
              </a:gs>
              <a:gs pos="0">
                <a:srgbClr val="5B9EDB"/>
              </a:gs>
              <a:gs pos="100000">
                <a:srgbClr val="D6E7F6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38538" y="1073020"/>
            <a:ext cx="3885585" cy="1306288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rgbClr val="652B91"/>
              </a:gs>
              <a:gs pos="100000">
                <a:srgbClr val="D35962"/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2438" eaLnBrk="0" hangingPunct="0">
              <a:defRPr/>
            </a:pP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Турникеты, обеспечивающие проход пассажиров</a:t>
            </a:r>
            <a:b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 инвалидных колясках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9817" y="110838"/>
            <a:ext cx="6742545" cy="230832"/>
          </a:xfrm>
          <a:prstGeom prst="rect">
            <a:avLst/>
          </a:prstGeom>
          <a:noFill/>
        </p:spPr>
        <p:txBody>
          <a:bodyPr lIns="0" tIns="0" rIns="0" bIns="0">
            <a:spAutoFit/>
            <a:scene3d>
              <a:camera prst="obliqueTopRigh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1500" spc="50" dirty="0">
                <a:ln w="28575">
                  <a:solidFill>
                    <a:srgbClr val="C00000"/>
                  </a:solidFill>
                </a:ln>
                <a:solidFill>
                  <a:srgbClr val="B4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Открытое акционерное общество «Российские железные дороги»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81264" y="6415995"/>
            <a:ext cx="3700065" cy="230832"/>
          </a:xfrm>
          <a:prstGeom prst="rect">
            <a:avLst/>
          </a:prstGeom>
          <a:noFill/>
        </p:spPr>
        <p:txBody>
          <a:bodyPr lIns="0" tIns="0" rIns="0" bIns="0">
            <a:spAutoFit/>
            <a:scene3d>
              <a:camera prst="obliqueTopRigh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1500" spc="50" dirty="0">
                <a:ln w="28575">
                  <a:solidFill>
                    <a:srgbClr val="0077D0"/>
                  </a:solidFill>
                </a:ln>
                <a:solidFill>
                  <a:srgbClr val="0077D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63 сессия рабочей группы КВТ </a:t>
            </a:r>
            <a:r>
              <a:rPr lang="ru-RU" sz="1500" spc="50" dirty="0">
                <a:ln w="28575">
                  <a:solidFill>
                    <a:srgbClr val="0077D0"/>
                  </a:solidFill>
                </a:ln>
                <a:solidFill>
                  <a:srgbClr val="0077D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ЕЭК </a:t>
            </a:r>
            <a:r>
              <a:rPr lang="ru-RU" sz="1500" spc="50" dirty="0">
                <a:ln w="28575">
                  <a:solidFill>
                    <a:srgbClr val="0077D0"/>
                  </a:solidFill>
                </a:ln>
                <a:solidFill>
                  <a:srgbClr val="0077D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ООН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04C7AC-94D1-4F41-AD7B-6F75F8FACBCC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smtClean="0">
              <a:cs typeface="Arial" charset="0"/>
            </a:endParaRPr>
          </a:p>
        </p:txBody>
      </p:sp>
      <p:pic>
        <p:nvPicPr>
          <p:cNvPr id="5" name="Picture 3" descr="IMG_4745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851459" y="576072"/>
            <a:ext cx="2146555" cy="2862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6787" name="Picture 3" descr="IMG_4740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-2054" y="2779776"/>
            <a:ext cx="2204021" cy="2938695"/>
          </a:xfrm>
          <a:effectLst>
            <a:softEdge rad="112500"/>
          </a:effectLst>
        </p:spPr>
      </p:pic>
      <p:pic>
        <p:nvPicPr>
          <p:cNvPr id="130052" name="Рисунок 10" descr="Эмблема_1.bmp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715000"/>
            <a:ext cx="1017588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914438" y="6372808"/>
            <a:ext cx="8028000" cy="45719"/>
          </a:xfrm>
          <a:prstGeom prst="rect">
            <a:avLst/>
          </a:prstGeom>
          <a:gradFill>
            <a:gsLst>
              <a:gs pos="0">
                <a:srgbClr val="5B9EDB"/>
              </a:gs>
              <a:gs pos="0">
                <a:srgbClr val="5B9EDB"/>
              </a:gs>
              <a:gs pos="100000">
                <a:srgbClr val="D6E7F6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969817" y="110838"/>
            <a:ext cx="6742545" cy="230832"/>
          </a:xfrm>
          <a:prstGeom prst="rect">
            <a:avLst/>
          </a:prstGeom>
          <a:noFill/>
        </p:spPr>
        <p:txBody>
          <a:bodyPr lIns="0" tIns="0" rIns="0" bIns="0">
            <a:spAutoFit/>
            <a:scene3d>
              <a:camera prst="obliqueTopRigh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1500" spc="50" dirty="0">
                <a:ln w="28575">
                  <a:solidFill>
                    <a:srgbClr val="C00000"/>
                  </a:solidFill>
                </a:ln>
                <a:solidFill>
                  <a:srgbClr val="B4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Открытое акционерное общество «Российские железные дороги»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81264" y="6415995"/>
            <a:ext cx="3700065" cy="230832"/>
          </a:xfrm>
          <a:prstGeom prst="rect">
            <a:avLst/>
          </a:prstGeom>
          <a:noFill/>
        </p:spPr>
        <p:txBody>
          <a:bodyPr lIns="0" tIns="0" rIns="0" bIns="0">
            <a:spAutoFit/>
            <a:scene3d>
              <a:camera prst="obliqueTopRigh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1500" spc="50" dirty="0">
                <a:ln w="28575">
                  <a:solidFill>
                    <a:srgbClr val="0077D0"/>
                  </a:solidFill>
                </a:ln>
                <a:solidFill>
                  <a:srgbClr val="0077D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63 сессия рабочей группы КВТ </a:t>
            </a:r>
            <a:r>
              <a:rPr lang="ru-RU" sz="1500" spc="50" dirty="0">
                <a:ln w="28575">
                  <a:solidFill>
                    <a:srgbClr val="0077D0"/>
                  </a:solidFill>
                </a:ln>
                <a:solidFill>
                  <a:srgbClr val="0077D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ЕЭК </a:t>
            </a:r>
            <a:r>
              <a:rPr lang="ru-RU" sz="1500" spc="50" dirty="0">
                <a:ln w="28575">
                  <a:solidFill>
                    <a:srgbClr val="0077D0"/>
                  </a:solidFill>
                </a:ln>
                <a:solidFill>
                  <a:srgbClr val="0077D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ООН</a:t>
            </a:r>
          </a:p>
        </p:txBody>
      </p:sp>
      <p:grpSp>
        <p:nvGrpSpPr>
          <p:cNvPr id="15" name="Группа 14"/>
          <p:cNvGrpSpPr>
            <a:grpSpLocks/>
          </p:cNvGrpSpPr>
          <p:nvPr/>
        </p:nvGrpSpPr>
        <p:grpSpPr bwMode="auto">
          <a:xfrm>
            <a:off x="1719263" y="785813"/>
            <a:ext cx="3081337" cy="3951287"/>
            <a:chOff x="576072" y="1033272"/>
            <a:chExt cx="3081528" cy="3950208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576072" y="1033272"/>
              <a:ext cx="3081528" cy="3950208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/>
            </a:p>
          </p:txBody>
        </p:sp>
        <p:pic>
          <p:nvPicPr>
            <p:cNvPr id="6" name="Picture 3" descr="IMG_4747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667511" y="1104472"/>
              <a:ext cx="2880000" cy="3840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112500"/>
            </a:effectLst>
          </p:spPr>
        </p:pic>
      </p:grpSp>
      <p:grpSp>
        <p:nvGrpSpPr>
          <p:cNvPr id="17" name="Группа 16"/>
          <p:cNvGrpSpPr>
            <a:grpSpLocks/>
          </p:cNvGrpSpPr>
          <p:nvPr/>
        </p:nvGrpSpPr>
        <p:grpSpPr bwMode="auto">
          <a:xfrm>
            <a:off x="4551363" y="2228850"/>
            <a:ext cx="3081337" cy="3949700"/>
            <a:chOff x="4550664" y="957072"/>
            <a:chExt cx="3081528" cy="3950208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550664" y="957072"/>
              <a:ext cx="3081528" cy="3950208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/>
            </a:p>
          </p:txBody>
        </p:sp>
        <p:pic>
          <p:nvPicPr>
            <p:cNvPr id="7" name="Picture 3" descr="IMG_4746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4617720" y="1009267"/>
              <a:ext cx="2880000" cy="3840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287EB02-B8BB-40A1-86D4-7384ED4858C4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smtClean="0">
              <a:cs typeface="Arial" charset="0"/>
            </a:endParaRPr>
          </a:p>
        </p:txBody>
      </p:sp>
      <p:pic>
        <p:nvPicPr>
          <p:cNvPr id="6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700" y="1336675"/>
            <a:ext cx="3722688" cy="4298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5963" y="1697038"/>
            <a:ext cx="4289425" cy="46656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1076" name="Рисунок 9" descr="Эмблема_1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15000"/>
            <a:ext cx="1017588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914438" y="6372808"/>
            <a:ext cx="8028000" cy="45719"/>
          </a:xfrm>
          <a:prstGeom prst="rect">
            <a:avLst/>
          </a:prstGeom>
          <a:gradFill>
            <a:gsLst>
              <a:gs pos="0">
                <a:srgbClr val="5B9EDB"/>
              </a:gs>
              <a:gs pos="0">
                <a:srgbClr val="5B9EDB"/>
              </a:gs>
              <a:gs pos="100000">
                <a:srgbClr val="D6E7F6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271017" y="541177"/>
            <a:ext cx="6419088" cy="903576"/>
          </a:xfrm>
          <a:prstGeom prst="roundRect">
            <a:avLst/>
          </a:prstGeom>
          <a:gradFill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rgbClr val="0070C0"/>
              </a:gs>
            </a:gsLst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ru-RU" sz="1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Адаптация подвижного состава к проезду лиц</a:t>
            </a:r>
            <a:br>
              <a:rPr lang="ru-RU" sz="1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ru-RU" sz="1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 инвалидных колясках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69817" y="110838"/>
            <a:ext cx="6742545" cy="230832"/>
          </a:xfrm>
          <a:prstGeom prst="rect">
            <a:avLst/>
          </a:prstGeom>
          <a:noFill/>
        </p:spPr>
        <p:txBody>
          <a:bodyPr lIns="0" tIns="0" rIns="0" bIns="0">
            <a:spAutoFit/>
            <a:scene3d>
              <a:camera prst="obliqueTopRigh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1500" spc="50" dirty="0">
                <a:ln w="28575">
                  <a:solidFill>
                    <a:srgbClr val="C00000"/>
                  </a:solidFill>
                </a:ln>
                <a:solidFill>
                  <a:srgbClr val="B4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Открытое акционерное общество «Российские железные дороги»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81264" y="6415995"/>
            <a:ext cx="3700065" cy="230832"/>
          </a:xfrm>
          <a:prstGeom prst="rect">
            <a:avLst/>
          </a:prstGeom>
          <a:noFill/>
        </p:spPr>
        <p:txBody>
          <a:bodyPr lIns="0" tIns="0" rIns="0" bIns="0">
            <a:spAutoFit/>
            <a:scene3d>
              <a:camera prst="obliqueTopRigh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1500" spc="50" dirty="0">
                <a:ln w="28575">
                  <a:solidFill>
                    <a:srgbClr val="0077D0"/>
                  </a:solidFill>
                </a:ln>
                <a:solidFill>
                  <a:srgbClr val="0077D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63 сессия рабочей группы КВТ </a:t>
            </a:r>
            <a:r>
              <a:rPr lang="ru-RU" sz="1500" spc="50" dirty="0">
                <a:ln w="28575">
                  <a:solidFill>
                    <a:srgbClr val="0077D0"/>
                  </a:solidFill>
                </a:ln>
                <a:solidFill>
                  <a:srgbClr val="0077D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ЕЭК </a:t>
            </a:r>
            <a:r>
              <a:rPr lang="ru-RU" sz="1500" spc="50" dirty="0">
                <a:ln w="28575">
                  <a:solidFill>
                    <a:srgbClr val="0077D0"/>
                  </a:solidFill>
                </a:ln>
                <a:solidFill>
                  <a:srgbClr val="0077D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ООН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3A20F1-3A77-42AB-A64E-CFC32E70C775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smtClean="0">
              <a:cs typeface="Arial" charset="0"/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2700" y="1931988"/>
            <a:ext cx="3832225" cy="44243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Скругленная прямоугольная выноска 15"/>
          <p:cNvSpPr/>
          <p:nvPr/>
        </p:nvSpPr>
        <p:spPr>
          <a:xfrm>
            <a:off x="4630599" y="616007"/>
            <a:ext cx="2677884" cy="1250302"/>
          </a:xfrm>
          <a:prstGeom prst="wedgeRoundRectCallout">
            <a:avLst>
              <a:gd name="adj1" fmla="val 48687"/>
              <a:gd name="adj2" fmla="val 89427"/>
              <a:gd name="adj3" fmla="val 16667"/>
            </a:avLst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rgbClr val="C00000"/>
              </a:gs>
              <a:gs pos="100000">
                <a:srgbClr val="D35962"/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2438" eaLnBrk="0" hangingPunct="0">
              <a:defRPr/>
            </a:pPr>
            <a:r>
              <a:rPr lang="ru-RU" sz="1700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Звуковое и световое табло для пассажиров, имеющих проблемы со  слухом или зрением</a:t>
            </a:r>
          </a:p>
        </p:txBody>
      </p:sp>
      <p:pic>
        <p:nvPicPr>
          <p:cNvPr id="132103" name="Рисунок 9" descr="Эмблема_1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15000"/>
            <a:ext cx="1017588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914438" y="6372808"/>
            <a:ext cx="8028000" cy="45719"/>
          </a:xfrm>
          <a:prstGeom prst="rect">
            <a:avLst/>
          </a:prstGeom>
          <a:gradFill>
            <a:gsLst>
              <a:gs pos="0">
                <a:srgbClr val="5B9EDB"/>
              </a:gs>
              <a:gs pos="0">
                <a:srgbClr val="5B9EDB"/>
              </a:gs>
              <a:gs pos="100000">
                <a:srgbClr val="D6E7F6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038" y="2036763"/>
            <a:ext cx="5330825" cy="3641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69817" y="110838"/>
            <a:ext cx="6742545" cy="230832"/>
          </a:xfrm>
          <a:prstGeom prst="rect">
            <a:avLst/>
          </a:prstGeom>
          <a:noFill/>
        </p:spPr>
        <p:txBody>
          <a:bodyPr lIns="0" tIns="0" rIns="0" bIns="0">
            <a:spAutoFit/>
            <a:scene3d>
              <a:camera prst="obliqueTopRigh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1500" spc="50" dirty="0">
                <a:ln w="28575">
                  <a:solidFill>
                    <a:srgbClr val="C00000"/>
                  </a:solidFill>
                </a:ln>
                <a:solidFill>
                  <a:srgbClr val="B4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Открытое акционерное общество «Российские железные дороги»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1264" y="6415995"/>
            <a:ext cx="3700065" cy="230832"/>
          </a:xfrm>
          <a:prstGeom prst="rect">
            <a:avLst/>
          </a:prstGeom>
          <a:noFill/>
        </p:spPr>
        <p:txBody>
          <a:bodyPr lIns="0" tIns="0" rIns="0" bIns="0">
            <a:spAutoFit/>
            <a:scene3d>
              <a:camera prst="obliqueTopRigh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1500" spc="50" dirty="0">
                <a:ln w="28575">
                  <a:solidFill>
                    <a:srgbClr val="0077D0"/>
                  </a:solidFill>
                </a:ln>
                <a:solidFill>
                  <a:srgbClr val="0077D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63 сессия рабочей группы КВТ </a:t>
            </a:r>
            <a:r>
              <a:rPr lang="ru-RU" sz="1500" spc="50" dirty="0">
                <a:ln w="28575">
                  <a:solidFill>
                    <a:srgbClr val="0077D0"/>
                  </a:solidFill>
                </a:ln>
                <a:solidFill>
                  <a:srgbClr val="0077D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ЕЭК </a:t>
            </a:r>
            <a:r>
              <a:rPr lang="ru-RU" sz="1500" spc="50" dirty="0">
                <a:ln w="28575">
                  <a:solidFill>
                    <a:srgbClr val="0077D0"/>
                  </a:solidFill>
                </a:ln>
                <a:solidFill>
                  <a:srgbClr val="0077D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ООН</a:t>
            </a: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219456" y="822960"/>
            <a:ext cx="3291597" cy="768096"/>
          </a:xfrm>
          <a:prstGeom prst="wedgeRoundRectCallout">
            <a:avLst>
              <a:gd name="adj1" fmla="val -6267"/>
              <a:gd name="adj2" fmla="val 113415"/>
              <a:gd name="adj3" fmla="val 16667"/>
            </a:avLst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rgbClr val="C00000"/>
              </a:gs>
              <a:gs pos="100000">
                <a:srgbClr val="D35962"/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2438" eaLnBrk="0" hangingPunct="0">
              <a:defRPr/>
            </a:pPr>
            <a:r>
              <a:rPr lang="ru-RU" sz="1700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Специализированное купе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EF6478-4685-4263-A05D-5797F878CB87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smtClean="0">
              <a:cs typeface="Arial" charset="0"/>
            </a:endParaRP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50" y="939800"/>
            <a:ext cx="2851150" cy="3240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Скругленная прямоугольная выноска 13"/>
          <p:cNvSpPr/>
          <p:nvPr/>
        </p:nvSpPr>
        <p:spPr>
          <a:xfrm>
            <a:off x="31904" y="4357396"/>
            <a:ext cx="3019200" cy="1287623"/>
          </a:xfrm>
          <a:prstGeom prst="wedgeRoundRectCallout">
            <a:avLst>
              <a:gd name="adj1" fmla="val -6934"/>
              <a:gd name="adj2" fmla="val -104690"/>
              <a:gd name="adj3" fmla="val 16667"/>
            </a:avLst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rgbClr val="C00000"/>
              </a:gs>
              <a:gs pos="100000">
                <a:srgbClr val="D35962"/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2438" eaLnBrk="0" hangingPunct="0">
              <a:defRPr/>
            </a:pPr>
            <a:r>
              <a:rPr lang="ru-RU" sz="1700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Кнопка вызова проводника</a:t>
            </a:r>
            <a:br>
              <a:rPr lang="ru-RU" sz="1700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ru-RU" sz="1700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 рельефным текстом</a:t>
            </a:r>
            <a:br>
              <a:rPr lang="ru-RU" sz="1700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ru-RU" sz="1700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для слепых  и слабовидящих пассажиров</a:t>
            </a:r>
          </a:p>
        </p:txBody>
      </p:sp>
      <p:pic>
        <p:nvPicPr>
          <p:cNvPr id="8" name="Рисунок 7" descr="Туалет_правка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1538" y="2538413"/>
            <a:ext cx="30099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4975" y="960438"/>
            <a:ext cx="2967038" cy="3371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Скругленная прямоугольная выноска 14"/>
          <p:cNvSpPr/>
          <p:nvPr/>
        </p:nvSpPr>
        <p:spPr>
          <a:xfrm>
            <a:off x="6337231" y="858417"/>
            <a:ext cx="2442875" cy="1166326"/>
          </a:xfrm>
          <a:prstGeom prst="wedgeRoundRectCallout">
            <a:avLst>
              <a:gd name="adj1" fmla="val -145516"/>
              <a:gd name="adj2" fmla="val 54677"/>
              <a:gd name="adj3" fmla="val 16667"/>
            </a:avLst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rgbClr val="C00000"/>
              </a:gs>
              <a:gs pos="100000">
                <a:srgbClr val="D35962"/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2438" eaLnBrk="0" hangingPunct="0">
              <a:defRPr/>
            </a:pPr>
            <a:r>
              <a:rPr lang="ru-RU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Низкорасположенные</a:t>
            </a:r>
            <a:endParaRPr lang="ru-RU" sz="1700" i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 defTabSz="452438" eaLnBrk="0" hangingPunct="0">
              <a:defRPr/>
            </a:pPr>
            <a:r>
              <a:rPr lang="ru-RU" sz="1700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выключатели, розетки, кнопки вызова проводника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3088433" y="5047861"/>
            <a:ext cx="3666931" cy="1194318"/>
          </a:xfrm>
          <a:prstGeom prst="wedgeRoundRectCallout">
            <a:avLst>
              <a:gd name="adj1" fmla="val 36549"/>
              <a:gd name="adj2" fmla="val -85066"/>
              <a:gd name="adj3" fmla="val 16667"/>
            </a:avLst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rgbClr val="C00000"/>
              </a:gs>
              <a:gs pos="100000">
                <a:srgbClr val="D35962"/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2438" eaLnBrk="0" hangingPunct="0">
              <a:defRPr/>
            </a:pPr>
            <a:r>
              <a:rPr lang="ru-RU" sz="1700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Специализированная туалетная комната для пассажиров</a:t>
            </a:r>
            <a:br>
              <a:rPr lang="ru-RU" sz="1700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ru-RU" sz="1700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 ограниченными физическими возможностями</a:t>
            </a:r>
          </a:p>
        </p:txBody>
      </p:sp>
      <p:pic>
        <p:nvPicPr>
          <p:cNvPr id="133134" name="Рисунок 11" descr="Эмблема_1.bmp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715000"/>
            <a:ext cx="1017588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914438" y="6372808"/>
            <a:ext cx="8028000" cy="45719"/>
          </a:xfrm>
          <a:prstGeom prst="rect">
            <a:avLst/>
          </a:prstGeom>
          <a:gradFill>
            <a:gsLst>
              <a:gs pos="0">
                <a:srgbClr val="5B9EDB"/>
              </a:gs>
              <a:gs pos="0">
                <a:srgbClr val="5B9EDB"/>
              </a:gs>
              <a:gs pos="100000">
                <a:srgbClr val="D6E7F6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969817" y="110838"/>
            <a:ext cx="6742545" cy="230832"/>
          </a:xfrm>
          <a:prstGeom prst="rect">
            <a:avLst/>
          </a:prstGeom>
          <a:noFill/>
        </p:spPr>
        <p:txBody>
          <a:bodyPr lIns="0" tIns="0" rIns="0" bIns="0">
            <a:spAutoFit/>
            <a:scene3d>
              <a:camera prst="obliqueTopRigh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1500" spc="50" dirty="0">
                <a:ln w="28575">
                  <a:solidFill>
                    <a:srgbClr val="C00000"/>
                  </a:solidFill>
                </a:ln>
                <a:solidFill>
                  <a:srgbClr val="B4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Открытое акционерное общество «Российские железные дороги»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81264" y="6415995"/>
            <a:ext cx="3700065" cy="230832"/>
          </a:xfrm>
          <a:prstGeom prst="rect">
            <a:avLst/>
          </a:prstGeom>
          <a:noFill/>
        </p:spPr>
        <p:txBody>
          <a:bodyPr lIns="0" tIns="0" rIns="0" bIns="0">
            <a:spAutoFit/>
            <a:scene3d>
              <a:camera prst="obliqueTopRigh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1500" spc="50" dirty="0">
                <a:ln w="28575">
                  <a:solidFill>
                    <a:srgbClr val="0077D0"/>
                  </a:solidFill>
                </a:ln>
                <a:solidFill>
                  <a:srgbClr val="0077D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63 сессия рабочей группы КВТ </a:t>
            </a:r>
            <a:r>
              <a:rPr lang="ru-RU" sz="1500" spc="50" dirty="0">
                <a:ln w="28575">
                  <a:solidFill>
                    <a:srgbClr val="0077D0"/>
                  </a:solidFill>
                </a:ln>
                <a:solidFill>
                  <a:srgbClr val="0077D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ЕЭК </a:t>
            </a:r>
            <a:r>
              <a:rPr lang="ru-RU" sz="1500" spc="50" dirty="0">
                <a:ln w="28575">
                  <a:solidFill>
                    <a:srgbClr val="0077D0"/>
                  </a:solidFill>
                </a:ln>
                <a:solidFill>
                  <a:srgbClr val="0077D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ООН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5" name="Рисунок 11" descr="Эмблема_1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5000"/>
            <a:ext cx="1017588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146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89D02C-249C-4FB1-AFCF-5A073E79D960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 smtClean="0">
              <a:cs typeface="Arial" charset="0"/>
            </a:endParaRPr>
          </a:p>
        </p:txBody>
      </p:sp>
      <p:sp>
        <p:nvSpPr>
          <p:cNvPr id="5" name="Text Box 12"/>
          <p:cNvSpPr txBox="1">
            <a:spLocks/>
          </p:cNvSpPr>
          <p:nvPr/>
        </p:nvSpPr>
        <p:spPr bwMode="auto">
          <a:xfrm>
            <a:off x="0" y="927100"/>
            <a:ext cx="8961438" cy="3683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452438" eaLnBrk="0" hangingPunct="0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Пополнение парка специализированных вагонов в 2008-2010 гг.</a:t>
            </a: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0" y="2103438"/>
          <a:ext cx="6454775" cy="4159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39700" y="1574800"/>
            <a:ext cx="76708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452438" eaLnBrk="0" hangingPunct="0"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В настоящее время на сети железных дорог курсируют 308 вагонов, оборудованных специализированными купе и подъемниками.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14438" y="6372808"/>
            <a:ext cx="8028000" cy="45719"/>
          </a:xfrm>
          <a:prstGeom prst="rect">
            <a:avLst/>
          </a:prstGeom>
          <a:gradFill>
            <a:gsLst>
              <a:gs pos="0">
                <a:srgbClr val="5B9EDB"/>
              </a:gs>
              <a:gs pos="0">
                <a:srgbClr val="5B9EDB"/>
              </a:gs>
              <a:gs pos="100000">
                <a:srgbClr val="D6E7F6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969817" y="110838"/>
            <a:ext cx="6742545" cy="230832"/>
          </a:xfrm>
          <a:prstGeom prst="rect">
            <a:avLst/>
          </a:prstGeom>
          <a:noFill/>
        </p:spPr>
        <p:txBody>
          <a:bodyPr lIns="0" tIns="0" rIns="0" bIns="0">
            <a:spAutoFit/>
            <a:scene3d>
              <a:camera prst="obliqueTopRigh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1500" spc="50" dirty="0">
                <a:ln w="28575">
                  <a:solidFill>
                    <a:srgbClr val="C00000"/>
                  </a:solidFill>
                </a:ln>
                <a:solidFill>
                  <a:srgbClr val="B4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Открытое акционерное общество «Российские железные дороги»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1264" y="6415995"/>
            <a:ext cx="3700065" cy="230832"/>
          </a:xfrm>
          <a:prstGeom prst="rect">
            <a:avLst/>
          </a:prstGeom>
          <a:noFill/>
        </p:spPr>
        <p:txBody>
          <a:bodyPr lIns="0" tIns="0" rIns="0" bIns="0">
            <a:spAutoFit/>
            <a:scene3d>
              <a:camera prst="obliqueTopRigh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1500" spc="50" dirty="0">
                <a:ln w="28575">
                  <a:solidFill>
                    <a:srgbClr val="0077D0"/>
                  </a:solidFill>
                </a:ln>
                <a:solidFill>
                  <a:srgbClr val="0077D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63 сессия рабочей группы КВТ </a:t>
            </a:r>
            <a:r>
              <a:rPr lang="ru-RU" sz="1500" spc="50" dirty="0">
                <a:ln w="28575">
                  <a:solidFill>
                    <a:srgbClr val="0077D0"/>
                  </a:solidFill>
                </a:ln>
                <a:solidFill>
                  <a:srgbClr val="0077D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ЕЭК </a:t>
            </a:r>
            <a:r>
              <a:rPr lang="ru-RU" sz="1500" spc="50" dirty="0">
                <a:ln w="28575">
                  <a:solidFill>
                    <a:srgbClr val="0077D0"/>
                  </a:solidFill>
                </a:ln>
                <a:solidFill>
                  <a:srgbClr val="0077D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ООН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7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6B3E67-4280-4650-8E5C-E0EEE86A9D3B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 smtClean="0">
              <a:cs typeface="Arial" charset="0"/>
            </a:endParaRPr>
          </a:p>
        </p:txBody>
      </p:sp>
      <p:pic>
        <p:nvPicPr>
          <p:cNvPr id="5" name="Рисунок 4" descr="Invanostin 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" y="1427163"/>
            <a:ext cx="3024188" cy="4032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Invanostin 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000" y="2100263"/>
            <a:ext cx="3022600" cy="4032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Invanostin 00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1213" y="2322513"/>
            <a:ext cx="3024187" cy="4032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5173" name="Рисунок 11" descr="Эмблема_1.bmp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715000"/>
            <a:ext cx="1017588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914438" y="6372808"/>
            <a:ext cx="8028000" cy="45719"/>
          </a:xfrm>
          <a:prstGeom prst="rect">
            <a:avLst/>
          </a:prstGeom>
          <a:gradFill>
            <a:gsLst>
              <a:gs pos="0">
                <a:srgbClr val="5B9EDB"/>
              </a:gs>
              <a:gs pos="0">
                <a:srgbClr val="5B9EDB"/>
              </a:gs>
              <a:gs pos="100000">
                <a:srgbClr val="D6E7F6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480318" y="643812"/>
            <a:ext cx="5122506" cy="1408922"/>
          </a:xfrm>
          <a:prstGeom prst="roundRect">
            <a:avLst/>
          </a:prstGeom>
          <a:gradFill>
            <a:gsLst>
              <a:gs pos="0">
                <a:srgbClr val="F6DEDE"/>
              </a:gs>
              <a:gs pos="100000">
                <a:srgbClr val="EAB8B8"/>
              </a:gs>
            </a:gsLst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ru-RU" sz="1800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Скоростные поезда оборудованы устройствами для лиц с ограниченной подвижностью, обеспечивающими им такой же комфорт, что и остальным пассажирам поезда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69817" y="110838"/>
            <a:ext cx="6742545" cy="230832"/>
          </a:xfrm>
          <a:prstGeom prst="rect">
            <a:avLst/>
          </a:prstGeom>
          <a:noFill/>
        </p:spPr>
        <p:txBody>
          <a:bodyPr lIns="0" tIns="0" rIns="0" bIns="0">
            <a:spAutoFit/>
            <a:scene3d>
              <a:camera prst="obliqueTopRigh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1500" spc="50" dirty="0">
                <a:ln w="28575">
                  <a:solidFill>
                    <a:srgbClr val="C00000"/>
                  </a:solidFill>
                </a:ln>
                <a:solidFill>
                  <a:srgbClr val="B4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Открытое акционерное общество «Российские железные дороги»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81264" y="6415995"/>
            <a:ext cx="3700065" cy="230832"/>
          </a:xfrm>
          <a:prstGeom prst="rect">
            <a:avLst/>
          </a:prstGeom>
          <a:noFill/>
        </p:spPr>
        <p:txBody>
          <a:bodyPr lIns="0" tIns="0" rIns="0" bIns="0">
            <a:spAutoFit/>
            <a:scene3d>
              <a:camera prst="obliqueTopRigh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1500" spc="50" dirty="0">
                <a:ln w="28575">
                  <a:solidFill>
                    <a:srgbClr val="0077D0"/>
                  </a:solidFill>
                </a:ln>
                <a:solidFill>
                  <a:srgbClr val="0077D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63 сессия рабочей группы КВТ </a:t>
            </a:r>
            <a:r>
              <a:rPr lang="ru-RU" sz="1500" spc="50" dirty="0">
                <a:ln w="28575">
                  <a:solidFill>
                    <a:srgbClr val="0077D0"/>
                  </a:solidFill>
                </a:ln>
                <a:solidFill>
                  <a:srgbClr val="0077D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ЕЭК </a:t>
            </a:r>
            <a:r>
              <a:rPr lang="ru-RU" sz="1500" spc="50" dirty="0">
                <a:ln w="28575">
                  <a:solidFill>
                    <a:srgbClr val="0077D0"/>
                  </a:solidFill>
                </a:ln>
                <a:solidFill>
                  <a:srgbClr val="0077D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ООН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87677FF-2205-4919-9FC1-38C23F05C9D4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 smtClean="0">
              <a:cs typeface="Arial" charset="0"/>
            </a:endParaRPr>
          </a:p>
        </p:txBody>
      </p:sp>
      <p:pic>
        <p:nvPicPr>
          <p:cNvPr id="5" name="Рисунок 4" descr="moskva-2_47_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563" y="1500188"/>
            <a:ext cx="7272337" cy="4835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969817" y="110838"/>
            <a:ext cx="6742545" cy="230832"/>
          </a:xfrm>
          <a:prstGeom prst="rect">
            <a:avLst/>
          </a:prstGeom>
          <a:noFill/>
        </p:spPr>
        <p:txBody>
          <a:bodyPr lIns="0" tIns="0" rIns="0" bIns="0">
            <a:spAutoFit/>
            <a:scene3d>
              <a:camera prst="obliqueTopRigh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1500" spc="50" dirty="0">
                <a:ln w="28575">
                  <a:solidFill>
                    <a:srgbClr val="C00000"/>
                  </a:solidFill>
                </a:ln>
                <a:solidFill>
                  <a:srgbClr val="B4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Открытое акционерное общество «Российские железные дороги»</a:t>
            </a:r>
          </a:p>
        </p:txBody>
      </p:sp>
      <p:pic>
        <p:nvPicPr>
          <p:cNvPr id="136196" name="Рисунок 9" descr="Эмблема_1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5000"/>
            <a:ext cx="1017588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914438" y="6372808"/>
            <a:ext cx="8028000" cy="45719"/>
          </a:xfrm>
          <a:prstGeom prst="rect">
            <a:avLst/>
          </a:prstGeom>
          <a:gradFill>
            <a:gsLst>
              <a:gs pos="0">
                <a:srgbClr val="5B9EDB"/>
              </a:gs>
              <a:gs pos="0">
                <a:srgbClr val="5B9EDB"/>
              </a:gs>
              <a:gs pos="100000">
                <a:srgbClr val="D6E7F6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81264" y="6415995"/>
            <a:ext cx="3700065" cy="230832"/>
          </a:xfrm>
          <a:prstGeom prst="rect">
            <a:avLst/>
          </a:prstGeom>
          <a:noFill/>
        </p:spPr>
        <p:txBody>
          <a:bodyPr lIns="0" tIns="0" rIns="0" bIns="0">
            <a:spAutoFit/>
            <a:scene3d>
              <a:camera prst="obliqueTopRigh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1500" spc="50" dirty="0">
                <a:ln w="28575">
                  <a:solidFill>
                    <a:srgbClr val="0077D0"/>
                  </a:solidFill>
                </a:ln>
                <a:solidFill>
                  <a:srgbClr val="0077D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63 сессия рабочей группы КВТ </a:t>
            </a:r>
            <a:r>
              <a:rPr lang="ru-RU" sz="1500" spc="50" dirty="0">
                <a:ln w="28575">
                  <a:solidFill>
                    <a:srgbClr val="0077D0"/>
                  </a:solidFill>
                </a:ln>
                <a:solidFill>
                  <a:srgbClr val="0077D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ЕЭК </a:t>
            </a:r>
            <a:r>
              <a:rPr lang="ru-RU" sz="1500" spc="50" dirty="0">
                <a:ln w="28575">
                  <a:solidFill>
                    <a:srgbClr val="0077D0"/>
                  </a:solidFill>
                </a:ln>
                <a:solidFill>
                  <a:srgbClr val="0077D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ООН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9959" y="587829"/>
            <a:ext cx="8686800" cy="1110342"/>
          </a:xfrm>
          <a:prstGeom prst="roundRect">
            <a:avLst/>
          </a:prstGeom>
          <a:gradFill>
            <a:gsLst>
              <a:gs pos="0">
                <a:srgbClr val="F6DEDE"/>
              </a:gs>
              <a:gs pos="100000">
                <a:srgbClr val="EAB8B8"/>
              </a:gs>
            </a:gsLst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ru-RU" sz="1800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Программа по повышения качества обслуживания пассажиров и обеспечения доступа к железным дорогам категорий лиц с ограниченными физическими возможностями до 2015 года будет полностью выполнена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2A8O25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432" y="758369"/>
            <a:ext cx="9000000" cy="5998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7267" name="Rectangle 3"/>
          <p:cNvSpPr>
            <a:spLocks noGrp="1" noChangeArrowheads="1"/>
          </p:cNvSpPr>
          <p:nvPr>
            <p:ph idx="1"/>
          </p:nvPr>
        </p:nvSpPr>
        <p:spPr>
          <a:xfrm>
            <a:off x="551632" y="4582895"/>
            <a:ext cx="8401050" cy="677108"/>
          </a:xfrm>
        </p:spPr>
        <p:txBody>
          <a:bodyPr>
            <a:scene3d>
              <a:camera prst="obliqueTopRigh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</a:rPr>
              <a:t>Спасибо за внимание!</a:t>
            </a:r>
          </a:p>
        </p:txBody>
      </p:sp>
      <p:sp>
        <p:nvSpPr>
          <p:cNvPr id="137219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F49488-44D1-4865-8D83-E41442453936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 smtClean="0">
              <a:cs typeface="Arial" charset="0"/>
            </a:endParaRPr>
          </a:p>
        </p:txBody>
      </p:sp>
      <p:pic>
        <p:nvPicPr>
          <p:cNvPr id="4" name="Рисунок 3" descr="Эмблема_1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08" y="103332"/>
            <a:ext cx="762000" cy="714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969817" y="110838"/>
            <a:ext cx="6742545" cy="230832"/>
          </a:xfrm>
          <a:prstGeom prst="rect">
            <a:avLst/>
          </a:prstGeom>
          <a:noFill/>
        </p:spPr>
        <p:txBody>
          <a:bodyPr lIns="0" tIns="0" rIns="0" bIns="0">
            <a:spAutoFit/>
            <a:scene3d>
              <a:camera prst="obliqueTopRigh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1500" spc="50" dirty="0">
                <a:ln w="28575">
                  <a:solidFill>
                    <a:srgbClr val="C00000"/>
                  </a:solidFill>
                </a:ln>
                <a:solidFill>
                  <a:srgbClr val="B4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Открытое акционерное общество «Российские железные дороги»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5" descr="2193.jpg"/>
          <p:cNvPicPr>
            <a:picLocks noChangeAspect="1"/>
          </p:cNvPicPr>
          <p:nvPr/>
        </p:nvPicPr>
        <p:blipFill>
          <a:blip r:embed="rId3">
            <a:lum bright="34000"/>
          </a:blip>
          <a:srcRect/>
          <a:stretch>
            <a:fillRect/>
          </a:stretch>
        </p:blipFill>
        <p:spPr bwMode="auto">
          <a:xfrm>
            <a:off x="1679575" y="846138"/>
            <a:ext cx="5915025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FABD333-E95E-4D5F-8219-1D09F97CE618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smtClean="0">
              <a:cs typeface="Arial" charset="0"/>
            </a:endParaRPr>
          </a:p>
        </p:txBody>
      </p:sp>
      <p:pic>
        <p:nvPicPr>
          <p:cNvPr id="18435" name="Рисунок 3" descr="Эмблема_1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15000"/>
            <a:ext cx="1017588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914438" y="6372808"/>
            <a:ext cx="8028000" cy="45719"/>
          </a:xfrm>
          <a:prstGeom prst="rect">
            <a:avLst/>
          </a:prstGeom>
          <a:gradFill>
            <a:gsLst>
              <a:gs pos="0">
                <a:srgbClr val="5B9EDB"/>
              </a:gs>
              <a:gs pos="0">
                <a:srgbClr val="5B9EDB"/>
              </a:gs>
              <a:gs pos="100000">
                <a:srgbClr val="D6E7F6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175107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2257425"/>
            <a:ext cx="8413750" cy="2770188"/>
          </a:xfrm>
        </p:spPr>
        <p:txBody>
          <a:bodyPr/>
          <a:lstStyle/>
          <a:p>
            <a:pPr marL="0" indent="363538"/>
            <a:r>
              <a:rPr lang="ru-RU" sz="2000" b="1" smtClean="0">
                <a:latin typeface="Calibri" pitchFamily="34" charset="0"/>
              </a:rPr>
              <a:t>Работа проводится  в рамках Стратегии развития железнодорожного транспорта РФ до 2030 года.</a:t>
            </a:r>
          </a:p>
          <a:p>
            <a:pPr marL="0" indent="363538">
              <a:spcBef>
                <a:spcPts val="1200"/>
              </a:spcBef>
            </a:pPr>
            <a:r>
              <a:rPr lang="ru-RU" sz="2000" b="1" smtClean="0">
                <a:latin typeface="Calibri" pitchFamily="34" charset="0"/>
              </a:rPr>
              <a:t>Реализуются программы развития пассажирского комплекса дальнего следования и пригородного сообщения, а также программа развития железнодорожных вокзалов до 2015 года.</a:t>
            </a:r>
          </a:p>
          <a:p>
            <a:pPr marL="0" indent="363538">
              <a:spcBef>
                <a:spcPts val="1200"/>
              </a:spcBef>
            </a:pPr>
            <a:r>
              <a:rPr lang="ru-RU" sz="2000" b="1" smtClean="0">
                <a:latin typeface="Calibri" pitchFamily="34" charset="0"/>
              </a:rPr>
              <a:t>  В 2009 году ОАО «РЖД» приступило к разработке проекта программы обустройства вокзалов для людей с ограниченными физическими возможностями.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4138" y="1231900"/>
            <a:ext cx="88217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4013" eaLnBrk="0" hangingPunct="0"/>
            <a:r>
              <a:rPr lang="ru-RU" sz="2400">
                <a:latin typeface="Calibri" pitchFamily="34" charset="0"/>
              </a:rPr>
              <a:t>24 сентября 2008 года  Правительство Российской Федерации подписало Конвенцию о правах инвалидов.</a:t>
            </a:r>
            <a:endParaRPr lang="ru-RU" sz="2400"/>
          </a:p>
        </p:txBody>
      </p:sp>
      <p:sp>
        <p:nvSpPr>
          <p:cNvPr id="11" name="TextBox 10"/>
          <p:cNvSpPr txBox="1"/>
          <p:nvPr/>
        </p:nvSpPr>
        <p:spPr>
          <a:xfrm>
            <a:off x="969817" y="110838"/>
            <a:ext cx="6742545" cy="230832"/>
          </a:xfrm>
          <a:prstGeom prst="rect">
            <a:avLst/>
          </a:prstGeom>
          <a:noFill/>
        </p:spPr>
        <p:txBody>
          <a:bodyPr lIns="0" tIns="0" rIns="0" bIns="0">
            <a:spAutoFit/>
            <a:scene3d>
              <a:camera prst="obliqueTopRigh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1500" spc="50" dirty="0">
                <a:ln w="28575">
                  <a:solidFill>
                    <a:srgbClr val="C00000"/>
                  </a:solidFill>
                </a:ln>
                <a:solidFill>
                  <a:srgbClr val="B4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Открытое акционерное общество «Российские железные дороги»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1264" y="6415995"/>
            <a:ext cx="3700065" cy="230832"/>
          </a:xfrm>
          <a:prstGeom prst="rect">
            <a:avLst/>
          </a:prstGeom>
          <a:noFill/>
        </p:spPr>
        <p:txBody>
          <a:bodyPr lIns="0" tIns="0" rIns="0" bIns="0">
            <a:spAutoFit/>
            <a:scene3d>
              <a:camera prst="obliqueTopRigh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1500" spc="50" dirty="0">
                <a:ln w="28575">
                  <a:solidFill>
                    <a:srgbClr val="0077D0"/>
                  </a:solidFill>
                </a:ln>
                <a:solidFill>
                  <a:srgbClr val="0077D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63 сессия рабочей группы КВТ </a:t>
            </a:r>
            <a:r>
              <a:rPr lang="ru-RU" sz="1500" spc="50" dirty="0">
                <a:ln w="28575">
                  <a:solidFill>
                    <a:srgbClr val="0077D0"/>
                  </a:solidFill>
                </a:ln>
                <a:solidFill>
                  <a:srgbClr val="0077D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ЕЭК </a:t>
            </a:r>
            <a:r>
              <a:rPr lang="ru-RU" sz="1500" spc="50" dirty="0">
                <a:ln w="28575">
                  <a:solidFill>
                    <a:srgbClr val="0077D0"/>
                  </a:solidFill>
                </a:ln>
                <a:solidFill>
                  <a:srgbClr val="0077D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ООН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7" grpId="0" uiExpand="1" build="p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5" name="Рисунок 7" descr="2193.jpg"/>
          <p:cNvPicPr>
            <a:picLocks noChangeAspect="1"/>
          </p:cNvPicPr>
          <p:nvPr/>
        </p:nvPicPr>
        <p:blipFill>
          <a:blip r:embed="rId6">
            <a:lum bright="34000"/>
          </a:blip>
          <a:srcRect/>
          <a:stretch>
            <a:fillRect/>
          </a:stretch>
        </p:blipFill>
        <p:spPr bwMode="auto">
          <a:xfrm>
            <a:off x="1679575" y="846138"/>
            <a:ext cx="5915025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46" name="Rectangle 14"/>
          <p:cNvSpPr>
            <a:spLocks noGrp="1" noChangeArrowheads="1"/>
          </p:cNvSpPr>
          <p:nvPr>
            <p:ph idx="1"/>
          </p:nvPr>
        </p:nvSpPr>
        <p:spPr>
          <a:xfrm>
            <a:off x="187325" y="984250"/>
            <a:ext cx="8774113" cy="4894263"/>
          </a:xfrm>
        </p:spPr>
        <p:txBody>
          <a:bodyPr/>
          <a:lstStyle/>
          <a:p>
            <a:pPr algn="ctr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Проект программы обустройства вокзалов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для людей с ограниченными физическими возможностями</a:t>
            </a:r>
          </a:p>
          <a:p>
            <a:pPr algn="ctr">
              <a:defRPr/>
            </a:pPr>
            <a:endParaRPr lang="ru-RU" sz="2400" b="1" dirty="0" smtClean="0">
              <a:latin typeface="Calibri" pitchFamily="34" charset="0"/>
            </a:endParaRPr>
          </a:p>
          <a:p>
            <a:pPr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    </a:t>
            </a: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Цель программы: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</a:p>
          <a:p>
            <a:pPr marL="0" indent="0">
              <a:defRPr/>
            </a:pPr>
            <a:r>
              <a:rPr lang="ru-RU" dirty="0" smtClean="0">
                <a:latin typeface="Calibri" pitchFamily="34" charset="0"/>
              </a:rPr>
              <a:t>        создание комфортных и безопасных условий, отвечающих </a:t>
            </a:r>
            <a:br>
              <a:rPr lang="ru-RU" dirty="0" smtClean="0">
                <a:latin typeface="Calibri" pitchFamily="34" charset="0"/>
              </a:rPr>
            </a:br>
            <a:r>
              <a:rPr lang="ru-RU" dirty="0" smtClean="0">
                <a:latin typeface="Calibri" pitchFamily="34" charset="0"/>
              </a:rPr>
              <a:t> мировым требованиям и нормам, при которых </a:t>
            </a:r>
            <a:r>
              <a:rPr lang="ru-RU" dirty="0" err="1" smtClean="0">
                <a:latin typeface="Calibri" pitchFamily="34" charset="0"/>
              </a:rPr>
              <a:t>маломобильные</a:t>
            </a:r>
            <a:r>
              <a:rPr lang="ru-RU" dirty="0" smtClean="0">
                <a:latin typeface="Calibri" pitchFamily="34" charset="0"/>
              </a:rPr>
              <a:t/>
            </a:r>
            <a:br>
              <a:rPr lang="ru-RU" dirty="0" smtClean="0">
                <a:latin typeface="Calibri" pitchFamily="34" charset="0"/>
              </a:rPr>
            </a:br>
            <a:r>
              <a:rPr lang="ru-RU" dirty="0" smtClean="0">
                <a:latin typeface="Calibri" pitchFamily="34" charset="0"/>
              </a:rPr>
              <a:t> группы населения будут иметь доступ к объектам</a:t>
            </a:r>
            <a:br>
              <a:rPr lang="ru-RU" dirty="0" smtClean="0">
                <a:latin typeface="Calibri" pitchFamily="34" charset="0"/>
              </a:rPr>
            </a:br>
            <a:r>
              <a:rPr lang="ru-RU" dirty="0" smtClean="0">
                <a:latin typeface="Calibri" pitchFamily="34" charset="0"/>
              </a:rPr>
              <a:t>железнодорожной инфраструктуры.</a:t>
            </a:r>
          </a:p>
          <a:p>
            <a:pPr>
              <a:defRPr/>
            </a:pPr>
            <a:endParaRPr lang="ru-RU" dirty="0" smtClean="0">
              <a:latin typeface="Calibri" pitchFamily="34" charset="0"/>
            </a:endParaRPr>
          </a:p>
          <a:p>
            <a:pPr marL="271463" indent="-271463"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   </a:t>
            </a: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Для достижения поставленных целей </a:t>
            </a:r>
            <a:r>
              <a:rPr lang="ru-RU" dirty="0" smtClean="0">
                <a:latin typeface="Calibri" pitchFamily="34" charset="0"/>
              </a:rPr>
              <a:t>Программы</a:t>
            </a:r>
            <a:br>
              <a:rPr lang="ru-RU" dirty="0" smtClean="0">
                <a:latin typeface="Calibri" pitchFamily="34" charset="0"/>
              </a:rPr>
            </a:br>
            <a:r>
              <a:rPr lang="ru-RU" dirty="0" smtClean="0">
                <a:latin typeface="Calibri" pitchFamily="34" charset="0"/>
              </a:rPr>
              <a:t>потребуется решить следующие </a:t>
            </a: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задачи</a:t>
            </a:r>
            <a:r>
              <a:rPr lang="ru-RU" dirty="0" smtClean="0">
                <a:latin typeface="Calibri" pitchFamily="34" charset="0"/>
              </a:rPr>
              <a:t>:</a:t>
            </a:r>
          </a:p>
          <a:p>
            <a:pPr marL="271463" indent="-271463">
              <a:defRPr/>
            </a:pPr>
            <a:endParaRPr lang="ru-RU" dirty="0" smtClean="0">
              <a:latin typeface="Calibri" pitchFamily="34" charset="0"/>
            </a:endParaRPr>
          </a:p>
          <a:p>
            <a:pPr indent="-252413">
              <a:defRPr/>
            </a:pPr>
            <a:r>
              <a:rPr lang="ru-RU" dirty="0" smtClean="0">
                <a:latin typeface="Calibri" pitchFamily="34" charset="0"/>
              </a:rPr>
              <a:t>      - обеспечение гарантированной доступности вокзальных</a:t>
            </a:r>
          </a:p>
          <a:p>
            <a:pPr>
              <a:defRPr/>
            </a:pPr>
            <a:r>
              <a:rPr lang="ru-RU" dirty="0" smtClean="0">
                <a:latin typeface="Calibri" pitchFamily="34" charset="0"/>
              </a:rPr>
              <a:t>услуг </a:t>
            </a:r>
            <a:r>
              <a:rPr lang="ru-RU" dirty="0" err="1" smtClean="0">
                <a:latin typeface="Calibri" pitchFamily="34" charset="0"/>
              </a:rPr>
              <a:t>маломобильным</a:t>
            </a:r>
            <a:r>
              <a:rPr lang="ru-RU" dirty="0" smtClean="0">
                <a:latin typeface="Calibri" pitchFamily="34" charset="0"/>
              </a:rPr>
              <a:t> группам населения;</a:t>
            </a:r>
            <a:br>
              <a:rPr lang="ru-RU" dirty="0" smtClean="0">
                <a:latin typeface="Calibri" pitchFamily="34" charset="0"/>
              </a:rPr>
            </a:br>
            <a:r>
              <a:rPr lang="ru-RU" dirty="0" smtClean="0">
                <a:latin typeface="Calibri" pitchFamily="34" charset="0"/>
              </a:rPr>
              <a:t>- повышение комплексной безопасности вокзалов и </a:t>
            </a:r>
          </a:p>
          <a:p>
            <a:pPr>
              <a:defRPr/>
            </a:pPr>
            <a:r>
              <a:rPr lang="ru-RU" dirty="0" smtClean="0">
                <a:latin typeface="Calibri" pitchFamily="34" charset="0"/>
              </a:rPr>
              <a:t>привокзальных территорий для </a:t>
            </a:r>
            <a:r>
              <a:rPr lang="ru-RU" dirty="0" err="1" smtClean="0">
                <a:latin typeface="Calibri" pitchFamily="34" charset="0"/>
              </a:rPr>
              <a:t>маломобильных</a:t>
            </a:r>
            <a:r>
              <a:rPr lang="ru-RU" dirty="0" smtClean="0">
                <a:latin typeface="Calibri" pitchFamily="34" charset="0"/>
              </a:rPr>
              <a:t> групп населения</a:t>
            </a:r>
          </a:p>
          <a:p>
            <a:pPr>
              <a:defRPr/>
            </a:pPr>
            <a:endParaRPr lang="ru-RU" dirty="0" smtClean="0">
              <a:latin typeface="Calibri" pitchFamily="34" charset="0"/>
            </a:endParaRPr>
          </a:p>
          <a:p>
            <a:pPr>
              <a:defRPr/>
            </a:pPr>
            <a:endParaRPr lang="ru-RU" dirty="0" smtClean="0">
              <a:latin typeface="Calibri" pitchFamily="34" charset="0"/>
            </a:endParaRPr>
          </a:p>
        </p:txBody>
      </p:sp>
      <p:sp>
        <p:nvSpPr>
          <p:cNvPr id="120837" name="pg num"/>
          <p:cNvSpPr>
            <a:spLocks noGrp="1" noChangeArrowheads="1"/>
          </p:cNvSpPr>
          <p:nvPr>
            <p:ph type="sldNum" sz="quarter" idx="10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67E212-FA14-4ECA-B3EA-DCF92F0E0527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smtClean="0">
              <a:cs typeface="Arial" charset="0"/>
            </a:endParaRPr>
          </a:p>
        </p:txBody>
      </p:sp>
      <p:graphicFrame>
        <p:nvGraphicFramePr>
          <p:cNvPr id="120834" name="Rectangle 2" hidden="1"/>
          <p:cNvGraphicFramePr>
            <a:graphicFrameLocks/>
          </p:cNvGraphicFramePr>
          <p:nvPr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20834" r:id="rId7" imgW="0" imgH="0" progId="">
              <p:embed/>
            </p:oleObj>
          </a:graphicData>
        </a:graphic>
      </p:graphicFrame>
      <p:pic>
        <p:nvPicPr>
          <p:cNvPr id="120847" name="Picture 15" descr="pr_ival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30938" y="2389188"/>
            <a:ext cx="2673350" cy="339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9" name="Рисунок 10" descr="Эмблема_1.bmp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5715000"/>
            <a:ext cx="1017588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914438" y="6372808"/>
            <a:ext cx="8028000" cy="45719"/>
          </a:xfrm>
          <a:prstGeom prst="rect">
            <a:avLst/>
          </a:prstGeom>
          <a:gradFill>
            <a:gsLst>
              <a:gs pos="0">
                <a:srgbClr val="5B9EDB"/>
              </a:gs>
              <a:gs pos="0">
                <a:srgbClr val="5B9EDB"/>
              </a:gs>
              <a:gs pos="100000">
                <a:srgbClr val="D6E7F6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969817" y="110838"/>
            <a:ext cx="6742545" cy="230832"/>
          </a:xfrm>
          <a:prstGeom prst="rect">
            <a:avLst/>
          </a:prstGeom>
          <a:noFill/>
        </p:spPr>
        <p:txBody>
          <a:bodyPr lIns="0" tIns="0" rIns="0" bIns="0">
            <a:spAutoFit/>
            <a:scene3d>
              <a:camera prst="obliqueTopRigh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1500" spc="50" dirty="0">
                <a:ln w="28575">
                  <a:solidFill>
                    <a:srgbClr val="C00000"/>
                  </a:solidFill>
                </a:ln>
                <a:solidFill>
                  <a:srgbClr val="B4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Открытое акционерное общество «Российские железные дороги»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81264" y="6415995"/>
            <a:ext cx="3700065" cy="230832"/>
          </a:xfrm>
          <a:prstGeom prst="rect">
            <a:avLst/>
          </a:prstGeom>
          <a:noFill/>
        </p:spPr>
        <p:txBody>
          <a:bodyPr lIns="0" tIns="0" rIns="0" bIns="0">
            <a:spAutoFit/>
            <a:scene3d>
              <a:camera prst="obliqueTopRigh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1500" spc="50" dirty="0">
                <a:ln w="28575">
                  <a:solidFill>
                    <a:srgbClr val="0077D0"/>
                  </a:solidFill>
                </a:ln>
                <a:solidFill>
                  <a:srgbClr val="0077D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63 сессия рабочей группы КВТ </a:t>
            </a:r>
            <a:r>
              <a:rPr lang="ru-RU" sz="1500" spc="50" dirty="0">
                <a:ln w="28575">
                  <a:solidFill>
                    <a:srgbClr val="0077D0"/>
                  </a:solidFill>
                </a:ln>
                <a:solidFill>
                  <a:srgbClr val="0077D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ЕЭК </a:t>
            </a:r>
            <a:r>
              <a:rPr lang="ru-RU" sz="1500" spc="50" dirty="0">
                <a:ln w="28575">
                  <a:solidFill>
                    <a:srgbClr val="0077D0"/>
                  </a:solidFill>
                </a:ln>
                <a:solidFill>
                  <a:srgbClr val="0077D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ООН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0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0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0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0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08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08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08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08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08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08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08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08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500"/>
                                        <p:tgtEl>
                                          <p:spTgt spid="120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4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1" name="Рисунок 8" descr="Эмблема_1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5000"/>
            <a:ext cx="1017588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2" name="Рисунок 5" descr="2193.jpg"/>
          <p:cNvPicPr>
            <a:picLocks noChangeAspect="1"/>
          </p:cNvPicPr>
          <p:nvPr/>
        </p:nvPicPr>
        <p:blipFill>
          <a:blip r:embed="rId4">
            <a:lum bright="34000"/>
          </a:blip>
          <a:srcRect/>
          <a:stretch>
            <a:fillRect/>
          </a:stretch>
        </p:blipFill>
        <p:spPr bwMode="auto">
          <a:xfrm>
            <a:off x="1679575" y="846138"/>
            <a:ext cx="5915025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9203" name="Rectangle 3"/>
          <p:cNvSpPr>
            <a:spLocks noGrp="1" noChangeArrowheads="1"/>
          </p:cNvSpPr>
          <p:nvPr>
            <p:ph idx="1"/>
          </p:nvPr>
        </p:nvSpPr>
        <p:spPr>
          <a:xfrm>
            <a:off x="57150" y="965200"/>
            <a:ext cx="8839200" cy="4670425"/>
          </a:xfrm>
        </p:spPr>
        <p:txBody>
          <a:bodyPr/>
          <a:lstStyle/>
          <a:p>
            <a:pPr algn="ctr">
              <a:spcBef>
                <a:spcPts val="1200"/>
              </a:spcBef>
              <a:defRPr/>
            </a:pPr>
            <a:r>
              <a:rPr lang="ru-RU" sz="2000" b="1" dirty="0" smtClean="0">
                <a:latin typeface="Calibri" pitchFamily="34" charset="0"/>
              </a:rPr>
              <a:t>Привокзальные площади, здания вокзалов</a:t>
            </a:r>
            <a:br>
              <a:rPr lang="ru-RU" sz="2000" b="1" dirty="0" smtClean="0">
                <a:latin typeface="Calibri" pitchFamily="34" charset="0"/>
              </a:rPr>
            </a:br>
            <a:r>
              <a:rPr lang="ru-RU" sz="2000" b="1" dirty="0" smtClean="0">
                <a:latin typeface="Calibri" pitchFamily="34" charset="0"/>
              </a:rPr>
              <a:t> и перроны вокзальных комплексов будут оснащены следующими специальными приспособлениями и оборудованием:</a:t>
            </a:r>
          </a:p>
          <a:p>
            <a:pPr marL="801688" indent="-176213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ru-RU" sz="1800" b="1" i="1" dirty="0" smtClean="0">
                <a:solidFill>
                  <a:srgbClr val="006000"/>
                </a:solidFill>
                <a:latin typeface="Calibri" pitchFamily="34" charset="0"/>
              </a:rPr>
              <a:t>визуальной и звуковой информацией</a:t>
            </a:r>
          </a:p>
          <a:p>
            <a:pPr marL="801688" indent="-176213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ru-RU" sz="1800" b="1" i="1" dirty="0" smtClean="0">
                <a:solidFill>
                  <a:srgbClr val="006000"/>
                </a:solidFill>
                <a:latin typeface="Calibri" pitchFamily="34" charset="0"/>
              </a:rPr>
              <a:t>телефонами-автоматами или иными средствами связи, доступными для инвалидов</a:t>
            </a:r>
          </a:p>
          <a:p>
            <a:pPr marL="801688" indent="-176213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ru-RU" sz="1800" b="1" i="1" dirty="0" smtClean="0">
                <a:solidFill>
                  <a:srgbClr val="006000"/>
                </a:solidFill>
                <a:latin typeface="Calibri" pitchFamily="34" charset="0"/>
              </a:rPr>
              <a:t>приспособленными санитарно-гигиеническими помещениями;</a:t>
            </a:r>
          </a:p>
          <a:p>
            <a:pPr marL="801688" indent="-176213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ru-RU" sz="1800" b="1" i="1" dirty="0" smtClean="0">
                <a:solidFill>
                  <a:srgbClr val="006000"/>
                </a:solidFill>
                <a:latin typeface="Calibri" pitchFamily="34" charset="0"/>
              </a:rPr>
              <a:t>пандусами и поручнями</a:t>
            </a:r>
          </a:p>
          <a:p>
            <a:pPr marL="801688" indent="-176213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ru-RU" sz="1800" b="1" i="1" dirty="0" smtClean="0">
                <a:solidFill>
                  <a:srgbClr val="006000"/>
                </a:solidFill>
                <a:latin typeface="Calibri" pitchFamily="34" charset="0"/>
              </a:rPr>
              <a:t>пологими спусками</a:t>
            </a:r>
          </a:p>
          <a:p>
            <a:pPr marL="801688" indent="-176213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ru-RU" sz="1800" b="1" i="1" dirty="0" smtClean="0">
                <a:solidFill>
                  <a:srgbClr val="006000"/>
                </a:solidFill>
                <a:latin typeface="Calibri" pitchFamily="34" charset="0"/>
              </a:rPr>
              <a:t>специальными указателями маршрутов движения инвалидов по территории вокзалов</a:t>
            </a:r>
          </a:p>
          <a:p>
            <a:pPr marL="801688" indent="-176213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ru-RU" sz="1800" b="1" i="1" dirty="0" smtClean="0">
                <a:solidFill>
                  <a:srgbClr val="006000"/>
                </a:solidFill>
                <a:latin typeface="Calibri" pitchFamily="34" charset="0"/>
              </a:rPr>
              <a:t>пандусами и поручнями у лестниц привокзальных площадей, платформ</a:t>
            </a:r>
          </a:p>
          <a:p>
            <a:pPr marL="801688" indent="-176213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ru-RU" sz="1800" b="1" i="1" dirty="0" smtClean="0">
                <a:solidFill>
                  <a:srgbClr val="006000"/>
                </a:solidFill>
                <a:latin typeface="Calibri" pitchFamily="34" charset="0"/>
              </a:rPr>
              <a:t>пандусами при входах в здания, пандусами или подъемными устройствами у лестниц на лифтовых площадках, а также при входах в надземные и подземные переходы</a:t>
            </a:r>
            <a:endParaRPr lang="ru-RU" b="1" i="1" dirty="0" smtClean="0">
              <a:solidFill>
                <a:srgbClr val="006000"/>
              </a:solidFill>
              <a:latin typeface="Calibri" pitchFamily="34" charset="0"/>
            </a:endParaRPr>
          </a:p>
        </p:txBody>
      </p:sp>
      <p:sp>
        <p:nvSpPr>
          <p:cNvPr id="12288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4B6ED35-607A-4527-86FC-A2BBD78BE27A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smtClean="0"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14438" y="6372808"/>
            <a:ext cx="8028000" cy="45719"/>
          </a:xfrm>
          <a:prstGeom prst="rect">
            <a:avLst/>
          </a:prstGeom>
          <a:gradFill>
            <a:gsLst>
              <a:gs pos="0">
                <a:srgbClr val="5B9EDB"/>
              </a:gs>
              <a:gs pos="0">
                <a:srgbClr val="5B9EDB"/>
              </a:gs>
              <a:gs pos="100000">
                <a:srgbClr val="D6E7F6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69817" y="110838"/>
            <a:ext cx="6742545" cy="230832"/>
          </a:xfrm>
          <a:prstGeom prst="rect">
            <a:avLst/>
          </a:prstGeom>
          <a:noFill/>
        </p:spPr>
        <p:txBody>
          <a:bodyPr lIns="0" tIns="0" rIns="0" bIns="0">
            <a:spAutoFit/>
            <a:scene3d>
              <a:camera prst="obliqueTopRigh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1500" spc="50" dirty="0">
                <a:ln w="28575">
                  <a:solidFill>
                    <a:srgbClr val="C00000"/>
                  </a:solidFill>
                </a:ln>
                <a:solidFill>
                  <a:srgbClr val="B4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Открытое акционерное общество «Российские железные дороги»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1264" y="6415995"/>
            <a:ext cx="3700065" cy="230832"/>
          </a:xfrm>
          <a:prstGeom prst="rect">
            <a:avLst/>
          </a:prstGeom>
          <a:noFill/>
        </p:spPr>
        <p:txBody>
          <a:bodyPr lIns="0" tIns="0" rIns="0" bIns="0">
            <a:spAutoFit/>
            <a:scene3d>
              <a:camera prst="obliqueTopRigh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1500" spc="50" dirty="0">
                <a:ln w="28575">
                  <a:solidFill>
                    <a:srgbClr val="0077D0"/>
                  </a:solidFill>
                </a:ln>
                <a:solidFill>
                  <a:srgbClr val="0077D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63 сессия рабочей группы КВТ </a:t>
            </a:r>
            <a:r>
              <a:rPr lang="ru-RU" sz="1500" spc="50" dirty="0">
                <a:ln w="28575">
                  <a:solidFill>
                    <a:srgbClr val="0077D0"/>
                  </a:solidFill>
                </a:ln>
                <a:solidFill>
                  <a:srgbClr val="0077D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ЕЭК ООН</a:t>
            </a:r>
            <a:endParaRPr lang="ru-RU" sz="1500" spc="50" dirty="0">
              <a:ln w="28575">
                <a:solidFill>
                  <a:srgbClr val="0077D0"/>
                </a:solidFill>
              </a:ln>
              <a:solidFill>
                <a:srgbClr val="0077D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5" name="Рисунок 12" descr="2193.jpg"/>
          <p:cNvPicPr>
            <a:picLocks noChangeAspect="1"/>
          </p:cNvPicPr>
          <p:nvPr/>
        </p:nvPicPr>
        <p:blipFill>
          <a:blip r:embed="rId2">
            <a:lum bright="34000"/>
          </a:blip>
          <a:srcRect/>
          <a:stretch>
            <a:fillRect/>
          </a:stretch>
        </p:blipFill>
        <p:spPr bwMode="auto">
          <a:xfrm>
            <a:off x="4122738" y="1060450"/>
            <a:ext cx="4827587" cy="500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0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2238" y="823913"/>
            <a:ext cx="8499475" cy="1231900"/>
          </a:xfrm>
        </p:spPr>
        <p:txBody>
          <a:bodyPr/>
          <a:lstStyle/>
          <a:p>
            <a:pPr marL="0" indent="0" algn="ctr"/>
            <a:r>
              <a:rPr lang="ru-RU" sz="1800" b="1" smtClean="0">
                <a:latin typeface="Calibri" pitchFamily="34" charset="0"/>
              </a:rPr>
              <a:t>              </a:t>
            </a:r>
            <a:r>
              <a:rPr lang="ru-RU" sz="2000" b="1" smtClean="0">
                <a:latin typeface="Calibri" pitchFamily="34" charset="0"/>
              </a:rPr>
              <a:t>Компания планирует реализовать программу по обустройству вокзалов для людей с ограниченными физическими возможностями</a:t>
            </a:r>
            <a:br>
              <a:rPr lang="ru-RU" sz="2000" b="1" smtClean="0">
                <a:latin typeface="Calibri" pitchFamily="34" charset="0"/>
              </a:rPr>
            </a:br>
            <a:r>
              <a:rPr lang="ru-RU" sz="2000" b="1" smtClean="0">
                <a:latin typeface="Calibri" pitchFamily="34" charset="0"/>
              </a:rPr>
              <a:t>в период с 2009 по 2015 гг., объем необходимого финансирования более 3 млрд. рублей</a:t>
            </a:r>
            <a:endParaRPr lang="ru-RU" sz="1800" b="1" smtClean="0">
              <a:latin typeface="Calibri" pitchFamily="34" charset="0"/>
            </a:endParaRPr>
          </a:p>
        </p:txBody>
      </p:sp>
      <p:sp>
        <p:nvSpPr>
          <p:cNvPr id="123907" name="Номер слайда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D5D96A-C56A-48E6-91BC-54EC81BEF792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smtClean="0">
              <a:cs typeface="Arial" charset="0"/>
            </a:endParaRPr>
          </a:p>
        </p:txBody>
      </p:sp>
      <p:pic>
        <p:nvPicPr>
          <p:cNvPr id="123908" name="Рисунок 10" descr="Эмблема_1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5000"/>
            <a:ext cx="1017588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914438" y="6372808"/>
            <a:ext cx="8028000" cy="45719"/>
          </a:xfrm>
          <a:prstGeom prst="rect">
            <a:avLst/>
          </a:prstGeom>
          <a:gradFill>
            <a:gsLst>
              <a:gs pos="0">
                <a:srgbClr val="5B9EDB"/>
              </a:gs>
              <a:gs pos="0">
                <a:srgbClr val="5B9EDB"/>
              </a:gs>
              <a:gs pos="100000">
                <a:srgbClr val="D6E7F6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969817" y="110838"/>
            <a:ext cx="6742545" cy="230832"/>
          </a:xfrm>
          <a:prstGeom prst="rect">
            <a:avLst/>
          </a:prstGeom>
          <a:noFill/>
        </p:spPr>
        <p:txBody>
          <a:bodyPr lIns="0" tIns="0" rIns="0" bIns="0">
            <a:spAutoFit/>
            <a:scene3d>
              <a:camera prst="obliqueTopRigh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1500" spc="50" dirty="0">
                <a:ln w="28575">
                  <a:solidFill>
                    <a:srgbClr val="C00000"/>
                  </a:solidFill>
                </a:ln>
                <a:solidFill>
                  <a:srgbClr val="B4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Открытое акционерное общество «Российские железные дороги»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1264" y="6415995"/>
            <a:ext cx="3700065" cy="230832"/>
          </a:xfrm>
          <a:prstGeom prst="rect">
            <a:avLst/>
          </a:prstGeom>
          <a:noFill/>
        </p:spPr>
        <p:txBody>
          <a:bodyPr lIns="0" tIns="0" rIns="0" bIns="0">
            <a:spAutoFit/>
            <a:scene3d>
              <a:camera prst="obliqueTopRigh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1500" spc="50" dirty="0">
                <a:ln w="28575">
                  <a:solidFill>
                    <a:srgbClr val="0077D0"/>
                  </a:solidFill>
                </a:ln>
                <a:solidFill>
                  <a:srgbClr val="0077D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63 сессия рабочей группы КВТ </a:t>
            </a:r>
            <a:r>
              <a:rPr lang="ru-RU" sz="1500" spc="50" dirty="0">
                <a:ln w="28575">
                  <a:solidFill>
                    <a:srgbClr val="0077D0"/>
                  </a:solidFill>
                </a:ln>
                <a:solidFill>
                  <a:srgbClr val="0077D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ЕЭК </a:t>
            </a:r>
            <a:r>
              <a:rPr lang="ru-RU" sz="1500" spc="50" dirty="0">
                <a:ln w="28575">
                  <a:solidFill>
                    <a:srgbClr val="0077D0"/>
                  </a:solidFill>
                </a:ln>
                <a:solidFill>
                  <a:srgbClr val="0077D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ООН</a:t>
            </a: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/>
        </p:nvGraphicFramePr>
        <p:xfrm>
          <a:off x="209550" y="1847850"/>
          <a:ext cx="8331200" cy="4589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6"/>
          <p:cNvSpPr txBox="1"/>
          <p:nvPr/>
        </p:nvSpPr>
        <p:spPr>
          <a:xfrm rot="16200000">
            <a:off x="-137318" y="3410744"/>
            <a:ext cx="709612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0" hangingPunct="0">
              <a:defRPr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млн.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руб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7" grpId="0" build="p"/>
      <p:bldGraphic spid="16" grpId="0">
        <p:bldAsOne/>
      </p:bldGraphic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29" name="Рисунок 11" descr="Эмблема_1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5000"/>
            <a:ext cx="1017588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ct 13"/>
          <p:cNvGraphicFramePr>
            <a:graphicFrameLocks noGrp="1" noChangeAspect="1"/>
          </p:cNvGraphicFramePr>
          <p:nvPr>
            <p:ph sz="half" idx="1"/>
          </p:nvPr>
        </p:nvGraphicFramePr>
        <p:xfrm>
          <a:off x="106363" y="841375"/>
          <a:ext cx="4027487" cy="2678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Object 18"/>
          <p:cNvGraphicFramePr>
            <a:graphicFrameLocks noGrp="1" noChangeAspect="1"/>
          </p:cNvGraphicFramePr>
          <p:nvPr>
            <p:ph sz="half" idx="2"/>
          </p:nvPr>
        </p:nvGraphicFramePr>
        <p:xfrm>
          <a:off x="3084513" y="877888"/>
          <a:ext cx="5540375" cy="2598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4932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E6607C0-51D2-4096-8751-6706CE56CF26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smtClean="0">
              <a:cs typeface="Arial" charset="0"/>
            </a:endParaRPr>
          </a:p>
        </p:txBody>
      </p:sp>
      <p:sp>
        <p:nvSpPr>
          <p:cNvPr id="187408" name="Rectangle 16"/>
          <p:cNvSpPr>
            <a:spLocks noGrp="1" noChangeArrowheads="1"/>
          </p:cNvSpPr>
          <p:nvPr>
            <p:ph sz="quarter" idx="4294967295"/>
          </p:nvPr>
        </p:nvSpPr>
        <p:spPr>
          <a:xfrm>
            <a:off x="5668963" y="738188"/>
            <a:ext cx="2400300" cy="295275"/>
          </a:xfrm>
        </p:spPr>
        <p:txBody>
          <a:bodyPr/>
          <a:lstStyle/>
          <a:p>
            <a:pPr marL="0" indent="0"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Установка лифтов, ед.</a:t>
            </a:r>
          </a:p>
        </p:txBody>
      </p:sp>
      <p:sp>
        <p:nvSpPr>
          <p:cNvPr id="187406" name="Rectangle 1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14413" y="735013"/>
            <a:ext cx="2890837" cy="271462"/>
          </a:xfrm>
        </p:spPr>
        <p:txBody>
          <a:bodyPr/>
          <a:lstStyle/>
          <a:p>
            <a:pPr marL="0" indent="0" algn="ctr"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Установка подъемников, ед.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14438" y="6372808"/>
            <a:ext cx="8028000" cy="45719"/>
          </a:xfrm>
          <a:prstGeom prst="rect">
            <a:avLst/>
          </a:prstGeom>
          <a:gradFill>
            <a:gsLst>
              <a:gs pos="0">
                <a:srgbClr val="5B9EDB"/>
              </a:gs>
              <a:gs pos="0">
                <a:srgbClr val="5B9EDB"/>
              </a:gs>
              <a:gs pos="100000">
                <a:srgbClr val="D6E7F6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16" name="Rectangle 7"/>
          <p:cNvSpPr txBox="1">
            <a:spLocks noChangeArrowheads="1"/>
          </p:cNvSpPr>
          <p:nvPr/>
        </p:nvSpPr>
        <p:spPr bwMode="auto">
          <a:xfrm>
            <a:off x="-61913" y="3478213"/>
            <a:ext cx="4870451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95350" eaLnBrk="0" hangingPunct="0">
              <a:buSzPct val="120000"/>
              <a:defRPr/>
            </a:pPr>
            <a:r>
              <a:rPr lang="ru-RU" sz="1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Оснащение информационным оборудованием</a:t>
            </a: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5253038" y="3479800"/>
            <a:ext cx="3340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Нанесение тактильной разметки</a:t>
            </a:r>
          </a:p>
        </p:txBody>
      </p:sp>
      <p:graphicFrame>
        <p:nvGraphicFramePr>
          <p:cNvPr id="18" name="Object 6"/>
          <p:cNvGraphicFramePr>
            <a:graphicFrameLocks noChangeAspect="1"/>
          </p:cNvGraphicFramePr>
          <p:nvPr/>
        </p:nvGraphicFramePr>
        <p:xfrm>
          <a:off x="212725" y="3827463"/>
          <a:ext cx="4125913" cy="2089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Object 9"/>
          <p:cNvGraphicFramePr>
            <a:graphicFrameLocks noChangeAspect="1"/>
          </p:cNvGraphicFramePr>
          <p:nvPr/>
        </p:nvGraphicFramePr>
        <p:xfrm>
          <a:off x="4702175" y="3819525"/>
          <a:ext cx="4095750" cy="2071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969817" y="110838"/>
            <a:ext cx="6742545" cy="230832"/>
          </a:xfrm>
          <a:prstGeom prst="rect">
            <a:avLst/>
          </a:prstGeom>
          <a:noFill/>
        </p:spPr>
        <p:txBody>
          <a:bodyPr lIns="0" tIns="0" rIns="0" bIns="0">
            <a:spAutoFit/>
            <a:scene3d>
              <a:camera prst="obliqueTopRigh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1500" spc="50" dirty="0">
                <a:ln w="28575">
                  <a:solidFill>
                    <a:srgbClr val="C00000"/>
                  </a:solidFill>
                </a:ln>
                <a:solidFill>
                  <a:srgbClr val="B4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Открытое акционерное общество «Российские железные дороги»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1264" y="6415995"/>
            <a:ext cx="3700065" cy="230832"/>
          </a:xfrm>
          <a:prstGeom prst="rect">
            <a:avLst/>
          </a:prstGeom>
          <a:noFill/>
        </p:spPr>
        <p:txBody>
          <a:bodyPr lIns="0" tIns="0" rIns="0" bIns="0">
            <a:spAutoFit/>
            <a:scene3d>
              <a:camera prst="obliqueTopRigh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1500" spc="50" dirty="0">
                <a:ln w="28575">
                  <a:solidFill>
                    <a:srgbClr val="0077D0"/>
                  </a:solidFill>
                </a:ln>
                <a:solidFill>
                  <a:srgbClr val="0077D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63 сессия рабочей группы КВТ </a:t>
            </a:r>
            <a:r>
              <a:rPr lang="ru-RU" sz="1500" spc="50" dirty="0">
                <a:ln w="28575">
                  <a:solidFill>
                    <a:srgbClr val="0077D0"/>
                  </a:solidFill>
                </a:ln>
                <a:solidFill>
                  <a:srgbClr val="0077D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ЕЭК </a:t>
            </a:r>
            <a:r>
              <a:rPr lang="ru-RU" sz="1500" spc="50" dirty="0">
                <a:ln w="28575">
                  <a:solidFill>
                    <a:srgbClr val="0077D0"/>
                  </a:solidFill>
                </a:ln>
                <a:solidFill>
                  <a:srgbClr val="0077D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ООН</a:t>
            </a:r>
          </a:p>
        </p:txBody>
      </p:sp>
      <p:sp>
        <p:nvSpPr>
          <p:cNvPr id="23" name="Rectangle 7"/>
          <p:cNvSpPr txBox="1">
            <a:spLocks noChangeArrowheads="1"/>
          </p:cNvSpPr>
          <p:nvPr/>
        </p:nvSpPr>
        <p:spPr bwMode="auto">
          <a:xfrm>
            <a:off x="2276475" y="3236913"/>
            <a:ext cx="48704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95350" eaLnBrk="0" hangingPunct="0">
              <a:buSzPct val="120000"/>
              <a:defRPr/>
            </a:pPr>
            <a:r>
              <a:rPr lang="ru-R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Инвестиционные вложения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1" grpId="0">
        <p:bldAsOne/>
      </p:bldGraphic>
      <p:bldP spid="187408" grpId="0" build="p"/>
      <p:bldP spid="187406" grpId="0" build="p"/>
      <p:bldP spid="16" grpId="0" build="p"/>
      <p:bldP spid="17" grpId="0"/>
      <p:bldGraphic spid="18" grpId="0">
        <p:bldAsOne/>
      </p:bldGraphic>
      <p:bldGraphic spid="19" grpId="0">
        <p:bldAsOne/>
      </p:bldGraphic>
      <p:bldP spid="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3DDCECB-4B41-44D1-B6CC-76CAA364C694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smtClean="0">
              <a:cs typeface="Arial" charset="0"/>
            </a:endParaRPr>
          </a:p>
        </p:txBody>
      </p:sp>
      <p:pic>
        <p:nvPicPr>
          <p:cNvPr id="5" name="Picture 3" descr="IMG_4745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8575" y="1312863"/>
            <a:ext cx="2771775" cy="3695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6787" name="Picture 3" descr="IMG_4740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725613" y="2687638"/>
            <a:ext cx="2746375" cy="3660775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3" descr="IMG_474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43650" y="2930525"/>
            <a:ext cx="2617788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IMG_4747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4206875" y="1427163"/>
            <a:ext cx="2687638" cy="35829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5958" name="Рисунок 10" descr="Эмблема_1.bmp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715000"/>
            <a:ext cx="1017588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914438" y="6372808"/>
            <a:ext cx="8028000" cy="45719"/>
          </a:xfrm>
          <a:prstGeom prst="rect">
            <a:avLst/>
          </a:prstGeom>
          <a:gradFill>
            <a:gsLst>
              <a:gs pos="0">
                <a:srgbClr val="5B9EDB"/>
              </a:gs>
              <a:gs pos="0">
                <a:srgbClr val="5B9EDB"/>
              </a:gs>
              <a:gs pos="100000">
                <a:srgbClr val="D6E7F6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885583" y="737116"/>
            <a:ext cx="4879912" cy="634484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rgbClr val="652B91"/>
              </a:gs>
              <a:gs pos="100000">
                <a:srgbClr val="D35962"/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Реновации Курского вокзала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69817" y="110838"/>
            <a:ext cx="6742545" cy="230832"/>
          </a:xfrm>
          <a:prstGeom prst="rect">
            <a:avLst/>
          </a:prstGeom>
          <a:noFill/>
        </p:spPr>
        <p:txBody>
          <a:bodyPr lIns="0" tIns="0" rIns="0" bIns="0">
            <a:spAutoFit/>
            <a:scene3d>
              <a:camera prst="obliqueTopRigh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1500" spc="50" dirty="0">
                <a:ln w="28575">
                  <a:solidFill>
                    <a:srgbClr val="C00000"/>
                  </a:solidFill>
                </a:ln>
                <a:solidFill>
                  <a:srgbClr val="B4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Открытое акционерное общество «Российские железные дороги»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81264" y="6415995"/>
            <a:ext cx="3700065" cy="230832"/>
          </a:xfrm>
          <a:prstGeom prst="rect">
            <a:avLst/>
          </a:prstGeom>
          <a:noFill/>
        </p:spPr>
        <p:txBody>
          <a:bodyPr lIns="0" tIns="0" rIns="0" bIns="0">
            <a:spAutoFit/>
            <a:scene3d>
              <a:camera prst="obliqueTopRigh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1500" spc="50" dirty="0">
                <a:ln w="28575">
                  <a:solidFill>
                    <a:srgbClr val="0077D0"/>
                  </a:solidFill>
                </a:ln>
                <a:solidFill>
                  <a:srgbClr val="0077D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63 сессия рабочей группы КВТ ЕЭС ООН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46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E135A61-3F8B-434E-98B9-4A861EAFC776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smtClean="0">
              <a:cs typeface="Arial" charset="0"/>
            </a:endParaRPr>
          </a:p>
        </p:txBody>
      </p:sp>
      <p:pic>
        <p:nvPicPr>
          <p:cNvPr id="5" name="Picture 3" descr="IMG_474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92113" y="847725"/>
            <a:ext cx="3592512" cy="4789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7811" name="Picture 3" descr="IMG_4741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075238" y="1724025"/>
            <a:ext cx="3470275" cy="4625975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6980" name="Рисунок 9" descr="Эмблема_1.bmp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715000"/>
            <a:ext cx="1017588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914438" y="6372808"/>
            <a:ext cx="8028000" cy="45719"/>
          </a:xfrm>
          <a:prstGeom prst="rect">
            <a:avLst/>
          </a:prstGeom>
          <a:gradFill>
            <a:gsLst>
              <a:gs pos="0">
                <a:srgbClr val="5B9EDB"/>
              </a:gs>
              <a:gs pos="0">
                <a:srgbClr val="5B9EDB"/>
              </a:gs>
              <a:gs pos="100000">
                <a:srgbClr val="D6E7F6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60439" y="821092"/>
            <a:ext cx="4068147" cy="1203652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rgbClr val="652B91"/>
              </a:gs>
              <a:gs pos="100000">
                <a:srgbClr val="D35962"/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2438" eaLnBrk="0" hangingPunct="0">
              <a:defRPr/>
            </a:pP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Специализированная туалетная комната для пассажиров</a:t>
            </a:r>
            <a:b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 ограниченными физическими возможностями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69817" y="110838"/>
            <a:ext cx="6742545" cy="230832"/>
          </a:xfrm>
          <a:prstGeom prst="rect">
            <a:avLst/>
          </a:prstGeom>
          <a:noFill/>
        </p:spPr>
        <p:txBody>
          <a:bodyPr lIns="0" tIns="0" rIns="0" bIns="0">
            <a:spAutoFit/>
            <a:scene3d>
              <a:camera prst="obliqueTopRigh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1500" spc="50" dirty="0">
                <a:ln w="28575">
                  <a:solidFill>
                    <a:srgbClr val="C00000"/>
                  </a:solidFill>
                </a:ln>
                <a:solidFill>
                  <a:srgbClr val="B4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Открытое акционерное общество «Российские железные дороги»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81264" y="6415995"/>
            <a:ext cx="3700065" cy="230832"/>
          </a:xfrm>
          <a:prstGeom prst="rect">
            <a:avLst/>
          </a:prstGeom>
          <a:noFill/>
        </p:spPr>
        <p:txBody>
          <a:bodyPr lIns="0" tIns="0" rIns="0" bIns="0">
            <a:spAutoFit/>
            <a:scene3d>
              <a:camera prst="obliqueTopRigh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1500" spc="50" dirty="0">
                <a:ln w="28575">
                  <a:solidFill>
                    <a:srgbClr val="0077D0"/>
                  </a:solidFill>
                </a:ln>
                <a:solidFill>
                  <a:srgbClr val="0077D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63 сессия рабочей группы КВТ </a:t>
            </a:r>
            <a:r>
              <a:rPr lang="ru-RU" sz="1500" spc="50" dirty="0">
                <a:ln w="28575">
                  <a:solidFill>
                    <a:srgbClr val="0077D0"/>
                  </a:solidFill>
                </a:ln>
                <a:solidFill>
                  <a:srgbClr val="0077D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ЕЭК </a:t>
            </a:r>
            <a:r>
              <a:rPr lang="ru-RU" sz="1500" spc="50" dirty="0">
                <a:ln w="28575">
                  <a:solidFill>
                    <a:srgbClr val="0077D0"/>
                  </a:solidFill>
                </a:ln>
                <a:solidFill>
                  <a:srgbClr val="0077D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ООН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7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IMG_4757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50825" y="727075"/>
            <a:ext cx="3671888" cy="4895850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8003" name="pg num"/>
          <p:cNvSpPr>
            <a:spLocks noGrp="1" noChangeArrowheads="1"/>
          </p:cNvSpPr>
          <p:nvPr>
            <p:ph type="sldNum" sz="quarter" idx="10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699A31-53CD-453D-B29A-A1C03F043FBF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smtClean="0">
              <a:cs typeface="Arial" charset="0"/>
            </a:endParaRPr>
          </a:p>
        </p:txBody>
      </p:sp>
      <p:pic>
        <p:nvPicPr>
          <p:cNvPr id="6" name="Picture 3" descr="IMG_4761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000625" y="1423988"/>
            <a:ext cx="3657600" cy="4876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8005" name="Рисунок 9" descr="Эмблема_1.bmp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715000"/>
            <a:ext cx="1017588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914438" y="6372808"/>
            <a:ext cx="8028000" cy="45719"/>
          </a:xfrm>
          <a:prstGeom prst="rect">
            <a:avLst/>
          </a:prstGeom>
          <a:gradFill>
            <a:gsLst>
              <a:gs pos="0">
                <a:srgbClr val="5B9EDB"/>
              </a:gs>
              <a:gs pos="0">
                <a:srgbClr val="5B9EDB"/>
              </a:gs>
              <a:gs pos="100000">
                <a:srgbClr val="D6E7F6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85591" y="690463"/>
            <a:ext cx="4068147" cy="905071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rgbClr val="652B91"/>
              </a:gs>
              <a:gs pos="100000">
                <a:srgbClr val="D35962"/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2438" eaLnBrk="0" hangingPunct="0">
              <a:defRPr/>
            </a:pP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Пандусы при входе в здания и</a:t>
            </a:r>
            <a:b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на платформы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69817" y="110838"/>
            <a:ext cx="6742545" cy="230832"/>
          </a:xfrm>
          <a:prstGeom prst="rect">
            <a:avLst/>
          </a:prstGeom>
          <a:noFill/>
        </p:spPr>
        <p:txBody>
          <a:bodyPr lIns="0" tIns="0" rIns="0" bIns="0">
            <a:spAutoFit/>
            <a:scene3d>
              <a:camera prst="obliqueTopRigh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1500" spc="50" dirty="0">
                <a:ln w="28575">
                  <a:solidFill>
                    <a:srgbClr val="C00000"/>
                  </a:solidFill>
                </a:ln>
                <a:solidFill>
                  <a:srgbClr val="B4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Открытое акционерное общество «Российские железные дороги»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81264" y="6415995"/>
            <a:ext cx="3700065" cy="230832"/>
          </a:xfrm>
          <a:prstGeom prst="rect">
            <a:avLst/>
          </a:prstGeom>
          <a:noFill/>
        </p:spPr>
        <p:txBody>
          <a:bodyPr lIns="0" tIns="0" rIns="0" bIns="0">
            <a:spAutoFit/>
            <a:scene3d>
              <a:camera prst="obliqueTopRigh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1500" spc="50" dirty="0">
                <a:ln w="28575">
                  <a:solidFill>
                    <a:srgbClr val="0077D0"/>
                  </a:solidFill>
                </a:ln>
                <a:solidFill>
                  <a:srgbClr val="0077D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63 сессия рабочей группы КВТ </a:t>
            </a:r>
            <a:r>
              <a:rPr lang="ru-RU" sz="1500" spc="50" dirty="0">
                <a:ln w="28575">
                  <a:solidFill>
                    <a:srgbClr val="0077D0"/>
                  </a:solidFill>
                </a:ln>
                <a:solidFill>
                  <a:srgbClr val="0077D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ЕЭК </a:t>
            </a:r>
            <a:r>
              <a:rPr lang="ru-RU" sz="1500" spc="50" dirty="0">
                <a:ln w="28575">
                  <a:solidFill>
                    <a:srgbClr val="0077D0"/>
                  </a:solidFill>
                </a:ln>
                <a:solidFill>
                  <a:srgbClr val="0077D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+mn-cs"/>
              </a:rPr>
              <a:t>ООН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&gt;&lt;version val=&quot;17220&quot;/&gt;&lt;partner val=&quot;536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eweekdayFirstOfWeek val=&quot;2&quot;/&gt;&lt;m_mruColor&gt;&lt;m_vecMRU length=&quot;0&quot;/&gt;&lt;/m_mruColor&gt;&lt;/CPresentation&gt;&lt;CDefaultPrec id=&quot;9&quot;&gt;&lt;m_precDefault/&gt;&lt;/CDefaultPrec&gt;&lt;CDefaultPrec id=&quot;8&quot;&gt;&lt;m_precDefault&gt;&lt;m_strFormatTime&gt;%d.&lt;/m_strFormatTime&gt;&lt;/m_precDefault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&gt;&lt;m_strFormatTime&gt;%d.%m.&lt;/m_strFormatTime&gt;&lt;/m_precDefault&gt;&lt;/CDefaultPrec&gt;&lt;CDefaultPrec id=&quot;3&quot;&gt;&lt;m_precDefault/&gt;&lt;/CDefaultPrec&gt;&lt;CDefaultPrec id=&quot;2&quot;&gt;&lt;m_precDefault/&gt;&lt;/CDefaultPrec&gt;&lt;/root&gt;"/>
  <p:tag name="THINKCELLUNDODONOTDELETE" val="24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4RNRzVf0CZ8XhgLQq7K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4RNRzVf0CZ8XhgLQq7K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4RNRzVf0CZ8XhgLQq7K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4RNRzVf0CZ8XhgLQq7K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4RNRzVf0CZ8XhgLQq7K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4RNRzVf0CZ8XhgLQq7K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4RNRzVf0CZ8XhgLQq7K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4RNRzVf0CZ8XhgLQq7K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4RNRzVf0CZ8XhgLQq7K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4RNRzVf0CZ8XhgLQq7K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jJYwBAeZ0a_.qix9sA6C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4RNRzVf0CZ8XhgLQq7K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jJYwBAeZ0a_.qix9sA6C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r.ndAWhJE.XbWyPcIx5y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XubMnX2L0OK6EeT8nYCV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eGw2sFekGUYO0XS1QLU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Ob_iDmOsEuSVpVwHk3IF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eJYoR.CEiqJJyrZXJOI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4RNRzVf0CZ8XhgLQq7K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jJYwBAeZ0a_.qix9sA6C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r.ndAWhJE.XbWyPcIx5y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r.ndAWhJE.XbWyPcIx5y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XubMnX2L0OK6EeT8nYCV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eGw2sFekGUYO0XS1QLU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Ob_iDmOsEuSVpVwHk3IF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eJYoR.CEiqJJyrZXJOI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4RNRzVf0CZ8XhgLQq7K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4RNRzVf0CZ8XhgLQq7K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4RNRzVf0CZ8XhgLQq7K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rw3iBI1.0y53GimcZOwU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4RNRzVf0CZ8XhgLQq7K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4RNRzVf0CZ8XhgLQq7K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4RNRzVf0CZ8XhgLQq7K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4RNRzVf0CZ8XhgLQq7K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4RNRzVf0CZ8XhgLQq7K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4RNRzVf0CZ8XhgLQq7K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4RNRzVf0CZ8XhgLQq7K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XubMnX2L0OK6EeT8nYCV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eGw2sFekGUYO0XS1QLU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Ob_iDmOsEuSVpVwHk3IF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eJYoR.CEiqJJyrZXJOIw"/>
</p:tagLst>
</file>

<file path=ppt/theme/theme1.xml><?xml version="1.0" encoding="utf-8"?>
<a:theme xmlns:a="http://schemas.openxmlformats.org/drawingml/2006/main" name="Blank">
  <a:themeElements>
    <a:clrScheme name="Blank 16">
      <a:dk1>
        <a:srgbClr val="000000"/>
      </a:dk1>
      <a:lt1>
        <a:srgbClr val="FFFFFF"/>
      </a:lt1>
      <a:dk2>
        <a:srgbClr val="000000"/>
      </a:dk2>
      <a:lt2>
        <a:srgbClr val="5F5F5F"/>
      </a:lt2>
      <a:accent1>
        <a:srgbClr val="F9F9F9"/>
      </a:accent1>
      <a:accent2>
        <a:srgbClr val="E6DDD6"/>
      </a:accent2>
      <a:accent3>
        <a:srgbClr val="FFFFFF"/>
      </a:accent3>
      <a:accent4>
        <a:srgbClr val="000000"/>
      </a:accent4>
      <a:accent5>
        <a:srgbClr val="FBFBFB"/>
      </a:accent5>
      <a:accent6>
        <a:srgbClr val="D0C8C2"/>
      </a:accent6>
      <a:hlink>
        <a:srgbClr val="AEAFB1"/>
      </a:hlink>
      <a:folHlink>
        <a:srgbClr val="C41719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5F8DFF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557FE7"/>
        </a:accent6>
        <a:hlink>
          <a:srgbClr val="96C5F8"/>
        </a:hlink>
        <a:folHlink>
          <a:srgbClr val="D8E9F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002960"/>
        </a:accent1>
        <a:accent2>
          <a:srgbClr val="0066CC"/>
        </a:accent2>
        <a:accent3>
          <a:srgbClr val="AAAAAA"/>
        </a:accent3>
        <a:accent4>
          <a:srgbClr val="DADADA"/>
        </a:accent4>
        <a:accent5>
          <a:srgbClr val="AAACB6"/>
        </a:accent5>
        <a:accent6>
          <a:srgbClr val="005CB9"/>
        </a:accent6>
        <a:hlink>
          <a:srgbClr val="91B0FF"/>
        </a:hlink>
        <a:folHlink>
          <a:srgbClr val="C7E0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E7B95C"/>
        </a:accent6>
        <a:hlink>
          <a:srgbClr val="4F8636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4F8636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477930"/>
        </a:accent6>
        <a:hlink>
          <a:srgbClr val="FF9900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0066CC"/>
        </a:accent1>
        <a:accent2>
          <a:srgbClr val="4F8636"/>
        </a:accent2>
        <a:accent3>
          <a:srgbClr val="AAAAAA"/>
        </a:accent3>
        <a:accent4>
          <a:srgbClr val="DADADA"/>
        </a:accent4>
        <a:accent5>
          <a:srgbClr val="AAB8E2"/>
        </a:accent5>
        <a:accent6>
          <a:srgbClr val="477930"/>
        </a:accent6>
        <a:hlink>
          <a:srgbClr val="FF9900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9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50A2A0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489291"/>
        </a:accent6>
        <a:hlink>
          <a:srgbClr val="C7C293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174A7C"/>
        </a:accent1>
        <a:accent2>
          <a:srgbClr val="50A2A0"/>
        </a:accent2>
        <a:accent3>
          <a:srgbClr val="AAAAAA"/>
        </a:accent3>
        <a:accent4>
          <a:srgbClr val="DADADA"/>
        </a:accent4>
        <a:accent5>
          <a:srgbClr val="ABB1BF"/>
        </a:accent5>
        <a:accent6>
          <a:srgbClr val="489291"/>
        </a:accent6>
        <a:hlink>
          <a:srgbClr val="C7C293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DDD7D2"/>
        </a:accent1>
        <a:accent2>
          <a:srgbClr val="F5F7F6"/>
        </a:accent2>
        <a:accent3>
          <a:srgbClr val="FFFFFF"/>
        </a:accent3>
        <a:accent4>
          <a:srgbClr val="000000"/>
        </a:accent4>
        <a:accent5>
          <a:srgbClr val="EBE8E5"/>
        </a:accent5>
        <a:accent6>
          <a:srgbClr val="DEE0DF"/>
        </a:accent6>
        <a:hlink>
          <a:srgbClr val="C41719"/>
        </a:hlink>
        <a:folHlink>
          <a:srgbClr val="AEAFB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2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F5F7F6"/>
        </a:accent1>
        <a:accent2>
          <a:srgbClr val="DDD7D2"/>
        </a:accent2>
        <a:accent3>
          <a:srgbClr val="FFFFFF"/>
        </a:accent3>
        <a:accent4>
          <a:srgbClr val="000000"/>
        </a:accent4>
        <a:accent5>
          <a:srgbClr val="F9FAFA"/>
        </a:accent5>
        <a:accent6>
          <a:srgbClr val="C8C3BE"/>
        </a:accent6>
        <a:hlink>
          <a:srgbClr val="C41719"/>
        </a:hlink>
        <a:folHlink>
          <a:srgbClr val="AEAFB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F5F7F6"/>
        </a:accent1>
        <a:accent2>
          <a:srgbClr val="F1EBE7"/>
        </a:accent2>
        <a:accent3>
          <a:srgbClr val="FFFFFF"/>
        </a:accent3>
        <a:accent4>
          <a:srgbClr val="000000"/>
        </a:accent4>
        <a:accent5>
          <a:srgbClr val="F9FAFA"/>
        </a:accent5>
        <a:accent6>
          <a:srgbClr val="DAD5D1"/>
        </a:accent6>
        <a:hlink>
          <a:srgbClr val="C41719"/>
        </a:hlink>
        <a:folHlink>
          <a:srgbClr val="AEAFB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4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F5F7F6"/>
        </a:accent1>
        <a:accent2>
          <a:srgbClr val="F1EBE7"/>
        </a:accent2>
        <a:accent3>
          <a:srgbClr val="FFFFFF"/>
        </a:accent3>
        <a:accent4>
          <a:srgbClr val="000000"/>
        </a:accent4>
        <a:accent5>
          <a:srgbClr val="F9FAFA"/>
        </a:accent5>
        <a:accent6>
          <a:srgbClr val="DAD5D1"/>
        </a:accent6>
        <a:hlink>
          <a:srgbClr val="AEAFB1"/>
        </a:hlink>
        <a:folHlink>
          <a:srgbClr val="C417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5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F9F9F9"/>
        </a:accent1>
        <a:accent2>
          <a:srgbClr val="F1EBE7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DAD5D1"/>
        </a:accent6>
        <a:hlink>
          <a:srgbClr val="AEAFB1"/>
        </a:hlink>
        <a:folHlink>
          <a:srgbClr val="C417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6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F9F9F9"/>
        </a:accent1>
        <a:accent2>
          <a:srgbClr val="E6DDD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D0C8C2"/>
        </a:accent6>
        <a:hlink>
          <a:srgbClr val="AEAFB1"/>
        </a:hlink>
        <a:folHlink>
          <a:srgbClr val="C417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00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ank 16">
    <a:dk1>
      <a:srgbClr val="000000"/>
    </a:dk1>
    <a:lt1>
      <a:srgbClr val="FFFFFF"/>
    </a:lt1>
    <a:dk2>
      <a:srgbClr val="000000"/>
    </a:dk2>
    <a:lt2>
      <a:srgbClr val="5F5F5F"/>
    </a:lt2>
    <a:accent1>
      <a:srgbClr val="F9F9F9"/>
    </a:accent1>
    <a:accent2>
      <a:srgbClr val="E6DDD6"/>
    </a:accent2>
    <a:accent3>
      <a:srgbClr val="FFFFFF"/>
    </a:accent3>
    <a:accent4>
      <a:srgbClr val="000000"/>
    </a:accent4>
    <a:accent5>
      <a:srgbClr val="FBFBFB"/>
    </a:accent5>
    <a:accent6>
      <a:srgbClr val="D0C8C2"/>
    </a:accent6>
    <a:hlink>
      <a:srgbClr val="AEAFB1"/>
    </a:hlink>
    <a:folHlink>
      <a:srgbClr val="C41719"/>
    </a:folHlink>
  </a:clrScheme>
</a:themeOverride>
</file>

<file path=ppt/theme/themeOverride2.xml><?xml version="1.0" encoding="utf-8"?>
<a:themeOverride xmlns:a="http://schemas.openxmlformats.org/drawingml/2006/main">
  <a:clrScheme name="Blank 16">
    <a:dk1>
      <a:srgbClr val="000000"/>
    </a:dk1>
    <a:lt1>
      <a:srgbClr val="FFFFFF"/>
    </a:lt1>
    <a:dk2>
      <a:srgbClr val="000000"/>
    </a:dk2>
    <a:lt2>
      <a:srgbClr val="5F5F5F"/>
    </a:lt2>
    <a:accent1>
      <a:srgbClr val="F9F9F9"/>
    </a:accent1>
    <a:accent2>
      <a:srgbClr val="E6DDD6"/>
    </a:accent2>
    <a:accent3>
      <a:srgbClr val="FFFFFF"/>
    </a:accent3>
    <a:accent4>
      <a:srgbClr val="000000"/>
    </a:accent4>
    <a:accent5>
      <a:srgbClr val="FBFBFB"/>
    </a:accent5>
    <a:accent6>
      <a:srgbClr val="D0C8C2"/>
    </a:accent6>
    <a:hlink>
      <a:srgbClr val="AEAFB1"/>
    </a:hlink>
    <a:folHlink>
      <a:srgbClr val="C4171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15166</TotalTime>
  <Words>404</Words>
  <Application>Microsoft PowerPoint</Application>
  <PresentationFormat>Custom</PresentationFormat>
  <Paragraphs>67</Paragraphs>
  <Slides>18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5" baseType="lpstr">
      <vt:lpstr>Arial</vt:lpstr>
      <vt:lpstr>Times New Roman</vt:lpstr>
      <vt:lpstr>Calibri</vt:lpstr>
      <vt:lpstr>Blank</vt:lpstr>
      <vt:lpstr>Blank</vt:lpstr>
      <vt:lpstr>Blank</vt:lpstr>
      <vt:lpstr>Blank</vt:lpstr>
      <vt:lpstr>Blank</vt:lpstr>
      <vt:lpstr>Blank</vt:lpstr>
      <vt:lpstr>Blank</vt:lpstr>
      <vt:lpstr>Blank</vt:lpstr>
      <vt:lpstr>Blank</vt:lpstr>
      <vt:lpstr>Blank</vt:lpstr>
      <vt:lpstr>Blank</vt:lpstr>
      <vt:lpstr>Blank</vt:lpstr>
      <vt:lpstr>Blank</vt:lpstr>
      <vt:lpstr>Microsoft Excel Chart</vt:lpstr>
      <vt:lpstr>Slide 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Manager>Alexander Nikolaenko</Manager>
  <Company>DZV-RZD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Качество обслуживания пассажиров на вокзалах</dc:title>
  <dc:subject>Конференция</dc:subject>
  <dc:creator>Dmitry Kirchanov</dc:creator>
  <cp:keywords>Message Universal Template A4</cp:keywords>
  <dc:description>Version 1.1</dc:description>
  <cp:lastModifiedBy>Marilley</cp:lastModifiedBy>
  <cp:revision>1046</cp:revision>
  <cp:lastPrinted>2009-04-18T07:12:10Z</cp:lastPrinted>
  <dcterms:created xsi:type="dcterms:W3CDTF">2008-03-14T12:25:44Z</dcterms:created>
  <dcterms:modified xsi:type="dcterms:W3CDTF">2009-11-16T09:45:41Z</dcterms:modified>
  <cp:category>POT - A4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niversal Objects">
    <vt:bool>true</vt:bool>
  </property>
  <property fmtid="{D5CDD505-2E9C-101B-9397-08002B2CF9AE}" pid="3" name="McKPaperSize">
    <vt:lpwstr>A4</vt:lpwstr>
  </property>
  <property fmtid="{D5CDD505-2E9C-101B-9397-08002B2CF9AE}" pid="4" name="NotesPageLayout">
    <vt:lpwstr>Message</vt:lpwstr>
  </property>
  <property fmtid="{D5CDD505-2E9C-101B-9397-08002B2CF9AE}" pid="5" name="Event">
    <vt:lpwstr>Материалы для обсуждения с руководством ДЖВ ОАО «РЖД»</vt:lpwstr>
  </property>
  <property fmtid="{D5CDD505-2E9C-101B-9397-08002B2CF9AE}" pid="6" name="Delivery Date">
    <vt:lpwstr>22 июля 2008 г.</vt:lpwstr>
  </property>
  <property fmtid="{D5CDD505-2E9C-101B-9397-08002B2CF9AE}" pid="7" name="Title">
    <vt:lpwstr>Title</vt:lpwstr>
  </property>
  <property fmtid="{D5CDD505-2E9C-101B-9397-08002B2CF9AE}" pid="8" name="Final">
    <vt:bool>true</vt:bool>
  </property>
  <property fmtid="{D5CDD505-2E9C-101B-9397-08002B2CF9AE}" pid="9" name="DocID">
    <vt:lpwstr/>
  </property>
  <property fmtid="{D5CDD505-2E9C-101B-9397-08002B2CF9AE}" pid="10" name="DocIDinTitle">
    <vt:bool>false</vt:bool>
  </property>
  <property fmtid="{D5CDD505-2E9C-101B-9397-08002B2CF9AE}" pid="11" name="DocIDinSlide">
    <vt:bool>true</vt:bool>
  </property>
  <property fmtid="{D5CDD505-2E9C-101B-9397-08002B2CF9AE}" pid="12" name="DocIDPosition">
    <vt:i4>0</vt:i4>
  </property>
</Properties>
</file>