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324" r:id="rId3"/>
    <p:sldId id="315" r:id="rId4"/>
    <p:sldId id="333" r:id="rId5"/>
    <p:sldId id="320" r:id="rId6"/>
    <p:sldId id="334" r:id="rId7"/>
    <p:sldId id="335" r:id="rId8"/>
    <p:sldId id="331" r:id="rId9"/>
    <p:sldId id="325" r:id="rId10"/>
    <p:sldId id="328" r:id="rId11"/>
    <p:sldId id="332" r:id="rId12"/>
    <p:sldId id="327" r:id="rId13"/>
    <p:sldId id="326" r:id="rId14"/>
    <p:sldId id="338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BBE"/>
    <a:srgbClr val="0A1447"/>
    <a:srgbClr val="0A1F5A"/>
    <a:srgbClr val="C889B2"/>
    <a:srgbClr val="952924"/>
    <a:srgbClr val="3A72C1"/>
    <a:srgbClr val="07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2" autoAdjust="0"/>
    <p:restoredTop sz="82743" autoAdjust="0"/>
  </p:normalViewPr>
  <p:slideViewPr>
    <p:cSldViewPr>
      <p:cViewPr>
        <p:scale>
          <a:sx n="85" d="100"/>
          <a:sy n="85" d="100"/>
        </p:scale>
        <p:origin x="-1344" y="-780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howGuides="1">
      <p:cViewPr>
        <p:scale>
          <a:sx n="100" d="100"/>
          <a:sy n="100" d="100"/>
        </p:scale>
        <p:origin x="-3536" y="10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>
                <a:latin typeface="Arial"/>
              </a:rPr>
              <a:t>1/6/2016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latin typeface="Arial"/>
              </a:defRPr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Arial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Arial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Arial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Arial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sample </a:t>
            </a:r>
            <a:r>
              <a:rPr lang="en-US" b="1" dirty="0"/>
              <a:t>Title Slide with Picture </a:t>
            </a:r>
            <a:r>
              <a:rPr lang="en-US" dirty="0"/>
              <a:t>ideal for including a dark picture with a brief title and subtitle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Bruegel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lived</a:t>
            </a:r>
            <a:r>
              <a:rPr lang="fr-CH" baseline="0" dirty="0" smtClean="0"/>
              <a:t> in 16th </a:t>
            </a:r>
            <a:r>
              <a:rPr lang="fr-CH" baseline="0" dirty="0" err="1" smtClean="0"/>
              <a:t>century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B3B58-CDAA-4AC3-85BF-5996A1054A2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3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2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0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3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3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5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© Copyright 2015 United</a:t>
            </a:r>
            <a:r>
              <a:rPr lang="en-US" sz="700" b="0" i="0" baseline="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Nations Economic Commission for Europe</a:t>
            </a: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UNECE_LOGO02_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974" y="4922520"/>
            <a:ext cx="146843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 bwMode="ltGray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Arial"/>
                <a:cs typeface="Arial"/>
              </a:rPr>
              <a:t>© Copyright 2015 United Nations Economic Commission for Europe.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979" y="4922520"/>
            <a:ext cx="1468433" cy="155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69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pattFill prst="dashDnDiag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78773" y="66655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err="1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Header">
    <p:bg>
      <p:bgPr>
        <a:solidFill>
          <a:srgbClr val="074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Arial"/>
                <a:cs typeface="Arial"/>
              </a:rPr>
              <a:t>© Copyright 2015 United Nations Economic Commission for Europe.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UNECE_LOGO02_SMALL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8857" y="6317819"/>
            <a:ext cx="42449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0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1">
    <p:bg bwMode="ltGray">
      <p:bgPr>
        <a:solidFill>
          <a:srgbClr val="074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ECE-GRAPHICBG02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Arial"/>
                <a:cs typeface="Arial"/>
              </a:rPr>
              <a:t>© Copyright 2015 United Nations Economic Commission for Europe.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157354" y="6478524"/>
            <a:ext cx="812588" cy="2194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11722" y="6478524"/>
            <a:ext cx="2844059" cy="2194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813" y="5985601"/>
            <a:ext cx="8489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rgbClr val="074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Arial"/>
                <a:cs typeface="Arial"/>
              </a:rPr>
              <a:t>© Copyright 2015 United Nations Economic Commission for Europe.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121" y="304800"/>
            <a:ext cx="9141619" cy="2743200"/>
          </a:xfrm>
        </p:spPr>
        <p:txBody>
          <a:bodyPr anchor="t"/>
          <a:lstStyle>
            <a:lvl1pPr marL="233363" indent="-233363" algn="l">
              <a:defRPr sz="4400" b="1" cap="none" spc="-100" baseline="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quoted person’s name, title and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813" y="5985601"/>
            <a:ext cx="8489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1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  <a:latin typeface="Arial"/>
              </a:defRPr>
            </a:lvl1pPr>
          </a:lstStyle>
          <a:p>
            <a:fld id="{80C853A8-1CF5-4118-9D6D-C132E8FC53CB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1722" y="6478524"/>
            <a:ext cx="284405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  <a:latin typeface="Arial"/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pyright"/>
          <p:cNvSpPr txBox="1"/>
          <p:nvPr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© Copyright 2015 United Nations Economic Commission for Europe..</a:t>
            </a:r>
          </a:p>
        </p:txBody>
      </p:sp>
      <p:pic>
        <p:nvPicPr>
          <p:cNvPr id="12" name="Picture 11" descr="UNECE_LOGO02_SMALL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812" y="5985601"/>
            <a:ext cx="848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1" r:id="rId3"/>
    <p:sldLayoutId id="2147483661" r:id="rId4"/>
    <p:sldLayoutId id="2147483674" r:id="rId5"/>
    <p:sldLayoutId id="2147483662" r:id="rId6"/>
    <p:sldLayoutId id="2147483650" r:id="rId7"/>
    <p:sldLayoutId id="2147483663" r:id="rId8"/>
    <p:sldLayoutId id="2147483664" r:id="rId9"/>
    <p:sldLayoutId id="2147483654" r:id="rId10"/>
    <p:sldLayoutId id="2147483665" r:id="rId11"/>
    <p:sldLayoutId id="2147483655" r:id="rId12"/>
    <p:sldLayoutId id="2147483652" r:id="rId13"/>
    <p:sldLayoutId id="2147483653" r:id="rId14"/>
    <p:sldLayoutId id="2147483666" r:id="rId15"/>
    <p:sldLayoutId id="2147483656" r:id="rId16"/>
    <p:sldLayoutId id="2147483657" r:id="rId17"/>
    <p:sldLayoutId id="2147483670" r:id="rId18"/>
    <p:sldLayoutId id="2147483671" r:id="rId19"/>
    <p:sldLayoutId id="2147483672" r:id="rId20"/>
    <p:sldLayoutId id="2147483658" r:id="rId21"/>
    <p:sldLayoutId id="2147483659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Arial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Arial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UNECE </a:t>
            </a:r>
            <a:r>
              <a:rPr lang="en-GB" dirty="0"/>
              <a:t>initiative 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Education </a:t>
            </a:r>
            <a:r>
              <a:rPr lang="en-GB" dirty="0"/>
              <a:t>on Standardization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Lorenza Jachia </a:t>
            </a:r>
          </a:p>
          <a:p>
            <a:r>
              <a:rPr lang="en-US" dirty="0" smtClean="0"/>
              <a:t>Secretary, Working Party on Regulatory Cooperation and Standardization Policies </a:t>
            </a:r>
          </a:p>
          <a:p>
            <a:r>
              <a:rPr lang="en-US" dirty="0" smtClean="0"/>
              <a:t>Milan, 8 January,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5780" y="260648"/>
            <a:ext cx="8309466" cy="710952"/>
          </a:xfrm>
        </p:spPr>
        <p:txBody>
          <a:bodyPr>
            <a:normAutofit/>
          </a:bodyPr>
          <a:lstStyle/>
          <a:p>
            <a:r>
              <a:rPr lang="fr-CH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Recommendation</a:t>
            </a:r>
            <a:r>
              <a:rPr lang="fr-CH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</a:t>
            </a:r>
            <a:endParaRPr lang="en-U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4292" y="969282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Governments should encourage: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introduction of the subject of standardization into the curricula of educational establishments and particularly of universities for students majoring in technical </a:t>
            </a:r>
            <a:r>
              <a:rPr lang="en-US" sz="2400" dirty="0" smtClean="0"/>
              <a:t>&amp; scientific &amp; legal &amp; </a:t>
            </a:r>
            <a:r>
              <a:rPr lang="en-US" sz="2400" dirty="0"/>
              <a:t>economic </a:t>
            </a:r>
            <a:r>
              <a:rPr lang="en-US" sz="2400" dirty="0" smtClean="0"/>
              <a:t>&amp; management </a:t>
            </a:r>
            <a:r>
              <a:rPr lang="en-US" sz="2400" dirty="0"/>
              <a:t>studies;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vocational education and training of specialists in standardization;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enhancement of awareness-raising activities targeted to the business community  and regulatory </a:t>
            </a:r>
            <a:r>
              <a:rPr lang="en-US" sz="2400" dirty="0" smtClean="0"/>
              <a:t>authorities; 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further study  of standardization issues  </a:t>
            </a:r>
            <a:r>
              <a:rPr lang="en-US" sz="2400" dirty="0" smtClean="0"/>
              <a:t>to ensure </a:t>
            </a:r>
            <a:r>
              <a:rPr lang="en-US" sz="2400" dirty="0"/>
              <a:t>that standardization and regulatory regimes contribute to </a:t>
            </a:r>
            <a:r>
              <a:rPr lang="en-US" sz="2400" dirty="0" smtClean="0"/>
              <a:t>legitimate </a:t>
            </a:r>
            <a:r>
              <a:rPr lang="en-US" sz="2400" dirty="0"/>
              <a:t>concerns of </a:t>
            </a:r>
            <a:r>
              <a:rPr lang="en-US" sz="2400" dirty="0" smtClean="0"/>
              <a:t>society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1052735"/>
            <a:ext cx="4248472" cy="546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41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1804" y="764704"/>
            <a:ext cx="10969943" cy="762000"/>
          </a:xfrm>
        </p:spPr>
        <p:txBody>
          <a:bodyPr/>
          <a:lstStyle/>
          <a:p>
            <a:r>
              <a:rPr lang="fr-CH" sz="5000" spc="-100" dirty="0">
                <a:latin typeface="Verdana" pitchFamily="34" charset="0"/>
                <a:ea typeface="Verdana" pitchFamily="34" charset="0"/>
                <a:cs typeface="Verdana" pitchFamily="34" charset="0"/>
              </a:rPr>
              <a:t>Model </a:t>
            </a:r>
            <a:r>
              <a:rPr lang="fr-CH" sz="5000" spc="-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educational</a:t>
            </a:r>
            <a:r>
              <a:rPr lang="fr-CH" sz="5000" spc="-100" dirty="0">
                <a:latin typeface="Verdana" pitchFamily="34" charset="0"/>
                <a:ea typeface="Verdana" pitchFamily="34" charset="0"/>
                <a:cs typeface="Verdana" pitchFamily="34" charset="0"/>
              </a:rPr>
              <a:t> programme on </a:t>
            </a:r>
            <a:r>
              <a:rPr lang="fr-CH" sz="5000" spc="-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standardization</a:t>
            </a:r>
            <a:endParaRPr lang="en-GB" sz="5000" spc="-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868" y="1988840"/>
            <a:ext cx="9577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Should ideally cover</a:t>
            </a:r>
            <a:r>
              <a:rPr lang="en-GB" dirty="0"/>
              <a:t>, in a logical order, the minimum set of issues that a programme on </a:t>
            </a:r>
            <a:r>
              <a:rPr lang="en-GB" dirty="0" smtClean="0"/>
              <a:t>standardization should </a:t>
            </a:r>
            <a:r>
              <a:rPr lang="en-GB" dirty="0"/>
              <a:t>contain to give a student a general understanding of the major standardization</a:t>
            </a:r>
            <a:r>
              <a:rPr lang="en-GB" dirty="0" smtClean="0"/>
              <a:t>, regulatory </a:t>
            </a:r>
            <a:r>
              <a:rPr lang="en-GB" dirty="0"/>
              <a:t>and related issues relevant to </a:t>
            </a:r>
            <a:r>
              <a:rPr lang="en-GB" dirty="0" smtClean="0"/>
              <a:t>business </a:t>
            </a:r>
            <a:r>
              <a:rPr lang="en-GB" dirty="0"/>
              <a:t>and </a:t>
            </a:r>
            <a:r>
              <a:rPr lang="en-GB" dirty="0" smtClean="0"/>
              <a:t>regulatory and administrative </a:t>
            </a:r>
            <a:r>
              <a:rPr lang="en-GB" dirty="0"/>
              <a:t>authorities.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en-GB" dirty="0" smtClean="0"/>
              <a:t>or </a:t>
            </a:r>
            <a:r>
              <a:rPr lang="en-GB" dirty="0"/>
              <a:t>implementation by general university level </a:t>
            </a:r>
            <a:r>
              <a:rPr lang="en-GB" dirty="0" smtClean="0"/>
              <a:t>academic programmes </a:t>
            </a:r>
            <a:r>
              <a:rPr lang="en-GB" dirty="0"/>
              <a:t>(bachelor and master) in economics, business administration and law, </a:t>
            </a:r>
            <a:r>
              <a:rPr lang="en-GB" dirty="0" smtClean="0"/>
              <a:t>rather than </a:t>
            </a:r>
            <a:r>
              <a:rPr lang="en-GB" dirty="0"/>
              <a:t>to specialized training in standardization.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While </a:t>
            </a:r>
            <a:r>
              <a:rPr lang="en-GB" dirty="0"/>
              <a:t>the model programme aims </a:t>
            </a:r>
            <a:r>
              <a:rPr lang="en-GB" dirty="0" smtClean="0"/>
              <a:t>at establishing </a:t>
            </a:r>
            <a:r>
              <a:rPr lang="en-GB" dirty="0"/>
              <a:t>a core curriculum, the specific set of issues and the time allocated to each </a:t>
            </a:r>
            <a:r>
              <a:rPr lang="en-GB" dirty="0" smtClean="0"/>
              <a:t>area would </a:t>
            </a:r>
            <a:r>
              <a:rPr lang="en-GB" dirty="0"/>
              <a:t>clearly have to be tailored to the needs of a specific educational institution </a:t>
            </a:r>
            <a:r>
              <a:rPr lang="en-GB" dirty="0" smtClean="0"/>
              <a:t>and programme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Developed in </a:t>
            </a:r>
            <a:r>
              <a:rPr lang="en-GB" dirty="0"/>
              <a:t>consultation </a:t>
            </a:r>
            <a:r>
              <a:rPr lang="en-GB" dirty="0" smtClean="0"/>
              <a:t>with a </a:t>
            </a:r>
            <a:r>
              <a:rPr lang="en-GB" dirty="0"/>
              <a:t>group of experts from educational institutions from Europe and CIS region</a:t>
            </a:r>
          </a:p>
        </p:txBody>
      </p:sp>
    </p:spTree>
    <p:extLst>
      <p:ext uri="{BB962C8B-B14F-4D97-AF65-F5344CB8AC3E}">
        <p14:creationId xmlns:p14="http://schemas.microsoft.com/office/powerpoint/2010/main" val="16086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764" y="332656"/>
            <a:ext cx="8309466" cy="638944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Curriculum – </a:t>
            </a:r>
            <a:r>
              <a:rPr lang="fr-CH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 </a:t>
            </a:r>
            <a:r>
              <a:rPr lang="fr-CH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modules</a:t>
            </a:r>
            <a:endParaRPr lang="en-U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4"/>
          <p:cNvSpPr txBox="1">
            <a:spLocks noGrp="1" noChangeArrowheads="1"/>
          </p:cNvSpPr>
          <p:nvPr>
            <p:ph sz="quarter" idx="10"/>
          </p:nvPr>
        </p:nvSpPr>
        <p:spPr>
          <a:xfrm>
            <a:off x="261764" y="1196752"/>
            <a:ext cx="12030757" cy="4751784"/>
          </a:xfrm>
          <a:prstGeom prst="rect">
            <a:avLst/>
          </a:prstGeom>
        </p:spPr>
        <p:txBody>
          <a:bodyPr vert="horz" lIns="99569" tIns="49785" rIns="99569" bIns="49785" rtlCol="0">
            <a:normAutofit fontScale="62500" lnSpcReduction="20000"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900" dirty="0"/>
              <a:t>1</a:t>
            </a:r>
            <a:r>
              <a:rPr lang="en-GB" sz="3200" dirty="0" smtClean="0"/>
              <a:t>.      Standardization </a:t>
            </a:r>
            <a:r>
              <a:rPr lang="en-GB" sz="3200" dirty="0"/>
              <a:t>basics</a:t>
            </a:r>
            <a:endParaRPr lang="en-US" sz="3200" dirty="0"/>
          </a:p>
          <a:p>
            <a:pPr marL="0" indent="0">
              <a:buNone/>
            </a:pPr>
            <a:r>
              <a:rPr lang="en-GB" sz="3200" dirty="0"/>
              <a:t>2</a:t>
            </a:r>
            <a:r>
              <a:rPr lang="en-GB" sz="3200" dirty="0" smtClean="0"/>
              <a:t>.      Benefits </a:t>
            </a:r>
            <a:r>
              <a:rPr lang="en-GB" sz="3200" dirty="0"/>
              <a:t>of standardization for society</a:t>
            </a:r>
            <a:endParaRPr lang="en-US" sz="3200" dirty="0"/>
          </a:p>
          <a:p>
            <a:pPr marL="0" indent="0">
              <a:buNone/>
            </a:pPr>
            <a:r>
              <a:rPr lang="en-GB" sz="3200" dirty="0" smtClean="0"/>
              <a:t>3.      Standardization </a:t>
            </a:r>
            <a:r>
              <a:rPr lang="en-GB" sz="3200" dirty="0"/>
              <a:t>and companies</a:t>
            </a:r>
            <a:endParaRPr lang="en-US" sz="3200" dirty="0"/>
          </a:p>
          <a:p>
            <a:pPr marL="457200" indent="-457200">
              <a:buAutoNum type="arabicPeriod" startAt="4"/>
            </a:pPr>
            <a:r>
              <a:rPr lang="en-GB" sz="3200" dirty="0" smtClean="0"/>
              <a:t>  National </a:t>
            </a:r>
            <a:r>
              <a:rPr lang="en-GB" sz="3200" dirty="0"/>
              <a:t>legal and institutional framework </a:t>
            </a:r>
            <a:endParaRPr lang="en-GB" sz="3200" dirty="0" smtClean="0"/>
          </a:p>
          <a:p>
            <a:pPr marL="457200" indent="-457200">
              <a:buAutoNum type="arabicPeriod" startAt="4"/>
            </a:pPr>
            <a:r>
              <a:rPr lang="en-GB" sz="3200" dirty="0" smtClean="0"/>
              <a:t>  Regulatory </a:t>
            </a:r>
            <a:r>
              <a:rPr lang="en-GB" sz="3200" dirty="0"/>
              <a:t>policies and related institutional mechanisms </a:t>
            </a:r>
            <a:endParaRPr lang="en-US" sz="3200" dirty="0"/>
          </a:p>
          <a:p>
            <a:pPr marL="0" indent="0">
              <a:buNone/>
            </a:pPr>
            <a:r>
              <a:rPr lang="en-GB" sz="3200" dirty="0"/>
              <a:t>6</a:t>
            </a:r>
            <a:r>
              <a:rPr lang="en-GB" sz="3200" dirty="0" smtClean="0"/>
              <a:t>.      Managing </a:t>
            </a:r>
            <a:r>
              <a:rPr lang="en-GB" sz="3200" dirty="0"/>
              <a:t>risks through standards, regulations and regulatory impact assessments (RIAs)</a:t>
            </a:r>
            <a:endParaRPr lang="en-US" sz="3200" dirty="0"/>
          </a:p>
          <a:p>
            <a:pPr marL="0" indent="0">
              <a:buNone/>
            </a:pPr>
            <a:r>
              <a:rPr lang="en-GB" sz="3200" dirty="0"/>
              <a:t>7</a:t>
            </a:r>
            <a:r>
              <a:rPr lang="en-GB" sz="3200" dirty="0" smtClean="0"/>
              <a:t>.      Metrology </a:t>
            </a:r>
            <a:endParaRPr lang="en-US" sz="3200" dirty="0"/>
          </a:p>
          <a:p>
            <a:pPr marL="0" indent="0">
              <a:buNone/>
            </a:pPr>
            <a:r>
              <a:rPr lang="en-GB" sz="3200" dirty="0"/>
              <a:t>8</a:t>
            </a:r>
            <a:r>
              <a:rPr lang="en-GB" sz="3200" dirty="0" smtClean="0"/>
              <a:t>.      Conformity assessment</a:t>
            </a:r>
            <a:endParaRPr lang="en-US" sz="3200" dirty="0"/>
          </a:p>
          <a:p>
            <a:pPr marL="0" indent="0">
              <a:buNone/>
            </a:pPr>
            <a:r>
              <a:rPr lang="en-GB" sz="3200" dirty="0"/>
              <a:t>9</a:t>
            </a:r>
            <a:r>
              <a:rPr lang="en-GB" sz="3200" dirty="0" smtClean="0"/>
              <a:t>.      Market </a:t>
            </a:r>
            <a:r>
              <a:rPr lang="en-GB" sz="3200" dirty="0"/>
              <a:t>surveillance</a:t>
            </a:r>
            <a:endParaRPr lang="en-US" sz="3200" dirty="0"/>
          </a:p>
          <a:p>
            <a:pPr marL="0" indent="0">
              <a:buNone/>
            </a:pPr>
            <a:r>
              <a:rPr lang="en-GB" sz="3200" dirty="0"/>
              <a:t>10</a:t>
            </a:r>
            <a:r>
              <a:rPr lang="en-GB" sz="3200" dirty="0" smtClean="0"/>
              <a:t>.    Management </a:t>
            </a:r>
            <a:r>
              <a:rPr lang="en-GB" sz="3200" dirty="0"/>
              <a:t>system standards</a:t>
            </a:r>
            <a:endParaRPr lang="en-US" sz="3200" dirty="0"/>
          </a:p>
          <a:p>
            <a:pPr marL="0" indent="0">
              <a:buNone/>
            </a:pPr>
            <a:r>
              <a:rPr lang="en-GB" sz="3200" dirty="0"/>
              <a:t>11</a:t>
            </a:r>
            <a:r>
              <a:rPr lang="en-GB" sz="3200" dirty="0" smtClean="0"/>
              <a:t>.    International </a:t>
            </a:r>
            <a:r>
              <a:rPr lang="en-GB" sz="3200" dirty="0"/>
              <a:t>standardization</a:t>
            </a:r>
            <a:endParaRPr lang="en-US" sz="3200" dirty="0"/>
          </a:p>
          <a:p>
            <a:pPr marL="0" indent="0">
              <a:buNone/>
            </a:pPr>
            <a:r>
              <a:rPr lang="en-GB" sz="3200" dirty="0"/>
              <a:t>12</a:t>
            </a:r>
            <a:r>
              <a:rPr lang="en-GB" sz="3200" dirty="0" smtClean="0"/>
              <a:t>.    International </a:t>
            </a:r>
            <a:r>
              <a:rPr lang="en-GB" sz="3200" dirty="0"/>
              <a:t>trade, standards and regulations</a:t>
            </a:r>
            <a:endParaRPr lang="en-US" sz="3200" dirty="0"/>
          </a:p>
          <a:p>
            <a:pPr marL="457200" indent="-457200">
              <a:buAutoNum type="arabicPeriod" startAt="13"/>
            </a:pPr>
            <a:r>
              <a:rPr lang="en-GB" sz="3200" dirty="0" smtClean="0"/>
              <a:t>  Standardization </a:t>
            </a:r>
            <a:r>
              <a:rPr lang="en-GB" sz="3200" dirty="0"/>
              <a:t>of information requirements and supply </a:t>
            </a:r>
            <a:r>
              <a:rPr lang="en-GB" sz="3200" dirty="0" smtClean="0"/>
              <a:t>chains</a:t>
            </a:r>
            <a:endParaRPr lang="en-US" sz="3200" dirty="0"/>
          </a:p>
          <a:p>
            <a:pPr marL="457200" indent="-457200">
              <a:buAutoNum type="arabicPeriod" startAt="13"/>
            </a:pPr>
            <a:r>
              <a:rPr lang="en-GB" sz="3200" dirty="0" smtClean="0"/>
              <a:t>   A </a:t>
            </a:r>
            <a:r>
              <a:rPr lang="en-GB" sz="3200" dirty="0"/>
              <a:t>practical exercise: Standardization within a company</a:t>
            </a:r>
            <a:endParaRPr lang="en-US" sz="3200" dirty="0"/>
          </a:p>
          <a:p>
            <a:pPr marL="0" indent="0">
              <a:buNone/>
            </a:pPr>
            <a:r>
              <a:rPr lang="en-GB" sz="3200" dirty="0"/>
              <a:t>15</a:t>
            </a:r>
            <a:r>
              <a:rPr lang="en-GB" sz="3200" dirty="0" smtClean="0"/>
              <a:t>.    Policy </a:t>
            </a:r>
            <a:r>
              <a:rPr lang="en-GB" sz="3200" dirty="0"/>
              <a:t>issues and challenges in </a:t>
            </a:r>
            <a:r>
              <a:rPr lang="en-GB" sz="3200" dirty="0" smtClean="0"/>
              <a:t>standardization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210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812" y="116632"/>
            <a:ext cx="105312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Proposed c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ooperation with LERU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2061345"/>
            <a:ext cx="4773521" cy="29057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763" y="1844824"/>
            <a:ext cx="6408713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unique mandate: standardization, metrology, technical regulations, conformity assessment, market surveillance and risk management.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H" dirty="0" err="1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</a:t>
            </a:r>
            <a:r>
              <a:rPr lang="fr-CH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institutions focus on </a:t>
            </a:r>
            <a:r>
              <a:rPr lang="fr-CH" dirty="0" err="1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only</a:t>
            </a:r>
            <a:r>
              <a:rPr lang="fr-CH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one area UNECE </a:t>
            </a:r>
            <a:r>
              <a:rPr lang="fr-CH" dirty="0" err="1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promotes</a:t>
            </a:r>
            <a:r>
              <a:rPr lang="fr-CH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fr-CH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holistic</a:t>
            </a:r>
            <a:r>
              <a:rPr lang="fr-CH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understanding</a:t>
            </a:r>
            <a:r>
              <a:rPr lang="fr-CH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CH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approach</a:t>
            </a:r>
            <a:endParaRPr lang="fr-CH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CH" sz="20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H" sz="20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Opportunities</a:t>
            </a:r>
            <a:r>
              <a:rPr lang="fr-CH" sz="2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for: </a:t>
            </a:r>
          </a:p>
          <a:p>
            <a:pPr marL="355600" indent="-3556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CH" sz="20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fr-CH" sz="2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Joint </a:t>
            </a:r>
            <a:r>
              <a:rPr lang="fr-CH" sz="20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studies</a:t>
            </a:r>
            <a:r>
              <a:rPr lang="fr-CH" sz="2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CH" sz="20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r>
              <a:rPr lang="fr-CH" sz="2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20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projects</a:t>
            </a:r>
            <a:endParaRPr lang="fr-CH" sz="20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fr-CH" sz="2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Joint </a:t>
            </a:r>
            <a:r>
              <a:rPr lang="fr-CH" sz="20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</a:t>
            </a:r>
            <a:r>
              <a:rPr lang="fr-CH" sz="2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online or offline </a:t>
            </a:r>
            <a:r>
              <a:rPr lang="fr-CH" sz="20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teaching</a:t>
            </a:r>
            <a:r>
              <a:rPr lang="fr-CH" sz="2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modules </a:t>
            </a: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fr-CH" sz="20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Internships</a:t>
            </a:r>
            <a:endParaRPr lang="fr-CH" sz="20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fr-CH" sz="2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Regular/ad hoc interventions in classes or courses by UNECE staff </a:t>
            </a: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fr-CH" sz="20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Advice</a:t>
            </a:r>
            <a:r>
              <a:rPr lang="fr-CH" sz="2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/contributions for the </a:t>
            </a:r>
            <a:r>
              <a:rPr lang="fr-CH" sz="20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</a:t>
            </a:r>
            <a:r>
              <a:rPr lang="fr-CH" sz="2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courses/curricula on standards-</a:t>
            </a:r>
            <a:r>
              <a:rPr lang="fr-CH" sz="20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related</a:t>
            </a:r>
            <a:r>
              <a:rPr lang="fr-CH" sz="2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issues by UNECE staff </a:t>
            </a:r>
            <a:endParaRPr lang="en-GB" sz="2000" dirty="0">
              <a:solidFill>
                <a:srgbClr val="0066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9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Lorenza Jachia </a:t>
            </a:r>
          </a:p>
          <a:p>
            <a:r>
              <a:rPr lang="en-US" dirty="0" smtClean="0"/>
              <a:t>Secretary, Working Party on Regulatory Cooperation and Standardization Policies (WP.)</a:t>
            </a:r>
          </a:p>
          <a:p>
            <a:r>
              <a:rPr lang="en-US" smtClean="0"/>
              <a:t>Lorenza.jachia@unece.org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4324" y="116632"/>
            <a:ext cx="10969943" cy="762000"/>
          </a:xfrm>
        </p:spPr>
        <p:txBody>
          <a:bodyPr/>
          <a:lstStyle/>
          <a:p>
            <a:r>
              <a:rPr lang="fr-CH" dirty="0" smtClean="0"/>
              <a:t>UNECE: United Nations </a:t>
            </a:r>
            <a:r>
              <a:rPr lang="fr-CH" dirty="0" err="1" smtClean="0"/>
              <a:t>Economic</a:t>
            </a:r>
            <a:r>
              <a:rPr lang="fr-CH" dirty="0" smtClean="0"/>
              <a:t> Commission for Europe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1" y="908720"/>
            <a:ext cx="104679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0724" y="4509120"/>
            <a:ext cx="10297144" cy="115212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tx1"/>
                </a:solidFill>
              </a:rPr>
              <a:t>Large and diverse </a:t>
            </a:r>
            <a:r>
              <a:rPr lang="fr-CH" dirty="0" err="1" smtClean="0">
                <a:solidFill>
                  <a:schemeClr val="tx1"/>
                </a:solidFill>
              </a:rPr>
              <a:t>membership</a:t>
            </a:r>
            <a:r>
              <a:rPr lang="fr-CH" dirty="0" smtClean="0">
                <a:solidFill>
                  <a:schemeClr val="tx1"/>
                </a:solidFill>
              </a:rPr>
              <a:t> (56 </a:t>
            </a:r>
            <a:r>
              <a:rPr lang="fr-CH" dirty="0" err="1" smtClean="0">
                <a:solidFill>
                  <a:schemeClr val="tx1"/>
                </a:solidFill>
              </a:rPr>
              <a:t>members</a:t>
            </a:r>
            <a:r>
              <a:rPr lang="fr-CH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tx1"/>
                </a:solidFill>
              </a:rPr>
              <a:t>Large mandate </a:t>
            </a:r>
            <a:r>
              <a:rPr lang="fr-CH" dirty="0" err="1" smtClean="0">
                <a:solidFill>
                  <a:schemeClr val="tx1"/>
                </a:solidFill>
              </a:rPr>
              <a:t>encompassing</a:t>
            </a:r>
            <a:r>
              <a:rPr lang="fr-CH" dirty="0" smtClean="0">
                <a:solidFill>
                  <a:schemeClr val="tx1"/>
                </a:solidFill>
              </a:rPr>
              <a:t> Trade, </a:t>
            </a:r>
            <a:r>
              <a:rPr lang="fr-CH" dirty="0" err="1" smtClean="0">
                <a:solidFill>
                  <a:schemeClr val="tx1"/>
                </a:solidFill>
              </a:rPr>
              <a:t>Environrment</a:t>
            </a:r>
            <a:r>
              <a:rPr lang="fr-CH" dirty="0" smtClean="0">
                <a:solidFill>
                  <a:schemeClr val="tx1"/>
                </a:solidFill>
              </a:rPr>
              <a:t>, Transport, </a:t>
            </a:r>
            <a:r>
              <a:rPr lang="fr-CH" dirty="0" err="1" smtClean="0">
                <a:solidFill>
                  <a:schemeClr val="tx1"/>
                </a:solidFill>
              </a:rPr>
              <a:t>Sustainable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Energy</a:t>
            </a:r>
            <a:r>
              <a:rPr lang="fr-CH" dirty="0" smtClean="0">
                <a:solidFill>
                  <a:schemeClr val="tx1"/>
                </a:solidFill>
              </a:rPr>
              <a:t>, </a:t>
            </a:r>
            <a:r>
              <a:rPr lang="fr-CH" dirty="0" err="1" smtClean="0">
                <a:solidFill>
                  <a:schemeClr val="tx1"/>
                </a:solidFill>
              </a:rPr>
              <a:t>Forestry</a:t>
            </a:r>
            <a:r>
              <a:rPr lang="fr-CH" dirty="0" smtClean="0">
                <a:solidFill>
                  <a:schemeClr val="tx1"/>
                </a:solidFill>
              </a:rPr>
              <a:t>, </a:t>
            </a:r>
            <a:r>
              <a:rPr lang="fr-CH" dirty="0" err="1" smtClean="0">
                <a:solidFill>
                  <a:schemeClr val="tx1"/>
                </a:solidFill>
              </a:rPr>
              <a:t>Housing</a:t>
            </a:r>
            <a:r>
              <a:rPr lang="fr-CH" dirty="0" smtClean="0">
                <a:solidFill>
                  <a:schemeClr val="tx1"/>
                </a:solidFill>
              </a:rPr>
              <a:t> and Land Management, </a:t>
            </a:r>
            <a:r>
              <a:rPr lang="fr-CH" dirty="0" err="1" smtClean="0">
                <a:solidFill>
                  <a:schemeClr val="tx1"/>
                </a:solidFill>
              </a:rPr>
              <a:t>Statistics</a:t>
            </a:r>
            <a:r>
              <a:rPr lang="fr-CH" dirty="0" smtClean="0">
                <a:solidFill>
                  <a:schemeClr val="tx1"/>
                </a:solidFill>
              </a:rPr>
              <a:t>, etc.  </a:t>
            </a:r>
            <a:endParaRPr lang="en-GB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UNECE </a:t>
            </a:r>
            <a:r>
              <a:rPr lang="en-GB" dirty="0">
                <a:solidFill>
                  <a:schemeClr val="tx1"/>
                </a:solidFill>
              </a:rPr>
              <a:t>helps implement the Sustainable Development Goals by translating  </a:t>
            </a:r>
            <a:r>
              <a:rPr lang="en-GB" dirty="0" smtClean="0">
                <a:solidFill>
                  <a:schemeClr val="tx1"/>
                </a:solidFill>
              </a:rPr>
              <a:t>global goals into </a:t>
            </a:r>
            <a:r>
              <a:rPr lang="en-GB" dirty="0">
                <a:solidFill>
                  <a:schemeClr val="tx1"/>
                </a:solidFill>
              </a:rPr>
              <a:t>norms, standards and </a:t>
            </a:r>
            <a:r>
              <a:rPr lang="en-GB" dirty="0" smtClean="0">
                <a:solidFill>
                  <a:schemeClr val="tx1"/>
                </a:solidFill>
              </a:rPr>
              <a:t>conventions, building </a:t>
            </a:r>
            <a:r>
              <a:rPr lang="en-GB" dirty="0">
                <a:solidFill>
                  <a:schemeClr val="tx1"/>
                </a:solidFill>
              </a:rPr>
              <a:t>capacity and engaging in partnerships with the </a:t>
            </a:r>
            <a:r>
              <a:rPr lang="en-GB" dirty="0" smtClean="0">
                <a:solidFill>
                  <a:schemeClr val="tx1"/>
                </a:solidFill>
              </a:rPr>
              <a:t>private sector, the academia, and </a:t>
            </a:r>
            <a:r>
              <a:rPr lang="en-GB" dirty="0">
                <a:solidFill>
                  <a:schemeClr val="tx1"/>
                </a:solidFill>
              </a:rPr>
              <a:t>civil </a:t>
            </a:r>
            <a:r>
              <a:rPr lang="en-GB" dirty="0" smtClean="0">
                <a:solidFill>
                  <a:schemeClr val="tx1"/>
                </a:solidFill>
              </a:rPr>
              <a:t>society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“</a:t>
            </a:r>
            <a:r>
              <a:rPr lang="en-GB" dirty="0">
                <a:solidFill>
                  <a:schemeClr val="tx1"/>
                </a:solidFill>
              </a:rPr>
              <a:t>UNECE’s achievements have made it a go-to source for improving </a:t>
            </a:r>
            <a:r>
              <a:rPr lang="en-GB" dirty="0" smtClean="0">
                <a:solidFill>
                  <a:schemeClr val="tx1"/>
                </a:solidFill>
              </a:rPr>
              <a:t>global </a:t>
            </a:r>
            <a:r>
              <a:rPr lang="en-GB" dirty="0">
                <a:solidFill>
                  <a:schemeClr val="tx1"/>
                </a:solidFill>
              </a:rPr>
              <a:t>public goods and services, with more than 100 countries beyond </a:t>
            </a:r>
            <a:r>
              <a:rPr lang="en-GB" dirty="0" smtClean="0">
                <a:solidFill>
                  <a:schemeClr val="tx1"/>
                </a:solidFill>
              </a:rPr>
              <a:t> the </a:t>
            </a:r>
            <a:r>
              <a:rPr lang="en-GB" dirty="0">
                <a:solidFill>
                  <a:schemeClr val="tx1"/>
                </a:solidFill>
              </a:rPr>
              <a:t>UNECE region benefiting from its work</a:t>
            </a:r>
            <a:r>
              <a:rPr lang="en-GB" dirty="0" smtClean="0">
                <a:solidFill>
                  <a:schemeClr val="tx1"/>
                </a:solidFill>
              </a:rPr>
              <a:t>” (UN </a:t>
            </a:r>
            <a:r>
              <a:rPr lang="en-GB" dirty="0">
                <a:solidFill>
                  <a:schemeClr val="tx1"/>
                </a:solidFill>
              </a:rPr>
              <a:t>Secretary-General Ban </a:t>
            </a:r>
            <a:r>
              <a:rPr lang="en-GB" dirty="0" smtClean="0">
                <a:solidFill>
                  <a:schemeClr val="tx1"/>
                </a:solidFill>
              </a:rPr>
              <a:t>Ki-moon)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562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182" y="125760"/>
            <a:ext cx="108478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UNECE </a:t>
            </a:r>
            <a:r>
              <a:rPr lang="fr-CH" dirty="0" err="1" smtClean="0"/>
              <a:t>Working</a:t>
            </a:r>
            <a:r>
              <a:rPr lang="fr-CH" dirty="0" smtClean="0"/>
              <a:t> Party on: </a:t>
            </a:r>
            <a:br>
              <a:rPr lang="fr-CH" dirty="0" smtClean="0"/>
            </a:br>
            <a:r>
              <a:rPr lang="fr-CH" dirty="0" err="1" smtClean="0"/>
              <a:t>Regulatory</a:t>
            </a:r>
            <a:r>
              <a:rPr lang="fr-CH" dirty="0" smtClean="0"/>
              <a:t> </a:t>
            </a:r>
            <a:r>
              <a:rPr lang="fr-CH" dirty="0" err="1" smtClean="0"/>
              <a:t>cooperation</a:t>
            </a:r>
            <a:r>
              <a:rPr lang="fr-CH" dirty="0" smtClean="0"/>
              <a:t> </a:t>
            </a:r>
            <a:r>
              <a:rPr lang="fr-CH" dirty="0" smtClean="0"/>
              <a:t>&amp; </a:t>
            </a:r>
            <a:r>
              <a:rPr lang="fr-CH" dirty="0" err="1" smtClean="0"/>
              <a:t>stds</a:t>
            </a:r>
            <a:r>
              <a:rPr lang="fr-CH" dirty="0" smtClean="0"/>
              <a:t> </a:t>
            </a:r>
            <a:r>
              <a:rPr lang="fr-CH" dirty="0" err="1" smtClean="0"/>
              <a:t>policies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5273" y="1268760"/>
            <a:ext cx="11373624" cy="28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37931725" indent="-37474525"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What we are:</a:t>
            </a:r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Intergovernmental body</a:t>
            </a:r>
          </a:p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Participation by: authorities, regional &amp; int’l 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org, standards-setting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bodies, business, 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certification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bodies, test houses, civil society</a:t>
            </a:r>
          </a:p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 all UN Member States</a:t>
            </a:r>
          </a:p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1970 – 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2015:  45+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years</a:t>
            </a:r>
          </a:p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Our mandate:</a:t>
            </a:r>
          </a:p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Wingdings" pitchFamily="2" charset="2"/>
                <a:cs typeface="Arial" pitchFamily="34" charset="0"/>
              </a:rPr>
              <a:t>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Standardization </a:t>
            </a:r>
            <a:r>
              <a:rPr lang="en-GB" dirty="0">
                <a:solidFill>
                  <a:prstClr val="black"/>
                </a:solidFill>
                <a:latin typeface="Wingdings" pitchFamily="2" charset="2"/>
                <a:cs typeface="Arial" pitchFamily="34" charset="0"/>
              </a:rPr>
              <a:t>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Technical regulations </a:t>
            </a:r>
            <a:r>
              <a:rPr lang="en-GB" dirty="0">
                <a:solidFill>
                  <a:prstClr val="black"/>
                </a:solidFill>
                <a:latin typeface="Wingdings" pitchFamily="2" charset="2"/>
                <a:cs typeface="Arial" pitchFamily="34" charset="0"/>
              </a:rPr>
              <a:t>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Conformity assessment </a:t>
            </a:r>
            <a:r>
              <a:rPr lang="en-GB" dirty="0">
                <a:solidFill>
                  <a:prstClr val="black"/>
                </a:solidFill>
                <a:latin typeface="Wingdings" pitchFamily="2" charset="2"/>
                <a:cs typeface="Arial" pitchFamily="34" charset="0"/>
              </a:rPr>
              <a:t>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Accreditation </a:t>
            </a:r>
            <a:r>
              <a:rPr lang="en-GB" dirty="0">
                <a:solidFill>
                  <a:prstClr val="black"/>
                </a:solidFill>
                <a:latin typeface="Wingdings" pitchFamily="2" charset="2"/>
                <a:cs typeface="Arial" pitchFamily="34" charset="0"/>
              </a:rPr>
              <a:t>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Metrology </a:t>
            </a:r>
            <a:r>
              <a:rPr lang="en-GB" dirty="0">
                <a:solidFill>
                  <a:prstClr val="black"/>
                </a:solidFill>
                <a:latin typeface="Wingdings" pitchFamily="2" charset="2"/>
                <a:cs typeface="Arial" pitchFamily="34" charset="0"/>
              </a:rPr>
              <a:t>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Market 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surveillance </a:t>
            </a:r>
            <a:r>
              <a:rPr lang="en-GB" dirty="0" smtClean="0">
                <a:solidFill>
                  <a:prstClr val="black"/>
                </a:solidFill>
                <a:latin typeface="Wingdings" pitchFamily="2" charset="2"/>
                <a:cs typeface="Arial" pitchFamily="34" charset="0"/>
              </a:rPr>
              <a:t>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Risk Management 	       </a:t>
            </a:r>
            <a:r>
              <a:rPr lang="en-GB" dirty="0" smtClean="0">
                <a:solidFill>
                  <a:prstClr val="black"/>
                </a:solidFill>
                <a:latin typeface="Wingdings" pitchFamily="2" charset="2"/>
                <a:cs typeface="Arial" pitchFamily="34" charset="0"/>
              </a:rPr>
              <a:t>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Education on standards and standards related issues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en-GB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Our activities</a:t>
            </a:r>
            <a:r>
              <a:rPr lang="en-GB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 and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hare info &amp; best practice</a:t>
            </a:r>
          </a:p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Capacity-building (trainings and awareness-raising events)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maintain a set of recommendations </a:t>
            </a:r>
          </a:p>
          <a:p>
            <a:pPr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Implement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set of initiatives on specific industrial sectors </a:t>
            </a:r>
          </a:p>
        </p:txBody>
      </p:sp>
    </p:spTree>
    <p:extLst>
      <p:ext uri="{BB962C8B-B14F-4D97-AF65-F5344CB8AC3E}">
        <p14:creationId xmlns:p14="http://schemas.microsoft.com/office/powerpoint/2010/main" val="12338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Recent</a:t>
            </a:r>
            <a:r>
              <a:rPr lang="fr-CH" dirty="0" smtClean="0"/>
              <a:t> UNECE WP. 6 </a:t>
            </a:r>
            <a:r>
              <a:rPr lang="fr-CH" dirty="0" err="1" smtClean="0"/>
              <a:t>events</a:t>
            </a:r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8242" y="1226929"/>
            <a:ext cx="6048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December 2015 – WSC </a:t>
            </a:r>
            <a:r>
              <a:rPr lang="en-GB" sz="2800" dirty="0" smtClean="0"/>
              <a:t>workshop on </a:t>
            </a:r>
            <a:r>
              <a:rPr lang="en-GB" sz="2800" dirty="0"/>
              <a:t>conformity </a:t>
            </a:r>
            <a:r>
              <a:rPr lang="en-GB" sz="2800" dirty="0" smtClean="0"/>
              <a:t>assessment (co-organized by UNECE, ISO, IEC and ITU)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November </a:t>
            </a:r>
            <a:r>
              <a:rPr lang="en-GB" sz="2800" dirty="0"/>
              <a:t>2015 – UNECE – ISO </a:t>
            </a:r>
            <a:r>
              <a:rPr lang="en-GB" sz="2800" dirty="0" smtClean="0"/>
              <a:t>– IEC </a:t>
            </a:r>
            <a:r>
              <a:rPr lang="en-GB" sz="2800" dirty="0"/>
              <a:t>Workshop on «Using </a:t>
            </a:r>
            <a:r>
              <a:rPr lang="en-GB" sz="2800" dirty="0" smtClean="0"/>
              <a:t>and referencing </a:t>
            </a:r>
            <a:r>
              <a:rPr lang="en-GB" sz="2800" dirty="0"/>
              <a:t>international </a:t>
            </a:r>
            <a:r>
              <a:rPr lang="en-GB" sz="2800" dirty="0" smtClean="0"/>
              <a:t>standards to </a:t>
            </a:r>
            <a:r>
              <a:rPr lang="en-GB" sz="2800" dirty="0"/>
              <a:t>support public policy»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March </a:t>
            </a:r>
            <a:r>
              <a:rPr lang="en-GB" sz="2800" dirty="0"/>
              <a:t>2015: Standards </a:t>
            </a:r>
            <a:r>
              <a:rPr lang="en-GB" sz="2800" dirty="0" err="1" smtClean="0"/>
              <a:t>forDisaster</a:t>
            </a:r>
            <a:r>
              <a:rPr lang="en-GB" sz="2800" dirty="0" smtClean="0"/>
              <a:t> </a:t>
            </a:r>
            <a:r>
              <a:rPr lang="en-GB" sz="2800" dirty="0"/>
              <a:t>Risk Reduction (event </a:t>
            </a:r>
            <a:r>
              <a:rPr lang="en-GB" sz="2800" dirty="0" smtClean="0"/>
              <a:t>of the </a:t>
            </a:r>
            <a:r>
              <a:rPr lang="en-GB" sz="2800" dirty="0"/>
              <a:t>World Conference for </a:t>
            </a:r>
            <a:r>
              <a:rPr lang="en-GB" sz="2800" dirty="0" smtClean="0"/>
              <a:t>Disaster Risk </a:t>
            </a:r>
            <a:r>
              <a:rPr lang="en-GB" sz="2800" dirty="0"/>
              <a:t>Reduction, Sendai, Japan)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" y="1133768"/>
            <a:ext cx="60198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8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66" y="188640"/>
            <a:ext cx="11616343" cy="762000"/>
          </a:xfrm>
        </p:spPr>
        <p:txBody>
          <a:bodyPr/>
          <a:lstStyle/>
          <a:p>
            <a:pPr algn="ctr"/>
            <a:r>
              <a:rPr lang="fr-CH" sz="4000" dirty="0" err="1" smtClean="0"/>
              <a:t>Why</a:t>
            </a:r>
            <a:r>
              <a:rPr lang="fr-CH" sz="4000" dirty="0" smtClean="0"/>
              <a:t> are standards and </a:t>
            </a:r>
            <a:r>
              <a:rPr lang="fr-CH" sz="4000" dirty="0" err="1" smtClean="0"/>
              <a:t>regulations</a:t>
            </a:r>
            <a:r>
              <a:rPr lang="fr-CH" sz="4000" dirty="0" smtClean="0"/>
              <a:t> important? </a:t>
            </a:r>
            <a:endParaRPr lang="en-GB" sz="400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4452" y="1124744"/>
            <a:ext cx="5400600" cy="4224536"/>
          </a:xfrm>
        </p:spPr>
        <p:txBody>
          <a:bodyPr>
            <a:noAutofit/>
          </a:bodyPr>
          <a:lstStyle/>
          <a:p>
            <a:r>
              <a:rPr lang="fr-CH" sz="2400" dirty="0" err="1" smtClean="0"/>
              <a:t>Deep</a:t>
            </a:r>
            <a:r>
              <a:rPr lang="fr-CH" sz="2400" dirty="0" smtClean="0"/>
              <a:t> </a:t>
            </a:r>
            <a:r>
              <a:rPr lang="fr-CH" sz="2400" dirty="0" err="1" smtClean="0"/>
              <a:t>regulatory</a:t>
            </a:r>
            <a:r>
              <a:rPr lang="fr-CH" sz="2400" dirty="0" smtClean="0"/>
              <a:t> </a:t>
            </a:r>
            <a:r>
              <a:rPr lang="fr-CH" sz="2400" dirty="0" smtClean="0"/>
              <a:t>fragmentation</a:t>
            </a:r>
          </a:p>
          <a:p>
            <a:r>
              <a:rPr lang="fr-CH" sz="2400" dirty="0" err="1" smtClean="0"/>
              <a:t>Risks</a:t>
            </a:r>
            <a:r>
              <a:rPr lang="fr-CH" sz="2400" dirty="0" smtClean="0"/>
              <a:t> </a:t>
            </a:r>
            <a:r>
              <a:rPr lang="fr-CH" sz="2400" dirty="0" err="1" smtClean="0"/>
              <a:t>from</a:t>
            </a:r>
            <a:r>
              <a:rPr lang="fr-CH" sz="2400" dirty="0" smtClean="0"/>
              <a:t> </a:t>
            </a:r>
            <a:r>
              <a:rPr lang="fr-CH" sz="2400" dirty="0" err="1" smtClean="0"/>
              <a:t>dangerous</a:t>
            </a:r>
            <a:r>
              <a:rPr lang="fr-CH" sz="2400" dirty="0" smtClean="0"/>
              <a:t> </a:t>
            </a:r>
            <a:r>
              <a:rPr lang="fr-CH" sz="2400" dirty="0" err="1" smtClean="0"/>
              <a:t>products</a:t>
            </a:r>
            <a:r>
              <a:rPr lang="fr-CH" sz="2400" dirty="0" smtClean="0"/>
              <a:t> and </a:t>
            </a:r>
            <a:r>
              <a:rPr lang="fr-CH" sz="2400" dirty="0" err="1" smtClean="0"/>
              <a:t>facilities</a:t>
            </a:r>
            <a:r>
              <a:rPr lang="fr-CH" sz="2400" dirty="0" smtClean="0"/>
              <a:t> on the </a:t>
            </a:r>
            <a:r>
              <a:rPr lang="fr-CH" sz="2400" dirty="0" err="1" smtClean="0"/>
              <a:t>rise</a:t>
            </a:r>
            <a:r>
              <a:rPr lang="fr-CH" sz="2400" dirty="0" smtClean="0"/>
              <a:t> </a:t>
            </a:r>
            <a:endParaRPr lang="fr-CH" sz="2400" dirty="0" smtClean="0"/>
          </a:p>
          <a:p>
            <a:r>
              <a:rPr lang="fr-CH" sz="2400" dirty="0" err="1" smtClean="0"/>
              <a:t>Mounting</a:t>
            </a:r>
            <a:r>
              <a:rPr lang="fr-CH" sz="2400" dirty="0" smtClean="0"/>
              <a:t> </a:t>
            </a:r>
            <a:r>
              <a:rPr lang="fr-CH" sz="2400" dirty="0" err="1"/>
              <a:t>costs</a:t>
            </a:r>
            <a:r>
              <a:rPr lang="fr-CH" sz="2400" dirty="0"/>
              <a:t> for the </a:t>
            </a:r>
            <a:r>
              <a:rPr lang="fr-CH" sz="2400" i="1" dirty="0" err="1" smtClean="0"/>
              <a:t>testing</a:t>
            </a:r>
            <a:r>
              <a:rPr lang="fr-CH" sz="2400" i="1" dirty="0" smtClean="0"/>
              <a:t> &amp; certification </a:t>
            </a:r>
            <a:r>
              <a:rPr lang="fr-CH" sz="2400" dirty="0"/>
              <a:t>of </a:t>
            </a:r>
            <a:r>
              <a:rPr lang="fr-CH" sz="2400" dirty="0" err="1"/>
              <a:t>products</a:t>
            </a:r>
            <a:r>
              <a:rPr lang="fr-CH" sz="2400" dirty="0"/>
              <a:t> </a:t>
            </a:r>
            <a:r>
              <a:rPr lang="fr-CH" sz="2400" dirty="0" smtClean="0"/>
              <a:t>&amp; production </a:t>
            </a:r>
            <a:r>
              <a:rPr lang="fr-CH" sz="2400" dirty="0" err="1"/>
              <a:t>processes</a:t>
            </a:r>
            <a:r>
              <a:rPr lang="fr-CH" sz="2400" dirty="0"/>
              <a:t> </a:t>
            </a:r>
            <a:endParaRPr lang="fr-CH" sz="2400" dirty="0" smtClean="0"/>
          </a:p>
          <a:p>
            <a:r>
              <a:rPr lang="fr-CH" sz="2400" dirty="0" err="1" smtClean="0"/>
              <a:t>Staggering</a:t>
            </a:r>
            <a:r>
              <a:rPr lang="fr-CH" sz="2400" dirty="0" smtClean="0"/>
              <a:t> rates of </a:t>
            </a:r>
            <a:r>
              <a:rPr lang="fr-CH" sz="2400" dirty="0" err="1" smtClean="0"/>
              <a:t>non-conformity</a:t>
            </a:r>
            <a:r>
              <a:rPr lang="fr-CH" sz="2400" dirty="0" smtClean="0"/>
              <a:t> on the </a:t>
            </a:r>
            <a:r>
              <a:rPr lang="fr-CH" sz="2400" dirty="0" err="1" smtClean="0"/>
              <a:t>markets</a:t>
            </a:r>
            <a:r>
              <a:rPr lang="fr-CH" sz="2400" dirty="0" smtClean="0"/>
              <a:t> </a:t>
            </a:r>
          </a:p>
          <a:p>
            <a:r>
              <a:rPr lang="fr-CH" sz="2400" dirty="0" err="1" smtClean="0"/>
              <a:t>Proliferation</a:t>
            </a:r>
            <a:r>
              <a:rPr lang="fr-CH" sz="2400" dirty="0" smtClean="0"/>
              <a:t> of </a:t>
            </a:r>
            <a:r>
              <a:rPr lang="fr-CH" sz="2400" dirty="0" err="1" smtClean="0"/>
              <a:t>low</a:t>
            </a:r>
            <a:r>
              <a:rPr lang="fr-CH" sz="2400" dirty="0" smtClean="0"/>
              <a:t> </a:t>
            </a:r>
            <a:r>
              <a:rPr lang="fr-CH" sz="2400" dirty="0" err="1" smtClean="0"/>
              <a:t>quality</a:t>
            </a:r>
            <a:r>
              <a:rPr lang="fr-CH" sz="2400" dirty="0"/>
              <a:t> </a:t>
            </a:r>
            <a:r>
              <a:rPr lang="fr-CH" sz="2400" dirty="0" smtClean="0"/>
              <a:t>and </a:t>
            </a:r>
            <a:r>
              <a:rPr lang="fr-CH" sz="2400" dirty="0" err="1" smtClean="0"/>
              <a:t>counterfeit</a:t>
            </a:r>
            <a:r>
              <a:rPr lang="fr-CH" sz="2400" dirty="0" smtClean="0"/>
              <a:t> </a:t>
            </a:r>
            <a:r>
              <a:rPr lang="fr-CH" sz="2400" dirty="0" err="1" smtClean="0"/>
              <a:t>goods</a:t>
            </a:r>
            <a:r>
              <a:rPr lang="fr-CH" sz="2400" dirty="0" smtClean="0"/>
              <a:t> not </a:t>
            </a:r>
            <a:r>
              <a:rPr lang="fr-CH" sz="2400" dirty="0" err="1" smtClean="0"/>
              <a:t>just</a:t>
            </a:r>
            <a:r>
              <a:rPr lang="fr-CH" sz="2400" dirty="0" smtClean="0"/>
              <a:t> for consumer </a:t>
            </a:r>
            <a:r>
              <a:rPr lang="fr-CH" sz="2400" dirty="0" err="1" smtClean="0"/>
              <a:t>products</a:t>
            </a:r>
            <a:r>
              <a:rPr lang="fr-CH" sz="2400" dirty="0" smtClean="0"/>
              <a:t>, but </a:t>
            </a:r>
            <a:r>
              <a:rPr lang="fr-CH" sz="2400" dirty="0" err="1" smtClean="0"/>
              <a:t>also</a:t>
            </a:r>
            <a:r>
              <a:rPr lang="fr-CH" sz="2400" dirty="0" smtClean="0"/>
              <a:t> </a:t>
            </a:r>
            <a:r>
              <a:rPr lang="fr-CH" sz="2400" dirty="0" smtClean="0"/>
              <a:t>for: pharma, high-tech </a:t>
            </a:r>
            <a:r>
              <a:rPr lang="fr-CH" sz="2400" dirty="0" err="1" smtClean="0"/>
              <a:t>equipment</a:t>
            </a:r>
            <a:r>
              <a:rPr lang="fr-CH" sz="2400" dirty="0" smtClean="0"/>
              <a:t> </a:t>
            </a:r>
            <a:r>
              <a:rPr lang="fr-CH" sz="2400" dirty="0" err="1" smtClean="0"/>
              <a:t>used</a:t>
            </a:r>
            <a:r>
              <a:rPr lang="fr-CH" sz="2400" dirty="0" smtClean="0"/>
              <a:t> in plants and </a:t>
            </a:r>
            <a:r>
              <a:rPr lang="fr-CH" sz="2400" dirty="0" err="1" smtClean="0"/>
              <a:t>factories</a:t>
            </a:r>
            <a:r>
              <a:rPr lang="fr-CH" sz="2400" dirty="0" smtClean="0"/>
              <a:t>, </a:t>
            </a:r>
            <a:r>
              <a:rPr lang="fr-CH" sz="2400" dirty="0" err="1" smtClean="0"/>
              <a:t>electrotechnical</a:t>
            </a:r>
            <a:r>
              <a:rPr lang="fr-CH" sz="2400" dirty="0" smtClean="0"/>
              <a:t> </a:t>
            </a:r>
            <a:r>
              <a:rPr lang="fr-CH" sz="2400" dirty="0" err="1" smtClean="0"/>
              <a:t>consumers</a:t>
            </a:r>
            <a:r>
              <a:rPr lang="fr-CH" sz="2400" dirty="0" smtClean="0"/>
              <a:t> </a:t>
            </a:r>
            <a:r>
              <a:rPr lang="fr-CH" sz="2400" dirty="0" err="1" smtClean="0"/>
              <a:t>goods</a:t>
            </a:r>
            <a:r>
              <a:rPr lang="fr-CH" sz="2400" dirty="0" smtClean="0"/>
              <a:t>…. </a:t>
            </a:r>
            <a:endParaRPr lang="fr-CH" sz="2400" dirty="0" smtClean="0"/>
          </a:p>
        </p:txBody>
      </p:sp>
      <p:pic>
        <p:nvPicPr>
          <p:cNvPr id="5" name="Picture 4" descr="China cracks down on counterfeit product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96752"/>
            <a:ext cx="56578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969943" cy="762000"/>
          </a:xfrm>
        </p:spPr>
        <p:txBody>
          <a:bodyPr/>
          <a:lstStyle/>
          <a:p>
            <a:r>
              <a:rPr lang="en-US" dirty="0" smtClean="0"/>
              <a:t>Lessons learnt: </a:t>
            </a:r>
            <a:br>
              <a:rPr lang="en-US" dirty="0" smtClean="0"/>
            </a:br>
            <a:r>
              <a:rPr lang="en-US" dirty="0" smtClean="0"/>
              <a:t>Advantages from regulatory cooperation: pre-market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8548" y="1268760"/>
            <a:ext cx="440448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Challenge </a:t>
            </a:r>
            <a:r>
              <a:rPr lang="en-GB" sz="2400" dirty="0"/>
              <a:t>for </a:t>
            </a:r>
            <a:r>
              <a:rPr lang="en-GB" sz="2400" dirty="0" smtClean="0"/>
              <a:t>regulators is to go beyond harmonization of regulations and standards</a:t>
            </a:r>
          </a:p>
          <a:p>
            <a:pPr marL="0" indent="0">
              <a:buNone/>
            </a:pPr>
            <a:r>
              <a:rPr lang="en-GB" sz="2400" dirty="0" smtClean="0"/>
              <a:t>Towards </a:t>
            </a:r>
            <a:r>
              <a:rPr lang="en-GB" sz="2400" dirty="0"/>
              <a:t>the international harmonization of </a:t>
            </a:r>
            <a:r>
              <a:rPr lang="en-GB" sz="2400" b="1" dirty="0" smtClean="0"/>
              <a:t>regulatory systems</a:t>
            </a:r>
            <a:r>
              <a:rPr lang="en-GB" sz="2400" dirty="0" smtClean="0"/>
              <a:t>, including through the increased use of conformity assessment schemes</a:t>
            </a:r>
          </a:p>
          <a:p>
            <a:pPr marL="0" indent="0">
              <a:buNone/>
            </a:pPr>
            <a:r>
              <a:rPr lang="fr-CH" sz="2400" dirty="0" err="1"/>
              <a:t>A</a:t>
            </a:r>
            <a:r>
              <a:rPr lang="fr-CH" sz="2400" dirty="0" err="1" smtClean="0"/>
              <a:t>void</a:t>
            </a:r>
            <a:r>
              <a:rPr lang="fr-CH" sz="2400" dirty="0" smtClean="0"/>
              <a:t> duplication of </a:t>
            </a:r>
            <a:r>
              <a:rPr lang="fr-CH" sz="2400" dirty="0" err="1" smtClean="0"/>
              <a:t>testing</a:t>
            </a:r>
            <a:r>
              <a:rPr lang="fr-CH" sz="2400" dirty="0" smtClean="0"/>
              <a:t> and </a:t>
            </a:r>
            <a:r>
              <a:rPr lang="fr-CH" sz="2400" dirty="0" err="1" smtClean="0"/>
              <a:t>enhancing</a:t>
            </a:r>
            <a:r>
              <a:rPr lang="fr-CH" sz="2400" dirty="0" smtClean="0"/>
              <a:t> the </a:t>
            </a:r>
            <a:r>
              <a:rPr lang="fr-CH" sz="2400" dirty="0" err="1" smtClean="0"/>
              <a:t>competitiveness</a:t>
            </a:r>
            <a:r>
              <a:rPr lang="fr-CH" sz="2400" dirty="0" smtClean="0"/>
              <a:t> of the </a:t>
            </a:r>
            <a:r>
              <a:rPr lang="fr-CH" sz="2400" dirty="0" err="1" smtClean="0"/>
              <a:t>industry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124744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8290" y="116632"/>
            <a:ext cx="10464674" cy="762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Lessons learnt: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Cooperation among regulators: post-market dimension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758708" y="1359043"/>
            <a:ext cx="3240360" cy="1584176"/>
          </a:xfrm>
          <a:prstGeom prst="rect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dirty="0" smtClean="0">
                <a:solidFill>
                  <a:prstClr val="white"/>
                </a:solidFill>
              </a:rPr>
              <a:t>Standards</a:t>
            </a:r>
          </a:p>
          <a:p>
            <a:pPr algn="ctr">
              <a:lnSpc>
                <a:spcPct val="90000"/>
              </a:lnSpc>
            </a:pPr>
            <a:r>
              <a:rPr lang="en-GB" dirty="0" smtClean="0">
                <a:solidFill>
                  <a:prstClr val="white"/>
                </a:solidFill>
              </a:rPr>
              <a:t>help define “how dangerous” is the  product/service/equipment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0756" y="3897579"/>
            <a:ext cx="2376264" cy="1584176"/>
          </a:xfrm>
          <a:prstGeom prst="rect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dirty="0" smtClean="0">
                <a:solidFill>
                  <a:prstClr val="white"/>
                </a:solidFill>
              </a:rPr>
              <a:t>Conformity </a:t>
            </a:r>
            <a:r>
              <a:rPr lang="en-GB" dirty="0">
                <a:solidFill>
                  <a:prstClr val="white"/>
                </a:solidFill>
              </a:rPr>
              <a:t>assessment </a:t>
            </a:r>
            <a:r>
              <a:rPr lang="en-GB" dirty="0" smtClean="0">
                <a:solidFill>
                  <a:prstClr val="white"/>
                </a:solidFill>
              </a:rPr>
              <a:t>helps</a:t>
            </a:r>
          </a:p>
          <a:p>
            <a:pPr algn="ctr">
              <a:lnSpc>
                <a:spcPct val="90000"/>
              </a:lnSpc>
            </a:pPr>
            <a:r>
              <a:rPr lang="en-GB" dirty="0" smtClean="0">
                <a:solidFill>
                  <a:prstClr val="white"/>
                </a:solidFill>
              </a:rPr>
              <a:t>control for probability </a:t>
            </a:r>
            <a:r>
              <a:rPr lang="en-GB" dirty="0">
                <a:solidFill>
                  <a:prstClr val="white"/>
                </a:solidFill>
              </a:rPr>
              <a:t>of </a:t>
            </a:r>
            <a:r>
              <a:rPr lang="en-GB" dirty="0" smtClean="0">
                <a:solidFill>
                  <a:prstClr val="white"/>
                </a:solidFill>
              </a:rPr>
              <a:t>non-compliance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62864" y="2946648"/>
            <a:ext cx="339535" cy="9144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prstClr val="black"/>
                </a:solidFill>
              </a:rPr>
              <a:t>≠</a:t>
            </a:r>
            <a:endParaRPr lang="en-GB" dirty="0" smtClean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985900"/>
            <a:ext cx="82677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1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66" y="188640"/>
            <a:ext cx="11616343" cy="762000"/>
          </a:xfrm>
        </p:spPr>
        <p:txBody>
          <a:bodyPr/>
          <a:lstStyle/>
          <a:p>
            <a:r>
              <a:rPr lang="fr-CH" sz="4000" dirty="0" smtClean="0"/>
              <a:t>How </a:t>
            </a:r>
            <a:r>
              <a:rPr lang="fr-CH" sz="4000" dirty="0" err="1" smtClean="0"/>
              <a:t>can</a:t>
            </a:r>
            <a:r>
              <a:rPr lang="fr-CH" sz="4000" dirty="0" smtClean="0"/>
              <a:t> </a:t>
            </a:r>
            <a:r>
              <a:rPr lang="fr-CH" sz="4000" dirty="0" err="1" smtClean="0"/>
              <a:t>academia</a:t>
            </a:r>
            <a:r>
              <a:rPr lang="fr-CH" sz="4000" dirty="0" smtClean="0"/>
              <a:t> help?  </a:t>
            </a:r>
            <a:endParaRPr lang="en-GB" sz="400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26460" y="1052736"/>
            <a:ext cx="5400600" cy="4224536"/>
          </a:xfrm>
        </p:spPr>
        <p:txBody>
          <a:bodyPr>
            <a:noAutofit/>
          </a:bodyPr>
          <a:lstStyle/>
          <a:p>
            <a:r>
              <a:rPr lang="fr-CH" sz="2400" dirty="0" err="1" smtClean="0"/>
              <a:t>Research</a:t>
            </a:r>
            <a:r>
              <a:rPr lang="fr-CH" sz="2400" dirty="0" smtClean="0"/>
              <a:t> on: impact of </a:t>
            </a:r>
            <a:r>
              <a:rPr lang="fr-CH" sz="2400" dirty="0" err="1" smtClean="0"/>
              <a:t>regulatory</a:t>
            </a:r>
            <a:r>
              <a:rPr lang="fr-CH" sz="2400" dirty="0" smtClean="0"/>
              <a:t> fragmentation on </a:t>
            </a:r>
            <a:r>
              <a:rPr lang="fr-CH" sz="2400" dirty="0" err="1" smtClean="0"/>
              <a:t>growth</a:t>
            </a:r>
            <a:r>
              <a:rPr lang="fr-CH" sz="2400" dirty="0" smtClean="0"/>
              <a:t>, innovation, </a:t>
            </a:r>
            <a:r>
              <a:rPr lang="fr-CH" sz="2400" dirty="0" err="1" smtClean="0"/>
              <a:t>safety</a:t>
            </a:r>
            <a:r>
              <a:rPr lang="fr-CH" sz="2400" dirty="0" smtClean="0"/>
              <a:t> for </a:t>
            </a:r>
            <a:r>
              <a:rPr lang="fr-CH" sz="2400" dirty="0" err="1" smtClean="0"/>
              <a:t>consumers</a:t>
            </a:r>
            <a:r>
              <a:rPr lang="fr-CH" sz="2400" dirty="0" smtClean="0"/>
              <a:t> and businesses </a:t>
            </a:r>
            <a:endParaRPr lang="fr-CH" sz="2400" dirty="0" smtClean="0"/>
          </a:p>
          <a:p>
            <a:r>
              <a:rPr lang="fr-CH" sz="2400" dirty="0" err="1" smtClean="0"/>
              <a:t>Raise</a:t>
            </a:r>
            <a:r>
              <a:rPr lang="fr-CH" sz="2400" dirty="0" smtClean="0"/>
              <a:t> </a:t>
            </a:r>
            <a:r>
              <a:rPr lang="fr-CH" sz="2400" dirty="0" err="1" smtClean="0"/>
              <a:t>awareness</a:t>
            </a:r>
            <a:r>
              <a:rPr lang="fr-CH" sz="2400" dirty="0" smtClean="0"/>
              <a:t> </a:t>
            </a:r>
            <a:r>
              <a:rPr lang="fr-CH" sz="2400" dirty="0" err="1" smtClean="0"/>
              <a:t>among</a:t>
            </a:r>
            <a:r>
              <a:rPr lang="fr-CH" sz="2400" dirty="0" smtClean="0"/>
              <a:t> the </a:t>
            </a:r>
            <a:r>
              <a:rPr lang="fr-CH" sz="2400" dirty="0" err="1" smtClean="0"/>
              <a:t>young</a:t>
            </a:r>
            <a:r>
              <a:rPr lang="fr-CH" sz="2400" dirty="0" smtClean="0"/>
              <a:t> of the importance of standards for </a:t>
            </a:r>
            <a:r>
              <a:rPr lang="fr-CH" sz="2400" dirty="0" err="1" smtClean="0"/>
              <a:t>sustainable</a:t>
            </a:r>
            <a:r>
              <a:rPr lang="fr-CH" sz="2400" dirty="0" smtClean="0"/>
              <a:t> </a:t>
            </a:r>
            <a:r>
              <a:rPr lang="fr-CH" sz="2400" dirty="0" err="1" smtClean="0"/>
              <a:t>development</a:t>
            </a:r>
            <a:r>
              <a:rPr lang="fr-CH" sz="2400" dirty="0" smtClean="0"/>
              <a:t> </a:t>
            </a:r>
            <a:endParaRPr lang="fr-CH" sz="2400" dirty="0" smtClean="0"/>
          </a:p>
          <a:p>
            <a:r>
              <a:rPr lang="fr-CH" sz="2400" dirty="0" err="1" smtClean="0"/>
              <a:t>Equip</a:t>
            </a:r>
            <a:r>
              <a:rPr lang="fr-CH" sz="2400" dirty="0" smtClean="0"/>
              <a:t> </a:t>
            </a:r>
            <a:r>
              <a:rPr lang="fr-CH" sz="2400" dirty="0" err="1" smtClean="0"/>
              <a:t>graduates</a:t>
            </a:r>
            <a:r>
              <a:rPr lang="fr-CH" sz="2400" dirty="0" smtClean="0"/>
              <a:t> </a:t>
            </a:r>
            <a:r>
              <a:rPr lang="fr-CH" sz="2400" dirty="0" err="1" smtClean="0"/>
              <a:t>with</a:t>
            </a:r>
            <a:r>
              <a:rPr lang="fr-CH" sz="2400" dirty="0" smtClean="0"/>
              <a:t> </a:t>
            </a:r>
            <a:r>
              <a:rPr lang="fr-CH" sz="2400" dirty="0" err="1" smtClean="0"/>
              <a:t>tools</a:t>
            </a:r>
            <a:r>
              <a:rPr lang="fr-CH" sz="2400" dirty="0" smtClean="0"/>
              <a:t> </a:t>
            </a:r>
            <a:r>
              <a:rPr lang="fr-CH" sz="2400" dirty="0" err="1" smtClean="0"/>
              <a:t>that</a:t>
            </a:r>
            <a:r>
              <a:rPr lang="fr-CH" sz="2400" dirty="0" smtClean="0"/>
              <a:t> </a:t>
            </a:r>
            <a:r>
              <a:rPr lang="fr-CH" sz="2400" dirty="0" err="1" smtClean="0"/>
              <a:t>will</a:t>
            </a:r>
            <a:r>
              <a:rPr lang="fr-CH" sz="2400" dirty="0" smtClean="0"/>
              <a:t> </a:t>
            </a:r>
            <a:r>
              <a:rPr lang="fr-CH" sz="2400" dirty="0" err="1" smtClean="0"/>
              <a:t>enable</a:t>
            </a:r>
            <a:r>
              <a:rPr lang="fr-CH" sz="2400" dirty="0" smtClean="0"/>
              <a:t> </a:t>
            </a:r>
            <a:r>
              <a:rPr lang="fr-CH" sz="2400" dirty="0" err="1" smtClean="0"/>
              <a:t>them</a:t>
            </a:r>
            <a:r>
              <a:rPr lang="fr-CH" sz="2400" dirty="0" smtClean="0"/>
              <a:t> to </a:t>
            </a:r>
            <a:r>
              <a:rPr lang="fr-CH" sz="2400" dirty="0" err="1" smtClean="0"/>
              <a:t>tackle</a:t>
            </a:r>
            <a:r>
              <a:rPr lang="fr-CH" sz="2400" dirty="0" smtClean="0"/>
              <a:t> </a:t>
            </a:r>
            <a:r>
              <a:rPr lang="fr-CH" sz="2400" dirty="0" err="1" smtClean="0"/>
              <a:t>technical</a:t>
            </a:r>
            <a:r>
              <a:rPr lang="fr-CH" sz="2400" dirty="0" smtClean="0"/>
              <a:t>, and </a:t>
            </a:r>
            <a:r>
              <a:rPr lang="fr-CH" sz="2400" dirty="0" err="1" smtClean="0"/>
              <a:t>organizational</a:t>
            </a:r>
            <a:r>
              <a:rPr lang="fr-CH" sz="2400" dirty="0" smtClean="0"/>
              <a:t> issues </a:t>
            </a:r>
            <a:r>
              <a:rPr lang="fr-CH" sz="2400" dirty="0" err="1" smtClean="0"/>
              <a:t>with</a:t>
            </a:r>
            <a:r>
              <a:rPr lang="fr-CH" sz="2400" dirty="0" smtClean="0"/>
              <a:t> a </a:t>
            </a:r>
            <a:r>
              <a:rPr lang="fr-CH" sz="2400" dirty="0" err="1" smtClean="0"/>
              <a:t>pragmatic</a:t>
            </a:r>
            <a:r>
              <a:rPr lang="fr-CH" sz="2400" dirty="0" smtClean="0"/>
              <a:t>, hands-on and </a:t>
            </a:r>
            <a:r>
              <a:rPr lang="fr-CH" sz="2400" dirty="0" err="1" smtClean="0"/>
              <a:t>holistic</a:t>
            </a:r>
            <a:r>
              <a:rPr lang="fr-CH" sz="2400" dirty="0" smtClean="0"/>
              <a:t> </a:t>
            </a:r>
            <a:r>
              <a:rPr lang="fr-CH" sz="2400" dirty="0" err="1" smtClean="0"/>
              <a:t>approach</a:t>
            </a:r>
            <a:endParaRPr lang="fr-CH" sz="2400" dirty="0" smtClean="0"/>
          </a:p>
          <a:p>
            <a:r>
              <a:rPr lang="fr-CH" sz="2400" dirty="0" err="1" smtClean="0"/>
              <a:t>Strengthen</a:t>
            </a:r>
            <a:r>
              <a:rPr lang="fr-CH" sz="2400" dirty="0" smtClean="0"/>
              <a:t> exchanges </a:t>
            </a:r>
            <a:r>
              <a:rPr lang="fr-CH" sz="2400" dirty="0" err="1" smtClean="0"/>
              <a:t>with</a:t>
            </a:r>
            <a:r>
              <a:rPr lang="fr-CH" sz="2400" dirty="0" smtClean="0"/>
              <a:t> the UN </a:t>
            </a:r>
            <a:r>
              <a:rPr lang="fr-CH" sz="2400" dirty="0" err="1" smtClean="0"/>
              <a:t>through</a:t>
            </a:r>
            <a:r>
              <a:rPr lang="fr-CH" sz="2400" dirty="0" smtClean="0"/>
              <a:t> </a:t>
            </a:r>
            <a:r>
              <a:rPr lang="fr-CH" sz="2400" dirty="0" err="1" smtClean="0"/>
              <a:t>internships</a:t>
            </a:r>
            <a:r>
              <a:rPr lang="fr-CH" sz="2400" dirty="0" smtClean="0"/>
              <a:t>, joint </a:t>
            </a:r>
            <a:r>
              <a:rPr lang="fr-CH" sz="2400" dirty="0" err="1" smtClean="0"/>
              <a:t>research</a:t>
            </a:r>
            <a:r>
              <a:rPr lang="fr-CH" sz="2400" dirty="0" smtClean="0"/>
              <a:t> </a:t>
            </a:r>
            <a:r>
              <a:rPr lang="fr-CH" sz="2400" dirty="0" err="1" smtClean="0"/>
              <a:t>projects</a:t>
            </a:r>
            <a:r>
              <a:rPr lang="fr-CH" sz="2400" dirty="0" smtClean="0"/>
              <a:t>,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visits</a:t>
            </a:r>
            <a:r>
              <a:rPr lang="fr-CH" sz="2400" dirty="0" smtClean="0"/>
              <a:t> for classes… </a:t>
            </a:r>
            <a:endParaRPr lang="fr-CH" sz="2400" dirty="0" smtClean="0"/>
          </a:p>
        </p:txBody>
      </p:sp>
      <p:pic>
        <p:nvPicPr>
          <p:cNvPr id="3074" name="Picture 2" descr="http://static.guim.co.uk/sys-images/Society/Pix/pictures/2010/2/19/1266594851118/Queens-University-Belfast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556792"/>
            <a:ext cx="5581633" cy="33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9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188640"/>
            <a:ext cx="9141619" cy="762392"/>
          </a:xfrm>
        </p:spPr>
        <p:txBody>
          <a:bodyPr>
            <a:normAutofit fontScale="90000"/>
          </a:bodyPr>
          <a:lstStyle/>
          <a:p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we’ve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achieved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far: </a:t>
            </a:r>
            <a:endParaRPr lang="en-U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en-GB" sz="2200" dirty="0"/>
          </a:p>
          <a:p>
            <a:pPr>
              <a:lnSpc>
                <a:spcPct val="80000"/>
              </a:lnSpc>
            </a:pPr>
            <a:endParaRPr lang="en-GB" sz="2200" dirty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50408" y="1090267"/>
            <a:ext cx="11593288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GB" sz="2200" b="1" dirty="0" smtClean="0"/>
              <a:t>1970</a:t>
            </a:r>
            <a:endParaRPr lang="en-GB" sz="2200" b="1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Adoption of Recommendation I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Governments encouraged to </a:t>
            </a:r>
            <a:r>
              <a:rPr lang="en-US" sz="2000" dirty="0">
                <a:solidFill>
                  <a:prstClr val="black"/>
                </a:solidFill>
              </a:rPr>
              <a:t>include standardization in the curricula of educational institutions </a:t>
            </a:r>
            <a:endParaRPr lang="en-GB" sz="2000" dirty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endParaRPr lang="en-GB" sz="20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GB" sz="2200" b="1" dirty="0" smtClean="0"/>
              <a:t>2011</a:t>
            </a:r>
            <a:endParaRPr lang="en-GB" sz="2200" b="1"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More than 40 years </a:t>
            </a:r>
            <a:r>
              <a:rPr lang="en-GB" dirty="0" smtClean="0">
                <a:solidFill>
                  <a:prstClr val="black"/>
                </a:solidFill>
              </a:rPr>
              <a:t>had passed </a:t>
            </a:r>
            <a:endParaRPr lang="en-GB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Few educational institutions have included standards in their curriculum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Very different educational approaches internationally </a:t>
            </a:r>
            <a:endParaRPr lang="en-GB" dirty="0" smtClean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endParaRPr lang="en-GB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GB" sz="2200" b="1" dirty="0"/>
              <a:t>2012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prstClr val="black"/>
                </a:solidFill>
              </a:rPr>
              <a:t>Workshop on «Education on Standards </a:t>
            </a:r>
            <a:r>
              <a:rPr lang="fr-CH" dirty="0" err="1" smtClean="0">
                <a:solidFill>
                  <a:prstClr val="black"/>
                </a:solidFill>
              </a:rPr>
              <a:t>Related</a:t>
            </a:r>
            <a:r>
              <a:rPr lang="fr-CH" dirty="0" smtClean="0">
                <a:solidFill>
                  <a:prstClr val="black"/>
                </a:solidFill>
              </a:rPr>
              <a:t> issues»</a:t>
            </a:r>
            <a:endParaRPr lang="en-GB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H" dirty="0" err="1" smtClean="0">
                <a:solidFill>
                  <a:prstClr val="black"/>
                </a:solidFill>
              </a:rPr>
              <a:t>Revision</a:t>
            </a:r>
            <a:r>
              <a:rPr lang="fr-CH" dirty="0" smtClean="0">
                <a:solidFill>
                  <a:prstClr val="black"/>
                </a:solidFill>
              </a:rPr>
              <a:t> of </a:t>
            </a:r>
            <a:r>
              <a:rPr lang="fr-CH" dirty="0" err="1" smtClean="0">
                <a:solidFill>
                  <a:prstClr val="black"/>
                </a:solidFill>
              </a:rPr>
              <a:t>Recommendation</a:t>
            </a:r>
            <a:r>
              <a:rPr lang="fr-CH" dirty="0" smtClean="0">
                <a:solidFill>
                  <a:prstClr val="black"/>
                </a:solidFill>
              </a:rPr>
              <a:t> I </a:t>
            </a:r>
            <a:r>
              <a:rPr lang="fr-CH" dirty="0" err="1" smtClean="0">
                <a:solidFill>
                  <a:prstClr val="black"/>
                </a:solidFill>
              </a:rPr>
              <a:t>adopted</a:t>
            </a:r>
            <a:r>
              <a:rPr lang="fr-CH" dirty="0" smtClean="0">
                <a:solidFill>
                  <a:prstClr val="black"/>
                </a:solidFill>
              </a:rPr>
              <a:t> by </a:t>
            </a:r>
            <a:r>
              <a:rPr lang="fr-CH" dirty="0" err="1" smtClean="0">
                <a:solidFill>
                  <a:prstClr val="black"/>
                </a:solidFill>
              </a:rPr>
              <a:t>Member</a:t>
            </a:r>
            <a:r>
              <a:rPr lang="fr-CH" dirty="0" smtClean="0">
                <a:solidFill>
                  <a:prstClr val="black"/>
                </a:solidFill>
              </a:rPr>
              <a:t> States (more on </a:t>
            </a:r>
            <a:r>
              <a:rPr lang="fr-CH" dirty="0" err="1" smtClean="0">
                <a:solidFill>
                  <a:prstClr val="black"/>
                </a:solidFill>
              </a:rPr>
              <a:t>that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later</a:t>
            </a:r>
            <a:r>
              <a:rPr lang="fr-CH" dirty="0" smtClean="0">
                <a:solidFill>
                  <a:prstClr val="black"/>
                </a:solidFill>
              </a:rPr>
              <a:t>)</a:t>
            </a:r>
            <a:endParaRPr lang="en-GB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prstClr val="black"/>
                </a:solidFill>
              </a:rPr>
              <a:t>Ad Hoc Group of Experts on Education on Standards </a:t>
            </a:r>
            <a:r>
              <a:rPr lang="fr-CH" dirty="0" err="1" smtClean="0">
                <a:solidFill>
                  <a:prstClr val="black"/>
                </a:solidFill>
              </a:rPr>
              <a:t>related</a:t>
            </a:r>
            <a:r>
              <a:rPr lang="fr-CH" dirty="0" smtClean="0">
                <a:solidFill>
                  <a:prstClr val="black"/>
                </a:solidFill>
              </a:rPr>
              <a:t> issues  (</a:t>
            </a:r>
            <a:r>
              <a:rPr lang="fr-CH" dirty="0" err="1" smtClean="0">
                <a:solidFill>
                  <a:prstClr val="black"/>
                </a:solidFill>
              </a:rPr>
              <a:t>STARTed</a:t>
            </a:r>
            <a:r>
              <a:rPr lang="fr-CH" dirty="0" smtClean="0">
                <a:solidFill>
                  <a:prstClr val="black"/>
                </a:solidFill>
              </a:rPr>
              <a:t>) set up &amp; </a:t>
            </a:r>
            <a:r>
              <a:rPr lang="fr-CH" dirty="0" err="1" smtClean="0">
                <a:solidFill>
                  <a:prstClr val="black"/>
                </a:solidFill>
              </a:rPr>
              <a:t>held</a:t>
            </a:r>
            <a:r>
              <a:rPr lang="fr-CH" dirty="0" smtClean="0">
                <a:solidFill>
                  <a:prstClr val="black"/>
                </a:solidFill>
              </a:rPr>
              <a:t> 1</a:t>
            </a:r>
            <a:r>
              <a:rPr lang="fr-CH" baseline="30000" dirty="0" smtClean="0">
                <a:solidFill>
                  <a:prstClr val="black"/>
                </a:solidFill>
              </a:rPr>
              <a:t>st</a:t>
            </a:r>
            <a:r>
              <a:rPr lang="fr-CH" dirty="0" smtClean="0">
                <a:solidFill>
                  <a:prstClr val="black"/>
                </a:solidFill>
              </a:rPr>
              <a:t> meeting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H" dirty="0" err="1" smtClean="0">
                <a:solidFill>
                  <a:prstClr val="black"/>
                </a:solidFill>
              </a:rPr>
              <a:t>Development</a:t>
            </a:r>
            <a:r>
              <a:rPr lang="fr-CH" dirty="0" smtClean="0">
                <a:solidFill>
                  <a:prstClr val="black"/>
                </a:solidFill>
              </a:rPr>
              <a:t> of a model curriculum for </a:t>
            </a:r>
            <a:r>
              <a:rPr lang="fr-CH" dirty="0" err="1" smtClean="0">
                <a:solidFill>
                  <a:prstClr val="black"/>
                </a:solidFill>
              </a:rPr>
              <a:t>teaching</a:t>
            </a:r>
            <a:r>
              <a:rPr lang="fr-CH" dirty="0" smtClean="0">
                <a:solidFill>
                  <a:prstClr val="black"/>
                </a:solidFill>
              </a:rPr>
              <a:t> standards-</a:t>
            </a:r>
            <a:r>
              <a:rPr lang="fr-CH" dirty="0" err="1" smtClean="0">
                <a:solidFill>
                  <a:prstClr val="black"/>
                </a:solidFill>
              </a:rPr>
              <a:t>related</a:t>
            </a:r>
            <a:r>
              <a:rPr lang="fr-CH" dirty="0" smtClean="0">
                <a:solidFill>
                  <a:prstClr val="black"/>
                </a:solidFill>
              </a:rPr>
              <a:t> issues in </a:t>
            </a:r>
            <a:r>
              <a:rPr lang="fr-CH" dirty="0" err="1" smtClean="0">
                <a:solidFill>
                  <a:prstClr val="black"/>
                </a:solidFill>
              </a:rPr>
              <a:t>Universities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endParaRPr lang="fr-CH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GB" sz="2200" b="1" dirty="0" smtClean="0"/>
              <a:t>2013-2014-2015</a:t>
            </a:r>
            <a:endParaRPr lang="en-GB" sz="2200" b="1"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H" dirty="0" err="1" smtClean="0">
                <a:solidFill>
                  <a:prstClr val="black"/>
                </a:solidFill>
              </a:rPr>
              <a:t>Annual</a:t>
            </a:r>
            <a:r>
              <a:rPr lang="fr-CH" dirty="0" smtClean="0">
                <a:solidFill>
                  <a:prstClr val="black"/>
                </a:solidFill>
              </a:rPr>
              <a:t> meetings of the </a:t>
            </a:r>
            <a:r>
              <a:rPr lang="fr-CH" dirty="0" err="1" smtClean="0">
                <a:solidFill>
                  <a:prstClr val="black"/>
                </a:solidFill>
              </a:rPr>
              <a:t>STARTed</a:t>
            </a:r>
            <a:r>
              <a:rPr lang="fr-CH" dirty="0" smtClean="0">
                <a:solidFill>
                  <a:prstClr val="black"/>
                </a:solidFill>
              </a:rPr>
              <a:t> Group</a:t>
            </a:r>
            <a:endParaRPr lang="en-GB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H" dirty="0" err="1" smtClean="0">
                <a:solidFill>
                  <a:prstClr val="black"/>
                </a:solidFill>
              </a:rPr>
              <a:t>Development</a:t>
            </a:r>
            <a:r>
              <a:rPr lang="fr-CH" dirty="0" smtClean="0">
                <a:solidFill>
                  <a:prstClr val="black"/>
                </a:solidFill>
              </a:rPr>
              <a:t> of 4 of the 15 modules in the curriculum </a:t>
            </a:r>
            <a:endParaRPr lang="en-GB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H" dirty="0" err="1" smtClean="0">
                <a:solidFill>
                  <a:prstClr val="black"/>
                </a:solidFill>
              </a:rPr>
              <a:t>Partnership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with</a:t>
            </a:r>
            <a:r>
              <a:rPr lang="fr-CH" dirty="0" smtClean="0">
                <a:solidFill>
                  <a:prstClr val="black"/>
                </a:solidFill>
              </a:rPr>
              <a:t> the </a:t>
            </a:r>
            <a:r>
              <a:rPr lang="fr-CH" dirty="0" err="1" smtClean="0">
                <a:solidFill>
                  <a:prstClr val="black"/>
                </a:solidFill>
              </a:rPr>
              <a:t>Russian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Academy </a:t>
            </a:r>
            <a:r>
              <a:rPr lang="en-GB" dirty="0">
                <a:solidFill>
                  <a:prstClr val="black"/>
                </a:solidFill>
              </a:rPr>
              <a:t>for Standardisation, </a:t>
            </a:r>
            <a:r>
              <a:rPr lang="en-GB" dirty="0" smtClean="0">
                <a:solidFill>
                  <a:prstClr val="black"/>
                </a:solidFill>
              </a:rPr>
              <a:t>Metrology and </a:t>
            </a:r>
            <a:r>
              <a:rPr lang="en-GB" dirty="0">
                <a:solidFill>
                  <a:prstClr val="black"/>
                </a:solidFill>
              </a:rPr>
              <a:t>Certification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H" dirty="0" err="1" smtClean="0">
                <a:solidFill>
                  <a:prstClr val="black"/>
                </a:solidFill>
              </a:rPr>
              <a:t>Partnership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with</a:t>
            </a:r>
            <a:r>
              <a:rPr lang="fr-CH" dirty="0" smtClean="0">
                <a:solidFill>
                  <a:prstClr val="black"/>
                </a:solidFill>
              </a:rPr>
              <a:t> EURAS - </a:t>
            </a:r>
            <a:r>
              <a:rPr lang="en-GB" dirty="0"/>
              <a:t> European Academy for Standardisation</a:t>
            </a:r>
            <a:endParaRPr lang="fr-CH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H" dirty="0" err="1" smtClean="0">
                <a:solidFill>
                  <a:prstClr val="black"/>
                </a:solidFill>
              </a:rPr>
              <a:t>Development</a:t>
            </a:r>
            <a:r>
              <a:rPr lang="fr-CH" dirty="0" smtClean="0">
                <a:solidFill>
                  <a:prstClr val="black"/>
                </a:solidFill>
              </a:rPr>
              <a:t> of a </a:t>
            </a:r>
            <a:r>
              <a:rPr lang="fr-CH" dirty="0" err="1" smtClean="0">
                <a:solidFill>
                  <a:prstClr val="black"/>
                </a:solidFill>
              </a:rPr>
              <a:t>repository</a:t>
            </a:r>
            <a:r>
              <a:rPr lang="fr-CH" dirty="0" smtClean="0">
                <a:solidFill>
                  <a:prstClr val="black"/>
                </a:solidFill>
              </a:rPr>
              <a:t> of </a:t>
            </a:r>
            <a:r>
              <a:rPr lang="fr-CH" dirty="0" err="1" smtClean="0">
                <a:solidFill>
                  <a:prstClr val="black"/>
                </a:solidFill>
              </a:rPr>
              <a:t>education-related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materials</a:t>
            </a:r>
            <a:r>
              <a:rPr lang="fr-CH" dirty="0">
                <a:solidFill>
                  <a:prstClr val="black"/>
                </a:solidFill>
              </a:rPr>
              <a:t> http://www.unece.org/trade/wp6/educationonstandardization.html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CH" dirty="0" smtClean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endParaRPr lang="fr-CH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700" dirty="0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NECE_P0TX_16x9">
  <a:themeElements>
    <a:clrScheme name="Custom 3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A2E6D"/>
      </a:accent1>
      <a:accent2>
        <a:srgbClr val="A73B30"/>
      </a:accent2>
      <a:accent3>
        <a:srgbClr val="87898B"/>
      </a:accent3>
      <a:accent4>
        <a:srgbClr val="89ACEF"/>
      </a:accent4>
      <a:accent5>
        <a:srgbClr val="C88A86"/>
      </a:accent5>
      <a:accent6>
        <a:srgbClr val="B9B8BB"/>
      </a:accent6>
      <a:hlink>
        <a:srgbClr val="0A2E6D"/>
      </a:hlink>
      <a:folHlink>
        <a:srgbClr val="8789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UNECE_P0TX_16x9</Template>
  <TotalTime>10077</TotalTime>
  <Words>1050</Words>
  <Application>Microsoft Office PowerPoint</Application>
  <PresentationFormat>Custom</PresentationFormat>
  <Paragraphs>125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UNECE_P0TX_16x9</vt:lpstr>
      <vt:lpstr>UNECE initiative on  Education on Standardization </vt:lpstr>
      <vt:lpstr>UNECE: United Nations Economic Commission for Europe</vt:lpstr>
      <vt:lpstr>UNECE Working Party on:  Regulatory cooperation &amp; stds policies</vt:lpstr>
      <vt:lpstr>Recent UNECE WP. 6 events </vt:lpstr>
      <vt:lpstr>Why are standards and regulations important? </vt:lpstr>
      <vt:lpstr>Lessons learnt:  Advantages from regulatory cooperation: pre-market </vt:lpstr>
      <vt:lpstr>   Lessons learnt: Cooperation among regulators: post-market dimension</vt:lpstr>
      <vt:lpstr>How can academia help?  </vt:lpstr>
      <vt:lpstr>What we’ve achieved so far: </vt:lpstr>
      <vt:lpstr>Recommendation I</vt:lpstr>
      <vt:lpstr>Model educational programme on standardization</vt:lpstr>
      <vt:lpstr>Curriculum – 15 modules</vt:lpstr>
      <vt:lpstr>Proposed cooperation with LERU</vt:lpstr>
      <vt:lpstr>Thank you</vt:lpstr>
    </vt:vector>
  </TitlesOfParts>
  <Company>ECE-ISU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Mika Vepsäläinen</dc:creator>
  <cp:lastModifiedBy>kulish</cp:lastModifiedBy>
  <cp:revision>104</cp:revision>
  <dcterms:created xsi:type="dcterms:W3CDTF">2015-05-07T08:49:16Z</dcterms:created>
  <dcterms:modified xsi:type="dcterms:W3CDTF">2016-01-07T14:47:10Z</dcterms:modified>
</cp:coreProperties>
</file>