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3" r:id="rId3"/>
    <p:sldMasterId id="2147483744" r:id="rId4"/>
  </p:sldMasterIdLst>
  <p:notesMasterIdLst>
    <p:notesMasterId r:id="rId31"/>
  </p:notesMasterIdLst>
  <p:sldIdLst>
    <p:sldId id="297" r:id="rId5"/>
    <p:sldId id="335" r:id="rId6"/>
    <p:sldId id="263" r:id="rId7"/>
    <p:sldId id="315" r:id="rId8"/>
    <p:sldId id="301" r:id="rId9"/>
    <p:sldId id="267" r:id="rId10"/>
    <p:sldId id="272" r:id="rId11"/>
    <p:sldId id="318" r:id="rId12"/>
    <p:sldId id="326" r:id="rId13"/>
    <p:sldId id="328" r:id="rId14"/>
    <p:sldId id="317" r:id="rId15"/>
    <p:sldId id="327" r:id="rId16"/>
    <p:sldId id="275" r:id="rId17"/>
    <p:sldId id="278" r:id="rId18"/>
    <p:sldId id="332" r:id="rId19"/>
    <p:sldId id="279" r:id="rId20"/>
    <p:sldId id="302" r:id="rId21"/>
    <p:sldId id="283" r:id="rId22"/>
    <p:sldId id="284" r:id="rId23"/>
    <p:sldId id="319" r:id="rId24"/>
    <p:sldId id="322" r:id="rId25"/>
    <p:sldId id="309" r:id="rId26"/>
    <p:sldId id="307" r:id="rId27"/>
    <p:sldId id="341" r:id="rId28"/>
    <p:sldId id="287" r:id="rId29"/>
    <p:sldId id="303" r:id="rId30"/>
  </p:sldIdLst>
  <p:sldSz cx="9144000" cy="6858000" type="screen4x3"/>
  <p:notesSz cx="6858000" cy="97107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sani" initials="p" lastIdx="14" clrIdx="0"/>
  <p:cmAuthor id="1" name="John" initials="J" lastIdx="17" clrIdx="1"/>
  <p:cmAuthor id="2" name="AA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0012" autoAdjust="0"/>
  </p:normalViewPr>
  <p:slideViewPr>
    <p:cSldViewPr>
      <p:cViewPr>
        <p:scale>
          <a:sx n="64" d="100"/>
          <a:sy n="64" d="100"/>
        </p:scale>
        <p:origin x="-2166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125EF-373C-400B-BC00-4F7D13916C70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6250A20F-7597-4B9B-BFD1-8AAAEDEFD12C}">
      <dgm:prSet phldrT="[Text]" custT="1"/>
      <dgm:spPr/>
      <dgm:t>
        <a:bodyPr/>
        <a:lstStyle/>
        <a:p>
          <a:r>
            <a:rPr lang="ru-RU" sz="2800" b="1" dirty="0" smtClean="0">
              <a:solidFill>
                <a:schemeClr val="accent2">
                  <a:lumMod val="75000"/>
                </a:schemeClr>
              </a:solidFill>
            </a:rPr>
            <a:t>Социальная</a:t>
          </a:r>
        </a:p>
        <a:p>
          <a:r>
            <a:rPr lang="ru-RU" sz="1600" b="1" dirty="0" smtClean="0"/>
            <a:t>Участие </a:t>
          </a:r>
          <a:r>
            <a:rPr lang="ru-RU" sz="1600" b="0" u="none" dirty="0" smtClean="0">
              <a:solidFill>
                <a:schemeClr val="tx1"/>
              </a:solidFill>
            </a:rPr>
            <a:t>и социальная справедливость</a:t>
          </a:r>
          <a:endParaRPr lang="en-GB" sz="1600" b="0" u="none" dirty="0" smtClean="0">
            <a:solidFill>
              <a:schemeClr val="tx1"/>
            </a:solidFill>
          </a:endParaRPr>
        </a:p>
        <a:p>
          <a:r>
            <a:rPr lang="ru-RU" sz="1600" b="1" dirty="0" smtClean="0"/>
            <a:t>Гарантия прав на владение и использование</a:t>
          </a:r>
          <a:r>
            <a:rPr lang="en-GB" sz="1600" b="1" dirty="0" smtClean="0"/>
            <a:t> </a:t>
          </a:r>
        </a:p>
        <a:p>
          <a:r>
            <a:rPr lang="ru-RU" sz="1600" b="1" dirty="0" smtClean="0"/>
            <a:t>Эффективное руководство</a:t>
          </a:r>
          <a:endParaRPr lang="en-GB" sz="1600" b="1" dirty="0" smtClean="0"/>
        </a:p>
        <a:p>
          <a:endParaRPr lang="en-GB" sz="1800" b="1" dirty="0" smtClean="0"/>
        </a:p>
        <a:p>
          <a:endParaRPr lang="en-GB" sz="1800" b="1" dirty="0" smtClean="0"/>
        </a:p>
        <a:p>
          <a:endParaRPr lang="en-GB" sz="1800" dirty="0" smtClean="0"/>
        </a:p>
        <a:p>
          <a:endParaRPr lang="en-GB" sz="1800" dirty="0"/>
        </a:p>
      </dgm:t>
    </dgm:pt>
    <dgm:pt modelId="{9715C071-CAF3-4A5A-A12C-5D60A3260C3F}" type="parTrans" cxnId="{CF9B169B-1C53-4235-A722-5E7015201E17}">
      <dgm:prSet/>
      <dgm:spPr/>
      <dgm:t>
        <a:bodyPr/>
        <a:lstStyle/>
        <a:p>
          <a:endParaRPr lang="en-GB"/>
        </a:p>
      </dgm:t>
    </dgm:pt>
    <dgm:pt modelId="{CDA04063-AD9B-4A83-828F-C8F36FDA18D3}" type="sibTrans" cxnId="{CF9B169B-1C53-4235-A722-5E7015201E17}">
      <dgm:prSet/>
      <dgm:spPr/>
      <dgm:t>
        <a:bodyPr/>
        <a:lstStyle/>
        <a:p>
          <a:endParaRPr lang="en-GB"/>
        </a:p>
      </dgm:t>
    </dgm:pt>
    <dgm:pt modelId="{90770911-04DF-4EFF-A078-A993BFCCBC65}">
      <dgm:prSet phldrT="[Text]" custT="1"/>
      <dgm:spPr/>
      <dgm:t>
        <a:bodyPr/>
        <a:lstStyle/>
        <a:p>
          <a:pPr algn="r"/>
          <a:r>
            <a:rPr lang="ru-RU" sz="2800" b="1" dirty="0" smtClean="0">
              <a:solidFill>
                <a:schemeClr val="accent2">
                  <a:lumMod val="75000"/>
                </a:schemeClr>
              </a:solidFill>
            </a:rPr>
            <a:t>Экономическая</a:t>
          </a:r>
          <a:r>
            <a:rPr lang="en-GB" sz="2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</a:p>
        <a:p>
          <a:pPr algn="r"/>
          <a:r>
            <a:rPr lang="ru-RU" sz="1600" b="1" u="none" dirty="0" smtClean="0">
              <a:solidFill>
                <a:schemeClr val="tx1"/>
              </a:solidFill>
            </a:rPr>
            <a:t>Эффективное и продуктивное использование лесного сектора стимулирует и оптимизирует производство возобновляемых ресурсов и энергии из древесины</a:t>
          </a:r>
          <a:endParaRPr lang="en-GB" sz="1600" b="1" u="none" dirty="0" smtClean="0">
            <a:solidFill>
              <a:schemeClr val="tx1"/>
            </a:solidFill>
          </a:endParaRPr>
        </a:p>
        <a:p>
          <a:pPr algn="r"/>
          <a:r>
            <a:rPr lang="ru-RU" sz="1600" b="1" u="none" dirty="0" smtClean="0">
              <a:solidFill>
                <a:schemeClr val="tx1"/>
              </a:solidFill>
            </a:rPr>
            <a:t>Рентабельность за счёт представления многофункциональных услуг и использования лесов</a:t>
          </a:r>
          <a:endParaRPr lang="en-GB" sz="1600" b="1" u="none" dirty="0" smtClean="0">
            <a:solidFill>
              <a:schemeClr val="tx1"/>
            </a:solidFill>
          </a:endParaRPr>
        </a:p>
        <a:p>
          <a:r>
            <a:rPr lang="ru-RU" sz="1600" b="1" dirty="0" smtClean="0"/>
            <a:t>Достойные средства к существованию и доход работников лесного сектора и местных жителей, зависящих от лесов</a:t>
          </a:r>
        </a:p>
        <a:p>
          <a:pPr algn="r"/>
          <a:endParaRPr lang="en-GB" sz="1600" b="1" dirty="0"/>
        </a:p>
      </dgm:t>
    </dgm:pt>
    <dgm:pt modelId="{05331471-E336-41A8-B578-11FAA9CDF69D}" type="parTrans" cxnId="{FC970AD3-2D34-4ACC-BF1D-6F39C00BF99E}">
      <dgm:prSet/>
      <dgm:spPr/>
      <dgm:t>
        <a:bodyPr/>
        <a:lstStyle/>
        <a:p>
          <a:endParaRPr lang="en-GB"/>
        </a:p>
      </dgm:t>
    </dgm:pt>
    <dgm:pt modelId="{5BCFC683-5C37-4AD7-8686-D67FB89129DF}" type="sibTrans" cxnId="{FC970AD3-2D34-4ACC-BF1D-6F39C00BF99E}">
      <dgm:prSet/>
      <dgm:spPr/>
      <dgm:t>
        <a:bodyPr/>
        <a:lstStyle/>
        <a:p>
          <a:endParaRPr lang="en-GB"/>
        </a:p>
      </dgm:t>
    </dgm:pt>
    <dgm:pt modelId="{C2DF2F19-9EBA-493F-9C4B-65BE19B96E6F}">
      <dgm:prSet phldrT="[Text]" custT="1"/>
      <dgm:spPr/>
      <dgm:t>
        <a:bodyPr/>
        <a:lstStyle/>
        <a:p>
          <a:pPr algn="ctr"/>
          <a:r>
            <a:rPr lang="ru-RU" sz="2700" b="1" dirty="0" smtClean="0">
              <a:solidFill>
                <a:schemeClr val="accent2">
                  <a:lumMod val="75000"/>
                </a:schemeClr>
              </a:solidFill>
            </a:rPr>
            <a:t>Экологическая</a:t>
          </a:r>
          <a:endParaRPr lang="en-GB" sz="2700" b="1" dirty="0" smtClean="0">
            <a:solidFill>
              <a:schemeClr val="accent2">
                <a:lumMod val="75000"/>
              </a:schemeClr>
            </a:solidFill>
          </a:endParaRPr>
        </a:p>
        <a:p>
          <a:r>
            <a:rPr lang="ru-RU" sz="1600" b="1" dirty="0" smtClean="0"/>
            <a:t>Долгосрочное поддержание здоровья и жизнеспособности лесных экосистем</a:t>
          </a:r>
        </a:p>
        <a:p>
          <a:pPr algn="l"/>
          <a:endParaRPr lang="en-GB" sz="1800" b="1" dirty="0" smtClean="0"/>
        </a:p>
        <a:p>
          <a:pPr algn="l"/>
          <a:r>
            <a:rPr lang="ru-RU" sz="1600" b="1" u="none" dirty="0" smtClean="0">
              <a:solidFill>
                <a:schemeClr val="tx1"/>
              </a:solidFill>
            </a:rPr>
            <a:t>Оптимизация процессов предотвращения климата и адаптации к его последствиям</a:t>
          </a:r>
          <a:endParaRPr lang="en-GB" sz="1600" b="1" u="none" dirty="0">
            <a:solidFill>
              <a:schemeClr val="tx1"/>
            </a:solidFill>
          </a:endParaRPr>
        </a:p>
      </dgm:t>
    </dgm:pt>
    <dgm:pt modelId="{C4D9568C-56CF-4496-9AFA-BC17A625C7CD}" type="parTrans" cxnId="{DE34A0AD-6B43-48EA-B636-32CE6923C2A1}">
      <dgm:prSet/>
      <dgm:spPr/>
      <dgm:t>
        <a:bodyPr/>
        <a:lstStyle/>
        <a:p>
          <a:endParaRPr lang="en-GB"/>
        </a:p>
      </dgm:t>
    </dgm:pt>
    <dgm:pt modelId="{A0DBB28A-3549-4A4C-B016-2E4A68DDCD5A}" type="sibTrans" cxnId="{DE34A0AD-6B43-48EA-B636-32CE6923C2A1}">
      <dgm:prSet/>
      <dgm:spPr/>
      <dgm:t>
        <a:bodyPr/>
        <a:lstStyle/>
        <a:p>
          <a:endParaRPr lang="en-GB"/>
        </a:p>
      </dgm:t>
    </dgm:pt>
    <dgm:pt modelId="{DD6C9F12-8099-4490-8C7F-8920DC427491}" type="pres">
      <dgm:prSet presAssocID="{5B0125EF-373C-400B-BC00-4F7D13916C70}" presName="compositeShape" presStyleCnt="0">
        <dgm:presLayoutVars>
          <dgm:chMax val="7"/>
          <dgm:dir/>
          <dgm:resizeHandles val="exact"/>
        </dgm:presLayoutVars>
      </dgm:prSet>
      <dgm:spPr/>
    </dgm:pt>
    <dgm:pt modelId="{5FB4574B-D0ED-42B8-A3A6-4DF6F3EB6110}" type="pres">
      <dgm:prSet presAssocID="{6250A20F-7597-4B9B-BFD1-8AAAEDEFD12C}" presName="circ1" presStyleLbl="vennNode1" presStyleIdx="0" presStyleCnt="3" custScaleX="151111" custScaleY="120378" custLinFactNeighborX="4058" custLinFactNeighborY="11225"/>
      <dgm:spPr/>
      <dgm:t>
        <a:bodyPr/>
        <a:lstStyle/>
        <a:p>
          <a:endParaRPr lang="en-GB"/>
        </a:p>
      </dgm:t>
    </dgm:pt>
    <dgm:pt modelId="{DF354FB4-4F60-4D21-8D3B-8DDBB410DD42}" type="pres">
      <dgm:prSet presAssocID="{6250A20F-7597-4B9B-BFD1-8AAAEDEFD12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C5B136-BAD3-4FE9-8770-CC224B56D048}" type="pres">
      <dgm:prSet presAssocID="{90770911-04DF-4EFF-A078-A993BFCCBC65}" presName="circ2" presStyleLbl="vennNode1" presStyleIdx="1" presStyleCnt="3" custScaleX="152224" custScaleY="115762" custLinFactNeighborX="16283" custLinFactNeighborY="-8008"/>
      <dgm:spPr/>
      <dgm:t>
        <a:bodyPr/>
        <a:lstStyle/>
        <a:p>
          <a:endParaRPr lang="en-GB"/>
        </a:p>
      </dgm:t>
    </dgm:pt>
    <dgm:pt modelId="{978CC8F6-EC90-4B4C-80DE-50E9B4E4C15D}" type="pres">
      <dgm:prSet presAssocID="{90770911-04DF-4EFF-A078-A993BFCCBC6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AEB293-FFED-4F7F-B208-35C64CE87B23}" type="pres">
      <dgm:prSet presAssocID="{C2DF2F19-9EBA-493F-9C4B-65BE19B96E6F}" presName="circ3" presStyleLbl="vennNode1" presStyleIdx="2" presStyleCnt="3" custScaleX="145536" custScaleY="120264" custLinFactNeighborX="-15884" custLinFactNeighborY="-9608"/>
      <dgm:spPr/>
      <dgm:t>
        <a:bodyPr/>
        <a:lstStyle/>
        <a:p>
          <a:endParaRPr lang="en-GB"/>
        </a:p>
      </dgm:t>
    </dgm:pt>
    <dgm:pt modelId="{F919BE84-CCC6-463C-9FD4-C0402A91E8B0}" type="pres">
      <dgm:prSet presAssocID="{C2DF2F19-9EBA-493F-9C4B-65BE19B96E6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9512215-4A14-4C12-8C5E-6FC6247709CA}" type="presOf" srcId="{5B0125EF-373C-400B-BC00-4F7D13916C70}" destId="{DD6C9F12-8099-4490-8C7F-8920DC427491}" srcOrd="0" destOrd="0" presId="urn:microsoft.com/office/officeart/2005/8/layout/venn1"/>
    <dgm:cxn modelId="{DE34A0AD-6B43-48EA-B636-32CE6923C2A1}" srcId="{5B0125EF-373C-400B-BC00-4F7D13916C70}" destId="{C2DF2F19-9EBA-493F-9C4B-65BE19B96E6F}" srcOrd="2" destOrd="0" parTransId="{C4D9568C-56CF-4496-9AFA-BC17A625C7CD}" sibTransId="{A0DBB28A-3549-4A4C-B016-2E4A68DDCD5A}"/>
    <dgm:cxn modelId="{CD561F60-2FF9-4A8E-8836-5C24E235189F}" type="presOf" srcId="{C2DF2F19-9EBA-493F-9C4B-65BE19B96E6F}" destId="{0FAEB293-FFED-4F7F-B208-35C64CE87B23}" srcOrd="0" destOrd="0" presId="urn:microsoft.com/office/officeart/2005/8/layout/venn1"/>
    <dgm:cxn modelId="{097F39FA-4A45-4121-AC22-E350173551F9}" type="presOf" srcId="{6250A20F-7597-4B9B-BFD1-8AAAEDEFD12C}" destId="{5FB4574B-D0ED-42B8-A3A6-4DF6F3EB6110}" srcOrd="0" destOrd="0" presId="urn:microsoft.com/office/officeart/2005/8/layout/venn1"/>
    <dgm:cxn modelId="{FC970AD3-2D34-4ACC-BF1D-6F39C00BF99E}" srcId="{5B0125EF-373C-400B-BC00-4F7D13916C70}" destId="{90770911-04DF-4EFF-A078-A993BFCCBC65}" srcOrd="1" destOrd="0" parTransId="{05331471-E336-41A8-B578-11FAA9CDF69D}" sibTransId="{5BCFC683-5C37-4AD7-8686-D67FB89129DF}"/>
    <dgm:cxn modelId="{1EF9F8E8-170D-4D7B-947D-02739E4FD3EE}" type="presOf" srcId="{C2DF2F19-9EBA-493F-9C4B-65BE19B96E6F}" destId="{F919BE84-CCC6-463C-9FD4-C0402A91E8B0}" srcOrd="1" destOrd="0" presId="urn:microsoft.com/office/officeart/2005/8/layout/venn1"/>
    <dgm:cxn modelId="{41BC4825-F149-44F0-91A5-B021E80E8F8E}" type="presOf" srcId="{6250A20F-7597-4B9B-BFD1-8AAAEDEFD12C}" destId="{DF354FB4-4F60-4D21-8D3B-8DDBB410DD42}" srcOrd="1" destOrd="0" presId="urn:microsoft.com/office/officeart/2005/8/layout/venn1"/>
    <dgm:cxn modelId="{7BCCCF8C-F602-4198-AD72-36482936C53A}" type="presOf" srcId="{90770911-04DF-4EFF-A078-A993BFCCBC65}" destId="{C3C5B136-BAD3-4FE9-8770-CC224B56D048}" srcOrd="0" destOrd="0" presId="urn:microsoft.com/office/officeart/2005/8/layout/venn1"/>
    <dgm:cxn modelId="{81D739F4-2285-466F-9D20-E594E76F2381}" type="presOf" srcId="{90770911-04DF-4EFF-A078-A993BFCCBC65}" destId="{978CC8F6-EC90-4B4C-80DE-50E9B4E4C15D}" srcOrd="1" destOrd="0" presId="urn:microsoft.com/office/officeart/2005/8/layout/venn1"/>
    <dgm:cxn modelId="{CF9B169B-1C53-4235-A722-5E7015201E17}" srcId="{5B0125EF-373C-400B-BC00-4F7D13916C70}" destId="{6250A20F-7597-4B9B-BFD1-8AAAEDEFD12C}" srcOrd="0" destOrd="0" parTransId="{9715C071-CAF3-4A5A-A12C-5D60A3260C3F}" sibTransId="{CDA04063-AD9B-4A83-828F-C8F36FDA18D3}"/>
    <dgm:cxn modelId="{CEE66046-7EDE-4550-AE13-ABC35F656D1F}" type="presParOf" srcId="{DD6C9F12-8099-4490-8C7F-8920DC427491}" destId="{5FB4574B-D0ED-42B8-A3A6-4DF6F3EB6110}" srcOrd="0" destOrd="0" presId="urn:microsoft.com/office/officeart/2005/8/layout/venn1"/>
    <dgm:cxn modelId="{72AAD5CB-B2B2-4D6A-BB76-9E0F1D312E2A}" type="presParOf" srcId="{DD6C9F12-8099-4490-8C7F-8920DC427491}" destId="{DF354FB4-4F60-4D21-8D3B-8DDBB410DD42}" srcOrd="1" destOrd="0" presId="urn:microsoft.com/office/officeart/2005/8/layout/venn1"/>
    <dgm:cxn modelId="{919BD6A3-D9AD-4238-81FC-1C7C9F7984EC}" type="presParOf" srcId="{DD6C9F12-8099-4490-8C7F-8920DC427491}" destId="{C3C5B136-BAD3-4FE9-8770-CC224B56D048}" srcOrd="2" destOrd="0" presId="urn:microsoft.com/office/officeart/2005/8/layout/venn1"/>
    <dgm:cxn modelId="{DDDCEC69-FAB6-48D0-B1F6-AF72C9139358}" type="presParOf" srcId="{DD6C9F12-8099-4490-8C7F-8920DC427491}" destId="{978CC8F6-EC90-4B4C-80DE-50E9B4E4C15D}" srcOrd="3" destOrd="0" presId="urn:microsoft.com/office/officeart/2005/8/layout/venn1"/>
    <dgm:cxn modelId="{A3759970-A1E8-4908-95D3-4445CE4CA302}" type="presParOf" srcId="{DD6C9F12-8099-4490-8C7F-8920DC427491}" destId="{0FAEB293-FFED-4F7F-B208-35C64CE87B23}" srcOrd="4" destOrd="0" presId="urn:microsoft.com/office/officeart/2005/8/layout/venn1"/>
    <dgm:cxn modelId="{C6C82AA7-4C78-4D8D-A1E9-1A2040CB485B}" type="presParOf" srcId="{DD6C9F12-8099-4490-8C7F-8920DC427491}" destId="{F919BE84-CCC6-463C-9FD4-C0402A91E8B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4574B-D0ED-42B8-A3A6-4DF6F3EB6110}">
      <dsp:nvSpPr>
        <dsp:cNvPr id="0" name=""/>
        <dsp:cNvSpPr/>
      </dsp:nvSpPr>
      <dsp:spPr>
        <a:xfrm>
          <a:off x="2132171" y="206268"/>
          <a:ext cx="5284895" cy="421005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75000"/>
                </a:schemeClr>
              </a:solidFill>
            </a:rPr>
            <a:t>Социальная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Участие </a:t>
          </a:r>
          <a:r>
            <a:rPr lang="ru-RU" sz="1600" b="0" u="none" kern="1200" dirty="0" smtClean="0">
              <a:solidFill>
                <a:schemeClr val="tx1"/>
              </a:solidFill>
            </a:rPr>
            <a:t>и социальная справедливость</a:t>
          </a:r>
          <a:endParaRPr lang="en-GB" sz="1600" b="0" u="none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Гарантия прав на владение и использование</a:t>
          </a:r>
          <a:r>
            <a:rPr lang="en-GB" sz="1600" b="1" kern="1200" dirty="0" smtClean="0"/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Эффективное руководство</a:t>
          </a:r>
          <a:endParaRPr lang="en-GB" sz="16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>
        <a:off x="2836823" y="943027"/>
        <a:ext cx="3875590" cy="1894523"/>
      </dsp:txXfrm>
    </dsp:sp>
    <dsp:sp modelId="{C3C5B136-BAD3-4FE9-8770-CC224B56D048}">
      <dsp:nvSpPr>
        <dsp:cNvPr id="0" name=""/>
        <dsp:cNvSpPr/>
      </dsp:nvSpPr>
      <dsp:spPr>
        <a:xfrm>
          <a:off x="3802224" y="1800190"/>
          <a:ext cx="5323821" cy="4048613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75000"/>
                </a:schemeClr>
              </a:solidFill>
            </a:rPr>
            <a:t>Экономическая</a:t>
          </a:r>
          <a:r>
            <a:rPr lang="en-GB" sz="2800" b="1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>
              <a:solidFill>
                <a:schemeClr val="tx1"/>
              </a:solidFill>
            </a:rPr>
            <a:t>Эффективное и продуктивное использование лесного сектора стимулирует и оптимизирует производство возобновляемых ресурсов и энергии из древесины</a:t>
          </a:r>
          <a:endParaRPr lang="en-GB" sz="1600" b="1" u="none" kern="1200" dirty="0" smtClean="0">
            <a:solidFill>
              <a:schemeClr val="tx1"/>
            </a:solidFill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>
              <a:solidFill>
                <a:schemeClr val="tx1"/>
              </a:solidFill>
            </a:rPr>
            <a:t>Рентабельность за счёт представления многофункциональных услуг и использования лесов</a:t>
          </a:r>
          <a:endParaRPr lang="en-GB" sz="1600" b="1" u="none" kern="1200" dirty="0" smtClean="0">
            <a:solidFill>
              <a:schemeClr val="tx1"/>
            </a:solidFill>
          </a:endParaRPr>
        </a:p>
        <a:p>
          <a:pPr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Достойные средства к существованию и доход работников лесного сектора и местных жителей, зависящих от лесов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dirty="0"/>
        </a:p>
      </dsp:txBody>
      <dsp:txXfrm>
        <a:off x="5430426" y="2846082"/>
        <a:ext cx="3194292" cy="2226737"/>
      </dsp:txXfrm>
    </dsp:sp>
    <dsp:sp modelId="{0FAEB293-FFED-4F7F-B208-35C64CE87B23}">
      <dsp:nvSpPr>
        <dsp:cNvPr id="0" name=""/>
        <dsp:cNvSpPr/>
      </dsp:nvSpPr>
      <dsp:spPr>
        <a:xfrm>
          <a:off x="270252" y="1665506"/>
          <a:ext cx="5089917" cy="4206064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accent2">
                  <a:lumMod val="75000"/>
                </a:schemeClr>
              </a:solidFill>
            </a:rPr>
            <a:t>Экологическая</a:t>
          </a:r>
          <a:endParaRPr lang="en-GB" sz="2700" b="1" kern="1200" dirty="0" smtClean="0">
            <a:solidFill>
              <a:schemeClr val="accent2">
                <a:lumMod val="75000"/>
              </a:schemeClr>
            </a:solidFill>
          </a:endParaRPr>
        </a:p>
        <a:p>
          <a:pPr lvl="0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Долгосрочное поддержание здоровья и жизнеспособности лесных экосистем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 dirty="0" smtClean="0"/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>
              <a:solidFill>
                <a:schemeClr val="tx1"/>
              </a:solidFill>
            </a:rPr>
            <a:t>Оптимизация процессов предотвращения климата и адаптации к его последствиям</a:t>
          </a:r>
          <a:endParaRPr lang="en-GB" sz="1600" b="1" u="none" kern="1200" dirty="0">
            <a:solidFill>
              <a:schemeClr val="tx1"/>
            </a:solidFill>
          </a:endParaRPr>
        </a:p>
      </dsp:txBody>
      <dsp:txXfrm>
        <a:off x="749553" y="2752073"/>
        <a:ext cx="3053950" cy="2313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AA599D6A-D803-4A85-8C65-1C3CD9A7F588}" type="datetimeFigureOut">
              <a:rPr lang="en-GB" smtClean="0"/>
              <a:pPr/>
              <a:t>07/08/2014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728663"/>
            <a:ext cx="4852988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12601"/>
            <a:ext cx="5486400" cy="4369832"/>
          </a:xfrm>
          <a:prstGeom prst="rect">
            <a:avLst/>
          </a:prstGeom>
        </p:spPr>
        <p:txBody>
          <a:bodyPr vert="horz" lIns="94814" tIns="47407" rIns="94814" bIns="474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23517"/>
            <a:ext cx="2971800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223517"/>
            <a:ext cx="2971800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5BCA16BD-65CA-4D93-B512-2287F60685C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63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0343" indent="-296286">
              <a:defRPr>
                <a:solidFill>
                  <a:schemeClr val="tx1"/>
                </a:solidFill>
                <a:latin typeface="Arial" charset="0"/>
              </a:defRPr>
            </a:lvl2pPr>
            <a:lvl3pPr marL="1185145" indent="-237029">
              <a:defRPr>
                <a:solidFill>
                  <a:schemeClr val="tx1"/>
                </a:solidFill>
                <a:latin typeface="Arial" charset="0"/>
              </a:defRPr>
            </a:lvl3pPr>
            <a:lvl4pPr marL="1659203" indent="-237029">
              <a:defRPr>
                <a:solidFill>
                  <a:schemeClr val="tx1"/>
                </a:solidFill>
                <a:latin typeface="Arial" charset="0"/>
              </a:defRPr>
            </a:lvl4pPr>
            <a:lvl5pPr marL="2133260" indent="-237029">
              <a:defRPr>
                <a:solidFill>
                  <a:schemeClr val="tx1"/>
                </a:solidFill>
                <a:latin typeface="Arial" charset="0"/>
              </a:defRPr>
            </a:lvl5pPr>
            <a:lvl6pPr marL="2607317" indent="-2370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375" indent="-2370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5433" indent="-2370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9491" indent="-2370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A8C918-2CBA-484A-9F9C-A855D77B46E0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81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0354" indent="-296290">
              <a:defRPr>
                <a:solidFill>
                  <a:schemeClr val="tx1"/>
                </a:solidFill>
                <a:latin typeface="Arial" charset="0"/>
              </a:defRPr>
            </a:lvl2pPr>
            <a:lvl3pPr marL="1185161" indent="-237032">
              <a:defRPr>
                <a:solidFill>
                  <a:schemeClr val="tx1"/>
                </a:solidFill>
                <a:latin typeface="Arial" charset="0"/>
              </a:defRPr>
            </a:lvl3pPr>
            <a:lvl4pPr marL="1659225" indent="-237032">
              <a:defRPr>
                <a:solidFill>
                  <a:schemeClr val="tx1"/>
                </a:solidFill>
                <a:latin typeface="Arial" charset="0"/>
              </a:defRPr>
            </a:lvl4pPr>
            <a:lvl5pPr marL="2133289" indent="-237032">
              <a:defRPr>
                <a:solidFill>
                  <a:schemeClr val="tx1"/>
                </a:solidFill>
                <a:latin typeface="Arial" charset="0"/>
              </a:defRPr>
            </a:lvl5pPr>
            <a:lvl6pPr marL="2607353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417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5481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9546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795F2771-46A5-40FE-8FAB-84C53E9D6F3E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10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41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0354" indent="-296290">
              <a:defRPr>
                <a:solidFill>
                  <a:schemeClr val="tx1"/>
                </a:solidFill>
                <a:latin typeface="Arial" charset="0"/>
              </a:defRPr>
            </a:lvl2pPr>
            <a:lvl3pPr marL="1185161" indent="-237032">
              <a:defRPr>
                <a:solidFill>
                  <a:schemeClr val="tx1"/>
                </a:solidFill>
                <a:latin typeface="Arial" charset="0"/>
              </a:defRPr>
            </a:lvl3pPr>
            <a:lvl4pPr marL="1659225" indent="-237032">
              <a:defRPr>
                <a:solidFill>
                  <a:schemeClr val="tx1"/>
                </a:solidFill>
                <a:latin typeface="Arial" charset="0"/>
              </a:defRPr>
            </a:lvl4pPr>
            <a:lvl5pPr marL="2133289" indent="-237032">
              <a:defRPr>
                <a:solidFill>
                  <a:schemeClr val="tx1"/>
                </a:solidFill>
                <a:latin typeface="Arial" charset="0"/>
              </a:defRPr>
            </a:lvl5pPr>
            <a:lvl6pPr marL="2607353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417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5481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9546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795F2771-46A5-40FE-8FAB-84C53E9D6F3E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11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86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0354" indent="-296290">
              <a:defRPr>
                <a:solidFill>
                  <a:schemeClr val="tx1"/>
                </a:solidFill>
                <a:latin typeface="Arial" charset="0"/>
              </a:defRPr>
            </a:lvl2pPr>
            <a:lvl3pPr marL="1185161" indent="-237032">
              <a:defRPr>
                <a:solidFill>
                  <a:schemeClr val="tx1"/>
                </a:solidFill>
                <a:latin typeface="Arial" charset="0"/>
              </a:defRPr>
            </a:lvl3pPr>
            <a:lvl4pPr marL="1659225" indent="-237032">
              <a:defRPr>
                <a:solidFill>
                  <a:schemeClr val="tx1"/>
                </a:solidFill>
                <a:latin typeface="Arial" charset="0"/>
              </a:defRPr>
            </a:lvl4pPr>
            <a:lvl5pPr marL="2133289" indent="-237032">
              <a:defRPr>
                <a:solidFill>
                  <a:schemeClr val="tx1"/>
                </a:solidFill>
                <a:latin typeface="Arial" charset="0"/>
              </a:defRPr>
            </a:lvl5pPr>
            <a:lvl6pPr marL="2607353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417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5481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9546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795F2771-46A5-40FE-8FAB-84C53E9D6F3E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12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Arial" pitchFamily="34" charset="0"/>
              </a:rPr>
              <a:t>The text on the spiral to the right does not have to be seen, it</a:t>
            </a:r>
            <a:r>
              <a:rPr lang="en-GB" baseline="0" dirty="0" smtClean="0">
                <a:latin typeface="Arial" pitchFamily="34" charset="0"/>
              </a:rPr>
              <a:t> is simply to show that the forest policy process spiral highlighted in this training has actually guided the development of forest policies. </a:t>
            </a:r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45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4" y="9223517"/>
            <a:ext cx="2971800" cy="48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14" tIns="47407" rIns="94814" bIns="47407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40" indent="-285746">
              <a:defRPr>
                <a:solidFill>
                  <a:schemeClr val="tx1"/>
                </a:solidFill>
                <a:latin typeface="Arial" charset="0"/>
              </a:defRPr>
            </a:lvl2pPr>
            <a:lvl3pPr marL="1142985" indent="-228597">
              <a:defRPr>
                <a:solidFill>
                  <a:schemeClr val="tx1"/>
                </a:solidFill>
                <a:latin typeface="Arial" charset="0"/>
              </a:defRPr>
            </a:lvl3pPr>
            <a:lvl4pPr marL="1600178" indent="-228597">
              <a:defRPr>
                <a:solidFill>
                  <a:schemeClr val="tx1"/>
                </a:solidFill>
                <a:latin typeface="Arial" charset="0"/>
              </a:defRPr>
            </a:lvl4pPr>
            <a:lvl5pPr marL="2057372" indent="-228597">
              <a:defRPr>
                <a:solidFill>
                  <a:schemeClr val="tx1"/>
                </a:solidFill>
                <a:latin typeface="Arial" charset="0"/>
              </a:defRPr>
            </a:lvl5pPr>
            <a:lvl6pPr marL="2514566" indent="-2285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59" indent="-2285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53" indent="-2285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47" indent="-2285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E11E9D2A-F074-4FD4-A583-B9533A3CB507}" type="slidenum">
              <a:rPr lang="en-GB" sz="12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pPr algn="r">
                <a:defRPr/>
              </a:pPr>
              <a:t>13</a:t>
            </a:fld>
            <a:endParaRPr lang="en-GB" sz="12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22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0354" indent="-296290">
              <a:defRPr>
                <a:solidFill>
                  <a:schemeClr val="tx1"/>
                </a:solidFill>
                <a:latin typeface="Arial" charset="0"/>
              </a:defRPr>
            </a:lvl2pPr>
            <a:lvl3pPr marL="1185161" indent="-237032">
              <a:defRPr>
                <a:solidFill>
                  <a:schemeClr val="tx1"/>
                </a:solidFill>
                <a:latin typeface="Arial" charset="0"/>
              </a:defRPr>
            </a:lvl3pPr>
            <a:lvl4pPr marL="1659225" indent="-237032">
              <a:defRPr>
                <a:solidFill>
                  <a:schemeClr val="tx1"/>
                </a:solidFill>
                <a:latin typeface="Arial" charset="0"/>
              </a:defRPr>
            </a:lvl4pPr>
            <a:lvl5pPr marL="2133289" indent="-237032">
              <a:defRPr>
                <a:solidFill>
                  <a:schemeClr val="tx1"/>
                </a:solidFill>
                <a:latin typeface="Arial" charset="0"/>
              </a:defRPr>
            </a:lvl5pPr>
            <a:lvl6pPr marL="2607353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417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5481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9546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332A204D-53BF-4783-B165-461A5ADA037E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14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90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0354" indent="-296290">
              <a:defRPr>
                <a:solidFill>
                  <a:schemeClr val="tx1"/>
                </a:solidFill>
                <a:latin typeface="Arial" charset="0"/>
              </a:defRPr>
            </a:lvl2pPr>
            <a:lvl3pPr marL="1185161" indent="-237032">
              <a:defRPr>
                <a:solidFill>
                  <a:schemeClr val="tx1"/>
                </a:solidFill>
                <a:latin typeface="Arial" charset="0"/>
              </a:defRPr>
            </a:lvl3pPr>
            <a:lvl4pPr marL="1659225" indent="-237032">
              <a:defRPr>
                <a:solidFill>
                  <a:schemeClr val="tx1"/>
                </a:solidFill>
                <a:latin typeface="Arial" charset="0"/>
              </a:defRPr>
            </a:lvl4pPr>
            <a:lvl5pPr marL="2133289" indent="-237032">
              <a:defRPr>
                <a:solidFill>
                  <a:schemeClr val="tx1"/>
                </a:solidFill>
                <a:latin typeface="Arial" charset="0"/>
              </a:defRPr>
            </a:lvl5pPr>
            <a:lvl6pPr marL="2607353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417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5481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9546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884D238F-5812-4EC7-9545-7FF8E16F8964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16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84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BIG SHEET. Prepare 3 big sheets, each 3 flip charts wide. Print out this slide and attach as an instruction to each one.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A16BD-65CA-4D93-B512-2287F60685C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579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BIG SHEET. This should be prepared 3 times – each one about 3 flip charts size wide., there should be space to write after each of the headings – A, B and C for people to write substantive comments. Although only 2 component rows are shown on the slide, on the big sheet prepare about 7. , remember to leave space in these  components, outcomes resources cells to write. You do not have to label all size components just the first one. 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This should also </a:t>
            </a:r>
            <a:r>
              <a:rPr lang="en-GB" dirty="0" smtClean="0"/>
              <a:t>be provided on an A3 print out – there are also instructions provided</a:t>
            </a:r>
            <a:r>
              <a:rPr lang="en-GB" baseline="0" dirty="0" smtClean="0"/>
              <a:t> in the toolbox hand-out. It looks more complicated than it is!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A16BD-65CA-4D93-B512-2287F60685C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527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365" indent="-296294" eaLnBrk="0" hangingPunct="0"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5177" indent="-237035" eaLnBrk="0" hangingPunct="0"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9247" indent="-237035" eaLnBrk="0" hangingPunct="0"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3318" indent="-237035" eaLnBrk="0" hangingPunct="0"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7389" indent="-23703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1459" indent="-23703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5530" indent="-23703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9601" indent="-23703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4D45B1F-D03C-48EF-B58B-583632B7D0C1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No</a:t>
            </a:r>
            <a:r>
              <a:rPr lang="en-US" baseline="0" dirty="0" smtClean="0">
                <a:latin typeface="Arial" charset="0"/>
              </a:rPr>
              <a:t> one from the presenting group should be on the panel.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Arial" charset="0"/>
              </a:rPr>
              <a:t>Treat workshop resource persons, organizers and participants all equally when it comes to the panel.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Arial" charset="0"/>
              </a:rPr>
              <a:t>Comments from the panelists should mix positive, negative and recommendation.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Arial" charset="0"/>
              </a:rPr>
              <a:t>The score should reflect the comments, i.e. negative comment, low score.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12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365" indent="-296294" eaLnBrk="0" hangingPunct="0"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5177" indent="-237035" eaLnBrk="0" hangingPunct="0"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9247" indent="-237035" eaLnBrk="0" hangingPunct="0"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3318" indent="-237035" eaLnBrk="0" hangingPunct="0"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7389" indent="-23703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1459" indent="-23703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5530" indent="-23703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9601" indent="-23703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4D45B1F-D03C-48EF-B58B-583632B7D0C1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No</a:t>
            </a:r>
            <a:r>
              <a:rPr lang="en-US" baseline="0" dirty="0" smtClean="0">
                <a:latin typeface="Arial" charset="0"/>
              </a:rPr>
              <a:t> one from the presenting group should be on the panel.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Arial" charset="0"/>
              </a:rPr>
              <a:t>Treat workshop resource persons, organizers and participants all equally when it comes to the panel.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Arial" charset="0"/>
              </a:rPr>
              <a:t>Comments from the panelists should mix positive, negative and recommendation.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Arial" charset="0"/>
              </a:rPr>
              <a:t>The score should reflect the comments, i.e. negative comment, low score.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2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48128" algn="l"/>
                <a:tab pos="1896257" algn="l"/>
                <a:tab pos="2844386" algn="l"/>
                <a:tab pos="3792514" algn="l"/>
                <a:tab pos="4740643" algn="l"/>
                <a:tab pos="5688770" algn="l"/>
                <a:tab pos="6636899" algn="l"/>
                <a:tab pos="7585027" algn="l"/>
                <a:tab pos="8533156" algn="l"/>
                <a:tab pos="9481285" algn="l"/>
                <a:tab pos="1042941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70354" indent="-296290">
              <a:tabLst>
                <a:tab pos="0" algn="l"/>
                <a:tab pos="948128" algn="l"/>
                <a:tab pos="1896257" algn="l"/>
                <a:tab pos="2844386" algn="l"/>
                <a:tab pos="3792514" algn="l"/>
                <a:tab pos="4740643" algn="l"/>
                <a:tab pos="5688770" algn="l"/>
                <a:tab pos="6636899" algn="l"/>
                <a:tab pos="7585027" algn="l"/>
                <a:tab pos="8533156" algn="l"/>
                <a:tab pos="9481285" algn="l"/>
                <a:tab pos="1042941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85161" indent="-237032">
              <a:tabLst>
                <a:tab pos="0" algn="l"/>
                <a:tab pos="948128" algn="l"/>
                <a:tab pos="1896257" algn="l"/>
                <a:tab pos="2844386" algn="l"/>
                <a:tab pos="3792514" algn="l"/>
                <a:tab pos="4740643" algn="l"/>
                <a:tab pos="5688770" algn="l"/>
                <a:tab pos="6636899" algn="l"/>
                <a:tab pos="7585027" algn="l"/>
                <a:tab pos="8533156" algn="l"/>
                <a:tab pos="9481285" algn="l"/>
                <a:tab pos="1042941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59225" indent="-237032">
              <a:tabLst>
                <a:tab pos="0" algn="l"/>
                <a:tab pos="948128" algn="l"/>
                <a:tab pos="1896257" algn="l"/>
                <a:tab pos="2844386" algn="l"/>
                <a:tab pos="3792514" algn="l"/>
                <a:tab pos="4740643" algn="l"/>
                <a:tab pos="5688770" algn="l"/>
                <a:tab pos="6636899" algn="l"/>
                <a:tab pos="7585027" algn="l"/>
                <a:tab pos="8533156" algn="l"/>
                <a:tab pos="9481285" algn="l"/>
                <a:tab pos="1042941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133289" indent="-237032">
              <a:tabLst>
                <a:tab pos="0" algn="l"/>
                <a:tab pos="948128" algn="l"/>
                <a:tab pos="1896257" algn="l"/>
                <a:tab pos="2844386" algn="l"/>
                <a:tab pos="3792514" algn="l"/>
                <a:tab pos="4740643" algn="l"/>
                <a:tab pos="5688770" algn="l"/>
                <a:tab pos="6636899" algn="l"/>
                <a:tab pos="7585027" algn="l"/>
                <a:tab pos="8533156" algn="l"/>
                <a:tab pos="9481285" algn="l"/>
                <a:tab pos="1042941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607353" indent="-237032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48128" algn="l"/>
                <a:tab pos="1896257" algn="l"/>
                <a:tab pos="2844386" algn="l"/>
                <a:tab pos="3792514" algn="l"/>
                <a:tab pos="4740643" algn="l"/>
                <a:tab pos="5688770" algn="l"/>
                <a:tab pos="6636899" algn="l"/>
                <a:tab pos="7585027" algn="l"/>
                <a:tab pos="8533156" algn="l"/>
                <a:tab pos="9481285" algn="l"/>
                <a:tab pos="1042941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3081417" indent="-237032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48128" algn="l"/>
                <a:tab pos="1896257" algn="l"/>
                <a:tab pos="2844386" algn="l"/>
                <a:tab pos="3792514" algn="l"/>
                <a:tab pos="4740643" algn="l"/>
                <a:tab pos="5688770" algn="l"/>
                <a:tab pos="6636899" algn="l"/>
                <a:tab pos="7585027" algn="l"/>
                <a:tab pos="8533156" algn="l"/>
                <a:tab pos="9481285" algn="l"/>
                <a:tab pos="1042941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555481" indent="-237032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48128" algn="l"/>
                <a:tab pos="1896257" algn="l"/>
                <a:tab pos="2844386" algn="l"/>
                <a:tab pos="3792514" algn="l"/>
                <a:tab pos="4740643" algn="l"/>
                <a:tab pos="5688770" algn="l"/>
                <a:tab pos="6636899" algn="l"/>
                <a:tab pos="7585027" algn="l"/>
                <a:tab pos="8533156" algn="l"/>
                <a:tab pos="9481285" algn="l"/>
                <a:tab pos="1042941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4029546" indent="-237032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48128" algn="l"/>
                <a:tab pos="1896257" algn="l"/>
                <a:tab pos="2844386" algn="l"/>
                <a:tab pos="3792514" algn="l"/>
                <a:tab pos="4740643" algn="l"/>
                <a:tab pos="5688770" algn="l"/>
                <a:tab pos="6636899" algn="l"/>
                <a:tab pos="7585027" algn="l"/>
                <a:tab pos="8533156" algn="l"/>
                <a:tab pos="9481285" algn="l"/>
                <a:tab pos="1042941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defRPr/>
            </a:pPr>
            <a:fld id="{124D76E6-0F3F-4F09-992B-2934FBD4CF86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2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84615" y="9223518"/>
            <a:ext cx="2971800" cy="48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320" tIns="48526" rIns="93320" bIns="48526" anchor="b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fld id="{052773B4-A015-4AA2-95DD-3A36E210F02F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t>2</a:t>
            </a:fld>
            <a:endParaRPr lang="en-GB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9" name="Text Box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tabLst>
                <a:tab pos="0" algn="l"/>
                <a:tab pos="948128" algn="l"/>
                <a:tab pos="1896257" algn="l"/>
                <a:tab pos="2844386" algn="l"/>
                <a:tab pos="3792514" algn="l"/>
                <a:tab pos="4740643" algn="l"/>
                <a:tab pos="5688770" algn="l"/>
                <a:tab pos="6636899" algn="l"/>
                <a:tab pos="7585027" algn="l"/>
                <a:tab pos="8533156" algn="l"/>
                <a:tab pos="9481285" algn="l"/>
                <a:tab pos="10429413" algn="l"/>
              </a:tabLst>
            </a:pPr>
            <a:endParaRPr lang="en-GB" dirty="0" smtClean="0">
              <a:solidFill>
                <a:srgbClr val="000000"/>
              </a:solidFill>
              <a:latin typeface="Arial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0066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365" indent="-296294" eaLnBrk="0" hangingPunct="0"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5177" indent="-237035" eaLnBrk="0" hangingPunct="0"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9247" indent="-237035" eaLnBrk="0" hangingPunct="0"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3318" indent="-237035" eaLnBrk="0" hangingPunct="0"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7389" indent="-23703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1459" indent="-23703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5530" indent="-23703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9601" indent="-23703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0655" algn="l"/>
                <a:tab pos="962957" algn="l"/>
                <a:tab pos="1446904" algn="l"/>
                <a:tab pos="1929204" algn="l"/>
                <a:tab pos="2413151" algn="l"/>
                <a:tab pos="2895453" algn="l"/>
                <a:tab pos="3379400" algn="l"/>
                <a:tab pos="3861701" algn="l"/>
                <a:tab pos="4344002" algn="l"/>
                <a:tab pos="4827949" algn="l"/>
                <a:tab pos="5310250" algn="l"/>
                <a:tab pos="5794197" algn="l"/>
                <a:tab pos="6276499" algn="l"/>
                <a:tab pos="6760446" algn="l"/>
                <a:tab pos="7242747" algn="l"/>
                <a:tab pos="7726694" algn="l"/>
                <a:tab pos="8208995" algn="l"/>
                <a:tab pos="8691296" algn="l"/>
                <a:tab pos="9175243" algn="l"/>
                <a:tab pos="965754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4D45B1F-D03C-48EF-B58B-583632B7D0C1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No</a:t>
            </a:r>
            <a:r>
              <a:rPr lang="en-US" baseline="0" dirty="0" smtClean="0">
                <a:latin typeface="Arial" charset="0"/>
              </a:rPr>
              <a:t> one from the presenting group should be on the panel.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Arial" charset="0"/>
              </a:rPr>
              <a:t>Treat workshop resource persons, organizers and participants all equally when it comes to the panel.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Arial" charset="0"/>
              </a:rPr>
              <a:t>Comments from the panelists should mix positive, negative and recommendation.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Arial" charset="0"/>
              </a:rPr>
              <a:t>The score should reflect the comments, i.e. negative comment, low score.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77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BIG SHEET. Prepare on 3 to 4 flip chart size side by side. With the headings technical forester, private forest enterprise, non government and community member. </a:t>
            </a: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As well as sticking this on the big sheet, print out an extra two copies of each and keep with this big sheet, these will be needed for the exercise.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79164-0013-478F-AF35-BCFA7AB057CE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355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29" indent="-285742">
              <a:defRPr>
                <a:solidFill>
                  <a:schemeClr val="tx1"/>
                </a:solidFill>
                <a:latin typeface="Arial" charset="0"/>
              </a:defRPr>
            </a:lvl2pPr>
            <a:lvl3pPr marL="1142969" indent="-228594">
              <a:defRPr>
                <a:solidFill>
                  <a:schemeClr val="tx1"/>
                </a:solidFill>
                <a:latin typeface="Arial" charset="0"/>
              </a:defRPr>
            </a:lvl3pPr>
            <a:lvl4pPr marL="1600157" indent="-228594">
              <a:defRPr>
                <a:solidFill>
                  <a:schemeClr val="tx1"/>
                </a:solidFill>
                <a:latin typeface="Arial" charset="0"/>
              </a:defRPr>
            </a:lvl4pPr>
            <a:lvl5pPr marL="2057344" indent="-228594">
              <a:defRPr>
                <a:solidFill>
                  <a:schemeClr val="tx1"/>
                </a:solidFill>
                <a:latin typeface="Arial" charset="0"/>
              </a:defRPr>
            </a:lvl5pPr>
            <a:lvl6pPr marL="2514531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19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0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9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FD6BBDB9-BC66-4016-B09D-321560971430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24</a:t>
            </a:fld>
            <a:endParaRPr lang="en-GB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1713" y="728663"/>
            <a:ext cx="4856162" cy="36417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Arial" pitchFamily="34" charset="0"/>
              </a:rPr>
              <a:t>BIG</a:t>
            </a:r>
            <a:r>
              <a:rPr lang="en-GB" baseline="0" dirty="0" smtClean="0">
                <a:latin typeface="Arial" pitchFamily="34" charset="0"/>
              </a:rPr>
              <a:t> SHEET: This should be prepared on about two flip chart size. Text large enough to see from a distance. </a:t>
            </a:r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0333" indent="-296282">
              <a:defRPr>
                <a:solidFill>
                  <a:schemeClr val="tx1"/>
                </a:solidFill>
                <a:latin typeface="Arial" charset="0"/>
              </a:defRPr>
            </a:lvl2pPr>
            <a:lvl3pPr marL="1185129" indent="-237026">
              <a:defRPr>
                <a:solidFill>
                  <a:schemeClr val="tx1"/>
                </a:solidFill>
                <a:latin typeface="Arial" charset="0"/>
              </a:defRPr>
            </a:lvl3pPr>
            <a:lvl4pPr marL="1659180" indent="-237026">
              <a:defRPr>
                <a:solidFill>
                  <a:schemeClr val="tx1"/>
                </a:solidFill>
                <a:latin typeface="Arial" charset="0"/>
              </a:defRPr>
            </a:lvl4pPr>
            <a:lvl5pPr marL="2133231" indent="-237026">
              <a:defRPr>
                <a:solidFill>
                  <a:schemeClr val="tx1"/>
                </a:solidFill>
                <a:latin typeface="Arial" charset="0"/>
              </a:defRPr>
            </a:lvl5pPr>
            <a:lvl6pPr marL="2607282" indent="-2370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333" indent="-2370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5385" indent="-2370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9436" indent="-23702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9F8145-4DE3-494C-8AC3-D8AB08837729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Arial" pitchFamily="34" charset="0"/>
              </a:rPr>
              <a:t>Tools covered so far in the training. </a:t>
            </a:r>
          </a:p>
        </p:txBody>
      </p:sp>
    </p:spTree>
    <p:extLst>
      <p:ext uri="{BB962C8B-B14F-4D97-AF65-F5344CB8AC3E}">
        <p14:creationId xmlns:p14="http://schemas.microsoft.com/office/powerpoint/2010/main" val="207756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0354" indent="-296290">
              <a:defRPr>
                <a:solidFill>
                  <a:schemeClr val="tx1"/>
                </a:solidFill>
                <a:latin typeface="Arial" charset="0"/>
              </a:defRPr>
            </a:lvl2pPr>
            <a:lvl3pPr marL="1185161" indent="-237032">
              <a:defRPr>
                <a:solidFill>
                  <a:schemeClr val="tx1"/>
                </a:solidFill>
                <a:latin typeface="Arial" charset="0"/>
              </a:defRPr>
            </a:lvl3pPr>
            <a:lvl4pPr marL="1659225" indent="-237032">
              <a:defRPr>
                <a:solidFill>
                  <a:schemeClr val="tx1"/>
                </a:solidFill>
                <a:latin typeface="Arial" charset="0"/>
              </a:defRPr>
            </a:lvl4pPr>
            <a:lvl5pPr marL="2133289" indent="-237032">
              <a:defRPr>
                <a:solidFill>
                  <a:schemeClr val="tx1"/>
                </a:solidFill>
                <a:latin typeface="Arial" charset="0"/>
              </a:defRPr>
            </a:lvl5pPr>
            <a:lvl6pPr marL="2607353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417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5481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9546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A603FF60-B44C-47BC-8045-0E57C11F4F40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3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98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Arial" pitchFamily="34" charset="0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4" y="9223517"/>
            <a:ext cx="2971800" cy="48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17" tIns="46958" rIns="93917" bIns="4695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A7F35FD-B061-46D8-AB07-B8E6FD95974D}" type="slidenum">
              <a:rPr lang="en-GB" sz="12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23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0354" indent="-296290">
              <a:defRPr>
                <a:solidFill>
                  <a:schemeClr val="tx1"/>
                </a:solidFill>
                <a:latin typeface="Arial" charset="0"/>
              </a:defRPr>
            </a:lvl2pPr>
            <a:lvl3pPr marL="1185161" indent="-237032">
              <a:defRPr>
                <a:solidFill>
                  <a:schemeClr val="tx1"/>
                </a:solidFill>
                <a:latin typeface="Arial" charset="0"/>
              </a:defRPr>
            </a:lvl3pPr>
            <a:lvl4pPr marL="1659225" indent="-237032">
              <a:defRPr>
                <a:solidFill>
                  <a:schemeClr val="tx1"/>
                </a:solidFill>
                <a:latin typeface="Arial" charset="0"/>
              </a:defRPr>
            </a:lvl4pPr>
            <a:lvl5pPr marL="2133289" indent="-237032">
              <a:defRPr>
                <a:solidFill>
                  <a:schemeClr val="tx1"/>
                </a:solidFill>
                <a:latin typeface="Arial" charset="0"/>
              </a:defRPr>
            </a:lvl5pPr>
            <a:lvl6pPr marL="2607353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417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5481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9546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A603FF60-B44C-47BC-8045-0E57C11F4F40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5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16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0354" indent="-296290">
              <a:defRPr>
                <a:solidFill>
                  <a:schemeClr val="tx1"/>
                </a:solidFill>
                <a:latin typeface="Arial" charset="0"/>
              </a:defRPr>
            </a:lvl2pPr>
            <a:lvl3pPr marL="1185161" indent="-237032">
              <a:defRPr>
                <a:solidFill>
                  <a:schemeClr val="tx1"/>
                </a:solidFill>
                <a:latin typeface="Arial" charset="0"/>
              </a:defRPr>
            </a:lvl3pPr>
            <a:lvl4pPr marL="1659225" indent="-237032">
              <a:defRPr>
                <a:solidFill>
                  <a:schemeClr val="tx1"/>
                </a:solidFill>
                <a:latin typeface="Arial" charset="0"/>
              </a:defRPr>
            </a:lvl4pPr>
            <a:lvl5pPr marL="2133289" indent="-237032">
              <a:defRPr>
                <a:solidFill>
                  <a:schemeClr val="tx1"/>
                </a:solidFill>
                <a:latin typeface="Arial" charset="0"/>
              </a:defRPr>
            </a:lvl5pPr>
            <a:lvl6pPr marL="2607353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417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5481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9546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A3F5B152-118D-48E1-8CF8-EDAD64FFBFC6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6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222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0354" indent="-296290">
              <a:defRPr>
                <a:solidFill>
                  <a:schemeClr val="tx1"/>
                </a:solidFill>
                <a:latin typeface="Arial" charset="0"/>
              </a:defRPr>
            </a:lvl2pPr>
            <a:lvl3pPr marL="1185161" indent="-237032">
              <a:defRPr>
                <a:solidFill>
                  <a:schemeClr val="tx1"/>
                </a:solidFill>
                <a:latin typeface="Arial" charset="0"/>
              </a:defRPr>
            </a:lvl3pPr>
            <a:lvl4pPr marL="1659225" indent="-237032">
              <a:defRPr>
                <a:solidFill>
                  <a:schemeClr val="tx1"/>
                </a:solidFill>
                <a:latin typeface="Arial" charset="0"/>
              </a:defRPr>
            </a:lvl4pPr>
            <a:lvl5pPr marL="2133289" indent="-237032">
              <a:defRPr>
                <a:solidFill>
                  <a:schemeClr val="tx1"/>
                </a:solidFill>
                <a:latin typeface="Arial" charset="0"/>
              </a:defRPr>
            </a:lvl5pPr>
            <a:lvl6pPr marL="2607353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417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5481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9546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A346C77-E7D2-419B-99F8-3D29B68D2866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7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89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40" indent="-285746">
              <a:defRPr>
                <a:solidFill>
                  <a:schemeClr val="tx1"/>
                </a:solidFill>
                <a:latin typeface="Arial" charset="0"/>
              </a:defRPr>
            </a:lvl2pPr>
            <a:lvl3pPr marL="1142985" indent="-228597">
              <a:defRPr>
                <a:solidFill>
                  <a:schemeClr val="tx1"/>
                </a:solidFill>
                <a:latin typeface="Arial" charset="0"/>
              </a:defRPr>
            </a:lvl3pPr>
            <a:lvl4pPr marL="1600178" indent="-228597">
              <a:defRPr>
                <a:solidFill>
                  <a:schemeClr val="tx1"/>
                </a:solidFill>
                <a:latin typeface="Arial" charset="0"/>
              </a:defRPr>
            </a:lvl4pPr>
            <a:lvl5pPr marL="2057372" indent="-228597">
              <a:defRPr>
                <a:solidFill>
                  <a:schemeClr val="tx1"/>
                </a:solidFill>
                <a:latin typeface="Arial" charset="0"/>
              </a:defRPr>
            </a:lvl5pPr>
            <a:lvl6pPr marL="2514566" indent="-2285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59" indent="-2285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53" indent="-2285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47" indent="-2285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14D73164-E381-459D-9ED2-A07B270F7A85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8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>
                <a:latin typeface="Arial" pitchFamily="34" charset="0"/>
              </a:rPr>
              <a:t>The module we are on will be highlighted.</a:t>
            </a:r>
          </a:p>
        </p:txBody>
      </p:sp>
    </p:spTree>
    <p:extLst>
      <p:ext uri="{BB962C8B-B14F-4D97-AF65-F5344CB8AC3E}">
        <p14:creationId xmlns:p14="http://schemas.microsoft.com/office/powerpoint/2010/main" val="2217971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0354" indent="-296290">
              <a:defRPr>
                <a:solidFill>
                  <a:schemeClr val="tx1"/>
                </a:solidFill>
                <a:latin typeface="Arial" charset="0"/>
              </a:defRPr>
            </a:lvl2pPr>
            <a:lvl3pPr marL="1185161" indent="-237032">
              <a:defRPr>
                <a:solidFill>
                  <a:schemeClr val="tx1"/>
                </a:solidFill>
                <a:latin typeface="Arial" charset="0"/>
              </a:defRPr>
            </a:lvl3pPr>
            <a:lvl4pPr marL="1659225" indent="-237032">
              <a:defRPr>
                <a:solidFill>
                  <a:schemeClr val="tx1"/>
                </a:solidFill>
                <a:latin typeface="Arial" charset="0"/>
              </a:defRPr>
            </a:lvl4pPr>
            <a:lvl5pPr marL="2133289" indent="-237032">
              <a:defRPr>
                <a:solidFill>
                  <a:schemeClr val="tx1"/>
                </a:solidFill>
                <a:latin typeface="Arial" charset="0"/>
              </a:defRPr>
            </a:lvl5pPr>
            <a:lvl6pPr marL="2607353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1417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5481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9546" indent="-2370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795F2771-46A5-40FE-8FAB-84C53E9D6F3E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9</a:t>
            </a:fld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29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48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54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180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58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833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582450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5581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0890-2B98-43E1-94A3-427DE46490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0890-2B98-43E1-94A3-427DE46490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13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0890-2B98-43E1-94A3-427DE46490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1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62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0890-2B98-43E1-94A3-427DE46490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83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0890-2B98-43E1-94A3-427DE46490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28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0890-2B98-43E1-94A3-427DE46490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66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0890-2B98-43E1-94A3-427DE46490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12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0890-2B98-43E1-94A3-427DE46490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64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0890-2B98-43E1-94A3-427DE46490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52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0890-2B98-43E1-94A3-427DE46490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49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0890-2B98-43E1-94A3-427DE46490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27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87510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7834-3CBC-4435-BE65-113123BCDC8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3DC2-3C2A-48BD-85CD-711F655D94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1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6591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>
              <a:defRPr sz="400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1CBD-6939-4051-9965-901AEF9F039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3DC2-3C2A-48BD-85CD-711F655D94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58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91A4-F324-47BE-A991-EABD8E111F3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3DC2-3C2A-48BD-85CD-711F655D94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22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0196-D40A-4CCD-985C-77FC7F66F82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3DC2-3C2A-48BD-85CD-711F655D94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8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AFF0-943D-448A-9150-9F0B7013F15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3DC2-3C2A-48BD-85CD-711F655D94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30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CB08-5422-47A0-9FB7-5831F90188A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3DC2-3C2A-48BD-85CD-711F655D94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147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11D-7308-4A57-8A66-8D29FFC7C49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3DC2-3C2A-48BD-85CD-711F655D94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08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603A-44D9-48F9-A8C2-7CC07D858F9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3DC2-3C2A-48BD-85CD-711F655D94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1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D336-EC04-4292-B820-5403F9EB397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3DC2-3C2A-48BD-85CD-711F655D94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993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788-D1CA-4407-8CDE-2FC7081556E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3DC2-3C2A-48BD-85CD-711F655D94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205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0986-6006-4DE7-9522-A3DEB816844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3DC2-3C2A-48BD-85CD-711F655D94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8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636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4EF4-C9F6-4CE3-A43C-AA49A95EB6D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880C-6A81-428E-9F73-5AAB4DC273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7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4EF4-C9F6-4CE3-A43C-AA49A95EB6D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880C-6A81-428E-9F73-5AAB4DC273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312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4EF4-C9F6-4CE3-A43C-AA49A95EB6D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880C-6A81-428E-9F73-5AAB4DC273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058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4EF4-C9F6-4CE3-A43C-AA49A95EB6D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880C-6A81-428E-9F73-5AAB4DC273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57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4EF4-C9F6-4CE3-A43C-AA49A95EB6D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880C-6A81-428E-9F73-5AAB4DC273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579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4EF4-C9F6-4CE3-A43C-AA49A95EB6D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880C-6A81-428E-9F73-5AAB4DC273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02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4EF4-C9F6-4CE3-A43C-AA49A95EB6D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880C-6A81-428E-9F73-5AAB4DC273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134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4EF4-C9F6-4CE3-A43C-AA49A95EB6D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880C-6A81-428E-9F73-5AAB4DC273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845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4EF4-C9F6-4CE3-A43C-AA49A95EB6D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880C-6A81-428E-9F73-5AAB4DC273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43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4EF4-C9F6-4CE3-A43C-AA49A95EB6D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880C-6A81-428E-9F73-5AAB4DC273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3079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4EF4-C9F6-4CE3-A43C-AA49A95EB6D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880C-6A81-428E-9F73-5AAB4DC273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6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63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24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52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67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0" y="609600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Photo Editor Photo" r:id="rId19" imgW="3604572" imgH="3604572" progId="">
                  <p:embed/>
                </p:oleObj>
              </mc:Choice>
              <mc:Fallback>
                <p:oleObj name="Photo Editor Photo" r:id="rId19" imgW="3604572" imgH="3604572" progId="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6000"/>
                        <a:ext cx="762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3" y="5867400"/>
            <a:ext cx="8016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61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0890-2B98-43E1-94A3-427DE46490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3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6A2FD-93BE-425A-97EA-B232A5E7C30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3DC2-3C2A-48BD-85CD-711F655D94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0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F4EF4-C9F6-4CE3-A43C-AA49A95EB6D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1880C-6A81-428E-9F73-5AAB4DC273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4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57150" y="1543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57150" y="1543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7150" y="1543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7150" y="1543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4" name="Rectangle 23"/>
          <p:cNvSpPr txBox="1">
            <a:spLocks noChangeArrowheads="1"/>
          </p:cNvSpPr>
          <p:nvPr/>
        </p:nvSpPr>
        <p:spPr bwMode="auto">
          <a:xfrm>
            <a:off x="-19471" y="0"/>
            <a:ext cx="9144000" cy="5090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prstClr val="black"/>
                </a:solidFill>
              </a:rPr>
              <a:t>Повестка дня</a:t>
            </a:r>
            <a:r>
              <a:rPr lang="en-GB" sz="2400" dirty="0" smtClean="0">
                <a:solidFill>
                  <a:prstClr val="black"/>
                </a:solidFill>
              </a:rPr>
              <a:t> 3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984" y="620688"/>
            <a:ext cx="892601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Первая половина дня</a:t>
            </a:r>
            <a:r>
              <a:rPr lang="en-GB" sz="2400" b="1" dirty="0" smtClean="0">
                <a:solidFill>
                  <a:schemeClr val="accent6"/>
                </a:solidFill>
              </a:rPr>
              <a:t>.</a:t>
            </a:r>
            <a:endParaRPr lang="en-GB" sz="2400" b="1" dirty="0">
              <a:solidFill>
                <a:schemeClr val="accent6"/>
              </a:solidFill>
            </a:endParaRPr>
          </a:p>
          <a:p>
            <a:endParaRPr lang="en-GB" sz="2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Презентация группы «Уроки»</a:t>
            </a:r>
            <a:endParaRPr lang="en-GB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Ротация ответственных групп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III.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Разработка лесной стратегии зелёной экономики продолжается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Презентация: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формирование/разработка эффективной лесной политики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Практическое упражнение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Разработка логически последовательного предложения для усовершенствования процессов устойчивого управления лесами в целях озеленения экономики.</a:t>
            </a:r>
          </a:p>
          <a:p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Презентация: критический экспертный обзор подобных предложений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b="1" dirty="0">
              <a:solidFill>
                <a:schemeClr val="tx2"/>
              </a:solidFill>
            </a:endParaRPr>
          </a:p>
          <a:p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0890-2B98-43E1-94A3-427DE46490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89" name="Rectangle 12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241300" y="1730375"/>
            <a:ext cx="82915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91" name="Rectangle 2"/>
          <p:cNvSpPr>
            <a:spLocks noChangeArrowheads="1"/>
          </p:cNvSpPr>
          <p:nvPr/>
        </p:nvSpPr>
        <p:spPr bwMode="auto">
          <a:xfrm>
            <a:off x="468313" y="3675063"/>
            <a:ext cx="8532812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809354"/>
              </p:ext>
            </p:extLst>
          </p:nvPr>
        </p:nvGraphicFramePr>
        <p:xfrm>
          <a:off x="241300" y="533401"/>
          <a:ext cx="8507164" cy="6038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7164"/>
              </a:tblGrid>
              <a:tr h="880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700" b="1" u="sng" dirty="0" smtClean="0">
                          <a:solidFill>
                            <a:schemeClr val="tx1"/>
                          </a:solidFill>
                        </a:rPr>
                        <a:t>Общая</a:t>
                      </a:r>
                      <a:r>
                        <a:rPr lang="ru-RU" sz="1700" b="1" u="sng" baseline="0" dirty="0" smtClean="0">
                          <a:solidFill>
                            <a:schemeClr val="tx1"/>
                          </a:solidFill>
                        </a:rPr>
                        <a:t> цель</a:t>
                      </a:r>
                      <a:r>
                        <a:rPr lang="en-GB" sz="1700" b="1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70C0"/>
                          </a:solidFill>
                        </a:rPr>
                        <a:t>Финляндия стала одним из мировых лидеров</a:t>
                      </a:r>
                      <a:r>
                        <a:rPr lang="ru-RU" sz="17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700" b="1" dirty="0" smtClean="0">
                          <a:solidFill>
                            <a:srgbClr val="0070C0"/>
                          </a:solidFill>
                        </a:rPr>
                        <a:t>в области устойчивого управления лесами и ноу-хау для лесного сектора.</a:t>
                      </a:r>
                      <a:r>
                        <a:rPr lang="en-GB" sz="17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n-GB" sz="1700" dirty="0"/>
                    </a:p>
                  </a:txBody>
                  <a:tcPr marL="91454" marR="91454"/>
                </a:tc>
              </a:tr>
              <a:tr h="123814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700" b="1" u="sng" baseline="0" dirty="0" smtClean="0">
                          <a:solidFill>
                            <a:schemeClr val="tx1"/>
                          </a:solidFill>
                        </a:rPr>
                        <a:t>Основные приоритеты</a:t>
                      </a:r>
                      <a:endParaRPr lang="en-GB" sz="1700" b="1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700" b="1" baseline="0" dirty="0" smtClean="0">
                          <a:solidFill>
                            <a:srgbClr val="0070C0"/>
                          </a:solidFill>
                        </a:rPr>
                        <a:t>Новые конкурентоспособные лесные продукты</a:t>
                      </a:r>
                      <a:r>
                        <a:rPr lang="en-GB" sz="17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700" b="1" baseline="0" dirty="0" smtClean="0">
                          <a:solidFill>
                            <a:srgbClr val="0070C0"/>
                          </a:solidFill>
                        </a:rPr>
                        <a:t>и услуги</a:t>
                      </a:r>
                      <a:endParaRPr lang="en-GB" sz="17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700" b="1" dirty="0" smtClean="0">
                          <a:solidFill>
                            <a:srgbClr val="0070C0"/>
                          </a:solidFill>
                          <a:effectLst/>
                        </a:rPr>
                        <a:t>Значительный рост объёмов</a:t>
                      </a:r>
                      <a:r>
                        <a:rPr lang="ru-RU" sz="17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ru-RU" sz="1700" b="1" dirty="0" smtClean="0">
                          <a:solidFill>
                            <a:srgbClr val="0070C0"/>
                          </a:solidFill>
                          <a:effectLst/>
                        </a:rPr>
                        <a:t>использования местной древесины</a:t>
                      </a:r>
                      <a:endParaRPr lang="en-GB" sz="17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700" b="1" baseline="0" dirty="0" smtClean="0">
                          <a:solidFill>
                            <a:srgbClr val="0070C0"/>
                          </a:solidFill>
                        </a:rPr>
                        <a:t>Увеличение биоразнообразия лесов </a:t>
                      </a:r>
                    </a:p>
                  </a:txBody>
                  <a:tcPr marL="91454" marR="91454"/>
                </a:tc>
              </a:tr>
              <a:tr h="3051413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u="sng" baseline="0" dirty="0" smtClean="0">
                          <a:solidFill>
                            <a:schemeClr val="tx1"/>
                          </a:solidFill>
                        </a:rPr>
                        <a:t>Задачи</a:t>
                      </a:r>
                      <a:endParaRPr lang="en-GB" sz="17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Общая задача</a:t>
                      </a:r>
                      <a:r>
                        <a:rPr lang="ru-RU" sz="1700" b="1" dirty="0" smtClean="0">
                          <a:solidFill>
                            <a:srgbClr val="0070C0"/>
                          </a:solidFill>
                          <a:effectLst/>
                        </a:rPr>
                        <a:t>: повышение благосостояния на основе разнообразных лесов</a:t>
                      </a:r>
                      <a:endParaRPr lang="en-GB" sz="17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70C0"/>
                          </a:solidFill>
                          <a:effectLst/>
                        </a:rPr>
                        <a:t>Благоприятная</a:t>
                      </a:r>
                      <a:r>
                        <a:rPr lang="ru-RU" sz="17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среда как </a:t>
                      </a:r>
                      <a:r>
                        <a:rPr lang="ru-RU" sz="1700" b="1" dirty="0" smtClean="0">
                          <a:solidFill>
                            <a:srgbClr val="0070C0"/>
                          </a:solidFill>
                          <a:effectLst/>
                        </a:rPr>
                        <a:t>для лесной промышленности, так и для лесного хозяйства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70C0"/>
                          </a:solidFill>
                          <a:effectLst/>
                        </a:rPr>
                        <a:t>Предотвращение изменения климата и стимулирование выработки</a:t>
                      </a:r>
                      <a:r>
                        <a:rPr lang="ru-RU" sz="17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энергии за счёт возобновляемых источников энергии лесного сектора</a:t>
                      </a:r>
                      <a:endParaRPr lang="en-GB" sz="17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700" b="1" baseline="0" dirty="0" smtClean="0">
                          <a:solidFill>
                            <a:srgbClr val="0070C0"/>
                          </a:solidFill>
                        </a:rPr>
                        <a:t>Биоразнообразие лесов и экологические</a:t>
                      </a:r>
                      <a:r>
                        <a:rPr lang="en-GB" sz="17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700" b="1" baseline="0" dirty="0" smtClean="0">
                          <a:solidFill>
                            <a:srgbClr val="0070C0"/>
                          </a:solidFill>
                        </a:rPr>
                        <a:t>выгоды</a:t>
                      </a:r>
                      <a:endParaRPr lang="en-GB" sz="17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700" b="1" baseline="0" dirty="0" smtClean="0">
                          <a:solidFill>
                            <a:srgbClr val="0070C0"/>
                          </a:solidFill>
                        </a:rPr>
                        <a:t>Отдых и</a:t>
                      </a:r>
                      <a:r>
                        <a:rPr lang="en-GB" sz="17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700" b="1" baseline="0" dirty="0" smtClean="0">
                          <a:solidFill>
                            <a:srgbClr val="0070C0"/>
                          </a:solidFill>
                        </a:rPr>
                        <a:t>культура</a:t>
                      </a:r>
                      <a:endParaRPr lang="en-GB" sz="17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700" b="1" baseline="0" dirty="0" smtClean="0">
                          <a:solidFill>
                            <a:srgbClr val="0070C0"/>
                          </a:solidFill>
                        </a:rPr>
                        <a:t>Ноу-хау для лесного сектора и социальная приемлемость</a:t>
                      </a:r>
                      <a:endParaRPr lang="en-GB" sz="17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700" b="1" baseline="0" dirty="0" smtClean="0">
                          <a:solidFill>
                            <a:srgbClr val="0070C0"/>
                          </a:solidFill>
                        </a:rPr>
                        <a:t>В международном масштабе стимулирование процессов устойчивого управления лесами</a:t>
                      </a:r>
                      <a:endParaRPr lang="en-GB" sz="1700" b="1" baseline="0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91454" marR="91454"/>
                </a:tc>
              </a:tr>
              <a:tr h="773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u="sng" dirty="0" smtClean="0">
                          <a:solidFill>
                            <a:schemeClr val="tx1"/>
                          </a:solidFill>
                        </a:rPr>
                        <a:t>Направление деятельности</a:t>
                      </a:r>
                      <a:endParaRPr lang="en-GB" sz="17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u="none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ru-RU" sz="1700" b="1" u="none" dirty="0" smtClean="0">
                          <a:solidFill>
                            <a:srgbClr val="0070C0"/>
                          </a:solidFill>
                        </a:rPr>
                        <a:t>Основные этапы деятельности </a:t>
                      </a:r>
                      <a:r>
                        <a:rPr lang="ru-RU" sz="1700" b="1" u="none" baseline="0" dirty="0" smtClean="0">
                          <a:solidFill>
                            <a:srgbClr val="0070C0"/>
                          </a:solidFill>
                        </a:rPr>
                        <a:t>и</a:t>
                      </a:r>
                      <a:r>
                        <a:rPr lang="en-GB" sz="1700" b="1" u="none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700" b="1" u="none" baseline="0" dirty="0" smtClean="0">
                          <a:solidFill>
                            <a:srgbClr val="0070C0"/>
                          </a:solidFill>
                        </a:rPr>
                        <a:t>чёткие цели, устанавливаемые для каждой задачи</a:t>
                      </a:r>
                      <a:endParaRPr lang="en-GB" sz="1700" b="1" u="none" dirty="0">
                        <a:solidFill>
                          <a:srgbClr val="0070C0"/>
                        </a:solidFill>
                      </a:endParaRPr>
                    </a:p>
                  </a:txBody>
                  <a:tcPr marL="91454" marR="91454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560" y="574651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</p:txBody>
      </p:sp>
      <p:sp>
        <p:nvSpPr>
          <p:cNvPr id="11" name="Rectangle 23"/>
          <p:cNvSpPr txBox="1">
            <a:spLocks noChangeArrowheads="1"/>
          </p:cNvSpPr>
          <p:nvPr/>
        </p:nvSpPr>
        <p:spPr bwMode="auto">
          <a:xfrm>
            <a:off x="0" y="1"/>
            <a:ext cx="9122568" cy="57465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Структура лесной стратегии Финляндии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2730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89" name="Rectangle 12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241300" y="1730375"/>
            <a:ext cx="82915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91" name="Rectangle 2"/>
          <p:cNvSpPr>
            <a:spLocks noChangeArrowheads="1"/>
          </p:cNvSpPr>
          <p:nvPr/>
        </p:nvSpPr>
        <p:spPr bwMode="auto">
          <a:xfrm>
            <a:off x="468313" y="3675063"/>
            <a:ext cx="8532812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03203"/>
              </p:ext>
            </p:extLst>
          </p:nvPr>
        </p:nvGraphicFramePr>
        <p:xfrm>
          <a:off x="0" y="714551"/>
          <a:ext cx="9121139" cy="627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139"/>
              </a:tblGrid>
              <a:tr h="1056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sng" dirty="0" smtClean="0">
                          <a:solidFill>
                            <a:schemeClr val="tx1"/>
                          </a:solidFill>
                        </a:rPr>
                        <a:t>ЧАСТЬ</a:t>
                      </a:r>
                      <a:r>
                        <a:rPr lang="en-GB" sz="1500" b="1" u="sng" dirty="0" smtClean="0">
                          <a:solidFill>
                            <a:schemeClr val="tx1"/>
                          </a:solidFill>
                        </a:rPr>
                        <a:t> 1. </a:t>
                      </a:r>
                      <a:r>
                        <a:rPr lang="ru-RU" sz="1500" b="1" u="sng" dirty="0" smtClean="0">
                          <a:solidFill>
                            <a:schemeClr val="tx1"/>
                          </a:solidFill>
                        </a:rPr>
                        <a:t>ОБЩАЯ ЦЕЛЬ</a:t>
                      </a:r>
                      <a:r>
                        <a:rPr lang="en-GB" sz="1500" b="1" u="none" dirty="0" smtClean="0">
                          <a:solidFill>
                            <a:srgbClr val="0070C0"/>
                          </a:solidFill>
                        </a:rPr>
                        <a:t>:</a:t>
                      </a:r>
                      <a:r>
                        <a:rPr lang="en-GB" sz="1500" b="1" u="none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500" b="1" u="none" baseline="0" dirty="0" smtClean="0">
                          <a:solidFill>
                            <a:srgbClr val="0070C0"/>
                          </a:solidFill>
                        </a:rPr>
                        <a:t>К</a:t>
                      </a:r>
                      <a:r>
                        <a:rPr lang="ru-RU" sz="1500" dirty="0" smtClean="0">
                          <a:solidFill>
                            <a:srgbClr val="0070C0"/>
                          </a:solidFill>
                          <a:effectLst/>
                        </a:rPr>
                        <a:t>о второй половине этого столетия, население Шотландии начнёт получать выгоду от деревьев, земель, покрытых древесной растительностью и лесов, активно управляя и заботясь о них для того, чтобы обеспечить потребности будущих поколений</a:t>
                      </a:r>
                      <a:r>
                        <a:rPr lang="en-GB" sz="1500" b="1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Лесные ресурсы стали центральной частью национальной</a:t>
                      </a:r>
                      <a:r>
                        <a:rPr lang="ru-RU" sz="1500" b="1" baseline="0" dirty="0" smtClean="0">
                          <a:solidFill>
                            <a:srgbClr val="0070C0"/>
                          </a:solidFill>
                        </a:rPr>
                        <a:t> культуры, экономики и окружающей среды.</a:t>
                      </a:r>
                      <a:endParaRPr lang="en-GB" sz="15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91454" marR="91454"/>
                </a:tc>
              </a:tr>
              <a:tr h="661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sng" dirty="0" smtClean="0">
                          <a:solidFill>
                            <a:schemeClr val="tx1"/>
                          </a:solidFill>
                        </a:rPr>
                        <a:t>Принципы</a:t>
                      </a:r>
                      <a:r>
                        <a:rPr lang="en-GB" sz="1500" b="1" dirty="0" smtClean="0">
                          <a:solidFill>
                            <a:srgbClr val="0070C0"/>
                          </a:solidFill>
                        </a:rPr>
                        <a:t>: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  <a:effectLst/>
                        </a:rPr>
                        <a:t>Устойчивое развитие обеспечивается посредством процессов устойчивого </a:t>
                      </a:r>
                      <a:r>
                        <a:rPr lang="ru-RU" sz="15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управления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  <a:effectLst/>
                        </a:rPr>
                        <a:t> лесами и широкого вовлечения различных социальных слоёв общества, оно также зависит от других видов землепользования и частного сектора</a:t>
                      </a:r>
                      <a:endParaRPr lang="en-GB" sz="15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54" marR="91454"/>
                </a:tc>
              </a:tr>
              <a:tr h="568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sng" dirty="0" smtClean="0">
                          <a:solidFill>
                            <a:schemeClr val="tx1"/>
                          </a:solidFill>
                        </a:rPr>
                        <a:t>Результаты</a:t>
                      </a:r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GB" sz="1500" b="1" dirty="0" smtClean="0">
                          <a:solidFill>
                            <a:srgbClr val="0070C0"/>
                          </a:solidFill>
                        </a:rPr>
                        <a:t>1)</a:t>
                      </a:r>
                      <a:r>
                        <a:rPr lang="en-GB" sz="15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  <a:effectLst/>
                        </a:rPr>
                        <a:t>Улучшенное благосостояние и здоровье членов сообществ</a:t>
                      </a:r>
                      <a:r>
                        <a:rPr lang="en-GB" sz="1500" b="1" baseline="0" dirty="0" smtClean="0">
                          <a:solidFill>
                            <a:srgbClr val="0070C0"/>
                          </a:solidFill>
                        </a:rPr>
                        <a:t>, 2)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  <a:effectLst/>
                        </a:rPr>
                        <a:t>прибыльные лесные предприятия</a:t>
                      </a:r>
                      <a:r>
                        <a:rPr lang="en-GB" sz="1500" b="1" baseline="0" dirty="0" smtClean="0">
                          <a:solidFill>
                            <a:srgbClr val="0070C0"/>
                          </a:solidFill>
                        </a:rPr>
                        <a:t>, 3) </a:t>
                      </a:r>
                      <a:r>
                        <a:rPr lang="ru-RU" sz="15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Фокус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  <a:effectLst/>
                        </a:rPr>
                        <a:t> на высококачественной, </a:t>
                      </a:r>
                      <a:r>
                        <a:rPr lang="ru-RU" sz="1500" b="1" dirty="0" err="1" smtClean="0">
                          <a:solidFill>
                            <a:srgbClr val="0070C0"/>
                          </a:solidFill>
                          <a:effectLst/>
                        </a:rPr>
                        <a:t>климотоустойчивой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  <a:effectLst/>
                        </a:rPr>
                        <a:t> окружающей среде.</a:t>
                      </a:r>
                      <a:r>
                        <a:rPr lang="en-GB" sz="15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n-GB" sz="15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54" marR="91454"/>
                </a:tc>
              </a:tr>
              <a:tr h="812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sng" dirty="0" smtClean="0">
                          <a:solidFill>
                            <a:schemeClr val="tx1"/>
                          </a:solidFill>
                        </a:rPr>
                        <a:t>Задачи</a:t>
                      </a:r>
                      <a:r>
                        <a:rPr lang="en-GB" sz="1500" b="1" dirty="0" smtClean="0">
                          <a:solidFill>
                            <a:srgbClr val="0070C0"/>
                          </a:solidFill>
                        </a:rPr>
                        <a:t>: 1)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Участие местных сообществ и</a:t>
                      </a:r>
                      <a:r>
                        <a:rPr lang="en-GB" sz="15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совершенствование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  <a:effectLst/>
                        </a:rPr>
                        <a:t>навыков</a:t>
                      </a:r>
                      <a:r>
                        <a:rPr lang="ru-RU" sz="15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работников лесного сектора</a:t>
                      </a:r>
                      <a:r>
                        <a:rPr lang="en-GB" sz="1500" b="1" dirty="0" smtClean="0">
                          <a:solidFill>
                            <a:srgbClr val="0070C0"/>
                          </a:solidFill>
                        </a:rPr>
                        <a:t>. 2)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  <a:effectLst/>
                        </a:rPr>
                        <a:t>Повышение эффективности и разнообразия лесных продуктов и услуг</a:t>
                      </a:r>
                      <a:r>
                        <a:rPr lang="en-GB" sz="1500" b="1" dirty="0" smtClean="0">
                          <a:solidFill>
                            <a:srgbClr val="0070C0"/>
                          </a:solidFill>
                        </a:rPr>
                        <a:t>. 3)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Увеличение биоразнообразия</a:t>
                      </a:r>
                      <a:r>
                        <a:rPr lang="en-GB" sz="1500" b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предотвращение последствий изменения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  <a:effectLst/>
                        </a:rPr>
                        <a:t>климата</a:t>
                      </a:r>
                      <a:r>
                        <a:rPr lang="en-GB" sz="1500" b="1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en-GB" sz="15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500" b="1" baseline="0" dirty="0" smtClean="0">
                          <a:solidFill>
                            <a:srgbClr val="0070C0"/>
                          </a:solidFill>
                        </a:rPr>
                        <a:t>социальные аспекты</a:t>
                      </a:r>
                      <a:r>
                        <a:rPr lang="en-GB" sz="15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500" b="1" baseline="0" dirty="0" smtClean="0">
                          <a:solidFill>
                            <a:srgbClr val="0070C0"/>
                          </a:solidFill>
                        </a:rPr>
                        <a:t>и</a:t>
                      </a:r>
                      <a:r>
                        <a:rPr lang="en-GB" sz="15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500" b="1" baseline="0" dirty="0" smtClean="0">
                          <a:solidFill>
                            <a:srgbClr val="0070C0"/>
                          </a:solidFill>
                        </a:rPr>
                        <a:t>охрана водных ресурсов</a:t>
                      </a:r>
                      <a:r>
                        <a:rPr lang="en-GB" sz="1500" b="1" baseline="0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endParaRPr lang="en-GB" sz="15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91454" marR="91454"/>
                </a:tc>
              </a:tr>
              <a:tr h="1056673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sng" dirty="0" smtClean="0">
                          <a:solidFill>
                            <a:schemeClr val="tx1"/>
                          </a:solidFill>
                        </a:rPr>
                        <a:t>Часть</a:t>
                      </a:r>
                      <a:r>
                        <a:rPr lang="en-GB" sz="1500" b="1" u="sng" dirty="0" smtClean="0">
                          <a:solidFill>
                            <a:schemeClr val="tx1"/>
                          </a:solidFill>
                        </a:rPr>
                        <a:t> 2.</a:t>
                      </a:r>
                      <a:r>
                        <a:rPr lang="en-GB" sz="1500" b="1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b="1" u="sng" baseline="0" dirty="0" smtClean="0">
                          <a:solidFill>
                            <a:schemeClr val="tx1"/>
                          </a:solidFill>
                        </a:rPr>
                        <a:t>ДОСТИЖЕНИЕ ЦЕЛИ.</a:t>
                      </a:r>
                      <a:r>
                        <a:rPr lang="en-GB" sz="1500" b="1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b="1" u="sng" baseline="0" dirty="0" smtClean="0">
                          <a:solidFill>
                            <a:schemeClr val="tx1"/>
                          </a:solidFill>
                        </a:rPr>
                        <a:t>Основная рабочая тематика</a:t>
                      </a:r>
                      <a:r>
                        <a:rPr lang="ru-RU" sz="1500" b="1" u="sng" dirty="0" smtClean="0">
                          <a:effectLst/>
                        </a:rPr>
                        <a:t> – чёткие планы реализации, поставленные цели для каждого из них</a:t>
                      </a:r>
                      <a:r>
                        <a:rPr lang="en-GB" sz="1500" b="1" dirty="0" smtClean="0">
                          <a:solidFill>
                            <a:srgbClr val="0070C0"/>
                          </a:solidFill>
                        </a:rPr>
                        <a:t>: a)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Древесина и энергия</a:t>
                      </a:r>
                      <a:r>
                        <a:rPr lang="en-GB" sz="1500" b="1" dirty="0" smtClean="0">
                          <a:solidFill>
                            <a:srgbClr val="0070C0"/>
                          </a:solidFill>
                        </a:rPr>
                        <a:t>, b)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Развитие частного предпринимательства</a:t>
                      </a:r>
                      <a:r>
                        <a:rPr lang="ru-RU" sz="1500" b="1" baseline="0" dirty="0" smtClean="0">
                          <a:solidFill>
                            <a:srgbClr val="0070C0"/>
                          </a:solidFill>
                        </a:rPr>
                        <a:t> в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лесном секторе,</a:t>
                      </a:r>
                      <a:r>
                        <a:rPr lang="en-GB" sz="15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en-GB" sz="1500" b="1" dirty="0" smtClean="0">
                          <a:solidFill>
                            <a:srgbClr val="0070C0"/>
                          </a:solidFill>
                        </a:rPr>
                        <a:t>c)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Вовлечение и развитие местных сообществ</a:t>
                      </a:r>
                      <a:r>
                        <a:rPr lang="en-GB" sz="1500" b="1" dirty="0" smtClean="0">
                          <a:solidFill>
                            <a:srgbClr val="0070C0"/>
                          </a:solidFill>
                        </a:rPr>
                        <a:t>, d)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Доступность</a:t>
                      </a:r>
                      <a:r>
                        <a:rPr lang="en-GB" sz="15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и</a:t>
                      </a:r>
                      <a:r>
                        <a:rPr lang="en-GB" sz="15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здоровье</a:t>
                      </a:r>
                      <a:r>
                        <a:rPr lang="en-GB" sz="1500" b="1" dirty="0" smtClean="0">
                          <a:solidFill>
                            <a:srgbClr val="0070C0"/>
                          </a:solidFill>
                        </a:rPr>
                        <a:t>, e)</a:t>
                      </a:r>
                      <a:r>
                        <a:rPr lang="en-GB" sz="15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5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К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  <a:effectLst/>
                        </a:rPr>
                        <a:t>ачество окружающей среды</a:t>
                      </a:r>
                      <a:r>
                        <a:rPr lang="en-GB" sz="1500" b="1" dirty="0" smtClean="0">
                          <a:solidFill>
                            <a:srgbClr val="0070C0"/>
                          </a:solidFill>
                        </a:rPr>
                        <a:t>, f)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Биоразнообразие</a:t>
                      </a:r>
                      <a:r>
                        <a:rPr lang="en-GB" sz="1500" b="1" dirty="0" smtClean="0">
                          <a:solidFill>
                            <a:srgbClr val="0070C0"/>
                          </a:solidFill>
                        </a:rPr>
                        <a:t>, g)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</a:rPr>
                        <a:t> Изменение климата</a:t>
                      </a:r>
                      <a:endParaRPr lang="en-GB" sz="15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4" marR="91454"/>
                </a:tc>
              </a:tr>
              <a:tr h="1249328">
                <a:tc>
                  <a:txBody>
                    <a:bodyPr/>
                    <a:lstStyle/>
                    <a:p>
                      <a:pPr marL="342900" indent="-342900"/>
                      <a:r>
                        <a:rPr lang="ru-RU" sz="1500" b="1" u="sng" dirty="0" smtClean="0">
                          <a:solidFill>
                            <a:schemeClr val="tx1"/>
                          </a:solidFill>
                        </a:rPr>
                        <a:t>Часть</a:t>
                      </a:r>
                      <a:r>
                        <a:rPr lang="en-GB" sz="1500" b="1" u="sng" dirty="0" smtClean="0">
                          <a:solidFill>
                            <a:schemeClr val="tx1"/>
                          </a:solidFill>
                        </a:rPr>
                        <a:t> 3 </a:t>
                      </a:r>
                      <a:r>
                        <a:rPr lang="ru-RU" sz="1500" b="1" u="sng" dirty="0" smtClean="0">
                          <a:solidFill>
                            <a:schemeClr val="tx1"/>
                          </a:solidFill>
                        </a:rPr>
                        <a:t>МЕТОДИКА</a:t>
                      </a:r>
                      <a:r>
                        <a:rPr lang="en-GB" sz="1500" b="1" u="none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GB" sz="1500" b="1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b="1" u="sng" dirty="0" smtClean="0">
                          <a:solidFill>
                            <a:srgbClr val="0070C0"/>
                          </a:solidFill>
                          <a:effectLst/>
                        </a:rPr>
                        <a:t>Руководящие указания по стимулам, правилам, ресурсам, ролям и обязанностям</a:t>
                      </a:r>
                      <a:r>
                        <a:rPr lang="en-GB" sz="1500" b="1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  <a:effectLst/>
                        </a:rPr>
                        <a:t>При</a:t>
                      </a:r>
                      <a:r>
                        <a:rPr lang="ru-RU" sz="15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использовании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  <a:effectLst/>
                        </a:rPr>
                        <a:t>метода «кнута и пряника», что необходимо сделать для того, чтобы стимулировать функционирование сектора, роль и обязанности всех ключевых заинтересованных</a:t>
                      </a:r>
                      <a:r>
                        <a:rPr lang="ru-RU" sz="15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сторон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  <a:effectLst/>
                        </a:rPr>
                        <a:t>для успешной реализации стратегии. </a:t>
                      </a:r>
                      <a:endParaRPr lang="en-GB" sz="15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54" marR="91454"/>
                </a:tc>
              </a:tr>
            </a:tbl>
          </a:graphicData>
        </a:graphic>
      </p:graphicFrame>
      <p:sp>
        <p:nvSpPr>
          <p:cNvPr id="11" name="Rectangle 23"/>
          <p:cNvSpPr txBox="1">
            <a:spLocks noChangeArrowheads="1"/>
          </p:cNvSpPr>
          <p:nvPr/>
        </p:nvSpPr>
        <p:spPr bwMode="auto">
          <a:xfrm>
            <a:off x="0" y="2"/>
            <a:ext cx="9122568" cy="60016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"/>
            <a:ext cx="912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Структура лесной стратегии Шотландии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- </a:t>
            </a:r>
            <a:r>
              <a:rPr lang="en-GB" sz="2000" b="1" dirty="0" smtClean="0">
                <a:solidFill>
                  <a:srgbClr val="000000"/>
                </a:solidFill>
              </a:rPr>
              <a:t>60 </a:t>
            </a:r>
            <a:r>
              <a:rPr lang="ru-RU" sz="2000" b="1" dirty="0" smtClean="0">
                <a:solidFill>
                  <a:srgbClr val="000000"/>
                </a:solidFill>
              </a:rPr>
              <a:t>страниц</a:t>
            </a:r>
            <a:r>
              <a:rPr lang="en-GB" sz="2000" b="1" dirty="0" smtClean="0">
                <a:solidFill>
                  <a:srgbClr val="000000"/>
                </a:solidFill>
              </a:rPr>
              <a:t>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076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89" name="Rectangle 12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241300" y="1730375"/>
            <a:ext cx="82915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23"/>
          <p:cNvSpPr txBox="1">
            <a:spLocks noChangeArrowheads="1"/>
          </p:cNvSpPr>
          <p:nvPr/>
        </p:nvSpPr>
        <p:spPr bwMode="auto">
          <a:xfrm>
            <a:off x="0" y="1"/>
            <a:ext cx="9122568" cy="1200329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"/>
            <a:ext cx="912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Процесс широкого вовлечения всех заинтересованных сторон обеспечил одобрение лесной </a:t>
            </a:r>
            <a:r>
              <a:rPr lang="ru-RU" b="1" dirty="0"/>
              <a:t>стратегии </a:t>
            </a:r>
            <a:r>
              <a:rPr lang="ru-RU" b="1" dirty="0" smtClean="0"/>
              <a:t>Шотландии, что рассматривается как заслуга всего общества в целом, </a:t>
            </a:r>
            <a:r>
              <a:rPr lang="ru-RU" b="1" dirty="0"/>
              <a:t>а не только </a:t>
            </a:r>
            <a:r>
              <a:rPr lang="ru-RU" b="1" dirty="0" smtClean="0"/>
              <a:t> лесного сектора</a:t>
            </a:r>
            <a:endParaRPr lang="en-GB" b="1" dirty="0"/>
          </a:p>
        </p:txBody>
      </p:sp>
      <p:pic>
        <p:nvPicPr>
          <p:cNvPr id="2050" name="Picture 2" descr="C:\Users\PeterOHara\Desktop\Pictures and illustrations for Website\Forest Policy consultation Angus Counc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1" y="1170144"/>
            <a:ext cx="4855056" cy="391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230" y="5085184"/>
            <a:ext cx="9122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 разработке </a:t>
            </a:r>
            <a:r>
              <a:rPr lang="ru-RU" b="1" dirty="0"/>
              <a:t>региональных </a:t>
            </a:r>
            <a:r>
              <a:rPr lang="ru-RU" b="1" dirty="0" smtClean="0"/>
              <a:t>вариаций </a:t>
            </a:r>
            <a:r>
              <a:rPr lang="ru-RU" b="1" dirty="0"/>
              <a:t>лесной стратегии Шотландии </a:t>
            </a:r>
            <a:r>
              <a:rPr lang="ru-RU" b="1" dirty="0" smtClean="0"/>
              <a:t>применялись процессы </a:t>
            </a:r>
            <a:r>
              <a:rPr lang="ru-RU" b="1" dirty="0"/>
              <a:t>и методы, </a:t>
            </a:r>
            <a:r>
              <a:rPr lang="ru-RU" b="1" dirty="0" smtClean="0"/>
              <a:t>используемые нами на этом семинаре:</a:t>
            </a:r>
            <a:r>
              <a:rPr lang="en-GB" b="1" dirty="0" smtClean="0"/>
              <a:t>  </a:t>
            </a:r>
          </a:p>
          <a:p>
            <a:pPr algn="ctr"/>
            <a:r>
              <a:rPr lang="ru-RU" sz="1600" dirty="0" smtClean="0"/>
              <a:t>Анализ заинтересованных сторон</a:t>
            </a:r>
            <a:r>
              <a:rPr lang="en-GB" sz="1600" dirty="0" smtClean="0"/>
              <a:t>; </a:t>
            </a:r>
            <a:r>
              <a:rPr lang="ru-RU" sz="1600" dirty="0" smtClean="0"/>
              <a:t>Метод «Плакат с заметками»</a:t>
            </a:r>
            <a:r>
              <a:rPr lang="en-GB" sz="1600" dirty="0" smtClean="0"/>
              <a:t>; </a:t>
            </a:r>
            <a:r>
              <a:rPr lang="ru-RU" sz="1600" dirty="0" smtClean="0"/>
              <a:t>Анализ прав</a:t>
            </a:r>
            <a:r>
              <a:rPr lang="en-GB" sz="1600" dirty="0" smtClean="0"/>
              <a:t>, </a:t>
            </a:r>
            <a:r>
              <a:rPr lang="ru-RU" sz="1600" dirty="0"/>
              <a:t>д</a:t>
            </a:r>
            <a:r>
              <a:rPr lang="ru-RU" sz="1600" dirty="0" smtClean="0"/>
              <a:t>оходов и ответственности</a:t>
            </a:r>
            <a:r>
              <a:rPr lang="en-GB" sz="1600" dirty="0" smtClean="0"/>
              <a:t>, </a:t>
            </a:r>
            <a:r>
              <a:rPr lang="ru-RU" sz="1600" b="1" dirty="0" smtClean="0"/>
              <a:t>Анализ сильных и слабых сторон,</a:t>
            </a:r>
            <a:r>
              <a:rPr lang="en-GB" sz="1600" dirty="0" smtClean="0"/>
              <a:t> </a:t>
            </a:r>
            <a:r>
              <a:rPr lang="ru-RU" sz="1600" dirty="0" smtClean="0"/>
              <a:t>в</a:t>
            </a:r>
            <a:r>
              <a:rPr lang="ru-RU" sz="1600" b="1" dirty="0" smtClean="0"/>
              <a:t>озможностей и угроз</a:t>
            </a:r>
            <a:r>
              <a:rPr lang="en-GB" sz="1600" b="1" dirty="0" smtClean="0"/>
              <a:t> (</a:t>
            </a:r>
            <a:r>
              <a:rPr lang="ru-RU" sz="1600" b="1" dirty="0" smtClean="0"/>
              <a:t>На </a:t>
            </a:r>
            <a:r>
              <a:rPr lang="ru-RU" sz="1600" b="1" dirty="0"/>
              <a:t>фотографии выше</a:t>
            </a:r>
            <a:r>
              <a:rPr lang="en-GB" sz="1600" b="1" dirty="0" smtClean="0"/>
              <a:t>); </a:t>
            </a:r>
            <a:r>
              <a:rPr lang="ru-RU" sz="1600" dirty="0" smtClean="0"/>
              <a:t>Анализ проблем;</a:t>
            </a:r>
            <a:r>
              <a:rPr lang="en-GB" sz="1600" dirty="0" smtClean="0"/>
              <a:t> </a:t>
            </a:r>
            <a:r>
              <a:rPr lang="ru-RU" sz="1600" dirty="0" smtClean="0"/>
              <a:t>Метод «Аквариум» и</a:t>
            </a:r>
            <a:r>
              <a:rPr lang="en-GB" sz="1600" dirty="0" smtClean="0"/>
              <a:t> </a:t>
            </a:r>
            <a:r>
              <a:rPr lang="ru-RU" sz="1600" dirty="0" smtClean="0"/>
              <a:t>Дерево решений</a:t>
            </a:r>
            <a:r>
              <a:rPr lang="en-GB" sz="1600" dirty="0" smtClean="0"/>
              <a:t>/</a:t>
            </a:r>
            <a:r>
              <a:rPr lang="ru-RU" sz="1600" dirty="0" smtClean="0"/>
              <a:t>Логическая матрица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58" y="1161731"/>
            <a:ext cx="4049800" cy="392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1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6" name="Rectangle 11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241300" y="1730375"/>
            <a:ext cx="82915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9" name="Rectangle 2"/>
          <p:cNvSpPr>
            <a:spLocks noChangeArrowheads="1"/>
          </p:cNvSpPr>
          <p:nvPr/>
        </p:nvSpPr>
        <p:spPr bwMode="auto">
          <a:xfrm>
            <a:off x="571500" y="765175"/>
            <a:ext cx="7921625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Цель упражнения</a:t>
            </a:r>
            <a:r>
              <a:rPr lang="en-GB" sz="2000" b="1" dirty="0" smtClean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ru-RU" sz="2000" b="1" dirty="0" smtClean="0"/>
              <a:t>Изучение </a:t>
            </a:r>
            <a:r>
              <a:rPr lang="ru-RU" sz="2000" b="1" dirty="0"/>
              <a:t>передового опыта </a:t>
            </a:r>
            <a:r>
              <a:rPr lang="ru-RU" sz="2000" b="1" dirty="0" smtClean="0"/>
              <a:t>при </a:t>
            </a:r>
            <a:r>
              <a:rPr lang="ru-RU" sz="2000" b="1" dirty="0"/>
              <a:t>структурировании </a:t>
            </a:r>
            <a:r>
              <a:rPr lang="ru-RU" sz="2000" b="1" dirty="0" smtClean="0"/>
              <a:t>основных положений лесной стратегии.</a:t>
            </a:r>
            <a:r>
              <a:rPr lang="en-GB" sz="2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ru-RU" sz="2000" b="1" dirty="0" smtClean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cs typeface="Arial" pitchFamily="34" charset="0"/>
              </a:rPr>
              <a:t>Руководство по разработке логической структуры и </a:t>
            </a:r>
            <a:r>
              <a:rPr lang="ru-RU" b="1" dirty="0" err="1" smtClean="0">
                <a:solidFill>
                  <a:srgbClr val="7030A0"/>
                </a:solidFill>
                <a:cs typeface="Arial" pitchFamily="34" charset="0"/>
              </a:rPr>
              <a:t>партисипативные</a:t>
            </a:r>
            <a:r>
              <a:rPr lang="ru-RU" b="1" dirty="0" smtClean="0">
                <a:solidFill>
                  <a:srgbClr val="7030A0"/>
                </a:solidFill>
                <a:cs typeface="Arial" pitchFamily="34" charset="0"/>
              </a:rPr>
              <a:t> (при широком вовлечении всех заинтересованных сторон) методы помогут систематизировать проект разрабатываемого документа   </a:t>
            </a:r>
            <a:endParaRPr lang="ru-RU" b="1" dirty="0" smtClean="0">
              <a:solidFill>
                <a:srgbClr val="7030A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Необходимо разработать только план/структуру стратегии, не вникая в подробности.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7030A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Это </a:t>
            </a:r>
            <a:r>
              <a:rPr lang="ru-RU" b="1" dirty="0">
                <a:solidFill>
                  <a:srgbClr val="7030A0"/>
                </a:solidFill>
              </a:rPr>
              <a:t>упражнение </a:t>
            </a:r>
            <a:r>
              <a:rPr lang="ru-RU" b="1" dirty="0" smtClean="0">
                <a:solidFill>
                  <a:srgbClr val="7030A0"/>
                </a:solidFill>
              </a:rPr>
              <a:t>по СТРУКТУРЕ, </a:t>
            </a:r>
            <a:r>
              <a:rPr lang="ru-RU" b="1" dirty="0">
                <a:solidFill>
                  <a:srgbClr val="7030A0"/>
                </a:solidFill>
              </a:rPr>
              <a:t>а </a:t>
            </a:r>
            <a:r>
              <a:rPr lang="ru-RU" b="1" dirty="0" smtClean="0">
                <a:solidFill>
                  <a:srgbClr val="7030A0"/>
                </a:solidFill>
              </a:rPr>
              <a:t>не о СОДЕРЖАНИИ стратегии, </a:t>
            </a:r>
            <a:r>
              <a:rPr lang="ru-RU" b="1" dirty="0">
                <a:solidFill>
                  <a:srgbClr val="7030A0"/>
                </a:solidFill>
              </a:rPr>
              <a:t>так что не </a:t>
            </a:r>
            <a:r>
              <a:rPr lang="ru-RU" b="1" dirty="0" smtClean="0">
                <a:solidFill>
                  <a:srgbClr val="7030A0"/>
                </a:solidFill>
              </a:rPr>
              <a:t>надо слишком подробно обсуждать её сущность.</a:t>
            </a:r>
            <a:r>
              <a:rPr lang="en-GB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endParaRPr lang="en-GB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9" name="Rectangle 23"/>
          <p:cNvSpPr txBox="1">
            <a:spLocks noChangeArrowheads="1"/>
          </p:cNvSpPr>
          <p:nvPr/>
        </p:nvSpPr>
        <p:spPr bwMode="auto">
          <a:xfrm>
            <a:off x="0" y="1"/>
            <a:ext cx="9122568" cy="620687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</a:rPr>
              <a:t>Разработка и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</a:rPr>
              <a:t>обзор политики (стратегии) </a:t>
            </a:r>
            <a:r>
              <a:rPr lang="en-US" sz="2400" b="1" dirty="0" smtClean="0">
                <a:solidFill>
                  <a:srgbClr val="000000"/>
                </a:solidFill>
              </a:rPr>
              <a:t>–</a:t>
            </a:r>
            <a:r>
              <a:rPr lang="ru-RU" sz="2400" b="1" dirty="0" smtClean="0">
                <a:solidFill>
                  <a:srgbClr val="000000"/>
                </a:solidFill>
              </a:rPr>
              <a:t> практическое упражнение по её структурированию 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endParaRPr lang="en-GB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07" name="Rectangle 11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08" name="Rectangle 12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10" name="Text Box 16391"/>
          <p:cNvSpPr txBox="1">
            <a:spLocks noChangeArrowheads="1"/>
          </p:cNvSpPr>
          <p:nvPr/>
        </p:nvSpPr>
        <p:spPr bwMode="auto">
          <a:xfrm>
            <a:off x="0" y="5495925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511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12" name="TextBox 2"/>
          <p:cNvSpPr txBox="1">
            <a:spLocks noChangeArrowheads="1"/>
          </p:cNvSpPr>
          <p:nvPr/>
        </p:nvSpPr>
        <p:spPr bwMode="auto">
          <a:xfrm>
            <a:off x="539750" y="1052513"/>
            <a:ext cx="77057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</a:rPr>
              <a:t>Процедура</a:t>
            </a:r>
            <a:r>
              <a:rPr lang="en-GB" b="1" dirty="0" smtClean="0">
                <a:solidFill>
                  <a:srgbClr val="000000"/>
                </a:solidFill>
              </a:rPr>
              <a:t>:</a:t>
            </a:r>
            <a:endParaRPr lang="en-GB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000000"/>
                </a:solidFill>
              </a:rPr>
              <a:t>1. </a:t>
            </a:r>
            <a:r>
              <a:rPr lang="ru-RU" b="1" dirty="0" smtClean="0"/>
              <a:t>Вы </a:t>
            </a:r>
            <a:r>
              <a:rPr lang="ru-RU" b="1" dirty="0"/>
              <a:t>будете </a:t>
            </a:r>
            <a:r>
              <a:rPr lang="ru-RU" b="1" dirty="0" smtClean="0"/>
              <a:t>разделены </a:t>
            </a:r>
            <a:r>
              <a:rPr lang="ru-RU" b="1" dirty="0"/>
              <a:t>на три </a:t>
            </a:r>
            <a:r>
              <a:rPr lang="ru-RU" b="1" dirty="0" smtClean="0"/>
              <a:t>группы. Ваша задача -  разработка стратегии в </a:t>
            </a:r>
            <a:r>
              <a:rPr lang="ru-RU" b="1" dirty="0"/>
              <a:t>соответствии с принципами у</a:t>
            </a:r>
            <a:r>
              <a:rPr lang="ru-RU" b="1" dirty="0" smtClean="0"/>
              <a:t>стойчивого </a:t>
            </a:r>
            <a:r>
              <a:rPr lang="ru-RU" b="1" dirty="0"/>
              <a:t>у</a:t>
            </a:r>
            <a:r>
              <a:rPr lang="ru-RU" b="1" dirty="0" smtClean="0"/>
              <a:t>правления </a:t>
            </a:r>
            <a:r>
              <a:rPr lang="ru-RU" b="1" dirty="0"/>
              <a:t>л</a:t>
            </a:r>
            <a:r>
              <a:rPr lang="ru-RU" b="1" dirty="0" smtClean="0"/>
              <a:t>есами </a:t>
            </a:r>
            <a:r>
              <a:rPr lang="ru-RU" b="1" dirty="0"/>
              <a:t>и </a:t>
            </a:r>
            <a:r>
              <a:rPr lang="ru-RU" b="1" dirty="0" smtClean="0"/>
              <a:t>зелёной экономики.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endParaRPr lang="ru-RU" b="1" dirty="0" smtClean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00"/>
                </a:solidFill>
              </a:rPr>
              <a:t>2. </a:t>
            </a:r>
            <a:r>
              <a:rPr lang="ru-RU" b="1" dirty="0"/>
              <a:t>Каждая </a:t>
            </a:r>
            <a:r>
              <a:rPr lang="ru-RU" b="1" dirty="0" smtClean="0"/>
              <a:t>группа выполнит два упражнения, </a:t>
            </a:r>
            <a:r>
              <a:rPr lang="ru-RU" b="1" dirty="0"/>
              <a:t>которые </a:t>
            </a:r>
            <a:r>
              <a:rPr lang="ru-RU" b="1" dirty="0" smtClean="0"/>
              <a:t>помогут в разработке основных положений логически последовательной стратегии</a:t>
            </a:r>
            <a:r>
              <a:rPr lang="en-GB" b="1" dirty="0" smtClean="0">
                <a:solidFill>
                  <a:srgbClr val="000000"/>
                </a:solidFill>
              </a:rPr>
              <a:t>. </a:t>
            </a:r>
            <a:endParaRPr lang="en-GB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b="1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000000"/>
                </a:solidFill>
              </a:rPr>
              <a:t>3</a:t>
            </a:r>
            <a:r>
              <a:rPr lang="en-GB" b="1" dirty="0">
                <a:solidFill>
                  <a:srgbClr val="000000"/>
                </a:solidFill>
              </a:rPr>
              <a:t>. </a:t>
            </a:r>
            <a:r>
              <a:rPr lang="ru-RU" b="1" dirty="0"/>
              <a:t>Для каждого упражнения - каждая </a:t>
            </a:r>
            <a:r>
              <a:rPr lang="ru-RU" b="1" dirty="0" smtClean="0"/>
              <a:t>группа </a:t>
            </a:r>
            <a:r>
              <a:rPr lang="ru-RU" b="1" dirty="0"/>
              <a:t>должна назначить координатора, который будет </a:t>
            </a:r>
            <a:r>
              <a:rPr lang="ru-RU" b="1" dirty="0" smtClean="0"/>
              <a:t>содействовать </a:t>
            </a:r>
            <a:r>
              <a:rPr lang="ru-RU" b="1" smtClean="0"/>
              <a:t>выполнению данного </a:t>
            </a:r>
            <a:r>
              <a:rPr lang="ru-RU" b="1" dirty="0" smtClean="0"/>
              <a:t>упражнения. Для </a:t>
            </a:r>
            <a:r>
              <a:rPr lang="ru-RU" b="1" dirty="0"/>
              <a:t>каждого упражнения </a:t>
            </a:r>
            <a:r>
              <a:rPr lang="ru-RU" b="1" dirty="0" smtClean="0"/>
              <a:t>координаторы </a:t>
            </a:r>
            <a:r>
              <a:rPr lang="ru-RU" b="1" dirty="0"/>
              <a:t>должны </a:t>
            </a:r>
            <a:r>
              <a:rPr lang="ru-RU" b="1" dirty="0" smtClean="0"/>
              <a:t>меняться</a:t>
            </a:r>
            <a:r>
              <a:rPr lang="en-GB" b="1" dirty="0" smtClean="0">
                <a:solidFill>
                  <a:srgbClr val="000000"/>
                </a:solidFill>
              </a:rPr>
              <a:t>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b="1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000000"/>
                </a:solidFill>
              </a:rPr>
              <a:t>4</a:t>
            </a:r>
            <a:r>
              <a:rPr lang="en-GB" b="1" dirty="0">
                <a:solidFill>
                  <a:srgbClr val="000000"/>
                </a:solidFill>
              </a:rPr>
              <a:t>. </a:t>
            </a:r>
            <a:r>
              <a:rPr lang="ru-RU" b="1" dirty="0" smtClean="0">
                <a:solidFill>
                  <a:srgbClr val="000000"/>
                </a:solidFill>
              </a:rPr>
              <a:t>В</a:t>
            </a:r>
            <a:r>
              <a:rPr lang="ru-RU" b="1" dirty="0" smtClean="0"/>
              <a:t> </a:t>
            </a:r>
            <a:r>
              <a:rPr lang="ru-RU" b="1" dirty="0"/>
              <a:t>конце </a:t>
            </a:r>
            <a:r>
              <a:rPr lang="ru-RU" b="1" dirty="0" smtClean="0"/>
              <a:t>упражнения будет проведён конкурс (с проставлением оценок и награждением победившей группы), в ходе которого можно будет определить группу, представившую </a:t>
            </a:r>
            <a:r>
              <a:rPr lang="ru-RU" b="1" dirty="0"/>
              <a:t>наиболее </a:t>
            </a:r>
            <a:r>
              <a:rPr lang="ru-RU" b="1" dirty="0" smtClean="0"/>
              <a:t>логичную </a:t>
            </a:r>
            <a:r>
              <a:rPr lang="ru-RU" b="1" dirty="0"/>
              <a:t>и </a:t>
            </a:r>
            <a:r>
              <a:rPr lang="ru-RU" b="1" dirty="0" smtClean="0"/>
              <a:t>ясную </a:t>
            </a:r>
            <a:r>
              <a:rPr lang="ru-RU" b="1" dirty="0"/>
              <a:t>структуру </a:t>
            </a:r>
            <a:r>
              <a:rPr lang="ru-RU" b="1" dirty="0" smtClean="0"/>
              <a:t>стратегии.</a:t>
            </a:r>
            <a:r>
              <a:rPr lang="en-GB" b="1" dirty="0">
                <a:solidFill>
                  <a:srgbClr val="000000"/>
                </a:solidFill>
              </a:rPr>
              <a:t>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00"/>
                </a:solidFill>
              </a:rPr>
              <a:t> 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23"/>
          <p:cNvSpPr txBox="1">
            <a:spLocks noChangeArrowheads="1"/>
          </p:cNvSpPr>
          <p:nvPr/>
        </p:nvSpPr>
        <p:spPr bwMode="auto">
          <a:xfrm>
            <a:off x="0" y="1"/>
            <a:ext cx="9122568" cy="620687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Разработка и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обзор политики (стратегии) </a:t>
            </a:r>
            <a:r>
              <a:rPr lang="en-US" sz="2400" b="1" dirty="0">
                <a:solidFill>
                  <a:srgbClr val="000000"/>
                </a:solidFill>
              </a:rPr>
              <a:t>–</a:t>
            </a:r>
            <a:r>
              <a:rPr lang="ru-RU" sz="2400" b="1" dirty="0">
                <a:solidFill>
                  <a:srgbClr val="000000"/>
                </a:solidFill>
              </a:rPr>
              <a:t> практическое упражнение по её структурированию 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70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62755" y="2414080"/>
            <a:ext cx="1872208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Долгосрочное предоставление лесных </a:t>
            </a:r>
            <a:r>
              <a:rPr lang="ru-RU" sz="1600" b="1" dirty="0" err="1"/>
              <a:t>экосистемных</a:t>
            </a:r>
            <a:r>
              <a:rPr lang="ru-RU" sz="1600" b="1" dirty="0"/>
              <a:t> услуг </a:t>
            </a:r>
            <a:r>
              <a:rPr lang="en-GB" sz="1600" b="1" dirty="0"/>
              <a:t>– </a:t>
            </a:r>
            <a:r>
              <a:rPr lang="ru-RU" sz="1600" b="1" dirty="0"/>
              <a:t>экологические функции</a:t>
            </a:r>
            <a:endParaRPr lang="en-GB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27984" y="2432091"/>
            <a:ext cx="1668016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зелёные рабочие места/средства к существованию в 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лесном секторе</a:t>
            </a:r>
            <a:endParaRPr lang="et-EE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80928" y="2436711"/>
            <a:ext cx="207847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Низко-углеродный лесной сектор</a:t>
            </a:r>
            <a:r>
              <a:rPr lang="en-US" sz="1600" b="1" dirty="0">
                <a:solidFill>
                  <a:srgbClr val="1F497D">
                    <a:lumMod val="50000"/>
                  </a:srgbClr>
                </a:solidFill>
              </a:rPr>
              <a:t>, </a:t>
            </a:r>
            <a:r>
              <a:rPr lang="ru-RU" sz="1600" b="1" dirty="0" err="1"/>
              <a:t>минимизирующий</a:t>
            </a:r>
            <a:r>
              <a:rPr lang="ru-RU" sz="1600" b="1" dirty="0"/>
              <a:t> использование не возобновляемых ресурсов</a:t>
            </a:r>
            <a:endParaRPr lang="et-EE" sz="1600" b="1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2441844"/>
            <a:ext cx="1662244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Устойчивое </a:t>
            </a:r>
            <a:r>
              <a:rPr lang="ru-RU" sz="1600" b="1" dirty="0"/>
              <a:t>производство и потребление лесных продуктов</a:t>
            </a:r>
            <a:endParaRPr lang="en-GB" sz="1600" b="1" dirty="0"/>
          </a:p>
          <a:p>
            <a:pPr algn="ctr"/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" y="5105400"/>
            <a:ext cx="78674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/>
              <a:t>Межсекторный компонент</a:t>
            </a:r>
            <a:r>
              <a:rPr lang="en-US" b="1" dirty="0"/>
              <a:t>: </a:t>
            </a:r>
            <a:r>
              <a:rPr lang="ru-RU" b="1" dirty="0"/>
              <a:t>Разработка политики и мониторинг лесного сектора по отношению к зелёной экономике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67544" y="1241838"/>
            <a:ext cx="7867418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/>
              <a:t>Концепция </a:t>
            </a:r>
            <a:r>
              <a:rPr lang="ru-RU" sz="2000" b="1" dirty="0" smtClean="0"/>
              <a:t>зелёной </a:t>
            </a:r>
            <a:r>
              <a:rPr lang="ru-RU" sz="2000" b="1" dirty="0"/>
              <a:t>экономики</a:t>
            </a:r>
            <a:r>
              <a:rPr lang="en-GB" sz="2000" b="1" dirty="0"/>
              <a:t>: </a:t>
            </a:r>
            <a:r>
              <a:rPr lang="ru-RU" sz="2000" b="1" dirty="0" smtClean="0"/>
              <a:t>Низко-углеродная</a:t>
            </a:r>
            <a:r>
              <a:rPr lang="ru-RU" sz="2000" b="1" dirty="0"/>
              <a:t>, </a:t>
            </a:r>
            <a:r>
              <a:rPr lang="ru-RU" sz="2000" b="1" dirty="0" err="1"/>
              <a:t>ресурсоэффективная</a:t>
            </a:r>
            <a:r>
              <a:rPr lang="ru-RU" sz="2000" b="1" dirty="0"/>
              <a:t> экономика, включающая социальные аспекты.</a:t>
            </a:r>
            <a:endParaRPr lang="en-GB" sz="2000" b="1" dirty="0"/>
          </a:p>
        </p:txBody>
      </p:sp>
      <p:sp>
        <p:nvSpPr>
          <p:cNvPr id="16" name="Up Arrow 15"/>
          <p:cNvSpPr/>
          <p:nvPr/>
        </p:nvSpPr>
        <p:spPr>
          <a:xfrm>
            <a:off x="899592" y="4380836"/>
            <a:ext cx="355802" cy="6323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Up Arrow 26"/>
          <p:cNvSpPr/>
          <p:nvPr/>
        </p:nvSpPr>
        <p:spPr>
          <a:xfrm>
            <a:off x="3102438" y="4380836"/>
            <a:ext cx="355802" cy="6323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Up Arrow 27"/>
          <p:cNvSpPr/>
          <p:nvPr/>
        </p:nvSpPr>
        <p:spPr>
          <a:xfrm>
            <a:off x="5042171" y="4380836"/>
            <a:ext cx="355802" cy="6323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Up Arrow 28"/>
          <p:cNvSpPr/>
          <p:nvPr/>
        </p:nvSpPr>
        <p:spPr>
          <a:xfrm>
            <a:off x="7066087" y="4267200"/>
            <a:ext cx="325313" cy="7459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Up Arrow 29"/>
          <p:cNvSpPr/>
          <p:nvPr/>
        </p:nvSpPr>
        <p:spPr>
          <a:xfrm>
            <a:off x="915314" y="1925544"/>
            <a:ext cx="355802" cy="516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Up Arrow 30"/>
          <p:cNvSpPr/>
          <p:nvPr/>
        </p:nvSpPr>
        <p:spPr>
          <a:xfrm>
            <a:off x="2974906" y="1925544"/>
            <a:ext cx="355802" cy="4885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Up Arrow 31"/>
          <p:cNvSpPr/>
          <p:nvPr/>
        </p:nvSpPr>
        <p:spPr>
          <a:xfrm>
            <a:off x="5016670" y="1925544"/>
            <a:ext cx="355802" cy="4885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Up Arrow 32"/>
          <p:cNvSpPr/>
          <p:nvPr/>
        </p:nvSpPr>
        <p:spPr>
          <a:xfrm>
            <a:off x="7220958" y="1925544"/>
            <a:ext cx="355802" cy="5162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Left-Right Arrow 33"/>
          <p:cNvSpPr/>
          <p:nvPr/>
        </p:nvSpPr>
        <p:spPr>
          <a:xfrm>
            <a:off x="1882624" y="3205862"/>
            <a:ext cx="596608" cy="4006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Left-Right Arrow 35"/>
          <p:cNvSpPr/>
          <p:nvPr/>
        </p:nvSpPr>
        <p:spPr>
          <a:xfrm>
            <a:off x="3961103" y="3337119"/>
            <a:ext cx="596608" cy="4006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Left-Right Arrow 36"/>
          <p:cNvSpPr/>
          <p:nvPr/>
        </p:nvSpPr>
        <p:spPr>
          <a:xfrm>
            <a:off x="5993852" y="3185632"/>
            <a:ext cx="596608" cy="4006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270759" y="590526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только общее руководство, которое изменяется в зависимости от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контекста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73055D-3D83-4F9B-B432-49D59E9B1019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87507" y="42239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Вспомним генетические компоненты лесного сектора, обуславливающие переход к зелёной экономике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1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31" name="Rectangle 11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32" name="Rectangle 12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33" name="Text Box 16391"/>
          <p:cNvSpPr txBox="1">
            <a:spLocks noChangeArrowheads="1"/>
          </p:cNvSpPr>
          <p:nvPr/>
        </p:nvSpPr>
        <p:spPr bwMode="auto">
          <a:xfrm>
            <a:off x="0" y="5495925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534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35" name="TextBox 2"/>
          <p:cNvSpPr txBox="1">
            <a:spLocks noChangeArrowheads="1"/>
          </p:cNvSpPr>
          <p:nvPr/>
        </p:nvSpPr>
        <p:spPr bwMode="auto">
          <a:xfrm>
            <a:off x="644724" y="908720"/>
            <a:ext cx="7705725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Сейчас ведущий покажет </a:t>
            </a:r>
            <a:r>
              <a:rPr lang="ru-RU" b="1" dirty="0"/>
              <a:t>два </a:t>
            </a:r>
            <a:r>
              <a:rPr lang="ru-RU" b="1" dirty="0" smtClean="0"/>
              <a:t>упражнения, которые вы используете при разработке основных положений стратегии.</a:t>
            </a:r>
          </a:p>
          <a:p>
            <a:endParaRPr lang="en-GB" b="1" dirty="0"/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b="1" dirty="0" smtClean="0"/>
              <a:t>Руководящие указания для данных упражнений приведены в раздаточном материале</a:t>
            </a:r>
            <a:r>
              <a:rPr lang="en-GB" b="1" dirty="0"/>
              <a:t>. </a:t>
            </a:r>
            <a:endParaRPr lang="en-GB" b="1" dirty="0" smtClean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B05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00B050"/>
                </a:solidFill>
              </a:rPr>
              <a:t>			A. </a:t>
            </a:r>
            <a:r>
              <a:rPr lang="ru-RU" b="1" dirty="0" smtClean="0">
                <a:solidFill>
                  <a:srgbClr val="00B050"/>
                </a:solidFill>
              </a:rPr>
              <a:t>Дерево решений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B05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B05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b="1" dirty="0" smtClean="0">
              <a:solidFill>
                <a:srgbClr val="00B05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B05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b="1" dirty="0" smtClean="0">
              <a:solidFill>
                <a:srgbClr val="00B05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B05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b="1" dirty="0" smtClean="0">
              <a:solidFill>
                <a:srgbClr val="00B05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B05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b="1" dirty="0" smtClean="0">
              <a:solidFill>
                <a:srgbClr val="00B05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C00000"/>
                </a:solidFill>
              </a:rPr>
              <a:t>		B. </a:t>
            </a:r>
            <a:r>
              <a:rPr lang="ru-RU" b="1" dirty="0" smtClean="0">
                <a:solidFill>
                  <a:srgbClr val="C00000"/>
                </a:solidFill>
              </a:rPr>
              <a:t>Логическая матрица </a:t>
            </a:r>
            <a:r>
              <a:rPr lang="en-GB" b="1" dirty="0" smtClean="0">
                <a:solidFill>
                  <a:srgbClr val="C00000"/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руководящие указания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0" name="Rectangle 23"/>
          <p:cNvSpPr txBox="1">
            <a:spLocks noChangeArrowheads="1"/>
          </p:cNvSpPr>
          <p:nvPr/>
        </p:nvSpPr>
        <p:spPr bwMode="auto">
          <a:xfrm>
            <a:off x="-74414" y="1"/>
            <a:ext cx="9144000" cy="620687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Разработка и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обзор политики (стратегии) </a:t>
            </a:r>
            <a:r>
              <a:rPr lang="en-US" sz="2400" b="1" dirty="0">
                <a:solidFill>
                  <a:srgbClr val="000000"/>
                </a:solidFill>
              </a:rPr>
              <a:t>–</a:t>
            </a:r>
            <a:r>
              <a:rPr lang="ru-RU" sz="2400" b="1" dirty="0">
                <a:solidFill>
                  <a:srgbClr val="000000"/>
                </a:solidFill>
              </a:rPr>
              <a:t> практическое упражнение по её структурированию 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</a:p>
          <a:p>
            <a:pPr fontAlgn="base">
              <a:spcAft>
                <a:spcPct val="0"/>
              </a:spcAft>
            </a:pP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345458" y="3212976"/>
            <a:ext cx="2304256" cy="2160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4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423476" y="908721"/>
            <a:ext cx="2678694" cy="985848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Общая цель </a:t>
            </a:r>
            <a:r>
              <a:rPr lang="en-US" sz="1400" dirty="0" smtClean="0">
                <a:solidFill>
                  <a:srgbClr val="000000"/>
                </a:solidFill>
              </a:rPr>
              <a:t>(</a:t>
            </a:r>
            <a:r>
              <a:rPr lang="ru-RU" sz="1400" dirty="0"/>
              <a:t>Ожидаемое положительное изменение </a:t>
            </a:r>
            <a:r>
              <a:rPr lang="ru-RU" sz="1400" dirty="0" smtClean="0"/>
              <a:t>в определенных временных рамках)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4472637" y="1894569"/>
            <a:ext cx="425450" cy="3095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Rectangle 23"/>
          <p:cNvSpPr txBox="1">
            <a:spLocks noChangeArrowheads="1"/>
          </p:cNvSpPr>
          <p:nvPr/>
        </p:nvSpPr>
        <p:spPr bwMode="auto">
          <a:xfrm>
            <a:off x="0" y="0"/>
            <a:ext cx="9122568" cy="620687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Разработка и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обзор политики (стратегии) </a:t>
            </a:r>
            <a:r>
              <a:rPr lang="en-US" sz="2400" b="1" dirty="0">
                <a:solidFill>
                  <a:srgbClr val="000000"/>
                </a:solidFill>
              </a:rPr>
              <a:t>–</a:t>
            </a:r>
            <a:r>
              <a:rPr lang="ru-RU" sz="2400" b="1" dirty="0">
                <a:solidFill>
                  <a:srgbClr val="000000"/>
                </a:solidFill>
              </a:rPr>
              <a:t> практическое упражнение по её структурированию</a:t>
            </a:r>
            <a:r>
              <a:rPr lang="en-US" sz="2400" b="1" dirty="0" smtClean="0">
                <a:solidFill>
                  <a:srgbClr val="000000"/>
                </a:solidFill>
              </a:rPr>
              <a:t>, </a:t>
            </a:r>
            <a:r>
              <a:rPr lang="ru-RU" sz="2400" b="1" dirty="0" smtClean="0">
                <a:solidFill>
                  <a:srgbClr val="000000"/>
                </a:solidFill>
              </a:rPr>
              <a:t>дерево решений</a:t>
            </a:r>
            <a:endParaRPr lang="en-GB" sz="2400" b="1" dirty="0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185846" y="2225675"/>
            <a:ext cx="3114345" cy="149135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Стратегия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ru-RU" dirty="0" smtClean="0">
                <a:solidFill>
                  <a:srgbClr val="000000"/>
                </a:solidFill>
              </a:rPr>
              <a:t>особое внимание на то, что и как </a:t>
            </a:r>
            <a:r>
              <a:rPr lang="ru-RU" dirty="0" smtClean="0"/>
              <a:t> </a:t>
            </a:r>
            <a:r>
              <a:rPr lang="ru-RU" dirty="0"/>
              <a:t>должно </a:t>
            </a:r>
            <a:r>
              <a:rPr lang="ru-RU" dirty="0" smtClean="0"/>
              <a:t>видоизмениться в лесном секторе для достижения цели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342643"/>
            <a:ext cx="1763688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Тематический компонент - задача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4352772"/>
            <a:ext cx="151216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Сквозной компонент - задача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871700" y="4342643"/>
            <a:ext cx="1692188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Тематический компонент - задача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4352772"/>
            <a:ext cx="1707646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Тематический компонент - задача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604720" y="4342643"/>
            <a:ext cx="151216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Сквозной компонент - задача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87624" y="3356992"/>
            <a:ext cx="1998222" cy="9856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0"/>
          </p:cNvCxnSpPr>
          <p:nvPr/>
        </p:nvCxnSpPr>
        <p:spPr>
          <a:xfrm flipV="1">
            <a:off x="2717794" y="3717033"/>
            <a:ext cx="846094" cy="6256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4" idx="2"/>
          </p:cNvCxnSpPr>
          <p:nvPr/>
        </p:nvCxnSpPr>
        <p:spPr>
          <a:xfrm flipV="1">
            <a:off x="4683951" y="3717032"/>
            <a:ext cx="59068" cy="6256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0"/>
          </p:cNvCxnSpPr>
          <p:nvPr/>
        </p:nvCxnSpPr>
        <p:spPr>
          <a:xfrm flipH="1" flipV="1">
            <a:off x="5724128" y="3717032"/>
            <a:ext cx="756084" cy="6357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0"/>
          </p:cNvCxnSpPr>
          <p:nvPr/>
        </p:nvCxnSpPr>
        <p:spPr>
          <a:xfrm flipH="1" flipV="1">
            <a:off x="6300192" y="3140969"/>
            <a:ext cx="2060612" cy="12016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3568" y="981075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1. </a:t>
            </a:r>
            <a:r>
              <a:rPr lang="ru-RU" dirty="0" smtClean="0">
                <a:solidFill>
                  <a:schemeClr val="accent2"/>
                </a:solidFill>
              </a:rPr>
              <a:t>Обсуждение общей цели и задач стратегии </a:t>
            </a:r>
            <a:r>
              <a:rPr lang="en-GB" dirty="0" smtClean="0">
                <a:solidFill>
                  <a:schemeClr val="accent2"/>
                </a:solidFill>
              </a:rPr>
              <a:t>– </a:t>
            </a:r>
            <a:r>
              <a:rPr lang="ru-RU" dirty="0" smtClean="0">
                <a:solidFill>
                  <a:schemeClr val="accent2"/>
                </a:solidFill>
              </a:rPr>
              <a:t>пользуйтесь карточками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9087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Шаг</a:t>
            </a:r>
            <a:r>
              <a:rPr lang="en-GB" dirty="0" smtClean="0"/>
              <a:t> 1.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39552" y="566124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chemeClr val="accent2"/>
                </a:solidFill>
              </a:rPr>
              <a:t>2. </a:t>
            </a:r>
            <a:r>
              <a:rPr lang="ru-RU" b="1" dirty="0" smtClean="0">
                <a:solidFill>
                  <a:schemeClr val="accent2"/>
                </a:solidFill>
              </a:rPr>
              <a:t>Определиться с соответствующим компонентом</a:t>
            </a:r>
            <a:r>
              <a:rPr lang="en-GB" dirty="0" smtClean="0">
                <a:solidFill>
                  <a:schemeClr val="accent6"/>
                </a:solidFill>
              </a:rPr>
              <a:t>. </a:t>
            </a:r>
            <a:r>
              <a:rPr lang="ru-RU" dirty="0" smtClean="0">
                <a:solidFill>
                  <a:schemeClr val="accent6"/>
                </a:solidFill>
              </a:rPr>
              <a:t>Весьма часто </a:t>
            </a:r>
            <a:r>
              <a:rPr lang="ru-RU" dirty="0">
                <a:solidFill>
                  <a:schemeClr val="accent6"/>
                </a:solidFill>
              </a:rPr>
              <a:t>встречаются два типа компонентов </a:t>
            </a:r>
            <a:r>
              <a:rPr lang="en-GB" dirty="0" smtClean="0">
                <a:solidFill>
                  <a:schemeClr val="accent6"/>
                </a:solidFill>
              </a:rPr>
              <a:t>(</a:t>
            </a:r>
            <a:r>
              <a:rPr lang="ru-RU" dirty="0" smtClean="0">
                <a:solidFill>
                  <a:schemeClr val="accent6"/>
                </a:solidFill>
              </a:rPr>
              <a:t>тематические, например, типы лесов или каковы функции лесов</a:t>
            </a:r>
            <a:r>
              <a:rPr lang="en-GB" dirty="0" smtClean="0">
                <a:solidFill>
                  <a:schemeClr val="accent6"/>
                </a:solidFill>
              </a:rPr>
              <a:t>)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ru-RU" dirty="0">
                <a:solidFill>
                  <a:schemeClr val="accent6"/>
                </a:solidFill>
              </a:rPr>
              <a:t>и </a:t>
            </a:r>
            <a:r>
              <a:rPr lang="ru-RU" dirty="0" smtClean="0">
                <a:solidFill>
                  <a:schemeClr val="accent6"/>
                </a:solidFill>
              </a:rPr>
              <a:t>сквозные компоненты, такие как законодательство </a:t>
            </a:r>
            <a:r>
              <a:rPr lang="ru-RU" dirty="0">
                <a:solidFill>
                  <a:schemeClr val="accent6"/>
                </a:solidFill>
              </a:rPr>
              <a:t>и </a:t>
            </a:r>
            <a:r>
              <a:rPr lang="ru-RU" dirty="0" smtClean="0">
                <a:solidFill>
                  <a:schemeClr val="accent6"/>
                </a:solidFill>
              </a:rPr>
              <a:t>институциональное руководство.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787" name="Group 20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265124"/>
              </p:ext>
            </p:extLst>
          </p:nvPr>
        </p:nvGraphicFramePr>
        <p:xfrm>
          <a:off x="79039" y="809326"/>
          <a:ext cx="8964489" cy="6035040"/>
        </p:xfrm>
        <a:graphic>
          <a:graphicData uri="http://schemas.openxmlformats.org/drawingml/2006/table">
            <a:tbl>
              <a:tblPr/>
              <a:tblGrid>
                <a:gridCol w="2892761"/>
                <a:gridCol w="2438400"/>
                <a:gridCol w="3633328"/>
              </a:tblGrid>
              <a:tr h="1007838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Анализ контекста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Основные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сильные стороны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ограничения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коренные причины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),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возможности и угрозы в лесном секторе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(4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предложения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)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b="1" dirty="0" smtClean="0">
                          <a:solidFill>
                            <a:schemeClr val="accent6"/>
                          </a:solidFill>
                          <a:effectLst/>
                        </a:rPr>
                        <a:t>Обоснование для пересмотра стратегии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(2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предложения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993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B.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Общая цель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: </a:t>
                      </a:r>
                      <a:r>
                        <a:rPr lang="ru-RU" sz="1800" b="1" dirty="0" smtClean="0">
                          <a:solidFill>
                            <a:schemeClr val="accent6"/>
                          </a:solidFill>
                          <a:effectLst/>
                        </a:rPr>
                        <a:t>Воздействие/положительное изменение</a:t>
                      </a:r>
                      <a:r>
                        <a:rPr lang="ru-RU" sz="1800" b="1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 - </a:t>
                      </a:r>
                      <a:r>
                        <a:rPr lang="ru-RU" sz="1800" b="1" dirty="0" smtClean="0">
                          <a:solidFill>
                            <a:schemeClr val="accent6"/>
                          </a:solidFill>
                          <a:effectLst/>
                        </a:rPr>
                        <a:t>что будет достигнуто через 25 лет за счёт реализации стратегии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(1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предложение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9932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C.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Назначение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Краткий обзор </a:t>
                      </a:r>
                      <a:r>
                        <a:rPr lang="ru-RU" sz="1800" b="1" dirty="0" smtClean="0">
                          <a:solidFill>
                            <a:schemeClr val="accent6"/>
                          </a:solidFill>
                          <a:effectLst/>
                        </a:rPr>
                        <a:t>стратегии или стратегий, которые помогут достичь цели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максимум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3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предложения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7977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D.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Задачи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компоненты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стратегии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E.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Ожидаемые результаты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должны быть измеримыми)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F.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Условные допущения –необходимы благоприятные условия</a:t>
                      </a:r>
                      <a:r>
                        <a:rPr lang="ru-RU" sz="1800" b="1" dirty="0" smtClean="0">
                          <a:solidFill>
                            <a:schemeClr val="accent6"/>
                          </a:solidFill>
                          <a:effectLst/>
                        </a:rPr>
                        <a:t>. Их оценка. Вероятность реализации должна быть больше 80%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30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Задача компонента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Результат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</a:t>
                      </a:r>
                      <a:r>
                        <a:rPr lang="ru-RU" sz="1800" b="1" dirty="0" smtClean="0">
                          <a:solidFill>
                            <a:schemeClr val="accent2"/>
                          </a:solidFill>
                          <a:effectLst/>
                        </a:rPr>
                        <a:t>Ожидаемое изменение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Пример, имеются ресурсы, политическая воля и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т.п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7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Задача компонента</a:t>
                      </a:r>
                      <a:r>
                        <a:rPr kumimoji="0" lang="en-GB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Результат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</a:t>
                      </a:r>
                      <a:r>
                        <a:rPr lang="ru-RU" sz="1800" b="1" dirty="0" smtClean="0">
                          <a:solidFill>
                            <a:schemeClr val="accent2"/>
                          </a:solidFill>
                          <a:effectLst/>
                        </a:rPr>
                        <a:t>Ожидаемое изменение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Пример, имеются ресурсы, политическая воля и </a:t>
                      </a: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т.п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3"/>
          <p:cNvSpPr txBox="1">
            <a:spLocks noChangeArrowheads="1"/>
          </p:cNvSpPr>
          <p:nvPr/>
        </p:nvSpPr>
        <p:spPr bwMode="auto">
          <a:xfrm>
            <a:off x="0" y="1"/>
            <a:ext cx="9122568" cy="620687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</a:rPr>
              <a:t>Шаг</a:t>
            </a:r>
            <a:r>
              <a:rPr lang="en-GB" sz="2400" b="1" dirty="0" smtClean="0">
                <a:solidFill>
                  <a:srgbClr val="000000"/>
                </a:solidFill>
              </a:rPr>
              <a:t> 2: </a:t>
            </a:r>
            <a:r>
              <a:rPr lang="ru-RU" sz="2400" b="1" dirty="0">
                <a:solidFill>
                  <a:srgbClr val="000000"/>
                </a:solidFill>
              </a:rPr>
              <a:t>С</a:t>
            </a:r>
            <a:r>
              <a:rPr lang="ru-RU" sz="2400" b="1" dirty="0" smtClean="0">
                <a:solidFill>
                  <a:srgbClr val="000000"/>
                </a:solidFill>
              </a:rPr>
              <a:t>труктурирование политики (стратегии)  - посредством руководящих указаний для логической матрицы - см. раздаточный материал</a:t>
            </a:r>
            <a:endParaRPr lang="en-GB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537" y="1124744"/>
            <a:ext cx="8208962" cy="62478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0000"/>
                </a:solidFill>
                <a:cs typeface="Arial" pitchFamily="34" charset="0"/>
              </a:rPr>
              <a:t>Процедура</a:t>
            </a:r>
            <a:r>
              <a:rPr lang="en-GB" sz="2400" b="1" dirty="0" smtClean="0">
                <a:solidFill>
                  <a:srgbClr val="000000"/>
                </a:solidFill>
                <a:cs typeface="Arial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1. Вернуться к повторному рассмотрению результатов работы данного семинара для того, </a:t>
            </a:r>
            <a:r>
              <a:rPr lang="ru-RU" sz="2000" b="1" dirty="0">
                <a:solidFill>
                  <a:srgbClr val="002060"/>
                </a:solidFill>
              </a:rPr>
              <a:t>чтобы </a:t>
            </a:r>
            <a:r>
              <a:rPr lang="ru-RU" sz="2000" b="1" dirty="0" smtClean="0">
                <a:solidFill>
                  <a:srgbClr val="002060"/>
                </a:solidFill>
              </a:rPr>
              <a:t>заполнить содержанием разрабатываемую стратегию.</a:t>
            </a:r>
            <a:r>
              <a:rPr lang="en-GB" sz="2000" b="1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 smtClean="0">
                <a:solidFill>
                  <a:schemeClr val="accent6"/>
                </a:solidFill>
                <a:cs typeface="Arial" pitchFamily="34" charset="0"/>
              </a:rPr>
              <a:t>2. </a:t>
            </a:r>
            <a:r>
              <a:rPr lang="ru-RU" sz="2000" b="1" dirty="0" smtClean="0">
                <a:solidFill>
                  <a:srgbClr val="002060"/>
                </a:solidFill>
              </a:rPr>
              <a:t>Проверить логику вертикальных взаимосвязей излагаемого материала – введены ли все задачи компонентов в стратегию, соответствует ли назначение стратегии её общей цели? При необходимости внести коррективы.</a:t>
            </a:r>
            <a:endParaRPr lang="en-GB" sz="2000" b="1" dirty="0" smtClean="0">
              <a:solidFill>
                <a:schemeClr val="accent6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 smtClean="0">
                <a:solidFill>
                  <a:schemeClr val="accent6"/>
                </a:solidFill>
                <a:cs typeface="Arial" pitchFamily="34" charset="0"/>
              </a:rPr>
              <a:t>3. </a:t>
            </a:r>
            <a:r>
              <a:rPr lang="ru-RU" sz="2000" b="1" dirty="0" smtClean="0">
                <a:solidFill>
                  <a:schemeClr val="accent6"/>
                </a:solidFill>
                <a:cs typeface="Arial" pitchFamily="34" charset="0"/>
              </a:rPr>
              <a:t>Теперь </a:t>
            </a:r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проверить логику </a:t>
            </a:r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горизонтальных </a:t>
            </a:r>
            <a:r>
              <a:rPr lang="ru-RU" sz="2000" b="1" dirty="0" smtClean="0">
                <a:solidFill>
                  <a:srgbClr val="002060"/>
                </a:solidFill>
              </a:rPr>
              <a:t>взаимосвязей</a:t>
            </a:r>
            <a:r>
              <a:rPr lang="en-GB" sz="2000" b="1" dirty="0" smtClean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</a:rPr>
              <a:t>определить измеряемые результаты (показатели) </a:t>
            </a:r>
            <a:r>
              <a:rPr lang="ru-RU" sz="2000" b="1" dirty="0">
                <a:solidFill>
                  <a:srgbClr val="002060"/>
                </a:solidFill>
              </a:rPr>
              <a:t>для каждой </a:t>
            </a:r>
            <a:r>
              <a:rPr lang="ru-RU" sz="2000" b="1" dirty="0" smtClean="0">
                <a:solidFill>
                  <a:srgbClr val="002060"/>
                </a:solidFill>
              </a:rPr>
              <a:t>задачи </a:t>
            </a:r>
            <a:r>
              <a:rPr lang="ru-RU" sz="2000" b="1" dirty="0">
                <a:solidFill>
                  <a:srgbClr val="002060"/>
                </a:solidFill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</a:rPr>
              <a:t>условного допущения – в случае, если нет уверенности, по </a:t>
            </a:r>
            <a:r>
              <a:rPr lang="ru-RU" sz="2000" b="1" dirty="0">
                <a:solidFill>
                  <a:srgbClr val="002060"/>
                </a:solidFill>
              </a:rPr>
              <a:t>крайней мере </a:t>
            </a:r>
            <a:r>
              <a:rPr lang="ru-RU" sz="2000" b="1" dirty="0" smtClean="0">
                <a:solidFill>
                  <a:srgbClr val="002060"/>
                </a:solidFill>
              </a:rPr>
              <a:t>на 80% в изначально принятых допущениях, то следует пересмотреть компоненты или саму стратегию до тех пор, пока не появится уверенность на 80%.</a:t>
            </a:r>
            <a:endParaRPr lang="en-GB" sz="2000" b="1" dirty="0" smtClean="0">
              <a:solidFill>
                <a:schemeClr val="accent6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 smtClean="0">
                <a:solidFill>
                  <a:schemeClr val="accent6"/>
                </a:solidFill>
                <a:cs typeface="Arial" pitchFamily="34" charset="0"/>
              </a:rPr>
              <a:t>4. </a:t>
            </a:r>
            <a:r>
              <a:rPr lang="ru-RU" sz="2000" b="1" dirty="0">
                <a:solidFill>
                  <a:srgbClr val="002060"/>
                </a:solidFill>
              </a:rPr>
              <a:t>Если </a:t>
            </a:r>
            <a:r>
              <a:rPr lang="ru-RU" sz="2000" b="1" dirty="0" smtClean="0">
                <a:solidFill>
                  <a:srgbClr val="002060"/>
                </a:solidFill>
              </a:rPr>
              <a:t>достичь </a:t>
            </a:r>
            <a:r>
              <a:rPr lang="ru-RU" sz="2000" b="1" dirty="0">
                <a:solidFill>
                  <a:srgbClr val="002060"/>
                </a:solidFill>
              </a:rPr>
              <a:t>80%-ной уверенности </a:t>
            </a:r>
            <a:r>
              <a:rPr lang="ru-RU" sz="2000" b="1" dirty="0" smtClean="0">
                <a:solidFill>
                  <a:srgbClr val="002060"/>
                </a:solidFill>
              </a:rPr>
              <a:t>не получается, то можно рассмотреть новую стратегию, что к примеру, скорректирует благоприятные условия, а это в свою очередь, повысит вероятность разработки успешной стратегии.</a:t>
            </a: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Rectangle 23"/>
          <p:cNvSpPr txBox="1">
            <a:spLocks noChangeArrowheads="1"/>
          </p:cNvSpPr>
          <p:nvPr/>
        </p:nvSpPr>
        <p:spPr bwMode="auto">
          <a:xfrm>
            <a:off x="21432" y="0"/>
            <a:ext cx="9122568" cy="90872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400" b="1" dirty="0"/>
              <a:t>Разработка и обзор политики (стратегии) – практическое упражнение по её </a:t>
            </a:r>
            <a:r>
              <a:rPr lang="ru-RU" sz="2400" b="1" dirty="0" smtClean="0"/>
              <a:t>структурированию</a:t>
            </a:r>
            <a:r>
              <a:rPr lang="en-US" sz="2400" b="1" dirty="0" smtClean="0">
                <a:solidFill>
                  <a:srgbClr val="000000"/>
                </a:solidFill>
              </a:rPr>
              <a:t>, </a:t>
            </a:r>
            <a:r>
              <a:rPr lang="ru-RU" sz="2400" b="1" dirty="0" smtClean="0">
                <a:solidFill>
                  <a:srgbClr val="000000"/>
                </a:solidFill>
              </a:rPr>
              <a:t>руководящие указания </a:t>
            </a:r>
            <a:r>
              <a:rPr lang="ru-RU" sz="2400" b="1" dirty="0">
                <a:solidFill>
                  <a:srgbClr val="000000"/>
                </a:solidFill>
              </a:rPr>
              <a:t>для логической матрицы</a:t>
            </a:r>
            <a:endParaRPr lang="en-GB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25003" y="1360488"/>
            <a:ext cx="9086849" cy="49881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endParaRPr lang="en-GB" sz="1200" b="1" u="sng" dirty="0">
              <a:solidFill>
                <a:srgbClr val="008080"/>
              </a:solidFill>
              <a:cs typeface="Times New Roman" pitchFamily="18" charset="0"/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Уместность</a:t>
            </a:r>
            <a:r>
              <a:rPr lang="en-GB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и</a:t>
            </a:r>
            <a:r>
              <a:rPr lang="en-GB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баланс</a:t>
            </a:r>
            <a:r>
              <a:rPr lang="en-GB" b="1" dirty="0" smtClean="0">
                <a:solidFill>
                  <a:srgbClr val="00B050"/>
                </a:solidFill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008080"/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Совершенствование уместности </a:t>
            </a:r>
            <a:r>
              <a:rPr lang="ru-RU" dirty="0">
                <a:solidFill>
                  <a:prstClr val="black"/>
                </a:solidFill>
              </a:rPr>
              <a:t>и </a:t>
            </a:r>
            <a:r>
              <a:rPr lang="ru-RU" dirty="0" smtClean="0">
                <a:solidFill>
                  <a:prstClr val="black"/>
                </a:solidFill>
              </a:rPr>
              <a:t>баланса политики посредством проверки всех ключевых вопросов, отражающих мнения различных </a:t>
            </a:r>
            <a:r>
              <a:rPr lang="ru-RU" dirty="0">
                <a:solidFill>
                  <a:prstClr val="black"/>
                </a:solidFill>
              </a:rPr>
              <a:t>заинтересованных </a:t>
            </a:r>
            <a:r>
              <a:rPr lang="ru-RU" dirty="0" smtClean="0">
                <a:solidFill>
                  <a:prstClr val="black"/>
                </a:solidFill>
              </a:rPr>
              <a:t>сторон.</a:t>
            </a:r>
          </a:p>
          <a:p>
            <a:pPr eaLnBrk="0" hangingPunct="0"/>
            <a:endParaRPr lang="en-GB" b="1" dirty="0">
              <a:solidFill>
                <a:prstClr val="black"/>
              </a:solidFill>
              <a:cs typeface="Times New Roman" pitchFamily="18" charset="0"/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Ответственность</a:t>
            </a:r>
            <a:r>
              <a:rPr lang="en-GB" b="1" dirty="0" smtClean="0">
                <a:solidFill>
                  <a:srgbClr val="00B050"/>
                </a:solidFill>
                <a:cs typeface="Times New Roman" pitchFamily="18" charset="0"/>
              </a:rPr>
              <a:t>: </a:t>
            </a:r>
            <a:r>
              <a:rPr lang="ru-RU" dirty="0" smtClean="0">
                <a:solidFill>
                  <a:prstClr val="black"/>
                </a:solidFill>
              </a:rPr>
              <a:t>Повышение степени ответственности заинтересованных сторон, задействованных в процессах  реализации политики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smtClean="0">
                <a:solidFill>
                  <a:prstClr val="black"/>
                </a:solidFill>
              </a:rPr>
              <a:t>За </a:t>
            </a:r>
            <a:r>
              <a:rPr lang="ru-RU" dirty="0">
                <a:solidFill>
                  <a:prstClr val="black"/>
                </a:solidFill>
              </a:rPr>
              <a:t>счёт широкого вовлечения заинтересованных сторон в </a:t>
            </a:r>
            <a:r>
              <a:rPr lang="ru-RU" dirty="0" smtClean="0">
                <a:solidFill>
                  <a:prstClr val="black"/>
                </a:solidFill>
              </a:rPr>
              <a:t>переговорный процесс </a:t>
            </a:r>
            <a:r>
              <a:rPr lang="ru-RU" dirty="0">
                <a:solidFill>
                  <a:prstClr val="black"/>
                </a:solidFill>
              </a:rPr>
              <a:t>по обсуждению </a:t>
            </a:r>
            <a:r>
              <a:rPr lang="ru-RU" dirty="0" smtClean="0">
                <a:solidFill>
                  <a:prstClr val="black"/>
                </a:solidFill>
              </a:rPr>
              <a:t>приоритетов </a:t>
            </a:r>
            <a:r>
              <a:rPr lang="ru-RU" dirty="0">
                <a:solidFill>
                  <a:prstClr val="black"/>
                </a:solidFill>
              </a:rPr>
              <a:t>политики </a:t>
            </a:r>
            <a:r>
              <a:rPr lang="ru-RU" dirty="0" smtClean="0">
                <a:solidFill>
                  <a:prstClr val="black"/>
                </a:solidFill>
              </a:rPr>
              <a:t>возрастает </a:t>
            </a:r>
            <a:r>
              <a:rPr lang="ru-RU" dirty="0">
                <a:solidFill>
                  <a:prstClr val="black"/>
                </a:solidFill>
              </a:rPr>
              <a:t>вероятность её одобрения и </a:t>
            </a:r>
            <a:r>
              <a:rPr lang="ru-RU" dirty="0" smtClean="0">
                <a:solidFill>
                  <a:prstClr val="black"/>
                </a:solidFill>
              </a:rPr>
              <a:t>реализации.</a:t>
            </a:r>
            <a:endParaRPr lang="en-GB" dirty="0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/>
            <a:endParaRPr lang="en-GB" dirty="0">
              <a:solidFill>
                <a:prstClr val="black"/>
              </a:solidFill>
              <a:cs typeface="Times New Roman" pitchFamily="18" charset="0"/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Подотчётность</a:t>
            </a:r>
            <a:r>
              <a:rPr lang="en-GB" b="1" dirty="0" smtClean="0">
                <a:solidFill>
                  <a:srgbClr val="00B050"/>
                </a:solidFill>
                <a:cs typeface="Times New Roman" pitchFamily="18" charset="0"/>
              </a:rPr>
              <a:t>: </a:t>
            </a:r>
            <a:r>
              <a:rPr lang="ru-RU" dirty="0" smtClean="0">
                <a:solidFill>
                  <a:prstClr val="black"/>
                </a:solidFill>
                <a:cs typeface="Times New Roman" pitchFamily="18" charset="0"/>
              </a:rPr>
              <a:t>Повышение уровня подотчётности и взаимодействия лиц, принимающих решение с другими заинтересованными сторонами лесного сектора, будет содействовать лучшему осмыслению последствий реализации политики</a:t>
            </a:r>
            <a:r>
              <a:rPr lang="en-GB" dirty="0" smtClean="0">
                <a:solidFill>
                  <a:prstClr val="black"/>
                </a:solidFill>
                <a:cs typeface="Times New Roman" pitchFamily="18" charset="0"/>
              </a:rPr>
              <a:t>. </a:t>
            </a:r>
            <a:endParaRPr lang="en-GB" dirty="0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/>
            <a:endParaRPr lang="en-GB" dirty="0">
              <a:solidFill>
                <a:prstClr val="black"/>
              </a:solidFill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Взаимоотношения</a:t>
            </a:r>
            <a:r>
              <a:rPr lang="en-GB" b="1" dirty="0" smtClean="0">
                <a:solidFill>
                  <a:srgbClr val="00B050"/>
                </a:solidFill>
                <a:cs typeface="Times New Roman" pitchFamily="18" charset="0"/>
              </a:rPr>
              <a:t>: </a:t>
            </a:r>
            <a:r>
              <a:rPr lang="ru-RU" dirty="0" smtClean="0">
                <a:solidFill>
                  <a:prstClr val="black"/>
                </a:solidFill>
              </a:rPr>
              <a:t>Практическое предотвращение и управление конфликтными ситуациями, обусловленных данной политикой</a:t>
            </a:r>
            <a:r>
              <a:rPr lang="en-GB" dirty="0" smtClean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ru-RU" dirty="0" smtClean="0">
                <a:solidFill>
                  <a:prstClr val="black"/>
                </a:solidFill>
                <a:cs typeface="Times New Roman" pitchFamily="18" charset="0"/>
              </a:rPr>
              <a:t>а также построение </a:t>
            </a:r>
            <a:r>
              <a:rPr lang="ru-RU" dirty="0" smtClean="0">
                <a:solidFill>
                  <a:prstClr val="black"/>
                </a:solidFill>
              </a:rPr>
              <a:t>новых, доверительных </a:t>
            </a:r>
            <a:r>
              <a:rPr lang="ru-RU" dirty="0">
                <a:solidFill>
                  <a:prstClr val="black"/>
                </a:solidFill>
              </a:rPr>
              <a:t>взаимоотношений </a:t>
            </a:r>
            <a:r>
              <a:rPr lang="ru-RU" dirty="0" smtClean="0">
                <a:solidFill>
                  <a:prstClr val="black"/>
                </a:solidFill>
              </a:rPr>
              <a:t>между заинтересованными сторонами лесного сектора</a:t>
            </a:r>
            <a:r>
              <a:rPr lang="en-GB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n-GB" dirty="0">
              <a:solidFill>
                <a:srgbClr val="008080"/>
              </a:solidFill>
              <a:cs typeface="Times New Roman" pitchFamily="18" charset="0"/>
            </a:endParaRPr>
          </a:p>
        </p:txBody>
      </p:sp>
      <p:sp>
        <p:nvSpPr>
          <p:cNvPr id="8" name="Rectangle 23"/>
          <p:cNvSpPr txBox="1">
            <a:spLocks noChangeArrowheads="1"/>
          </p:cNvSpPr>
          <p:nvPr/>
        </p:nvSpPr>
        <p:spPr bwMode="auto">
          <a:xfrm>
            <a:off x="-10716" y="163737"/>
            <a:ext cx="9122568" cy="10554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 приоритетов политики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почему оно необходимо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ru-RU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Почему бы не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перейти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формулированию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политики напрямую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анализа контекста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0890-2B98-43E1-94A3-427DE46490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18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27100"/>
            <a:ext cx="9144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00"/>
                </a:solidFill>
              </a:rPr>
              <a:t>Цель экспертного обзора</a:t>
            </a:r>
            <a:r>
              <a:rPr lang="en-GB" sz="2800" b="1" dirty="0" smtClean="0">
                <a:solidFill>
                  <a:srgbClr val="000000"/>
                </a:solidFill>
              </a:rPr>
              <a:t>.</a:t>
            </a:r>
            <a:endParaRPr lang="en-GB" sz="28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en-GB" sz="2800" b="1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800" dirty="0" smtClean="0"/>
              <a:t>Гарантия того, что основные положения стратегии проанализированы в соответствии с мнениями и ключевыми критериями различных заинтересованных сторон.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endParaRPr lang="ru-RU" sz="2800" dirty="0" smtClean="0"/>
          </a:p>
          <a:p>
            <a:pPr>
              <a:defRPr/>
            </a:pPr>
            <a:endParaRPr lang="en-GB" sz="28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800" dirty="0" smtClean="0"/>
              <a:t>Создание конкурентоспособной динамики при проведении экспертного обзора для того, </a:t>
            </a:r>
            <a:r>
              <a:rPr lang="ru-RU" sz="2800" dirty="0"/>
              <a:t>чтобы </a:t>
            </a:r>
            <a:r>
              <a:rPr lang="ru-RU" sz="2800" dirty="0" smtClean="0"/>
              <a:t>выявить лучшую группу. </a:t>
            </a:r>
            <a:endParaRPr lang="en-GB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Rectangle 23"/>
          <p:cNvSpPr txBox="1">
            <a:spLocks noChangeArrowheads="1"/>
          </p:cNvSpPr>
          <p:nvPr/>
        </p:nvSpPr>
        <p:spPr bwMode="auto">
          <a:xfrm>
            <a:off x="0" y="0"/>
            <a:ext cx="9144000" cy="92710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</a:rPr>
              <a:t>Процедура презентации</a:t>
            </a:r>
            <a:r>
              <a:rPr lang="en-GB" sz="2000" b="1" dirty="0" smtClean="0">
                <a:solidFill>
                  <a:srgbClr val="000000"/>
                </a:solidFill>
              </a:rPr>
              <a:t> – </a:t>
            </a:r>
            <a:r>
              <a:rPr lang="ru-RU" sz="2000" b="1" dirty="0" smtClean="0">
                <a:solidFill>
                  <a:srgbClr val="000000"/>
                </a:solidFill>
              </a:rPr>
              <a:t>применение метода поочерёдного членства для </a:t>
            </a:r>
            <a:r>
              <a:rPr lang="ru-RU" sz="2000" b="1" dirty="0">
                <a:solidFill>
                  <a:srgbClr val="000000"/>
                </a:solidFill>
              </a:rPr>
              <a:t>экспертного обзора </a:t>
            </a:r>
            <a:r>
              <a:rPr lang="ru-RU" sz="2000" b="1" dirty="0" smtClean="0">
                <a:solidFill>
                  <a:srgbClr val="000000"/>
                </a:solidFill>
              </a:rPr>
              <a:t>многочисленных </a:t>
            </a:r>
            <a:r>
              <a:rPr lang="ru-RU" sz="2000" b="1" dirty="0">
                <a:solidFill>
                  <a:srgbClr val="000000"/>
                </a:solidFill>
              </a:rPr>
              <a:t>заинтересованных </a:t>
            </a:r>
            <a:r>
              <a:rPr lang="ru-RU" sz="2000" b="1" dirty="0" smtClean="0">
                <a:solidFill>
                  <a:srgbClr val="000000"/>
                </a:solidFill>
              </a:rPr>
              <a:t>сторон</a:t>
            </a:r>
            <a:endParaRPr lang="en-GB" sz="2000" b="1" dirty="0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endParaRPr lang="en-GB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27100"/>
            <a:ext cx="91440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ru-RU" b="1" dirty="0" smtClean="0">
                <a:solidFill>
                  <a:srgbClr val="000000"/>
                </a:solidFill>
                <a:latin typeface="+mn-lt"/>
              </a:rPr>
              <a:t>Процедура</a:t>
            </a:r>
            <a:r>
              <a:rPr lang="en-GB" b="1" dirty="0" smtClean="0">
                <a:solidFill>
                  <a:srgbClr val="000000"/>
                </a:solidFill>
                <a:latin typeface="+mn-lt"/>
              </a:rPr>
              <a:t>.</a:t>
            </a:r>
            <a:endParaRPr lang="en-GB" b="1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GB" b="1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dirty="0" smtClean="0"/>
              <a:t>Организуется оценочная комиссия, членом которой может стать любой желающий. Эта комиссия, </a:t>
            </a:r>
            <a:r>
              <a:rPr lang="ru-RU" sz="2000" dirty="0"/>
              <a:t>с точки зрения ключевых заинтересованных </a:t>
            </a:r>
            <a:r>
              <a:rPr lang="ru-RU" sz="2000" dirty="0" smtClean="0"/>
              <a:t>сторон, </a:t>
            </a:r>
            <a:r>
              <a:rPr lang="ru-RU" sz="2000" dirty="0"/>
              <a:t>оценит </a:t>
            </a:r>
            <a:r>
              <a:rPr lang="ru-RU" sz="2000" dirty="0" smtClean="0"/>
              <a:t>стратегии разработанные группами.</a:t>
            </a:r>
          </a:p>
          <a:p>
            <a:pPr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На презентацию своей стратегии каждой группе даётся строго определённое время.</a:t>
            </a:r>
          </a:p>
          <a:p>
            <a:pPr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Вопросы и ответы.</a:t>
            </a:r>
            <a:endParaRPr lang="en-GB" sz="20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dirty="0" smtClean="0"/>
              <a:t>В течение 1 минуты каждый член оценочной комиссии, с точки </a:t>
            </a:r>
            <a:r>
              <a:rPr lang="ru-RU" sz="2000" dirty="0"/>
              <a:t>зрения </a:t>
            </a:r>
            <a:r>
              <a:rPr lang="ru-RU" sz="2000" dirty="0" smtClean="0"/>
              <a:t>своей заинтересованной стороны, комментирует представленную стратегию.</a:t>
            </a:r>
          </a:p>
          <a:p>
            <a:pPr>
              <a:defRPr/>
            </a:pPr>
            <a:endParaRPr lang="en-GB" sz="2000" b="1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В заключение, члены комиссии по 10-</a:t>
            </a:r>
            <a:r>
              <a:rPr lang="ru-RU" sz="2000" b="1" dirty="0" err="1" smtClean="0">
                <a:solidFill>
                  <a:srgbClr val="FF0000"/>
                </a:solidFill>
              </a:rPr>
              <a:t>ти</a:t>
            </a:r>
            <a:r>
              <a:rPr lang="ru-RU" sz="2000" b="1" dirty="0" smtClean="0">
                <a:solidFill>
                  <a:srgbClr val="FF0000"/>
                </a:solidFill>
              </a:rPr>
              <a:t> бальной </a:t>
            </a:r>
            <a:r>
              <a:rPr lang="ru-RU" sz="2000" b="1" dirty="0">
                <a:solidFill>
                  <a:srgbClr val="FF0000"/>
                </a:solidFill>
              </a:rPr>
              <a:t>шкале </a:t>
            </a:r>
            <a:r>
              <a:rPr lang="ru-RU" sz="2000" b="1" dirty="0" smtClean="0">
                <a:solidFill>
                  <a:srgbClr val="FF0000"/>
                </a:solidFill>
              </a:rPr>
              <a:t>оценивают обсуждаемую стратегию (с точки </a:t>
            </a:r>
            <a:r>
              <a:rPr lang="ru-RU" sz="2000" b="1" dirty="0">
                <a:solidFill>
                  <a:srgbClr val="FF0000"/>
                </a:solidFill>
              </a:rPr>
              <a:t>зрения </a:t>
            </a:r>
            <a:r>
              <a:rPr lang="ru-RU" sz="2000" b="1" dirty="0" smtClean="0">
                <a:solidFill>
                  <a:srgbClr val="FF0000"/>
                </a:solidFill>
              </a:rPr>
              <a:t>своей заинтересованной стороны)!</a:t>
            </a:r>
            <a:endParaRPr lang="en-GB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Rectangle 23"/>
          <p:cNvSpPr txBox="1">
            <a:spLocks noChangeArrowheads="1"/>
          </p:cNvSpPr>
          <p:nvPr/>
        </p:nvSpPr>
        <p:spPr bwMode="auto">
          <a:xfrm>
            <a:off x="21432" y="0"/>
            <a:ext cx="9122568" cy="620687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Процедура презентации</a:t>
            </a:r>
            <a:r>
              <a:rPr lang="en-GB" sz="2400" b="1" dirty="0">
                <a:solidFill>
                  <a:srgbClr val="000000"/>
                </a:solidFill>
              </a:rPr>
              <a:t> – </a:t>
            </a:r>
            <a:r>
              <a:rPr lang="ru-RU" sz="2400" b="1" dirty="0">
                <a:solidFill>
                  <a:srgbClr val="000000"/>
                </a:solidFill>
              </a:rPr>
              <a:t>применение метода поочерёдного членства для экспертного обзора многочисленных заинтересованных сторон</a:t>
            </a:r>
            <a:endParaRPr lang="en-GB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00"/>
                </a:solidFill>
                <a:latin typeface="+mn-lt"/>
              </a:rPr>
              <a:t>Участники дискуссии и критерии, которыми они интересуются</a:t>
            </a:r>
            <a:r>
              <a:rPr lang="en-GB" sz="2000" b="1" dirty="0" smtClean="0">
                <a:solidFill>
                  <a:srgbClr val="000000"/>
                </a:solidFill>
                <a:latin typeface="+mn-lt"/>
              </a:rPr>
              <a:t>.</a:t>
            </a:r>
            <a:endParaRPr lang="ru-RU" sz="2000" b="1" dirty="0" smtClean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GB" sz="20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sz="2000" b="1" dirty="0" smtClean="0">
                <a:solidFill>
                  <a:srgbClr val="000000"/>
                </a:solidFill>
              </a:rPr>
              <a:t>1</a:t>
            </a:r>
            <a:r>
              <a:rPr lang="en-GB" b="1" dirty="0" smtClean="0">
                <a:solidFill>
                  <a:srgbClr val="000000"/>
                </a:solidFill>
              </a:rPr>
              <a:t>. </a:t>
            </a:r>
            <a:r>
              <a:rPr lang="ru-RU" b="1" u="sng" dirty="0" smtClean="0">
                <a:solidFill>
                  <a:schemeClr val="accent2"/>
                </a:solidFill>
              </a:rPr>
              <a:t>Государственный лесник</a:t>
            </a:r>
            <a:r>
              <a:rPr lang="en-GB" b="1" u="sng" dirty="0" smtClean="0">
                <a:solidFill>
                  <a:schemeClr val="accent2"/>
                </a:solidFill>
              </a:rPr>
              <a:t>. </a:t>
            </a:r>
            <a:r>
              <a:rPr lang="ru-RU" b="1" dirty="0" smtClean="0"/>
              <a:t>Вы </a:t>
            </a:r>
            <a:r>
              <a:rPr lang="ru-RU" b="1" dirty="0"/>
              <a:t>очень заинтересованы в том, чтобы </a:t>
            </a:r>
            <a:r>
              <a:rPr lang="ru-RU" b="1" dirty="0" smtClean="0"/>
              <a:t>стратегия </a:t>
            </a:r>
            <a:r>
              <a:rPr lang="ru-RU" b="1" dirty="0"/>
              <a:t>(</a:t>
            </a:r>
            <a:r>
              <a:rPr lang="ru-RU" b="1" dirty="0" smtClean="0"/>
              <a:t>политика) была </a:t>
            </a:r>
            <a:r>
              <a:rPr lang="ru-RU" b="1" dirty="0"/>
              <a:t>ясна, логична и </a:t>
            </a:r>
            <a:r>
              <a:rPr lang="ru-RU" b="1" dirty="0" smtClean="0"/>
              <a:t>последовательна, поскольку отвечаете за её реализацию. Вы также заинтересованы в проведении хорошего мониторинга и анализа, а также получении достоверных данных</a:t>
            </a:r>
            <a:r>
              <a:rPr lang="ru-RU" sz="2000" b="1" dirty="0" smtClean="0"/>
              <a:t>.</a:t>
            </a:r>
          </a:p>
          <a:p>
            <a:pPr>
              <a:defRPr/>
            </a:pPr>
            <a:endParaRPr lang="en-GB" sz="2000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b="1" dirty="0" smtClean="0">
                <a:solidFill>
                  <a:srgbClr val="000000"/>
                </a:solidFill>
              </a:rPr>
              <a:t>2</a:t>
            </a:r>
            <a:r>
              <a:rPr lang="en-GB" b="1" dirty="0" smtClean="0">
                <a:solidFill>
                  <a:srgbClr val="C00000"/>
                </a:solidFill>
              </a:rPr>
              <a:t>. </a:t>
            </a:r>
            <a:r>
              <a:rPr lang="ru-RU" b="1" u="sng" dirty="0" smtClean="0">
                <a:solidFill>
                  <a:srgbClr val="C00000"/>
                </a:solidFill>
              </a:rPr>
              <a:t>Частное лесное предприятие</a:t>
            </a:r>
            <a:r>
              <a:rPr lang="en-GB" b="1" dirty="0" smtClean="0">
                <a:solidFill>
                  <a:srgbClr val="C00000"/>
                </a:solidFill>
              </a:rPr>
              <a:t>. </a:t>
            </a:r>
            <a:r>
              <a:rPr lang="ru-RU" b="1" dirty="0"/>
              <a:t>Вы </a:t>
            </a:r>
            <a:r>
              <a:rPr lang="ru-RU" b="1" dirty="0" smtClean="0"/>
              <a:t>очень заинтересованы в позитивной стратегии, которая могла бы создать привлекательный климат для инвестиций в лесной сектор (</a:t>
            </a:r>
            <a:r>
              <a:rPr lang="ru-RU" b="1" dirty="0"/>
              <a:t>напр. б</a:t>
            </a:r>
            <a:r>
              <a:rPr lang="ru-RU" b="1" dirty="0" smtClean="0"/>
              <a:t>лагоприятные условия для развития </a:t>
            </a:r>
            <a:r>
              <a:rPr lang="ru-RU" b="1" dirty="0"/>
              <a:t>предпринимательства</a:t>
            </a:r>
            <a:r>
              <a:rPr lang="ru-RU" b="1" dirty="0" smtClean="0"/>
              <a:t>, переработки древесины и получения энергии из неё).</a:t>
            </a:r>
          </a:p>
          <a:p>
            <a:pPr>
              <a:defRPr/>
            </a:pPr>
            <a:endParaRPr lang="en-GB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b="1" dirty="0" smtClean="0">
                <a:solidFill>
                  <a:srgbClr val="000000"/>
                </a:solidFill>
              </a:rPr>
              <a:t>3. </a:t>
            </a:r>
            <a:r>
              <a:rPr lang="ru-RU" b="1" u="sng" dirty="0" smtClean="0">
                <a:solidFill>
                  <a:srgbClr val="00B050"/>
                </a:solidFill>
              </a:rPr>
              <a:t>Неправительственная организация (НПО)</a:t>
            </a:r>
            <a:r>
              <a:rPr lang="en-GB" b="1" dirty="0" smtClean="0">
                <a:solidFill>
                  <a:srgbClr val="00B050"/>
                </a:solidFill>
              </a:rPr>
              <a:t>. </a:t>
            </a:r>
            <a:r>
              <a:rPr lang="ru-RU" b="1" dirty="0"/>
              <a:t>Вы очень заинтересованы в том, </a:t>
            </a:r>
            <a:r>
              <a:rPr lang="ru-RU" b="1" dirty="0" smtClean="0"/>
              <a:t>чтобы стратегия соответствовала  нормам зелёной </a:t>
            </a:r>
            <a:r>
              <a:rPr lang="ru-RU" b="1" dirty="0"/>
              <a:t>экономики и </a:t>
            </a:r>
            <a:r>
              <a:rPr lang="ru-RU" b="1" dirty="0" smtClean="0"/>
              <a:t>зелёного роста </a:t>
            </a:r>
            <a:r>
              <a:rPr lang="en-GB" b="1" dirty="0" smtClean="0">
                <a:solidFill>
                  <a:srgbClr val="000000"/>
                </a:solidFill>
              </a:rPr>
              <a:t>– </a:t>
            </a:r>
            <a:r>
              <a:rPr lang="ru-RU" b="1" dirty="0" smtClean="0">
                <a:solidFill>
                  <a:srgbClr val="000000"/>
                </a:solidFill>
              </a:rPr>
              <a:t>принципам устойчивого развития и устойчивого управления лесами</a:t>
            </a:r>
            <a:r>
              <a:rPr lang="en-GB" b="1" dirty="0" smtClean="0">
                <a:solidFill>
                  <a:srgbClr val="000000"/>
                </a:solidFill>
              </a:rPr>
              <a:t>.</a:t>
            </a:r>
            <a:endParaRPr lang="ru-RU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GB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b="1" u="sng" dirty="0" smtClean="0">
                <a:solidFill>
                  <a:srgbClr val="FFC000"/>
                </a:solidFill>
              </a:rPr>
              <a:t>4. </a:t>
            </a:r>
            <a:r>
              <a:rPr lang="ru-RU" b="1" u="sng" dirty="0" smtClean="0">
                <a:solidFill>
                  <a:srgbClr val="FFC000"/>
                </a:solidFill>
              </a:rPr>
              <a:t>Местный житель</a:t>
            </a:r>
            <a:r>
              <a:rPr lang="en-GB" b="1" u="sng" dirty="0" smtClean="0">
                <a:solidFill>
                  <a:srgbClr val="FFC000"/>
                </a:solidFill>
              </a:rPr>
              <a:t>. </a:t>
            </a:r>
            <a:r>
              <a:rPr lang="ru-RU" b="1" dirty="0"/>
              <a:t>Вы </a:t>
            </a:r>
            <a:r>
              <a:rPr lang="ru-RU" b="1" dirty="0" smtClean="0"/>
              <a:t>очень заинтересованы в том, </a:t>
            </a:r>
            <a:r>
              <a:rPr lang="ru-RU" b="1" dirty="0"/>
              <a:t>чтобы </a:t>
            </a:r>
            <a:r>
              <a:rPr lang="ru-RU" b="1" dirty="0" smtClean="0"/>
              <a:t>в стратегии был сделан упор на решение вопросов, связанных с делегированием прав и полномочий </a:t>
            </a:r>
            <a:r>
              <a:rPr lang="en-GB" b="1" dirty="0" smtClean="0">
                <a:solidFill>
                  <a:srgbClr val="000000"/>
                </a:solidFill>
              </a:rPr>
              <a:t>–</a:t>
            </a:r>
            <a:r>
              <a:rPr lang="ru-RU" b="1" dirty="0" smtClean="0">
                <a:solidFill>
                  <a:srgbClr val="000000"/>
                </a:solidFill>
              </a:rPr>
              <a:t> передача прав на пользование лесами,</a:t>
            </a:r>
            <a:r>
              <a:rPr lang="ru-RU" b="1" dirty="0" smtClean="0"/>
              <a:t> права пользователей и право сообществ на принятие решения в области управлении лесами</a:t>
            </a:r>
            <a:r>
              <a:rPr lang="ru-RU" sz="1600" b="1" dirty="0" smtClean="0"/>
              <a:t>.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 txBox="1">
            <a:spLocks noChangeArrowheads="1"/>
          </p:cNvSpPr>
          <p:nvPr/>
        </p:nvSpPr>
        <p:spPr bwMode="auto">
          <a:xfrm>
            <a:off x="0" y="0"/>
            <a:ext cx="9144000" cy="620687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Процедура презентации</a:t>
            </a:r>
            <a:r>
              <a:rPr lang="en-GB" sz="2400" b="1" dirty="0">
                <a:solidFill>
                  <a:srgbClr val="000000"/>
                </a:solidFill>
              </a:rPr>
              <a:t> – </a:t>
            </a:r>
            <a:r>
              <a:rPr lang="ru-RU" sz="2400" b="1" dirty="0">
                <a:solidFill>
                  <a:srgbClr val="000000"/>
                </a:solidFill>
              </a:rPr>
              <a:t>применение метода поочерёдного членства для экспертного обзора многочисленных заинтересованных сторон</a:t>
            </a:r>
            <a:endParaRPr lang="en-GB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662002"/>
              </p:ext>
            </p:extLst>
          </p:nvPr>
        </p:nvGraphicFramePr>
        <p:xfrm>
          <a:off x="251520" y="2420888"/>
          <a:ext cx="8640960" cy="3840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2673"/>
                <a:gridCol w="1959607"/>
                <a:gridCol w="1752600"/>
                <a:gridCol w="1219200"/>
                <a:gridCol w="1143000"/>
                <a:gridCol w="1043880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dirty="0" smtClean="0">
                          <a:solidFill>
                            <a:schemeClr val="accent2"/>
                          </a:solidFill>
                        </a:rPr>
                        <a:t>Государственный лесник</a:t>
                      </a:r>
                      <a:endParaRPr lang="en-GB" sz="1600" b="1" i="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Частное лесное предприятие</a:t>
                      </a:r>
                      <a:r>
                        <a:rPr lang="en-GB" sz="16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НПО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Местный житель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800" b="1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Общая</a:t>
                      </a:r>
                      <a:r>
                        <a:rPr lang="ru-RU" sz="18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 оценка</a:t>
                      </a:r>
                      <a:endParaRPr lang="en-GB" sz="1800" b="1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Группа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Группа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</a:rPr>
                        <a:t> 2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Группа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</a:rPr>
                        <a:t> 3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MS Mincho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3"/>
          <p:cNvSpPr txBox="1">
            <a:spLocks noChangeArrowheads="1"/>
          </p:cNvSpPr>
          <p:nvPr/>
        </p:nvSpPr>
        <p:spPr bwMode="auto">
          <a:xfrm>
            <a:off x="0" y="0"/>
            <a:ext cx="9144000" cy="620687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Процедура презентации</a:t>
            </a:r>
            <a:r>
              <a:rPr lang="en-GB" sz="2400" b="1" dirty="0">
                <a:solidFill>
                  <a:srgbClr val="000000"/>
                </a:solidFill>
              </a:rPr>
              <a:t> – </a:t>
            </a:r>
            <a:r>
              <a:rPr lang="ru-RU" sz="2400" b="1" dirty="0">
                <a:solidFill>
                  <a:srgbClr val="000000"/>
                </a:solidFill>
              </a:rPr>
              <a:t>применение метода поочерёдного членства для экспертного обзора многочисленных заинтересованных </a:t>
            </a:r>
            <a:r>
              <a:rPr lang="ru-RU" sz="2400" b="1" dirty="0" smtClean="0">
                <a:solidFill>
                  <a:srgbClr val="000000"/>
                </a:solidFill>
              </a:rPr>
              <a:t>сторон – таблица баллов 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90872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Члены оценочной комиссии меняются перед каждой презентацией – члены группы, выступающей с презентацией, </a:t>
            </a:r>
            <a:r>
              <a:rPr lang="ru-RU" sz="2400" dirty="0"/>
              <a:t>в состав комиссии не </a:t>
            </a:r>
            <a:r>
              <a:rPr lang="ru-RU" sz="2400" dirty="0" smtClean="0"/>
              <a:t>входят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818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57154" y="13583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57154" y="13583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57154" y="13583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7154" y="13583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3779842" y="1989138"/>
            <a:ext cx="1512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3851275" y="1844678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6011863" y="2781308"/>
            <a:ext cx="230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5943604" y="1752600"/>
            <a:ext cx="2697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203" name="Text Box 18"/>
          <p:cNvSpPr txBox="1">
            <a:spLocks noChangeArrowheads="1"/>
          </p:cNvSpPr>
          <p:nvPr/>
        </p:nvSpPr>
        <p:spPr bwMode="auto">
          <a:xfrm>
            <a:off x="5943600" y="1752600"/>
            <a:ext cx="266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>
                <a:solidFill>
                  <a:srgbClr val="000000"/>
                </a:solidFill>
              </a:rPr>
              <a:t> 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8204" name="Text Box 18"/>
          <p:cNvSpPr txBox="1">
            <a:spLocks noChangeArrowheads="1"/>
          </p:cNvSpPr>
          <p:nvPr/>
        </p:nvSpPr>
        <p:spPr bwMode="auto">
          <a:xfrm>
            <a:off x="304800" y="16002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600" b="1">
                <a:solidFill>
                  <a:srgbClr val="333399"/>
                </a:solidFill>
              </a:rPr>
              <a:t> 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157" name="Rectangle 1"/>
          <p:cNvSpPr>
            <a:spLocks noChangeArrowheads="1"/>
          </p:cNvSpPr>
          <p:nvPr/>
        </p:nvSpPr>
        <p:spPr bwMode="auto">
          <a:xfrm>
            <a:off x="304804" y="1255715"/>
            <a:ext cx="858767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GB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23"/>
          <p:cNvSpPr txBox="1">
            <a:spLocks noChangeArrowheads="1"/>
          </p:cNvSpPr>
          <p:nvPr/>
        </p:nvSpPr>
        <p:spPr bwMode="auto">
          <a:xfrm>
            <a:off x="28577" y="9754"/>
            <a:ext cx="9172575" cy="10429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ru-RU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взаимосвязи составляющих устойчивого управления лесами, как и в случае с устойчивым развитием </a:t>
            </a:r>
            <a:r>
              <a:rPr lang="ru-RU" sz="7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социальная, экономическая и экологическая составляющие</a:t>
            </a:r>
            <a:r>
              <a:rPr lang="en-US" sz="7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7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sz="7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69344641"/>
              </p:ext>
            </p:extLst>
          </p:nvPr>
        </p:nvGraphicFramePr>
        <p:xfrm>
          <a:off x="-238344" y="836712"/>
          <a:ext cx="9382344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35896" y="3876800"/>
            <a:ext cx="144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prstClr val="black"/>
                </a:solidFill>
              </a:rPr>
              <a:t>Устойчивое управление лесами</a:t>
            </a:r>
            <a:endParaRPr lang="en-GB" b="1" u="sng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055D-3D83-4F9B-B432-49D59E9B10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115911" y="4077072"/>
            <a:ext cx="9018587" cy="20005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</a:rPr>
              <a:t>С</a:t>
            </a:r>
            <a:r>
              <a:rPr lang="ru-RU" sz="2000" b="1" dirty="0" smtClean="0">
                <a:solidFill>
                  <a:srgbClr val="000000"/>
                </a:solidFill>
              </a:rPr>
              <a:t>ильные стороны</a:t>
            </a:r>
            <a:r>
              <a:rPr lang="en-GB" sz="2000" b="1" dirty="0" smtClean="0">
                <a:solidFill>
                  <a:srgbClr val="000000"/>
                </a:solidFill>
              </a:rPr>
              <a:t>?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2000" b="1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</a:rPr>
              <a:t>Слабые стороны</a:t>
            </a:r>
            <a:r>
              <a:rPr lang="en-GB" sz="2000" b="1" dirty="0" smtClean="0">
                <a:solidFill>
                  <a:srgbClr val="000000"/>
                </a:solidFill>
              </a:rPr>
              <a:t>/</a:t>
            </a:r>
            <a:r>
              <a:rPr lang="ru-RU" sz="2000" b="1" dirty="0" smtClean="0">
                <a:solidFill>
                  <a:srgbClr val="000000"/>
                </a:solidFill>
              </a:rPr>
              <a:t>ограничения</a:t>
            </a:r>
            <a:r>
              <a:rPr lang="en-GB" sz="2000" b="1" dirty="0" smtClean="0">
                <a:solidFill>
                  <a:srgbClr val="000000"/>
                </a:solidFill>
              </a:rPr>
              <a:t>?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2000" b="1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</a:rPr>
              <a:t>Рекомендации по </a:t>
            </a:r>
            <a:r>
              <a:rPr lang="ru-RU" sz="2000" b="1" dirty="0" smtClean="0"/>
              <a:t>применимости/адаптивности</a:t>
            </a:r>
            <a:r>
              <a:rPr lang="en-GB" sz="2000" b="1" dirty="0" smtClean="0">
                <a:solidFill>
                  <a:srgbClr val="000000"/>
                </a:solidFill>
              </a:rPr>
              <a:t>?</a:t>
            </a:r>
            <a:endParaRPr lang="en-GB" sz="2000" b="1" dirty="0">
              <a:solidFill>
                <a:srgbClr val="000000"/>
              </a:solidFill>
            </a:endParaRPr>
          </a:p>
        </p:txBody>
      </p:sp>
      <p:pic>
        <p:nvPicPr>
          <p:cNvPr id="29700" name="Picture 2" descr="C:\Users\PeterOHara\Pictures\2007-01-02 001\100_02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" y="620687"/>
            <a:ext cx="3072344" cy="206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 descr="C:\Users\PeterOHara\Pictures\2007-01-01 001\100_0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13" y="624745"/>
            <a:ext cx="2930988" cy="20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100_07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801" y="624743"/>
            <a:ext cx="2842671" cy="20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3338115"/>
            <a:ext cx="2232248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Дерево решений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57188" y="3137192"/>
            <a:ext cx="193603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Логическая матрица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04248" y="3275692"/>
            <a:ext cx="1936031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Поочерёдное членство</a:t>
            </a:r>
            <a:endParaRPr lang="en-GB" b="1" dirty="0"/>
          </a:p>
        </p:txBody>
      </p:sp>
      <p:sp>
        <p:nvSpPr>
          <p:cNvPr id="12" name="Rectangle 23"/>
          <p:cNvSpPr txBox="1">
            <a:spLocks noChangeArrowheads="1"/>
          </p:cNvSpPr>
          <p:nvPr/>
        </p:nvSpPr>
        <p:spPr bwMode="auto">
          <a:xfrm>
            <a:off x="21432" y="0"/>
            <a:ext cx="9122568" cy="620687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</a:rPr>
              <a:t>Замечания относительно используемых методов</a:t>
            </a:r>
            <a:endParaRPr lang="en-GB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0225" y="473075"/>
            <a:ext cx="8229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endParaRPr lang="en-GB" dirty="0" smtClean="0"/>
          </a:p>
          <a:p>
            <a:pPr algn="ctr" eaLnBrk="1" hangingPunct="1">
              <a:buFontTx/>
              <a:buNone/>
            </a:pPr>
            <a:endParaRPr lang="en-GB" dirty="0" smtClean="0"/>
          </a:p>
          <a:p>
            <a:pPr algn="ctr" eaLnBrk="1" hangingPunct="1">
              <a:buFontTx/>
              <a:buNone/>
            </a:pPr>
            <a:endParaRPr lang="en-GB" dirty="0" smtClean="0"/>
          </a:p>
        </p:txBody>
      </p:sp>
      <p:sp>
        <p:nvSpPr>
          <p:cNvPr id="3" name="Rectangle 2"/>
          <p:cNvSpPr/>
          <p:nvPr/>
        </p:nvSpPr>
        <p:spPr>
          <a:xfrm>
            <a:off x="1045691" y="1480160"/>
            <a:ext cx="7031186" cy="5117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15987480">
            <a:off x="3563858" y="838546"/>
            <a:ext cx="1512888" cy="1368425"/>
          </a:xfrm>
          <a:prstGeom prst="arc">
            <a:avLst>
              <a:gd name="adj1" fmla="val 16200000"/>
              <a:gd name="adj2" fmla="val 5707401"/>
            </a:avLst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2127041"/>
            <a:ext cx="1512168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Метод оценки </a:t>
            </a:r>
            <a:endParaRPr lang="en-GB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2497" y="2132856"/>
            <a:ext cx="1512168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</a:rPr>
              <a:t>Метод «Плакат с 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>
                <a:ln>
                  <a:solidFill>
                    <a:schemeClr val="tx1"/>
                  </a:solidFill>
                </a:ln>
              </a:rPr>
              <a:t>заметками»</a:t>
            </a:r>
            <a:endParaRPr lang="en-GB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6499" y="1763752"/>
            <a:ext cx="230987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Анализ заинтересованных сторон</a:t>
            </a:r>
            <a:endParaRPr lang="en-GB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1680" y="3212976"/>
            <a:ext cx="151216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</a:rPr>
              <a:t>Анализ проблем</a:t>
            </a:r>
            <a:endParaRPr lang="en-GB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192" y="3440902"/>
            <a:ext cx="2134208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n>
                  <a:solidFill>
                    <a:schemeClr val="tx1"/>
                  </a:solidFill>
                </a:ln>
              </a:rPr>
              <a:t>Анализ прав</a:t>
            </a:r>
            <a:r>
              <a:rPr lang="en-GB" dirty="0" smtClean="0">
                <a:ln>
                  <a:solidFill>
                    <a:schemeClr val="tx1"/>
                  </a:solidFill>
                </a:ln>
              </a:rPr>
              <a:t>, 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доходов и ответственности</a:t>
            </a:r>
            <a:endParaRPr lang="en-GB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59" y="3076267"/>
            <a:ext cx="1768489" cy="175432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n>
                  <a:solidFill>
                    <a:schemeClr val="tx1"/>
                  </a:solidFill>
                </a:ln>
              </a:rPr>
              <a:t>Анализ сильных и  слабых сторон</a:t>
            </a:r>
            <a:r>
              <a:rPr lang="en-GB" dirty="0" smtClean="0">
                <a:ln>
                  <a:solidFill>
                    <a:schemeClr val="tx1"/>
                  </a:solidFill>
                </a:ln>
              </a:rPr>
              <a:t>, 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возможностей</a:t>
            </a:r>
            <a:r>
              <a:rPr lang="en-GB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>
                <a:ln>
                  <a:solidFill>
                    <a:schemeClr val="tx1"/>
                  </a:solidFill>
                </a:ln>
              </a:rPr>
              <a:t>и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mtClean="0">
                <a:ln>
                  <a:solidFill>
                    <a:schemeClr val="tx1"/>
                  </a:solidFill>
                </a:ln>
              </a:rPr>
              <a:t>угроз</a:t>
            </a:r>
            <a:endParaRPr lang="en-GB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5993" y="4230429"/>
            <a:ext cx="1512168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</a:rPr>
              <a:t>Метод «Аквариум»</a:t>
            </a:r>
            <a:endParaRPr lang="en-GB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3669" y="5028070"/>
            <a:ext cx="1925099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</a:rPr>
              <a:t>Ранжирование приоритетов</a:t>
            </a:r>
            <a:endParaRPr lang="en-GB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5747462"/>
            <a:ext cx="176848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Дерево решений</a:t>
            </a:r>
            <a:endParaRPr lang="en-GB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872" y="5757761"/>
            <a:ext cx="1768489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0000"/>
                </a:solidFill>
              </a:rPr>
              <a:t>Логическая матрица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672" y="5111430"/>
            <a:ext cx="1768489" cy="646331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0000"/>
                </a:solidFill>
              </a:rPr>
              <a:t>Поочерёдное членство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21" name="Rectangle 23"/>
          <p:cNvSpPr txBox="1">
            <a:spLocks noChangeArrowheads="1"/>
          </p:cNvSpPr>
          <p:nvPr/>
        </p:nvSpPr>
        <p:spPr bwMode="auto">
          <a:xfrm>
            <a:off x="21432" y="0"/>
            <a:ext cx="9122568" cy="725488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Инструменты социального метода для привлечения заинтересованных сторон и для переговоров о стратегиях устойчивого управления лесами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целях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озеленения экономики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подробная информация в раздаточном материале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9" name="Rectangle 12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50" name="Rectangle 1"/>
          <p:cNvSpPr>
            <a:spLocks noChangeArrowheads="1"/>
          </p:cNvSpPr>
          <p:nvPr/>
        </p:nvSpPr>
        <p:spPr bwMode="auto">
          <a:xfrm>
            <a:off x="264694" y="685801"/>
            <a:ext cx="8435156" cy="57861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Что такое лесная политика</a:t>
            </a:r>
            <a:r>
              <a:rPr lang="en-GB" sz="1600" b="1" dirty="0" smtClean="0">
                <a:solidFill>
                  <a:srgbClr val="000000"/>
                </a:solidFill>
                <a:cs typeface="Arial" pitchFamily="34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Это </a:t>
            </a:r>
            <a:r>
              <a:rPr lang="ru-RU" sz="1600" b="1" dirty="0">
                <a:solidFill>
                  <a:srgbClr val="002060"/>
                </a:solidFill>
                <a:cs typeface="Arial" charset="0"/>
              </a:rPr>
              <a:t>стратегический документ </a:t>
            </a:r>
            <a:r>
              <a:rPr lang="ru-RU" sz="1600" b="1" dirty="0" smtClean="0">
                <a:solidFill>
                  <a:srgbClr val="002060"/>
                </a:solidFill>
              </a:rPr>
              <a:t>не имеющий </a:t>
            </a:r>
            <a:r>
              <a:rPr lang="ru-RU" sz="1600" b="1" dirty="0">
                <a:solidFill>
                  <a:srgbClr val="002060"/>
                </a:solidFill>
              </a:rPr>
              <a:t>обязательной юридической </a:t>
            </a:r>
            <a:r>
              <a:rPr lang="ru-RU" sz="1600" b="1" dirty="0" smtClean="0">
                <a:solidFill>
                  <a:srgbClr val="002060"/>
                </a:solidFill>
              </a:rPr>
              <a:t>силы</a:t>
            </a: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, обуславливающий </a:t>
            </a:r>
            <a:r>
              <a:rPr lang="ru-RU" sz="1600" b="1" dirty="0" smtClean="0">
                <a:solidFill>
                  <a:srgbClr val="002060"/>
                </a:solidFill>
              </a:rPr>
              <a:t>направление развития лесного сектора </a:t>
            </a:r>
            <a:r>
              <a:rPr lang="ru-RU" sz="1600" b="1" dirty="0">
                <a:solidFill>
                  <a:srgbClr val="002060"/>
                </a:solidFill>
              </a:rPr>
              <a:t>в </a:t>
            </a:r>
            <a:r>
              <a:rPr lang="ru-RU" sz="1600" b="1" dirty="0" smtClean="0">
                <a:solidFill>
                  <a:srgbClr val="002060"/>
                </a:solidFill>
              </a:rPr>
              <a:t>среднесрочной/долгосрочной перспективе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  <a:r>
              <a:rPr lang="en-GB" sz="1600" b="1" dirty="0">
                <a:solidFill>
                  <a:srgbClr val="FF0000"/>
                </a:solidFill>
                <a:cs typeface="Arial" charset="0"/>
              </a:rPr>
              <a:t> </a:t>
            </a:r>
            <a:endParaRPr lang="en-GB" sz="1600" b="1" dirty="0" smtClean="0">
              <a:solidFill>
                <a:srgbClr val="FF0000"/>
              </a:solidFill>
              <a:cs typeface="Arial" charset="0"/>
            </a:endParaRPr>
          </a:p>
          <a:p>
            <a:pPr>
              <a:defRPr/>
            </a:pPr>
            <a:endParaRPr lang="en-GB" sz="1600" b="1" dirty="0" smtClean="0">
              <a:solidFill>
                <a:schemeClr val="accent2"/>
              </a:solidFill>
              <a:cs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Лесная политика (стратегия) должна включать в себя результаты всестороннего анализа и приоритеты, согласованные всеми ключевыми заинтересованными сторонами.</a:t>
            </a:r>
            <a:r>
              <a:rPr lang="en-GB" sz="1600" b="1" dirty="0">
                <a:solidFill>
                  <a:schemeClr val="accent2"/>
                </a:solidFill>
                <a:cs typeface="Arial" charset="0"/>
              </a:rPr>
              <a:t>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GB" sz="16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/>
              <a:t>Какие ключевые принципы должны применяться при разработке и рассмотрении лесной </a:t>
            </a:r>
            <a:r>
              <a:rPr lang="ru-RU" sz="1600" b="1" dirty="0" smtClean="0"/>
              <a:t>стратегии?</a:t>
            </a:r>
            <a:r>
              <a:rPr lang="en-GB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ru-RU" sz="16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Нейтралитет в разработке, включая анализ заинтересованных сторон и </a:t>
            </a:r>
            <a:r>
              <a:rPr lang="ru-RU" sz="1600" b="1" dirty="0" smtClean="0">
                <a:solidFill>
                  <a:srgbClr val="002060"/>
                </a:solidFill>
              </a:rPr>
              <a:t>баланс их интересов.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b="1" dirty="0">
              <a:solidFill>
                <a:schemeClr val="accent2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У</a:t>
            </a:r>
            <a:r>
              <a:rPr lang="ru-RU" sz="1600" b="1" dirty="0" smtClean="0">
                <a:solidFill>
                  <a:srgbClr val="002060"/>
                </a:solidFill>
              </a:rPr>
              <a:t>частники такого процесса должны связать между собой местные, национальные (в </a:t>
            </a:r>
            <a:r>
              <a:rPr lang="ru-RU" sz="1600" b="1" dirty="0">
                <a:solidFill>
                  <a:srgbClr val="002060"/>
                </a:solidFill>
              </a:rPr>
              <a:t>том числе </a:t>
            </a:r>
            <a:r>
              <a:rPr lang="ru-RU" sz="1600" b="1" dirty="0" smtClean="0">
                <a:solidFill>
                  <a:srgbClr val="002060"/>
                </a:solidFill>
              </a:rPr>
              <a:t>межсекторные) </a:t>
            </a:r>
            <a:r>
              <a:rPr lang="ru-RU" sz="1600" b="1" dirty="0">
                <a:solidFill>
                  <a:srgbClr val="002060"/>
                </a:solidFill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</a:rPr>
              <a:t>международные обязательства.</a:t>
            </a:r>
            <a:r>
              <a:rPr lang="en-GB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endParaRPr lang="en-GB" sz="1600" b="1" dirty="0">
              <a:solidFill>
                <a:srgbClr val="FF0000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accent2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Стратегия должна </a:t>
            </a:r>
            <a:r>
              <a:rPr lang="ru-RU" sz="1600" b="1" dirty="0">
                <a:solidFill>
                  <a:srgbClr val="002060"/>
                </a:solidFill>
              </a:rPr>
              <a:t>быть </a:t>
            </a:r>
            <a:r>
              <a:rPr lang="ru-RU" sz="1600" b="1" dirty="0" smtClean="0">
                <a:solidFill>
                  <a:srgbClr val="002060"/>
                </a:solidFill>
              </a:rPr>
              <a:t>реалистичной </a:t>
            </a:r>
            <a:r>
              <a:rPr lang="ru-RU" sz="1600" b="1" dirty="0">
                <a:solidFill>
                  <a:srgbClr val="002060"/>
                </a:solidFill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</a:rPr>
              <a:t>осуществимой </a:t>
            </a:r>
            <a:r>
              <a:rPr lang="ru-RU" sz="1600" b="1" dirty="0">
                <a:solidFill>
                  <a:srgbClr val="002060"/>
                </a:solidFill>
              </a:rPr>
              <a:t>в рамках существующих или </a:t>
            </a:r>
            <a:r>
              <a:rPr lang="ru-RU" sz="1600" b="1" dirty="0" smtClean="0">
                <a:solidFill>
                  <a:srgbClr val="002060"/>
                </a:solidFill>
              </a:rPr>
              <a:t>планируемых/прогнозируемых ресурсов</a:t>
            </a:r>
            <a:r>
              <a:rPr lang="en-GB" sz="1600" b="1" dirty="0" smtClean="0">
                <a:solidFill>
                  <a:schemeClr val="accent2"/>
                </a:solidFill>
                <a:ea typeface="Times New Roman"/>
                <a:cs typeface="Arial" charset="0"/>
              </a:rPr>
              <a:t>. </a:t>
            </a:r>
            <a:endParaRPr lang="en-GB" sz="16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Rectangle 23"/>
          <p:cNvSpPr txBox="1">
            <a:spLocks noChangeArrowheads="1"/>
          </p:cNvSpPr>
          <p:nvPr/>
        </p:nvSpPr>
        <p:spPr bwMode="auto">
          <a:xfrm>
            <a:off x="0" y="1"/>
            <a:ext cx="9122568" cy="692695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Функции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 и принципы эффективной лесной политики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Peter\FAO nfp\FAO policy module\Training package\Illustrations\2nd draft Ariels\img005.jpg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984250"/>
            <a:ext cx="4575175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107504" y="6205538"/>
            <a:ext cx="8953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</a:rPr>
              <a:t>Сколько  стратегий развития лесного сектора для стран </a:t>
            </a:r>
            <a:r>
              <a:rPr lang="ru-RU" b="1" dirty="0">
                <a:solidFill>
                  <a:srgbClr val="7030A0"/>
                </a:solidFill>
              </a:rPr>
              <a:t>с переходной </a:t>
            </a:r>
            <a:r>
              <a:rPr lang="ru-RU" b="1" dirty="0" smtClean="0">
                <a:solidFill>
                  <a:srgbClr val="7030A0"/>
                </a:solidFill>
              </a:rPr>
              <a:t>экономикой, с учётом имеющихся ресурсов, практически выполнимы</a:t>
            </a:r>
            <a:r>
              <a:rPr lang="en-GB" b="1" dirty="0" smtClean="0">
                <a:solidFill>
                  <a:srgbClr val="7030A0"/>
                </a:solidFill>
              </a:rPr>
              <a:t>? 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7" name="Rectangle 23"/>
          <p:cNvSpPr txBox="1">
            <a:spLocks noChangeArrowheads="1"/>
          </p:cNvSpPr>
          <p:nvPr/>
        </p:nvSpPr>
        <p:spPr bwMode="auto">
          <a:xfrm>
            <a:off x="23147" y="0"/>
            <a:ext cx="9122568" cy="90872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Разрабатываемая стратегия должна быть реалистичной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-9979" y="685799"/>
            <a:ext cx="3210379" cy="3200401"/>
          </a:xfrm>
          <a:prstGeom prst="wedgeEllipseCallout">
            <a:avLst>
              <a:gd name="adj1" fmla="val 39563"/>
              <a:gd name="adj2" fmla="val 44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00"/>
                </a:solidFill>
              </a:rPr>
              <a:t>Лесная стратегия сама по </a:t>
            </a:r>
            <a:r>
              <a:rPr lang="ru-RU" dirty="0">
                <a:solidFill>
                  <a:srgbClr val="000000"/>
                </a:solidFill>
              </a:rPr>
              <a:t>себе хороша</a:t>
            </a:r>
            <a:r>
              <a:rPr lang="en-GB" dirty="0" smtClean="0">
                <a:solidFill>
                  <a:srgbClr val="000000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просто страна не </a:t>
            </a:r>
            <a:r>
              <a:rPr lang="ru-RU" dirty="0" smtClean="0">
                <a:solidFill>
                  <a:schemeClr val="tx1"/>
                </a:solidFill>
              </a:rPr>
              <a:t>имеет </a:t>
            </a:r>
            <a:r>
              <a:rPr lang="ru-RU" dirty="0">
                <a:solidFill>
                  <a:schemeClr val="tx1"/>
                </a:solidFill>
              </a:rPr>
              <a:t>ресурсов для ее </a:t>
            </a:r>
            <a:r>
              <a:rPr lang="ru-RU" dirty="0" smtClean="0">
                <a:solidFill>
                  <a:schemeClr val="tx1"/>
                </a:solidFill>
              </a:rPr>
              <a:t>осуществления, в этом и состоит </a:t>
            </a:r>
            <a:r>
              <a:rPr lang="ru-RU" dirty="0">
                <a:solidFill>
                  <a:schemeClr val="tx1"/>
                </a:solidFill>
              </a:rPr>
              <a:t>проблема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019800" y="685799"/>
            <a:ext cx="3102768" cy="3515477"/>
          </a:xfrm>
          <a:prstGeom prst="wedgeEllipseCallout">
            <a:avLst>
              <a:gd name="adj1" fmla="val -51158"/>
              <a:gd name="adj2" fmla="val 241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Стратегия </a:t>
            </a:r>
            <a:r>
              <a:rPr lang="ru-RU" dirty="0">
                <a:solidFill>
                  <a:schemeClr val="tx1"/>
                </a:solidFill>
              </a:rPr>
              <a:t>должна соответствовать </a:t>
            </a:r>
            <a:r>
              <a:rPr lang="ru-RU" dirty="0" smtClean="0">
                <a:solidFill>
                  <a:schemeClr val="tx1"/>
                </a:solidFill>
              </a:rPr>
              <a:t>ресурсам, имеющимся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стране. Если нет - </a:t>
            </a:r>
            <a:r>
              <a:rPr lang="ru-RU" dirty="0">
                <a:solidFill>
                  <a:schemeClr val="tx1"/>
                </a:solidFill>
              </a:rPr>
              <a:t>это просто плохая лесная </a:t>
            </a:r>
            <a:r>
              <a:rPr lang="ru-RU" dirty="0" smtClean="0">
                <a:solidFill>
                  <a:schemeClr val="tx1"/>
                </a:solidFill>
              </a:rPr>
              <a:t>стратегия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49" name="Rectangle 12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23"/>
          <p:cNvSpPr txBox="1">
            <a:spLocks noChangeArrowheads="1"/>
          </p:cNvSpPr>
          <p:nvPr/>
        </p:nvSpPr>
        <p:spPr bwMode="auto">
          <a:xfrm>
            <a:off x="0" y="1"/>
            <a:ext cx="9122568" cy="45436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Разработка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лесной стратегии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–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непосредственные участники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76" y="3035388"/>
            <a:ext cx="4276664" cy="1477328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Постоянная рабочая группа </a:t>
            </a:r>
            <a:r>
              <a:rPr lang="ru-RU" dirty="0" smtClean="0"/>
              <a:t>-</a:t>
            </a:r>
            <a:r>
              <a:rPr lang="ru-RU" b="1" dirty="0" smtClean="0"/>
              <a:t> </a:t>
            </a:r>
            <a:r>
              <a:rPr lang="ru-RU" dirty="0" smtClean="0"/>
              <a:t>может состоять из </a:t>
            </a:r>
            <a:r>
              <a:rPr lang="en-GB" dirty="0" smtClean="0"/>
              <a:t>4</a:t>
            </a:r>
            <a:r>
              <a:rPr lang="ru-RU" dirty="0" smtClean="0"/>
              <a:t> - </a:t>
            </a:r>
            <a:r>
              <a:rPr lang="en-GB" dirty="0" smtClean="0"/>
              <a:t>6 </a:t>
            </a:r>
            <a:r>
              <a:rPr lang="ru-RU" dirty="0" smtClean="0"/>
              <a:t>специалистов и научных работников </a:t>
            </a:r>
            <a:r>
              <a:rPr lang="ru-RU" dirty="0"/>
              <a:t>в </a:t>
            </a:r>
            <a:r>
              <a:rPr lang="ru-RU" dirty="0" smtClean="0"/>
              <a:t>области лесной политики, а также лиц, </a:t>
            </a:r>
            <a:endParaRPr lang="en-GB" dirty="0"/>
          </a:p>
          <a:p>
            <a:pPr algn="ctr"/>
            <a:r>
              <a:rPr lang="ru-RU" dirty="0" smtClean="0"/>
              <a:t>  редактирующих тексты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55376" y="4753485"/>
            <a:ext cx="4276664" cy="203132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Временно задействованные эксперты</a:t>
            </a:r>
            <a:r>
              <a:rPr lang="en-GB" b="1" dirty="0" smtClean="0"/>
              <a:t>. </a:t>
            </a:r>
            <a:r>
              <a:rPr lang="ru-RU" dirty="0" smtClean="0"/>
              <a:t>Например, эксперты по вопросам управления </a:t>
            </a:r>
            <a:r>
              <a:rPr lang="ru-RU" dirty="0"/>
              <a:t>и </a:t>
            </a:r>
            <a:r>
              <a:rPr lang="ru-RU" dirty="0" smtClean="0"/>
              <a:t>владения лесами</a:t>
            </a:r>
            <a:r>
              <a:rPr lang="en-GB" dirty="0" smtClean="0"/>
              <a:t> </a:t>
            </a:r>
            <a:r>
              <a:rPr lang="ru-RU" dirty="0" smtClean="0"/>
              <a:t>или</a:t>
            </a:r>
            <a:r>
              <a:rPr lang="en-GB" dirty="0" smtClean="0"/>
              <a:t> </a:t>
            </a:r>
            <a:r>
              <a:rPr lang="ru-RU" dirty="0" smtClean="0"/>
              <a:t>привлечению частного капитала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55377" y="539214"/>
            <a:ext cx="4276663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Консультативный комитет</a:t>
            </a:r>
            <a:r>
              <a:rPr lang="en-GB" b="1" dirty="0" smtClean="0"/>
              <a:t> </a:t>
            </a:r>
            <a:r>
              <a:rPr lang="en-GB" dirty="0" smtClean="0"/>
              <a:t>–</a:t>
            </a:r>
            <a:r>
              <a:rPr lang="ru-RU" dirty="0" smtClean="0"/>
              <a:t>высокопоставленные представители </a:t>
            </a:r>
            <a:r>
              <a:rPr lang="ru-RU" dirty="0"/>
              <a:t>ключевых министерств и </a:t>
            </a:r>
            <a:r>
              <a:rPr lang="ru-RU" dirty="0" smtClean="0"/>
              <a:t>ведомств. Например, лесное хозяйство</a:t>
            </a:r>
            <a:r>
              <a:rPr lang="en-GB" dirty="0" smtClean="0"/>
              <a:t>, </a:t>
            </a:r>
            <a:r>
              <a:rPr lang="ru-RU" dirty="0" smtClean="0"/>
              <a:t>сельское хозяйство</a:t>
            </a:r>
            <a:r>
              <a:rPr lang="en-GB" dirty="0" smtClean="0"/>
              <a:t>, </a:t>
            </a:r>
            <a:r>
              <a:rPr lang="ru-RU" dirty="0" smtClean="0"/>
              <a:t>торговля</a:t>
            </a:r>
            <a:r>
              <a:rPr lang="en-GB" dirty="0" smtClean="0"/>
              <a:t>, </a:t>
            </a:r>
            <a:r>
              <a:rPr lang="ru-RU" dirty="0" smtClean="0"/>
              <a:t>энергетика</a:t>
            </a:r>
            <a:r>
              <a:rPr lang="en-GB" dirty="0" smtClean="0"/>
              <a:t>, </a:t>
            </a:r>
            <a:r>
              <a:rPr lang="ru-RU" dirty="0" smtClean="0"/>
              <a:t>добывающая промышленность</a:t>
            </a:r>
            <a:r>
              <a:rPr lang="en-GB" dirty="0" smtClean="0"/>
              <a:t>, </a:t>
            </a:r>
            <a:r>
              <a:rPr lang="ru-RU" dirty="0" smtClean="0"/>
              <a:t>статистика</a:t>
            </a:r>
          </a:p>
          <a:p>
            <a:pPr algn="ctr"/>
            <a:endParaRPr lang="ru-RU" dirty="0" smtClean="0"/>
          </a:p>
          <a:p>
            <a:pPr algn="ctr"/>
            <a:endParaRPr lang="en-GB" dirty="0"/>
          </a:p>
        </p:txBody>
      </p:sp>
      <p:sp>
        <p:nvSpPr>
          <p:cNvPr id="6" name="Left-Right Arrow 5"/>
          <p:cNvSpPr/>
          <p:nvPr/>
        </p:nvSpPr>
        <p:spPr>
          <a:xfrm>
            <a:off x="4932040" y="3209021"/>
            <a:ext cx="1864544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Up-Down Arrow 6"/>
          <p:cNvSpPr/>
          <p:nvPr/>
        </p:nvSpPr>
        <p:spPr>
          <a:xfrm>
            <a:off x="2577684" y="2465171"/>
            <a:ext cx="432048" cy="685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752830"/>
            <a:ext cx="2362200" cy="4801314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Обзор многочисленных заинтересованных сторон</a:t>
            </a:r>
            <a:r>
              <a:rPr lang="en-GB" b="1" dirty="0" smtClean="0"/>
              <a:t>. </a:t>
            </a:r>
            <a:endParaRPr lang="en-GB" b="1" dirty="0"/>
          </a:p>
          <a:p>
            <a:pPr algn="ctr"/>
            <a:r>
              <a:rPr lang="ru-RU" dirty="0" smtClean="0"/>
              <a:t>Например,</a:t>
            </a:r>
            <a:r>
              <a:rPr lang="en-GB" dirty="0" smtClean="0"/>
              <a:t> </a:t>
            </a:r>
            <a:r>
              <a:rPr lang="ru-RU" dirty="0" smtClean="0"/>
              <a:t>всестороннее изучение вопроса  </a:t>
            </a:r>
            <a:r>
              <a:rPr lang="ru-RU" dirty="0"/>
              <a:t>группами заинтересованных </a:t>
            </a:r>
            <a:r>
              <a:rPr lang="ru-RU" dirty="0" smtClean="0"/>
              <a:t>сторон</a:t>
            </a:r>
            <a:r>
              <a:rPr lang="en-GB" dirty="0" smtClean="0"/>
              <a:t> </a:t>
            </a:r>
            <a:r>
              <a:rPr lang="ru-RU" dirty="0" smtClean="0"/>
              <a:t>или семинары на основе методики </a:t>
            </a:r>
            <a:r>
              <a:rPr lang="ru-RU" dirty="0" err="1" smtClean="0"/>
              <a:t>партисипативного</a:t>
            </a:r>
            <a:r>
              <a:rPr lang="ru-RU" dirty="0" smtClean="0"/>
              <a:t> (при широком вовлечении всех заинтересованных сторон) обзора</a:t>
            </a:r>
            <a:endParaRPr lang="en-GB" dirty="0"/>
          </a:p>
        </p:txBody>
      </p:sp>
      <p:sp>
        <p:nvSpPr>
          <p:cNvPr id="14" name="Left-Right Arrow 13"/>
          <p:cNvSpPr/>
          <p:nvPr/>
        </p:nvSpPr>
        <p:spPr>
          <a:xfrm>
            <a:off x="4932040" y="1255812"/>
            <a:ext cx="1864544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Up-Down Arrow 16"/>
          <p:cNvSpPr/>
          <p:nvPr/>
        </p:nvSpPr>
        <p:spPr>
          <a:xfrm>
            <a:off x="2514600" y="4495800"/>
            <a:ext cx="432048" cy="79476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Left-Right Arrow 17"/>
          <p:cNvSpPr/>
          <p:nvPr/>
        </p:nvSpPr>
        <p:spPr>
          <a:xfrm>
            <a:off x="4932040" y="4788618"/>
            <a:ext cx="1864544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0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45" name="Rectangle 12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241300" y="1730375"/>
            <a:ext cx="82915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116026" y="764704"/>
            <a:ext cx="9006542" cy="6217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Формат лесной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стратегии</a:t>
            </a:r>
            <a:r>
              <a:rPr lang="en-GB" sz="20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страны определяется её национальным контекстом </a:t>
            </a:r>
            <a:r>
              <a:rPr lang="en-GB" sz="2000" b="1" dirty="0" smtClean="0">
                <a:solidFill>
                  <a:srgbClr val="000000"/>
                </a:solidFill>
                <a:cs typeface="Arial" pitchFamily="34" charset="0"/>
              </a:rPr>
              <a:t>– </a:t>
            </a:r>
            <a:r>
              <a:rPr lang="ru-RU" sz="2000" b="1" dirty="0"/>
              <a:t>однако </a:t>
            </a:r>
            <a:r>
              <a:rPr lang="ru-RU" sz="2000" b="1" dirty="0" smtClean="0"/>
              <a:t>существуют некоторые </a:t>
            </a:r>
            <a:r>
              <a:rPr lang="ru-RU" sz="2000" b="1" dirty="0"/>
              <a:t>общие принципы </a:t>
            </a:r>
            <a:r>
              <a:rPr lang="ru-RU" sz="2000" b="1" dirty="0" smtClean="0"/>
              <a:t>эффективной </a:t>
            </a:r>
            <a:r>
              <a:rPr lang="ru-RU" sz="2000" b="1" dirty="0"/>
              <a:t>лесной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стратегии, </a:t>
            </a:r>
            <a:r>
              <a:rPr lang="ru-RU" sz="2000" b="1" dirty="0" smtClean="0"/>
              <a:t>включающей</a:t>
            </a:r>
            <a:r>
              <a:rPr lang="en-GB" sz="2000" b="1" dirty="0" smtClean="0">
                <a:solidFill>
                  <a:srgbClr val="000000"/>
                </a:solidFill>
                <a:cs typeface="Arial" pitchFamily="34" charset="0"/>
              </a:rPr>
              <a:t>: </a:t>
            </a:r>
            <a:endParaRPr lang="en-GB" sz="20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cs typeface="Arial" pitchFamily="34" charset="0"/>
              </a:rPr>
              <a:t>Перспективный подход </a:t>
            </a:r>
            <a:r>
              <a:rPr lang="en-GB" sz="2000" dirty="0" smtClean="0">
                <a:cs typeface="Arial" pitchFamily="34" charset="0"/>
              </a:rPr>
              <a:t>- </a:t>
            </a:r>
            <a:r>
              <a:rPr lang="en-GB" sz="2000" dirty="0" smtClean="0">
                <a:solidFill>
                  <a:schemeClr val="accent2"/>
                </a:solidFill>
                <a:cs typeface="Arial" pitchFamily="34" charset="0"/>
              </a:rPr>
              <a:t>(</a:t>
            </a:r>
            <a:r>
              <a:rPr lang="ru-RU" sz="2000" dirty="0" smtClean="0">
                <a:solidFill>
                  <a:schemeClr val="accent2"/>
                </a:solidFill>
                <a:cs typeface="Arial" pitchFamily="34" charset="0"/>
              </a:rPr>
              <a:t>напр. </a:t>
            </a:r>
            <a:r>
              <a:rPr lang="ru-RU" sz="2000" dirty="0">
                <a:solidFill>
                  <a:schemeClr val="accent2"/>
                </a:solidFill>
                <a:cs typeface="Arial" pitchFamily="34" charset="0"/>
              </a:rPr>
              <a:t>н</a:t>
            </a:r>
            <a:r>
              <a:rPr lang="ru-RU" sz="2000" dirty="0" smtClean="0">
                <a:solidFill>
                  <a:schemeClr val="accent2"/>
                </a:solidFill>
                <a:cs typeface="Arial" pitchFamily="34" charset="0"/>
              </a:rPr>
              <a:t>а срок от </a:t>
            </a:r>
            <a:r>
              <a:rPr lang="en-GB" sz="2000" dirty="0" smtClean="0">
                <a:solidFill>
                  <a:schemeClr val="accent2"/>
                </a:solidFill>
                <a:cs typeface="Arial" pitchFamily="34" charset="0"/>
              </a:rPr>
              <a:t>25</a:t>
            </a:r>
            <a:r>
              <a:rPr lang="ru-RU" sz="2000" dirty="0" smtClean="0">
                <a:solidFill>
                  <a:schemeClr val="accent2"/>
                </a:solidFill>
                <a:cs typeface="Arial" pitchFamily="34" charset="0"/>
              </a:rPr>
              <a:t> до </a:t>
            </a:r>
            <a:r>
              <a:rPr lang="en-GB" sz="2000" dirty="0" smtClean="0">
                <a:solidFill>
                  <a:schemeClr val="accent2"/>
                </a:solidFill>
                <a:cs typeface="Arial" pitchFamily="34" charset="0"/>
              </a:rPr>
              <a:t>100 </a:t>
            </a:r>
            <a:r>
              <a:rPr lang="ru-RU" sz="2000" dirty="0" smtClean="0">
                <a:solidFill>
                  <a:schemeClr val="accent2"/>
                </a:solidFill>
                <a:cs typeface="Arial" pitchFamily="34" charset="0"/>
              </a:rPr>
              <a:t>лет</a:t>
            </a:r>
            <a:r>
              <a:rPr lang="en-GB" sz="2000" dirty="0" smtClean="0">
                <a:solidFill>
                  <a:schemeClr val="accent2"/>
                </a:solidFill>
                <a:cs typeface="Arial" pitchFamily="34" charset="0"/>
              </a:rPr>
              <a:t>), </a:t>
            </a:r>
            <a:r>
              <a:rPr lang="ru-RU" sz="2000" dirty="0" smtClean="0">
                <a:solidFill>
                  <a:schemeClr val="accent6"/>
                </a:solidFill>
              </a:rPr>
              <a:t>ясное видение цели </a:t>
            </a:r>
            <a:r>
              <a:rPr lang="en-GB" sz="2000" dirty="0" smtClean="0">
                <a:solidFill>
                  <a:schemeClr val="accent2"/>
                </a:solidFill>
                <a:cs typeface="Arial" pitchFamily="34" charset="0"/>
              </a:rPr>
              <a:t>– </a:t>
            </a:r>
            <a:r>
              <a:rPr lang="ru-RU" sz="2000" dirty="0" smtClean="0">
                <a:solidFill>
                  <a:schemeClr val="accent2"/>
                </a:solidFill>
                <a:cs typeface="Arial" pitchFamily="34" charset="0"/>
              </a:rPr>
              <a:t>«место назначения»</a:t>
            </a:r>
            <a:r>
              <a:rPr lang="en-GB" sz="2000" dirty="0" smtClean="0">
                <a:solidFill>
                  <a:schemeClr val="accent2"/>
                </a:solidFill>
                <a:cs typeface="Arial" pitchFamily="34" charset="0"/>
              </a:rPr>
              <a:t>, </a:t>
            </a:r>
            <a:r>
              <a:rPr lang="ru-RU" sz="2000" dirty="0" smtClean="0">
                <a:solidFill>
                  <a:schemeClr val="accent2"/>
                </a:solidFill>
                <a:cs typeface="Arial" pitchFamily="34" charset="0"/>
              </a:rPr>
              <a:t>и</a:t>
            </a:r>
            <a:r>
              <a:rPr lang="en-GB" sz="2000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accent2"/>
                </a:solidFill>
                <a:cs typeface="Arial" pitchFamily="34" charset="0"/>
              </a:rPr>
              <a:t>чёткие указания, как туда добраться</a:t>
            </a:r>
            <a:r>
              <a:rPr lang="en-GB" sz="2000" dirty="0" smtClean="0">
                <a:solidFill>
                  <a:schemeClr val="accent2"/>
                </a:solidFill>
                <a:cs typeface="Arial" pitchFamily="34" charset="0"/>
              </a:rPr>
              <a:t> – </a:t>
            </a:r>
            <a:r>
              <a:rPr lang="ru-RU" sz="2000" dirty="0" smtClean="0">
                <a:solidFill>
                  <a:schemeClr val="accent2"/>
                </a:solidFill>
                <a:cs typeface="Arial" pitchFamily="34" charset="0"/>
              </a:rPr>
              <a:t>«путь следования»</a:t>
            </a:r>
            <a:r>
              <a:rPr lang="en-GB" sz="2000" dirty="0" smtClean="0">
                <a:solidFill>
                  <a:schemeClr val="accent2"/>
                </a:solidFill>
                <a:cs typeface="Arial" pitchFamily="34" charset="0"/>
              </a:rPr>
              <a:t>.</a:t>
            </a:r>
            <a:r>
              <a:rPr lang="en-GB" sz="2000" b="1" dirty="0">
                <a:cs typeface="Arial" pitchFamily="34" charset="0"/>
              </a:rPr>
              <a:t> </a:t>
            </a:r>
            <a:endParaRPr lang="en-GB" sz="2000" dirty="0" smtClean="0">
              <a:solidFill>
                <a:schemeClr val="accent2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sz="2000" b="1" dirty="0">
              <a:solidFill>
                <a:srgbClr val="7030A0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cs typeface="Arial" pitchFamily="34" charset="0"/>
              </a:rPr>
              <a:t>Логическое структурирование </a:t>
            </a:r>
            <a:r>
              <a:rPr lang="en-GB" sz="2000" b="1" dirty="0" smtClean="0">
                <a:cs typeface="Arial" pitchFamily="34" charset="0"/>
              </a:rPr>
              <a:t>–</a:t>
            </a:r>
            <a:r>
              <a:rPr lang="ru-RU" sz="2000" b="1" dirty="0" smtClean="0"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accent6"/>
                </a:solidFill>
              </a:rPr>
              <a:t>с ясно взаимосвязанными и последовательными компонентами, обеспечивающими достижение цели и предотвращающие дублирование или противоречия.</a:t>
            </a:r>
            <a:r>
              <a:rPr lang="en-GB" sz="2000" b="1" dirty="0" smtClean="0">
                <a:cs typeface="Arial" pitchFamily="34" charset="0"/>
              </a:rPr>
              <a:t> </a:t>
            </a:r>
            <a:endParaRPr lang="ru-RU" sz="2000" dirty="0" smtClean="0">
              <a:solidFill>
                <a:schemeClr val="accent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b="1" dirty="0"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cs typeface="Arial" pitchFamily="34" charset="0"/>
              </a:rPr>
              <a:t>Удобство для пользователя и краткость</a:t>
            </a:r>
            <a:r>
              <a:rPr lang="en-GB" sz="2000" b="1" dirty="0" smtClean="0">
                <a:cs typeface="Arial" pitchFamily="34" charset="0"/>
              </a:rPr>
              <a:t> -  </a:t>
            </a:r>
            <a:r>
              <a:rPr lang="ru-RU" sz="2000" dirty="0" smtClean="0">
                <a:solidFill>
                  <a:schemeClr val="accent6"/>
                </a:solidFill>
              </a:rPr>
              <a:t>всё написано просто </a:t>
            </a:r>
            <a:r>
              <a:rPr lang="ru-RU" sz="2000" dirty="0">
                <a:solidFill>
                  <a:schemeClr val="accent6"/>
                </a:solidFill>
              </a:rPr>
              <a:t>и </a:t>
            </a:r>
            <a:r>
              <a:rPr lang="ru-RU" sz="2000" dirty="0" smtClean="0">
                <a:solidFill>
                  <a:schemeClr val="accent6"/>
                </a:solidFill>
              </a:rPr>
              <a:t>ясно</a:t>
            </a:r>
            <a:r>
              <a:rPr lang="ru-RU" sz="2000" dirty="0" smtClean="0">
                <a:solidFill>
                  <a:schemeClr val="accent6"/>
                </a:solidFill>
                <a:cs typeface="Arial" pitchFamily="34" charset="0"/>
              </a:rPr>
              <a:t>, в лаконичной форме </a:t>
            </a:r>
            <a:r>
              <a:rPr lang="en-GB" sz="2000" dirty="0" smtClean="0">
                <a:solidFill>
                  <a:schemeClr val="accent6"/>
                </a:solidFill>
                <a:cs typeface="Arial" pitchFamily="34" charset="0"/>
              </a:rPr>
              <a:t>(</a:t>
            </a:r>
            <a:r>
              <a:rPr lang="ru-RU" sz="2000" dirty="0" smtClean="0">
                <a:solidFill>
                  <a:schemeClr val="accent6"/>
                </a:solidFill>
                <a:cs typeface="Arial" pitchFamily="34" charset="0"/>
              </a:rPr>
              <a:t>напр. </a:t>
            </a:r>
            <a:r>
              <a:rPr lang="ru-RU" sz="2000" dirty="0">
                <a:solidFill>
                  <a:schemeClr val="accent6"/>
                </a:solidFill>
                <a:cs typeface="Arial" pitchFamily="34" charset="0"/>
              </a:rPr>
              <a:t>с</a:t>
            </a:r>
            <a:r>
              <a:rPr lang="ru-RU" sz="2000" dirty="0" smtClean="0">
                <a:solidFill>
                  <a:schemeClr val="accent6"/>
                </a:solidFill>
                <a:cs typeface="Arial" pitchFamily="34" charset="0"/>
              </a:rPr>
              <a:t>одержание не более </a:t>
            </a:r>
            <a:r>
              <a:rPr lang="en-GB" sz="2000" dirty="0" smtClean="0">
                <a:solidFill>
                  <a:schemeClr val="accent6"/>
                </a:solidFill>
                <a:cs typeface="Arial" pitchFamily="34" charset="0"/>
              </a:rPr>
              <a:t>20-50 </a:t>
            </a:r>
            <a:r>
              <a:rPr lang="ru-RU" sz="2000" dirty="0" smtClean="0">
                <a:solidFill>
                  <a:schemeClr val="accent6"/>
                </a:solidFill>
                <a:cs typeface="Arial" pitchFamily="34" charset="0"/>
              </a:rPr>
              <a:t>страниц</a:t>
            </a:r>
            <a:r>
              <a:rPr lang="en-GB" sz="2000" dirty="0" smtClean="0">
                <a:solidFill>
                  <a:schemeClr val="accent6"/>
                </a:solidFill>
                <a:cs typeface="Arial" pitchFamily="34" charset="0"/>
              </a:rPr>
              <a:t>)</a:t>
            </a:r>
            <a:r>
              <a:rPr lang="ru-RU" sz="2000" dirty="0" smtClean="0">
                <a:solidFill>
                  <a:schemeClr val="accent6"/>
                </a:solidFill>
                <a:cs typeface="Arial" pitchFamily="34" charset="0"/>
              </a:rPr>
              <a:t>, </a:t>
            </a:r>
            <a:r>
              <a:rPr lang="ru-RU" sz="2000" dirty="0" smtClean="0">
                <a:solidFill>
                  <a:schemeClr val="accent6"/>
                </a:solidFill>
              </a:rPr>
              <a:t>хорошо изложено, что обеспечивает лёгкость понимания.</a:t>
            </a:r>
            <a:r>
              <a:rPr lang="en-GB" sz="2000" b="1" dirty="0">
                <a:cs typeface="Arial" pitchFamily="34" charset="0"/>
              </a:rPr>
              <a:t> </a:t>
            </a:r>
            <a:endParaRPr lang="en-GB" sz="2000" dirty="0" smtClean="0">
              <a:solidFill>
                <a:schemeClr val="accent6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sz="2000" b="1" dirty="0">
              <a:solidFill>
                <a:srgbClr val="7030A0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cs typeface="Arial" pitchFamily="34" charset="0"/>
              </a:rPr>
              <a:t>Использование точной терминологии</a:t>
            </a:r>
            <a:r>
              <a:rPr lang="en-GB" sz="2000" b="1" dirty="0" smtClean="0">
                <a:cs typeface="Arial" pitchFamily="34" charset="0"/>
              </a:rPr>
              <a:t> - </a:t>
            </a:r>
            <a:r>
              <a:rPr lang="ru-RU" sz="2000" dirty="0" smtClean="0">
                <a:solidFill>
                  <a:schemeClr val="accent6"/>
                </a:solidFill>
              </a:rPr>
              <a:t>обеспечивает </a:t>
            </a:r>
            <a:r>
              <a:rPr lang="ru-RU" sz="2000" dirty="0">
                <a:solidFill>
                  <a:schemeClr val="accent6"/>
                </a:solidFill>
              </a:rPr>
              <a:t>общее понимание, </a:t>
            </a:r>
            <a:r>
              <a:rPr lang="ru-RU" sz="2000" dirty="0" smtClean="0">
                <a:solidFill>
                  <a:schemeClr val="accent6"/>
                </a:solidFill>
              </a:rPr>
              <a:t>предотвращая различные толкования.</a:t>
            </a:r>
            <a:r>
              <a:rPr lang="en-GB" sz="2000" b="1" dirty="0" smtClean="0">
                <a:cs typeface="Arial" pitchFamily="34" charset="0"/>
              </a:rPr>
              <a:t> </a:t>
            </a:r>
            <a:endParaRPr lang="en-GB" sz="2000" dirty="0" smtClean="0">
              <a:solidFill>
                <a:schemeClr val="accent6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sz="20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9" name="Rectangle 23"/>
          <p:cNvSpPr txBox="1">
            <a:spLocks noChangeArrowheads="1"/>
          </p:cNvSpPr>
          <p:nvPr/>
        </p:nvSpPr>
        <p:spPr bwMode="auto">
          <a:xfrm>
            <a:off x="0" y="1"/>
            <a:ext cx="9122568" cy="620687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Формат эффективной лесной политики (стратегии)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363" name="Rectangle 10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366" name="Rectangle 1"/>
          <p:cNvSpPr>
            <a:spLocks noChangeArrowheads="1"/>
          </p:cNvSpPr>
          <p:nvPr/>
        </p:nvSpPr>
        <p:spPr bwMode="auto">
          <a:xfrm>
            <a:off x="241300" y="1730375"/>
            <a:ext cx="82915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15433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020336"/>
              </p:ext>
            </p:extLst>
          </p:nvPr>
        </p:nvGraphicFramePr>
        <p:xfrm>
          <a:off x="57150" y="476672"/>
          <a:ext cx="8887272" cy="6280301"/>
        </p:xfrm>
        <a:graphic>
          <a:graphicData uri="http://schemas.openxmlformats.org/drawingml/2006/table">
            <a:tbl>
              <a:tblPr/>
              <a:tblGrid>
                <a:gridCol w="8887272"/>
              </a:tblGrid>
              <a:tr h="64000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Название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оглавление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определения/термины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Преамбула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8525" marR="58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Краткий анализ контекста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ТЕНДЕНЦИИ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ПРОБЛЕМЫ И ВОЗМОЖНОСТИ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525" marR="58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chemeClr val="accent6"/>
                          </a:solidFill>
                          <a:effectLst/>
                        </a:rPr>
                        <a:t>Описание ожидаемой долгосрочной цели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результатов реализации стратегии и   временные рамки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напр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333399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на срок от </a:t>
                      </a:r>
                      <a:r>
                        <a:rPr lang="en-GB" sz="1600" b="1" kern="1200" dirty="0" smtClean="0">
                          <a:solidFill>
                            <a:srgbClr val="333399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25</a:t>
                      </a:r>
                      <a:r>
                        <a:rPr lang="ru-RU" sz="1600" b="1" kern="1200" dirty="0" smtClean="0">
                          <a:solidFill>
                            <a:srgbClr val="333399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до </a:t>
                      </a:r>
                      <a:r>
                        <a:rPr lang="en-GB" sz="1600" b="1" kern="1200" dirty="0" smtClean="0">
                          <a:solidFill>
                            <a:srgbClr val="333399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100 </a:t>
                      </a:r>
                      <a:r>
                        <a:rPr lang="ru-RU" sz="1600" b="1" kern="1200" dirty="0" smtClean="0">
                          <a:solidFill>
                            <a:srgbClr val="333399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лет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ПРЕДНАЗНАЧЕНИЕ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525" marR="58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Общая цель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–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КАК ЕЁ ДОСТИЧЬ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?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ВСЕОБЪЕМЛЮЩИЕ ПРИНЦИПЫ И СТРАТЕГИЯ, ИСПОЛЬЗУЕМЫЕ ДЛЯ ДОСТИЖЕНИЯ ПОСТАВЛЕННОЙ ЦЕЛИ К УСТАНОВЛЕННОМУ СРОКУ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8525" marR="58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Задачи компонентов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ТЕМАТИЧЕСКИЕ ИЛИ МЕЖСЕКТОРНЫЕ КОМПОНЕНТЫ  СТРАТЕГИИ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8525" marR="58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5. </a:t>
                      </a:r>
                      <a:r>
                        <a:rPr lang="ru-RU" sz="1600" b="1" dirty="0" smtClean="0">
                          <a:solidFill>
                            <a:schemeClr val="accent6"/>
                          </a:solidFill>
                          <a:effectLst/>
                        </a:rPr>
                        <a:t>Направление деятельности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РАЗРАБОТКА ЭТАПОВ ДЕЯТЕЛЬНОСТИ В РАМКАХ КАЖДОГО КОМПОНЕНТА ЗАДАЧ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525" marR="58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6.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600" b="1" dirty="0" smtClean="0">
                          <a:solidFill>
                            <a:schemeClr val="accent6"/>
                          </a:solidFill>
                          <a:effectLst/>
                        </a:rPr>
                        <a:t>нституциональная реформа в</a:t>
                      </a:r>
                      <a:r>
                        <a:rPr lang="ru-RU" sz="1600" b="1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 области лесного сектора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финансирование и </a:t>
                      </a:r>
                      <a:r>
                        <a:rPr lang="ru-RU" sz="1600" b="1" dirty="0" smtClean="0">
                          <a:solidFill>
                            <a:schemeClr val="accent6"/>
                          </a:solidFill>
                          <a:effectLst/>
                        </a:rPr>
                        <a:t>другие аспекты, связанные с её реализацией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600" b="1" dirty="0" smtClean="0">
                          <a:effectLst/>
                        </a:rPr>
                        <a:t>С ТОЧКИ ЗРЕНИЯ ИНСТИТУЦИОНАЛЬНОГО ПОТЕНЦИАЛА,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КТО И</a:t>
                      </a:r>
                      <a:r>
                        <a:rPr lang="ru-RU" sz="1600" b="1" dirty="0" smtClean="0">
                          <a:effectLst/>
                        </a:rPr>
                        <a:t> ЧТО ТРЕБУЕТСЯ ДЛЯ ЭТОГО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СПИСОК УЧАСТНИКОВ</a:t>
                      </a:r>
                      <a:r>
                        <a:rPr lang="ru-RU" sz="1600" b="1" dirty="0" smtClean="0">
                          <a:effectLst/>
                        </a:rPr>
                        <a:t> И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ПЕРЕЧЕНЬ </a:t>
                      </a:r>
                      <a:r>
                        <a:rPr lang="ru-RU" sz="1600" b="1" dirty="0" smtClean="0">
                          <a:effectLst/>
                        </a:rPr>
                        <a:t>РЕСУРСОВ, НУЖНЫХ ДЛЯ ОСУЩЕСТВЛЕНИЯ ДЕЯТЕЛЬНОСТИ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8525" marR="58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Руководящие указания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6"/>
                          </a:solidFill>
                          <a:effectLst/>
                        </a:rPr>
                        <a:t>по правилам, стимулам и санкциям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ЧТО ТАКОЕ «КНУТ И ПРЯНИК»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ПОЛОЖИТЕЛЬНЫЕ И ОТРИЦАТЕЛЬНЫЕ СТИМУЛЫ, КОТОРЫЕ БУДУТ ДОСТУПНЫ ДЛЯ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ЗАИНТЕРЕСОВАННЫХ СТОРОН ЛЕСНОГО СЕКТОРА.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Внимание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наиболее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процветающих лесных секторах реализуется стратегия,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сфокусированная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на поощрительных инициативах, способствующих привлекательности и конкурентоспособности лесного сектора. Таким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образом,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на запрещающие мероприятия делается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меньший упор, т.к. в целом, запреты препятствуют привлечению инвестиций и зачастую приводят к нарушениям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закона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58525" marR="58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23"/>
          <p:cNvSpPr txBox="1">
            <a:spLocks noChangeArrowheads="1"/>
          </p:cNvSpPr>
          <p:nvPr/>
        </p:nvSpPr>
        <p:spPr bwMode="auto">
          <a:xfrm>
            <a:off x="0" y="1"/>
            <a:ext cx="9122568" cy="404663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Общая структура политики (стратегии)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подробная информация </a:t>
            </a:r>
            <a:r>
              <a:rPr lang="ru-RU" sz="2400" b="1" dirty="0" smtClean="0">
                <a:latin typeface="Calibri" panose="020F0502020204030204" pitchFamily="34" charset="0"/>
              </a:rPr>
              <a:t>в раздаточном материале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  <p:pic>
        <p:nvPicPr>
          <p:cNvPr id="8199" name="Picture 2" descr="D:\FAO policy training\FAO policy module\Training package\Illustrations\2nd draft Ariels\img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763713"/>
            <a:ext cx="6180038" cy="47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Cloud Callout 25"/>
          <p:cNvSpPr>
            <a:spLocks noChangeArrowheads="1"/>
          </p:cNvSpPr>
          <p:nvPr/>
        </p:nvSpPr>
        <p:spPr bwMode="auto">
          <a:xfrm>
            <a:off x="46763" y="846576"/>
            <a:ext cx="3795366" cy="2015579"/>
          </a:xfrm>
          <a:prstGeom prst="cloudCallout">
            <a:avLst>
              <a:gd name="adj1" fmla="val 17775"/>
              <a:gd name="adj2" fmla="val 5832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b="1" dirty="0" smtClean="0">
                <a:latin typeface="Calibri" panose="020F0502020204030204" pitchFamily="34" charset="0"/>
              </a:rPr>
              <a:t>Я думаю было </a:t>
            </a:r>
            <a:r>
              <a:rPr lang="ru-RU" b="1" dirty="0">
                <a:latin typeface="Calibri" panose="020F0502020204030204" pitchFamily="34" charset="0"/>
              </a:rPr>
              <a:t>бы намного </a:t>
            </a:r>
            <a:r>
              <a:rPr lang="ru-RU" b="1" dirty="0" smtClean="0">
                <a:latin typeface="Calibri" panose="020F0502020204030204" pitchFamily="34" charset="0"/>
              </a:rPr>
              <a:t>проще предложить этому леснику взятку.</a:t>
            </a:r>
            <a:r>
              <a:rPr lang="en-GB" altLang="en-US" b="1" dirty="0">
                <a:latin typeface="Calibri" pitchFamily="34" charset="0"/>
              </a:rPr>
              <a:t> </a:t>
            </a:r>
            <a:endParaRPr lang="en-US" altLang="en-US" b="1" dirty="0">
              <a:latin typeface="Calibri" panose="020F0502020204030204" pitchFamily="34" charset="0"/>
            </a:endParaRPr>
          </a:p>
        </p:txBody>
      </p:sp>
      <p:sp>
        <p:nvSpPr>
          <p:cNvPr id="8202" name="Oval Callout 28"/>
          <p:cNvSpPr>
            <a:spLocks noChangeArrowheads="1"/>
          </p:cNvSpPr>
          <p:nvPr/>
        </p:nvSpPr>
        <p:spPr bwMode="auto">
          <a:xfrm>
            <a:off x="4751388" y="836712"/>
            <a:ext cx="3637036" cy="1871563"/>
          </a:xfrm>
          <a:prstGeom prst="wedgeEllipseCallout">
            <a:avLst>
              <a:gd name="adj1" fmla="val -10472"/>
              <a:gd name="adj2" fmla="val 6940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b="1" dirty="0" smtClean="0">
                <a:latin typeface="Calibri" panose="020F0502020204030204" pitchFamily="34" charset="0"/>
              </a:rPr>
              <a:t>Вы должны заполнить все бланки до того, как Вам будет разрешено  срубить эти деревья.</a:t>
            </a:r>
            <a:endParaRPr lang="en-US" altLang="en-US" sz="2000" b="1" dirty="0"/>
          </a:p>
        </p:txBody>
      </p:sp>
      <p:sp>
        <p:nvSpPr>
          <p:cNvPr id="8203" name="Cloud Callout 27"/>
          <p:cNvSpPr>
            <a:spLocks noChangeArrowheads="1"/>
          </p:cNvSpPr>
          <p:nvPr/>
        </p:nvSpPr>
        <p:spPr bwMode="auto">
          <a:xfrm>
            <a:off x="6569906" y="2606753"/>
            <a:ext cx="2432807" cy="1667668"/>
          </a:xfrm>
          <a:prstGeom prst="cloudCallout">
            <a:avLst>
              <a:gd name="adj1" fmla="val -55226"/>
              <a:gd name="adj2" fmla="val -2036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b="1" dirty="0">
                <a:latin typeface="Calibri" panose="020F0502020204030204" pitchFamily="34" charset="0"/>
              </a:rPr>
              <a:t>Когда </a:t>
            </a:r>
            <a:r>
              <a:rPr lang="ru-RU" b="1" dirty="0" smtClean="0">
                <a:latin typeface="Calibri" panose="020F0502020204030204" pitchFamily="34" charset="0"/>
              </a:rPr>
              <a:t>же он даст  </a:t>
            </a:r>
            <a:r>
              <a:rPr lang="ru-RU" b="1" dirty="0">
                <a:latin typeface="Calibri" panose="020F0502020204030204" pitchFamily="34" charset="0"/>
              </a:rPr>
              <a:t>мне взятку</a:t>
            </a:r>
            <a:r>
              <a:rPr lang="en-GB" altLang="en-US" sz="2000" b="1" dirty="0" smtClean="0">
                <a:latin typeface="Calibri" pitchFamily="34" charset="0"/>
              </a:rPr>
              <a:t>? </a:t>
            </a:r>
            <a:endParaRPr lang="en-US" altLang="en-US" sz="2000" b="1" dirty="0"/>
          </a:p>
        </p:txBody>
      </p:sp>
      <p:sp>
        <p:nvSpPr>
          <p:cNvPr id="8204" name="TextBox 1"/>
          <p:cNvSpPr txBox="1">
            <a:spLocks noChangeArrowheads="1"/>
          </p:cNvSpPr>
          <p:nvPr/>
        </p:nvSpPr>
        <p:spPr bwMode="auto">
          <a:xfrm>
            <a:off x="-19404" y="5976176"/>
            <a:ext cx="91419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accent6"/>
                </a:solidFill>
              </a:rPr>
              <a:t>Правила/процедуры</a:t>
            </a:r>
            <a:r>
              <a:rPr lang="ru-RU" sz="1400" b="1" dirty="0">
                <a:solidFill>
                  <a:schemeClr val="accent6"/>
                </a:solidFill>
              </a:rPr>
              <a:t>, </a:t>
            </a:r>
            <a:r>
              <a:rPr lang="ru-RU" sz="1400" b="1" dirty="0" smtClean="0">
                <a:solidFill>
                  <a:schemeClr val="accent6"/>
                </a:solidFill>
              </a:rPr>
              <a:t>содержащие чересчур много запретов, могут стать контрпродуктивными </a:t>
            </a:r>
            <a:r>
              <a:rPr lang="ru-RU" sz="1400" b="1" dirty="0">
                <a:solidFill>
                  <a:schemeClr val="accent6"/>
                </a:solidFill>
              </a:rPr>
              <a:t>- </a:t>
            </a:r>
            <a:r>
              <a:rPr lang="ru-RU" sz="1400" b="1" dirty="0" smtClean="0">
                <a:solidFill>
                  <a:schemeClr val="accent6"/>
                </a:solidFill>
              </a:rPr>
              <a:t>эффективная стратегия должна использовать удобные </a:t>
            </a:r>
            <a:r>
              <a:rPr lang="ru-RU" sz="1400" b="1" dirty="0">
                <a:solidFill>
                  <a:schemeClr val="accent6"/>
                </a:solidFill>
              </a:rPr>
              <a:t>для пользователя процедуры, которые делают более привлекательным законное и устойчивое </a:t>
            </a:r>
            <a:r>
              <a:rPr lang="ru-RU" sz="1400" b="1" dirty="0" smtClean="0">
                <a:solidFill>
                  <a:schemeClr val="accent6"/>
                </a:solidFill>
              </a:rPr>
              <a:t>использование ресурсов.</a:t>
            </a:r>
            <a:r>
              <a:rPr lang="en-GB" altLang="en-US" sz="1400" b="1" dirty="0" smtClean="0">
                <a:solidFill>
                  <a:schemeClr val="accent2"/>
                </a:solidFill>
              </a:rPr>
              <a:t> </a:t>
            </a:r>
            <a:endParaRPr lang="en-GB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3" name="Rectangle 23"/>
          <p:cNvSpPr txBox="1">
            <a:spLocks noChangeArrowheads="1"/>
          </p:cNvSpPr>
          <p:nvPr/>
        </p:nvSpPr>
        <p:spPr bwMode="auto">
          <a:xfrm>
            <a:off x="0" y="1"/>
            <a:ext cx="9122568" cy="980727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Лесная политика и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вытекающие из неё нормы и правила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–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чрезмерные ограничения и сложности могут спровоцировать незаконные действия</a:t>
            </a:r>
            <a:r>
              <a:rPr lang="en-GB" altLang="en-US" sz="2400" b="1" dirty="0" smtClean="0">
                <a:latin typeface="Calibri" pitchFamily="34" charset="0"/>
              </a:rPr>
              <a:t>.</a:t>
            </a:r>
            <a:endParaRPr lang="en-US" altLang="en-US" sz="2400" b="1" dirty="0"/>
          </a:p>
          <a:p>
            <a:pPr>
              <a:defRPr/>
            </a:pPr>
            <a:endParaRPr lang="en-US" sz="2400" b="1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lvl="0"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89" name="Rectangle 12"/>
          <p:cNvSpPr>
            <a:spLocks noChangeArrowheads="1"/>
          </p:cNvSpPr>
          <p:nvPr/>
        </p:nvSpPr>
        <p:spPr bwMode="auto">
          <a:xfrm>
            <a:off x="57150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241300" y="1730375"/>
            <a:ext cx="82915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91" name="Rectangle 2"/>
          <p:cNvSpPr>
            <a:spLocks noChangeArrowheads="1"/>
          </p:cNvSpPr>
          <p:nvPr/>
        </p:nvSpPr>
        <p:spPr bwMode="auto">
          <a:xfrm>
            <a:off x="468313" y="3675063"/>
            <a:ext cx="8532812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300297"/>
              </p:ext>
            </p:extLst>
          </p:nvPr>
        </p:nvGraphicFramePr>
        <p:xfrm>
          <a:off x="0" y="304800"/>
          <a:ext cx="9122568" cy="6675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2568"/>
              </a:tblGrid>
              <a:tr h="1371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6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</a:rPr>
                        <a:t>Общая цель</a:t>
                      </a:r>
                      <a:r>
                        <a:rPr lang="en-GB" sz="1600" b="1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</a:rPr>
                        <a:t>Мировое лидерство в области устойчивого управления лесами и инноваций</a:t>
                      </a:r>
                      <a:r>
                        <a:rPr lang="ru-RU" sz="16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в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</a:rPr>
                        <a:t>лесном секторе.</a:t>
                      </a:r>
                      <a:endParaRPr lang="en-GB" sz="16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Приверженность процессам устойчивому управлению лесами</a:t>
                      </a:r>
                      <a:r>
                        <a:rPr lang="en-GB" sz="1600" b="1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endParaRPr lang="en-GB" sz="1600" dirty="0"/>
                    </a:p>
                  </a:txBody>
                  <a:tcPr marL="91454" marR="91454"/>
                </a:tc>
              </a:tr>
              <a:tr h="141490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</a:rPr>
                        <a:t>Национальные приоритеты</a:t>
                      </a:r>
                      <a:endParaRPr lang="en-GB" sz="1600" b="1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</a:rPr>
                        <a:t>Трансформация лесного сектора</a:t>
                      </a:r>
                      <a:r>
                        <a:rPr lang="en-GB" sz="1600" b="1" baseline="0" dirty="0" smtClean="0">
                          <a:solidFill>
                            <a:srgbClr val="0070C0"/>
                          </a:solidFill>
                        </a:rPr>
                        <a:t> –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необходимость постоянного обновления и расширения спектра лесных продуктов и услуг, повышение эффективности и степени вовлечения местных жителей.</a:t>
                      </a:r>
                      <a:endParaRPr lang="en-GB" sz="16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Изменение климата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усиление роли лесов в адаптации к изменению климата и предотвращению его последствий. 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/>
                </a:tc>
              </a:tr>
              <a:tr h="221079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</a:rPr>
                        <a:t>Цели и</a:t>
                      </a:r>
                      <a:r>
                        <a:rPr lang="en-GB" sz="1600" b="1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u="sng" baseline="0" dirty="0" smtClean="0">
                          <a:solidFill>
                            <a:schemeClr val="tx1"/>
                          </a:solidFill>
                        </a:rPr>
                        <a:t>желаемые результаты</a:t>
                      </a:r>
                      <a:endParaRPr lang="en-GB" sz="1600" b="1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</a:rPr>
                        <a:t>Цели</a:t>
                      </a:r>
                      <a:r>
                        <a:rPr lang="en-GB" sz="1600" b="1" baseline="0" dirty="0" smtClean="0">
                          <a:solidFill>
                            <a:srgbClr val="0070C0"/>
                          </a:solidFill>
                        </a:rPr>
                        <a:t>: A) 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</a:rPr>
                        <a:t>Б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лагополучное и устойчивое будущее всего лесного сектора</a:t>
                      </a:r>
                      <a:r>
                        <a:rPr lang="en-GB" sz="1600" b="1" baseline="0" dirty="0" smtClean="0">
                          <a:solidFill>
                            <a:srgbClr val="0070C0"/>
                          </a:solidFill>
                        </a:rPr>
                        <a:t>;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GB" sz="1600" b="1" baseline="0" dirty="0" smtClean="0">
                          <a:solidFill>
                            <a:srgbClr val="0070C0"/>
                          </a:solidFill>
                        </a:rPr>
                        <a:t>B) 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</a:rPr>
                        <a:t>М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ировое лидерство в области инновационной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политики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 и действий по смягчению и адаптации к последствиям изменения климата.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</a:rPr>
                        <a:t>Результаты</a:t>
                      </a:r>
                      <a:r>
                        <a:rPr lang="en-GB" sz="1600" b="1" baseline="0" dirty="0" smtClean="0">
                          <a:solidFill>
                            <a:srgbClr val="0070C0"/>
                          </a:solidFill>
                        </a:rPr>
                        <a:t>: A)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Государственно-частное партнерство в области исследований,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максимальная отдача вложенных средств посредством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</a:rPr>
                        <a:t> диверсификации</a:t>
                      </a:r>
                      <a:r>
                        <a:rPr lang="en-GB" sz="1600" b="1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мировое лидерство в области производства экологических и социально ориентированных продуктов</a:t>
                      </a:r>
                      <a:r>
                        <a:rPr lang="en-GB" sz="1600" b="1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</a:rPr>
                        <a:t>наличие профессиональных кадров</a:t>
                      </a:r>
                      <a:r>
                        <a:rPr lang="en-GB" sz="1600" b="1" baseline="0" dirty="0" smtClean="0">
                          <a:solidFill>
                            <a:srgbClr val="0070C0"/>
                          </a:solidFill>
                        </a:rPr>
                        <a:t>. B) 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</a:rPr>
                        <a:t>Производство биоэнергии</a:t>
                      </a:r>
                      <a:r>
                        <a:rPr lang="en-GB" sz="1600" b="1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совместная работа с местными сообществами в области предотвращения изменения климата и адаптации к его последствиям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</a:rPr>
                        <a:t> и </a:t>
                      </a:r>
                      <a:r>
                        <a:rPr lang="ru-RU" sz="1600" b="1" baseline="0" dirty="0" err="1" smtClean="0">
                          <a:solidFill>
                            <a:srgbClr val="0070C0"/>
                          </a:solidFill>
                        </a:rPr>
                        <a:t>т.п</a:t>
                      </a:r>
                      <a:r>
                        <a:rPr lang="en-GB" sz="1600" b="1" baseline="0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endParaRPr lang="en-GB" sz="1600" dirty="0"/>
                    </a:p>
                  </a:txBody>
                  <a:tcPr marL="91454" marR="91454"/>
                </a:tc>
              </a:tr>
              <a:tr h="884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</a:rPr>
                        <a:t>Распределение ролей и </a:t>
                      </a:r>
                      <a:r>
                        <a:rPr lang="ru-RU" sz="1600" b="1" u="sng" dirty="0" err="1" smtClean="0">
                          <a:solidFill>
                            <a:schemeClr val="tx1"/>
                          </a:solidFill>
                        </a:rPr>
                        <a:t>партнерство</a:t>
                      </a: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1" u="none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lang="en-GB" sz="1600" b="1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1" u="none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600" b="1" u="none" dirty="0" smtClean="0">
                          <a:solidFill>
                            <a:srgbClr val="0070C0"/>
                          </a:solidFill>
                        </a:rPr>
                        <a:t>список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 заинтересованных сторон, которые будут сотрудничать при реализации стратегии и их ожидаемые роли</a:t>
                      </a:r>
                      <a:r>
                        <a:rPr lang="en-GB" sz="1600" b="1" u="none" baseline="0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ru-RU" sz="1600" b="1" u="none" baseline="0" dirty="0" smtClean="0">
                          <a:solidFill>
                            <a:srgbClr val="0070C0"/>
                          </a:solidFill>
                        </a:rPr>
                        <a:t>государственные органы</a:t>
                      </a:r>
                      <a:r>
                        <a:rPr lang="en-GB" sz="1600" b="1" u="none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ru-RU" sz="1600" b="1" u="none" dirty="0" smtClean="0">
                          <a:solidFill>
                            <a:srgbClr val="0070C0"/>
                          </a:solidFill>
                        </a:rPr>
                        <a:t>частный сектор</a:t>
                      </a:r>
                      <a:r>
                        <a:rPr lang="en-GB" sz="1600" b="1" u="none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ru-RU" sz="1600" b="1" u="none" dirty="0" smtClean="0">
                          <a:solidFill>
                            <a:srgbClr val="0070C0"/>
                          </a:solidFill>
                        </a:rPr>
                        <a:t>местные жители</a:t>
                      </a:r>
                      <a:r>
                        <a:rPr lang="en-GB" sz="1600" b="1" u="none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600" b="1" u="none" dirty="0" smtClean="0">
                          <a:solidFill>
                            <a:srgbClr val="0070C0"/>
                          </a:solidFill>
                        </a:rPr>
                        <a:t>и международные партнёры</a:t>
                      </a:r>
                      <a:r>
                        <a:rPr lang="en-GB" sz="1600" b="1" u="none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endParaRPr lang="en-GB" sz="1600" b="1" u="none" dirty="0">
                        <a:solidFill>
                          <a:srgbClr val="0070C0"/>
                        </a:solidFill>
                      </a:endParaRPr>
                    </a:p>
                  </a:txBody>
                  <a:tcPr marL="91454" marR="91454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</a:rPr>
                        <a:t>Коммуникация (связь) и обзор</a:t>
                      </a:r>
                      <a:r>
                        <a:rPr lang="en-GB" sz="16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1" u="none" baseline="0" dirty="0" smtClean="0">
                          <a:solidFill>
                            <a:srgbClr val="0070C0"/>
                          </a:solidFill>
                        </a:rPr>
                        <a:t>– </a:t>
                      </a:r>
                      <a:r>
                        <a:rPr lang="ru-RU" sz="1600" b="1" u="none" baseline="0" dirty="0" smtClean="0">
                          <a:solidFill>
                            <a:srgbClr val="0070C0"/>
                          </a:solidFill>
                        </a:rPr>
                        <a:t>Постоянная связь</a:t>
                      </a:r>
                      <a:r>
                        <a:rPr lang="en-GB" sz="1600" b="1" u="none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600" b="1" u="none" baseline="0" dirty="0" smtClean="0">
                          <a:solidFill>
                            <a:srgbClr val="0070C0"/>
                          </a:solidFill>
                        </a:rPr>
                        <a:t>и</a:t>
                      </a:r>
                      <a:r>
                        <a:rPr lang="en-GB" sz="1600" b="1" u="none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600" b="1" u="none" baseline="0" dirty="0" smtClean="0">
                          <a:solidFill>
                            <a:srgbClr val="0070C0"/>
                          </a:solidFill>
                        </a:rPr>
                        <a:t>каждые </a:t>
                      </a:r>
                      <a:r>
                        <a:rPr lang="en-GB" sz="1600" b="1" u="none" baseline="0" dirty="0" smtClean="0">
                          <a:solidFill>
                            <a:srgbClr val="0070C0"/>
                          </a:solidFill>
                        </a:rPr>
                        <a:t>3 </a:t>
                      </a:r>
                      <a:r>
                        <a:rPr lang="ru-RU" sz="1600" b="1" u="none" baseline="0" dirty="0" smtClean="0">
                          <a:solidFill>
                            <a:srgbClr val="0070C0"/>
                          </a:solidFill>
                        </a:rPr>
                        <a:t>года оценка результатов</a:t>
                      </a:r>
                      <a:endParaRPr lang="en-GB" sz="1600" b="1" u="none" dirty="0">
                        <a:solidFill>
                          <a:srgbClr val="0070C0"/>
                        </a:solidFill>
                      </a:endParaRPr>
                    </a:p>
                  </a:txBody>
                  <a:tcPr marL="91454" marR="91454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560" y="574651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</p:txBody>
      </p:sp>
      <p:sp>
        <p:nvSpPr>
          <p:cNvPr id="11" name="Rectangle 23"/>
          <p:cNvSpPr txBox="1">
            <a:spLocks noChangeArrowheads="1"/>
          </p:cNvSpPr>
          <p:nvPr/>
        </p:nvSpPr>
        <p:spPr bwMode="auto">
          <a:xfrm>
            <a:off x="0" y="1"/>
            <a:ext cx="9122568" cy="57465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b="1" dirty="0" smtClean="0"/>
              <a:t>Лесная стратегия Канады</a:t>
            </a:r>
            <a:r>
              <a:rPr lang="en-GB" sz="1700" b="1" dirty="0" smtClean="0"/>
              <a:t> – 15 </a:t>
            </a:r>
            <a:r>
              <a:rPr lang="ru-RU" sz="1700" b="1" dirty="0" smtClean="0"/>
              <a:t>страниц </a:t>
            </a:r>
            <a:r>
              <a:rPr lang="en-GB" sz="1700" b="1" dirty="0" smtClean="0"/>
              <a:t>– </a:t>
            </a:r>
            <a:r>
              <a:rPr lang="ru-RU" sz="1700" b="1" dirty="0" smtClean="0"/>
              <a:t>разработана посредством  </a:t>
            </a:r>
            <a:r>
              <a:rPr lang="ru-RU" sz="1700" b="1" dirty="0" err="1" smtClean="0"/>
              <a:t>партисипативного</a:t>
            </a:r>
            <a:r>
              <a:rPr lang="ru-RU" sz="1700" b="1" dirty="0" smtClean="0"/>
              <a:t> (при широком вовлечении заинтересованных сторон) процесса </a:t>
            </a:r>
            <a:endParaRPr lang="en-GB" sz="1700" b="1" dirty="0"/>
          </a:p>
        </p:txBody>
      </p:sp>
    </p:spTree>
    <p:extLst>
      <p:ext uri="{BB962C8B-B14F-4D97-AF65-F5344CB8AC3E}">
        <p14:creationId xmlns:p14="http://schemas.microsoft.com/office/powerpoint/2010/main" val="39564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4832</TotalTime>
  <Words>3280</Words>
  <Application>Microsoft Office PowerPoint</Application>
  <PresentationFormat>On-screen Show (4:3)</PresentationFormat>
  <Paragraphs>394</Paragraphs>
  <Slides>26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Default Design</vt:lpstr>
      <vt:lpstr>Office Theme</vt:lpstr>
      <vt:lpstr>5_Office Theme</vt:lpstr>
      <vt:lpstr>1_Office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PeterOHara</dc:creator>
  <cp:lastModifiedBy>PeterOHara</cp:lastModifiedBy>
  <cp:revision>321</cp:revision>
  <cp:lastPrinted>2014-06-25T07:21:27Z</cp:lastPrinted>
  <dcterms:created xsi:type="dcterms:W3CDTF">2013-12-11T18:58:06Z</dcterms:created>
  <dcterms:modified xsi:type="dcterms:W3CDTF">2014-08-07T21:58:13Z</dcterms:modified>
</cp:coreProperties>
</file>