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3" r:id="rId2"/>
  </p:sldMasterIdLst>
  <p:notesMasterIdLst>
    <p:notesMasterId r:id="rId28"/>
  </p:notesMasterIdLst>
  <p:handoutMasterIdLst>
    <p:handoutMasterId r:id="rId29"/>
  </p:handoutMasterIdLst>
  <p:sldIdLst>
    <p:sldId id="359" r:id="rId3"/>
    <p:sldId id="386" r:id="rId4"/>
    <p:sldId id="361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2" r:id="rId19"/>
    <p:sldId id="403" r:id="rId20"/>
    <p:sldId id="404" r:id="rId21"/>
    <p:sldId id="364" r:id="rId22"/>
    <p:sldId id="365" r:id="rId23"/>
    <p:sldId id="366" r:id="rId24"/>
    <p:sldId id="367" r:id="rId25"/>
    <p:sldId id="368" r:id="rId26"/>
    <p:sldId id="369" r:id="rId27"/>
  </p:sldIdLst>
  <p:sldSz cx="9144000" cy="6858000" type="screen4x3"/>
  <p:notesSz cx="6858000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O_Mati" initials="M" lastIdx="29" clrIdx="0"/>
  <p:cmAuthor id="1" name="pisani" initials="p" lastIdx="24" clrIdx="1"/>
  <p:cmAuthor id="2" name="John" initials="J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029" autoAdjust="0"/>
  </p:normalViewPr>
  <p:slideViewPr>
    <p:cSldViewPr>
      <p:cViewPr>
        <p:scale>
          <a:sx n="66" d="100"/>
          <a:sy n="66" d="100"/>
        </p:scale>
        <p:origin x="-197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02T14:31:01.495" idx="25">
    <p:pos x="4520" y="99"/>
    <p:text>Title has been changed and needs translation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02T14:55:33.837" idx="26">
    <p:pos x="285" y="99"/>
    <p:text>This slide is combination of earlier slides. New text: "must be mutually supporting"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02T15:50:09.469" idx="27">
    <p:pos x="4257" y="1887"/>
    <p:text>new words need translation</p:text>
    <p:extLst>
      <p:ext uri="{C676402C-5697-4E1C-873F-D02D1690AC5C}">
        <p15:threadingInfo xmlns:p15="http://schemas.microsoft.com/office/powerpoint/2012/main" timeZoneBias="-180"/>
      </p:ext>
    </p:extLst>
  </p:cm>
  <p:cm authorId="0" dt="2014-06-02T16:04:18.514" idx="28">
    <p:pos x="5458" y="2693"/>
    <p:text>words have been rearranged and may need new translation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02T14:13:59.509" idx="29">
    <p:pos x="3616" y="549"/>
    <p:text>There are new arrows  on the diagram. Only new text is one in the middle: SFM for
GREENER
ECONOMY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4-12T15:19:58.513" idx="8">
    <p:pos x="3118" y="1015"/>
    <p:text>Remove country groups and simply replace with teams.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D8DB-C09F-4A90-9ABE-9BFAEB49BDA8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2AC9D-F102-44C1-8473-3CEF0D04F3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2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8A1A9-094A-4A6F-9EDD-180701605E90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ED2D1-874A-41EE-AF4A-DA03FB4DF8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2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1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BIG SHEET: About the size of 3 flip charts wide, remember to maximise the space underneath the headings beside the 1,2 and 3.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96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BIG SHEET: About the size of 3 flip charts wide, remember to maximise the space underneath the headings beside the 1,2 and 3.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27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8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Arial" pitchFamily="34" charset="0"/>
              </a:rPr>
              <a:t>Hand over the time cards and remind new teams of their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63155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2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Comment</a:t>
            </a:r>
            <a:r>
              <a:rPr lang="en-GB" baseline="0" dirty="0" smtClean="0"/>
              <a:t> from Peter. </a:t>
            </a:r>
            <a:r>
              <a:rPr lang="en-GB" dirty="0" smtClean="0"/>
              <a:t>This is also presented on Day 1 of the training, it can be presented quickly as a reminder if necessary but be careful not to go into too much</a:t>
            </a:r>
            <a:r>
              <a:rPr lang="en-GB" baseline="0" dirty="0" smtClean="0"/>
              <a:t> repetition of the 1</a:t>
            </a:r>
            <a:r>
              <a:rPr lang="en-GB" baseline="30000" dirty="0" smtClean="0"/>
              <a:t>st</a:t>
            </a:r>
            <a:r>
              <a:rPr lang="en-GB" baseline="0" dirty="0" smtClean="0"/>
              <a:t> day.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ED2D1-874A-41EE-AF4A-DA03FB4DF8B2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6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1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3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BIG SHEET: About the size of 3 flip charts wide, remember to maximise the space underneath the headings beside the 1,2 and 3.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31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BIG SHEET: About the size of 3 flip charts wide, remember to maximise the space underneath the headings beside the 1,2 and 3.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4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29" indent="-285742">
              <a:defRPr>
                <a:solidFill>
                  <a:schemeClr val="tx1"/>
                </a:solidFill>
                <a:latin typeface="Arial" charset="0"/>
              </a:defRPr>
            </a:lvl2pPr>
            <a:lvl3pPr marL="1142969" indent="-228594">
              <a:defRPr>
                <a:solidFill>
                  <a:schemeClr val="tx1"/>
                </a:solidFill>
                <a:latin typeface="Arial" charset="0"/>
              </a:defRPr>
            </a:lvl3pPr>
            <a:lvl4pPr marL="1600157" indent="-228594">
              <a:defRPr>
                <a:solidFill>
                  <a:schemeClr val="tx1"/>
                </a:solidFill>
                <a:latin typeface="Arial" charset="0"/>
              </a:defRPr>
            </a:lvl4pPr>
            <a:lvl5pPr marL="2057344" indent="-228594">
              <a:defRPr>
                <a:solidFill>
                  <a:schemeClr val="tx1"/>
                </a:solidFill>
                <a:latin typeface="Arial" charset="0"/>
              </a:defRPr>
            </a:lvl5pPr>
            <a:lvl6pPr marL="2514531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19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06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094" indent="-2285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8C918-2CBA-484A-9F9C-A855D77B46E0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BIG SHEET: About the size of 3 flip charts wide, remember to maximise the space underneath the headings beside the 1,2 and 3.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4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8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77220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6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31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8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63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88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70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7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60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55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43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0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9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9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2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9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1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354B-B6FD-432A-B14A-3AEA78C272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07/08/2014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0890-2B98-43E1-94A3-427DE464902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8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0D71-12E1-4329-8566-6E4339817B3F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7.08.2014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EF9B-4D4C-4737-8924-482C83BEFF1A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0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Повестка дня 2</a:t>
            </a:r>
            <a:r>
              <a:rPr lang="en-GB" sz="2400" b="1" dirty="0" smtClean="0"/>
              <a:t> – </a:t>
            </a:r>
            <a:r>
              <a:rPr lang="ru-RU" sz="2400" b="1" dirty="0" smtClean="0"/>
              <a:t>первая половина дня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984" y="620688"/>
            <a:ext cx="89260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Краткая презентация группы «Уроки» - итоги работы вчерашнего дня семинара. 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Ротация ответственных групп</a:t>
            </a:r>
            <a:r>
              <a:rPr lang="en-GB" sz="2400" dirty="0" smtClean="0"/>
              <a:t>.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r>
              <a:rPr lang="en-GB" sz="2400" b="1" dirty="0" smtClean="0"/>
              <a:t>II. </a:t>
            </a:r>
            <a:r>
              <a:rPr lang="ru-RU" sz="2400" b="1" dirty="0" smtClean="0"/>
              <a:t>Обзор и анализ продолжаются</a:t>
            </a:r>
            <a:r>
              <a:rPr lang="en-GB" sz="2400" b="1" dirty="0" smtClean="0"/>
              <a:t>.</a:t>
            </a:r>
          </a:p>
          <a:p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Фокус на сборе, анализе и управлении данными лесного сектора</a:t>
            </a:r>
            <a:r>
              <a:rPr lang="en-GB" sz="2400" dirty="0" smtClean="0"/>
              <a:t>. </a:t>
            </a:r>
            <a:r>
              <a:rPr lang="ru-RU" sz="2400" dirty="0" smtClean="0"/>
              <a:t>Презентация, </a:t>
            </a:r>
            <a:r>
              <a:rPr lang="ru-RU" sz="2400" dirty="0"/>
              <a:t>в</a:t>
            </a:r>
            <a:r>
              <a:rPr lang="ru-RU" sz="2400" dirty="0" smtClean="0"/>
              <a:t>опросы и ответы.</a:t>
            </a:r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Практическое упражнение</a:t>
            </a:r>
            <a:r>
              <a:rPr lang="en-GB" sz="2400" dirty="0" smtClean="0"/>
              <a:t>. </a:t>
            </a:r>
            <a:r>
              <a:rPr lang="ru-RU" sz="2400" dirty="0"/>
              <a:t>Анализ </a:t>
            </a:r>
            <a:r>
              <a:rPr lang="ru-RU" sz="2400" dirty="0" smtClean="0"/>
              <a:t>пробелов (отсутствие) данных</a:t>
            </a:r>
            <a:r>
              <a:rPr lang="en-GB" sz="2400" dirty="0" smtClean="0"/>
              <a:t> </a:t>
            </a:r>
            <a:r>
              <a:rPr lang="ru-RU" sz="2400" dirty="0" smtClean="0"/>
              <a:t>лесного сектора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соответствующим принципам зелёной экономики</a:t>
            </a:r>
            <a:r>
              <a:rPr lang="en-GB" sz="2400" dirty="0" smtClean="0"/>
              <a:t>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3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504" y="-171400"/>
            <a:ext cx="8424936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000" i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10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200" b="1" dirty="0" smtClean="0">
                <a:solidFill>
                  <a:prstClr val="black"/>
                </a:solidFill>
                <a:ea typeface="Calibri"/>
                <a:cs typeface="Times New Roman"/>
              </a:rPr>
              <a:t>Ускоренная разработка лесной политики – развитие концепций</a:t>
            </a:r>
            <a:r>
              <a:rPr lang="en-GB" sz="20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:</a:t>
            </a:r>
            <a:endParaRPr lang="en-GB" sz="2000" b="1" dirty="0">
              <a:solidFill>
                <a:srgbClr val="1F497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Эффективное и устойчивое использование и защита лесных ресурсов</a:t>
            </a:r>
            <a:endParaRPr lang="et-EE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t-EE" sz="1000" b="1" dirty="0" smtClean="0">
                <a:solidFill>
                  <a:prstClr val="black"/>
                </a:solidFill>
                <a:ea typeface="Calibri"/>
                <a:cs typeface="Times New Roman"/>
              </a:rPr>
              <a:t>  </a:t>
            </a:r>
            <a:endParaRPr lang="en-GB" sz="1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Многоцелевой лесной сектор и участие многочисленных заинтересованных сторон</a:t>
            </a:r>
            <a:endParaRPr lang="et-EE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t-EE" sz="1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GB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Фокус 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на 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рекреации, правах коренных народов/местного населения, важности состояния здоровья лесов, культурном наследии, основных ареалов распространения, охране биоразнообразия, изменении климата, межсекторных подходах и т.п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t-EE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t-EE" sz="1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GB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46088" indent="-446088">
              <a:buFont typeface="Calibri"/>
              <a:buChar char="-"/>
            </a:pP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Устойчивое управление лесами (</a:t>
            </a:r>
            <a:r>
              <a:rPr lang="ru-RU" sz="16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УУЛ</a:t>
            </a: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, формулирование критериев и показателей для </a:t>
            </a:r>
            <a:r>
              <a:rPr lang="ru-RU" sz="1600" dirty="0" err="1" smtClean="0">
                <a:solidFill>
                  <a:prstClr val="black"/>
                </a:solidFill>
                <a:ea typeface="Calibri"/>
                <a:cs typeface="Times New Roman"/>
              </a:rPr>
              <a:t>УУЛ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, а также </a:t>
            </a:r>
            <a:r>
              <a:rPr lang="ru-RU" sz="1600" b="1" dirty="0" err="1" smtClean="0">
                <a:solidFill>
                  <a:srgbClr val="006600"/>
                </a:solidFill>
                <a:ea typeface="Calibri"/>
                <a:cs typeface="Times New Roman"/>
              </a:rPr>
              <a:t>УУЛ</a:t>
            </a:r>
            <a:r>
              <a:rPr lang="ru-RU" sz="1600" b="1" dirty="0" smtClean="0">
                <a:solidFill>
                  <a:srgbClr val="006600"/>
                </a:solidFill>
                <a:ea typeface="Calibri"/>
                <a:cs typeface="Times New Roman"/>
              </a:rPr>
              <a:t> для озеленения экономики</a:t>
            </a:r>
            <a:endParaRPr lang="en-GB" sz="1600" b="1" dirty="0">
              <a:solidFill>
                <a:srgbClr val="006600"/>
              </a:solidFill>
              <a:ea typeface="Calibri"/>
              <a:cs typeface="Times New Roman"/>
            </a:endParaRPr>
          </a:p>
        </p:txBody>
      </p:sp>
      <p:grpSp>
        <p:nvGrpSpPr>
          <p:cNvPr id="6" name="Group 4"/>
          <p:cNvGrpSpPr/>
          <p:nvPr/>
        </p:nvGrpSpPr>
        <p:grpSpPr>
          <a:xfrm>
            <a:off x="2483768" y="3043978"/>
            <a:ext cx="4104456" cy="3769398"/>
            <a:chOff x="1907704" y="2780928"/>
            <a:chExt cx="3528392" cy="3240360"/>
          </a:xfrm>
        </p:grpSpPr>
        <p:sp>
          <p:nvSpPr>
            <p:cNvPr id="7" name="Oval 5"/>
            <p:cNvSpPr/>
            <p:nvPr/>
          </p:nvSpPr>
          <p:spPr>
            <a:xfrm>
              <a:off x="1907704" y="3717032"/>
              <a:ext cx="2304256" cy="2304256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endParaRPr lang="et-EE" sz="2000" dirty="0">
                <a:solidFill>
                  <a:srgbClr val="1F497D">
                    <a:lumMod val="50000"/>
                  </a:srgbClr>
                </a:solidFill>
              </a:endParaRPr>
            </a:p>
          </p:txBody>
        </p:sp>
        <p:sp>
          <p:nvSpPr>
            <p:cNvPr id="9" name="Oval 6"/>
            <p:cNvSpPr/>
            <p:nvPr/>
          </p:nvSpPr>
          <p:spPr>
            <a:xfrm>
              <a:off x="3131840" y="3717032"/>
              <a:ext cx="2304256" cy="2304256"/>
            </a:xfrm>
            <a:prstGeom prst="ellipse">
              <a:avLst/>
            </a:prstGeom>
            <a:solidFill>
              <a:srgbClr val="FF0000">
                <a:alpha val="3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10" name="Oval 8"/>
            <p:cNvSpPr/>
            <p:nvPr/>
          </p:nvSpPr>
          <p:spPr>
            <a:xfrm>
              <a:off x="2555776" y="2780928"/>
              <a:ext cx="2304256" cy="2304256"/>
            </a:xfrm>
            <a:prstGeom prst="ellipse">
              <a:avLst/>
            </a:prstGeom>
            <a:solidFill>
              <a:srgbClr val="FFFF00">
                <a:alpha val="35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7704" y="4870901"/>
              <a:ext cx="1485904" cy="47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500" b="1" dirty="0" smtClean="0">
                  <a:solidFill>
                    <a:prstClr val="black"/>
                  </a:solidFill>
                </a:rPr>
                <a:t>Экономические </a:t>
              </a:r>
            </a:p>
            <a:p>
              <a:r>
                <a:rPr lang="ru-RU" sz="1500" b="1" dirty="0" smtClean="0">
                  <a:solidFill>
                    <a:prstClr val="black"/>
                  </a:solidFill>
                </a:rPr>
                <a:t>ценности</a:t>
              </a:r>
              <a:endParaRPr lang="et-EE" sz="15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00306" y="3063163"/>
              <a:ext cx="1267944" cy="476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500" b="1" dirty="0" smtClean="0">
                  <a:solidFill>
                    <a:prstClr val="black"/>
                  </a:solidFill>
                </a:rPr>
                <a:t>Экологические </a:t>
              </a:r>
            </a:p>
            <a:p>
              <a:pPr algn="ctr"/>
              <a:r>
                <a:rPr lang="ru-RU" sz="1500" b="1" dirty="0" smtClean="0">
                  <a:solidFill>
                    <a:prstClr val="black"/>
                  </a:solidFill>
                </a:rPr>
                <a:t>ценности</a:t>
              </a:r>
              <a:r>
                <a:rPr lang="et-EE" sz="1500" b="1" dirty="0" smtClean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6655" y="4869159"/>
              <a:ext cx="1423736" cy="674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500" b="1" dirty="0">
                  <a:solidFill>
                    <a:prstClr val="black"/>
                  </a:solidFill>
                </a:rPr>
                <a:t>Социально-культурные ценности</a:t>
              </a:r>
              <a:endParaRPr lang="et-EE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69540" y="4428401"/>
              <a:ext cx="804721" cy="502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err="1" smtClean="0">
                  <a:solidFill>
                    <a:srgbClr val="006600"/>
                  </a:solidFill>
                </a:rPr>
                <a:t>УУЛ</a:t>
              </a:r>
              <a:endParaRPr lang="et-EE" sz="3200" b="1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74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9644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447675" algn="ctr">
              <a:spcAft>
                <a:spcPts val="600"/>
              </a:spcAft>
            </a:pPr>
            <a:r>
              <a:rPr lang="ru-RU" b="1" dirty="0">
                <a:solidFill>
                  <a:srgbClr val="4F81BD"/>
                </a:solidFill>
                <a:ea typeface="Times New Roman"/>
                <a:cs typeface="Times New Roman"/>
              </a:rPr>
              <a:t>Роль </a:t>
            </a:r>
            <a:r>
              <a:rPr lang="ru-RU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информационных систем лесного сектора при разработке </a:t>
            </a:r>
            <a:r>
              <a:rPr lang="ru-RU" b="1" dirty="0">
                <a:solidFill>
                  <a:srgbClr val="4F81BD"/>
                </a:solidFill>
                <a:ea typeface="Times New Roman"/>
                <a:cs typeface="Times New Roman"/>
              </a:rPr>
              <a:t>лесной политики</a:t>
            </a:r>
            <a:endParaRPr lang="en-GB" b="1" dirty="0">
              <a:solidFill>
                <a:srgbClr val="4F81BD"/>
              </a:solidFill>
              <a:ea typeface="Times New Roman"/>
              <a:cs typeface="Times New Roman"/>
            </a:endParaRPr>
          </a:p>
          <a:p>
            <a:pPr marL="536575" indent="-447675" algn="ctr">
              <a:spcAft>
                <a:spcPts val="600"/>
              </a:spcAft>
            </a:pPr>
            <a:r>
              <a:rPr lang="ru-RU" b="1" dirty="0" smtClean="0">
                <a:solidFill>
                  <a:srgbClr val="4F81BD"/>
                </a:solidFill>
                <a:ea typeface="Calibri"/>
                <a:cs typeface="Times New Roman"/>
              </a:rPr>
              <a:t>Упрощённый подход</a:t>
            </a:r>
            <a:endParaRPr lang="en-GB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pSp>
        <p:nvGrpSpPr>
          <p:cNvPr id="19" name="Rühm 18"/>
          <p:cNvGrpSpPr/>
          <p:nvPr/>
        </p:nvGrpSpPr>
        <p:grpSpPr>
          <a:xfrm>
            <a:off x="683568" y="1267690"/>
            <a:ext cx="8856983" cy="5401670"/>
            <a:chOff x="0" y="0"/>
            <a:chExt cx="10365733" cy="6010275"/>
          </a:xfrm>
        </p:grpSpPr>
        <p:sp>
          <p:nvSpPr>
            <p:cNvPr id="20" name="Rectangle 10"/>
            <p:cNvSpPr/>
            <p:nvPr/>
          </p:nvSpPr>
          <p:spPr>
            <a:xfrm>
              <a:off x="3429000" y="1133473"/>
              <a:ext cx="2140585" cy="1285876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Формулирование и одобрение лесной политики</a:t>
              </a:r>
              <a:endParaRPr lang="et-EE" sz="12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Bent Arrow 11"/>
            <p:cNvSpPr/>
            <p:nvPr/>
          </p:nvSpPr>
          <p:spPr>
            <a:xfrm rot="5400000">
              <a:off x="5448300" y="1343025"/>
              <a:ext cx="1040045" cy="1145985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22" name="Rectangle 12"/>
            <p:cNvSpPr/>
            <p:nvPr/>
          </p:nvSpPr>
          <p:spPr>
            <a:xfrm>
              <a:off x="3676650" y="3905250"/>
              <a:ext cx="1647354" cy="837421"/>
            </a:xfrm>
            <a:prstGeom prst="rect">
              <a:avLst/>
            </a:prstGeom>
            <a:solidFill>
              <a:srgbClr val="006600">
                <a:alpha val="54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Мониторинг и оценка</a:t>
              </a:r>
              <a:endParaRPr lang="et-EE" sz="12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13"/>
            <p:cNvSpPr/>
            <p:nvPr/>
          </p:nvSpPr>
          <p:spPr>
            <a:xfrm>
              <a:off x="5553075" y="2514600"/>
              <a:ext cx="1647354" cy="837421"/>
            </a:xfrm>
            <a:prstGeom prst="rect">
              <a:avLst/>
            </a:prstGeom>
            <a:solidFill>
              <a:srgbClr val="FB0505">
                <a:alpha val="59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Реализация лесной политики</a:t>
              </a:r>
              <a:endParaRPr lang="et-EE" sz="1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4"/>
            <p:cNvSpPr/>
            <p:nvPr/>
          </p:nvSpPr>
          <p:spPr>
            <a:xfrm>
              <a:off x="1743075" y="2514600"/>
              <a:ext cx="1647354" cy="837421"/>
            </a:xfrm>
            <a:prstGeom prst="rect">
              <a:avLst/>
            </a:prstGeom>
            <a:solidFill>
              <a:schemeClr val="tx2">
                <a:lumMod val="5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Анализ и обзор</a:t>
              </a:r>
              <a:endParaRPr lang="et-EE" sz="12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Bent Arrow 15"/>
            <p:cNvSpPr/>
            <p:nvPr/>
          </p:nvSpPr>
          <p:spPr>
            <a:xfrm>
              <a:off x="2466975" y="1314450"/>
              <a:ext cx="1067452" cy="1116561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26" name="Bent Arrow 16"/>
            <p:cNvSpPr/>
            <p:nvPr/>
          </p:nvSpPr>
          <p:spPr>
            <a:xfrm rot="16200000">
              <a:off x="2438400" y="3409950"/>
              <a:ext cx="1040045" cy="1145985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27" name="Bent Arrow 17"/>
            <p:cNvSpPr/>
            <p:nvPr/>
          </p:nvSpPr>
          <p:spPr>
            <a:xfrm rot="10800000">
              <a:off x="5391150" y="3457575"/>
              <a:ext cx="1067452" cy="1116561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28" name="TextBox 5"/>
            <p:cNvSpPr txBox="1"/>
            <p:nvPr/>
          </p:nvSpPr>
          <p:spPr>
            <a:xfrm>
              <a:off x="7839075" y="2457450"/>
              <a:ext cx="2526658" cy="11810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ru-RU" sz="12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Анализ, планирование </a:t>
              </a:r>
            </a:p>
            <a:p>
              <a:r>
                <a:rPr lang="ru-RU" sz="12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и разработка информационных систем лесного сектора</a:t>
              </a:r>
              <a:endParaRPr lang="et-EE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Box 6"/>
            <p:cNvSpPr txBox="1"/>
            <p:nvPr/>
          </p:nvSpPr>
          <p:spPr>
            <a:xfrm>
              <a:off x="3429000" y="5334000"/>
              <a:ext cx="2140585" cy="58737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Сбор и обработка данных</a:t>
              </a:r>
              <a:endParaRPr lang="et-EE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Box 8"/>
            <p:cNvSpPr txBox="1"/>
            <p:nvPr/>
          </p:nvSpPr>
          <p:spPr>
            <a:xfrm>
              <a:off x="0" y="2619375"/>
              <a:ext cx="1070610" cy="58737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r"/>
              <a:r>
                <a:rPr lang="ru-RU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Анализ данных</a:t>
              </a:r>
              <a:endParaRPr lang="et-EE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2865325" y="0"/>
              <a:ext cx="2949599" cy="8858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Распространение и использование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информации</a:t>
              </a:r>
              <a:endParaRPr lang="et-EE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Bent Arrow 11"/>
            <p:cNvSpPr/>
            <p:nvPr/>
          </p:nvSpPr>
          <p:spPr>
            <a:xfrm rot="5400000">
              <a:off x="6015038" y="-242888"/>
              <a:ext cx="2146935" cy="3158490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4194"/>
              </a:avLst>
            </a:prstGeom>
            <a:solidFill>
              <a:srgbClr val="FFC000"/>
            </a:solidFill>
            <a:ln w="1270" cap="rnd">
              <a:solidFill>
                <a:srgbClr val="FFC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3" name="Bent Arrow 15"/>
            <p:cNvSpPr/>
            <p:nvPr/>
          </p:nvSpPr>
          <p:spPr>
            <a:xfrm>
              <a:off x="552450" y="0"/>
              <a:ext cx="2638425" cy="2419350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4" name="Bent Arrow 17"/>
            <p:cNvSpPr/>
            <p:nvPr/>
          </p:nvSpPr>
          <p:spPr>
            <a:xfrm rot="10800000">
              <a:off x="5505450" y="3581400"/>
              <a:ext cx="2882900" cy="2428875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5" name="Bent Arrow 16"/>
            <p:cNvSpPr/>
            <p:nvPr/>
          </p:nvSpPr>
          <p:spPr>
            <a:xfrm rot="16200000">
              <a:off x="733425" y="3009900"/>
              <a:ext cx="2358072" cy="3179125"/>
            </a:xfrm>
            <a:prstGeom prst="bentArrow">
              <a:avLst>
                <a:gd name="adj1" fmla="val 16015"/>
                <a:gd name="adj2" fmla="val 19010"/>
                <a:gd name="adj3" fmla="val 25000"/>
                <a:gd name="adj4" fmla="val 43750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6" name="Paremnool 35"/>
            <p:cNvSpPr/>
            <p:nvPr/>
          </p:nvSpPr>
          <p:spPr>
            <a:xfrm>
              <a:off x="7248525" y="2657475"/>
              <a:ext cx="590550" cy="238125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7" name="Paremnool 36"/>
            <p:cNvSpPr/>
            <p:nvPr/>
          </p:nvSpPr>
          <p:spPr>
            <a:xfrm rot="10800000">
              <a:off x="7239000" y="3000375"/>
              <a:ext cx="590550" cy="20701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8" name="Paremnool 37"/>
            <p:cNvSpPr/>
            <p:nvPr/>
          </p:nvSpPr>
          <p:spPr>
            <a:xfrm>
              <a:off x="1095375" y="2638425"/>
              <a:ext cx="590550" cy="219075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39" name="Paremnool 38"/>
            <p:cNvSpPr/>
            <p:nvPr/>
          </p:nvSpPr>
          <p:spPr>
            <a:xfrm rot="10800000">
              <a:off x="1085850" y="2962275"/>
              <a:ext cx="590550" cy="226060"/>
            </a:xfrm>
            <a:prstGeom prst="right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40" name="Paremnool 39"/>
            <p:cNvSpPr/>
            <p:nvPr/>
          </p:nvSpPr>
          <p:spPr>
            <a:xfrm rot="5400000">
              <a:off x="3948113" y="776287"/>
              <a:ext cx="400050" cy="219075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41" name="Paremnool 40"/>
            <p:cNvSpPr/>
            <p:nvPr/>
          </p:nvSpPr>
          <p:spPr>
            <a:xfrm rot="16200000">
              <a:off x="4429125" y="781050"/>
              <a:ext cx="381000" cy="212090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42" name="Paremnool 41"/>
            <p:cNvSpPr/>
            <p:nvPr/>
          </p:nvSpPr>
          <p:spPr>
            <a:xfrm rot="5400000">
              <a:off x="4071938" y="4967287"/>
              <a:ext cx="400050" cy="219075"/>
            </a:xfrm>
            <a:prstGeom prst="right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43" name="Paremnool 42"/>
            <p:cNvSpPr/>
            <p:nvPr/>
          </p:nvSpPr>
          <p:spPr>
            <a:xfrm rot="16200000">
              <a:off x="4552950" y="4972050"/>
              <a:ext cx="381000" cy="21209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44" name="Tekstiväli 2"/>
            <p:cNvSpPr txBox="1">
              <a:spLocks noChangeArrowheads="1"/>
            </p:cNvSpPr>
            <p:nvPr/>
          </p:nvSpPr>
          <p:spPr bwMode="auto">
            <a:xfrm>
              <a:off x="3629025" y="2333625"/>
              <a:ext cx="1762125" cy="1304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ru-RU" sz="2000" b="1" dirty="0" err="1" smtClean="0">
                  <a:solidFill>
                    <a:srgbClr val="38572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УУЛ</a:t>
              </a:r>
              <a:r>
                <a:rPr lang="ru-RU" sz="2000" b="1" dirty="0" smtClean="0">
                  <a:solidFill>
                    <a:srgbClr val="38572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для озеленения экономики</a:t>
              </a:r>
              <a:endParaRPr lang="et-EE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9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52736"/>
            <a:ext cx="9144000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5400" b="1" dirty="0" smtClean="0">
                <a:solidFill>
                  <a:srgbClr val="1F497D">
                    <a:lumMod val="50000"/>
                  </a:srgbClr>
                </a:solidFill>
              </a:rPr>
              <a:t>Как достичь прогресса в управлении данными?</a:t>
            </a:r>
            <a:endParaRPr lang="et-EE" sz="54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t-EE" sz="5400" b="1" dirty="0" smtClean="0">
                <a:solidFill>
                  <a:srgbClr val="1F497D">
                    <a:lumMod val="50000"/>
                  </a:srgbClr>
                </a:solidFill>
              </a:rPr>
              <a:t> – </a:t>
            </a:r>
            <a:r>
              <a:rPr lang="ru-RU" sz="5400" b="1" dirty="0" smtClean="0">
                <a:solidFill>
                  <a:srgbClr val="1F497D">
                    <a:lumMod val="50000"/>
                  </a:srgbClr>
                </a:solidFill>
              </a:rPr>
              <a:t>способствующие рамки</a:t>
            </a:r>
            <a:endParaRPr lang="et-EE" sz="5400" b="1" dirty="0" smtClean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877" y="170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EEECE1">
                    <a:lumMod val="50000"/>
                  </a:srgbClr>
                </a:solidFill>
              </a:rPr>
              <a:t>Критерии и показатели устойчивого управления лесами (</a:t>
            </a:r>
            <a:r>
              <a:rPr lang="ru-RU" sz="2400" b="1" dirty="0" err="1" smtClean="0">
                <a:solidFill>
                  <a:srgbClr val="EEECE1">
                    <a:lumMod val="50000"/>
                  </a:srgbClr>
                </a:solidFill>
              </a:rPr>
              <a:t>КиП</a:t>
            </a:r>
            <a:r>
              <a:rPr lang="ru-RU" sz="2400" b="1" dirty="0" smtClean="0">
                <a:solidFill>
                  <a:srgbClr val="EEECE1">
                    <a:lumMod val="50000"/>
                  </a:srgbClr>
                </a:solidFill>
              </a:rPr>
              <a:t> УУЛ</a:t>
            </a:r>
            <a:r>
              <a:rPr lang="et-EE" sz="2400" b="1" dirty="0" smtClean="0">
                <a:solidFill>
                  <a:srgbClr val="EEECE1">
                    <a:lumMod val="50000"/>
                  </a:srgbClr>
                </a:solidFill>
              </a:rPr>
              <a:t>)</a:t>
            </a:r>
            <a:endParaRPr lang="et-EE" sz="2400" b="1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692696"/>
            <a:ext cx="8964488" cy="360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ru-RU" sz="2800" b="1" dirty="0" err="1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КиП</a:t>
            </a:r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4F81BD"/>
                </a:solidFill>
                <a:ea typeface="Calibri"/>
                <a:cs typeface="Times New Roman"/>
              </a:rPr>
              <a:t>УУЛ</a:t>
            </a:r>
            <a:r>
              <a:rPr lang="et-EE" sz="28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Используются по всему миру</a:t>
            </a:r>
            <a:r>
              <a:rPr lang="et-EE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et-EE" sz="14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почти в</a:t>
            </a:r>
            <a:r>
              <a:rPr lang="et-EE" sz="1400" dirty="0" smtClean="0">
                <a:solidFill>
                  <a:prstClr val="black"/>
                </a:solidFill>
                <a:ea typeface="Calibri"/>
                <a:cs typeface="Times New Roman"/>
              </a:rPr>
              <a:t> 150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странах</a:t>
            </a:r>
            <a:r>
              <a:rPr lang="et-EE" sz="1400" dirty="0" smtClean="0">
                <a:solidFill>
                  <a:prstClr val="black"/>
                </a:solidFill>
                <a:ea typeface="Calibri"/>
                <a:cs typeface="Times New Roman"/>
              </a:rPr>
              <a:t> , 9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международных процессов </a:t>
            </a:r>
            <a:r>
              <a:rPr lang="ru-RU" sz="1400" dirty="0" err="1" smtClean="0">
                <a:solidFill>
                  <a:prstClr val="black"/>
                </a:solidFill>
                <a:ea typeface="Calibri"/>
                <a:cs typeface="Times New Roman"/>
              </a:rPr>
              <a:t>КиП</a:t>
            </a:r>
            <a:r>
              <a:rPr lang="et-EE" sz="1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et-EE" sz="1400" dirty="0" smtClean="0">
                <a:solidFill>
                  <a:prstClr val="black"/>
                </a:solidFill>
                <a:highlight>
                  <a:srgbClr val="FFFF00"/>
                </a:highlight>
                <a:ea typeface="Calibri"/>
                <a:cs typeface="Times New Roman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Эффективная структура (рамки) </a:t>
            </a:r>
            <a:r>
              <a:rPr lang="ru-RU" sz="1400" dirty="0" smtClean="0">
                <a:solidFill>
                  <a:prstClr val="black"/>
                </a:solidFill>
              </a:rPr>
              <a:t>для сбора, хранения и распространения достоверной и научной информации о лесах и об управления лесами </a:t>
            </a:r>
            <a:endParaRPr lang="et-EE" sz="1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Наведение мостов между заинтересованными сторонами, 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задействованных в лесном секторе</a:t>
            </a:r>
            <a:r>
              <a:rPr lang="en-US" sz="28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Информирование 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общественности лиц</a:t>
            </a: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, принимающих решения </a:t>
            </a:r>
            <a:endParaRPr lang="et-EE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4" name="Picture 2" descr="http://www.fao.org/forestry/5744-018c8928a3c076f9f9614a164783e3b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1" y="4581128"/>
            <a:ext cx="8605109" cy="211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Цель </a:t>
            </a:r>
            <a:r>
              <a:rPr lang="ru-RU" sz="2800" b="1" dirty="0" err="1" smtClean="0">
                <a:solidFill>
                  <a:srgbClr val="EEECE1">
                    <a:lumMod val="50000"/>
                  </a:srgbClr>
                </a:solidFill>
              </a:rPr>
              <a:t>КиП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 УУЛ</a:t>
            </a:r>
            <a:endParaRPr lang="et-EE" sz="2800" b="1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548680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Посредством </a:t>
            </a:r>
            <a:r>
              <a:rPr lang="ru-RU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систематического и непрерывного сбора, анализа и распространения  данных</a:t>
            </a:r>
            <a:r>
              <a:rPr lang="en-US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в целях</a:t>
            </a:r>
            <a:endParaRPr lang="et-EE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ru-RU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стимулирования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использования более совершенных практик управления лесами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Times New Roman"/>
              </a:rPr>
              <a:t>,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обеспечения здоровья и продуктивности лесов и </a:t>
            </a:r>
            <a:endParaRPr lang="et-EE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ru-RU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учета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социально-экономических, экологических, культурных и духовных потребностей всего диапазона групп заинтересованных сторон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Times New Roman"/>
              </a:rPr>
              <a:t>.</a:t>
            </a:r>
            <a:endParaRPr lang="et-EE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2276872"/>
            <a:ext cx="8964488" cy="3241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lnSpc>
                <a:spcPct val="115000"/>
              </a:lnSpc>
            </a:pPr>
            <a:r>
              <a:rPr lang="ru-RU" sz="17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На национальном уровне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в качестве инструмента для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en-GB" sz="17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1700" dirty="0">
                <a:solidFill>
                  <a:prstClr val="black"/>
                </a:solidFill>
                <a:ea typeface="Calibri"/>
                <a:cs typeface="Times New Roman"/>
              </a:rPr>
              <a:t>-  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мониторинга </a:t>
            </a:r>
            <a:r>
              <a:rPr lang="ru-RU" sz="1700" b="1" dirty="0" smtClean="0">
                <a:solidFill>
                  <a:prstClr val="black"/>
                </a:solidFill>
                <a:ea typeface="Calibri"/>
                <a:cs typeface="Times New Roman"/>
              </a:rPr>
              <a:t>Национальных Лесных Программ,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а также прочих соответствующих процессов разработки политики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GB" sz="17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содействия в стратегическом планировании и мониторинге </a:t>
            </a:r>
            <a:r>
              <a:rPr lang="ru-RU" sz="1700" b="1" dirty="0" smtClean="0">
                <a:solidFill>
                  <a:prstClr val="black"/>
                </a:solidFill>
                <a:ea typeface="Calibri"/>
                <a:cs typeface="Times New Roman"/>
              </a:rPr>
              <a:t>планов УУЛ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и </a:t>
            </a:r>
            <a:r>
              <a:rPr lang="ru-RU" sz="1700" b="1" dirty="0" smtClean="0">
                <a:solidFill>
                  <a:prstClr val="black"/>
                </a:solidFill>
                <a:ea typeface="Calibri"/>
                <a:cs typeface="Times New Roman"/>
              </a:rPr>
              <a:t>схем сертификации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ru-RU" sz="17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Для отчетности на международном уровне</a:t>
            </a:r>
            <a:r>
              <a:rPr lang="en-GB" sz="17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: </a:t>
            </a:r>
          </a:p>
          <a:p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Национальные отчеты для международных организаций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конвенций ООН и соглашений, касающихся лесов и имеющих юридическую силу, например</a:t>
            </a:r>
            <a:r>
              <a:rPr lang="en-GB" sz="1700" dirty="0" smtClean="0">
                <a:solidFill>
                  <a:prstClr val="black"/>
                </a:solidFill>
                <a:ea typeface="Calibri"/>
                <a:cs typeface="Times New Roman"/>
              </a:rPr>
              <a:t>  </a:t>
            </a:r>
            <a:endParaRPr lang="en-GB" sz="17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700" dirty="0">
                <a:solidFill>
                  <a:prstClr val="black"/>
                </a:solidFill>
                <a:ea typeface="Calibri"/>
                <a:cs typeface="Times New Roman"/>
              </a:rPr>
              <a:t>FRA,</a:t>
            </a:r>
            <a:r>
              <a:rPr lang="et-EE" sz="17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КБР</a:t>
            </a:r>
            <a:r>
              <a:rPr lang="en-US" sz="17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КБО</a:t>
            </a:r>
            <a:r>
              <a:rPr lang="en-US" sz="17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СИТЕС</a:t>
            </a:r>
            <a:r>
              <a:rPr lang="en-US" sz="17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КУР ООН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ОЭСР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700" dirty="0" smtClean="0">
                <a:solidFill>
                  <a:prstClr val="black"/>
                </a:solidFill>
                <a:ea typeface="Calibri"/>
                <a:cs typeface="Times New Roman"/>
              </a:rPr>
              <a:t>РКИК ООН</a:t>
            </a:r>
            <a:r>
              <a:rPr lang="en-US" sz="17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t-EE" sz="17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1700" dirty="0">
                <a:solidFill>
                  <a:prstClr val="black"/>
                </a:solidFill>
                <a:ea typeface="Calibri"/>
                <a:cs typeface="Times New Roman"/>
              </a:rPr>
              <a:t>UNFF</a:t>
            </a:r>
            <a:r>
              <a:rPr lang="et-EE" sz="17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n-US" sz="1700" dirty="0">
                <a:solidFill>
                  <a:prstClr val="black"/>
                </a:solidFill>
                <a:ea typeface="Calibri"/>
                <a:cs typeface="Times New Roman"/>
              </a:rPr>
              <a:t>WHC</a:t>
            </a:r>
            <a:endParaRPr lang="et-EE" sz="17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t-EE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  <p:grpSp>
        <p:nvGrpSpPr>
          <p:cNvPr id="5" name="Rühm 4"/>
          <p:cNvGrpSpPr/>
          <p:nvPr/>
        </p:nvGrpSpPr>
        <p:grpSpPr>
          <a:xfrm>
            <a:off x="467544" y="5013175"/>
            <a:ext cx="8234059" cy="1656185"/>
            <a:chOff x="162489" y="2204864"/>
            <a:chExt cx="8954139" cy="2056008"/>
          </a:xfrm>
        </p:grpSpPr>
        <p:pic>
          <p:nvPicPr>
            <p:cNvPr id="6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5788" y="2428990"/>
              <a:ext cx="2019582" cy="666843"/>
            </a:xfrm>
            <a:prstGeom prst="rect">
              <a:avLst/>
            </a:prstGeom>
          </p:spPr>
        </p:pic>
        <p:pic>
          <p:nvPicPr>
            <p:cNvPr id="7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3329056"/>
              <a:ext cx="1009791" cy="876422"/>
            </a:xfrm>
            <a:prstGeom prst="rect">
              <a:avLst/>
            </a:prstGeom>
          </p:spPr>
        </p:pic>
        <p:pic>
          <p:nvPicPr>
            <p:cNvPr id="9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620" y="3371924"/>
              <a:ext cx="838317" cy="838317"/>
            </a:xfrm>
            <a:prstGeom prst="rect">
              <a:avLst/>
            </a:prstGeom>
          </p:spPr>
        </p:pic>
        <p:pic>
          <p:nvPicPr>
            <p:cNvPr id="10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2347511"/>
              <a:ext cx="800212" cy="714475"/>
            </a:xfrm>
            <a:prstGeom prst="rect">
              <a:avLst/>
            </a:prstGeom>
          </p:spPr>
        </p:pic>
        <p:pic>
          <p:nvPicPr>
            <p:cNvPr id="11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89" y="2204864"/>
              <a:ext cx="1457183" cy="971456"/>
            </a:xfrm>
            <a:prstGeom prst="rect">
              <a:avLst/>
            </a:prstGeom>
          </p:spPr>
        </p:pic>
        <p:pic>
          <p:nvPicPr>
            <p:cNvPr id="12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1756" y="3299920"/>
              <a:ext cx="1810003" cy="924054"/>
            </a:xfrm>
            <a:prstGeom prst="rect">
              <a:avLst/>
            </a:prstGeom>
          </p:spPr>
        </p:pic>
        <p:pic>
          <p:nvPicPr>
            <p:cNvPr id="13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3572" y="3371924"/>
              <a:ext cx="2553056" cy="819264"/>
            </a:xfrm>
            <a:prstGeom prst="rect">
              <a:avLst/>
            </a:prstGeom>
          </p:spPr>
        </p:pic>
        <p:pic>
          <p:nvPicPr>
            <p:cNvPr id="14" name="Pictur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2204864"/>
              <a:ext cx="3511496" cy="935805"/>
            </a:xfrm>
            <a:prstGeom prst="rect">
              <a:avLst/>
            </a:prstGeom>
          </p:spPr>
        </p:pic>
        <p:pic>
          <p:nvPicPr>
            <p:cNvPr id="15" name="Picture 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3212976"/>
              <a:ext cx="981212" cy="10478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51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EEECE1">
                    <a:lumMod val="50000"/>
                  </a:srgbClr>
                </a:solidFill>
              </a:rPr>
              <a:t>КиП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 УУЛ</a:t>
            </a:r>
            <a:endParaRPr lang="et-EE" sz="2800" b="1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620688"/>
            <a:ext cx="8964488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Критерии </a:t>
            </a:r>
            <a:r>
              <a:rPr lang="ru-RU" sz="2000" b="1" dirty="0" err="1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УУЛ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- </a:t>
            </a:r>
            <a:r>
              <a:rPr lang="et-EE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7</a:t>
            </a:r>
            <a:r>
              <a:rPr lang="en-US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глобально согласованных тематических элементов</a:t>
            </a:r>
            <a:r>
              <a:rPr lang="en-US" sz="2000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:</a:t>
            </a:r>
            <a:endParaRPr lang="et-EE" sz="2000" dirty="0">
              <a:solidFill>
                <a:srgbClr val="4F81B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Объем лесных ресурсов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 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Биоразнообразие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 в лесах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</a:rPr>
              <a:t>Здоровье и жизнеспособность лесов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</a:rPr>
              <a:t>Продуктивные функции лесных ресурсов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</a:rPr>
              <a:t>Защитные функции лесных ресурсов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Социально-экономические функции лесов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;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и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ru-RU" sz="2000" dirty="0" smtClean="0">
                <a:solidFill>
                  <a:prstClr val="black"/>
                </a:solidFill>
              </a:rPr>
              <a:t>Правовые, политические и организационные рамки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. </a:t>
            </a:r>
            <a:endParaRPr lang="et-EE" sz="20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0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Критерии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определяют элементы, с помощью которых оценивается устойчивость</a:t>
            </a:r>
            <a:endParaRPr lang="et-EE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Каждый критерий </a:t>
            </a:r>
            <a:r>
              <a:rPr lang="ru-RU" sz="2000" dirty="0" smtClean="0">
                <a:solidFill>
                  <a:prstClr val="black"/>
                </a:solidFill>
              </a:rPr>
              <a:t>относится к ключевому элементу устойчивости и может быть описан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одним или несколькими показателями</a:t>
            </a:r>
            <a:endParaRPr lang="et-EE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t-EE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Показатели являются параметрами,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которые </a:t>
            </a:r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измеряемы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 и соответствуют конкретному критерию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t-EE" sz="1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Они измеряют и помогают выполнять мониторинг состояния и изменений лесов, а также соответствующих характеристик в </a:t>
            </a:r>
            <a:r>
              <a:rPr lang="ru-RU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количественном, качественном и описательном выражении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78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EEECE1">
                    <a:lumMod val="50000"/>
                  </a:srgbClr>
                </a:solidFill>
              </a:rPr>
              <a:t>КиП</a:t>
            </a:r>
            <a:r>
              <a:rPr lang="ru-RU" sz="28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ru-RU" sz="2800" b="1" dirty="0" err="1">
                <a:solidFill>
                  <a:srgbClr val="EEECE1">
                    <a:lumMod val="50000"/>
                  </a:srgbClr>
                </a:solidFill>
              </a:rPr>
              <a:t>УУЛ</a:t>
            </a:r>
            <a:r>
              <a:rPr lang="ru-RU" sz="28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et-EE" sz="2800" b="1" dirty="0" smtClean="0">
                <a:solidFill>
                  <a:srgbClr val="EEECE1">
                    <a:lumMod val="50000"/>
                  </a:srgbClr>
                </a:solidFill>
              </a:rPr>
              <a:t>- 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ЗАКЛЮЧЕНИЕ</a:t>
            </a:r>
            <a:endParaRPr lang="en-US" sz="28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581846"/>
            <a:ext cx="8712968" cy="628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ru-RU" sz="2800" b="1" dirty="0" err="1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КиП</a:t>
            </a: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для ПРОЦЕССОВ </a:t>
            </a:r>
            <a:r>
              <a:rPr lang="ru-RU" sz="2800" b="1" dirty="0" err="1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УУЛ</a:t>
            </a: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МОЖЕТ РАССМАТРИВАТЬСЯ КАК</a:t>
            </a:r>
            <a:r>
              <a:rPr lang="en-US" sz="28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:</a:t>
            </a:r>
            <a:endParaRPr lang="et-EE" sz="2800" b="1" dirty="0" smtClean="0">
              <a:solidFill>
                <a:srgbClr val="4F81BD">
                  <a:lumMod val="50000"/>
                </a:srgbClr>
              </a:solidFill>
              <a:ea typeface="Times New Roman"/>
              <a:cs typeface="Times New Roman"/>
            </a:endParaRPr>
          </a:p>
          <a:p>
            <a:pPr marL="457200" indent="-457200">
              <a:buFont typeface="Cambria" panose="02040503050406030204" pitchFamily="18" charset="0"/>
              <a:buChar char="-"/>
            </a:pP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с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вязь </a:t>
            </a:r>
            <a:r>
              <a:rPr lang="ru-RU" sz="2000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между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et-EE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077913" indent="-627063">
              <a:buFont typeface="+mj-lt"/>
              <a:buAutoNum type="alphaLcParenR"/>
            </a:pP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т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ехническим уровнем 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(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управление данными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)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endParaRPr lang="et-EE" sz="20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1077913" indent="-627063">
              <a:buFont typeface="+mj-lt"/>
              <a:buAutoNum type="alphaLcParenR"/>
            </a:pP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у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ровнем политики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 (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формирование и реализация политики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),</a:t>
            </a:r>
            <a:endParaRPr lang="et-EE" sz="20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457200" indent="-457200">
              <a:buFont typeface="Cambria" panose="02040503050406030204" pitchFamily="18" charset="0"/>
              <a:buChar char="-"/>
            </a:pP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ф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орум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для вовлечения заинтересованных сторон, задействованных в лесном секторе и других секторах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endParaRPr lang="et-EE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indent="-457200">
              <a:buFont typeface="Cambria" panose="02040503050406030204" pitchFamily="18" charset="0"/>
              <a:buChar char="-"/>
            </a:pP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Calibri"/>
                <a:cs typeface="Times New Roman"/>
              </a:rPr>
              <a:t>инструмент коммуникации (связи),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>чтобы информировать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заинтересованные с</a:t>
            </a:r>
            <a:r>
              <a:rPr lang="ru-RU" sz="2000" dirty="0" smtClean="0">
                <a:solidFill>
                  <a:prstClr val="black"/>
                </a:solidFill>
              </a:rPr>
              <a:t>тороны </a:t>
            </a:r>
            <a:r>
              <a:rPr lang="ru-RU" sz="2000" dirty="0">
                <a:solidFill>
                  <a:prstClr val="black"/>
                </a:solidFill>
              </a:rPr>
              <a:t>на разных уровнях и секторах</a:t>
            </a:r>
            <a:endParaRPr lang="et-EE" sz="2000" b="1" dirty="0">
              <a:solidFill>
                <a:srgbClr val="4F6228"/>
              </a:solidFill>
              <a:ea typeface="Calibri"/>
              <a:cs typeface="Times New Roman"/>
            </a:endParaRPr>
          </a:p>
          <a:p>
            <a:r>
              <a:rPr lang="et-EE" sz="1000" b="1" dirty="0" smtClean="0">
                <a:solidFill>
                  <a:srgbClr val="4F81BD"/>
                </a:solidFill>
                <a:ea typeface="Calibri"/>
                <a:cs typeface="Times New Roman"/>
              </a:rPr>
              <a:t> </a:t>
            </a:r>
            <a:r>
              <a:rPr lang="et-EE" sz="8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</a:p>
          <a:p>
            <a:pPr marL="463550" indent="-463550"/>
            <a:r>
              <a:rPr lang="ru-RU" sz="2400" b="1" dirty="0" err="1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КиП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для </a:t>
            </a:r>
            <a:r>
              <a:rPr lang="ru-RU" sz="2400" b="1" dirty="0" err="1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УУЛ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ЯВЛЯЕТСЯ ГИБКИМ ИНСТРУМЕНТОМ</a:t>
            </a:r>
            <a:r>
              <a:rPr lang="en-US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  <a:endParaRPr lang="et-EE" sz="2400" b="1" dirty="0" smtClean="0">
              <a:solidFill>
                <a:srgbClr val="4F81BD">
                  <a:lumMod val="75000"/>
                </a:srgbClr>
              </a:solidFill>
              <a:ea typeface="Times New Roman"/>
              <a:cs typeface="Times New Roman"/>
            </a:endParaRPr>
          </a:p>
          <a:p>
            <a:pPr marL="463550" indent="-463550"/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Он может быть легко </a:t>
            </a: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ea typeface="Times New Roman"/>
                <a:cs typeface="Times New Roman"/>
              </a:rPr>
              <a:t>адаптирован к национальным потребностям и приоритетным вопросам</a:t>
            </a:r>
            <a:endParaRPr lang="et-EE" sz="2000" b="1" dirty="0" smtClean="0">
              <a:solidFill>
                <a:srgbClr val="4F81B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463550" indent="-463550"/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 является практическим/полезным инструментом для достижения прогресса при </a:t>
            </a:r>
            <a:r>
              <a:rPr lang="ru-RU" sz="20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УУЛ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. </a:t>
            </a:r>
            <a:endParaRPr lang="et-EE" sz="20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r>
              <a:rPr lang="et-EE" sz="1000" b="1" dirty="0" smtClean="0">
                <a:solidFill>
                  <a:srgbClr val="4F6228"/>
                </a:solidFill>
                <a:ea typeface="Times New Roman"/>
                <a:cs typeface="Times New Roman"/>
              </a:rPr>
              <a:t> </a:t>
            </a:r>
            <a:r>
              <a:rPr lang="et-EE" sz="8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</a:p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ПРОЦЕССЫ </a:t>
            </a:r>
            <a:r>
              <a:rPr lang="ru-RU" sz="2400" b="1" dirty="0" err="1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КиП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НЕПРЕРЫВНО ЭВОЛЮЦИОНИРУЮТ</a:t>
            </a:r>
            <a:r>
              <a:rPr lang="en-US" sz="2400" b="1" dirty="0" smtClean="0">
                <a:solidFill>
                  <a:srgbClr val="4F81BD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  <a:endParaRPr lang="et-EE" sz="2400" b="1" dirty="0" smtClean="0">
              <a:solidFill>
                <a:srgbClr val="4F81BD">
                  <a:lumMod val="75000"/>
                </a:srgbClr>
              </a:solidFill>
              <a:ea typeface="Times New Roman"/>
              <a:cs typeface="Times New Roman"/>
            </a:endParaRPr>
          </a:p>
          <a:p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 должны адаптироваться к лесному сектору в целях его включения в план действий для зелёной экономики</a:t>
            </a:r>
            <a:r>
              <a:rPr lang="en-US" sz="1000" b="1" dirty="0" smtClean="0">
                <a:solidFill>
                  <a:srgbClr val="4F6228"/>
                </a:solidFill>
                <a:ea typeface="Times New Roman"/>
                <a:cs typeface="Times New Roman"/>
              </a:rPr>
              <a:t> </a:t>
            </a:r>
            <a:endParaRPr lang="et-EE" sz="1000" b="1" dirty="0" smtClean="0">
              <a:solidFill>
                <a:srgbClr val="4F81BD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31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EEECE1">
                  <a:lumMod val="50000"/>
                </a:srgbClr>
              </a:solidFill>
            </a:endParaRPr>
          </a:p>
          <a:p>
            <a:r>
              <a:rPr lang="en-US" sz="2800" b="1" dirty="0" smtClean="0">
                <a:solidFill>
                  <a:srgbClr val="EEECE1">
                    <a:lumMod val="50000"/>
                  </a:srgbClr>
                </a:solidFill>
              </a:rPr>
              <a:t>			        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Благодарю вас</a:t>
            </a:r>
            <a:r>
              <a:rPr lang="en-US" sz="2800" b="1" dirty="0" smtClean="0">
                <a:solidFill>
                  <a:srgbClr val="EEECE1">
                    <a:lumMod val="50000"/>
                  </a:srgbClr>
                </a:solidFill>
              </a:rPr>
              <a:t>!</a:t>
            </a:r>
          </a:p>
          <a:p>
            <a:endParaRPr lang="en-US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Обращаю ваше </a:t>
            </a:r>
            <a:r>
              <a:rPr lang="ru-RU" sz="2800" b="1" dirty="0">
                <a:solidFill>
                  <a:srgbClr val="EEECE1">
                    <a:lumMod val="50000"/>
                  </a:srgbClr>
                </a:solidFill>
              </a:rPr>
              <a:t>внимание, что 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подробности данной презентации описаны </a:t>
            </a:r>
            <a:r>
              <a:rPr lang="ru-RU" sz="2800" b="1" dirty="0">
                <a:solidFill>
                  <a:srgbClr val="EEECE1">
                    <a:lumMod val="50000"/>
                  </a:srgbClr>
                </a:solidFill>
              </a:rPr>
              <a:t>в раздаточном </a:t>
            </a:r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материале</a:t>
            </a:r>
            <a:r>
              <a:rPr lang="en-US" sz="2800" b="1" dirty="0" smtClean="0">
                <a:solidFill>
                  <a:srgbClr val="EEECE1">
                    <a:lumMod val="50000"/>
                  </a:srgbClr>
                </a:solidFill>
              </a:rPr>
              <a:t>.</a:t>
            </a:r>
          </a:p>
          <a:p>
            <a:pPr algn="ctr"/>
            <a:endParaRPr lang="en-US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Есть ли вопросы до того, как мы перейдём к выполнению упражнения</a:t>
            </a:r>
            <a:r>
              <a:rPr lang="en-US" sz="2800" b="1" dirty="0" smtClean="0">
                <a:solidFill>
                  <a:srgbClr val="EEECE1">
                    <a:lumMod val="50000"/>
                  </a:srgbClr>
                </a:solidFill>
              </a:rPr>
              <a:t>?</a:t>
            </a:r>
            <a:endParaRPr lang="en-US" sz="2800" b="1" dirty="0">
              <a:solidFill>
                <a:srgbClr val="EEECE1">
                  <a:lumMod val="50000"/>
                </a:srgbClr>
              </a:solidFill>
            </a:endParaRPr>
          </a:p>
          <a:p>
            <a:endParaRPr lang="en-US" sz="28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17187" y="1797"/>
            <a:ext cx="9144000" cy="1268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prstClr val="black"/>
                </a:solidFill>
              </a:rPr>
              <a:t>Сбор и управление </a:t>
            </a:r>
            <a:r>
              <a:rPr lang="ru-RU" sz="2400" dirty="0" smtClean="0">
                <a:solidFill>
                  <a:prstClr val="black"/>
                </a:solidFill>
              </a:rPr>
              <a:t>данными </a:t>
            </a:r>
            <a:r>
              <a:rPr lang="en-GB" sz="2400" dirty="0" smtClean="0">
                <a:solidFill>
                  <a:prstClr val="black"/>
                </a:solidFill>
              </a:rPr>
              <a:t>– </a:t>
            </a:r>
            <a:r>
              <a:rPr lang="ru-RU" sz="2400" dirty="0" smtClean="0">
                <a:solidFill>
                  <a:prstClr val="black"/>
                </a:solidFill>
              </a:rPr>
              <a:t>практическое упражнение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Некоторые полезные определения/термины 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706" y="1268760"/>
            <a:ext cx="87316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prstClr val="black"/>
              </a:solidFill>
            </a:endParaRPr>
          </a:p>
          <a:p>
            <a:r>
              <a:rPr lang="ru-RU" sz="2800" b="1" dirty="0">
                <a:solidFill>
                  <a:srgbClr val="7030A0"/>
                </a:solidFill>
              </a:rPr>
              <a:t>Критерии устойчивого управления </a:t>
            </a:r>
            <a:r>
              <a:rPr lang="ru-RU" sz="2800" b="1" dirty="0" smtClean="0">
                <a:solidFill>
                  <a:srgbClr val="7030A0"/>
                </a:solidFill>
              </a:rPr>
              <a:t>лесами</a:t>
            </a:r>
            <a:r>
              <a:rPr lang="en-GB" sz="2800" b="1" dirty="0" smtClean="0">
                <a:solidFill>
                  <a:srgbClr val="7030A0"/>
                </a:solidFill>
              </a:rPr>
              <a:t>: </a:t>
            </a:r>
            <a:r>
              <a:rPr lang="ru-RU" sz="2800" b="1" dirty="0" smtClean="0">
                <a:solidFill>
                  <a:prstClr val="black"/>
                </a:solidFill>
              </a:rPr>
              <a:t>Что важно измерять</a:t>
            </a:r>
            <a:r>
              <a:rPr lang="en-GB" sz="2800" b="1" dirty="0" smtClean="0">
                <a:solidFill>
                  <a:prstClr val="black"/>
                </a:solidFill>
              </a:rPr>
              <a:t>? </a:t>
            </a:r>
            <a:r>
              <a:rPr lang="ru-RU" sz="2800" b="1" dirty="0">
                <a:solidFill>
                  <a:prstClr val="black"/>
                </a:solidFill>
              </a:rPr>
              <a:t>Условия, характеристики или </a:t>
            </a:r>
            <a:r>
              <a:rPr lang="ru-RU" sz="2800" b="1" dirty="0" smtClean="0">
                <a:solidFill>
                  <a:prstClr val="black"/>
                </a:solidFill>
              </a:rPr>
              <a:t>процессы?</a:t>
            </a:r>
            <a:r>
              <a:rPr lang="en-GB" sz="2800" b="1" dirty="0" smtClean="0">
                <a:solidFill>
                  <a:prstClr val="black"/>
                </a:solidFill>
              </a:rPr>
              <a:t> </a:t>
            </a:r>
          </a:p>
          <a:p>
            <a:endParaRPr lang="en-GB" sz="2000" dirty="0" smtClean="0">
              <a:solidFill>
                <a:prstClr val="black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Показатели устойчивого управления лесами</a:t>
            </a:r>
            <a:r>
              <a:rPr lang="en-GB" sz="2800" b="1" dirty="0">
                <a:solidFill>
                  <a:srgbClr val="0070C0"/>
                </a:solidFill>
              </a:rPr>
              <a:t>: </a:t>
            </a:r>
            <a:r>
              <a:rPr lang="ru-RU" sz="2800" b="1" dirty="0">
                <a:solidFill>
                  <a:prstClr val="black"/>
                </a:solidFill>
              </a:rPr>
              <a:t>Как </a:t>
            </a:r>
            <a:r>
              <a:rPr lang="ru-RU" sz="2800" b="1" dirty="0" smtClean="0">
                <a:solidFill>
                  <a:prstClr val="black"/>
                </a:solidFill>
              </a:rPr>
              <a:t>измерять</a:t>
            </a:r>
            <a:r>
              <a:rPr lang="en-GB" sz="2800" b="1" dirty="0">
                <a:solidFill>
                  <a:prstClr val="black"/>
                </a:solidFill>
              </a:rPr>
              <a:t>? </a:t>
            </a:r>
            <a:r>
              <a:rPr lang="ru-RU" sz="2800" b="1" dirty="0" smtClean="0">
                <a:solidFill>
                  <a:prstClr val="black"/>
                </a:solidFill>
              </a:rPr>
              <a:t>Должны проводится как количественные, так </a:t>
            </a:r>
            <a:r>
              <a:rPr lang="ru-RU" sz="2800" b="1" dirty="0">
                <a:solidFill>
                  <a:prstClr val="black"/>
                </a:solidFill>
              </a:rPr>
              <a:t>и </a:t>
            </a:r>
            <a:r>
              <a:rPr lang="ru-RU" sz="2800" b="1" dirty="0" smtClean="0">
                <a:solidFill>
                  <a:prstClr val="black"/>
                </a:solidFill>
              </a:rPr>
              <a:t>качественные измерения</a:t>
            </a:r>
            <a:r>
              <a:rPr lang="en-GB" sz="2800" b="1" dirty="0" smtClean="0">
                <a:solidFill>
                  <a:prstClr val="black"/>
                </a:solidFill>
              </a:rPr>
              <a:t>. </a:t>
            </a:r>
            <a:r>
              <a:rPr lang="ru-RU" sz="2800" b="1" dirty="0" smtClean="0">
                <a:solidFill>
                  <a:prstClr val="black"/>
                </a:solidFill>
              </a:rPr>
              <a:t>Самые лучшие </a:t>
            </a:r>
            <a:r>
              <a:rPr lang="ru-RU" sz="2800" b="1" dirty="0">
                <a:solidFill>
                  <a:prstClr val="black"/>
                </a:solidFill>
              </a:rPr>
              <a:t>показатели должны быть </a:t>
            </a:r>
            <a:r>
              <a:rPr lang="ru-RU" sz="2800" b="1" dirty="0" smtClean="0">
                <a:solidFill>
                  <a:prstClr val="black"/>
                </a:solidFill>
              </a:rPr>
              <a:t>конкретными, </a:t>
            </a:r>
            <a:r>
              <a:rPr lang="ru-RU" sz="2800" b="1" dirty="0">
                <a:solidFill>
                  <a:prstClr val="black"/>
                </a:solidFill>
              </a:rPr>
              <a:t>измеримыми, достижимыми, </a:t>
            </a:r>
            <a:r>
              <a:rPr lang="ru-RU" sz="2800" b="1" dirty="0" smtClean="0">
                <a:solidFill>
                  <a:prstClr val="black"/>
                </a:solidFill>
              </a:rPr>
              <a:t>актуальными </a:t>
            </a:r>
            <a:r>
              <a:rPr lang="ru-RU" sz="2800" b="1" dirty="0">
                <a:solidFill>
                  <a:prstClr val="black"/>
                </a:solidFill>
              </a:rPr>
              <a:t>и </a:t>
            </a:r>
            <a:r>
              <a:rPr lang="ru-RU" sz="2800" b="1" dirty="0" smtClean="0">
                <a:solidFill>
                  <a:prstClr val="black"/>
                </a:solidFill>
              </a:rPr>
              <a:t>соотносимые </a:t>
            </a:r>
            <a:r>
              <a:rPr lang="ru-RU" sz="2800" b="1" dirty="0">
                <a:solidFill>
                  <a:prstClr val="black"/>
                </a:solidFill>
              </a:rPr>
              <a:t>с конкретным </a:t>
            </a:r>
            <a:r>
              <a:rPr lang="ru-RU" sz="2800" b="1" dirty="0" smtClean="0">
                <a:solidFill>
                  <a:prstClr val="black"/>
                </a:solidFill>
              </a:rPr>
              <a:t>сроком времени (так называемые </a:t>
            </a:r>
            <a:r>
              <a:rPr lang="en-GB" sz="2800" b="1" dirty="0" smtClean="0">
                <a:solidFill>
                  <a:prstClr val="black"/>
                </a:solidFill>
              </a:rPr>
              <a:t>SMART</a:t>
            </a:r>
            <a:r>
              <a:rPr lang="ru-RU" sz="2800" b="1" dirty="0" smtClean="0">
                <a:solidFill>
                  <a:prstClr val="black"/>
                </a:solidFill>
              </a:rPr>
              <a:t> показатели</a:t>
            </a:r>
            <a:r>
              <a:rPr lang="en-GB" sz="2800" b="1" dirty="0" smtClean="0">
                <a:solidFill>
                  <a:prstClr val="black"/>
                </a:solidFill>
              </a:rPr>
              <a:t>). </a:t>
            </a:r>
            <a:endParaRPr lang="en-GB" sz="2800" b="1" dirty="0">
              <a:solidFill>
                <a:prstClr val="black"/>
              </a:solidFill>
            </a:endParaRPr>
          </a:p>
          <a:p>
            <a:endParaRPr lang="en-GB" sz="2800" b="1" dirty="0">
              <a:solidFill>
                <a:srgbClr val="4F81BD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1268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prstClr val="black"/>
                </a:solidFill>
              </a:rPr>
              <a:t>Сбор и управление данных </a:t>
            </a:r>
            <a:r>
              <a:rPr lang="en-GB" sz="2400" dirty="0">
                <a:solidFill>
                  <a:prstClr val="black"/>
                </a:solidFill>
              </a:rPr>
              <a:t>– </a:t>
            </a:r>
            <a:r>
              <a:rPr lang="ru-RU" sz="2400" dirty="0" smtClean="0">
                <a:solidFill>
                  <a:prstClr val="black"/>
                </a:solidFill>
              </a:rPr>
              <a:t>практическое упражнение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ru-RU" sz="2400" dirty="0">
                <a:solidFill>
                  <a:prstClr val="black"/>
                </a:solidFill>
              </a:rPr>
              <a:t>Ф</a:t>
            </a:r>
            <a:r>
              <a:rPr lang="ru-RU" sz="2400" dirty="0" smtClean="0">
                <a:solidFill>
                  <a:prstClr val="black"/>
                </a:solidFill>
              </a:rPr>
              <a:t>ормирование </a:t>
            </a:r>
            <a:r>
              <a:rPr lang="ru-RU" sz="2400" dirty="0">
                <a:solidFill>
                  <a:prstClr val="black"/>
                </a:solidFill>
              </a:rPr>
              <a:t>групп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27" y="1515445"/>
            <a:ext cx="87316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Для </a:t>
            </a:r>
            <a:r>
              <a:rPr lang="ru-RU" sz="28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этого </a:t>
            </a:r>
            <a:r>
              <a:rPr lang="ru-RU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упражнения вы будете разделены на </a:t>
            </a:r>
            <a:r>
              <a:rPr lang="en-US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5 </a:t>
            </a:r>
            <a:r>
              <a:rPr lang="ru-RU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групп. Хотя</a:t>
            </a:r>
            <a:r>
              <a:rPr lang="en-US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задания у всех разные, в ходе дискуссий необходимо попытаться прийти к общему консенсусу в отношении пробелов (отсутствия) данных, критериев и показателей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0" y="0"/>
            <a:ext cx="920115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prstClr val="black"/>
                </a:solidFill>
              </a:rPr>
              <a:t>Ротация ответственных групп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984" y="620688"/>
            <a:ext cx="8926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Сейчас </a:t>
            </a:r>
            <a:r>
              <a:rPr lang="ru-RU" b="1" dirty="0" smtClean="0">
                <a:solidFill>
                  <a:prstClr val="black"/>
                </a:solidFill>
              </a:rPr>
              <a:t>проведём </a:t>
            </a:r>
            <a:r>
              <a:rPr lang="ru-RU" b="1" dirty="0">
                <a:solidFill>
                  <a:prstClr val="black"/>
                </a:solidFill>
              </a:rPr>
              <a:t>ротацию ответственных </a:t>
            </a:r>
            <a:r>
              <a:rPr lang="ru-RU" b="1" dirty="0" smtClean="0">
                <a:solidFill>
                  <a:prstClr val="black"/>
                </a:solidFill>
              </a:rPr>
              <a:t>групп для того, </a:t>
            </a:r>
            <a:r>
              <a:rPr lang="ru-RU" b="1" dirty="0">
                <a:solidFill>
                  <a:prstClr val="black"/>
                </a:solidFill>
              </a:rPr>
              <a:t>чтобы каждая группа </a:t>
            </a:r>
            <a:endParaRPr lang="ru-RU" b="1" dirty="0" smtClean="0">
              <a:solidFill>
                <a:prstClr val="black"/>
              </a:solidFill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получила новые обязанности</a:t>
            </a:r>
            <a:endParaRPr lang="en-GB" b="1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86948"/>
              </p:ext>
            </p:extLst>
          </p:nvPr>
        </p:nvGraphicFramePr>
        <p:xfrm>
          <a:off x="533400" y="1844824"/>
          <a:ext cx="8153400" cy="4002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405"/>
                <a:gridCol w="5176995"/>
              </a:tblGrid>
              <a:tr h="1315459">
                <a:tc>
                  <a:txBody>
                    <a:bodyPr/>
                    <a:lstStyle/>
                    <a:p>
                      <a:r>
                        <a:rPr lang="ru-RU" sz="2800" b="0" u="sng" dirty="0" smtClean="0">
                          <a:solidFill>
                            <a:srgbClr val="00B050"/>
                          </a:solidFill>
                        </a:rPr>
                        <a:t>Группа «Хронометраж»</a:t>
                      </a:r>
                      <a:endParaRPr lang="en-GB" sz="28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7030A0"/>
                          </a:solidFill>
                        </a:rPr>
                        <a:t>3.</a:t>
                      </a:r>
                    </a:p>
                    <a:p>
                      <a:pPr algn="ctr"/>
                      <a:endParaRPr lang="en-GB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315459">
                <a:tc>
                  <a:txBody>
                    <a:bodyPr/>
                    <a:lstStyle/>
                    <a:p>
                      <a:r>
                        <a:rPr lang="ru-RU" sz="2800" b="0" u="sng" dirty="0" smtClean="0">
                          <a:solidFill>
                            <a:srgbClr val="00B0F0"/>
                          </a:solidFill>
                        </a:rPr>
                        <a:t>Группа «Помощь и командный дух»</a:t>
                      </a:r>
                      <a:endParaRPr lang="en-GB" sz="2800" b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B050"/>
                          </a:solidFill>
                        </a:rPr>
                        <a:t>1.</a:t>
                      </a:r>
                      <a:r>
                        <a:rPr lang="en-GB" sz="20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GB" sz="20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315459">
                <a:tc>
                  <a:txBody>
                    <a:bodyPr/>
                    <a:lstStyle/>
                    <a:p>
                      <a:r>
                        <a:rPr lang="ru-RU" sz="2800" b="0" u="sng" dirty="0" smtClean="0">
                          <a:solidFill>
                            <a:srgbClr val="7030A0"/>
                          </a:solidFill>
                        </a:rPr>
                        <a:t>Группа </a:t>
                      </a:r>
                      <a:r>
                        <a:rPr lang="ru-RU" sz="2800" b="0" u="sng" dirty="0" smtClean="0">
                          <a:solidFill>
                            <a:srgbClr val="FF0000"/>
                          </a:solidFill>
                        </a:rPr>
                        <a:t>«Уроки»</a:t>
                      </a:r>
                      <a:endParaRPr lang="en-GB" sz="2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0B0F0"/>
                          </a:solidFill>
                        </a:rPr>
                        <a:t>2.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Сбор и управление данных </a:t>
            </a:r>
            <a:r>
              <a:rPr lang="en-GB" sz="2400" dirty="0" smtClean="0"/>
              <a:t>– </a:t>
            </a:r>
            <a:r>
              <a:rPr lang="ru-RU" sz="2400" dirty="0" smtClean="0"/>
              <a:t>практическое упражнение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69142"/>
              </p:ext>
            </p:extLst>
          </p:nvPr>
        </p:nvGraphicFramePr>
        <p:xfrm>
          <a:off x="304800" y="1295399"/>
          <a:ext cx="8610599" cy="543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010"/>
                <a:gridCol w="1987062"/>
                <a:gridCol w="1747878"/>
                <a:gridCol w="2152649"/>
              </a:tblGrid>
              <a:tr h="1165353">
                <a:tc gridSpan="4">
                  <a:txBody>
                    <a:bodyPr/>
                    <a:lstStyle/>
                    <a:p>
                      <a:r>
                        <a:rPr lang="en-GB" b="1" dirty="0" smtClean="0"/>
                        <a:t>1. </a:t>
                      </a:r>
                      <a:r>
                        <a:rPr lang="ru-RU" b="1" dirty="0" smtClean="0"/>
                        <a:t>Устойчивое производство и потребление лесных продуктов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не забывайте коренные причины любых проблем,</a:t>
                      </a:r>
                      <a:r>
                        <a:rPr lang="ru-RU" b="1" baseline="0" dirty="0" smtClean="0"/>
                        <a:t> которые мы выявили вчера</a:t>
                      </a:r>
                      <a:r>
                        <a:rPr lang="en-GB" b="1" dirty="0" smtClean="0"/>
                        <a:t> –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ru-RU" b="1" baseline="0" dirty="0" smtClean="0"/>
                        <a:t>например,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ru-RU" b="1" baseline="0" dirty="0" smtClean="0"/>
                        <a:t>политическое управление</a:t>
                      </a:r>
                      <a:r>
                        <a:rPr lang="en-GB" b="1" baseline="0" dirty="0" smtClean="0"/>
                        <a:t>/</a:t>
                      </a:r>
                      <a:r>
                        <a:rPr lang="ru-RU" b="1" baseline="0" dirty="0" smtClean="0"/>
                        <a:t>владение/собственность</a:t>
                      </a:r>
                      <a:r>
                        <a:rPr lang="en-GB" b="1" baseline="0" dirty="0" smtClean="0"/>
                        <a:t>/</a:t>
                      </a:r>
                      <a:r>
                        <a:rPr lang="ru-RU" b="1" baseline="0" dirty="0" smtClean="0"/>
                        <a:t>право пользования, а также техническое управление лесами</a:t>
                      </a:r>
                      <a:r>
                        <a:rPr lang="en-GB" b="1" baseline="0" dirty="0" smtClean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7032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Определить до 3 ключевых общих пробелов (отсутствия) данных и объяснить, почему их следует</a:t>
                      </a:r>
                      <a:r>
                        <a:rPr lang="ru-RU" b="1" baseline="0" dirty="0" smtClean="0">
                          <a:effectLst/>
                        </a:rPr>
                        <a:t> устранить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 критерии </a:t>
                      </a:r>
                      <a:r>
                        <a:rPr lang="en-GB" b="1" baseline="0" dirty="0" smtClean="0"/>
                        <a:t>(</a:t>
                      </a:r>
                      <a:r>
                        <a:rPr lang="ru-RU" b="1" baseline="0" dirty="0" smtClean="0"/>
                        <a:t>Что измерять?</a:t>
                      </a:r>
                      <a:r>
                        <a:rPr lang="en-GB" b="1" baseline="0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</a:t>
                      </a:r>
                      <a:r>
                        <a:rPr lang="en-GB" b="1" dirty="0" smtClean="0"/>
                        <a:t> </a:t>
                      </a:r>
                      <a:r>
                        <a:rPr lang="ru-RU" b="1" dirty="0" smtClean="0"/>
                        <a:t>показатели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Как измерять?</a:t>
                      </a:r>
                      <a:r>
                        <a:rPr lang="en-GB" b="1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выполнить практически  осуществимый </a:t>
                      </a:r>
                      <a:r>
                        <a:rPr lang="ru-RU" b="1" baseline="0" dirty="0" smtClean="0"/>
                        <a:t>и</a:t>
                      </a:r>
                      <a:r>
                        <a:rPr lang="ru-RU" b="1" dirty="0" smtClean="0"/>
                        <a:t> экономически оправданный сбор данных</a:t>
                      </a:r>
                      <a:r>
                        <a:rPr lang="en-GB" b="1" baseline="0" dirty="0" smtClean="0"/>
                        <a:t>?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548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6548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36548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334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 будете разделены на 5 групп для работы по различным </a:t>
            </a:r>
            <a:r>
              <a:rPr lang="ru-RU" dirty="0" smtClean="0"/>
              <a:t>темам, касающихся  принципов зелёной экономики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8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0" y="2332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Сбор и управление </a:t>
            </a:r>
            <a:r>
              <a:rPr lang="ru-RU" sz="2400" dirty="0" smtClean="0"/>
              <a:t>данными </a:t>
            </a:r>
            <a:r>
              <a:rPr lang="en-GB" sz="2400" dirty="0" smtClean="0"/>
              <a:t>– </a:t>
            </a:r>
            <a:r>
              <a:rPr lang="ru-RU" sz="2400" dirty="0" smtClean="0"/>
              <a:t>практическое упражнение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38122"/>
              </p:ext>
            </p:extLst>
          </p:nvPr>
        </p:nvGraphicFramePr>
        <p:xfrm>
          <a:off x="609600" y="914400"/>
          <a:ext cx="8058472" cy="534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406"/>
                <a:gridCol w="1859647"/>
                <a:gridCol w="1635801"/>
                <a:gridCol w="2014618"/>
              </a:tblGrid>
              <a:tr h="897851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2. </a:t>
                      </a:r>
                      <a:r>
                        <a:rPr lang="ru-RU" dirty="0" smtClean="0"/>
                        <a:t>Низко-углеродный лесной сектор</a:t>
                      </a:r>
                      <a:r>
                        <a:rPr lang="en-GB" dirty="0" smtClean="0"/>
                        <a:t>. </a:t>
                      </a:r>
                      <a:r>
                        <a:rPr lang="ru-RU" smtClean="0">
                          <a:effectLst/>
                        </a:rPr>
                        <a:t>Стимулирование производства возобновляемых материалов и источников энергии, получаемых в лесном секторе взамен использования невозобновляемых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64795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Определить до 3 ключевых общих пробелов (отсутствия) данных и объяснить, почему их следует</a:t>
                      </a:r>
                      <a:r>
                        <a:rPr lang="ru-RU" b="1" baseline="0" dirty="0" smtClean="0">
                          <a:effectLst/>
                        </a:rPr>
                        <a:t> устранить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 критерии </a:t>
                      </a:r>
                      <a:r>
                        <a:rPr lang="en-GB" b="1" baseline="0" dirty="0" smtClean="0"/>
                        <a:t>(</a:t>
                      </a:r>
                      <a:r>
                        <a:rPr lang="ru-RU" b="1" baseline="0" dirty="0" smtClean="0"/>
                        <a:t>Что измерять?</a:t>
                      </a:r>
                      <a:r>
                        <a:rPr lang="en-GB" b="1" baseline="0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</a:t>
                      </a:r>
                      <a:r>
                        <a:rPr lang="en-GB" b="1" dirty="0" smtClean="0"/>
                        <a:t> </a:t>
                      </a:r>
                      <a:r>
                        <a:rPr lang="ru-RU" b="1" dirty="0" smtClean="0"/>
                        <a:t>показатели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Как измерять?</a:t>
                      </a:r>
                      <a:r>
                        <a:rPr lang="en-GB" b="1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выполнить практически  осуществимый </a:t>
                      </a:r>
                      <a:r>
                        <a:rPr lang="ru-RU" b="1" baseline="0" dirty="0" smtClean="0"/>
                        <a:t>и</a:t>
                      </a:r>
                      <a:r>
                        <a:rPr lang="ru-RU" b="1" dirty="0" smtClean="0"/>
                        <a:t> экономически оправданный сбор данных</a:t>
                      </a:r>
                      <a:r>
                        <a:rPr lang="en-GB" b="1" baseline="0" dirty="0" smtClean="0"/>
                        <a:t>?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851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7851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97851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4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Сбор и управление данными </a:t>
            </a:r>
            <a:r>
              <a:rPr lang="en-GB" sz="2400" dirty="0"/>
              <a:t>– </a:t>
            </a:r>
            <a:r>
              <a:rPr lang="ru-RU" sz="2400" dirty="0"/>
              <a:t>практическое упражнение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19201"/>
              </p:ext>
            </p:extLst>
          </p:nvPr>
        </p:nvGraphicFramePr>
        <p:xfrm>
          <a:off x="340061" y="890932"/>
          <a:ext cx="8424936" cy="572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944216"/>
                <a:gridCol w="1710190"/>
                <a:gridCol w="2106234"/>
              </a:tblGrid>
              <a:tr h="996866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3.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Достойные зелёные рабочие места в лесном секторе,  который обеспечивает средства к существованию местных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 жителей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Определить до 3 ключевых общих пробелов (отсутствия) данных и объяснить, почему их следует</a:t>
                      </a:r>
                      <a:r>
                        <a:rPr lang="ru-RU" b="1" baseline="0" dirty="0" smtClean="0">
                          <a:effectLst/>
                        </a:rPr>
                        <a:t> устранить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 критерии </a:t>
                      </a:r>
                      <a:r>
                        <a:rPr lang="en-GB" b="1" baseline="0" dirty="0" smtClean="0"/>
                        <a:t>(</a:t>
                      </a:r>
                      <a:r>
                        <a:rPr lang="ru-RU" b="1" baseline="0" dirty="0" smtClean="0"/>
                        <a:t>Что измерять?</a:t>
                      </a:r>
                      <a:r>
                        <a:rPr lang="en-GB" b="1" baseline="0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</a:t>
                      </a:r>
                      <a:r>
                        <a:rPr lang="en-GB" b="1" dirty="0" smtClean="0"/>
                        <a:t> </a:t>
                      </a:r>
                      <a:r>
                        <a:rPr lang="ru-RU" b="1" dirty="0" smtClean="0"/>
                        <a:t>показатели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Как измерять?</a:t>
                      </a:r>
                      <a:r>
                        <a:rPr lang="en-GB" b="1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выполнить практически  осуществимый </a:t>
                      </a:r>
                      <a:r>
                        <a:rPr lang="ru-RU" b="1" baseline="0" dirty="0" smtClean="0"/>
                        <a:t>и</a:t>
                      </a:r>
                      <a:r>
                        <a:rPr lang="ru-RU" b="1" dirty="0" smtClean="0"/>
                        <a:t> экономически оправданный сбор данных</a:t>
                      </a:r>
                      <a:r>
                        <a:rPr lang="en-GB" b="1" baseline="0" dirty="0" smtClean="0"/>
                        <a:t>?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4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55595" y="0"/>
            <a:ext cx="9068934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Сбор и управление данными </a:t>
            </a:r>
            <a:r>
              <a:rPr lang="en-GB" sz="2400" dirty="0"/>
              <a:t>– </a:t>
            </a:r>
            <a:r>
              <a:rPr lang="ru-RU" sz="2400" dirty="0"/>
              <a:t>практическое упражнение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53189"/>
              </p:ext>
            </p:extLst>
          </p:nvPr>
        </p:nvGraphicFramePr>
        <p:xfrm>
          <a:off x="304800" y="685800"/>
          <a:ext cx="8424936" cy="572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944216"/>
                <a:gridCol w="1710190"/>
                <a:gridCol w="2106234"/>
              </a:tblGrid>
              <a:tr h="996866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4. </a:t>
                      </a:r>
                      <a:r>
                        <a:rPr lang="ru-RU" dirty="0" smtClean="0"/>
                        <a:t>Улучшение</a:t>
                      </a:r>
                      <a:r>
                        <a:rPr lang="ru-RU" baseline="0" dirty="0" smtClean="0"/>
                        <a:t> экологии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dirty="0" smtClean="0"/>
                        <a:t>– </a:t>
                      </a:r>
                      <a:r>
                        <a:rPr lang="ru-RU" dirty="0" smtClean="0"/>
                        <a:t>долгосрочное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лесных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экосистемных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услуг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Определить до 3 ключевых общих пробелов (отсутствия) данных и объяснить, почему их следует</a:t>
                      </a:r>
                      <a:r>
                        <a:rPr lang="ru-RU" b="1" baseline="0" dirty="0" smtClean="0">
                          <a:effectLst/>
                        </a:rPr>
                        <a:t> устранить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 критерии </a:t>
                      </a:r>
                      <a:r>
                        <a:rPr lang="en-GB" b="1" baseline="0" dirty="0" smtClean="0"/>
                        <a:t>(</a:t>
                      </a:r>
                      <a:r>
                        <a:rPr lang="ru-RU" b="1" baseline="0" dirty="0" smtClean="0"/>
                        <a:t>Что измерять?</a:t>
                      </a:r>
                      <a:r>
                        <a:rPr lang="en-GB" b="1" baseline="0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</a:t>
                      </a:r>
                      <a:r>
                        <a:rPr lang="en-GB" b="1" dirty="0" smtClean="0"/>
                        <a:t> </a:t>
                      </a:r>
                      <a:r>
                        <a:rPr lang="ru-RU" b="1" dirty="0" smtClean="0"/>
                        <a:t>показатели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Как измерять?</a:t>
                      </a:r>
                      <a:r>
                        <a:rPr lang="en-GB" b="1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выполнить практически  осуществимый </a:t>
                      </a:r>
                      <a:r>
                        <a:rPr lang="ru-RU" b="1" baseline="0" dirty="0" smtClean="0"/>
                        <a:t>и</a:t>
                      </a:r>
                      <a:r>
                        <a:rPr lang="ru-RU" b="1" dirty="0" smtClean="0"/>
                        <a:t> экономически оправданный сбор данных</a:t>
                      </a:r>
                      <a:r>
                        <a:rPr lang="en-GB" b="1" baseline="0" dirty="0" smtClean="0"/>
                        <a:t>?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0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34001" y="11459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Сбор и управление данными </a:t>
            </a:r>
            <a:r>
              <a:rPr lang="en-GB" sz="2400" dirty="0"/>
              <a:t>– </a:t>
            </a:r>
            <a:r>
              <a:rPr lang="ru-RU" sz="2400" dirty="0"/>
              <a:t>практическое упражнение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60648"/>
              </p:ext>
            </p:extLst>
          </p:nvPr>
        </p:nvGraphicFramePr>
        <p:xfrm>
          <a:off x="304800" y="685800"/>
          <a:ext cx="8424936" cy="572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944216"/>
                <a:gridCol w="1710190"/>
                <a:gridCol w="2106234"/>
              </a:tblGrid>
              <a:tr h="996866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5. </a:t>
                      </a:r>
                      <a:r>
                        <a:rPr lang="ru-RU" dirty="0" smtClean="0"/>
                        <a:t>Разработка политики лесного сектора  и её мониторинг в соответствии</a:t>
                      </a:r>
                      <a:r>
                        <a:rPr lang="ru-RU" baseline="0" dirty="0" smtClean="0"/>
                        <a:t> с принципами зелёной экономики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Определить до 3 ключевых общих пробелов (отсутствия) данных и объяснить, почему их следует</a:t>
                      </a:r>
                      <a:r>
                        <a:rPr lang="ru-RU" b="1" baseline="0" dirty="0" smtClean="0">
                          <a:effectLst/>
                        </a:rPr>
                        <a:t> устранить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 критерии </a:t>
                      </a:r>
                      <a:r>
                        <a:rPr lang="en-GB" b="1" baseline="0" dirty="0" smtClean="0"/>
                        <a:t>(</a:t>
                      </a:r>
                      <a:r>
                        <a:rPr lang="ru-RU" b="1" baseline="0" dirty="0" smtClean="0"/>
                        <a:t>Что измерять?</a:t>
                      </a:r>
                      <a:r>
                        <a:rPr lang="en-GB" b="1" baseline="0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Подходящие</a:t>
                      </a:r>
                      <a:r>
                        <a:rPr lang="en-GB" b="1" dirty="0" smtClean="0"/>
                        <a:t> </a:t>
                      </a:r>
                      <a:r>
                        <a:rPr lang="ru-RU" b="1" dirty="0" smtClean="0"/>
                        <a:t>показатели </a:t>
                      </a:r>
                      <a:r>
                        <a:rPr lang="en-GB" b="1" dirty="0" smtClean="0"/>
                        <a:t>(</a:t>
                      </a:r>
                      <a:r>
                        <a:rPr lang="ru-RU" b="1" dirty="0" smtClean="0"/>
                        <a:t>Как измерять?</a:t>
                      </a:r>
                      <a:r>
                        <a:rPr lang="en-GB" b="1" dirty="0" smtClean="0"/>
                        <a:t>)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выполнить практически  осуществимый </a:t>
                      </a:r>
                      <a:r>
                        <a:rPr lang="ru-RU" b="1" baseline="0" dirty="0" smtClean="0"/>
                        <a:t>и</a:t>
                      </a:r>
                      <a:r>
                        <a:rPr lang="ru-RU" b="1" dirty="0" smtClean="0"/>
                        <a:t> экономически оправданный сбор данных</a:t>
                      </a:r>
                      <a:r>
                        <a:rPr lang="en-GB" b="1" baseline="0" dirty="0" smtClean="0"/>
                        <a:t>?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4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Презентация результатов выполненных упражнений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95" y="896719"/>
            <a:ext cx="892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151" y="702469"/>
            <a:ext cx="89244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Разместить плакаты </a:t>
            </a:r>
            <a:r>
              <a:rPr lang="ru-RU" sz="2000" b="1" dirty="0"/>
              <a:t>на стене</a:t>
            </a:r>
            <a:r>
              <a:rPr lang="en-GB" sz="2000" b="1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На презентацию каждой группе даётся только </a:t>
            </a:r>
            <a:r>
              <a:rPr lang="ru-RU" sz="2000" b="1" dirty="0"/>
              <a:t>5 минут</a:t>
            </a:r>
            <a:r>
              <a:rPr lang="en-GB" sz="2000" b="1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Сначала задаются все вопросы, а потом группа отвечает на них. </a:t>
            </a: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>Тематика вопросов может быть следующая:</a:t>
            </a:r>
            <a:endParaRPr lang="en-GB" sz="2000" b="1" dirty="0"/>
          </a:p>
          <a:p>
            <a:endParaRPr lang="en-GB" sz="2000" b="1" dirty="0" smtClean="0"/>
          </a:p>
          <a:p>
            <a:r>
              <a:rPr lang="en-GB" sz="2000" b="1" dirty="0" smtClean="0">
                <a:solidFill>
                  <a:srgbClr val="7030A0"/>
                </a:solidFill>
              </a:rPr>
              <a:t>1. </a:t>
            </a:r>
            <a:r>
              <a:rPr lang="ru-RU" sz="2000" b="1" dirty="0" smtClean="0">
                <a:solidFill>
                  <a:srgbClr val="7030A0"/>
                </a:solidFill>
              </a:rPr>
              <a:t>Является ли решение задачи по устранению пробелов (отсутствия) данных наиболее срочным и приоритетным на пути к озеленению экономики?</a:t>
            </a:r>
          </a:p>
          <a:p>
            <a:endParaRPr lang="en-GB" sz="2000" b="1" dirty="0">
              <a:solidFill>
                <a:srgbClr val="7030A0"/>
              </a:solidFill>
            </a:endParaRPr>
          </a:p>
          <a:p>
            <a:r>
              <a:rPr lang="en-GB" sz="2000" b="1" dirty="0" smtClean="0">
                <a:solidFill>
                  <a:srgbClr val="7030A0"/>
                </a:solidFill>
              </a:rPr>
              <a:t>2. </a:t>
            </a:r>
            <a:r>
              <a:rPr lang="ru-RU" sz="2000" b="1" dirty="0" smtClean="0">
                <a:solidFill>
                  <a:srgbClr val="7030A0"/>
                </a:solidFill>
              </a:rPr>
              <a:t>Соответствуют ли данные критерии </a:t>
            </a:r>
            <a:r>
              <a:rPr lang="ru-RU" sz="2000" b="1">
                <a:solidFill>
                  <a:srgbClr val="7030A0"/>
                </a:solidFill>
              </a:rPr>
              <a:t>и </a:t>
            </a:r>
            <a:r>
              <a:rPr lang="ru-RU" sz="2000" b="1" smtClean="0">
                <a:solidFill>
                  <a:srgbClr val="7030A0"/>
                </a:solidFill>
              </a:rPr>
              <a:t>показатели  </a:t>
            </a:r>
            <a:r>
              <a:rPr lang="ru-RU" sz="2000" b="1" dirty="0" smtClean="0">
                <a:solidFill>
                  <a:srgbClr val="7030A0"/>
                </a:solidFill>
              </a:rPr>
              <a:t>собранным данным?</a:t>
            </a:r>
          </a:p>
          <a:p>
            <a:endParaRPr lang="en-GB" sz="2000" b="1" dirty="0">
              <a:solidFill>
                <a:srgbClr val="7030A0"/>
              </a:solidFill>
            </a:endParaRPr>
          </a:p>
          <a:p>
            <a:r>
              <a:rPr lang="en-GB" sz="2000" b="1" dirty="0" smtClean="0">
                <a:solidFill>
                  <a:srgbClr val="7030A0"/>
                </a:solidFill>
              </a:rPr>
              <a:t>3. </a:t>
            </a:r>
            <a:r>
              <a:rPr lang="ru-RU" sz="2000" b="1" dirty="0">
                <a:solidFill>
                  <a:srgbClr val="7030A0"/>
                </a:solidFill>
              </a:rPr>
              <a:t>Я</a:t>
            </a:r>
            <a:r>
              <a:rPr lang="ru-RU" sz="2000" b="1" dirty="0" smtClean="0">
                <a:solidFill>
                  <a:srgbClr val="7030A0"/>
                </a:solidFill>
              </a:rPr>
              <a:t>вляются ли отобранные  меры реалистичными – экономически оправданными  или же существуют другие более рентабельные/подходящие методы</a:t>
            </a:r>
            <a:r>
              <a:rPr lang="en-GB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осуществления этого</a:t>
            </a:r>
            <a:r>
              <a:rPr lang="en-GB" sz="2000" b="1" dirty="0" smtClean="0">
                <a:solidFill>
                  <a:srgbClr val="7030A0"/>
                </a:solidFill>
              </a:rPr>
              <a:t>?</a:t>
            </a:r>
          </a:p>
          <a:p>
            <a:endParaRPr lang="en-GB" sz="2000" b="1" dirty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000" b="1" dirty="0">
              <a:solidFill>
                <a:srgbClr val="7030A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000" b="1" dirty="0" smtClean="0">
              <a:solidFill>
                <a:srgbClr val="7030A0"/>
              </a:solidFill>
            </a:endParaRPr>
          </a:p>
          <a:p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250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4" name="Rectangle 23"/>
          <p:cNvSpPr txBox="1">
            <a:spLocks noChangeArrowheads="1"/>
          </p:cNvSpPr>
          <p:nvPr/>
        </p:nvSpPr>
        <p:spPr bwMode="auto">
          <a:xfrm>
            <a:off x="-19471" y="0"/>
            <a:ext cx="9144000" cy="509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II. </a:t>
            </a:r>
            <a:r>
              <a:rPr lang="ru-RU" sz="2400" dirty="0" smtClean="0"/>
              <a:t>Анализ контекста лесного сектора </a:t>
            </a:r>
            <a:r>
              <a:rPr lang="en-GB" sz="2400" dirty="0" smtClean="0"/>
              <a:t>- </a:t>
            </a:r>
            <a:r>
              <a:rPr lang="ru-RU" sz="2400" dirty="0" smtClean="0"/>
              <a:t>сбор и управление данными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5689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1. </a:t>
            </a:r>
            <a:r>
              <a:rPr lang="ru-RU" sz="2400" b="1" dirty="0">
                <a:solidFill>
                  <a:schemeClr val="accent1"/>
                </a:solidFill>
              </a:rPr>
              <a:t>Следующая презентация содержит обзор принципов, </a:t>
            </a:r>
            <a:r>
              <a:rPr lang="ru-RU" sz="2400" b="1" dirty="0" smtClean="0">
                <a:solidFill>
                  <a:schemeClr val="accent1"/>
                </a:solidFill>
              </a:rPr>
              <a:t>практических решений и существующих проблем, а также предложений, служащих для </a:t>
            </a:r>
            <a:r>
              <a:rPr lang="ru-RU" sz="2400" b="1" dirty="0">
                <a:solidFill>
                  <a:schemeClr val="accent1"/>
                </a:solidFill>
              </a:rPr>
              <a:t>более эффективного сбора, анализа и использования </a:t>
            </a:r>
            <a:r>
              <a:rPr lang="ru-RU" sz="2400" b="1" dirty="0" smtClean="0">
                <a:solidFill>
                  <a:schemeClr val="accent1"/>
                </a:solidFill>
              </a:rPr>
              <a:t>данных</a:t>
            </a:r>
            <a:r>
              <a:rPr lang="en-GB" sz="2400" b="1" dirty="0" smtClean="0">
                <a:solidFill>
                  <a:schemeClr val="accent1"/>
                </a:solidFill>
              </a:rPr>
              <a:t>.</a:t>
            </a:r>
          </a:p>
          <a:p>
            <a:pPr algn="ctr"/>
            <a:endParaRPr lang="en-GB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После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презентации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будет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проведено практическое упражнение, посвящённое анализу пробелов (отсутствия) данных, касающихся лесного сектора – будут обсуждены общие пробелы 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разработаны критерии 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показатели, соответствующие зелёной экономике, которые могут пригодится для устранения подобных недостатков.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3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EEECE1">
                    <a:lumMod val="50000"/>
                  </a:srgbClr>
                </a:solidFill>
              </a:rPr>
              <a:t>Лесной сектор в зелёной экономике</a:t>
            </a:r>
            <a:endParaRPr lang="en-US" sz="28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62068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>
                <a:solidFill>
                  <a:srgbClr val="4F81BD">
                    <a:lumMod val="75000"/>
                  </a:srgbClr>
                </a:solidFill>
              </a:rPr>
              <a:t>5 </a:t>
            </a:r>
            <a:r>
              <a:rPr lang="ru-RU" sz="2300" b="1" dirty="0" smtClean="0">
                <a:solidFill>
                  <a:srgbClr val="4F81BD">
                    <a:lumMod val="75000"/>
                  </a:srgbClr>
                </a:solidFill>
              </a:rPr>
              <a:t>компонентов плана действий</a:t>
            </a:r>
            <a:r>
              <a:rPr lang="en-US" sz="2300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t-EE" sz="2000" dirty="0" smtClean="0">
                <a:solidFill>
                  <a:prstClr val="black"/>
                </a:solidFill>
              </a:rPr>
              <a:t>(</a:t>
            </a:r>
            <a:r>
              <a:rPr lang="ru-RU" sz="2000" dirty="0" smtClean="0">
                <a:solidFill>
                  <a:prstClr val="black"/>
                </a:solidFill>
              </a:rPr>
              <a:t>область деятельности</a:t>
            </a:r>
            <a:r>
              <a:rPr lang="et-EE" sz="2000" dirty="0" smtClean="0">
                <a:solidFill>
                  <a:prstClr val="black"/>
                </a:solidFill>
              </a:rPr>
              <a:t>)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endParaRPr lang="et-EE" sz="2800" dirty="0" smtClean="0">
              <a:solidFill>
                <a:prstClr val="black"/>
              </a:solidFill>
            </a:endParaRPr>
          </a:p>
          <a:p>
            <a:r>
              <a:rPr lang="ru-RU" sz="2000" dirty="0" smtClean="0">
                <a:solidFill>
                  <a:prstClr val="black"/>
                </a:solidFill>
              </a:rPr>
              <a:t>Мониторинг и сбор данных - основа/инструменты политики</a:t>
            </a:r>
            <a:endParaRPr lang="en-US" sz="2000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3568" y="1497592"/>
            <a:ext cx="7776864" cy="4811727"/>
            <a:chOff x="467544" y="1143908"/>
            <a:chExt cx="7992888" cy="4945387"/>
          </a:xfrm>
        </p:grpSpPr>
        <p:sp>
          <p:nvSpPr>
            <p:cNvPr id="5" name="Rounded Rectangle 4"/>
            <p:cNvSpPr/>
            <p:nvPr/>
          </p:nvSpPr>
          <p:spPr>
            <a:xfrm>
              <a:off x="467544" y="5013176"/>
              <a:ext cx="7992888" cy="1076119"/>
            </a:xfrm>
            <a:prstGeom prst="roundRect">
              <a:avLst/>
            </a:prstGeom>
            <a:solidFill>
              <a:srgbClr val="92D050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 sz="2000" dirty="0" smtClean="0">
                <a:solidFill>
                  <a:srgbClr val="1F497D">
                    <a:lumMod val="50000"/>
                  </a:srgbClr>
                </a:solidFill>
              </a:endParaRPr>
            </a:p>
            <a:p>
              <a:pPr algn="ctr"/>
              <a:r>
                <a:rPr lang="ru-RU" sz="2000" dirty="0" smtClean="0">
                  <a:solidFill>
                    <a:srgbClr val="1F497D">
                      <a:lumMod val="50000"/>
                    </a:srgbClr>
                  </a:solidFill>
                </a:rPr>
                <a:t>Разработка политики  и </a:t>
              </a:r>
              <a:r>
                <a:rPr lang="ru-RU" sz="2000" b="1" dirty="0" smtClean="0">
                  <a:solidFill>
                    <a:srgbClr val="1F497D">
                      <a:lumMod val="50000"/>
                    </a:srgbClr>
                  </a:solidFill>
                </a:rPr>
                <a:t>мониторинг лесного сектора </a:t>
              </a:r>
              <a:r>
                <a:rPr lang="ru-RU" sz="2000" dirty="0" smtClean="0">
                  <a:solidFill>
                    <a:srgbClr val="1F497D">
                      <a:lumMod val="50000"/>
                    </a:srgbClr>
                  </a:solidFill>
                </a:rPr>
                <a:t>в отношении зелёной экономики</a:t>
              </a:r>
              <a:endParaRPr lang="en-US" sz="2400" b="1" dirty="0">
                <a:solidFill>
                  <a:srgbClr val="1F497D">
                    <a:lumMod val="50000"/>
                  </a:srgbClr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3059832" y="1143908"/>
              <a:ext cx="2736304" cy="11329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t-EE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ru-RU" dirty="0" smtClean="0">
                  <a:solidFill>
                    <a:srgbClr val="1F497D">
                      <a:lumMod val="50000"/>
                    </a:srgbClr>
                  </a:solidFill>
                </a:rPr>
                <a:t>Цель лесного сектора в зелёной экономике</a:t>
              </a:r>
              <a:endParaRPr lang="en-US" dirty="0">
                <a:solidFill>
                  <a:srgbClr val="1F497D">
                    <a:lumMod val="50000"/>
                  </a:srgbClr>
                </a:solidFill>
              </a:endParaRPr>
            </a:p>
            <a:p>
              <a:pPr algn="ctr"/>
              <a:endParaRPr lang="et-EE" dirty="0">
                <a:solidFill>
                  <a:prstClr val="white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15560" y="2492896"/>
              <a:ext cx="1868207" cy="280831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Устойчивое производство и потребление лесных продуктов</a:t>
              </a:r>
              <a:endParaRPr lang="et-EE" dirty="0">
                <a:solidFill>
                  <a:prstClr val="white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395926" y="2492896"/>
              <a:ext cx="2064506" cy="280831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Долгосрочное предоставление лесных </a:t>
              </a:r>
              <a:r>
                <a:rPr lang="ru-RU" dirty="0" err="1">
                  <a:solidFill>
                    <a:srgbClr val="1F497D">
                      <a:lumMod val="50000"/>
                    </a:srgbClr>
                  </a:solidFill>
                </a:rPr>
                <a:t>экосистемных</a:t>
              </a:r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 услуг</a:t>
              </a:r>
              <a:endParaRPr lang="et-EE" dirty="0">
                <a:solidFill>
                  <a:prstClr val="white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2492896"/>
              <a:ext cx="1656184" cy="280831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Достойные зелёные рабочие </a:t>
              </a:r>
              <a:r>
                <a:rPr lang="ru-RU" dirty="0" smtClean="0">
                  <a:solidFill>
                    <a:srgbClr val="1F497D">
                      <a:lumMod val="50000"/>
                    </a:srgbClr>
                  </a:solidFill>
                </a:rPr>
                <a:t>места в </a:t>
              </a:r>
              <a:endParaRPr lang="ru-RU" dirty="0">
                <a:solidFill>
                  <a:srgbClr val="1F497D">
                    <a:lumMod val="50000"/>
                  </a:srgbClr>
                </a:solidFill>
              </a:endParaRPr>
            </a:p>
            <a:p>
              <a:pPr algn="ctr"/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лесном секторе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699792" y="2492896"/>
              <a:ext cx="1656184" cy="280831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1F497D">
                      <a:lumMod val="50000"/>
                    </a:srgbClr>
                  </a:solidFill>
                </a:rPr>
                <a:t>Низко-углеродный лесной сектор</a:t>
              </a:r>
              <a:endParaRPr lang="et-EE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4" idx="0"/>
            </p:cNvCxnSpPr>
            <p:nvPr/>
          </p:nvCxnSpPr>
          <p:spPr>
            <a:xfrm flipV="1">
              <a:off x="1549664" y="1844825"/>
              <a:ext cx="1510167" cy="648072"/>
            </a:xfrm>
            <a:prstGeom prst="straightConnector1">
              <a:avLst/>
            </a:prstGeom>
            <a:ln w="508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0"/>
            </p:cNvCxnSpPr>
            <p:nvPr/>
          </p:nvCxnSpPr>
          <p:spPr>
            <a:xfrm flipH="1" flipV="1">
              <a:off x="5775085" y="1856169"/>
              <a:ext cx="1653094" cy="636727"/>
            </a:xfrm>
            <a:prstGeom prst="straightConnector1">
              <a:avLst/>
            </a:prstGeom>
            <a:ln w="508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0"/>
            </p:cNvCxnSpPr>
            <p:nvPr/>
          </p:nvCxnSpPr>
          <p:spPr>
            <a:xfrm flipH="1" flipV="1">
              <a:off x="5047528" y="2242741"/>
              <a:ext cx="352564" cy="250155"/>
            </a:xfrm>
            <a:prstGeom prst="straightConnector1">
              <a:avLst/>
            </a:prstGeom>
            <a:ln w="508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0"/>
            </p:cNvCxnSpPr>
            <p:nvPr/>
          </p:nvCxnSpPr>
          <p:spPr>
            <a:xfrm flipV="1">
              <a:off x="3527884" y="2187016"/>
              <a:ext cx="231561" cy="305880"/>
            </a:xfrm>
            <a:prstGeom prst="straightConnector1">
              <a:avLst/>
            </a:prstGeom>
            <a:ln w="508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45299" y="6516052"/>
            <a:ext cx="649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План действий лесного сектора для зелёной экономики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9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9644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Определение </a:t>
            </a:r>
            <a:r>
              <a:rPr lang="ru-RU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термина устойчивого </a:t>
            </a:r>
            <a:r>
              <a:rPr lang="ru-RU" sz="16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управления </a:t>
            </a:r>
            <a:r>
              <a:rPr lang="ru-RU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лесами (</a:t>
            </a:r>
            <a:r>
              <a:rPr lang="ru-RU" sz="1600" b="1" dirty="0" err="1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УУЛ</a:t>
            </a:r>
            <a:r>
              <a:rPr lang="ru-RU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). </a:t>
            </a:r>
          </a:p>
          <a:p>
            <a:pPr>
              <a:lnSpc>
                <a:spcPct val="115000"/>
              </a:lnSpc>
            </a:pPr>
            <a:r>
              <a:rPr lang="ru-RU" sz="16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Согласно </a:t>
            </a:r>
            <a:r>
              <a:rPr lang="ru-RU" sz="1600" b="1" dirty="0" err="1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ФАО</a:t>
            </a:r>
            <a:r>
              <a:rPr lang="ru-RU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 -</a:t>
            </a:r>
            <a:r>
              <a:rPr lang="et-EE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</a:rPr>
              <a:t>Устойчивое </a:t>
            </a:r>
            <a:r>
              <a:rPr lang="ru-RU" sz="1600" b="1" dirty="0">
                <a:solidFill>
                  <a:prstClr val="black"/>
                </a:solidFill>
              </a:rPr>
              <a:t>управление лесами</a:t>
            </a:r>
            <a:r>
              <a:rPr lang="en-US" sz="1600" b="1" dirty="0">
                <a:solidFill>
                  <a:prstClr val="black"/>
                </a:solidFill>
              </a:rPr>
              <a:t>: </a:t>
            </a:r>
            <a:r>
              <a:rPr lang="ru-RU" sz="1600" dirty="0">
                <a:solidFill>
                  <a:prstClr val="black"/>
                </a:solidFill>
              </a:rPr>
              <a:t>управление и использование лесов и лесных угодий таким способом и с такой интенсивностью, которые поддерживают их биоразнообразие, производительность, способность к регенерации, живучесть и их потенциал к выполнению в настоящее время и в будущем соответствующих экологических, экономических и социальных функций на местном, национальном и глобальном уровнях, и которые не приносят убытки другим экосистемам.</a:t>
            </a:r>
            <a:endParaRPr lang="et-EE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.</a:t>
            </a:r>
            <a:r>
              <a:rPr lang="en-GB" sz="1600" b="1" dirty="0" smtClean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endParaRPr lang="et-EE" sz="1600" b="1" dirty="0" smtClean="0">
              <a:solidFill>
                <a:srgbClr val="1F497D">
                  <a:lumMod val="50000"/>
                </a:srgb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t-EE" sz="1600" b="1" dirty="0">
              <a:solidFill>
                <a:srgbClr val="1F497D">
                  <a:lumMod val="50000"/>
                </a:srgb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95736" y="2660425"/>
            <a:ext cx="4392488" cy="4033917"/>
            <a:chOff x="1907704" y="2780928"/>
            <a:chExt cx="3528392" cy="3240360"/>
          </a:xfrm>
        </p:grpSpPr>
        <p:sp>
          <p:nvSpPr>
            <p:cNvPr id="6" name="Oval 5"/>
            <p:cNvSpPr/>
            <p:nvPr/>
          </p:nvSpPr>
          <p:spPr>
            <a:xfrm>
              <a:off x="1907704" y="3717032"/>
              <a:ext cx="2304256" cy="2304256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endParaRPr lang="et-EE" sz="2000" dirty="0">
                <a:solidFill>
                  <a:srgbClr val="1F497D">
                    <a:lumMod val="50000"/>
                  </a:srgb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31840" y="3717032"/>
              <a:ext cx="2304256" cy="2304256"/>
            </a:xfrm>
            <a:prstGeom prst="ellipse">
              <a:avLst/>
            </a:prstGeom>
            <a:solidFill>
              <a:srgbClr val="FF0000">
                <a:alpha val="3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55776" y="2780928"/>
              <a:ext cx="2304256" cy="2304256"/>
            </a:xfrm>
            <a:prstGeom prst="ellipse">
              <a:avLst/>
            </a:prstGeom>
            <a:solidFill>
              <a:srgbClr val="FFFF00">
                <a:alpha val="35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60843" y="4870901"/>
              <a:ext cx="1462419" cy="519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prstClr val="black"/>
                  </a:solidFill>
                </a:rPr>
                <a:t>Экономические </a:t>
              </a:r>
              <a:endParaRPr lang="ru-RU" b="1" dirty="0" smtClean="0">
                <a:solidFill>
                  <a:prstClr val="black"/>
                </a:solidFill>
              </a:endParaRPr>
            </a:p>
            <a:p>
              <a:r>
                <a:rPr lang="ru-RU" b="1" dirty="0" smtClean="0">
                  <a:solidFill>
                    <a:prstClr val="black"/>
                  </a:solidFill>
                </a:rPr>
                <a:t>ценности</a:t>
              </a:r>
              <a:endParaRPr lang="et-EE" b="1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61325" y="3063163"/>
              <a:ext cx="1345912" cy="519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prstClr val="black"/>
                  </a:solidFill>
                </a:rPr>
                <a:t>Экологические</a:t>
              </a:r>
            </a:p>
            <a:p>
              <a:pPr algn="ctr"/>
              <a:r>
                <a:rPr lang="ru-RU" b="1" dirty="0" smtClean="0">
                  <a:solidFill>
                    <a:prstClr val="black"/>
                  </a:solidFill>
                </a:rPr>
                <a:t> ценности</a:t>
              </a:r>
              <a:endParaRPr lang="et-EE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7876" y="4869160"/>
              <a:ext cx="1156850" cy="74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b="1" dirty="0">
                  <a:solidFill>
                    <a:prstClr val="black"/>
                  </a:solidFill>
                </a:rPr>
                <a:t>Социально-культурные </a:t>
              </a:r>
              <a:endParaRPr lang="ru-RU" b="1" dirty="0" smtClean="0">
                <a:solidFill>
                  <a:prstClr val="black"/>
                </a:solidFill>
              </a:endParaRPr>
            </a:p>
            <a:p>
              <a:pPr algn="r"/>
              <a:r>
                <a:rPr lang="ru-RU" b="1" dirty="0" smtClean="0">
                  <a:solidFill>
                    <a:prstClr val="black"/>
                  </a:solidFill>
                </a:rPr>
                <a:t>ценности</a:t>
              </a:r>
              <a:endParaRPr lang="et-EE" b="1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11608" y="4428401"/>
              <a:ext cx="800351" cy="469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err="1" smtClean="0">
                  <a:solidFill>
                    <a:srgbClr val="006600"/>
                  </a:solidFill>
                </a:rPr>
                <a:t>УУЛ</a:t>
              </a:r>
              <a:endParaRPr lang="et-EE" sz="3200" b="1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136904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</a:rPr>
              <a:t>Критерии </a:t>
            </a:r>
            <a:r>
              <a:rPr lang="ru-RU" sz="2800" b="1" dirty="0">
                <a:solidFill>
                  <a:srgbClr val="1F497D">
                    <a:lumMod val="50000"/>
                  </a:srgbClr>
                </a:solidFill>
              </a:rPr>
              <a:t>и Показатели (</a:t>
            </a:r>
            <a:r>
              <a:rPr lang="ru-RU" sz="2800" b="1" dirty="0" err="1">
                <a:solidFill>
                  <a:srgbClr val="1F497D">
                    <a:lumMod val="50000"/>
                  </a:srgbClr>
                </a:solidFill>
              </a:rPr>
              <a:t>КиП</a:t>
            </a:r>
            <a:r>
              <a:rPr lang="ru-RU" sz="2800" b="1" dirty="0">
                <a:solidFill>
                  <a:srgbClr val="1F497D">
                    <a:lumMod val="50000"/>
                  </a:srgbClr>
                </a:solidFill>
              </a:rPr>
              <a:t>) </a:t>
            </a:r>
            <a:endParaRPr lang="ru-RU" sz="28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</a:rPr>
              <a:t>Устойчивого </a:t>
            </a:r>
            <a:r>
              <a:rPr lang="ru-RU" sz="2800" b="1" dirty="0">
                <a:solidFill>
                  <a:srgbClr val="1F497D">
                    <a:lumMod val="50000"/>
                  </a:srgbClr>
                </a:solidFill>
              </a:rPr>
              <a:t>Управления Лесами (</a:t>
            </a:r>
            <a:r>
              <a:rPr lang="ru-RU" sz="2800" b="1" dirty="0" err="1">
                <a:solidFill>
                  <a:srgbClr val="1F497D">
                    <a:lumMod val="50000"/>
                  </a:srgbClr>
                </a:solidFill>
              </a:rPr>
              <a:t>УУЛ</a:t>
            </a:r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et-EE" sz="2800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0040" y="1432281"/>
            <a:ext cx="8964488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Основа структуры </a:t>
            </a:r>
            <a:r>
              <a:rPr lang="ru-RU" sz="2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КиП</a:t>
            </a:r>
            <a:r>
              <a:rPr lang="ru-RU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 - </a:t>
            </a:r>
            <a:r>
              <a:rPr lang="ru-RU" sz="2400" b="1" dirty="0">
                <a:solidFill>
                  <a:srgbClr val="1F497D"/>
                </a:solidFill>
              </a:rPr>
              <a:t>семь согласованных на глобальном уровне тематических элементов </a:t>
            </a:r>
            <a:r>
              <a:rPr lang="et-EE" sz="2400" dirty="0">
                <a:solidFill>
                  <a:prstClr val="black"/>
                </a:solidFill>
                <a:ea typeface="Times New Roman"/>
                <a:cs typeface="Times New Roman"/>
              </a:rPr>
              <a:t>(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Times New Roman"/>
              </a:rPr>
              <a:t>основные критерии</a:t>
            </a:r>
            <a:r>
              <a:rPr lang="et-EE" sz="2400" dirty="0">
                <a:solidFill>
                  <a:prstClr val="black"/>
                </a:solidFill>
                <a:ea typeface="Times New Roman"/>
                <a:cs typeface="Times New Roman"/>
              </a:rPr>
              <a:t>) </a:t>
            </a:r>
            <a:r>
              <a:rPr lang="ru-RU" sz="2400" b="1" dirty="0" err="1" smtClean="0">
                <a:solidFill>
                  <a:srgbClr val="1F497D"/>
                </a:solidFill>
              </a:rPr>
              <a:t>УУЛ</a:t>
            </a:r>
            <a:r>
              <a:rPr lang="en-US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:</a:t>
            </a:r>
            <a:endParaRPr lang="et-EE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А) Объем лесных ресурсов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 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Б) Биоразнообразие в лесах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В) Здоровье и жизнеспособность лесов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Г) Продуктивные функции лесных ресурсов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</a:rPr>
              <a:t>Д) Защитные функции лесных ресурсов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Е) Социально-экономические функции лесов</a:t>
            </a:r>
            <a:r>
              <a:rPr lang="en-US" sz="2000" dirty="0">
                <a:solidFill>
                  <a:prstClr val="black"/>
                </a:solidFill>
                <a:ea typeface="Times New Roman"/>
                <a:cs typeface="Times New Roman"/>
              </a:rPr>
              <a:t>; </a:t>
            </a:r>
            <a:endParaRPr lang="et-EE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Ж) </a:t>
            </a:r>
            <a:r>
              <a:rPr lang="ru-RU" sz="2000" dirty="0">
                <a:solidFill>
                  <a:prstClr val="black"/>
                </a:solidFill>
              </a:rPr>
              <a:t>Правовые, политические и организационные рамки</a:t>
            </a:r>
            <a:r>
              <a:rPr lang="en-US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. </a:t>
            </a:r>
            <a:endParaRPr lang="et-EE" sz="20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t-EE" sz="10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ea typeface="Calibri"/>
                <a:cs typeface="Times New Roman"/>
              </a:rPr>
              <a:t>Критерии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>определяют элементы, с помощью которых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/>
              </a:rPr>
              <a:t>оценивается устойчивость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t-EE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t-EE" sz="1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/>
            <a:r>
              <a:rPr lang="ru-RU" sz="2000" b="1" dirty="0">
                <a:solidFill>
                  <a:prstClr val="black"/>
                </a:solidFill>
                <a:ea typeface="Calibri"/>
                <a:cs typeface="Times New Roman"/>
              </a:rPr>
              <a:t>Каждый критерий </a:t>
            </a:r>
            <a:r>
              <a:rPr lang="ru-RU" sz="2000" dirty="0">
                <a:solidFill>
                  <a:prstClr val="black"/>
                </a:solidFill>
              </a:rPr>
              <a:t>относится к ключевому элементу устойчивости, 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>и может быть описан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000" b="1" dirty="0">
                <a:solidFill>
                  <a:prstClr val="black"/>
                </a:solidFill>
              </a:rPr>
              <a:t>одним или несколькими </a:t>
            </a:r>
            <a:r>
              <a:rPr lang="ru-RU" sz="2000" b="1" dirty="0" smtClean="0">
                <a:solidFill>
                  <a:prstClr val="black"/>
                </a:solidFill>
              </a:rPr>
              <a:t>показателями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et-EE" sz="24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80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3140968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Три ключевых сообщения</a:t>
            </a:r>
            <a:endParaRPr lang="et-EE" sz="4400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16632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EEECE1">
                    <a:lumMod val="50000"/>
                  </a:srgbClr>
                </a:solidFill>
              </a:rPr>
              <a:t>3 </a:t>
            </a:r>
            <a:r>
              <a:rPr lang="ru-RU" sz="2800" b="1" dirty="0">
                <a:solidFill>
                  <a:srgbClr val="EEECE1">
                    <a:lumMod val="50000"/>
                  </a:srgbClr>
                </a:solidFill>
              </a:rPr>
              <a:t>ключевых сообщения </a:t>
            </a:r>
            <a:r>
              <a:rPr lang="ru-RU" sz="1600" b="1" dirty="0">
                <a:solidFill>
                  <a:srgbClr val="FF0000"/>
                </a:solidFill>
              </a:rPr>
              <a:t>ЭТИ 3 КЛЮЧЕВЫХ СООБЩЕНИЯ ТАКЖЕ ДЕЙСТВИТЕЛЬНЫ </a:t>
            </a:r>
            <a:r>
              <a:rPr lang="ru-RU" sz="1600" b="1" dirty="0" smtClean="0">
                <a:solidFill>
                  <a:srgbClr val="FF0000"/>
                </a:solidFill>
              </a:rPr>
              <a:t>ПРИ </a:t>
            </a:r>
            <a:r>
              <a:rPr lang="ru-RU" sz="1600" b="1" dirty="0">
                <a:solidFill>
                  <a:srgbClr val="FF0000"/>
                </a:solidFill>
              </a:rPr>
              <a:t>УПРАВЛЕНИИ ЛЕСНЫМИ ДАННЫМИ</a:t>
            </a:r>
            <a:endParaRPr lang="et-EE" sz="2800" b="1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770324"/>
            <a:ext cx="8568952" cy="2025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t-EE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1. </a:t>
            </a:r>
            <a:r>
              <a:rPr lang="ru-RU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Для правильных решений необходима хорошая информация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Данные и информация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незаменимы и являются неотъемлемой </a:t>
            </a:r>
            <a:r>
              <a:rPr lang="ru-RU" sz="1600" dirty="0" smtClean="0">
                <a:solidFill>
                  <a:prstClr val="black"/>
                </a:solidFill>
              </a:rPr>
              <a:t>частью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et-EE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809625" indent="-365125">
              <a:lnSpc>
                <a:spcPct val="115000"/>
              </a:lnSpc>
              <a:buFont typeface="Calibri"/>
              <a:buChar char="-"/>
            </a:pP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планирования</a:t>
            </a: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мониторинга и </a:t>
            </a: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обзора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n-US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809625" indent="-365125">
              <a:lnSpc>
                <a:spcPct val="115000"/>
              </a:lnSpc>
              <a:buFont typeface="Calibri"/>
              <a:buChar char="-"/>
            </a:pP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всех уровней</a:t>
            </a:r>
            <a:r>
              <a:rPr lang="en-US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от местного к </a:t>
            </a: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национальному</a:t>
            </a: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 и от него к глобальному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), </a:t>
            </a:r>
            <a:endParaRPr lang="et-EE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809625" indent="-365125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ru-RU" sz="1600" b="1" dirty="0" smtClean="0">
                <a:solidFill>
                  <a:prstClr val="black"/>
                </a:solidFill>
                <a:ea typeface="Calibri"/>
                <a:cs typeface="Times New Roman"/>
              </a:rPr>
              <a:t>всех секторов </a:t>
            </a:r>
            <a:r>
              <a:rPr lang="ru-RU" sz="1600" b="1" dirty="0">
                <a:solidFill>
                  <a:prstClr val="black"/>
                </a:solidFill>
                <a:ea typeface="Calibri"/>
                <a:cs typeface="Times New Roman"/>
              </a:rPr>
              <a:t>общества</a:t>
            </a: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социальный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экономический</a:t>
            </a:r>
            <a:r>
              <a:rPr lang="en-US" sz="16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экологический и культурный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).</a:t>
            </a:r>
            <a:endParaRPr lang="et-EE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t-EE" i="1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istkülik 2"/>
          <p:cNvSpPr/>
          <p:nvPr/>
        </p:nvSpPr>
        <p:spPr>
          <a:xfrm>
            <a:off x="287524" y="2636912"/>
            <a:ext cx="81009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t-EE" sz="2000" b="1" dirty="0">
                <a:solidFill>
                  <a:srgbClr val="4F81BD"/>
                </a:solidFill>
                <a:ea typeface="Times New Roman"/>
                <a:cs typeface="Times New Roman"/>
              </a:rPr>
              <a:t>2.</a:t>
            </a:r>
            <a:r>
              <a:rPr lang="et-EE" sz="2400" b="1" dirty="0">
                <a:solidFill>
                  <a:srgbClr val="4F81BD"/>
                </a:solidFill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Факты и </a:t>
            </a:r>
            <a:r>
              <a:rPr lang="ru-RU" sz="2000" b="1" dirty="0" smtClean="0">
                <a:solidFill>
                  <a:srgbClr val="0070C0"/>
                </a:solidFill>
              </a:rPr>
              <a:t>мнения должны быть взаимно поддерживаемыми</a:t>
            </a:r>
            <a:endParaRPr lang="et-EE" sz="2000" b="1" dirty="0">
              <a:solidFill>
                <a:srgbClr val="4F81BD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t-EE" sz="16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Данные и информация </a:t>
            </a:r>
            <a:r>
              <a:rPr lang="ru-RU" sz="1400" dirty="0" smtClean="0">
                <a:solidFill>
                  <a:prstClr val="black"/>
                </a:solidFill>
              </a:rPr>
              <a:t>создают </a:t>
            </a:r>
            <a:r>
              <a:rPr lang="ru-RU" sz="1400" b="1" dirty="0">
                <a:solidFill>
                  <a:srgbClr val="9BBB59">
                    <a:lumMod val="50000"/>
                  </a:srgbClr>
                </a:solidFill>
              </a:rPr>
              <a:t>объективную основу </a:t>
            </a:r>
            <a:r>
              <a:rPr lang="en-US" sz="1400" b="1" dirty="0">
                <a:solidFill>
                  <a:srgbClr val="9BBB59">
                    <a:lumMod val="50000"/>
                  </a:srgbClr>
                </a:solidFill>
                <a:ea typeface="Calibri"/>
                <a:cs typeface="Times New Roman"/>
              </a:rPr>
              <a:t>(</a:t>
            </a:r>
            <a:r>
              <a:rPr lang="ru-RU" sz="1400" b="1" dirty="0">
                <a:solidFill>
                  <a:srgbClr val="9BBB59">
                    <a:lumMod val="50000"/>
                  </a:srgbClr>
                </a:solidFill>
                <a:ea typeface="Calibri"/>
                <a:cs typeface="Times New Roman"/>
              </a:rPr>
              <a:t>общий язык</a:t>
            </a:r>
            <a:r>
              <a:rPr lang="en-US" sz="1400" b="1" dirty="0" smtClean="0">
                <a:solidFill>
                  <a:srgbClr val="9BBB59">
                    <a:lumMod val="50000"/>
                  </a:srgbClr>
                </a:solidFill>
                <a:ea typeface="Calibri"/>
                <a:cs typeface="Times New Roman"/>
              </a:rPr>
              <a:t>)</a:t>
            </a:r>
            <a:r>
              <a:rPr lang="ru-RU" sz="1400" b="1" dirty="0" smtClean="0">
                <a:solidFill>
                  <a:srgbClr val="9BBB59">
                    <a:lumMod val="50000"/>
                  </a:srgbClr>
                </a:solidFill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для дискуссии, </a:t>
            </a:r>
            <a:r>
              <a:rPr lang="ru-RU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но</a:t>
            </a:r>
            <a:r>
              <a:rPr lang="en-US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:</a:t>
            </a:r>
            <a:endParaRPr lang="et-EE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809625" indent="-365125">
              <a:lnSpc>
                <a:spcPct val="115000"/>
              </a:lnSpc>
            </a:pPr>
            <a:r>
              <a:rPr lang="et-EE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- </a:t>
            </a:r>
            <a:r>
              <a:rPr lang="et-EE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могут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трактоваться, исходя </a:t>
            </a:r>
            <a:r>
              <a:rPr lang="ru-RU" sz="1400" b="1" dirty="0">
                <a:solidFill>
                  <a:srgbClr val="FF0000"/>
                </a:solidFill>
                <a:ea typeface="Calibri"/>
                <a:cs typeface="Times New Roman"/>
              </a:rPr>
              <a:t>из различных точек зрения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и представлять «различные интересы»,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1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809625" indent="-365125">
              <a:lnSpc>
                <a:spcPct val="115000"/>
              </a:lnSpc>
              <a:buFont typeface="Calibri"/>
              <a:buChar char="-"/>
            </a:pP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и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ли могут быть </a:t>
            </a:r>
            <a:r>
              <a:rPr lang="ru-RU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непроизвольно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srgbClr val="FF0000"/>
                </a:solidFill>
                <a:ea typeface="Calibri"/>
                <a:cs typeface="Times New Roman"/>
              </a:rPr>
              <a:t>неправильно </a:t>
            </a:r>
            <a:r>
              <a:rPr lang="en-US" sz="1400" dirty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плохое знание или</a:t>
            </a:r>
            <a:r>
              <a:rPr lang="en-US" sz="1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неправильное обращение с данными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 или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srgbClr val="FF0000"/>
                </a:solidFill>
                <a:ea typeface="Calibri"/>
                <a:cs typeface="Times New Roman"/>
              </a:rPr>
              <a:t>намеренно </a:t>
            </a:r>
            <a:r>
              <a:rPr lang="ru-RU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неправильно употреблены </a:t>
            </a:r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манипуляция</a:t>
            </a:r>
            <a:r>
              <a:rPr lang="en-US" sz="1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или</a:t>
            </a:r>
            <a:r>
              <a:rPr lang="en-US" sz="1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  <a:ea typeface="Calibri"/>
                <a:cs typeface="Times New Roman"/>
              </a:rPr>
              <a:t>сокрытие)</a:t>
            </a:r>
            <a:r>
              <a:rPr lang="en-US" sz="14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t-EE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89863" y="4287393"/>
            <a:ext cx="8098561" cy="258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000" b="1" dirty="0">
                <a:solidFill>
                  <a:srgbClr val="4F81BD"/>
                </a:solidFill>
                <a:ea typeface="Times New Roman"/>
                <a:cs typeface="Times New Roman"/>
              </a:rPr>
              <a:t>3</a:t>
            </a:r>
            <a:r>
              <a:rPr lang="et-EE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. </a:t>
            </a:r>
            <a:r>
              <a:rPr lang="ru-RU" sz="2000" b="1" dirty="0">
                <a:solidFill>
                  <a:srgbClr val="4F81BD"/>
                </a:solidFill>
                <a:ea typeface="Times New Roman"/>
                <a:cs typeface="Times New Roman"/>
              </a:rPr>
              <a:t>Управление информацией, разработка политики и </a:t>
            </a:r>
            <a:r>
              <a:rPr lang="ru-RU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её реализация</a:t>
            </a:r>
            <a:r>
              <a:rPr lang="en-US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4F81BD"/>
                </a:solidFill>
              </a:rPr>
              <a:t>взаимосвязаны</a:t>
            </a:r>
            <a:r>
              <a:rPr lang="en-US" sz="20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 </a:t>
            </a:r>
            <a:endParaRPr lang="et-EE" sz="2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013">
              <a:lnSpc>
                <a:spcPct val="115000"/>
              </a:lnSpc>
            </a:pPr>
            <a:r>
              <a:rPr lang="ru-RU" sz="1600" b="1" dirty="0" smtClean="0">
                <a:solidFill>
                  <a:srgbClr val="006600"/>
                </a:solidFill>
                <a:ea typeface="Calibri"/>
                <a:cs typeface="Times New Roman"/>
              </a:rPr>
              <a:t>Процесс управления данными и информацией </a:t>
            </a:r>
            <a:r>
              <a:rPr lang="ru-RU" sz="1600" dirty="0" smtClean="0">
                <a:solidFill>
                  <a:prstClr val="black"/>
                </a:solidFill>
              </a:rPr>
              <a:t>должен </a:t>
            </a:r>
            <a:r>
              <a:rPr lang="ru-RU" sz="1600" dirty="0">
                <a:solidFill>
                  <a:prstClr val="black"/>
                </a:solidFill>
              </a:rPr>
              <a:t>быть </a:t>
            </a:r>
            <a:r>
              <a:rPr lang="ru-RU" sz="1600" dirty="0" smtClean="0">
                <a:solidFill>
                  <a:prstClr val="black"/>
                </a:solidFill>
              </a:rPr>
              <a:t>разработан </a:t>
            </a:r>
            <a:r>
              <a:rPr lang="ru-RU" sz="1600" dirty="0">
                <a:solidFill>
                  <a:prstClr val="black"/>
                </a:solidFill>
              </a:rPr>
              <a:t>в соответствии с </a:t>
            </a:r>
            <a:r>
              <a:rPr lang="ru-RU" sz="1600" dirty="0" smtClean="0">
                <a:solidFill>
                  <a:prstClr val="black"/>
                </a:solidFill>
              </a:rPr>
              <a:t>развитием политических предложений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et-EE" sz="1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013">
              <a:lnSpc>
                <a:spcPct val="115000"/>
              </a:lnSpc>
            </a:pPr>
            <a:r>
              <a:rPr lang="et-EE" sz="1000" b="1" dirty="0" smtClean="0">
                <a:solidFill>
                  <a:srgbClr val="006600"/>
                </a:solidFill>
                <a:ea typeface="Calibri"/>
                <a:cs typeface="Times New Roman"/>
              </a:rPr>
              <a:t> </a:t>
            </a:r>
          </a:p>
          <a:p>
            <a:pPr marL="354013">
              <a:lnSpc>
                <a:spcPct val="115000"/>
              </a:lnSpc>
            </a:pPr>
            <a:r>
              <a:rPr lang="ru-RU" sz="1600" b="1" dirty="0" smtClean="0">
                <a:solidFill>
                  <a:srgbClr val="006600"/>
                </a:solidFill>
                <a:ea typeface="Calibri"/>
                <a:cs typeface="Times New Roman"/>
              </a:rPr>
              <a:t>Формулирование </a:t>
            </a:r>
            <a:r>
              <a:rPr lang="ru-RU" sz="1600" b="1" dirty="0">
                <a:solidFill>
                  <a:srgbClr val="006600"/>
                </a:solidFill>
                <a:ea typeface="Calibri"/>
                <a:cs typeface="Times New Roman"/>
              </a:rPr>
              <a:t>лесной политики</a:t>
            </a:r>
            <a:r>
              <a:rPr lang="fr-CH" sz="1600" b="1" dirty="0">
                <a:solidFill>
                  <a:srgbClr val="006600"/>
                </a:solidFill>
                <a:ea typeface="Calibri"/>
                <a:cs typeface="Times New Roman"/>
              </a:rPr>
              <a:t>, </a:t>
            </a:r>
            <a:r>
              <a:rPr lang="ru-RU" sz="1600" b="1" dirty="0" smtClean="0">
                <a:solidFill>
                  <a:srgbClr val="006600"/>
                </a:solidFill>
                <a:ea typeface="Calibri"/>
                <a:cs typeface="Times New Roman"/>
              </a:rPr>
              <a:t>её реализация</a:t>
            </a:r>
            <a:r>
              <a:rPr lang="ru-RU" sz="1600" b="1" dirty="0">
                <a:solidFill>
                  <a:srgbClr val="006600"/>
                </a:solidFill>
                <a:ea typeface="Calibri"/>
                <a:cs typeface="Times New Roman"/>
              </a:rPr>
              <a:t>, оценка и обзор</a:t>
            </a:r>
            <a:r>
              <a:rPr lang="ru-RU" sz="1600" dirty="0">
                <a:solidFill>
                  <a:prstClr val="black"/>
                </a:solidFill>
                <a:ea typeface="Calibri"/>
                <a:cs typeface="Times New Roman"/>
              </a:rPr>
              <a:t> должны </a:t>
            </a:r>
            <a:r>
              <a:rPr lang="et-EE" sz="16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</a:p>
          <a:p>
            <a:pPr marL="696913" indent="-342900">
              <a:lnSpc>
                <a:spcPct val="115000"/>
              </a:lnSpc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</a:rPr>
              <a:t>правильно использовать </a:t>
            </a:r>
            <a:r>
              <a:rPr lang="ru-RU" sz="1600" dirty="0">
                <a:solidFill>
                  <a:prstClr val="black"/>
                </a:solidFill>
              </a:rPr>
              <a:t>информацию на всех этапах </a:t>
            </a:r>
            <a:r>
              <a:rPr lang="ru-RU" sz="1600" dirty="0" smtClean="0">
                <a:solidFill>
                  <a:prstClr val="black"/>
                </a:solidFill>
              </a:rPr>
              <a:t>реализации </a:t>
            </a:r>
            <a:r>
              <a:rPr lang="ru-RU" sz="1600" dirty="0">
                <a:solidFill>
                  <a:prstClr val="black"/>
                </a:solidFill>
              </a:rPr>
              <a:t>лесной политики и</a:t>
            </a:r>
          </a:p>
          <a:p>
            <a:pPr marL="696913" indent="-342900">
              <a:lnSpc>
                <a:spcPct val="115000"/>
              </a:lnSpc>
              <a:buFontTx/>
              <a:buChar char="-"/>
            </a:pPr>
            <a:r>
              <a:rPr lang="ru-RU" sz="1600" b="1" dirty="0">
                <a:solidFill>
                  <a:prstClr val="black"/>
                </a:solidFill>
              </a:rPr>
              <a:t>гарантировать устойчивость и </a:t>
            </a:r>
            <a:r>
              <a:rPr lang="ru-RU" sz="1600" b="1" dirty="0" smtClean="0">
                <a:solidFill>
                  <a:prstClr val="black"/>
                </a:solidFill>
              </a:rPr>
              <a:t>эффективность </a:t>
            </a:r>
            <a:r>
              <a:rPr lang="ru-RU" sz="1600" dirty="0" smtClean="0">
                <a:solidFill>
                  <a:prstClr val="black"/>
                </a:solidFill>
              </a:rPr>
              <a:t>управления информацией.</a:t>
            </a:r>
            <a:r>
              <a:rPr lang="en-US" sz="16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t-EE" sz="16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46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1F497D">
                    <a:lumMod val="50000"/>
                  </a:srgbClr>
                </a:solidFill>
              </a:rPr>
              <a:t>Зачем нам улучшение управления информацией при </a:t>
            </a:r>
            <a:r>
              <a:rPr lang="ru-RU" sz="5400" b="1" dirty="0" err="1" smtClean="0">
                <a:solidFill>
                  <a:srgbClr val="1F497D">
                    <a:lumMod val="50000"/>
                  </a:srgbClr>
                </a:solidFill>
              </a:rPr>
              <a:t>УУЛ</a:t>
            </a:r>
            <a:r>
              <a:rPr lang="ru-RU" sz="5400" b="1" dirty="0" smtClean="0">
                <a:solidFill>
                  <a:srgbClr val="1F497D">
                    <a:lumMod val="50000"/>
                  </a:srgbClr>
                </a:solidFill>
              </a:rPr>
              <a:t> для озеленения экономики</a:t>
            </a:r>
            <a:r>
              <a:rPr lang="et-EE" sz="5400" b="1" dirty="0" smtClean="0">
                <a:solidFill>
                  <a:srgbClr val="1F497D">
                    <a:lumMod val="50000"/>
                  </a:srgbClr>
                </a:solidFill>
              </a:rPr>
              <a:t>?</a:t>
            </a:r>
            <a:endParaRPr lang="et-EE" sz="5400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4548</TotalTime>
  <Words>1922</Words>
  <Application>Microsoft Office PowerPoint</Application>
  <PresentationFormat>On-screen Show (4:3)</PresentationFormat>
  <Paragraphs>276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PeterOHara</dc:creator>
  <cp:lastModifiedBy>PeterOHara</cp:lastModifiedBy>
  <cp:revision>279</cp:revision>
  <cp:lastPrinted>2014-04-08T22:42:47Z</cp:lastPrinted>
  <dcterms:created xsi:type="dcterms:W3CDTF">2013-12-08T22:00:45Z</dcterms:created>
  <dcterms:modified xsi:type="dcterms:W3CDTF">2014-08-07T21:50:47Z</dcterms:modified>
</cp:coreProperties>
</file>