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709" r:id="rId3"/>
    <p:sldMasterId id="2147483735" r:id="rId4"/>
  </p:sldMasterIdLst>
  <p:notesMasterIdLst>
    <p:notesMasterId r:id="rId29"/>
  </p:notesMasterIdLst>
  <p:handoutMasterIdLst>
    <p:handoutMasterId r:id="rId30"/>
  </p:handoutMasterIdLst>
  <p:sldIdLst>
    <p:sldId id="386" r:id="rId5"/>
    <p:sldId id="385" r:id="rId6"/>
    <p:sldId id="285" r:id="rId7"/>
    <p:sldId id="363" r:id="rId8"/>
    <p:sldId id="403" r:id="rId9"/>
    <p:sldId id="351" r:id="rId10"/>
    <p:sldId id="352" r:id="rId11"/>
    <p:sldId id="353" r:id="rId12"/>
    <p:sldId id="354" r:id="rId13"/>
    <p:sldId id="288" r:id="rId14"/>
    <p:sldId id="289" r:id="rId15"/>
    <p:sldId id="290" r:id="rId16"/>
    <p:sldId id="291" r:id="rId17"/>
    <p:sldId id="356" r:id="rId18"/>
    <p:sldId id="357" r:id="rId19"/>
    <p:sldId id="358" r:id="rId20"/>
    <p:sldId id="293" r:id="rId21"/>
    <p:sldId id="294" r:id="rId22"/>
    <p:sldId id="295" r:id="rId23"/>
    <p:sldId id="362" r:id="rId24"/>
    <p:sldId id="404" r:id="rId25"/>
    <p:sldId id="297" r:id="rId26"/>
    <p:sldId id="359" r:id="rId27"/>
    <p:sldId id="360" r:id="rId28"/>
  </p:sldIdLst>
  <p:sldSz cx="9144000" cy="6858000" type="screen4x3"/>
  <p:notesSz cx="6858000"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 Hyun Bae" initials="Mb" lastIdx="6" clrIdx="0"/>
  <p:cmAuthor id="1" name="PeterOHara" initials="P" lastIdx="6" clrIdx="1"/>
  <p:cmAuthor id="2" name="John" initials="J"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914" autoAdjust="0"/>
  </p:normalViewPr>
  <p:slideViewPr>
    <p:cSldViewPr>
      <p:cViewPr>
        <p:scale>
          <a:sx n="80" d="100"/>
          <a:sy n="80" d="100"/>
        </p:scale>
        <p:origin x="-17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591" cy="4857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3827" y="1"/>
            <a:ext cx="2972590" cy="485775"/>
          </a:xfrm>
          <a:prstGeom prst="rect">
            <a:avLst/>
          </a:prstGeom>
        </p:spPr>
        <p:txBody>
          <a:bodyPr vert="horz" lIns="91440" tIns="45720" rIns="91440" bIns="45720" rtlCol="0"/>
          <a:lstStyle>
            <a:lvl1pPr algn="r">
              <a:defRPr sz="1200"/>
            </a:lvl1pPr>
          </a:lstStyle>
          <a:p>
            <a:fld id="{7C3E4726-627F-4527-A1BA-E5D87194A411}" type="datetimeFigureOut">
              <a:rPr lang="en-GB" smtClean="0"/>
              <a:pPr/>
              <a:t>07/08/2014</a:t>
            </a:fld>
            <a:endParaRPr lang="en-GB"/>
          </a:p>
        </p:txBody>
      </p:sp>
      <p:sp>
        <p:nvSpPr>
          <p:cNvPr id="4" name="Footer Placeholder 3"/>
          <p:cNvSpPr>
            <a:spLocks noGrp="1"/>
          </p:cNvSpPr>
          <p:nvPr>
            <p:ph type="ftr" sz="quarter" idx="2"/>
          </p:nvPr>
        </p:nvSpPr>
        <p:spPr>
          <a:xfrm>
            <a:off x="1" y="9223376"/>
            <a:ext cx="2972591" cy="4857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3827" y="9223376"/>
            <a:ext cx="2972590" cy="485775"/>
          </a:xfrm>
          <a:prstGeom prst="rect">
            <a:avLst/>
          </a:prstGeom>
        </p:spPr>
        <p:txBody>
          <a:bodyPr vert="horz" lIns="91440" tIns="45720" rIns="91440" bIns="45720" rtlCol="0" anchor="b"/>
          <a:lstStyle>
            <a:lvl1pPr algn="r">
              <a:defRPr sz="1200"/>
            </a:lvl1pPr>
          </a:lstStyle>
          <a:p>
            <a:fld id="{82F4D98A-FD34-43FF-AF0F-5C425A2CBEC6}" type="slidenum">
              <a:rPr lang="en-GB" smtClean="0"/>
              <a:pPr/>
              <a:t>‹#›</a:t>
            </a:fld>
            <a:endParaRPr lang="en-GB"/>
          </a:p>
        </p:txBody>
      </p:sp>
    </p:spTree>
    <p:extLst>
      <p:ext uri="{BB962C8B-B14F-4D97-AF65-F5344CB8AC3E}">
        <p14:creationId xmlns:p14="http://schemas.microsoft.com/office/powerpoint/2010/main" val="397124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85537"/>
          </a:xfrm>
          <a:prstGeom prst="rect">
            <a:avLst/>
          </a:prstGeom>
        </p:spPr>
        <p:txBody>
          <a:bodyPr vert="horz" lIns="94814" tIns="47407" rIns="94814" bIns="47407" rtlCol="0"/>
          <a:lstStyle>
            <a:lvl1pPr algn="l">
              <a:defRPr sz="1200"/>
            </a:lvl1pPr>
          </a:lstStyle>
          <a:p>
            <a:endParaRPr lang="en-GB"/>
          </a:p>
        </p:txBody>
      </p:sp>
      <p:sp>
        <p:nvSpPr>
          <p:cNvPr id="3" name="Date Placeholder 2"/>
          <p:cNvSpPr>
            <a:spLocks noGrp="1"/>
          </p:cNvSpPr>
          <p:nvPr>
            <p:ph type="dt" idx="1"/>
          </p:nvPr>
        </p:nvSpPr>
        <p:spPr>
          <a:xfrm>
            <a:off x="3884614" y="0"/>
            <a:ext cx="2971800" cy="485537"/>
          </a:xfrm>
          <a:prstGeom prst="rect">
            <a:avLst/>
          </a:prstGeom>
        </p:spPr>
        <p:txBody>
          <a:bodyPr vert="horz" lIns="94814" tIns="47407" rIns="94814" bIns="47407" rtlCol="0"/>
          <a:lstStyle>
            <a:lvl1pPr algn="r">
              <a:defRPr sz="1200"/>
            </a:lvl1pPr>
          </a:lstStyle>
          <a:p>
            <a:fld id="{4D582BF7-437C-4D63-8F81-CED004836BF4}" type="datetimeFigureOut">
              <a:rPr lang="en-GB" smtClean="0"/>
              <a:pPr/>
              <a:t>07/08/2014</a:t>
            </a:fld>
            <a:endParaRPr lang="en-GB"/>
          </a:p>
        </p:txBody>
      </p:sp>
      <p:sp>
        <p:nvSpPr>
          <p:cNvPr id="4" name="Slide Image Placeholder 3"/>
          <p:cNvSpPr>
            <a:spLocks noGrp="1" noRot="1" noChangeAspect="1"/>
          </p:cNvSpPr>
          <p:nvPr>
            <p:ph type="sldImg" idx="2"/>
          </p:nvPr>
        </p:nvSpPr>
        <p:spPr>
          <a:xfrm>
            <a:off x="1003300" y="728663"/>
            <a:ext cx="4852988" cy="3641725"/>
          </a:xfrm>
          <a:prstGeom prst="rect">
            <a:avLst/>
          </a:prstGeom>
          <a:noFill/>
          <a:ln w="12700">
            <a:solidFill>
              <a:prstClr val="black"/>
            </a:solidFill>
          </a:ln>
        </p:spPr>
        <p:txBody>
          <a:bodyPr vert="horz" lIns="94814" tIns="47407" rIns="94814" bIns="47407" rtlCol="0" anchor="ctr"/>
          <a:lstStyle/>
          <a:p>
            <a:endParaRPr lang="en-GB"/>
          </a:p>
        </p:txBody>
      </p:sp>
      <p:sp>
        <p:nvSpPr>
          <p:cNvPr id="5" name="Notes Placeholder 4"/>
          <p:cNvSpPr>
            <a:spLocks noGrp="1"/>
          </p:cNvSpPr>
          <p:nvPr>
            <p:ph type="body" sz="quarter" idx="3"/>
          </p:nvPr>
        </p:nvSpPr>
        <p:spPr>
          <a:xfrm>
            <a:off x="685800" y="4612601"/>
            <a:ext cx="5486400" cy="4369832"/>
          </a:xfrm>
          <a:prstGeom prst="rect">
            <a:avLst/>
          </a:prstGeom>
        </p:spPr>
        <p:txBody>
          <a:bodyPr vert="horz" lIns="94814" tIns="47407" rIns="94814" bIns="474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223517"/>
            <a:ext cx="2971800" cy="485537"/>
          </a:xfrm>
          <a:prstGeom prst="rect">
            <a:avLst/>
          </a:prstGeom>
        </p:spPr>
        <p:txBody>
          <a:bodyPr vert="horz" lIns="94814" tIns="47407" rIns="94814" bIns="47407"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223517"/>
            <a:ext cx="2971800" cy="485537"/>
          </a:xfrm>
          <a:prstGeom prst="rect">
            <a:avLst/>
          </a:prstGeom>
        </p:spPr>
        <p:txBody>
          <a:bodyPr vert="horz" lIns="94814" tIns="47407" rIns="94814" bIns="47407" rtlCol="0" anchor="b"/>
          <a:lstStyle>
            <a:lvl1pPr algn="r">
              <a:defRPr sz="1200"/>
            </a:lvl1pPr>
          </a:lstStyle>
          <a:p>
            <a:fld id="{A3786DC1-A7BA-4642-903E-32EB28B23A55}" type="slidenum">
              <a:rPr lang="en-GB" smtClean="0"/>
              <a:pPr/>
              <a:t>‹#›</a:t>
            </a:fld>
            <a:endParaRPr lang="en-GB"/>
          </a:p>
        </p:txBody>
      </p:sp>
    </p:spTree>
    <p:extLst>
      <p:ext uri="{BB962C8B-B14F-4D97-AF65-F5344CB8AC3E}">
        <p14:creationId xmlns:p14="http://schemas.microsoft.com/office/powerpoint/2010/main" val="216324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F27901A6-6073-42F0-8D5A-3D25A0C6A5F2}" type="slidenum">
              <a:rPr lang="en-GB" smtClean="0">
                <a:solidFill>
                  <a:prstClr val="black"/>
                </a:solidFill>
                <a:latin typeface="Arial" charset="0"/>
              </a:rPr>
              <a:pPr>
                <a:defRPr/>
              </a:pPr>
              <a:t>1</a:t>
            </a:fld>
            <a:endParaRPr lang="en-GB" dirty="0" smtClean="0">
              <a:solidFill>
                <a:prstClr val="black"/>
              </a:solidFill>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44DB3324-34CC-4903-BEA4-B9F6561CCD18}" type="slidenum">
              <a:rPr lang="en-GB" smtClean="0">
                <a:solidFill>
                  <a:srgbClr val="000000"/>
                </a:solidFill>
                <a:latin typeface="Calibri" pitchFamily="34" charset="0"/>
              </a:rPr>
              <a:pPr eaLnBrk="1" hangingPunct="1"/>
              <a:t>10</a:t>
            </a:fld>
            <a:endParaRPr lang="en-GB" smtClean="0">
              <a:solidFill>
                <a:srgbClr val="000000"/>
              </a:solidFill>
              <a:latin typeface="Calibri"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rPr>
              <a:t>BIG SHEET: Should be prepared on 6 flip chart size. 3 wide and 2 deep. Do not include the cards, leave blank. Leave 3 times as much space below the problem as above it. Then print this slide out and the next 3 and stick on the big sheet for instructions – somewhere convenient. </a:t>
            </a:r>
          </a:p>
          <a:p>
            <a:pPr eaLnBrk="1" hangingPunct="1">
              <a:spcBef>
                <a:spcPct val="0"/>
              </a:spcBef>
            </a:pPr>
            <a:endParaRPr lang="en-US" dirty="0" smtClean="0">
              <a:latin typeface="Arial" pitchFamily="34" charset="0"/>
            </a:endParaRPr>
          </a:p>
        </p:txBody>
      </p:sp>
    </p:spTree>
    <p:extLst>
      <p:ext uri="{BB962C8B-B14F-4D97-AF65-F5344CB8AC3E}">
        <p14:creationId xmlns:p14="http://schemas.microsoft.com/office/powerpoint/2010/main" val="2075471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rPr>
              <a:t>Print out and stick to problem analysis</a:t>
            </a:r>
          </a:p>
          <a:p>
            <a:endParaRPr lang="en-GB" dirty="0"/>
          </a:p>
        </p:txBody>
      </p:sp>
      <p:sp>
        <p:nvSpPr>
          <p:cNvPr id="4" name="Slide Number Placeholder 3"/>
          <p:cNvSpPr>
            <a:spLocks noGrp="1"/>
          </p:cNvSpPr>
          <p:nvPr>
            <p:ph type="sldNum" sz="quarter" idx="10"/>
          </p:nvPr>
        </p:nvSpPr>
        <p:spPr/>
        <p:txBody>
          <a:bodyPr/>
          <a:lstStyle/>
          <a:p>
            <a:fld id="{A3786DC1-A7BA-4642-903E-32EB28B23A55}" type="slidenum">
              <a:rPr lang="en-GB" smtClean="0"/>
              <a:pPr/>
              <a:t>11</a:t>
            </a:fld>
            <a:endParaRPr lang="en-GB"/>
          </a:p>
        </p:txBody>
      </p:sp>
    </p:spTree>
    <p:extLst>
      <p:ext uri="{BB962C8B-B14F-4D97-AF65-F5344CB8AC3E}">
        <p14:creationId xmlns:p14="http://schemas.microsoft.com/office/powerpoint/2010/main" val="1177267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rPr>
              <a:t>Print out and stick to problem analysis</a:t>
            </a:r>
          </a:p>
          <a:p>
            <a:endParaRPr lang="en-GB" dirty="0"/>
          </a:p>
        </p:txBody>
      </p:sp>
      <p:sp>
        <p:nvSpPr>
          <p:cNvPr id="4" name="Slide Number Placeholder 3"/>
          <p:cNvSpPr>
            <a:spLocks noGrp="1"/>
          </p:cNvSpPr>
          <p:nvPr>
            <p:ph type="sldNum" sz="quarter" idx="10"/>
          </p:nvPr>
        </p:nvSpPr>
        <p:spPr/>
        <p:txBody>
          <a:bodyPr/>
          <a:lstStyle/>
          <a:p>
            <a:fld id="{A3786DC1-A7BA-4642-903E-32EB28B23A55}" type="slidenum">
              <a:rPr lang="en-GB" smtClean="0"/>
              <a:pPr/>
              <a:t>12</a:t>
            </a:fld>
            <a:endParaRPr lang="en-GB"/>
          </a:p>
        </p:txBody>
      </p:sp>
    </p:spTree>
    <p:extLst>
      <p:ext uri="{BB962C8B-B14F-4D97-AF65-F5344CB8AC3E}">
        <p14:creationId xmlns:p14="http://schemas.microsoft.com/office/powerpoint/2010/main" val="4037248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rPr>
              <a:t>Print out and stick to problem analysis</a:t>
            </a:r>
          </a:p>
          <a:p>
            <a:endParaRPr lang="en-GB" dirty="0"/>
          </a:p>
        </p:txBody>
      </p:sp>
      <p:sp>
        <p:nvSpPr>
          <p:cNvPr id="4" name="Slide Number Placeholder 3"/>
          <p:cNvSpPr>
            <a:spLocks noGrp="1"/>
          </p:cNvSpPr>
          <p:nvPr>
            <p:ph type="sldNum" sz="quarter" idx="10"/>
          </p:nvPr>
        </p:nvSpPr>
        <p:spPr/>
        <p:txBody>
          <a:bodyPr/>
          <a:lstStyle/>
          <a:p>
            <a:fld id="{A3786DC1-A7BA-4642-903E-32EB28B23A55}" type="slidenum">
              <a:rPr lang="en-GB" smtClean="0"/>
              <a:pPr/>
              <a:t>13</a:t>
            </a:fld>
            <a:endParaRPr lang="en-GB"/>
          </a:p>
        </p:txBody>
      </p:sp>
    </p:spTree>
    <p:extLst>
      <p:ext uri="{BB962C8B-B14F-4D97-AF65-F5344CB8AC3E}">
        <p14:creationId xmlns:p14="http://schemas.microsoft.com/office/powerpoint/2010/main" val="297050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D4B6B22C-65DF-401E-9165-F0893E920AD6}" type="slidenum">
              <a:rPr lang="en-GB" smtClean="0">
                <a:solidFill>
                  <a:srgbClr val="000000"/>
                </a:solidFill>
                <a:latin typeface="Calibri" pitchFamily="34" charset="0"/>
              </a:rPr>
              <a:pPr eaLnBrk="1" hangingPunct="1"/>
              <a:t>14</a:t>
            </a:fld>
            <a:endParaRPr lang="en-GB" smtClean="0">
              <a:solidFill>
                <a:srgbClr val="000000"/>
              </a:solidFill>
              <a:latin typeface="Calibri" pitchFamily="34" charset="0"/>
            </a:endParaRPr>
          </a:p>
        </p:txBody>
      </p:sp>
      <p:sp>
        <p:nvSpPr>
          <p:cNvPr id="95235" name="Text Box 1"/>
          <p:cNvSpPr txBox="1">
            <a:spLocks noChangeArrowheads="1"/>
          </p:cNvSpPr>
          <p:nvPr/>
        </p:nvSpPr>
        <p:spPr bwMode="auto">
          <a:xfrm>
            <a:off x="3884614" y="9223517"/>
            <a:ext cx="2971800"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321" tIns="48527" rIns="93321" bIns="48527"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fld id="{806E6F2C-BB79-4F2F-AF4F-2594FCB79E5D}" type="slidenum">
              <a:rPr lang="en-GB" sz="1200">
                <a:solidFill>
                  <a:srgbClr val="000000"/>
                </a:solidFill>
                <a:latin typeface="Calibri" pitchFamily="34" charset="0"/>
              </a:rPr>
              <a:pPr algn="r" eaLnBrk="1" hangingPunct="1">
                <a:buClrTx/>
                <a:buFontTx/>
                <a:buNone/>
              </a:pPr>
              <a:t>14</a:t>
            </a:fld>
            <a:endParaRPr lang="en-GB" sz="1200">
              <a:solidFill>
                <a:srgbClr val="000000"/>
              </a:solidFill>
              <a:latin typeface="Calibri" pitchFamily="34" charset="0"/>
            </a:endParaRPr>
          </a:p>
        </p:txBody>
      </p:sp>
      <p:sp>
        <p:nvSpPr>
          <p:cNvPr id="95236" name="Rectangle 2"/>
          <p:cNvSpPr>
            <a:spLocks noGrp="1" noRot="1" noChangeAspect="1" noChangeArrowheads="1" noTextEdit="1"/>
          </p:cNvSpPr>
          <p:nvPr>
            <p:ph type="sldImg"/>
          </p:nvPr>
        </p:nvSpPr>
        <p:spPr>
          <a:xfrm>
            <a:off x="1003300" y="728663"/>
            <a:ext cx="4852988" cy="36417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7" name="Rectangle 3"/>
          <p:cNvSpPr>
            <a:spLocks noGrp="1" noChangeArrowheads="1"/>
          </p:cNvSpPr>
          <p:nvPr>
            <p:ph type="body" idx="1"/>
          </p:nvPr>
        </p:nvSpPr>
        <p:spPr>
          <a:xfrm>
            <a:off x="685800" y="4612601"/>
            <a:ext cx="5486400" cy="436983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rPr>
              <a:t>BIG SHEET: Size of 6 flip charts, three wide and two deep. Leave as much space in the white sections as possible, less space in the blue sections. Print this out and the subsequent 2 slides as procedures and paste on. </a:t>
            </a:r>
          </a:p>
          <a:p>
            <a:pPr>
              <a:spcBef>
                <a:spcPct val="0"/>
              </a:spcBef>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pPr>
            <a:endParaRPr lang="en-US" dirty="0" smtClean="0">
              <a:latin typeface="Arial" pitchFamily="34" charset="0"/>
            </a:endParaRPr>
          </a:p>
        </p:txBody>
      </p:sp>
    </p:spTree>
    <p:extLst>
      <p:ext uri="{BB962C8B-B14F-4D97-AF65-F5344CB8AC3E}">
        <p14:creationId xmlns:p14="http://schemas.microsoft.com/office/powerpoint/2010/main" val="2238784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79429637-73E3-48B7-9123-FAEFF656EF5D}" type="slidenum">
              <a:rPr lang="en-GB" smtClean="0">
                <a:solidFill>
                  <a:srgbClr val="000000"/>
                </a:solidFill>
                <a:latin typeface="Calibri" pitchFamily="34" charset="0"/>
              </a:rPr>
              <a:pPr eaLnBrk="1" hangingPunct="1"/>
              <a:t>15</a:t>
            </a:fld>
            <a:endParaRPr lang="en-GB" smtClean="0">
              <a:solidFill>
                <a:srgbClr val="000000"/>
              </a:solidFill>
              <a:latin typeface="Calibri" pitchFamily="34" charset="0"/>
            </a:endParaRPr>
          </a:p>
        </p:txBody>
      </p:sp>
      <p:sp>
        <p:nvSpPr>
          <p:cNvPr id="96259" name="Text Box 2"/>
          <p:cNvSpPr txBox="1">
            <a:spLocks noChangeArrowheads="1"/>
          </p:cNvSpPr>
          <p:nvPr/>
        </p:nvSpPr>
        <p:spPr bwMode="auto">
          <a:xfrm>
            <a:off x="3884614" y="9223517"/>
            <a:ext cx="2971800"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321" tIns="48527" rIns="93321" bIns="48527"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fld id="{8DC6CBE8-7012-4442-8864-1AC54CB5A33A}" type="slidenum">
              <a:rPr lang="en-GB" sz="1200">
                <a:solidFill>
                  <a:srgbClr val="000000"/>
                </a:solidFill>
                <a:latin typeface="Calibri" pitchFamily="34" charset="0"/>
              </a:rPr>
              <a:pPr algn="r" eaLnBrk="1" hangingPunct="1">
                <a:buClrTx/>
                <a:buFontTx/>
                <a:buNone/>
              </a:pPr>
              <a:t>15</a:t>
            </a:fld>
            <a:endParaRPr lang="en-GB" sz="1200">
              <a:solidFill>
                <a:srgbClr val="000000"/>
              </a:solidFill>
              <a:latin typeface="Calibri" pitchFamily="34" charset="0"/>
            </a:endParaRPr>
          </a:p>
        </p:txBody>
      </p:sp>
      <p:sp>
        <p:nvSpPr>
          <p:cNvPr id="96260" name="Rectangle 3"/>
          <p:cNvSpPr>
            <a:spLocks noGrp="1" noRot="1" noChangeAspect="1" noChangeArrowheads="1" noTextEdit="1"/>
          </p:cNvSpPr>
          <p:nvPr>
            <p:ph type="sldImg"/>
          </p:nvPr>
        </p:nvSpPr>
        <p:spPr>
          <a:xfrm>
            <a:off x="1003300" y="728663"/>
            <a:ext cx="4852988" cy="3641725"/>
          </a:xfrm>
          <a:ln/>
        </p:spPr>
      </p:sp>
      <p:sp>
        <p:nvSpPr>
          <p:cNvPr id="96261" name="Rectangle 4"/>
          <p:cNvSpPr>
            <a:spLocks noGrp="1" noChangeArrowheads="1"/>
          </p:cNvSpPr>
          <p:nvPr>
            <p:ph type="body" idx="1"/>
          </p:nvPr>
        </p:nvSpPr>
        <p:spPr>
          <a:xfrm>
            <a:off x="685800" y="4612601"/>
            <a:ext cx="5486400" cy="4369832"/>
          </a:xfrm>
          <a:noFill/>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rPr>
              <a:t>Print out and stick to the sheet with the previous matrix on it</a:t>
            </a:r>
          </a:p>
          <a:p>
            <a:pPr>
              <a:spcBef>
                <a:spcPct val="0"/>
              </a:spcBef>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pPr>
            <a:endParaRPr lang="en-US" dirty="0" smtClean="0">
              <a:latin typeface="Arial" pitchFamily="34" charset="0"/>
            </a:endParaRPr>
          </a:p>
        </p:txBody>
      </p:sp>
    </p:spTree>
    <p:extLst>
      <p:ext uri="{BB962C8B-B14F-4D97-AF65-F5344CB8AC3E}">
        <p14:creationId xmlns:p14="http://schemas.microsoft.com/office/powerpoint/2010/main" val="1966713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3240DA8E-97A8-437D-A4BA-C128CDB06F32}" type="slidenum">
              <a:rPr lang="en-GB" smtClean="0">
                <a:solidFill>
                  <a:srgbClr val="000000"/>
                </a:solidFill>
                <a:latin typeface="Calibri" pitchFamily="34" charset="0"/>
              </a:rPr>
              <a:pPr eaLnBrk="1" hangingPunct="1"/>
              <a:t>16</a:t>
            </a:fld>
            <a:endParaRPr lang="en-GB" smtClean="0">
              <a:solidFill>
                <a:srgbClr val="000000"/>
              </a:solidFill>
              <a:latin typeface="Calibri" pitchFamily="34" charset="0"/>
            </a:endParaRPr>
          </a:p>
        </p:txBody>
      </p:sp>
      <p:sp>
        <p:nvSpPr>
          <p:cNvPr id="97283" name="Text Box 2"/>
          <p:cNvSpPr txBox="1">
            <a:spLocks noChangeArrowheads="1"/>
          </p:cNvSpPr>
          <p:nvPr/>
        </p:nvSpPr>
        <p:spPr bwMode="auto">
          <a:xfrm>
            <a:off x="3884614" y="9223517"/>
            <a:ext cx="2971800"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321" tIns="48527" rIns="93321" bIns="48527"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fld id="{44F27F37-F1F0-4500-AF2B-2296C4013249}" type="slidenum">
              <a:rPr lang="en-GB" sz="1200">
                <a:solidFill>
                  <a:srgbClr val="000000"/>
                </a:solidFill>
                <a:latin typeface="Calibri" pitchFamily="34" charset="0"/>
              </a:rPr>
              <a:pPr algn="r" eaLnBrk="1" hangingPunct="1">
                <a:buClrTx/>
                <a:buFontTx/>
                <a:buNone/>
              </a:pPr>
              <a:t>16</a:t>
            </a:fld>
            <a:endParaRPr lang="en-GB" sz="1200">
              <a:solidFill>
                <a:srgbClr val="000000"/>
              </a:solidFill>
              <a:latin typeface="Calibri" pitchFamily="34" charset="0"/>
            </a:endParaRPr>
          </a:p>
        </p:txBody>
      </p:sp>
      <p:sp>
        <p:nvSpPr>
          <p:cNvPr id="97284" name="Rectangle 3"/>
          <p:cNvSpPr>
            <a:spLocks noGrp="1" noRot="1" noChangeAspect="1" noChangeArrowheads="1" noTextEdit="1"/>
          </p:cNvSpPr>
          <p:nvPr>
            <p:ph type="sldImg"/>
          </p:nvPr>
        </p:nvSpPr>
        <p:spPr>
          <a:xfrm>
            <a:off x="1003300" y="728663"/>
            <a:ext cx="4852988" cy="3641725"/>
          </a:xfrm>
          <a:ln/>
        </p:spPr>
      </p:sp>
      <p:sp>
        <p:nvSpPr>
          <p:cNvPr id="97285" name="Rectangle 4"/>
          <p:cNvSpPr>
            <a:spLocks noGrp="1" noChangeArrowheads="1"/>
          </p:cNvSpPr>
          <p:nvPr>
            <p:ph type="body" idx="1"/>
          </p:nvPr>
        </p:nvSpPr>
        <p:spPr>
          <a:xfrm>
            <a:off x="685800" y="4612601"/>
            <a:ext cx="5486400" cy="4369832"/>
          </a:xfrm>
          <a:noFill/>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rPr>
              <a:t>Print out and stick to the sheet with the previous matrix on it</a:t>
            </a:r>
          </a:p>
          <a:p>
            <a:pPr>
              <a:spcBef>
                <a:spcPct val="0"/>
              </a:spcBef>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pPr>
            <a:endParaRPr lang="en-US" dirty="0" smtClean="0">
              <a:latin typeface="Arial" pitchFamily="34" charset="0"/>
            </a:endParaRPr>
          </a:p>
        </p:txBody>
      </p:sp>
    </p:spTree>
    <p:extLst>
      <p:ext uri="{BB962C8B-B14F-4D97-AF65-F5344CB8AC3E}">
        <p14:creationId xmlns:p14="http://schemas.microsoft.com/office/powerpoint/2010/main" val="2903556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F0738515-675D-426D-8BC4-F9E87807E650}" type="slidenum">
              <a:rPr lang="en-GB" smtClean="0">
                <a:solidFill>
                  <a:srgbClr val="000000"/>
                </a:solidFill>
                <a:latin typeface="Calibri" pitchFamily="34" charset="0"/>
              </a:rPr>
              <a:pPr eaLnBrk="1" hangingPunct="1"/>
              <a:t>17</a:t>
            </a:fld>
            <a:endParaRPr lang="en-GB" smtClean="0">
              <a:solidFill>
                <a:srgbClr val="000000"/>
              </a:solidFill>
              <a:latin typeface="Calibri"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rPr>
              <a:t>BIG SHEET: make on 6 flip chart size, 3 across and 2 deep. The headings should not take up as much space as a proportion of the total diagram, rather they should take up as little as possible. The most space should be below the headings. The rectangles are just examples of where the cards should go. Print this out and the next two slides as instructions. </a:t>
            </a:r>
          </a:p>
          <a:p>
            <a:pPr eaLnBrk="1" hangingPunct="1">
              <a:spcBef>
                <a:spcPct val="0"/>
              </a:spcBef>
            </a:pPr>
            <a:endParaRPr lang="en-US" dirty="0" smtClean="0">
              <a:latin typeface="Arial" pitchFamily="34" charset="0"/>
            </a:endParaRPr>
          </a:p>
        </p:txBody>
      </p:sp>
    </p:spTree>
    <p:extLst>
      <p:ext uri="{BB962C8B-B14F-4D97-AF65-F5344CB8AC3E}">
        <p14:creationId xmlns:p14="http://schemas.microsoft.com/office/powerpoint/2010/main" val="3932466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BCCC21C8-AB44-4090-B233-183634EC6BFD}" type="slidenum">
              <a:rPr lang="en-GB" smtClean="0">
                <a:solidFill>
                  <a:srgbClr val="000000"/>
                </a:solidFill>
              </a:rPr>
              <a:pPr eaLnBrk="1" hangingPunct="1"/>
              <a:t>18</a:t>
            </a:fld>
            <a:endParaRPr lang="en-GB" smtClean="0">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rPr>
              <a:t>Print and stick on the SWOT analysis.</a:t>
            </a:r>
          </a:p>
          <a:p>
            <a:pPr eaLnBrk="1" hangingPunct="1">
              <a:spcBef>
                <a:spcPct val="0"/>
              </a:spcBef>
            </a:pPr>
            <a:endParaRPr lang="en-GB" dirty="0" smtClean="0"/>
          </a:p>
        </p:txBody>
      </p:sp>
    </p:spTree>
    <p:extLst>
      <p:ext uri="{BB962C8B-B14F-4D97-AF65-F5344CB8AC3E}">
        <p14:creationId xmlns:p14="http://schemas.microsoft.com/office/powerpoint/2010/main" val="989940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0B205663-5BA2-468E-908C-3D9BEA917D23}" type="slidenum">
              <a:rPr lang="en-GB" smtClean="0">
                <a:solidFill>
                  <a:srgbClr val="000000"/>
                </a:solidFill>
                <a:latin typeface="Calibri" pitchFamily="34" charset="0"/>
              </a:rPr>
              <a:pPr eaLnBrk="1" hangingPunct="1"/>
              <a:t>19</a:t>
            </a:fld>
            <a:endParaRPr lang="en-GB" smtClean="0">
              <a:solidFill>
                <a:srgbClr val="000000"/>
              </a:solidFill>
              <a:latin typeface="Calibri"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rPr>
              <a:t>Print and stick on the SWOT analysis.</a:t>
            </a:r>
          </a:p>
          <a:p>
            <a:pPr eaLnBrk="1" hangingPunct="1">
              <a:spcBef>
                <a:spcPct val="0"/>
              </a:spcBef>
            </a:pPr>
            <a:endParaRPr lang="en-GB" dirty="0" smtClean="0"/>
          </a:p>
        </p:txBody>
      </p:sp>
    </p:spTree>
    <p:extLst>
      <p:ext uri="{BB962C8B-B14F-4D97-AF65-F5344CB8AC3E}">
        <p14:creationId xmlns:p14="http://schemas.microsoft.com/office/powerpoint/2010/main" val="292823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94AB5437-132F-4211-BC8D-2E8668218F9A}" type="slidenum">
              <a:rPr lang="en-GB">
                <a:solidFill>
                  <a:prstClr val="black"/>
                </a:solidFill>
              </a:rPr>
              <a:pPr>
                <a:defRPr/>
              </a:pPr>
              <a:t>2</a:t>
            </a:fld>
            <a:endParaRPr lang="en-GB">
              <a:solidFill>
                <a:prstClr val="black"/>
              </a:solidFill>
            </a:endParaRPr>
          </a:p>
        </p:txBody>
      </p:sp>
      <p:sp>
        <p:nvSpPr>
          <p:cNvPr id="249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rPr>
              <a:t>BIG SHEET: Prepare this on about the size of 3 flip charts. Do not be a perfectionist. Be sure to make the centre ‘5’ ring big enough for lots of X’s.</a:t>
            </a:r>
          </a:p>
          <a:p>
            <a:pPr eaLnBrk="1" hangingPunct="1"/>
            <a:endParaRPr lang="en-GB" dirty="0" smtClean="0">
              <a:latin typeface="Arial" pitchFamily="34" charset="0"/>
            </a:endParaRPr>
          </a:p>
        </p:txBody>
      </p:sp>
    </p:spTree>
    <p:extLst>
      <p:ext uri="{BB962C8B-B14F-4D97-AF65-F5344CB8AC3E}">
        <p14:creationId xmlns:p14="http://schemas.microsoft.com/office/powerpoint/2010/main" val="3510915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0B205663-5BA2-468E-908C-3D9BEA917D23}" type="slidenum">
              <a:rPr lang="en-GB" smtClean="0">
                <a:solidFill>
                  <a:srgbClr val="000000"/>
                </a:solidFill>
                <a:latin typeface="Calibri" pitchFamily="34" charset="0"/>
              </a:rPr>
              <a:pPr eaLnBrk="1" hangingPunct="1"/>
              <a:t>20</a:t>
            </a:fld>
            <a:endParaRPr lang="en-GB" smtClean="0">
              <a:solidFill>
                <a:srgbClr val="000000"/>
              </a:solidFill>
              <a:latin typeface="Calibri"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a:p>
            <a:pPr eaLnBrk="1" hangingPunct="1">
              <a:spcBef>
                <a:spcPct val="0"/>
              </a:spcBef>
            </a:pPr>
            <a:endParaRPr lang="en-GB" smtClean="0"/>
          </a:p>
        </p:txBody>
      </p:sp>
    </p:spTree>
    <p:extLst>
      <p:ext uri="{BB962C8B-B14F-4D97-AF65-F5344CB8AC3E}">
        <p14:creationId xmlns:p14="http://schemas.microsoft.com/office/powerpoint/2010/main" val="2480568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43" indent="-296286">
              <a:defRPr>
                <a:solidFill>
                  <a:schemeClr val="tx1"/>
                </a:solidFill>
                <a:latin typeface="Arial" charset="0"/>
              </a:defRPr>
            </a:lvl2pPr>
            <a:lvl3pPr marL="1185145" indent="-237029">
              <a:defRPr>
                <a:solidFill>
                  <a:schemeClr val="tx1"/>
                </a:solidFill>
                <a:latin typeface="Arial" charset="0"/>
              </a:defRPr>
            </a:lvl3pPr>
            <a:lvl4pPr marL="1659203" indent="-237029">
              <a:defRPr>
                <a:solidFill>
                  <a:schemeClr val="tx1"/>
                </a:solidFill>
                <a:latin typeface="Arial" charset="0"/>
              </a:defRPr>
            </a:lvl4pPr>
            <a:lvl5pPr marL="2133260" indent="-237029">
              <a:defRPr>
                <a:solidFill>
                  <a:schemeClr val="tx1"/>
                </a:solidFill>
                <a:latin typeface="Arial" charset="0"/>
              </a:defRPr>
            </a:lvl5pPr>
            <a:lvl6pPr marL="2607317" indent="-237029" fontAlgn="base">
              <a:spcBef>
                <a:spcPct val="0"/>
              </a:spcBef>
              <a:spcAft>
                <a:spcPct val="0"/>
              </a:spcAft>
              <a:defRPr>
                <a:solidFill>
                  <a:schemeClr val="tx1"/>
                </a:solidFill>
                <a:latin typeface="Arial" charset="0"/>
              </a:defRPr>
            </a:lvl6pPr>
            <a:lvl7pPr marL="3081375" indent="-237029" fontAlgn="base">
              <a:spcBef>
                <a:spcPct val="0"/>
              </a:spcBef>
              <a:spcAft>
                <a:spcPct val="0"/>
              </a:spcAft>
              <a:defRPr>
                <a:solidFill>
                  <a:schemeClr val="tx1"/>
                </a:solidFill>
                <a:latin typeface="Arial" charset="0"/>
              </a:defRPr>
            </a:lvl7pPr>
            <a:lvl8pPr marL="3555433" indent="-237029" fontAlgn="base">
              <a:spcBef>
                <a:spcPct val="0"/>
              </a:spcBef>
              <a:spcAft>
                <a:spcPct val="0"/>
              </a:spcAft>
              <a:defRPr>
                <a:solidFill>
                  <a:schemeClr val="tx1"/>
                </a:solidFill>
                <a:latin typeface="Arial" charset="0"/>
              </a:defRPr>
            </a:lvl8pPr>
            <a:lvl9pPr marL="4029491" indent="-237029" fontAlgn="base">
              <a:spcBef>
                <a:spcPct val="0"/>
              </a:spcBef>
              <a:spcAft>
                <a:spcPct val="0"/>
              </a:spcAft>
              <a:defRPr>
                <a:solidFill>
                  <a:schemeClr val="tx1"/>
                </a:solidFill>
                <a:latin typeface="Arial" charset="0"/>
              </a:defRPr>
            </a:lvl9pPr>
          </a:lstStyle>
          <a:p>
            <a:pPr fontAlgn="base">
              <a:spcBef>
                <a:spcPct val="0"/>
              </a:spcBef>
              <a:spcAft>
                <a:spcPct val="0"/>
              </a:spcAft>
              <a:defRPr/>
            </a:pPr>
            <a:fld id="{A89F8145-4DE3-494C-8AC3-D8AB08837729}" type="slidenum">
              <a:rPr lang="en-GB" smtClean="0">
                <a:solidFill>
                  <a:srgbClr val="000000"/>
                </a:solidFill>
                <a:latin typeface="Calibri" pitchFamily="34" charset="0"/>
              </a:rPr>
              <a:pPr fontAlgn="base">
                <a:spcBef>
                  <a:spcPct val="0"/>
                </a:spcBef>
                <a:spcAft>
                  <a:spcPct val="0"/>
                </a:spcAft>
                <a:defRPr/>
              </a:pPr>
              <a:t>21</a:t>
            </a:fld>
            <a:endParaRPr lang="en-GB" smtClean="0">
              <a:solidFill>
                <a:srgbClr val="000000"/>
              </a:solidFill>
              <a:latin typeface="Calibri"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Tree>
    <p:extLst>
      <p:ext uri="{BB962C8B-B14F-4D97-AF65-F5344CB8AC3E}">
        <p14:creationId xmlns:p14="http://schemas.microsoft.com/office/powerpoint/2010/main" val="2908777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43" indent="-296286">
              <a:defRPr>
                <a:solidFill>
                  <a:schemeClr val="tx1"/>
                </a:solidFill>
                <a:latin typeface="Arial" charset="0"/>
              </a:defRPr>
            </a:lvl2pPr>
            <a:lvl3pPr marL="1185145" indent="-237029">
              <a:defRPr>
                <a:solidFill>
                  <a:schemeClr val="tx1"/>
                </a:solidFill>
                <a:latin typeface="Arial" charset="0"/>
              </a:defRPr>
            </a:lvl3pPr>
            <a:lvl4pPr marL="1659203" indent="-237029">
              <a:defRPr>
                <a:solidFill>
                  <a:schemeClr val="tx1"/>
                </a:solidFill>
                <a:latin typeface="Arial" charset="0"/>
              </a:defRPr>
            </a:lvl4pPr>
            <a:lvl5pPr marL="2133260" indent="-237029">
              <a:defRPr>
                <a:solidFill>
                  <a:schemeClr val="tx1"/>
                </a:solidFill>
                <a:latin typeface="Arial" charset="0"/>
              </a:defRPr>
            </a:lvl5pPr>
            <a:lvl6pPr marL="2607317" indent="-237029" fontAlgn="base">
              <a:spcBef>
                <a:spcPct val="0"/>
              </a:spcBef>
              <a:spcAft>
                <a:spcPct val="0"/>
              </a:spcAft>
              <a:defRPr>
                <a:solidFill>
                  <a:schemeClr val="tx1"/>
                </a:solidFill>
                <a:latin typeface="Arial" charset="0"/>
              </a:defRPr>
            </a:lvl6pPr>
            <a:lvl7pPr marL="3081375" indent="-237029" fontAlgn="base">
              <a:spcBef>
                <a:spcPct val="0"/>
              </a:spcBef>
              <a:spcAft>
                <a:spcPct val="0"/>
              </a:spcAft>
              <a:defRPr>
                <a:solidFill>
                  <a:schemeClr val="tx1"/>
                </a:solidFill>
                <a:latin typeface="Arial" charset="0"/>
              </a:defRPr>
            </a:lvl7pPr>
            <a:lvl8pPr marL="3555433" indent="-237029" fontAlgn="base">
              <a:spcBef>
                <a:spcPct val="0"/>
              </a:spcBef>
              <a:spcAft>
                <a:spcPct val="0"/>
              </a:spcAft>
              <a:defRPr>
                <a:solidFill>
                  <a:schemeClr val="tx1"/>
                </a:solidFill>
                <a:latin typeface="Arial" charset="0"/>
              </a:defRPr>
            </a:lvl8pPr>
            <a:lvl9pPr marL="4029491" indent="-237029" fontAlgn="base">
              <a:spcBef>
                <a:spcPct val="0"/>
              </a:spcBef>
              <a:spcAft>
                <a:spcPct val="0"/>
              </a:spcAft>
              <a:defRPr>
                <a:solidFill>
                  <a:schemeClr val="tx1"/>
                </a:solidFill>
                <a:latin typeface="Arial" charset="0"/>
              </a:defRPr>
            </a:lvl9pPr>
          </a:lstStyle>
          <a:p>
            <a:pPr fontAlgn="base">
              <a:spcBef>
                <a:spcPct val="0"/>
              </a:spcBef>
              <a:spcAft>
                <a:spcPct val="0"/>
              </a:spcAft>
              <a:defRPr/>
            </a:pPr>
            <a:fld id="{A89F8145-4DE3-494C-8AC3-D8AB08837729}" type="slidenum">
              <a:rPr lang="en-GB" smtClean="0">
                <a:solidFill>
                  <a:srgbClr val="000000"/>
                </a:solidFill>
                <a:latin typeface="Calibri" pitchFamily="34" charset="0"/>
              </a:rPr>
              <a:pPr fontAlgn="base">
                <a:spcBef>
                  <a:spcPct val="0"/>
                </a:spcBef>
                <a:spcAft>
                  <a:spcPct val="0"/>
                </a:spcAft>
                <a:defRPr/>
              </a:pPr>
              <a:t>23</a:t>
            </a:fld>
            <a:endParaRPr lang="en-GB" smtClean="0">
              <a:solidFill>
                <a:srgbClr val="000000"/>
              </a:solidFill>
              <a:latin typeface="Calibri"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rPr>
              <a:t>BIG SHEET: Make a big sheet shaped like this and have the tools on A4 ready to stick on.</a:t>
            </a:r>
          </a:p>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1162979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0B205663-5BA2-468E-908C-3D9BEA917D23}" type="slidenum">
              <a:rPr lang="en-GB" smtClean="0">
                <a:solidFill>
                  <a:srgbClr val="000000"/>
                </a:solidFill>
                <a:latin typeface="Calibri" pitchFamily="34" charset="0"/>
              </a:rPr>
              <a:pPr eaLnBrk="1" hangingPunct="1"/>
              <a:t>24</a:t>
            </a:fld>
            <a:endParaRPr lang="en-GB" smtClean="0">
              <a:solidFill>
                <a:srgbClr val="000000"/>
              </a:solidFill>
              <a:latin typeface="Calibri"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a:p>
            <a:pPr eaLnBrk="1" hangingPunct="1">
              <a:spcBef>
                <a:spcPct val="0"/>
              </a:spcBef>
            </a:pPr>
            <a:r>
              <a:rPr lang="en-GB" dirty="0" smtClean="0"/>
              <a:t>BIG</a:t>
            </a:r>
            <a:r>
              <a:rPr lang="en-GB" baseline="0" dirty="0" smtClean="0"/>
              <a:t> SHEET: Prepare a flip chart with Key relevant lessons from today as a heading</a:t>
            </a:r>
            <a:endParaRPr lang="en-GB" dirty="0" smtClean="0"/>
          </a:p>
        </p:txBody>
      </p:sp>
    </p:spTree>
    <p:extLst>
      <p:ext uri="{BB962C8B-B14F-4D97-AF65-F5344CB8AC3E}">
        <p14:creationId xmlns:p14="http://schemas.microsoft.com/office/powerpoint/2010/main" val="88848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7A170A97-EB68-4441-89ED-356C0DC9A959}" type="slidenum">
              <a:rPr lang="en-GB" smtClean="0">
                <a:solidFill>
                  <a:srgbClr val="000000"/>
                </a:solidFill>
                <a:latin typeface="Calibri" pitchFamily="34" charset="0"/>
              </a:rPr>
              <a:pPr eaLnBrk="1" hangingPunct="1"/>
              <a:t>3</a:t>
            </a:fld>
            <a:endParaRPr lang="en-GB" smtClean="0">
              <a:solidFill>
                <a:srgbClr val="000000"/>
              </a:solidFill>
              <a:latin typeface="Calibri" pitchFamily="34" charset="0"/>
            </a:endParaRPr>
          </a:p>
        </p:txBody>
      </p:sp>
      <p:sp>
        <p:nvSpPr>
          <p:cNvPr id="84995" name="Text Box 1"/>
          <p:cNvSpPr txBox="1">
            <a:spLocks noChangeArrowheads="1"/>
          </p:cNvSpPr>
          <p:nvPr/>
        </p:nvSpPr>
        <p:spPr bwMode="auto">
          <a:xfrm>
            <a:off x="3884614" y="9223517"/>
            <a:ext cx="2971800"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068" tIns="47034" rIns="94068" bIns="47034"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fld id="{4220BFF1-E99C-4D60-9A84-2F6AF93E2B3C}" type="slidenum">
              <a:rPr lang="en-GB" sz="1200">
                <a:solidFill>
                  <a:srgbClr val="000000"/>
                </a:solidFill>
              </a:rPr>
              <a:pPr algn="r" eaLnBrk="1" hangingPunct="1">
                <a:buClrTx/>
                <a:buFontTx/>
                <a:buNone/>
              </a:pPr>
              <a:t>3</a:t>
            </a:fld>
            <a:endParaRPr lang="en-GB" sz="1200">
              <a:solidFill>
                <a:srgbClr val="000000"/>
              </a:solidFill>
            </a:endParaRPr>
          </a:p>
        </p:txBody>
      </p:sp>
      <p:sp>
        <p:nvSpPr>
          <p:cNvPr id="84996" name="Rectangle 2"/>
          <p:cNvSpPr>
            <a:spLocks noGrp="1" noRot="1" noChangeAspect="1" noChangeArrowheads="1" noTextEdit="1"/>
          </p:cNvSpPr>
          <p:nvPr>
            <p:ph type="sldImg"/>
          </p:nvPr>
        </p:nvSpPr>
        <p:spPr>
          <a:xfrm>
            <a:off x="1003300" y="728663"/>
            <a:ext cx="4852988" cy="36417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7" name="Rectangle 3"/>
          <p:cNvSpPr>
            <a:spLocks noGrp="1" noChangeArrowheads="1"/>
          </p:cNvSpPr>
          <p:nvPr>
            <p:ph type="body" idx="1"/>
          </p:nvPr>
        </p:nvSpPr>
        <p:spPr>
          <a:xfrm>
            <a:off x="685800" y="4612601"/>
            <a:ext cx="5486400" cy="436983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pPr>
            <a:r>
              <a:rPr lang="en-US" dirty="0" smtClean="0">
                <a:latin typeface="Arial" pitchFamily="34" charset="0"/>
              </a:rPr>
              <a:t>If you ask people what they need, they often come with a superficial shopping list of things. The</a:t>
            </a:r>
            <a:r>
              <a:rPr lang="en-US" baseline="0" dirty="0" smtClean="0">
                <a:latin typeface="Arial" pitchFamily="34" charset="0"/>
              </a:rPr>
              <a:t> answer to ‘Why’ type questions usually give an insight into the perspectives of the person you are addressing.</a:t>
            </a:r>
            <a:endParaRPr lang="en-US" dirty="0" smtClean="0">
              <a:latin typeface="Arial" pitchFamily="34" charset="0"/>
            </a:endParaRPr>
          </a:p>
        </p:txBody>
      </p:sp>
    </p:spTree>
    <p:extLst>
      <p:ext uri="{BB962C8B-B14F-4D97-AF65-F5344CB8AC3E}">
        <p14:creationId xmlns:p14="http://schemas.microsoft.com/office/powerpoint/2010/main" val="331393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89B8E66C-053F-4B91-AF31-181F1350889D}" type="slidenum">
              <a:rPr lang="en-GB" smtClean="0">
                <a:solidFill>
                  <a:srgbClr val="000000"/>
                </a:solidFill>
                <a:latin typeface="Calibri" pitchFamily="34" charset="0"/>
              </a:rPr>
              <a:pPr eaLnBrk="1" hangingPunct="1"/>
              <a:t>4</a:t>
            </a:fld>
            <a:endParaRPr lang="en-GB" smtClean="0">
              <a:solidFill>
                <a:srgbClr val="000000"/>
              </a:solidFill>
              <a:latin typeface="Calibri" pitchFamily="34" charset="0"/>
            </a:endParaRPr>
          </a:p>
        </p:txBody>
      </p:sp>
      <p:sp>
        <p:nvSpPr>
          <p:cNvPr id="87043" name="Text Box 1"/>
          <p:cNvSpPr txBox="1">
            <a:spLocks noChangeArrowheads="1"/>
          </p:cNvSpPr>
          <p:nvPr/>
        </p:nvSpPr>
        <p:spPr bwMode="auto">
          <a:xfrm>
            <a:off x="3884614" y="9223517"/>
            <a:ext cx="2971800"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321" tIns="48527" rIns="93321" bIns="48527"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fld id="{C952ED12-C0EC-4226-A738-61840C3CF8A9}" type="slidenum">
              <a:rPr lang="en-GB" sz="1200">
                <a:solidFill>
                  <a:srgbClr val="000000"/>
                </a:solidFill>
                <a:latin typeface="Calibri" pitchFamily="34" charset="0"/>
              </a:rPr>
              <a:pPr algn="r" eaLnBrk="1" hangingPunct="1">
                <a:buClrTx/>
                <a:buFontTx/>
                <a:buNone/>
              </a:pPr>
              <a:t>4</a:t>
            </a:fld>
            <a:endParaRPr lang="en-GB" sz="1200">
              <a:solidFill>
                <a:srgbClr val="000000"/>
              </a:solidFill>
              <a:latin typeface="Calibri" pitchFamily="34" charset="0"/>
            </a:endParaRPr>
          </a:p>
        </p:txBody>
      </p:sp>
      <p:sp>
        <p:nvSpPr>
          <p:cNvPr id="87044" name="Rectangle 2"/>
          <p:cNvSpPr>
            <a:spLocks noGrp="1" noRot="1" noChangeAspect="1" noChangeArrowheads="1" noTextEdit="1"/>
          </p:cNvSpPr>
          <p:nvPr>
            <p:ph type="sldImg"/>
          </p:nvPr>
        </p:nvSpPr>
        <p:spPr>
          <a:xfrm>
            <a:off x="1003300" y="728663"/>
            <a:ext cx="4852988" cy="36417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5" name="Rectangle 3"/>
          <p:cNvSpPr>
            <a:spLocks noGrp="1" noChangeArrowheads="1"/>
          </p:cNvSpPr>
          <p:nvPr>
            <p:ph type="body" idx="1"/>
          </p:nvPr>
        </p:nvSpPr>
        <p:spPr>
          <a:xfrm>
            <a:off x="685800" y="4612601"/>
            <a:ext cx="5486400" cy="436983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pPr>
            <a:r>
              <a:rPr lang="en-US" dirty="0" smtClean="0">
                <a:latin typeface="Arial" pitchFamily="34" charset="0"/>
              </a:rPr>
              <a:t>As always not definitive.</a:t>
            </a:r>
          </a:p>
        </p:txBody>
      </p:sp>
    </p:spTree>
    <p:extLst>
      <p:ext uri="{BB962C8B-B14F-4D97-AF65-F5344CB8AC3E}">
        <p14:creationId xmlns:p14="http://schemas.microsoft.com/office/powerpoint/2010/main" val="42596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89B8E66C-053F-4B91-AF31-181F1350889D}" type="slidenum">
              <a:rPr lang="en-GB" smtClean="0">
                <a:solidFill>
                  <a:srgbClr val="000000"/>
                </a:solidFill>
                <a:latin typeface="Calibri" pitchFamily="34" charset="0"/>
              </a:rPr>
              <a:pPr eaLnBrk="1" hangingPunct="1"/>
              <a:t>5</a:t>
            </a:fld>
            <a:endParaRPr lang="en-GB" smtClean="0">
              <a:solidFill>
                <a:srgbClr val="000000"/>
              </a:solidFill>
              <a:latin typeface="Calibri" pitchFamily="34" charset="0"/>
            </a:endParaRPr>
          </a:p>
        </p:txBody>
      </p:sp>
      <p:sp>
        <p:nvSpPr>
          <p:cNvPr id="87043" name="Text Box 1"/>
          <p:cNvSpPr txBox="1">
            <a:spLocks noChangeArrowheads="1"/>
          </p:cNvSpPr>
          <p:nvPr/>
        </p:nvSpPr>
        <p:spPr bwMode="auto">
          <a:xfrm>
            <a:off x="3884614" y="9223517"/>
            <a:ext cx="2971800"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321" tIns="48527" rIns="93321" bIns="48527"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fld id="{C952ED12-C0EC-4226-A738-61840C3CF8A9}" type="slidenum">
              <a:rPr lang="en-GB" sz="1200">
                <a:solidFill>
                  <a:srgbClr val="000000"/>
                </a:solidFill>
                <a:latin typeface="Calibri" pitchFamily="34" charset="0"/>
              </a:rPr>
              <a:pPr algn="r" eaLnBrk="1" hangingPunct="1"/>
              <a:t>5</a:t>
            </a:fld>
            <a:endParaRPr lang="en-GB" sz="1200">
              <a:solidFill>
                <a:srgbClr val="000000"/>
              </a:solidFill>
              <a:latin typeface="Calibri" pitchFamily="34" charset="0"/>
            </a:endParaRPr>
          </a:p>
        </p:txBody>
      </p:sp>
      <p:sp>
        <p:nvSpPr>
          <p:cNvPr id="87044" name="Rectangle 2"/>
          <p:cNvSpPr>
            <a:spLocks noGrp="1" noRot="1" noChangeAspect="1" noChangeArrowheads="1" noTextEdit="1"/>
          </p:cNvSpPr>
          <p:nvPr>
            <p:ph type="sldImg"/>
          </p:nvPr>
        </p:nvSpPr>
        <p:spPr>
          <a:xfrm>
            <a:off x="1003300" y="728663"/>
            <a:ext cx="4852988" cy="36417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5" name="Rectangle 3"/>
          <p:cNvSpPr>
            <a:spLocks noGrp="1" noChangeArrowheads="1"/>
          </p:cNvSpPr>
          <p:nvPr>
            <p:ph type="body" idx="1"/>
          </p:nvPr>
        </p:nvSpPr>
        <p:spPr>
          <a:xfrm>
            <a:off x="685800" y="4612601"/>
            <a:ext cx="5486400" cy="436983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pPr>
            <a:r>
              <a:rPr lang="en-US" dirty="0" smtClean="0">
                <a:latin typeface="Arial" pitchFamily="34" charset="0"/>
              </a:rPr>
              <a:t>A handout will be provided with this role play scenario, this will also be the basis of the exercises on Day 2 afternoon and Day 3 morning.</a:t>
            </a:r>
            <a:r>
              <a:rPr lang="en-US" baseline="0" dirty="0" smtClean="0">
                <a:latin typeface="Arial" pitchFamily="34" charset="0"/>
              </a:rPr>
              <a:t> The role play provides a common frame of reference so that people from different countries can work together in group work. It also enables people to step back from their own context and in doing so often frees them up to think differently and express themselves more freely. </a:t>
            </a:r>
            <a:endParaRPr lang="en-US" dirty="0" smtClean="0">
              <a:latin typeface="Arial" pitchFamily="34" charset="0"/>
            </a:endParaRPr>
          </a:p>
        </p:txBody>
      </p:sp>
    </p:spTree>
    <p:extLst>
      <p:ext uri="{BB962C8B-B14F-4D97-AF65-F5344CB8AC3E}">
        <p14:creationId xmlns:p14="http://schemas.microsoft.com/office/powerpoint/2010/main" val="185007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8141"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FF0000"/>
                </a:solidFill>
                <a:effectLst/>
                <a:uLnTx/>
                <a:uFillTx/>
                <a:latin typeface="+mn-lt"/>
              </a:rPr>
              <a:t>BIG SHEET: Prepare one blank matrix – about two flip chart size, with the two Axis labelled as on the picture. Leave the matrix blank the blue cards are to illustrate meta cards to stick on. Then as with all methods like this, print out the slides – 1 page per slide, this one and the next slide as instructions </a:t>
            </a:r>
          </a:p>
          <a:p>
            <a:pPr defTabSz="948141" eaLnBrk="0" fontAlgn="base" hangingPunct="0">
              <a:spcBef>
                <a:spcPct val="30000"/>
              </a:spcBef>
              <a:spcAft>
                <a:spcPct val="0"/>
              </a:spcAft>
              <a:defRPr/>
            </a:pPr>
            <a:endParaRPr lang="en-GB" b="0" dirty="0" smtClean="0">
              <a:solidFill>
                <a:srgbClr val="FF0000"/>
              </a:solidFill>
            </a:endParaRPr>
          </a:p>
          <a:p>
            <a:pPr marL="0" marR="0" indent="0" algn="l" defTabSz="948141" rtl="0" eaLnBrk="0" fontAlgn="base" latinLnBrk="0" hangingPunct="0">
              <a:lnSpc>
                <a:spcPct val="100000"/>
              </a:lnSpc>
              <a:spcBef>
                <a:spcPct val="30000"/>
              </a:spcBef>
              <a:spcAft>
                <a:spcPct val="0"/>
              </a:spcAft>
              <a:buClrTx/>
              <a:buSzTx/>
              <a:buFontTx/>
              <a:buNone/>
              <a:tabLst/>
              <a:defRPr/>
            </a:pPr>
            <a:r>
              <a:rPr lang="en-GB" b="0" dirty="0" smtClean="0"/>
              <a:t>PRINT</a:t>
            </a:r>
            <a:r>
              <a:rPr lang="en-GB" b="0" baseline="0" dirty="0" smtClean="0"/>
              <a:t> OUT THIS and stick to the previous matrix as instruction.</a:t>
            </a:r>
            <a:endParaRPr lang="en-GB" b="0" dirty="0" smtClean="0"/>
          </a:p>
          <a:p>
            <a:pPr defTabSz="948141" eaLnBrk="0" fontAlgn="base" hangingPunct="0">
              <a:spcBef>
                <a:spcPct val="30000"/>
              </a:spcBef>
              <a:spcAft>
                <a:spcPct val="0"/>
              </a:spcAft>
              <a:defRPr/>
            </a:pPr>
            <a:endParaRPr lang="en-GB" b="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E5E5EB83-D13F-46A0-9DC3-EBE8F7EE2E88}"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318316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pPr>
              <a:defRPr/>
            </a:pPr>
            <a:fld id="{E5E5EB83-D13F-46A0-9DC3-EBE8F7EE2E88}" type="slidenum">
              <a:rPr lang="en-GB" smtClean="0">
                <a:solidFill>
                  <a:prstClr val="black"/>
                </a:solidFill>
              </a:rPr>
              <a:pPr>
                <a:defRPr/>
              </a:pPr>
              <a:t>7</a:t>
            </a:fld>
            <a:endParaRPr lang="en-GB">
              <a:solidFill>
                <a:prstClr val="black"/>
              </a:solidFill>
            </a:endParaRPr>
          </a:p>
        </p:txBody>
      </p:sp>
    </p:spTree>
    <p:extLst>
      <p:ext uri="{BB962C8B-B14F-4D97-AF65-F5344CB8AC3E}">
        <p14:creationId xmlns:p14="http://schemas.microsoft.com/office/powerpoint/2010/main" val="318316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rPr>
              <a:t>PRINT OUT and stick to next slide matrix as instruction. </a:t>
            </a:r>
          </a:p>
          <a:p>
            <a:endParaRPr lang="en-GB" b="0" dirty="0" smtClean="0"/>
          </a:p>
        </p:txBody>
      </p:sp>
      <p:sp>
        <p:nvSpPr>
          <p:cNvPr id="4" name="Slide Number Placeholder 3"/>
          <p:cNvSpPr>
            <a:spLocks noGrp="1"/>
          </p:cNvSpPr>
          <p:nvPr>
            <p:ph type="sldNum" sz="quarter" idx="10"/>
          </p:nvPr>
        </p:nvSpPr>
        <p:spPr/>
        <p:txBody>
          <a:bodyPr/>
          <a:lstStyle/>
          <a:p>
            <a:pPr>
              <a:defRPr/>
            </a:pPr>
            <a:fld id="{E5E5EB83-D13F-46A0-9DC3-EBE8F7EE2E88}"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318316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rPr>
              <a:t>BIG SHEET: Prepare the blank matrix, about 6 flip charts, 3 wide and 3 deep. </a:t>
            </a:r>
          </a:p>
          <a:p>
            <a:endParaRPr lang="en-GB" dirty="0"/>
          </a:p>
        </p:txBody>
      </p:sp>
      <p:sp>
        <p:nvSpPr>
          <p:cNvPr id="4" name="Slide Number Placeholder 3"/>
          <p:cNvSpPr>
            <a:spLocks noGrp="1"/>
          </p:cNvSpPr>
          <p:nvPr>
            <p:ph type="sldNum" sz="quarter" idx="10"/>
          </p:nvPr>
        </p:nvSpPr>
        <p:spPr/>
        <p:txBody>
          <a:bodyPr/>
          <a:lstStyle/>
          <a:p>
            <a:fld id="{A3786DC1-A7BA-4642-903E-32EB28B23A55}" type="slidenum">
              <a:rPr lang="en-GB" smtClean="0"/>
              <a:pPr/>
              <a:t>9</a:t>
            </a:fld>
            <a:endParaRPr lang="en-GB"/>
          </a:p>
        </p:txBody>
      </p:sp>
    </p:spTree>
    <p:extLst>
      <p:ext uri="{BB962C8B-B14F-4D97-AF65-F5344CB8AC3E}">
        <p14:creationId xmlns:p14="http://schemas.microsoft.com/office/powerpoint/2010/main" val="100344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0D0890-2B98-43E1-94A3-427DE4649024}" type="slidenum">
              <a:rPr lang="en-GB" smtClean="0"/>
              <a:pPr/>
              <a:t>‹#›</a:t>
            </a:fld>
            <a:endParaRPr lang="en-GB"/>
          </a:p>
        </p:txBody>
      </p:sp>
    </p:spTree>
    <p:extLst>
      <p:ext uri="{BB962C8B-B14F-4D97-AF65-F5344CB8AC3E}">
        <p14:creationId xmlns:p14="http://schemas.microsoft.com/office/powerpoint/2010/main" val="173064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0D0890-2B98-43E1-94A3-427DE4649024}" type="slidenum">
              <a:rPr lang="en-GB" smtClean="0"/>
              <a:pPr/>
              <a:t>‹#›</a:t>
            </a:fld>
            <a:endParaRPr lang="en-GB"/>
          </a:p>
        </p:txBody>
      </p:sp>
    </p:spTree>
    <p:extLst>
      <p:ext uri="{BB962C8B-B14F-4D97-AF65-F5344CB8AC3E}">
        <p14:creationId xmlns:p14="http://schemas.microsoft.com/office/powerpoint/2010/main" val="116715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0D0890-2B98-43E1-94A3-427DE4649024}" type="slidenum">
              <a:rPr lang="en-GB" smtClean="0"/>
              <a:pPr/>
              <a:t>‹#›</a:t>
            </a:fld>
            <a:endParaRPr lang="en-GB"/>
          </a:p>
        </p:txBody>
      </p:sp>
    </p:spTree>
    <p:extLst>
      <p:ext uri="{BB962C8B-B14F-4D97-AF65-F5344CB8AC3E}">
        <p14:creationId xmlns:p14="http://schemas.microsoft.com/office/powerpoint/2010/main" val="3423589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2258150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55285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0877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97055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325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586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082315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35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0D0890-2B98-43E1-94A3-427DE4649024}" type="slidenum">
              <a:rPr lang="en-GB" smtClean="0"/>
              <a:pPr/>
              <a:t>‹#›</a:t>
            </a:fld>
            <a:endParaRPr lang="en-GB"/>
          </a:p>
        </p:txBody>
      </p:sp>
    </p:spTree>
    <p:extLst>
      <p:ext uri="{BB962C8B-B14F-4D97-AF65-F5344CB8AC3E}">
        <p14:creationId xmlns:p14="http://schemas.microsoft.com/office/powerpoint/2010/main" val="1616881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2629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3650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89597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70096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0851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82285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7597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1001463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0402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560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0D0890-2B98-43E1-94A3-427DE4649024}" type="slidenum">
              <a:rPr lang="en-GB" smtClean="0"/>
              <a:pPr/>
              <a:t>‹#›</a:t>
            </a:fld>
            <a:endParaRPr lang="en-GB"/>
          </a:p>
        </p:txBody>
      </p:sp>
    </p:spTree>
    <p:extLst>
      <p:ext uri="{BB962C8B-B14F-4D97-AF65-F5344CB8AC3E}">
        <p14:creationId xmlns:p14="http://schemas.microsoft.com/office/powerpoint/2010/main" val="336492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2036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9380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1955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395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1766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3220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9033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7885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6009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27699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0D0890-2B98-43E1-94A3-427DE4649024}" type="slidenum">
              <a:rPr lang="en-GB" smtClean="0"/>
              <a:pPr/>
              <a:t>‹#›</a:t>
            </a:fld>
            <a:endParaRPr lang="en-GB"/>
          </a:p>
        </p:txBody>
      </p:sp>
    </p:spTree>
    <p:extLst>
      <p:ext uri="{BB962C8B-B14F-4D97-AF65-F5344CB8AC3E}">
        <p14:creationId xmlns:p14="http://schemas.microsoft.com/office/powerpoint/2010/main" val="29886007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7607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4741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3073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0964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4776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5667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20894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8228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9144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924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0D0890-2B98-43E1-94A3-427DE4649024}" type="slidenum">
              <a:rPr lang="en-GB" smtClean="0"/>
              <a:pPr/>
              <a:t>‹#›</a:t>
            </a:fld>
            <a:endParaRPr lang="en-GB"/>
          </a:p>
        </p:txBody>
      </p:sp>
    </p:spTree>
    <p:extLst>
      <p:ext uri="{BB962C8B-B14F-4D97-AF65-F5344CB8AC3E}">
        <p14:creationId xmlns:p14="http://schemas.microsoft.com/office/powerpoint/2010/main" val="3815325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44821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189432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0D0890-2B98-43E1-94A3-427DE4649024}" type="slidenum">
              <a:rPr lang="en-GB" smtClean="0"/>
              <a:pPr/>
              <a:t>‹#›</a:t>
            </a:fld>
            <a:endParaRPr lang="en-GB"/>
          </a:p>
        </p:txBody>
      </p:sp>
    </p:spTree>
    <p:extLst>
      <p:ext uri="{BB962C8B-B14F-4D97-AF65-F5344CB8AC3E}">
        <p14:creationId xmlns:p14="http://schemas.microsoft.com/office/powerpoint/2010/main" val="273545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0D0890-2B98-43E1-94A3-427DE4649024}" type="slidenum">
              <a:rPr lang="en-GB" smtClean="0"/>
              <a:pPr/>
              <a:t>‹#›</a:t>
            </a:fld>
            <a:endParaRPr lang="en-GB"/>
          </a:p>
        </p:txBody>
      </p:sp>
    </p:spTree>
    <p:extLst>
      <p:ext uri="{BB962C8B-B14F-4D97-AF65-F5344CB8AC3E}">
        <p14:creationId xmlns:p14="http://schemas.microsoft.com/office/powerpoint/2010/main" val="280618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0D0890-2B98-43E1-94A3-427DE4649024}" type="slidenum">
              <a:rPr lang="en-GB" smtClean="0"/>
              <a:pPr/>
              <a:t>‹#›</a:t>
            </a:fld>
            <a:endParaRPr lang="en-GB"/>
          </a:p>
        </p:txBody>
      </p:sp>
    </p:spTree>
    <p:extLst>
      <p:ext uri="{BB962C8B-B14F-4D97-AF65-F5344CB8AC3E}">
        <p14:creationId xmlns:p14="http://schemas.microsoft.com/office/powerpoint/2010/main" val="324307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0D0890-2B98-43E1-94A3-427DE4649024}" type="slidenum">
              <a:rPr lang="en-GB" smtClean="0"/>
              <a:pPr/>
              <a:t>‹#›</a:t>
            </a:fld>
            <a:endParaRPr lang="en-GB"/>
          </a:p>
        </p:txBody>
      </p:sp>
    </p:spTree>
    <p:extLst>
      <p:ext uri="{BB962C8B-B14F-4D97-AF65-F5344CB8AC3E}">
        <p14:creationId xmlns:p14="http://schemas.microsoft.com/office/powerpoint/2010/main" val="81749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vmlDrawing" Target="../drawings/vmlDrawing1.vml"/><Relationship Id="rId2" Type="http://schemas.openxmlformats.org/officeDocument/2006/relationships/slideLayout" Target="../slideLayouts/slideLayout14.xml"/><Relationship Id="rId16" Type="http://schemas.openxmlformats.org/officeDocument/2006/relationships/theme" Target="../theme/theme2.xml"/><Relationship Id="rId20"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D0890-2B98-43E1-94A3-427DE4649024}" type="slidenum">
              <a:rPr lang="en-GB" smtClean="0"/>
              <a:pPr/>
              <a:t>‹#›</a:t>
            </a:fld>
            <a:endParaRPr lang="en-GB"/>
          </a:p>
        </p:txBody>
      </p:sp>
    </p:spTree>
    <p:extLst>
      <p:ext uri="{BB962C8B-B14F-4D97-AF65-F5344CB8AC3E}">
        <p14:creationId xmlns:p14="http://schemas.microsoft.com/office/powerpoint/2010/main" val="1366709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0"/>
          <p:cNvGraphicFramePr>
            <a:graphicFrameLocks noChangeAspect="1"/>
          </p:cNvGraphicFramePr>
          <p:nvPr/>
        </p:nvGraphicFramePr>
        <p:xfrm>
          <a:off x="0" y="6096000"/>
          <a:ext cx="762000" cy="762000"/>
        </p:xfrm>
        <a:graphic>
          <a:graphicData uri="http://schemas.openxmlformats.org/presentationml/2006/ole">
            <mc:AlternateContent xmlns:mc="http://schemas.openxmlformats.org/markup-compatibility/2006">
              <mc:Choice xmlns:v="urn:schemas-microsoft-com:vml" Requires="v">
                <p:oleObj spid="_x0000_s3474" name="Photo Editor Photo" r:id="rId18" imgW="3604572" imgH="3604572" progId="">
                  <p:embed/>
                </p:oleObj>
              </mc:Choice>
              <mc:Fallback>
                <p:oleObj name="Photo Editor Photo" r:id="rId18" imgW="3604572" imgH="3604572" progId="">
                  <p:embed/>
                  <p:pic>
                    <p:nvPicPr>
                      <p:cNvPr id="0" name="Picture 2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096000"/>
                        <a:ext cx="762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1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342313" y="5867400"/>
            <a:ext cx="8016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00653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543813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039172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bwMode="auto">
          <a:xfrm>
            <a:off x="0" y="692150"/>
            <a:ext cx="9144000" cy="6165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381000" indent="-381000" eaLnBrk="1" hangingPunct="1">
              <a:buFontTx/>
              <a:buNone/>
              <a:defRPr/>
            </a:pPr>
            <a:endParaRPr lang="en-GB" sz="1800" b="1" dirty="0" smtClean="0">
              <a:solidFill>
                <a:srgbClr val="800080"/>
              </a:solidFill>
            </a:endParaRPr>
          </a:p>
          <a:p>
            <a:pPr marL="0" indent="0" eaLnBrk="1" hangingPunct="1">
              <a:buFontTx/>
              <a:buNone/>
              <a:defRPr/>
            </a:pPr>
            <a:endParaRPr lang="en-GB" sz="1800" b="1" dirty="0" smtClean="0">
              <a:solidFill>
                <a:srgbClr val="006600"/>
              </a:solidFill>
            </a:endParaRPr>
          </a:p>
          <a:p>
            <a:pPr marL="0" indent="0" eaLnBrk="1" hangingPunct="1">
              <a:buFontTx/>
              <a:buNone/>
              <a:defRPr/>
            </a:pPr>
            <a:endParaRPr lang="en-GB" sz="1800" b="1" dirty="0">
              <a:solidFill>
                <a:srgbClr val="006600"/>
              </a:solidFill>
            </a:endParaRPr>
          </a:p>
          <a:p>
            <a:pPr marL="0" indent="0" eaLnBrk="1" hangingPunct="1">
              <a:buFontTx/>
              <a:buNone/>
              <a:defRPr/>
            </a:pPr>
            <a:endParaRPr lang="en-GB" sz="1800" b="1" dirty="0" smtClean="0">
              <a:solidFill>
                <a:srgbClr val="006600"/>
              </a:solidFill>
            </a:endParaRPr>
          </a:p>
          <a:p>
            <a:pPr marL="0" indent="0" eaLnBrk="1" hangingPunct="1">
              <a:buFontTx/>
              <a:buNone/>
              <a:defRPr/>
            </a:pPr>
            <a:endParaRPr lang="en-GB" sz="1800" b="1" dirty="0">
              <a:solidFill>
                <a:srgbClr val="006600"/>
              </a:solidFill>
            </a:endParaRPr>
          </a:p>
          <a:p>
            <a:pPr marL="0" indent="0" eaLnBrk="1" hangingPunct="1">
              <a:buFontTx/>
              <a:buNone/>
              <a:defRPr/>
            </a:pPr>
            <a:endParaRPr lang="en-GB" sz="1800" b="1" dirty="0" smtClean="0">
              <a:solidFill>
                <a:srgbClr val="006600"/>
              </a:solidFill>
            </a:endParaRPr>
          </a:p>
          <a:p>
            <a:pPr marL="0" indent="0" eaLnBrk="1" hangingPunct="1">
              <a:buFontTx/>
              <a:buNone/>
              <a:defRPr/>
            </a:pPr>
            <a:endParaRPr lang="en-GB" sz="1800" b="1" dirty="0" smtClean="0">
              <a:solidFill>
                <a:srgbClr val="006600"/>
              </a:solidFill>
            </a:endParaRPr>
          </a:p>
          <a:p>
            <a:pPr marL="723900" eaLnBrk="1" hangingPunct="1">
              <a:buNone/>
              <a:defRPr/>
            </a:pPr>
            <a:endParaRPr lang="en-GB" sz="1800" b="1" dirty="0" smtClean="0">
              <a:solidFill>
                <a:srgbClr val="7030A0"/>
              </a:solidFill>
            </a:endParaRPr>
          </a:p>
          <a:p>
            <a:pPr marL="723900" eaLnBrk="1" hangingPunct="1">
              <a:buFontTx/>
              <a:buAutoNum type="arabicPeriod"/>
              <a:defRPr/>
            </a:pPr>
            <a:endParaRPr lang="en-GB" sz="1800" b="1" dirty="0" smtClean="0">
              <a:solidFill>
                <a:srgbClr val="7030A0"/>
              </a:solidFill>
            </a:endParaRPr>
          </a:p>
          <a:p>
            <a:pPr marL="381000" indent="-381000" eaLnBrk="1" hangingPunct="1">
              <a:lnSpc>
                <a:spcPct val="80000"/>
              </a:lnSpc>
              <a:buFontTx/>
              <a:buNone/>
              <a:defRPr/>
            </a:pPr>
            <a:endParaRPr lang="en-GB" sz="1800" dirty="0" smtClean="0"/>
          </a:p>
          <a:p>
            <a:pPr marL="381000" indent="-381000" eaLnBrk="1" hangingPunct="1">
              <a:lnSpc>
                <a:spcPct val="80000"/>
              </a:lnSpc>
              <a:buFontTx/>
              <a:buNone/>
              <a:defRPr/>
            </a:pPr>
            <a:endParaRPr lang="en-GB" sz="1800" dirty="0" smtClean="0"/>
          </a:p>
          <a:p>
            <a:pPr marL="457200" indent="-457200" eaLnBrk="1" hangingPunct="1">
              <a:lnSpc>
                <a:spcPct val="80000"/>
              </a:lnSpc>
              <a:buFontTx/>
              <a:buAutoNum type="arabicPeriod"/>
              <a:defRPr/>
            </a:pPr>
            <a:r>
              <a:rPr lang="ru-RU" sz="2000" b="1" dirty="0" smtClean="0"/>
              <a:t>Членам групп ознакомиться с печатным материалом, описывающим задание</a:t>
            </a:r>
            <a:r>
              <a:rPr lang="en-GB" sz="2000" b="1" dirty="0" smtClean="0"/>
              <a:t>.</a:t>
            </a:r>
          </a:p>
          <a:p>
            <a:pPr marL="457200" indent="-457200" eaLnBrk="1" hangingPunct="1">
              <a:lnSpc>
                <a:spcPct val="80000"/>
              </a:lnSpc>
              <a:buFontTx/>
              <a:buAutoNum type="arabicPeriod"/>
              <a:defRPr/>
            </a:pPr>
            <a:r>
              <a:rPr lang="ru-RU" sz="2000" b="1" dirty="0" smtClean="0"/>
              <a:t>После этого, каждая группа представляет свою часть задания другим участникам</a:t>
            </a:r>
            <a:r>
              <a:rPr lang="en-GB" sz="2000" b="1" dirty="0" smtClean="0"/>
              <a:t>.</a:t>
            </a:r>
          </a:p>
          <a:p>
            <a:pPr marL="457200" indent="-457200" eaLnBrk="1" hangingPunct="1">
              <a:lnSpc>
                <a:spcPct val="80000"/>
              </a:lnSpc>
              <a:buFontTx/>
              <a:buAutoNum type="arabicPeriod"/>
              <a:defRPr/>
            </a:pPr>
            <a:r>
              <a:rPr lang="ru-RU" sz="2000" b="1" dirty="0" smtClean="0"/>
              <a:t>Не задавать вопросов и не делать устных замечаний. Если у Вас есть замечания  или вопросы по представленным заданиям, напишите их в ясной форме на </a:t>
            </a:r>
            <a:r>
              <a:rPr lang="ru-RU" sz="2000" b="1" dirty="0" err="1" smtClean="0"/>
              <a:t>стикере</a:t>
            </a:r>
            <a:r>
              <a:rPr lang="ru-RU" sz="2000" b="1" dirty="0" smtClean="0"/>
              <a:t> , который наклейте в соответствующем разделе распечатки задания</a:t>
            </a:r>
            <a:r>
              <a:rPr lang="en-GB" sz="2000" b="1" dirty="0" smtClean="0"/>
              <a:t>.</a:t>
            </a:r>
          </a:p>
          <a:p>
            <a:pPr marL="457200" indent="-457200" eaLnBrk="1" hangingPunct="1">
              <a:lnSpc>
                <a:spcPct val="80000"/>
              </a:lnSpc>
              <a:buFontTx/>
              <a:buAutoNum type="arabicPeriod"/>
              <a:defRPr/>
            </a:pPr>
            <a:r>
              <a:rPr lang="ru-RU" sz="2000" b="1" dirty="0" smtClean="0"/>
              <a:t>После представления своей части задания, члены каждой группы обсуждают полученные замечания и вопросы.</a:t>
            </a:r>
            <a:endParaRPr lang="en-GB" sz="2000" b="1" dirty="0" smtClean="0"/>
          </a:p>
          <a:p>
            <a:pPr marL="457200" indent="-457200" eaLnBrk="1" hangingPunct="1">
              <a:lnSpc>
                <a:spcPct val="80000"/>
              </a:lnSpc>
              <a:buFontTx/>
              <a:buAutoNum type="arabicPeriod"/>
              <a:defRPr/>
            </a:pPr>
            <a:r>
              <a:rPr lang="ru-RU" sz="2000" b="1" dirty="0" smtClean="0"/>
              <a:t>Каждая группа кратко отвечает на полученные замечания/вопросы.</a:t>
            </a:r>
            <a:endParaRPr lang="en-GB" sz="2000" b="1" dirty="0" smtClean="0"/>
          </a:p>
        </p:txBody>
      </p:sp>
      <p:pic>
        <p:nvPicPr>
          <p:cNvPr id="29700" name="Picture 2" descr="C:\Users\PeterOHara\Desktop\Manual pictures and illustrations 140910\Photo 3 poster with post -its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9308" y="1219200"/>
            <a:ext cx="3506692" cy="26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txBox="1">
            <a:spLocks noChangeArrowheads="1"/>
          </p:cNvSpPr>
          <p:nvPr/>
        </p:nvSpPr>
        <p:spPr bwMode="auto">
          <a:xfrm>
            <a:off x="0" y="0"/>
            <a:ext cx="9122568" cy="1066799"/>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prstClr val="black"/>
                </a:solidFill>
                <a:latin typeface="Arial" pitchFamily="34" charset="0"/>
                <a:cs typeface="Arial" pitchFamily="34" charset="0"/>
              </a:rPr>
              <a:t>Метод </a:t>
            </a:r>
            <a:r>
              <a:rPr lang="ru-RU" sz="2200" b="1" dirty="0" err="1" smtClean="0">
                <a:solidFill>
                  <a:prstClr val="black"/>
                </a:solidFill>
                <a:latin typeface="Arial" pitchFamily="34" charset="0"/>
                <a:cs typeface="Arial" pitchFamily="34" charset="0"/>
              </a:rPr>
              <a:t>партисипативного</a:t>
            </a:r>
            <a:r>
              <a:rPr lang="en-US" sz="2200" b="1" dirty="0" smtClean="0">
                <a:solidFill>
                  <a:prstClr val="black"/>
                </a:solidFill>
                <a:latin typeface="Arial" pitchFamily="34" charset="0"/>
                <a:cs typeface="Arial" pitchFamily="34" charset="0"/>
              </a:rPr>
              <a:t> </a:t>
            </a:r>
            <a:r>
              <a:rPr lang="ru-RU" sz="2200" b="1" dirty="0">
                <a:solidFill>
                  <a:prstClr val="black"/>
                </a:solidFill>
                <a:latin typeface="Arial" pitchFamily="34" charset="0"/>
                <a:cs typeface="Arial" pitchFamily="34" charset="0"/>
              </a:rPr>
              <a:t>(при широком вовлечении всех заинтересованных сторон</a:t>
            </a:r>
            <a:r>
              <a:rPr lang="ru-RU" sz="2200" b="1" dirty="0" smtClean="0">
                <a:solidFill>
                  <a:prstClr val="black"/>
                </a:solidFill>
                <a:latin typeface="Arial" pitchFamily="34" charset="0"/>
                <a:cs typeface="Arial" pitchFamily="34" charset="0"/>
              </a:rPr>
              <a:t>) обзора политики и стратегии</a:t>
            </a:r>
            <a:endParaRPr lang="en-US" sz="2200" b="1" dirty="0">
              <a:solidFill>
                <a:srgbClr val="FF0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1</a:t>
            </a:fld>
            <a:endParaRPr lang="en-GB" dirty="0">
              <a:solidFill>
                <a:prstClr val="black">
                  <a:tint val="75000"/>
                </a:prstClr>
              </a:solidFill>
            </a:endParaRPr>
          </a:p>
        </p:txBody>
      </p:sp>
    </p:spTree>
    <p:extLst>
      <p:ext uri="{BB962C8B-B14F-4D97-AF65-F5344CB8AC3E}">
        <p14:creationId xmlns:p14="http://schemas.microsoft.com/office/powerpoint/2010/main" val="3437083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73"/>
          <p:cNvSpPr>
            <a:spLocks noChangeArrowheads="1"/>
          </p:cNvSpPr>
          <p:nvPr/>
        </p:nvSpPr>
        <p:spPr bwMode="auto">
          <a:xfrm>
            <a:off x="0"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4000">
              <a:solidFill>
                <a:srgbClr val="000000"/>
              </a:solidFill>
              <a:latin typeface="Calibri" pitchFamily="34" charset="0"/>
            </a:endParaRPr>
          </a:p>
        </p:txBody>
      </p:sp>
      <p:sp>
        <p:nvSpPr>
          <p:cNvPr id="33795" name="Rectangle 74"/>
          <p:cNvSpPr>
            <a:spLocks noChangeArrowheads="1"/>
          </p:cNvSpPr>
          <p:nvPr/>
        </p:nvSpPr>
        <p:spPr bwMode="auto">
          <a:xfrm>
            <a:off x="0" y="142875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4000">
                <a:solidFill>
                  <a:srgbClr val="000000"/>
                </a:solidFill>
                <a:latin typeface="Calibri" pitchFamily="34" charset="0"/>
              </a:rPr>
              <a:t/>
            </a:r>
            <a:br>
              <a:rPr lang="en-US" sz="4000">
                <a:solidFill>
                  <a:srgbClr val="000000"/>
                </a:solidFill>
                <a:latin typeface="Calibri" pitchFamily="34" charset="0"/>
              </a:rPr>
            </a:br>
            <a:endParaRPr lang="en-US" sz="1200">
              <a:solidFill>
                <a:srgbClr val="000000"/>
              </a:solidFill>
              <a:latin typeface="Calibri" pitchFamily="34" charset="0"/>
              <a:cs typeface="Times New Roman" pitchFamily="18" charset="0"/>
            </a:endParaRPr>
          </a:p>
          <a:p>
            <a:pPr eaLnBrk="0" hangingPunct="0"/>
            <a:endParaRPr lang="en-US" sz="4000">
              <a:solidFill>
                <a:srgbClr val="000000"/>
              </a:solidFill>
              <a:latin typeface="Calibri" pitchFamily="34" charset="0"/>
            </a:endParaRPr>
          </a:p>
        </p:txBody>
      </p:sp>
      <p:sp>
        <p:nvSpPr>
          <p:cNvPr id="33796" name="Text Box 90"/>
          <p:cNvSpPr txBox="1">
            <a:spLocks noChangeArrowheads="1"/>
          </p:cNvSpPr>
          <p:nvPr/>
        </p:nvSpPr>
        <p:spPr bwMode="auto">
          <a:xfrm>
            <a:off x="2514600" y="32766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sz="4000">
              <a:solidFill>
                <a:srgbClr val="000000"/>
              </a:solidFill>
              <a:latin typeface="Calibri" pitchFamily="34" charset="0"/>
            </a:endParaRPr>
          </a:p>
        </p:txBody>
      </p:sp>
      <p:sp>
        <p:nvSpPr>
          <p:cNvPr id="33797" name="Text Box 91"/>
          <p:cNvSpPr txBox="1">
            <a:spLocks noChangeArrowheads="1"/>
          </p:cNvSpPr>
          <p:nvPr/>
        </p:nvSpPr>
        <p:spPr bwMode="auto">
          <a:xfrm>
            <a:off x="2057400" y="3124200"/>
            <a:ext cx="5970588" cy="584775"/>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ru-RU" sz="1600" b="1" dirty="0" smtClean="0">
                <a:solidFill>
                  <a:srgbClr val="7030A0"/>
                </a:solidFill>
                <a:latin typeface="Calibri" pitchFamily="34" charset="0"/>
              </a:rPr>
              <a:t>Полный социально-экономический и экологический потенциал устойчивого управления лесами не использован</a:t>
            </a:r>
            <a:endParaRPr lang="en-GB" sz="1200" b="1" dirty="0">
              <a:solidFill>
                <a:srgbClr val="FF0000"/>
              </a:solidFill>
              <a:latin typeface="Calibri" pitchFamily="34" charset="0"/>
            </a:endParaRPr>
          </a:p>
        </p:txBody>
      </p:sp>
      <p:sp>
        <p:nvSpPr>
          <p:cNvPr id="33798" name="Text Box 92"/>
          <p:cNvSpPr txBox="1">
            <a:spLocks noChangeArrowheads="1"/>
          </p:cNvSpPr>
          <p:nvPr/>
        </p:nvSpPr>
        <p:spPr bwMode="auto">
          <a:xfrm>
            <a:off x="304800" y="3276600"/>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ru-RU" sz="2000" dirty="0" smtClean="0">
                <a:solidFill>
                  <a:srgbClr val="000000"/>
                </a:solidFill>
                <a:latin typeface="Calibri" pitchFamily="34" charset="0"/>
              </a:rPr>
              <a:t>Проблемы</a:t>
            </a:r>
            <a:endParaRPr lang="en-GB" sz="2000" dirty="0">
              <a:solidFill>
                <a:srgbClr val="000000"/>
              </a:solidFill>
              <a:latin typeface="Calibri" pitchFamily="34" charset="0"/>
            </a:endParaRPr>
          </a:p>
        </p:txBody>
      </p:sp>
      <p:sp>
        <p:nvSpPr>
          <p:cNvPr id="33799" name="Text Box 93"/>
          <p:cNvSpPr txBox="1">
            <a:spLocks noChangeArrowheads="1"/>
          </p:cNvSpPr>
          <p:nvPr/>
        </p:nvSpPr>
        <p:spPr bwMode="auto">
          <a:xfrm>
            <a:off x="457200" y="4572000"/>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ru-RU" sz="2000" dirty="0" smtClean="0">
                <a:solidFill>
                  <a:srgbClr val="000000"/>
                </a:solidFill>
                <a:latin typeface="Calibri" pitchFamily="34" charset="0"/>
              </a:rPr>
              <a:t>Причины</a:t>
            </a:r>
            <a:endParaRPr lang="en-GB" sz="2000" dirty="0">
              <a:solidFill>
                <a:srgbClr val="000000"/>
              </a:solidFill>
              <a:latin typeface="Calibri" pitchFamily="34" charset="0"/>
            </a:endParaRPr>
          </a:p>
        </p:txBody>
      </p:sp>
      <p:sp>
        <p:nvSpPr>
          <p:cNvPr id="33800" name="Text Box 94"/>
          <p:cNvSpPr txBox="1">
            <a:spLocks noChangeArrowheads="1"/>
          </p:cNvSpPr>
          <p:nvPr/>
        </p:nvSpPr>
        <p:spPr bwMode="auto">
          <a:xfrm>
            <a:off x="304800" y="198120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ru-RU" sz="2000" dirty="0" smtClean="0">
                <a:solidFill>
                  <a:srgbClr val="000000"/>
                </a:solidFill>
                <a:latin typeface="Calibri" pitchFamily="34" charset="0"/>
              </a:rPr>
              <a:t>Влияния</a:t>
            </a:r>
            <a:endParaRPr lang="en-GB" sz="2000" dirty="0">
              <a:solidFill>
                <a:srgbClr val="000000"/>
              </a:solidFill>
              <a:latin typeface="Calibri" pitchFamily="34" charset="0"/>
            </a:endParaRPr>
          </a:p>
        </p:txBody>
      </p:sp>
      <p:sp>
        <p:nvSpPr>
          <p:cNvPr id="33801" name="Text Box 95"/>
          <p:cNvSpPr txBox="1">
            <a:spLocks noChangeArrowheads="1"/>
          </p:cNvSpPr>
          <p:nvPr/>
        </p:nvSpPr>
        <p:spPr bwMode="auto">
          <a:xfrm>
            <a:off x="342900" y="5740400"/>
            <a:ext cx="38481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ru-RU" sz="2000" dirty="0" smtClean="0">
                <a:solidFill>
                  <a:srgbClr val="000000"/>
                </a:solidFill>
                <a:latin typeface="Calibri" pitchFamily="34" charset="0"/>
              </a:rPr>
              <a:t>Коренные причины</a:t>
            </a:r>
            <a:endParaRPr lang="en-GB" sz="2000" dirty="0">
              <a:solidFill>
                <a:srgbClr val="000000"/>
              </a:solidFill>
              <a:latin typeface="Calibri" pitchFamily="34" charset="0"/>
            </a:endParaRPr>
          </a:p>
        </p:txBody>
      </p:sp>
      <p:sp>
        <p:nvSpPr>
          <p:cNvPr id="33802" name="Rectangle 96"/>
          <p:cNvSpPr>
            <a:spLocks noChangeArrowheads="1"/>
          </p:cNvSpPr>
          <p:nvPr/>
        </p:nvSpPr>
        <p:spPr bwMode="auto">
          <a:xfrm>
            <a:off x="1981200" y="54102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3" name="Rectangle 98"/>
          <p:cNvSpPr>
            <a:spLocks noChangeArrowheads="1"/>
          </p:cNvSpPr>
          <p:nvPr/>
        </p:nvSpPr>
        <p:spPr bwMode="auto">
          <a:xfrm>
            <a:off x="5181600" y="53340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4" name="Rectangle 99"/>
          <p:cNvSpPr>
            <a:spLocks noChangeArrowheads="1"/>
          </p:cNvSpPr>
          <p:nvPr/>
        </p:nvSpPr>
        <p:spPr bwMode="auto">
          <a:xfrm>
            <a:off x="3886200" y="5334000"/>
            <a:ext cx="990600" cy="381000"/>
          </a:xfrm>
          <a:prstGeom prst="rect">
            <a:avLst/>
          </a:prstGeom>
          <a:solidFill>
            <a:srgbClr val="FFFF00"/>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5" name="Rectangle 100"/>
          <p:cNvSpPr>
            <a:spLocks noChangeArrowheads="1"/>
          </p:cNvSpPr>
          <p:nvPr/>
        </p:nvSpPr>
        <p:spPr bwMode="auto">
          <a:xfrm>
            <a:off x="4572000" y="5943600"/>
            <a:ext cx="990600" cy="381000"/>
          </a:xfrm>
          <a:prstGeom prst="rect">
            <a:avLst/>
          </a:prstGeom>
          <a:solidFill>
            <a:srgbClr val="FFFF00"/>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6" name="Rectangle 101"/>
          <p:cNvSpPr>
            <a:spLocks noChangeArrowheads="1"/>
          </p:cNvSpPr>
          <p:nvPr/>
        </p:nvSpPr>
        <p:spPr bwMode="auto">
          <a:xfrm>
            <a:off x="2362200" y="4038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7" name="Rectangle 102"/>
          <p:cNvSpPr>
            <a:spLocks noChangeArrowheads="1"/>
          </p:cNvSpPr>
          <p:nvPr/>
        </p:nvSpPr>
        <p:spPr bwMode="auto">
          <a:xfrm>
            <a:off x="3505200" y="4038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8" name="Rectangle 103"/>
          <p:cNvSpPr>
            <a:spLocks noChangeArrowheads="1"/>
          </p:cNvSpPr>
          <p:nvPr/>
        </p:nvSpPr>
        <p:spPr bwMode="auto">
          <a:xfrm>
            <a:off x="4724400" y="4038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9" name="Rectangle 104"/>
          <p:cNvSpPr>
            <a:spLocks noChangeArrowheads="1"/>
          </p:cNvSpPr>
          <p:nvPr/>
        </p:nvSpPr>
        <p:spPr bwMode="auto">
          <a:xfrm>
            <a:off x="6019800" y="4038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0" name="Rectangle 105"/>
          <p:cNvSpPr>
            <a:spLocks noChangeArrowheads="1"/>
          </p:cNvSpPr>
          <p:nvPr/>
        </p:nvSpPr>
        <p:spPr bwMode="auto">
          <a:xfrm>
            <a:off x="2514600" y="4800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1" name="Rectangle 106"/>
          <p:cNvSpPr>
            <a:spLocks noChangeArrowheads="1"/>
          </p:cNvSpPr>
          <p:nvPr/>
        </p:nvSpPr>
        <p:spPr bwMode="auto">
          <a:xfrm>
            <a:off x="3886200" y="4800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2" name="Rectangle 107"/>
          <p:cNvSpPr>
            <a:spLocks noChangeArrowheads="1"/>
          </p:cNvSpPr>
          <p:nvPr/>
        </p:nvSpPr>
        <p:spPr bwMode="auto">
          <a:xfrm>
            <a:off x="5181600" y="4800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3" name="Rectangle 108"/>
          <p:cNvSpPr>
            <a:spLocks noChangeArrowheads="1"/>
          </p:cNvSpPr>
          <p:nvPr/>
        </p:nvSpPr>
        <p:spPr bwMode="auto">
          <a:xfrm>
            <a:off x="6934200" y="52578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4" name="Rectangle 109"/>
          <p:cNvSpPr>
            <a:spLocks noChangeArrowheads="1"/>
          </p:cNvSpPr>
          <p:nvPr/>
        </p:nvSpPr>
        <p:spPr bwMode="auto">
          <a:xfrm>
            <a:off x="6477000" y="5943600"/>
            <a:ext cx="990600" cy="381000"/>
          </a:xfrm>
          <a:prstGeom prst="rect">
            <a:avLst/>
          </a:prstGeom>
          <a:solidFill>
            <a:srgbClr val="FFFF00"/>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5" name="Rectangle 110"/>
          <p:cNvSpPr>
            <a:spLocks noChangeArrowheads="1"/>
          </p:cNvSpPr>
          <p:nvPr/>
        </p:nvSpPr>
        <p:spPr bwMode="auto">
          <a:xfrm>
            <a:off x="2209800" y="12192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6" name="Rectangle 111"/>
          <p:cNvSpPr>
            <a:spLocks noChangeArrowheads="1"/>
          </p:cNvSpPr>
          <p:nvPr/>
        </p:nvSpPr>
        <p:spPr bwMode="auto">
          <a:xfrm>
            <a:off x="1905000" y="22098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7" name="Rectangle 112"/>
          <p:cNvSpPr>
            <a:spLocks noChangeArrowheads="1"/>
          </p:cNvSpPr>
          <p:nvPr/>
        </p:nvSpPr>
        <p:spPr bwMode="auto">
          <a:xfrm>
            <a:off x="3505200" y="16002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8" name="Rectangle 113"/>
          <p:cNvSpPr>
            <a:spLocks noChangeArrowheads="1"/>
          </p:cNvSpPr>
          <p:nvPr/>
        </p:nvSpPr>
        <p:spPr bwMode="auto">
          <a:xfrm>
            <a:off x="4191000" y="2133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9" name="Rectangle 114"/>
          <p:cNvSpPr>
            <a:spLocks noChangeArrowheads="1"/>
          </p:cNvSpPr>
          <p:nvPr/>
        </p:nvSpPr>
        <p:spPr bwMode="auto">
          <a:xfrm>
            <a:off x="6629400" y="26670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20" name="Rectangle 115"/>
          <p:cNvSpPr>
            <a:spLocks noChangeArrowheads="1"/>
          </p:cNvSpPr>
          <p:nvPr/>
        </p:nvSpPr>
        <p:spPr bwMode="auto">
          <a:xfrm>
            <a:off x="5791200" y="2133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21" name="Rectangle 116"/>
          <p:cNvSpPr>
            <a:spLocks noChangeArrowheads="1"/>
          </p:cNvSpPr>
          <p:nvPr/>
        </p:nvSpPr>
        <p:spPr bwMode="auto">
          <a:xfrm>
            <a:off x="6324600" y="15240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22" name="Line 117"/>
          <p:cNvSpPr>
            <a:spLocks noChangeShapeType="1"/>
          </p:cNvSpPr>
          <p:nvPr/>
        </p:nvSpPr>
        <p:spPr bwMode="auto">
          <a:xfrm flipH="1" flipV="1">
            <a:off x="2667000" y="2590800"/>
            <a:ext cx="152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3" name="Line 118"/>
          <p:cNvSpPr>
            <a:spLocks noChangeShapeType="1"/>
          </p:cNvSpPr>
          <p:nvPr/>
        </p:nvSpPr>
        <p:spPr bwMode="auto">
          <a:xfrm flipV="1">
            <a:off x="4572000" y="2514600"/>
            <a:ext cx="76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4" name="Line 119"/>
          <p:cNvSpPr>
            <a:spLocks noChangeShapeType="1"/>
          </p:cNvSpPr>
          <p:nvPr/>
        </p:nvSpPr>
        <p:spPr bwMode="auto">
          <a:xfrm flipH="1" flipV="1">
            <a:off x="4038600" y="19812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5" name="Line 121"/>
          <p:cNvSpPr>
            <a:spLocks noChangeShapeType="1"/>
          </p:cNvSpPr>
          <p:nvPr/>
        </p:nvSpPr>
        <p:spPr bwMode="auto">
          <a:xfrm flipH="1" flipV="1">
            <a:off x="5181600" y="2286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6" name="Line 122"/>
          <p:cNvSpPr>
            <a:spLocks noChangeShapeType="1"/>
          </p:cNvSpPr>
          <p:nvPr/>
        </p:nvSpPr>
        <p:spPr bwMode="auto">
          <a:xfrm flipV="1">
            <a:off x="5791200" y="25146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7" name="Line 123"/>
          <p:cNvSpPr>
            <a:spLocks noChangeShapeType="1"/>
          </p:cNvSpPr>
          <p:nvPr/>
        </p:nvSpPr>
        <p:spPr bwMode="auto">
          <a:xfrm flipV="1">
            <a:off x="2819400" y="3673474"/>
            <a:ext cx="381000" cy="365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8" name="Line 124"/>
          <p:cNvSpPr>
            <a:spLocks noChangeShapeType="1"/>
          </p:cNvSpPr>
          <p:nvPr/>
        </p:nvSpPr>
        <p:spPr bwMode="auto">
          <a:xfrm flipV="1">
            <a:off x="7010400" y="1905000"/>
            <a:ext cx="152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9" name="Line 125"/>
          <p:cNvSpPr>
            <a:spLocks noChangeShapeType="1"/>
          </p:cNvSpPr>
          <p:nvPr/>
        </p:nvSpPr>
        <p:spPr bwMode="auto">
          <a:xfrm flipV="1">
            <a:off x="6400800" y="1905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0" name="Line 126"/>
          <p:cNvSpPr>
            <a:spLocks noChangeShapeType="1"/>
          </p:cNvSpPr>
          <p:nvPr/>
        </p:nvSpPr>
        <p:spPr bwMode="auto">
          <a:xfrm flipV="1">
            <a:off x="2895600" y="18288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1" name="Line 127"/>
          <p:cNvSpPr>
            <a:spLocks noChangeShapeType="1"/>
          </p:cNvSpPr>
          <p:nvPr/>
        </p:nvSpPr>
        <p:spPr bwMode="auto">
          <a:xfrm flipV="1">
            <a:off x="2362200" y="16002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2" name="Line 128"/>
          <p:cNvSpPr>
            <a:spLocks noChangeShapeType="1"/>
          </p:cNvSpPr>
          <p:nvPr/>
        </p:nvSpPr>
        <p:spPr bwMode="auto">
          <a:xfrm flipH="1" flipV="1">
            <a:off x="3200400" y="1371600"/>
            <a:ext cx="838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3" name="Line 129"/>
          <p:cNvSpPr>
            <a:spLocks noChangeShapeType="1"/>
          </p:cNvSpPr>
          <p:nvPr/>
        </p:nvSpPr>
        <p:spPr bwMode="auto">
          <a:xfrm flipV="1">
            <a:off x="3962400" y="3750676"/>
            <a:ext cx="0" cy="2879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4" name="Line 130"/>
          <p:cNvSpPr>
            <a:spLocks noChangeShapeType="1"/>
          </p:cNvSpPr>
          <p:nvPr/>
        </p:nvSpPr>
        <p:spPr bwMode="auto">
          <a:xfrm flipH="1" flipV="1">
            <a:off x="4991100" y="3690352"/>
            <a:ext cx="190500" cy="3482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5" name="Line 131"/>
          <p:cNvSpPr>
            <a:spLocks noChangeShapeType="1"/>
          </p:cNvSpPr>
          <p:nvPr/>
        </p:nvSpPr>
        <p:spPr bwMode="auto">
          <a:xfrm flipV="1">
            <a:off x="6324600" y="28956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6" name="Line 133"/>
          <p:cNvSpPr>
            <a:spLocks noChangeShapeType="1"/>
          </p:cNvSpPr>
          <p:nvPr/>
        </p:nvSpPr>
        <p:spPr bwMode="auto">
          <a:xfrm flipH="1" flipV="1">
            <a:off x="6096000" y="3708974"/>
            <a:ext cx="381000" cy="329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7" name="Line 134"/>
          <p:cNvSpPr>
            <a:spLocks noChangeShapeType="1"/>
          </p:cNvSpPr>
          <p:nvPr/>
        </p:nvSpPr>
        <p:spPr bwMode="auto">
          <a:xfrm flipV="1">
            <a:off x="5638800" y="4419600"/>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8" name="Line 135"/>
          <p:cNvSpPr>
            <a:spLocks noChangeShapeType="1"/>
          </p:cNvSpPr>
          <p:nvPr/>
        </p:nvSpPr>
        <p:spPr bwMode="auto">
          <a:xfrm flipH="1" flipV="1">
            <a:off x="5105400" y="4419600"/>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9" name="Line 136"/>
          <p:cNvSpPr>
            <a:spLocks noChangeShapeType="1"/>
          </p:cNvSpPr>
          <p:nvPr/>
        </p:nvSpPr>
        <p:spPr bwMode="auto">
          <a:xfrm flipV="1">
            <a:off x="5715000" y="4267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0" name="Line 137"/>
          <p:cNvSpPr>
            <a:spLocks noChangeShapeType="1"/>
          </p:cNvSpPr>
          <p:nvPr/>
        </p:nvSpPr>
        <p:spPr bwMode="auto">
          <a:xfrm flipH="1" flipV="1">
            <a:off x="3810000" y="4419600"/>
            <a:ext cx="609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1" name="Line 138"/>
          <p:cNvSpPr>
            <a:spLocks noChangeShapeType="1"/>
          </p:cNvSpPr>
          <p:nvPr/>
        </p:nvSpPr>
        <p:spPr bwMode="auto">
          <a:xfrm flipH="1" flipV="1">
            <a:off x="2895600" y="4419600"/>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2" name="Line 139"/>
          <p:cNvSpPr>
            <a:spLocks noChangeShapeType="1"/>
          </p:cNvSpPr>
          <p:nvPr/>
        </p:nvSpPr>
        <p:spPr bwMode="auto">
          <a:xfrm flipH="1" flipV="1">
            <a:off x="3505200" y="5029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3" name="Line 140"/>
          <p:cNvSpPr>
            <a:spLocks noChangeShapeType="1"/>
          </p:cNvSpPr>
          <p:nvPr/>
        </p:nvSpPr>
        <p:spPr bwMode="auto">
          <a:xfrm flipH="1" flipV="1">
            <a:off x="4876800" y="49530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4" name="Line 141"/>
          <p:cNvSpPr>
            <a:spLocks noChangeShapeType="1"/>
          </p:cNvSpPr>
          <p:nvPr/>
        </p:nvSpPr>
        <p:spPr bwMode="auto">
          <a:xfrm flipH="1" flipV="1">
            <a:off x="5562600" y="62484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5" name="Line 142"/>
          <p:cNvSpPr>
            <a:spLocks noChangeShapeType="1"/>
          </p:cNvSpPr>
          <p:nvPr/>
        </p:nvSpPr>
        <p:spPr bwMode="auto">
          <a:xfrm flipV="1">
            <a:off x="2743200" y="51816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6" name="Line 143"/>
          <p:cNvSpPr>
            <a:spLocks noChangeShapeType="1"/>
          </p:cNvSpPr>
          <p:nvPr/>
        </p:nvSpPr>
        <p:spPr bwMode="auto">
          <a:xfrm flipH="1" flipV="1">
            <a:off x="4343400" y="5181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7" name="Line 145"/>
          <p:cNvSpPr>
            <a:spLocks noChangeShapeType="1"/>
          </p:cNvSpPr>
          <p:nvPr/>
        </p:nvSpPr>
        <p:spPr bwMode="auto">
          <a:xfrm flipV="1">
            <a:off x="5105400" y="571500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8" name="Line 146"/>
          <p:cNvSpPr>
            <a:spLocks noChangeShapeType="1"/>
          </p:cNvSpPr>
          <p:nvPr/>
        </p:nvSpPr>
        <p:spPr bwMode="auto">
          <a:xfrm flipH="1" flipV="1">
            <a:off x="4419600" y="5715000"/>
            <a:ext cx="533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9" name="Line 147"/>
          <p:cNvSpPr>
            <a:spLocks noChangeShapeType="1"/>
          </p:cNvSpPr>
          <p:nvPr/>
        </p:nvSpPr>
        <p:spPr bwMode="auto">
          <a:xfrm flipH="1" flipV="1">
            <a:off x="5638800" y="5181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50" name="Line 148"/>
          <p:cNvSpPr>
            <a:spLocks noChangeShapeType="1"/>
          </p:cNvSpPr>
          <p:nvPr/>
        </p:nvSpPr>
        <p:spPr bwMode="auto">
          <a:xfrm flipV="1">
            <a:off x="7239000" y="56388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51" name="Line 149"/>
          <p:cNvSpPr>
            <a:spLocks noChangeShapeType="1"/>
          </p:cNvSpPr>
          <p:nvPr/>
        </p:nvSpPr>
        <p:spPr bwMode="auto">
          <a:xfrm flipV="1">
            <a:off x="5562600" y="6096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52" name="Line 151"/>
          <p:cNvSpPr>
            <a:spLocks noChangeShapeType="1"/>
          </p:cNvSpPr>
          <p:nvPr/>
        </p:nvSpPr>
        <p:spPr bwMode="auto">
          <a:xfrm flipH="1" flipV="1">
            <a:off x="6172200" y="5562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53" name="Line 152"/>
          <p:cNvSpPr>
            <a:spLocks noChangeShapeType="1"/>
          </p:cNvSpPr>
          <p:nvPr/>
        </p:nvSpPr>
        <p:spPr bwMode="auto">
          <a:xfrm flipH="1" flipV="1">
            <a:off x="6172200" y="50292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54" name="Line 153"/>
          <p:cNvSpPr>
            <a:spLocks noChangeShapeType="1"/>
          </p:cNvSpPr>
          <p:nvPr/>
        </p:nvSpPr>
        <p:spPr bwMode="auto">
          <a:xfrm flipH="1">
            <a:off x="2971800" y="54864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ru-RU" sz="2400" b="0" i="0" u="none" strike="noStrike" kern="1200" cap="none" spc="0" normalizeH="0" baseline="0" noProof="0" dirty="0" smtClean="0">
                <a:ln>
                  <a:noFill/>
                </a:ln>
                <a:solidFill>
                  <a:srgbClr val="000000"/>
                </a:solidFill>
                <a:effectLst/>
                <a:uLnTx/>
                <a:uFillTx/>
                <a:latin typeface="Calibri"/>
                <a:ea typeface="+mj-ea"/>
                <a:cs typeface="+mj-cs"/>
              </a:rPr>
              <a:t>Процедура анализа проблем</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1301031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408384" y="762000"/>
            <a:ext cx="83058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buClrTx/>
              <a:buSzTx/>
              <a:buFontTx/>
              <a:buNone/>
            </a:pPr>
            <a:r>
              <a:rPr lang="ru-RU" sz="2000" b="1" dirty="0" smtClean="0"/>
              <a:t>Процедура проведения</a:t>
            </a:r>
            <a:r>
              <a:rPr lang="en-GB" sz="2000" b="1" dirty="0" smtClean="0">
                <a:solidFill>
                  <a:schemeClr val="tx1"/>
                </a:solidFill>
              </a:rPr>
              <a:t>:</a:t>
            </a:r>
            <a:endParaRPr lang="en-GB" sz="2000" b="1" dirty="0">
              <a:solidFill>
                <a:schemeClr val="tx1"/>
              </a:solidFill>
            </a:endParaRPr>
          </a:p>
          <a:p>
            <a:pPr defTabSz="914400">
              <a:buClrTx/>
              <a:buSzTx/>
              <a:buFontTx/>
              <a:buNone/>
            </a:pPr>
            <a:r>
              <a:rPr lang="en-GB" sz="2000" b="1" dirty="0">
                <a:solidFill>
                  <a:schemeClr val="tx1"/>
                </a:solidFill>
              </a:rPr>
              <a:t> </a:t>
            </a:r>
          </a:p>
          <a:p>
            <a:r>
              <a:rPr lang="ru-RU" sz="2000" dirty="0" smtClean="0">
                <a:solidFill>
                  <a:schemeClr val="tx1"/>
                </a:solidFill>
              </a:rPr>
              <a:t>Шаг</a:t>
            </a:r>
            <a:r>
              <a:rPr lang="en-US" sz="2000" dirty="0" smtClean="0">
                <a:solidFill>
                  <a:schemeClr val="tx1"/>
                </a:solidFill>
              </a:rPr>
              <a:t> </a:t>
            </a:r>
            <a:r>
              <a:rPr lang="en-US" sz="2000" dirty="0">
                <a:solidFill>
                  <a:schemeClr val="tx1"/>
                </a:solidFill>
              </a:rPr>
              <a:t>1. </a:t>
            </a:r>
            <a:r>
              <a:rPr lang="ru-RU" sz="2000" dirty="0" smtClean="0">
                <a:solidFill>
                  <a:schemeClr val="tx1"/>
                </a:solidFill>
              </a:rPr>
              <a:t>Р</a:t>
            </a:r>
            <a:r>
              <a:rPr lang="ru-RU" sz="2000" dirty="0" smtClean="0"/>
              <a:t>аздать всем карточки и маркёры и</a:t>
            </a:r>
            <a:r>
              <a:rPr lang="en-US" sz="2000" dirty="0" smtClean="0">
                <a:solidFill>
                  <a:schemeClr val="tx1"/>
                </a:solidFill>
              </a:rPr>
              <a:t> </a:t>
            </a:r>
            <a:r>
              <a:rPr lang="ru-RU" sz="2000" dirty="0" smtClean="0">
                <a:solidFill>
                  <a:schemeClr val="tx1"/>
                </a:solidFill>
              </a:rPr>
              <a:t>посредством мозгового штурма выявить причины, обуславливающие проблемы – на одной карточке указать только </a:t>
            </a:r>
            <a:r>
              <a:rPr lang="ru-RU" sz="2000" u="sng" dirty="0" smtClean="0"/>
              <a:t>одну</a:t>
            </a:r>
            <a:r>
              <a:rPr lang="ru-RU" sz="2000" u="sng" dirty="0"/>
              <a:t>, чётко сформулированную,  </a:t>
            </a:r>
            <a:r>
              <a:rPr lang="ru-RU" sz="2000" u="sng" dirty="0" smtClean="0"/>
              <a:t>причину.</a:t>
            </a:r>
            <a:r>
              <a:rPr lang="ru-RU" sz="2000" dirty="0" smtClean="0"/>
              <a:t> </a:t>
            </a:r>
            <a:r>
              <a:rPr lang="ru-RU" sz="2000" dirty="0"/>
              <a:t>К</a:t>
            </a:r>
            <a:r>
              <a:rPr lang="ru-RU" sz="2000" dirty="0" smtClean="0"/>
              <a:t>оличество карточек </a:t>
            </a:r>
            <a:r>
              <a:rPr lang="ru-RU" sz="2000" dirty="0" smtClean="0">
                <a:solidFill>
                  <a:schemeClr val="tx1"/>
                </a:solidFill>
              </a:rPr>
              <a:t>на человека</a:t>
            </a:r>
            <a:r>
              <a:rPr lang="ru-RU" sz="2000" dirty="0" smtClean="0"/>
              <a:t> лимитируется - </a:t>
            </a:r>
            <a:r>
              <a:rPr lang="ru-RU" sz="2000" dirty="0" smtClean="0">
                <a:solidFill>
                  <a:schemeClr val="tx1"/>
                </a:solidFill>
              </a:rPr>
              <a:t>максимум </a:t>
            </a:r>
            <a:r>
              <a:rPr lang="en-US" sz="2000" dirty="0" smtClean="0">
                <a:solidFill>
                  <a:schemeClr val="tx1"/>
                </a:solidFill>
              </a:rPr>
              <a:t>2 </a:t>
            </a:r>
            <a:r>
              <a:rPr lang="ru-RU" sz="2000" dirty="0" smtClean="0"/>
              <a:t>карточки</a:t>
            </a:r>
            <a:r>
              <a:rPr lang="en-US" sz="2000" dirty="0" smtClean="0">
                <a:solidFill>
                  <a:schemeClr val="tx1"/>
                </a:solidFill>
              </a:rPr>
              <a:t> </a:t>
            </a:r>
            <a:r>
              <a:rPr lang="ru-RU" sz="2000" dirty="0" smtClean="0">
                <a:solidFill>
                  <a:schemeClr val="tx1"/>
                </a:solidFill>
              </a:rPr>
              <a:t>на человека</a:t>
            </a:r>
            <a:r>
              <a:rPr lang="en-US" sz="2000" dirty="0" smtClean="0">
                <a:solidFill>
                  <a:schemeClr val="tx1"/>
                </a:solidFill>
              </a:rPr>
              <a:t>. </a:t>
            </a:r>
            <a:endParaRPr lang="ru-RU" sz="2000" dirty="0" smtClean="0">
              <a:solidFill>
                <a:schemeClr val="tx1"/>
              </a:solidFill>
            </a:endParaRPr>
          </a:p>
          <a:p>
            <a:endParaRPr lang="en-GB" sz="2000" dirty="0">
              <a:solidFill>
                <a:schemeClr val="tx1"/>
              </a:solidFill>
            </a:endParaRPr>
          </a:p>
          <a:p>
            <a:r>
              <a:rPr lang="ru-RU" sz="2000" dirty="0" smtClean="0">
                <a:solidFill>
                  <a:schemeClr val="tx1"/>
                </a:solidFill>
              </a:rPr>
              <a:t>Шаг</a:t>
            </a:r>
            <a:r>
              <a:rPr lang="en-US" sz="2000" dirty="0" smtClean="0">
                <a:solidFill>
                  <a:schemeClr val="tx1"/>
                </a:solidFill>
              </a:rPr>
              <a:t> </a:t>
            </a:r>
            <a:r>
              <a:rPr lang="en-US" sz="2000" dirty="0">
                <a:solidFill>
                  <a:schemeClr val="tx1"/>
                </a:solidFill>
              </a:rPr>
              <a:t>2. </a:t>
            </a:r>
            <a:r>
              <a:rPr lang="ru-RU" sz="2000" dirty="0" smtClean="0">
                <a:solidFill>
                  <a:schemeClr val="tx1"/>
                </a:solidFill>
              </a:rPr>
              <a:t>При необходимости уточните доводы/смысл написанного. В случае, если написанное не ясно, следует вернуть </a:t>
            </a:r>
            <a:r>
              <a:rPr lang="ru-RU" sz="2000" dirty="0"/>
              <a:t>карточку автору для </a:t>
            </a:r>
            <a:r>
              <a:rPr lang="ru-RU" sz="2000" dirty="0" smtClean="0"/>
              <a:t>более чёткой формулировки излагаемой мысли.</a:t>
            </a:r>
            <a:endParaRPr lang="en-US" sz="2000" dirty="0"/>
          </a:p>
          <a:p>
            <a:pPr defTabSz="914400">
              <a:buClrTx/>
              <a:buSzTx/>
              <a:buFontTx/>
              <a:buNone/>
            </a:pPr>
            <a:endParaRPr lang="en-GB" sz="2000" dirty="0">
              <a:solidFill>
                <a:schemeClr val="tx1"/>
              </a:solidFill>
            </a:endParaRPr>
          </a:p>
          <a:p>
            <a:r>
              <a:rPr lang="ru-RU" sz="2000" dirty="0" smtClean="0">
                <a:solidFill>
                  <a:schemeClr val="tx1"/>
                </a:solidFill>
              </a:rPr>
              <a:t>Шаг</a:t>
            </a:r>
            <a:r>
              <a:rPr lang="en-US" sz="2000" dirty="0" smtClean="0">
                <a:solidFill>
                  <a:schemeClr val="tx1"/>
                </a:solidFill>
              </a:rPr>
              <a:t> </a:t>
            </a:r>
            <a:r>
              <a:rPr lang="en-US" sz="2000" dirty="0">
                <a:solidFill>
                  <a:schemeClr val="tx1"/>
                </a:solidFill>
              </a:rPr>
              <a:t>3. </a:t>
            </a:r>
            <a:r>
              <a:rPr lang="ru-RU" sz="2000" dirty="0"/>
              <a:t>Теперь </a:t>
            </a:r>
            <a:r>
              <a:rPr lang="ru-RU" sz="2000" dirty="0" smtClean="0"/>
              <a:t>совместно сгруппируйте карточки таким образом, чтобы причинные связи находились </a:t>
            </a:r>
            <a:r>
              <a:rPr lang="ru-RU" sz="2000" dirty="0"/>
              <a:t>в </a:t>
            </a:r>
            <a:r>
              <a:rPr lang="ru-RU" sz="2000" dirty="0" smtClean="0"/>
              <a:t>соответствующей последовательности</a:t>
            </a:r>
            <a:r>
              <a:rPr lang="ru-RU" sz="2000" dirty="0"/>
              <a:t>, </a:t>
            </a:r>
            <a:r>
              <a:rPr lang="ru-RU" sz="2000" dirty="0" smtClean="0"/>
              <a:t>более очевидные причины располагаются ближе </a:t>
            </a:r>
            <a:r>
              <a:rPr lang="ru-RU" sz="2000" dirty="0"/>
              <a:t>к </a:t>
            </a:r>
            <a:r>
              <a:rPr lang="ru-RU" sz="2000" dirty="0" smtClean="0"/>
              <a:t>проблеме, а затем следуют неявные (более глубинные) причины. Сгруппируйте похожие карточки, озаглавьте их и разместите их на листе бумаги формата </a:t>
            </a:r>
            <a:r>
              <a:rPr lang="ru-RU" sz="2000" dirty="0" err="1" smtClean="0"/>
              <a:t>А4</a:t>
            </a:r>
            <a:r>
              <a:rPr lang="ru-RU" sz="2000" dirty="0" smtClean="0"/>
              <a:t>, или на карточках разного цвета. </a:t>
            </a:r>
            <a:endParaRPr lang="en-GB" sz="2000" dirty="0">
              <a:solidFill>
                <a:schemeClr val="tx1"/>
              </a:solidFill>
            </a:endParaRPr>
          </a:p>
        </p:txBody>
      </p:sp>
      <p:sp>
        <p:nvSpPr>
          <p:cNvPr id="5"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400" dirty="0">
                <a:solidFill>
                  <a:srgbClr val="000000"/>
                </a:solidFill>
              </a:rPr>
              <a:t>Процедура анализа проблем</a:t>
            </a: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pPr/>
              <a:t>11</a:t>
            </a:fld>
            <a:endParaRPr lang="en-GB"/>
          </a:p>
        </p:txBody>
      </p:sp>
    </p:spTree>
    <p:extLst>
      <p:ext uri="{BB962C8B-B14F-4D97-AF65-F5344CB8AC3E}">
        <p14:creationId xmlns:p14="http://schemas.microsoft.com/office/powerpoint/2010/main" val="288594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457200" y="914400"/>
            <a:ext cx="8458200" cy="49859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buClrTx/>
              <a:buSzTx/>
              <a:buFontTx/>
              <a:buNone/>
            </a:pPr>
            <a:r>
              <a:rPr lang="en-GB" sz="2000" b="1" dirty="0">
                <a:solidFill>
                  <a:schemeClr val="tx1"/>
                </a:solidFill>
              </a:rPr>
              <a:t> </a:t>
            </a:r>
            <a:r>
              <a:rPr lang="ru-RU" sz="2000" b="1" dirty="0" smtClean="0"/>
              <a:t>Процедура проведения</a:t>
            </a:r>
            <a:r>
              <a:rPr lang="en-GB" sz="2000" b="1" dirty="0" smtClean="0">
                <a:solidFill>
                  <a:schemeClr val="tx1"/>
                </a:solidFill>
              </a:rPr>
              <a:t>:</a:t>
            </a:r>
            <a:endParaRPr lang="en-GB" sz="2000" b="1" dirty="0">
              <a:solidFill>
                <a:schemeClr val="tx1"/>
              </a:solidFill>
            </a:endParaRPr>
          </a:p>
          <a:p>
            <a:pPr defTabSz="914400">
              <a:buClrTx/>
              <a:buSzTx/>
              <a:buFontTx/>
              <a:buNone/>
            </a:pPr>
            <a:endParaRPr lang="en-GB" b="1" dirty="0">
              <a:solidFill>
                <a:schemeClr val="tx1"/>
              </a:solidFill>
            </a:endParaRPr>
          </a:p>
          <a:p>
            <a:r>
              <a:rPr lang="ru-RU" sz="2000" dirty="0" smtClean="0"/>
              <a:t>Шаг</a:t>
            </a:r>
            <a:r>
              <a:rPr lang="en-US" sz="2000" dirty="0" smtClean="0">
                <a:solidFill>
                  <a:schemeClr val="tx1"/>
                </a:solidFill>
              </a:rPr>
              <a:t> </a:t>
            </a:r>
            <a:r>
              <a:rPr lang="en-US" sz="2000" dirty="0">
                <a:solidFill>
                  <a:schemeClr val="tx1"/>
                </a:solidFill>
              </a:rPr>
              <a:t>4. </a:t>
            </a:r>
            <a:r>
              <a:rPr lang="ru-RU" sz="2000" dirty="0" smtClean="0">
                <a:solidFill>
                  <a:schemeClr val="tx1"/>
                </a:solidFill>
              </a:rPr>
              <a:t>Теперь</a:t>
            </a:r>
            <a:r>
              <a:rPr lang="en-US" sz="2000" dirty="0" smtClean="0">
                <a:solidFill>
                  <a:schemeClr val="tx1"/>
                </a:solidFill>
              </a:rPr>
              <a:t> </a:t>
            </a:r>
            <a:r>
              <a:rPr lang="ru-RU" sz="2000" dirty="0" smtClean="0">
                <a:solidFill>
                  <a:schemeClr val="tx1"/>
                </a:solidFill>
              </a:rPr>
              <a:t>задумайтесь о более глубоких коренных причинах</a:t>
            </a:r>
            <a:r>
              <a:rPr lang="en-US" sz="2000" dirty="0" smtClean="0">
                <a:solidFill>
                  <a:schemeClr val="tx1"/>
                </a:solidFill>
              </a:rPr>
              <a:t>. </a:t>
            </a:r>
            <a:r>
              <a:rPr lang="ru-RU" sz="2000" dirty="0" smtClean="0">
                <a:solidFill>
                  <a:schemeClr val="tx1"/>
                </a:solidFill>
              </a:rPr>
              <a:t>Задайте вопрос:</a:t>
            </a:r>
            <a:r>
              <a:rPr lang="en-US" sz="2000" dirty="0" smtClean="0">
                <a:solidFill>
                  <a:schemeClr val="tx1"/>
                </a:solidFill>
              </a:rPr>
              <a:t> </a:t>
            </a:r>
            <a:r>
              <a:rPr lang="ru-RU" sz="2000" dirty="0" smtClean="0">
                <a:solidFill>
                  <a:srgbClr val="FF0000"/>
                </a:solidFill>
              </a:rPr>
              <a:t>ПОЧЕМУ</a:t>
            </a:r>
            <a:r>
              <a:rPr lang="en-US" sz="2000" dirty="0" smtClean="0">
                <a:solidFill>
                  <a:srgbClr val="FF0000"/>
                </a:solidFill>
              </a:rPr>
              <a:t>? </a:t>
            </a:r>
            <a:r>
              <a:rPr lang="ru-RU" sz="2000" dirty="0" smtClean="0"/>
              <a:t>Если ли другие причины? </a:t>
            </a:r>
            <a:r>
              <a:rPr lang="ru-RU" sz="2000" dirty="0" smtClean="0">
                <a:solidFill>
                  <a:schemeClr val="tx1"/>
                </a:solidFill>
              </a:rPr>
              <a:t>Что их обуславливает? Для записей используются карточки : 1 – 2 карточки на человека. Старайтесь, насколько возможно, </a:t>
            </a:r>
            <a:r>
              <a:rPr lang="ru-RU" sz="2000" dirty="0"/>
              <a:t>каждый раз </a:t>
            </a:r>
            <a:r>
              <a:rPr lang="ru-RU" sz="2000" dirty="0" smtClean="0"/>
              <a:t>спрашивать - </a:t>
            </a:r>
            <a:r>
              <a:rPr lang="ru-RU" sz="2000" dirty="0" smtClean="0">
                <a:solidFill>
                  <a:schemeClr val="tx1"/>
                </a:solidFill>
              </a:rPr>
              <a:t>ПОЧЕМУ</a:t>
            </a:r>
            <a:r>
              <a:rPr lang="en-US" sz="2000" dirty="0" smtClean="0"/>
              <a:t>?</a:t>
            </a:r>
            <a:endParaRPr lang="en-US" sz="2000" dirty="0">
              <a:solidFill>
                <a:schemeClr val="tx1"/>
              </a:solidFill>
            </a:endParaRPr>
          </a:p>
          <a:p>
            <a:pPr defTabSz="914400">
              <a:buClrTx/>
              <a:buSzTx/>
              <a:buFontTx/>
              <a:buNone/>
            </a:pPr>
            <a:endParaRPr lang="en-US" sz="2000" dirty="0">
              <a:solidFill>
                <a:schemeClr val="tx1"/>
              </a:solidFill>
            </a:endParaRPr>
          </a:p>
          <a:p>
            <a:r>
              <a:rPr lang="ru-RU" sz="2000" dirty="0"/>
              <a:t>Шаг</a:t>
            </a:r>
            <a:r>
              <a:rPr lang="en-US" sz="2000" dirty="0" smtClean="0">
                <a:solidFill>
                  <a:schemeClr val="tx1"/>
                </a:solidFill>
              </a:rPr>
              <a:t> 5. </a:t>
            </a:r>
            <a:r>
              <a:rPr lang="ru-RU" sz="2000" dirty="0" smtClean="0">
                <a:solidFill>
                  <a:schemeClr val="tx1"/>
                </a:solidFill>
              </a:rPr>
              <a:t>Рассмотрите влияния, непосредственно не связанные с данной проблемой, и аналогичным образом рассортируйте их для того, чтобы показать взаимосвязь между влияниями </a:t>
            </a:r>
            <a:r>
              <a:rPr lang="en-US" sz="2000" dirty="0" smtClean="0">
                <a:solidFill>
                  <a:schemeClr val="tx1"/>
                </a:solidFill>
              </a:rPr>
              <a:t>(</a:t>
            </a:r>
            <a:r>
              <a:rPr lang="ru-RU" sz="2000" dirty="0" smtClean="0">
                <a:solidFill>
                  <a:schemeClr val="tx1"/>
                </a:solidFill>
              </a:rPr>
              <a:t>хотя, ввиду ограниченности времени, приоритетное внимание должно быть уделено коренным причинам).</a:t>
            </a:r>
            <a:r>
              <a:rPr lang="en-US" sz="2000" dirty="0" smtClean="0"/>
              <a:t> </a:t>
            </a:r>
            <a:endParaRPr lang="en-US" sz="2000" dirty="0">
              <a:solidFill>
                <a:schemeClr val="tx1"/>
              </a:solidFill>
            </a:endParaRPr>
          </a:p>
          <a:p>
            <a:pPr defTabSz="914400">
              <a:buClrTx/>
              <a:buSzTx/>
              <a:buFontTx/>
              <a:buNone/>
            </a:pPr>
            <a:endParaRPr lang="en-GB" sz="2000" dirty="0">
              <a:solidFill>
                <a:schemeClr val="tx1"/>
              </a:solidFill>
            </a:endParaRPr>
          </a:p>
          <a:p>
            <a:r>
              <a:rPr lang="ru-RU" sz="2000" dirty="0"/>
              <a:t>Шаг</a:t>
            </a:r>
            <a:r>
              <a:rPr lang="en-US" sz="2000" dirty="0" smtClean="0">
                <a:solidFill>
                  <a:schemeClr val="tx1"/>
                </a:solidFill>
              </a:rPr>
              <a:t> 6. </a:t>
            </a:r>
            <a:r>
              <a:rPr lang="ru-RU" sz="2000" dirty="0" smtClean="0">
                <a:solidFill>
                  <a:schemeClr val="tx1"/>
                </a:solidFill>
              </a:rPr>
              <a:t>После того, как анализ проблем закончен, а карточки разложены по порядку, при помощи стрелок обозначьте соответствующие связи между карточками /группами карточек.</a:t>
            </a:r>
            <a:r>
              <a:rPr lang="en-US" sz="2000" dirty="0" smtClean="0">
                <a:solidFill>
                  <a:schemeClr val="tx1"/>
                </a:solidFill>
              </a:rPr>
              <a:t> </a:t>
            </a:r>
            <a:r>
              <a:rPr lang="ru-RU" sz="2000" dirty="0" smtClean="0">
                <a:solidFill>
                  <a:schemeClr val="tx1"/>
                </a:solidFill>
              </a:rPr>
              <a:t>Обсудите логику полученных результатов</a:t>
            </a:r>
            <a:r>
              <a:rPr lang="en-US" sz="2000" dirty="0" smtClean="0">
                <a:solidFill>
                  <a:schemeClr val="tx1"/>
                </a:solidFill>
              </a:rPr>
              <a:t>.</a:t>
            </a:r>
            <a:r>
              <a:rPr lang="ru-RU" sz="2000" dirty="0" smtClean="0">
                <a:solidFill>
                  <a:schemeClr val="tx1"/>
                </a:solidFill>
              </a:rPr>
              <a:t> </a:t>
            </a:r>
            <a:endParaRPr lang="en-GB" sz="2000" b="1" dirty="0">
              <a:solidFill>
                <a:schemeClr val="tx1"/>
              </a:solidFill>
            </a:endParaRPr>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400" dirty="0">
                <a:solidFill>
                  <a:srgbClr val="000000"/>
                </a:solidFill>
              </a:rPr>
              <a:t>Процедура анализа проблем</a:t>
            </a: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pPr/>
              <a:t>12</a:t>
            </a:fld>
            <a:endParaRPr lang="en-GB"/>
          </a:p>
        </p:txBody>
      </p:sp>
    </p:spTree>
    <p:extLst>
      <p:ext uri="{BB962C8B-B14F-4D97-AF65-F5344CB8AC3E}">
        <p14:creationId xmlns:p14="http://schemas.microsoft.com/office/powerpoint/2010/main" val="3079340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28600" y="609600"/>
            <a:ext cx="8763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buClrTx/>
              <a:buSzTx/>
              <a:buFontTx/>
              <a:buNone/>
            </a:pPr>
            <a:r>
              <a:rPr lang="en-GB" sz="2000" b="1" dirty="0">
                <a:solidFill>
                  <a:schemeClr val="tx1"/>
                </a:solidFill>
              </a:rPr>
              <a:t> </a:t>
            </a:r>
            <a:r>
              <a:rPr lang="ru-RU" sz="2400" b="1" dirty="0" smtClean="0">
                <a:solidFill>
                  <a:schemeClr val="tx1"/>
                </a:solidFill>
              </a:rPr>
              <a:t>Процедура проведения</a:t>
            </a:r>
            <a:r>
              <a:rPr lang="en-GB" sz="2400" b="1" dirty="0" smtClean="0">
                <a:solidFill>
                  <a:schemeClr val="tx1"/>
                </a:solidFill>
              </a:rPr>
              <a:t>:</a:t>
            </a:r>
            <a:endParaRPr lang="en-GB" sz="2400" b="1" dirty="0">
              <a:solidFill>
                <a:schemeClr val="tx1"/>
              </a:solidFill>
            </a:endParaRPr>
          </a:p>
          <a:p>
            <a:pPr defTabSz="914400">
              <a:buClrTx/>
              <a:buSzTx/>
              <a:buFontTx/>
              <a:buNone/>
            </a:pPr>
            <a:r>
              <a:rPr lang="en-GB" sz="2400" b="1" dirty="0">
                <a:solidFill>
                  <a:schemeClr val="tx1"/>
                </a:solidFill>
              </a:rPr>
              <a:t> </a:t>
            </a:r>
            <a:endParaRPr lang="en-GB" sz="2000" b="1" dirty="0">
              <a:solidFill>
                <a:schemeClr val="tx1"/>
              </a:solidFill>
            </a:endParaRPr>
          </a:p>
          <a:p>
            <a:r>
              <a:rPr lang="ru-RU" sz="2400" dirty="0" smtClean="0">
                <a:solidFill>
                  <a:schemeClr val="tx1"/>
                </a:solidFill>
              </a:rPr>
              <a:t>Шаг</a:t>
            </a:r>
            <a:r>
              <a:rPr lang="en-US" sz="2400" dirty="0" smtClean="0">
                <a:solidFill>
                  <a:schemeClr val="tx1"/>
                </a:solidFill>
              </a:rPr>
              <a:t> </a:t>
            </a:r>
            <a:r>
              <a:rPr lang="en-US" sz="2400" dirty="0">
                <a:solidFill>
                  <a:schemeClr val="tx1"/>
                </a:solidFill>
              </a:rPr>
              <a:t>8. </a:t>
            </a:r>
            <a:r>
              <a:rPr lang="ru-RU" sz="2400" dirty="0" smtClean="0">
                <a:solidFill>
                  <a:schemeClr val="tx1"/>
                </a:solidFill>
              </a:rPr>
              <a:t>Анализ решений</a:t>
            </a:r>
            <a:r>
              <a:rPr lang="ru-RU" sz="2400" dirty="0" smtClean="0"/>
              <a:t>. Сформулируйте проблему таким образом, чтобы она стала целью (например, устойчивое управление лесами привлекательно для местных жителей и частных компаний). </a:t>
            </a:r>
            <a:r>
              <a:rPr lang="ru-RU" sz="2400" dirty="0" smtClean="0">
                <a:solidFill>
                  <a:schemeClr val="tx1"/>
                </a:solidFill>
              </a:rPr>
              <a:t>Начинайте с коренных причин и, рассматривая причины, старайтесь отыскать рентабельные </a:t>
            </a:r>
            <a:r>
              <a:rPr lang="ru-RU" sz="2400" dirty="0"/>
              <a:t>решения для их устранения</a:t>
            </a:r>
            <a:r>
              <a:rPr lang="ru-RU" sz="2400" dirty="0" smtClean="0">
                <a:solidFill>
                  <a:schemeClr val="tx1"/>
                </a:solidFill>
              </a:rPr>
              <a:t>.</a:t>
            </a:r>
            <a:r>
              <a:rPr lang="en-US" sz="2400" dirty="0" smtClean="0">
                <a:solidFill>
                  <a:schemeClr val="tx1"/>
                </a:solidFill>
              </a:rPr>
              <a:t> </a:t>
            </a:r>
            <a:r>
              <a:rPr lang="ru-RU" sz="2400" dirty="0" smtClean="0">
                <a:solidFill>
                  <a:schemeClr val="tx1"/>
                </a:solidFill>
              </a:rPr>
              <a:t>Напишите свои варианты на карточках разного цвета и</a:t>
            </a:r>
            <a:r>
              <a:rPr lang="en-US" sz="2400" dirty="0" smtClean="0">
                <a:solidFill>
                  <a:schemeClr val="tx1"/>
                </a:solidFill>
              </a:rPr>
              <a:t> </a:t>
            </a:r>
            <a:r>
              <a:rPr lang="ru-RU" sz="2400" dirty="0" smtClean="0">
                <a:solidFill>
                  <a:schemeClr val="tx1"/>
                </a:solidFill>
              </a:rPr>
              <a:t>приложите их сверху или рядом с причинами</a:t>
            </a:r>
            <a:r>
              <a:rPr lang="en-US" sz="2400" dirty="0" smtClean="0">
                <a:solidFill>
                  <a:schemeClr val="tx1"/>
                </a:solidFill>
              </a:rPr>
              <a:t>.</a:t>
            </a:r>
            <a:r>
              <a:rPr lang="en-US" sz="2400" dirty="0"/>
              <a:t> </a:t>
            </a:r>
            <a:endParaRPr lang="ru-RU" sz="2400" dirty="0" smtClean="0"/>
          </a:p>
          <a:p>
            <a:endParaRPr lang="en-US" sz="2400" dirty="0"/>
          </a:p>
          <a:p>
            <a:pPr defTabSz="914400">
              <a:buClrTx/>
              <a:buSzTx/>
              <a:buFontTx/>
              <a:buNone/>
            </a:pPr>
            <a:r>
              <a:rPr lang="ru-RU" sz="2400" dirty="0" smtClean="0">
                <a:solidFill>
                  <a:schemeClr val="tx1"/>
                </a:solidFill>
              </a:rPr>
              <a:t>Шаг</a:t>
            </a:r>
            <a:r>
              <a:rPr lang="en-US" sz="2400" dirty="0" smtClean="0">
                <a:solidFill>
                  <a:schemeClr val="tx1"/>
                </a:solidFill>
              </a:rPr>
              <a:t> 9. </a:t>
            </a:r>
            <a:r>
              <a:rPr lang="ru-RU" sz="2400" dirty="0" smtClean="0">
                <a:solidFill>
                  <a:schemeClr val="tx1"/>
                </a:solidFill>
              </a:rPr>
              <a:t>Подготовьте презентации по следующей тематике:</a:t>
            </a:r>
            <a:endParaRPr lang="en-US" sz="2400" dirty="0" smtClean="0"/>
          </a:p>
          <a:p>
            <a:pPr marL="342900" indent="-342900" defTabSz="914400">
              <a:buClrTx/>
              <a:buSzTx/>
              <a:buFontTx/>
              <a:buChar char="-"/>
            </a:pPr>
            <a:r>
              <a:rPr lang="ru-RU" sz="2400" dirty="0" smtClean="0"/>
              <a:t>Цель и процедура анализа проблем;</a:t>
            </a:r>
            <a:endParaRPr lang="en-US" sz="2400" dirty="0" smtClean="0"/>
          </a:p>
          <a:p>
            <a:pPr marL="342900" indent="-342900" defTabSz="914400">
              <a:buClrTx/>
              <a:buSzTx/>
              <a:buFontTx/>
              <a:buChar char="-"/>
            </a:pPr>
            <a:r>
              <a:rPr lang="ru-RU" sz="2400" dirty="0" smtClean="0"/>
              <a:t>Результаты анализа проблем;</a:t>
            </a:r>
            <a:r>
              <a:rPr lang="en-US" sz="2400" dirty="0" smtClean="0"/>
              <a:t> </a:t>
            </a:r>
          </a:p>
          <a:p>
            <a:pPr marL="342900" indent="-342900" defTabSz="914400">
              <a:buClrTx/>
              <a:buSzTx/>
              <a:buFontTx/>
              <a:buChar char="-"/>
            </a:pPr>
            <a:r>
              <a:rPr lang="ru-RU" sz="2400" dirty="0" smtClean="0">
                <a:solidFill>
                  <a:schemeClr val="tx1"/>
                </a:solidFill>
              </a:rPr>
              <a:t>Результаты анализа решений.</a:t>
            </a:r>
            <a:endParaRPr lang="en-US" sz="2400" dirty="0">
              <a:solidFill>
                <a:schemeClr val="tx1"/>
              </a:solidFill>
            </a:endParaRPr>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400" dirty="0">
                <a:solidFill>
                  <a:srgbClr val="000000"/>
                </a:solidFill>
              </a:rPr>
              <a:t>Процедура анализа проблем</a:t>
            </a: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pPr/>
              <a:t>13</a:t>
            </a:fld>
            <a:endParaRPr lang="en-GB"/>
          </a:p>
        </p:txBody>
      </p:sp>
    </p:spTree>
    <p:extLst>
      <p:ext uri="{BB962C8B-B14F-4D97-AF65-F5344CB8AC3E}">
        <p14:creationId xmlns:p14="http://schemas.microsoft.com/office/powerpoint/2010/main" val="3516280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0" y="14287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59" name="Rectangle 2"/>
          <p:cNvSpPr>
            <a:spLocks noChangeArrowheads="1"/>
          </p:cNvSpPr>
          <p:nvPr/>
        </p:nvSpPr>
        <p:spPr bwMode="auto">
          <a:xfrm>
            <a:off x="1588" y="879475"/>
            <a:ext cx="180975"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a:solidFill>
                  <a:srgbClr val="000000"/>
                </a:solidFill>
                <a:latin typeface="Calibri" pitchFamily="34" charset="0"/>
              </a:rPr>
              <a:t/>
            </a:r>
            <a:br>
              <a:rPr lang="en-US" sz="4000">
                <a:solidFill>
                  <a:srgbClr val="000000"/>
                </a:solidFill>
                <a:latin typeface="Calibri" pitchFamily="34" charset="0"/>
              </a:rPr>
            </a:br>
            <a:endParaRPr lang="en-US" sz="4000">
              <a:solidFill>
                <a:srgbClr val="000000"/>
              </a:solidFill>
              <a:latin typeface="Calibri"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000">
              <a:solidFill>
                <a:srgbClr val="000000"/>
              </a:solidFill>
              <a:latin typeface="Calibri" pitchFamily="34" charset="0"/>
            </a:endParaRPr>
          </a:p>
        </p:txBody>
      </p:sp>
      <p:graphicFrame>
        <p:nvGraphicFramePr>
          <p:cNvPr id="24669" name="Group 93"/>
          <p:cNvGraphicFramePr>
            <a:graphicFrameLocks noGrp="1"/>
          </p:cNvGraphicFramePr>
          <p:nvPr>
            <p:extLst>
              <p:ext uri="{D42A27DB-BD31-4B8C-83A1-F6EECF244321}">
                <p14:modId xmlns:p14="http://schemas.microsoft.com/office/powerpoint/2010/main" val="2664276370"/>
              </p:ext>
            </p:extLst>
          </p:nvPr>
        </p:nvGraphicFramePr>
        <p:xfrm>
          <a:off x="156765" y="588407"/>
          <a:ext cx="8809038" cy="6305456"/>
        </p:xfrm>
        <a:graphic>
          <a:graphicData uri="http://schemas.openxmlformats.org/drawingml/2006/table">
            <a:tbl>
              <a:tblPr/>
              <a:tblGrid>
                <a:gridCol w="1900635"/>
                <a:gridCol w="2206228"/>
                <a:gridCol w="2524125"/>
                <a:gridCol w="2178050"/>
              </a:tblGrid>
              <a:tr h="1621393">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1" i="0" u="none" strike="noStrike" cap="none" normalizeH="0" baseline="0" dirty="0" smtClean="0">
                          <a:ln>
                            <a:noFill/>
                          </a:ln>
                          <a:solidFill>
                            <a:srgbClr val="000000"/>
                          </a:solidFill>
                          <a:effectLst/>
                          <a:latin typeface="Arial" charset="0"/>
                          <a:cs typeface="Times New Roman" pitchFamily="18" charset="0"/>
                        </a:rPr>
                        <a:t> </a:t>
                      </a:r>
                    </a:p>
                  </a:txBody>
                  <a:tcPr marL="54720" marR="54720" marT="29482" marB="0" horzOverflow="overflow">
                    <a:lnL w="93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1" i="0" u="none" strike="noStrike" cap="none" normalizeH="0" baseline="0" dirty="0" smtClean="0">
                          <a:ln>
                            <a:noFill/>
                          </a:ln>
                          <a:solidFill>
                            <a:schemeClr val="accent6">
                              <a:lumMod val="50000"/>
                            </a:schemeClr>
                          </a:solidFill>
                          <a:effectLst/>
                          <a:latin typeface="Arial" charset="0"/>
                          <a:cs typeface="Times New Roman" pitchFamily="18" charset="0"/>
                        </a:rPr>
                        <a:t>Права</a:t>
                      </a:r>
                      <a:r>
                        <a:rPr kumimoji="0" lang="en-GB" sz="1600" b="1" i="0" u="none" strike="noStrike" cap="none" normalizeH="0" baseline="0" dirty="0" smtClean="0">
                          <a:ln>
                            <a:noFill/>
                          </a:ln>
                          <a:solidFill>
                            <a:schemeClr val="accent6">
                              <a:lumMod val="50000"/>
                            </a:schemeClr>
                          </a:solidFill>
                          <a:effectLst/>
                          <a:latin typeface="Arial" charset="0"/>
                          <a:cs typeface="Times New Roman" pitchFamily="18" charset="0"/>
                        </a:rPr>
                        <a:t> (</a:t>
                      </a:r>
                      <a:r>
                        <a:rPr kumimoji="0" lang="ru-RU" sz="1600" b="1" i="0" u="none" strike="noStrike" cap="none" normalizeH="0" baseline="0" dirty="0" smtClean="0">
                          <a:ln>
                            <a:noFill/>
                          </a:ln>
                          <a:solidFill>
                            <a:schemeClr val="accent6">
                              <a:lumMod val="50000"/>
                            </a:schemeClr>
                          </a:solidFill>
                          <a:effectLst/>
                          <a:latin typeface="Arial" charset="0"/>
                          <a:cs typeface="Times New Roman" pitchFamily="18" charset="0"/>
                        </a:rPr>
                        <a:t>Владение/</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1" i="0" u="none" strike="noStrike" cap="none" normalizeH="0" baseline="0" dirty="0" smtClean="0">
                          <a:ln>
                            <a:noFill/>
                          </a:ln>
                          <a:solidFill>
                            <a:schemeClr val="accent6">
                              <a:lumMod val="50000"/>
                            </a:schemeClr>
                          </a:solidFill>
                          <a:effectLst/>
                          <a:latin typeface="Arial" charset="0"/>
                          <a:cs typeface="Times New Roman" pitchFamily="18" charset="0"/>
                        </a:rPr>
                        <a:t>собственность</a:t>
                      </a:r>
                      <a:r>
                        <a:rPr kumimoji="0" lang="en-GB" sz="1600" b="1" i="0" u="none" strike="noStrike" cap="none" normalizeH="0" baseline="0" dirty="0" smtClean="0">
                          <a:ln>
                            <a:noFill/>
                          </a:ln>
                          <a:solidFill>
                            <a:schemeClr val="accent6">
                              <a:lumMod val="50000"/>
                            </a:schemeClr>
                          </a:solidFill>
                          <a:effectLst/>
                          <a:latin typeface="Arial" charset="0"/>
                          <a:cs typeface="Times New Roman" pitchFamily="18" charset="0"/>
                        </a:rPr>
                        <a:t>)</a:t>
                      </a:r>
                      <a:endParaRPr kumimoji="0" lang="ru-RU"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400" b="1" i="0" u="none" strike="noStrike" cap="none" normalizeH="0" baseline="0" dirty="0" smtClean="0">
                          <a:ln>
                            <a:noFill/>
                          </a:ln>
                          <a:solidFill>
                            <a:srgbClr val="000000"/>
                          </a:solidFill>
                          <a:effectLst/>
                          <a:latin typeface="Arial" charset="0"/>
                          <a:cs typeface="Times New Roman" pitchFamily="18" charset="0"/>
                        </a:rPr>
                        <a:t>(10 = </a:t>
                      </a:r>
                      <a:r>
                        <a:rPr kumimoji="0" lang="ru-RU" sz="1400" b="1" i="0" u="none" strike="noStrike" cap="none" normalizeH="0" baseline="0" dirty="0" smtClean="0">
                          <a:ln>
                            <a:noFill/>
                          </a:ln>
                          <a:solidFill>
                            <a:srgbClr val="000000"/>
                          </a:solidFill>
                          <a:effectLst/>
                          <a:latin typeface="Arial" charset="0"/>
                          <a:cs typeface="Times New Roman" pitchFamily="18" charset="0"/>
                        </a:rPr>
                        <a:t>полное право собственности</a:t>
                      </a:r>
                      <a:r>
                        <a:rPr kumimoji="0" lang="en-GB" sz="1400" b="1" i="0" u="none" strike="noStrike" cap="none" normalizeH="0" baseline="0" dirty="0" smtClean="0">
                          <a:ln>
                            <a:noFill/>
                          </a:ln>
                          <a:solidFill>
                            <a:srgbClr val="000000"/>
                          </a:solidFill>
                          <a:effectLst/>
                          <a:latin typeface="Arial" charset="0"/>
                          <a:cs typeface="Times New Roman" pitchFamily="18" charset="0"/>
                        </a:rPr>
                        <a:t>, </a:t>
                      </a:r>
                      <a:endParaRPr kumimoji="0" lang="ru-RU" sz="1400" b="1" i="0" u="none" strike="noStrike" cap="none" normalizeH="0" baseline="0" dirty="0" smtClean="0">
                        <a:ln>
                          <a:noFill/>
                        </a:ln>
                        <a:solidFill>
                          <a:srgbClr val="000000"/>
                        </a:solidFill>
                        <a:effectLst/>
                        <a:latin typeface="Arial" charset="0"/>
                        <a:cs typeface="Times New Roman" pitchFamily="18" charset="0"/>
                      </a:endParaRP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400" b="1" i="0" u="none" strike="noStrike" cap="none" normalizeH="0" baseline="0" dirty="0" smtClean="0">
                          <a:ln>
                            <a:noFill/>
                          </a:ln>
                          <a:solidFill>
                            <a:srgbClr val="000000"/>
                          </a:solidFill>
                          <a:effectLst/>
                          <a:latin typeface="Arial" charset="0"/>
                          <a:cs typeface="Times New Roman" pitchFamily="18" charset="0"/>
                        </a:rPr>
                        <a:t>0= </a:t>
                      </a:r>
                      <a:r>
                        <a:rPr kumimoji="0" lang="ru-RU" sz="1400" b="1" i="0" u="none" strike="noStrike" cap="none" normalizeH="0" baseline="0" dirty="0" smtClean="0">
                          <a:ln>
                            <a:noFill/>
                          </a:ln>
                          <a:solidFill>
                            <a:srgbClr val="000000"/>
                          </a:solidFill>
                          <a:effectLst/>
                          <a:latin typeface="Arial" charset="0"/>
                          <a:cs typeface="Times New Roman" pitchFamily="18" charset="0"/>
                        </a:rPr>
                        <a:t>отсутствие собственности</a:t>
                      </a:r>
                      <a:r>
                        <a:rPr kumimoji="0" lang="en-GB" sz="1400" b="1" i="0" u="none" strike="noStrike" cap="none" normalizeH="0" baseline="0" dirty="0" smtClean="0">
                          <a:ln>
                            <a:noFill/>
                          </a:ln>
                          <a:solidFill>
                            <a:srgbClr val="000000"/>
                          </a:solidFill>
                          <a:effectLst/>
                          <a:latin typeface="Arial" charset="0"/>
                          <a:cs typeface="Times New Roman" pitchFamily="18" charset="0"/>
                        </a:rPr>
                        <a:t>)</a:t>
                      </a:r>
                    </a:p>
                  </a:txBody>
                  <a:tcPr marL="54720" marR="54720" marT="29482"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ru-RU" sz="1600" b="1" i="0" u="none" strike="noStrike" cap="none" normalizeH="0" baseline="0" dirty="0" smtClean="0">
                          <a:ln>
                            <a:noFill/>
                          </a:ln>
                          <a:solidFill>
                            <a:schemeClr val="accent6">
                              <a:lumMod val="50000"/>
                            </a:schemeClr>
                          </a:solidFill>
                          <a:effectLst/>
                          <a:latin typeface="Arial" charset="0"/>
                          <a:cs typeface="Times New Roman" pitchFamily="18" charset="0"/>
                        </a:rPr>
                        <a:t>Доходы и выгоды</a:t>
                      </a:r>
                      <a:r>
                        <a:rPr kumimoji="0" lang="en-GB" sz="1800" b="1" i="0" u="none" strike="noStrike" cap="none" normalizeH="0" baseline="0" dirty="0" smtClean="0">
                          <a:ln>
                            <a:noFill/>
                          </a:ln>
                          <a:solidFill>
                            <a:schemeClr val="accent6">
                              <a:lumMod val="50000"/>
                            </a:schemeClr>
                          </a:solidFill>
                          <a:effectLst/>
                          <a:latin typeface="Arial" charset="0"/>
                          <a:cs typeface="Times New Roman" pitchFamily="18" charset="0"/>
                        </a:rPr>
                        <a:t> </a:t>
                      </a:r>
                      <a:r>
                        <a:rPr kumimoji="0" lang="en-GB" sz="1400" b="1" i="0" u="none" strike="noStrike" cap="none" normalizeH="0" baseline="0" dirty="0" smtClean="0">
                          <a:ln>
                            <a:noFill/>
                          </a:ln>
                          <a:solidFill>
                            <a:srgbClr val="000000"/>
                          </a:solidFill>
                          <a:effectLst/>
                          <a:latin typeface="Arial" charset="0"/>
                          <a:cs typeface="Times New Roman" pitchFamily="18" charset="0"/>
                        </a:rPr>
                        <a:t>(</a:t>
                      </a:r>
                      <a:r>
                        <a:rPr kumimoji="0" lang="ru-RU" sz="1400" b="1" i="0" u="none" strike="noStrike" cap="none" normalizeH="0" baseline="0" dirty="0" smtClean="0">
                          <a:ln>
                            <a:noFill/>
                          </a:ln>
                          <a:solidFill>
                            <a:srgbClr val="000000"/>
                          </a:solidFill>
                          <a:effectLst/>
                          <a:latin typeface="Arial" charset="0"/>
                          <a:cs typeface="Times New Roman" pitchFamily="18" charset="0"/>
                        </a:rPr>
                        <a:t>1</a:t>
                      </a:r>
                      <a:r>
                        <a:rPr kumimoji="0" lang="en-GB" sz="1400" b="1" i="0" u="none" strike="noStrike" cap="none" normalizeH="0" baseline="0" dirty="0" smtClean="0">
                          <a:ln>
                            <a:noFill/>
                          </a:ln>
                          <a:solidFill>
                            <a:srgbClr val="000000"/>
                          </a:solidFill>
                          <a:effectLst/>
                          <a:latin typeface="Arial" charset="0"/>
                          <a:cs typeface="Times New Roman" pitchFamily="18" charset="0"/>
                        </a:rPr>
                        <a:t>0 = </a:t>
                      </a:r>
                      <a:r>
                        <a:rPr kumimoji="0" lang="ru-RU" sz="1400" b="1" i="0" u="none" strike="noStrike" cap="none" normalizeH="0" baseline="0" dirty="0" smtClean="0">
                          <a:ln>
                            <a:noFill/>
                          </a:ln>
                          <a:solidFill>
                            <a:srgbClr val="000000"/>
                          </a:solidFill>
                          <a:effectLst/>
                          <a:latin typeface="Arial" charset="0"/>
                          <a:cs typeface="Times New Roman" pitchFamily="18" charset="0"/>
                        </a:rPr>
                        <a:t>получены максимальные выгоды за счёт устойчивого управления лесами</a:t>
                      </a:r>
                      <a:r>
                        <a:rPr kumimoji="0" lang="en-GB" sz="1400" b="1" i="0" u="none" strike="noStrike" cap="none" normalizeH="0" baseline="0" dirty="0" smtClean="0">
                          <a:ln>
                            <a:noFill/>
                          </a:ln>
                          <a:solidFill>
                            <a:srgbClr val="000000"/>
                          </a:solidFill>
                          <a:effectLst/>
                          <a:latin typeface="Arial" charset="0"/>
                          <a:cs typeface="Times New Roman" pitchFamily="18" charset="0"/>
                        </a:rPr>
                        <a:t>, </a:t>
                      </a:r>
                      <a:endParaRPr kumimoji="0" lang="ru-RU" sz="1400" b="1" i="0" u="none" strike="noStrike" cap="none" normalizeH="0" baseline="0" dirty="0" smtClean="0">
                        <a:ln>
                          <a:noFill/>
                        </a:ln>
                        <a:solidFill>
                          <a:srgbClr val="000000"/>
                        </a:solidFill>
                        <a:effectLst/>
                        <a:latin typeface="Arial" charset="0"/>
                        <a:cs typeface="Times New Roman" pitchFamily="18" charset="0"/>
                      </a:endParaRP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ru-RU" sz="1400" b="1" i="0" u="none" strike="noStrike" cap="none" normalizeH="0" baseline="0" dirty="0" smtClean="0">
                          <a:ln>
                            <a:noFill/>
                          </a:ln>
                          <a:solidFill>
                            <a:srgbClr val="000000"/>
                          </a:solidFill>
                          <a:effectLst/>
                          <a:latin typeface="Arial" charset="0"/>
                          <a:cs typeface="Times New Roman" pitchFamily="18" charset="0"/>
                        </a:rPr>
                        <a:t>0 </a:t>
                      </a:r>
                      <a:r>
                        <a:rPr kumimoji="0" lang="en-GB" sz="1400" b="1" i="0" u="none" strike="noStrike" cap="none" normalizeH="0" baseline="0" dirty="0" smtClean="0">
                          <a:ln>
                            <a:noFill/>
                          </a:ln>
                          <a:solidFill>
                            <a:srgbClr val="000000"/>
                          </a:solidFill>
                          <a:effectLst/>
                          <a:latin typeface="Arial" charset="0"/>
                          <a:cs typeface="Times New Roman" pitchFamily="18" charset="0"/>
                        </a:rPr>
                        <a:t>= </a:t>
                      </a:r>
                      <a:r>
                        <a:rPr kumimoji="0" lang="ru-RU" sz="1400" b="1" i="0" u="none" strike="noStrike" cap="none" normalizeH="0" baseline="0" dirty="0" smtClean="0">
                          <a:ln>
                            <a:noFill/>
                          </a:ln>
                          <a:solidFill>
                            <a:srgbClr val="000000"/>
                          </a:solidFill>
                          <a:effectLst/>
                          <a:latin typeface="Arial" charset="0"/>
                          <a:cs typeface="Times New Roman" pitchFamily="18" charset="0"/>
                        </a:rPr>
                        <a:t>какие-либо выгоды за счёт устойчивого управления лесами не получены )</a:t>
                      </a:r>
                      <a:endParaRPr kumimoji="0" lang="en-GB" sz="1400" b="1" i="0" u="none" strike="noStrike" cap="none" normalizeH="0" baseline="0" dirty="0" smtClean="0">
                        <a:ln>
                          <a:noFill/>
                        </a:ln>
                        <a:solidFill>
                          <a:srgbClr val="000000"/>
                        </a:solidFill>
                        <a:effectLst/>
                        <a:latin typeface="Arial" charset="0"/>
                        <a:cs typeface="Times New Roman" pitchFamily="18" charset="0"/>
                      </a:endParaRPr>
                    </a:p>
                  </a:txBody>
                  <a:tcPr marL="54720" marR="54720" marT="29482"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ru-RU" sz="1400" b="1" i="0" u="none" strike="noStrike" cap="none" normalizeH="0" baseline="0" dirty="0" smtClean="0">
                          <a:ln>
                            <a:noFill/>
                          </a:ln>
                          <a:solidFill>
                            <a:schemeClr val="accent6">
                              <a:lumMod val="50000"/>
                            </a:schemeClr>
                          </a:solidFill>
                          <a:effectLst/>
                          <a:latin typeface="Arial" charset="0"/>
                          <a:cs typeface="Times New Roman" pitchFamily="18" charset="0"/>
                        </a:rPr>
                        <a:t>Ответственность</a:t>
                      </a:r>
                      <a:endParaRPr kumimoji="0" lang="ru-RU" sz="1800" b="1" i="0" u="none" strike="noStrike" cap="none" normalizeH="0" baseline="0" dirty="0" smtClean="0">
                        <a:ln>
                          <a:noFill/>
                        </a:ln>
                        <a:solidFill>
                          <a:schemeClr val="accent6">
                            <a:lumMod val="50000"/>
                          </a:schemeClr>
                        </a:solidFill>
                        <a:effectLst/>
                        <a:latin typeface="Arial" charset="0"/>
                        <a:cs typeface="Times New Roman" pitchFamily="18" charset="0"/>
                      </a:endParaRP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ru-RU" sz="1600" b="1" i="0" u="none" strike="noStrike" cap="none" normalizeH="0" baseline="0" dirty="0" smtClean="0">
                          <a:ln>
                            <a:noFill/>
                          </a:ln>
                          <a:solidFill>
                            <a:schemeClr val="tx1"/>
                          </a:solidFill>
                          <a:effectLst/>
                          <a:latin typeface="Arial" charset="0"/>
                          <a:cs typeface="Times New Roman" pitchFamily="18" charset="0"/>
                        </a:rPr>
                        <a:t>Мотивация к устойчивому управлению лесами </a:t>
                      </a:r>
                      <a:r>
                        <a:rPr kumimoji="0" lang="en-GB" sz="1400" b="1" i="0" u="none" strike="noStrike" cap="none" normalizeH="0" baseline="0" dirty="0" smtClean="0">
                          <a:ln>
                            <a:noFill/>
                          </a:ln>
                          <a:solidFill>
                            <a:srgbClr val="000000"/>
                          </a:solidFill>
                          <a:effectLst/>
                          <a:latin typeface="Arial" charset="0"/>
                          <a:cs typeface="Times New Roman" pitchFamily="18" charset="0"/>
                        </a:rPr>
                        <a:t>(10 = </a:t>
                      </a:r>
                      <a:r>
                        <a:rPr kumimoji="0" lang="ru-RU" sz="1400" b="1" i="0" u="none" strike="noStrike" cap="none" normalizeH="0" baseline="0" dirty="0" smtClean="0">
                          <a:ln>
                            <a:noFill/>
                          </a:ln>
                          <a:solidFill>
                            <a:srgbClr val="000000"/>
                          </a:solidFill>
                          <a:effectLst/>
                          <a:latin typeface="Arial" charset="0"/>
                          <a:cs typeface="Times New Roman" pitchFamily="18" charset="0"/>
                        </a:rPr>
                        <a:t>очень высокая</a:t>
                      </a:r>
                      <a:r>
                        <a:rPr kumimoji="0" lang="en-GB" sz="1400" b="1" i="0" u="none" strike="noStrike" cap="none" normalizeH="0" baseline="0" dirty="0" smtClean="0">
                          <a:ln>
                            <a:noFill/>
                          </a:ln>
                          <a:solidFill>
                            <a:srgbClr val="000000"/>
                          </a:solidFill>
                          <a:effectLst/>
                          <a:latin typeface="Arial" charset="0"/>
                          <a:cs typeface="Times New Roman" pitchFamily="18" charset="0"/>
                        </a:rPr>
                        <a:t>, 0= </a:t>
                      </a:r>
                      <a:r>
                        <a:rPr kumimoji="0" lang="ru-RU" sz="1400" b="1" i="0" u="none" strike="noStrike" cap="none" normalizeH="0" baseline="0" dirty="0" smtClean="0">
                          <a:ln>
                            <a:noFill/>
                          </a:ln>
                          <a:solidFill>
                            <a:srgbClr val="000000"/>
                          </a:solidFill>
                          <a:effectLst/>
                          <a:latin typeface="Arial" charset="0"/>
                          <a:cs typeface="Times New Roman" pitchFamily="18" charset="0"/>
                        </a:rPr>
                        <a:t>отсутствие мотивации</a:t>
                      </a:r>
                      <a:r>
                        <a:rPr kumimoji="0" lang="en-GB" sz="1400" b="1" i="0" u="none" strike="noStrike" cap="none" normalizeH="0" baseline="0" dirty="0" smtClean="0">
                          <a:ln>
                            <a:noFill/>
                          </a:ln>
                          <a:solidFill>
                            <a:srgbClr val="000000"/>
                          </a:solidFill>
                          <a:effectLst/>
                          <a:latin typeface="Arial" charset="0"/>
                          <a:cs typeface="Times New Roman" pitchFamily="18" charset="0"/>
                        </a:rPr>
                        <a:t>)</a:t>
                      </a:r>
                    </a:p>
                  </a:txBody>
                  <a:tcPr marL="54720" marR="54720" marT="29482" marB="0" horzOverflow="overflow">
                    <a:lnL w="288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r>
              <a:tr h="1285307">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smtClean="0">
                          <a:ln>
                            <a:noFill/>
                          </a:ln>
                          <a:solidFill>
                            <a:srgbClr val="000000"/>
                          </a:solidFill>
                          <a:effectLst/>
                          <a:latin typeface="Arial" pitchFamily="34" charset="0"/>
                          <a:cs typeface="Arial" pitchFamily="34" charset="0"/>
                        </a:rPr>
                        <a:t>Текущее положение сообществ, пользующихся лесными ресурсами </a:t>
                      </a:r>
                      <a:endParaRPr kumimoji="0" lang="en-GB" sz="1400" b="1" i="0" u="none" strike="noStrike" cap="none" normalizeH="0" baseline="0" dirty="0" smtClean="0">
                        <a:ln>
                          <a:noFill/>
                        </a:ln>
                        <a:solidFill>
                          <a:srgbClr val="000000"/>
                        </a:solidFill>
                        <a:effectLst/>
                        <a:latin typeface="Arial" pitchFamily="34" charset="0"/>
                        <a:cs typeface="Arial" pitchFamily="34" charset="0"/>
                      </a:endParaRPr>
                    </a:p>
                  </a:txBody>
                  <a:tcPr marL="54720" marR="54720" marT="0" marB="0" horzOverflow="overflow">
                    <a:lnL w="93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smtClean="0">
                          <a:ln>
                            <a:noFill/>
                          </a:ln>
                          <a:solidFill>
                            <a:srgbClr val="000000"/>
                          </a:solidFill>
                          <a:effectLst/>
                          <a:latin typeface="Arial" charset="0"/>
                          <a:cs typeface="Times New Roman" pitchFamily="18" charset="0"/>
                        </a:rPr>
                        <a:t> </a:t>
                      </a:r>
                    </a:p>
                  </a:txBody>
                  <a:tcPr marL="54720" marR="54720" marT="29482"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400" b="0" i="0" u="none" strike="noStrike" cap="none" normalizeH="0" baseline="0" dirty="0" smtClean="0">
                          <a:ln>
                            <a:noFill/>
                          </a:ln>
                          <a:solidFill>
                            <a:srgbClr val="000000"/>
                          </a:solidFill>
                          <a:effectLst/>
                          <a:latin typeface="Calibri" pitchFamily="34" charset="0"/>
                          <a:cs typeface="Times New Roman" pitchFamily="18" charset="0"/>
                        </a:rPr>
                        <a:t/>
                      </a:r>
                      <a:br>
                        <a:rPr kumimoji="0" lang="en-GB" sz="1400" b="0" i="0" u="none" strike="noStrike" cap="none" normalizeH="0" baseline="0" dirty="0" smtClean="0">
                          <a:ln>
                            <a:noFill/>
                          </a:ln>
                          <a:solidFill>
                            <a:srgbClr val="000000"/>
                          </a:solidFill>
                          <a:effectLst/>
                          <a:latin typeface="Calibri" pitchFamily="34" charset="0"/>
                          <a:cs typeface="Times New Roman" pitchFamily="18" charset="0"/>
                        </a:rPr>
                      </a:br>
                      <a:endParaRPr kumimoji="0" lang="en-GB" sz="1400" b="0" i="0" u="none" strike="noStrike" cap="none" normalizeH="0" baseline="0" dirty="0" smtClean="0">
                        <a:ln>
                          <a:noFill/>
                        </a:ln>
                        <a:solidFill>
                          <a:srgbClr val="000000"/>
                        </a:solidFill>
                        <a:effectLst/>
                        <a:latin typeface="Calibri" pitchFamily="34" charset="0"/>
                        <a:cs typeface="Times New Roman" pitchFamily="18" charset="0"/>
                      </a:endParaRPr>
                    </a:p>
                  </a:txBody>
                  <a:tcPr marL="54720" marR="5472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b="0" i="0" u="none" strike="noStrike" cap="none" normalizeH="0" baseline="0" dirty="0" smtClean="0">
                        <a:ln>
                          <a:noFill/>
                        </a:ln>
                        <a:solidFill>
                          <a:srgbClr val="000000"/>
                        </a:solidFill>
                        <a:effectLst/>
                        <a:latin typeface="Calibri" pitchFamily="34" charset="0"/>
                        <a:cs typeface="Arial" charset="0"/>
                      </a:endParaRPr>
                    </a:p>
                  </a:txBody>
                  <a:tcPr marL="54720" marR="54720" marT="0" marB="0" horzOverflow="overflow">
                    <a:lnL w="288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826591">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400" b="1" i="0" u="none" strike="noStrike" cap="none" normalizeH="0" baseline="0" dirty="0" smtClean="0">
                          <a:ln>
                            <a:noFill/>
                          </a:ln>
                          <a:solidFill>
                            <a:srgbClr val="000000"/>
                          </a:solidFill>
                          <a:effectLst/>
                          <a:latin typeface="Arial" charset="0"/>
                          <a:cs typeface="Times New Roman" pitchFamily="18" charset="0"/>
                        </a:rPr>
                        <a:t> </a:t>
                      </a:r>
                    </a:p>
                  </a:txBody>
                  <a:tcPr marL="54720" marR="54720" marT="29482" marB="0" horzOverflow="overflow">
                    <a:lnL w="93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smtClean="0">
                          <a:ln>
                            <a:noFill/>
                          </a:ln>
                          <a:solidFill>
                            <a:schemeClr val="tx1"/>
                          </a:solidFill>
                          <a:effectLst/>
                          <a:latin typeface="Arial" charset="0"/>
                          <a:cs typeface="Times New Roman" pitchFamily="18" charset="0"/>
                        </a:rPr>
                        <a:t>Владение/</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smtClean="0">
                          <a:ln>
                            <a:noFill/>
                          </a:ln>
                          <a:solidFill>
                            <a:schemeClr val="tx1"/>
                          </a:solidFill>
                          <a:effectLst/>
                          <a:latin typeface="Arial" charset="0"/>
                          <a:cs typeface="Times New Roman" pitchFamily="18" charset="0"/>
                        </a:rPr>
                        <a:t>собственность на лес</a:t>
                      </a:r>
                      <a:r>
                        <a:rPr kumimoji="0" lang="en-GB" sz="1400" b="1" i="0" u="none" strike="noStrike" cap="none" normalizeH="0" baseline="0" dirty="0" smtClean="0">
                          <a:ln>
                            <a:noFill/>
                          </a:ln>
                          <a:solidFill>
                            <a:schemeClr val="tx1"/>
                          </a:solidFill>
                          <a:effectLst/>
                          <a:latin typeface="Arial" charset="0"/>
                          <a:cs typeface="Times New Roman" pitchFamily="18" charset="0"/>
                        </a:rPr>
                        <a:t> </a:t>
                      </a:r>
                    </a:p>
                  </a:txBody>
                  <a:tcPr marL="54720" marR="54720" marT="29482"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smtClean="0">
                          <a:ln>
                            <a:noFill/>
                          </a:ln>
                          <a:solidFill>
                            <a:schemeClr val="accent5">
                              <a:lumMod val="50000"/>
                            </a:schemeClr>
                          </a:solidFill>
                          <a:effectLst/>
                          <a:latin typeface="Arial" charset="0"/>
                          <a:cs typeface="Times New Roman" pitchFamily="18" charset="0"/>
                        </a:rPr>
                        <a:t>Доходы и выгоды</a:t>
                      </a:r>
                      <a:r>
                        <a:rPr kumimoji="0" lang="en-GB" sz="1400" b="1" i="0" u="none" strike="noStrike" cap="none" normalizeH="0" baseline="0" dirty="0" smtClean="0">
                          <a:ln>
                            <a:noFill/>
                          </a:ln>
                          <a:solidFill>
                            <a:srgbClr val="000000"/>
                          </a:solidFill>
                          <a:effectLst/>
                          <a:latin typeface="Arial" charset="0"/>
                          <a:cs typeface="Times New Roman" pitchFamily="18" charset="0"/>
                        </a:rPr>
                        <a:t>. </a:t>
                      </a:r>
                    </a:p>
                  </a:txBody>
                  <a:tcPr marL="54720" marR="54720" marT="29482"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smtClean="0">
                          <a:ln>
                            <a:noFill/>
                          </a:ln>
                          <a:solidFill>
                            <a:schemeClr val="tx1"/>
                          </a:solidFill>
                          <a:effectLst/>
                          <a:latin typeface="Arial" charset="0"/>
                          <a:cs typeface="Times New Roman" pitchFamily="18" charset="0"/>
                        </a:rPr>
                        <a:t>Ответственность</a:t>
                      </a:r>
                      <a:r>
                        <a:rPr kumimoji="0" lang="en-GB" sz="1400" b="1" i="0" u="none" strike="noStrike" cap="none" normalizeH="0" baseline="0" dirty="0" smtClean="0">
                          <a:ln>
                            <a:noFill/>
                          </a:ln>
                          <a:solidFill>
                            <a:schemeClr val="tx1"/>
                          </a:solidFill>
                          <a:effectLst/>
                          <a:latin typeface="Arial" charset="0"/>
                          <a:cs typeface="Times New Roman" pitchFamily="18" charset="0"/>
                        </a:rPr>
                        <a:t>. </a:t>
                      </a:r>
                      <a:r>
                        <a:rPr kumimoji="0" lang="ru-RU" sz="1400" b="1" i="0" u="none" strike="noStrike" cap="none" normalizeH="0" baseline="0" dirty="0" smtClean="0">
                          <a:ln>
                            <a:noFill/>
                          </a:ln>
                          <a:solidFill>
                            <a:schemeClr val="tx1"/>
                          </a:solidFill>
                          <a:effectLst/>
                          <a:latin typeface="Arial" charset="0"/>
                          <a:cs typeface="Times New Roman" pitchFamily="18" charset="0"/>
                        </a:rPr>
                        <a:t>Мотивация к устойчивому управлению лесами </a:t>
                      </a:r>
                      <a:endParaRPr kumimoji="0" lang="en-GB" sz="1400" b="1" i="0" u="none" strike="noStrike" cap="none" normalizeH="0" baseline="0" dirty="0" smtClean="0">
                        <a:ln>
                          <a:noFill/>
                        </a:ln>
                        <a:solidFill>
                          <a:schemeClr val="tx1"/>
                        </a:solidFill>
                        <a:effectLst/>
                        <a:latin typeface="Arial" charset="0"/>
                        <a:cs typeface="Times New Roman" pitchFamily="18" charset="0"/>
                      </a:endParaRPr>
                    </a:p>
                  </a:txBody>
                  <a:tcPr marL="54720" marR="54720" marT="29482" marB="0" horzOverflow="overflow">
                    <a:lnL w="288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r>
              <a:tr h="1905890">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ru-RU" sz="1400" b="1" i="0" u="none" strike="noStrike" cap="none" normalizeH="0" baseline="0" dirty="0" smtClean="0">
                          <a:ln>
                            <a:noFill/>
                          </a:ln>
                          <a:solidFill>
                            <a:srgbClr val="000000"/>
                          </a:solidFill>
                          <a:effectLst/>
                          <a:latin typeface="Arial" pitchFamily="34" charset="0"/>
                          <a:cs typeface="Arial" pitchFamily="34" charset="0"/>
                        </a:rPr>
                        <a:t>Идеальная ситуация для сообществ, пользующихся лесными ресурсами, при идеальном устойчивом управлении лесами для зелёной экономики</a:t>
                      </a:r>
                      <a:endParaRPr kumimoji="0" lang="en-GB" sz="1400" b="1" i="0" u="none" strike="noStrike" cap="none" normalizeH="0" baseline="0" dirty="0" smtClean="0">
                        <a:ln>
                          <a:noFill/>
                        </a:ln>
                        <a:solidFill>
                          <a:srgbClr val="000000"/>
                        </a:solidFill>
                        <a:effectLst/>
                        <a:latin typeface="Calibri" pitchFamily="34" charset="0"/>
                        <a:cs typeface="Arial" charset="0"/>
                      </a:endParaRPr>
                    </a:p>
                  </a:txBody>
                  <a:tcPr marL="54720" marR="54720" marT="0" marB="0" horzOverflow="overflow">
                    <a:lnL w="93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smtClean="0">
                          <a:ln>
                            <a:noFill/>
                          </a:ln>
                          <a:solidFill>
                            <a:srgbClr val="000000"/>
                          </a:solidFill>
                          <a:effectLst/>
                          <a:latin typeface="Arial" charset="0"/>
                          <a:cs typeface="Times New Roman" pitchFamily="18" charset="0"/>
                        </a:rPr>
                        <a:t>  </a:t>
                      </a:r>
                    </a:p>
                  </a:txBody>
                  <a:tcPr marL="54720" marR="54720" marT="29482"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400" b="0" i="0" u="none" strike="noStrike" cap="none" normalizeH="0" baseline="0" dirty="0" smtClean="0">
                          <a:ln>
                            <a:noFill/>
                          </a:ln>
                          <a:solidFill>
                            <a:srgbClr val="000000"/>
                          </a:solidFill>
                          <a:effectLst/>
                          <a:latin typeface="Calibri" pitchFamily="34" charset="0"/>
                          <a:cs typeface="Times New Roman" pitchFamily="18" charset="0"/>
                        </a:rPr>
                        <a:t/>
                      </a:r>
                      <a:br>
                        <a:rPr kumimoji="0" lang="en-GB" sz="1400" b="0" i="0" u="none" strike="noStrike" cap="none" normalizeH="0" baseline="0" dirty="0" smtClean="0">
                          <a:ln>
                            <a:noFill/>
                          </a:ln>
                          <a:solidFill>
                            <a:srgbClr val="000000"/>
                          </a:solidFill>
                          <a:effectLst/>
                          <a:latin typeface="Calibri" pitchFamily="34" charset="0"/>
                          <a:cs typeface="Times New Roman" pitchFamily="18" charset="0"/>
                        </a:rPr>
                      </a:br>
                      <a:endParaRPr kumimoji="0" lang="en-GB" sz="1400" b="0" i="0" u="none" strike="noStrike" cap="none" normalizeH="0" baseline="0" dirty="0" smtClean="0">
                        <a:ln>
                          <a:noFill/>
                        </a:ln>
                        <a:solidFill>
                          <a:srgbClr val="000000"/>
                        </a:solidFill>
                        <a:effectLst/>
                        <a:latin typeface="Calibri" pitchFamily="34" charset="0"/>
                        <a:cs typeface="Times New Roman" pitchFamily="18" charset="0"/>
                      </a:endParaRPr>
                    </a:p>
                  </a:txBody>
                  <a:tcPr marL="54720" marR="5472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400" b="0" i="0" u="none" strike="noStrike" cap="none" normalizeH="0" baseline="0" dirty="0" smtClean="0">
                        <a:ln>
                          <a:noFill/>
                        </a:ln>
                        <a:solidFill>
                          <a:srgbClr val="000000"/>
                        </a:solidFill>
                        <a:effectLst/>
                        <a:latin typeface="Calibri" pitchFamily="34" charset="0"/>
                        <a:cs typeface="Arial" charset="0"/>
                      </a:endParaRPr>
                    </a:p>
                  </a:txBody>
                  <a:tcPr marL="54720" marR="54720" marT="0" marB="0" horzOverflow="overflow">
                    <a:lnL w="288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5088" name="Oval 61"/>
          <p:cNvSpPr>
            <a:spLocks noChangeArrowheads="1"/>
          </p:cNvSpPr>
          <p:nvPr/>
        </p:nvSpPr>
        <p:spPr bwMode="auto">
          <a:xfrm>
            <a:off x="7667625" y="5229225"/>
            <a:ext cx="457200" cy="457200"/>
          </a:xfrm>
          <a:prstGeom prst="ellips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89" name="Oval 62"/>
          <p:cNvSpPr>
            <a:spLocks noChangeArrowheads="1"/>
          </p:cNvSpPr>
          <p:nvPr/>
        </p:nvSpPr>
        <p:spPr bwMode="auto">
          <a:xfrm>
            <a:off x="2700338" y="5300663"/>
            <a:ext cx="457200" cy="457200"/>
          </a:xfrm>
          <a:prstGeom prst="ellips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90" name="Oval 63"/>
          <p:cNvSpPr>
            <a:spLocks noChangeArrowheads="1"/>
          </p:cNvSpPr>
          <p:nvPr/>
        </p:nvSpPr>
        <p:spPr bwMode="auto">
          <a:xfrm>
            <a:off x="5292725" y="5229225"/>
            <a:ext cx="457200" cy="457200"/>
          </a:xfrm>
          <a:prstGeom prst="ellips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91" name="Oval 64"/>
          <p:cNvSpPr>
            <a:spLocks noChangeArrowheads="1"/>
          </p:cNvSpPr>
          <p:nvPr/>
        </p:nvSpPr>
        <p:spPr bwMode="auto">
          <a:xfrm>
            <a:off x="7787368" y="2801939"/>
            <a:ext cx="457200" cy="474661"/>
          </a:xfrm>
          <a:prstGeom prst="ellips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92" name="Oval 65"/>
          <p:cNvSpPr>
            <a:spLocks noChangeArrowheads="1"/>
          </p:cNvSpPr>
          <p:nvPr/>
        </p:nvSpPr>
        <p:spPr bwMode="auto">
          <a:xfrm>
            <a:off x="5358039" y="2801939"/>
            <a:ext cx="457200" cy="474661"/>
          </a:xfrm>
          <a:prstGeom prst="ellips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93" name="Oval 66"/>
          <p:cNvSpPr>
            <a:spLocks noChangeArrowheads="1"/>
          </p:cNvSpPr>
          <p:nvPr/>
        </p:nvSpPr>
        <p:spPr bwMode="auto">
          <a:xfrm>
            <a:off x="2757942" y="2801939"/>
            <a:ext cx="457200" cy="398520"/>
          </a:xfrm>
          <a:prstGeom prst="ellips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solidFill>
                  <a:srgbClr val="000000"/>
                </a:solidFill>
              </a:rPr>
              <a:t>Процедура анализа  прав </a:t>
            </a:r>
            <a:r>
              <a:rPr lang="en-US" sz="2400" dirty="0" smtClean="0">
                <a:solidFill>
                  <a:srgbClr val="000000"/>
                </a:solidFill>
              </a:rPr>
              <a:t>(</a:t>
            </a:r>
            <a:r>
              <a:rPr lang="ru-RU" sz="2400" dirty="0" smtClean="0">
                <a:solidFill>
                  <a:srgbClr val="000000"/>
                </a:solidFill>
              </a:rPr>
              <a:t>собственности</a:t>
            </a:r>
            <a:r>
              <a:rPr lang="en-US" sz="2400" dirty="0" smtClean="0">
                <a:solidFill>
                  <a:srgbClr val="000000"/>
                </a:solidFill>
              </a:rPr>
              <a:t>), </a:t>
            </a:r>
            <a:r>
              <a:rPr lang="ru-RU" sz="2400" dirty="0" smtClean="0">
                <a:solidFill>
                  <a:srgbClr val="000000"/>
                </a:solidFill>
              </a:rPr>
              <a:t>доходов </a:t>
            </a:r>
            <a:r>
              <a:rPr lang="en-US" sz="2400" dirty="0" smtClean="0">
                <a:solidFill>
                  <a:srgbClr val="000000"/>
                </a:solidFill>
              </a:rPr>
              <a:t>(</a:t>
            </a:r>
            <a:r>
              <a:rPr lang="ru-RU" sz="2400" dirty="0" smtClean="0">
                <a:solidFill>
                  <a:srgbClr val="000000"/>
                </a:solidFill>
              </a:rPr>
              <a:t>выгод</a:t>
            </a:r>
            <a:r>
              <a:rPr lang="en-US" sz="2400" dirty="0" smtClean="0">
                <a:solidFill>
                  <a:srgbClr val="000000"/>
                </a:solidFill>
              </a:rPr>
              <a:t>) </a:t>
            </a:r>
            <a:r>
              <a:rPr lang="ru-RU" sz="2400" dirty="0">
                <a:solidFill>
                  <a:srgbClr val="000000"/>
                </a:solidFill>
              </a:rPr>
              <a:t>и</a:t>
            </a:r>
            <a:r>
              <a:rPr lang="en-US" sz="2400" dirty="0">
                <a:solidFill>
                  <a:srgbClr val="000000"/>
                </a:solidFill>
              </a:rPr>
              <a:t> </a:t>
            </a:r>
            <a:r>
              <a:rPr lang="ru-RU" sz="2400" dirty="0" smtClean="0">
                <a:solidFill>
                  <a:srgbClr val="000000"/>
                </a:solidFill>
              </a:rPr>
              <a:t>ответственности</a:t>
            </a: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pPr/>
              <a:t>14</a:t>
            </a:fld>
            <a:endParaRPr lang="en-GB"/>
          </a:p>
        </p:txBody>
      </p:sp>
    </p:spTree>
    <p:extLst>
      <p:ext uri="{BB962C8B-B14F-4D97-AF65-F5344CB8AC3E}">
        <p14:creationId xmlns:p14="http://schemas.microsoft.com/office/powerpoint/2010/main" val="12950321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914400" y="1052513"/>
            <a:ext cx="6970713"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a:solidFill>
                  <a:srgbClr val="000000"/>
                </a:solidFill>
              </a:rPr>
              <a:t/>
            </a:r>
            <a:br>
              <a:rPr lang="en-US" sz="2800">
                <a:solidFill>
                  <a:srgbClr val="000000"/>
                </a:solidFill>
              </a:rPr>
            </a:br>
            <a:endParaRPr lang="en-US" sz="2800">
              <a:solidFill>
                <a:srgbClr val="000000"/>
              </a:solidFill>
            </a:endParaRPr>
          </a:p>
        </p:txBody>
      </p:sp>
      <p:sp>
        <p:nvSpPr>
          <p:cNvPr id="31748" name="Text Box 4"/>
          <p:cNvSpPr txBox="1">
            <a:spLocks noChangeArrowheads="1"/>
          </p:cNvSpPr>
          <p:nvPr/>
        </p:nvSpPr>
        <p:spPr bwMode="auto">
          <a:xfrm>
            <a:off x="492521" y="762000"/>
            <a:ext cx="8118079" cy="57861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bg1"/>
                </a:solidFill>
                <a:latin typeface="Arial" charset="0"/>
                <a:cs typeface="Arial" charset="0"/>
              </a:defRPr>
            </a:lvl1pPr>
            <a:lvl2pPr eaLnBrk="0" hangingPunct="0">
              <a:defRPr>
                <a:solidFill>
                  <a:schemeClr val="bg1"/>
                </a:solidFill>
                <a:latin typeface="Arial" charset="0"/>
                <a:cs typeface="Arial" charset="0"/>
              </a:defRPr>
            </a:lvl2pPr>
            <a:lvl3pPr eaLnBrk="0" hangingPunct="0">
              <a:defRPr>
                <a:solidFill>
                  <a:schemeClr val="bg1"/>
                </a:solidFill>
                <a:latin typeface="Arial" charset="0"/>
                <a:cs typeface="Arial" charset="0"/>
              </a:defRPr>
            </a:lvl3pPr>
            <a:lvl4pPr eaLnBrk="0" hangingPunct="0">
              <a:defRPr>
                <a:solidFill>
                  <a:schemeClr val="bg1"/>
                </a:solidFill>
                <a:latin typeface="Arial" charset="0"/>
                <a:cs typeface="Arial" charset="0"/>
              </a:defRPr>
            </a:lvl4pPr>
            <a:lvl5pPr eaLnBrk="0" hangingPunct="0">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spcBef>
                <a:spcPct val="50000"/>
              </a:spcBef>
              <a:defRPr/>
            </a:pPr>
            <a:r>
              <a:rPr lang="ru-RU" sz="2000" dirty="0" smtClean="0">
                <a:solidFill>
                  <a:schemeClr val="tx1"/>
                </a:solidFill>
              </a:rPr>
              <a:t>Процедура проведения</a:t>
            </a:r>
            <a:r>
              <a:rPr lang="en-US" sz="2000" dirty="0" smtClean="0">
                <a:solidFill>
                  <a:schemeClr val="tx1"/>
                </a:solidFill>
              </a:rPr>
              <a:t>.</a:t>
            </a:r>
          </a:p>
          <a:p>
            <a:pPr eaLnBrk="1" hangingPunct="1">
              <a:spcBef>
                <a:spcPct val="50000"/>
              </a:spcBef>
              <a:buAutoNum type="arabicPeriod"/>
              <a:defRPr/>
            </a:pPr>
            <a:r>
              <a:rPr lang="ru-RU" sz="2000" dirty="0" smtClean="0">
                <a:solidFill>
                  <a:schemeClr val="tx1"/>
                </a:solidFill>
              </a:rPr>
              <a:t>Проводя мозговой штурм отметьте на карточках, соответствующим образом, статус собственности, прав пользователей и ответственности </a:t>
            </a:r>
            <a:r>
              <a:rPr lang="ru-RU" sz="2000" dirty="0" smtClean="0">
                <a:solidFill>
                  <a:srgbClr val="FF0000"/>
                </a:solidFill>
              </a:rPr>
              <a:t>при текущем положении</a:t>
            </a:r>
            <a:r>
              <a:rPr lang="ru-RU" sz="2000" dirty="0" smtClean="0">
                <a:solidFill>
                  <a:schemeClr val="tx1"/>
                </a:solidFill>
              </a:rPr>
              <a:t>. Карточки разместить в верхней строке уже показанной таблицы. </a:t>
            </a:r>
          </a:p>
          <a:p>
            <a:pPr eaLnBrk="1" hangingPunct="1">
              <a:spcBef>
                <a:spcPct val="50000"/>
              </a:spcBef>
              <a:buAutoNum type="arabicPeriod"/>
              <a:defRPr/>
            </a:pPr>
            <a:r>
              <a:rPr lang="ru-RU" sz="2000" dirty="0" smtClean="0">
                <a:solidFill>
                  <a:schemeClr val="tx1"/>
                </a:solidFill>
              </a:rPr>
              <a:t>Далее, </a:t>
            </a:r>
            <a:r>
              <a:rPr lang="ru-RU" sz="2000" dirty="0">
                <a:solidFill>
                  <a:schemeClr val="tx1"/>
                </a:solidFill>
              </a:rPr>
              <a:t>либо с помощью </a:t>
            </a:r>
            <a:r>
              <a:rPr lang="ru-RU" sz="2000" dirty="0" smtClean="0">
                <a:solidFill>
                  <a:schemeClr val="tx1"/>
                </a:solidFill>
              </a:rPr>
              <a:t>фишек, либо с помощью чисел оценить  по 10-</a:t>
            </a:r>
            <a:r>
              <a:rPr lang="ru-RU" sz="2000" dirty="0" err="1" smtClean="0">
                <a:solidFill>
                  <a:schemeClr val="tx1"/>
                </a:solidFill>
              </a:rPr>
              <a:t>ти</a:t>
            </a:r>
            <a:r>
              <a:rPr lang="ru-RU" sz="2000" dirty="0" smtClean="0">
                <a:solidFill>
                  <a:schemeClr val="tx1"/>
                </a:solidFill>
              </a:rPr>
              <a:t> бальной шкале положение в области решения вопросов, связанных с собственностью, правами пользователей и ответственностью. 10 = поставленные задачи выполнены, 0 </a:t>
            </a:r>
            <a:r>
              <a:rPr lang="ru-RU" sz="2000" dirty="0">
                <a:solidFill>
                  <a:schemeClr val="tx1"/>
                </a:solidFill>
              </a:rPr>
              <a:t>= ничего не </a:t>
            </a:r>
            <a:r>
              <a:rPr lang="ru-RU" sz="2000" dirty="0" smtClean="0">
                <a:solidFill>
                  <a:schemeClr val="tx1"/>
                </a:solidFill>
              </a:rPr>
              <a:t>выполнено. Вычислить процентное соотношение.</a:t>
            </a:r>
            <a:endParaRPr lang="en-US" sz="2000" dirty="0" smtClean="0">
              <a:solidFill>
                <a:schemeClr val="tx1"/>
              </a:solidFill>
            </a:endParaRPr>
          </a:p>
          <a:p>
            <a:pPr eaLnBrk="1" hangingPunct="1">
              <a:spcBef>
                <a:spcPct val="50000"/>
              </a:spcBef>
              <a:buFont typeface="+mj-lt"/>
              <a:buAutoNum type="arabicPeriod"/>
              <a:defRPr/>
            </a:pPr>
            <a:r>
              <a:rPr lang="ru-RU" sz="2000" dirty="0" smtClean="0">
                <a:solidFill>
                  <a:schemeClr val="tx1"/>
                </a:solidFill>
              </a:rPr>
              <a:t>Далее, используя </a:t>
            </a:r>
            <a:r>
              <a:rPr lang="ru-RU" sz="2000" dirty="0">
                <a:solidFill>
                  <a:schemeClr val="tx1"/>
                </a:solidFill>
              </a:rPr>
              <a:t>ту же </a:t>
            </a:r>
            <a:r>
              <a:rPr lang="ru-RU" sz="2000" dirty="0" smtClean="0">
                <a:solidFill>
                  <a:schemeClr val="tx1"/>
                </a:solidFill>
              </a:rPr>
              <a:t>самую процедуру </a:t>
            </a:r>
            <a:r>
              <a:rPr lang="ru-RU" sz="2000" dirty="0">
                <a:solidFill>
                  <a:schemeClr val="tx1"/>
                </a:solidFill>
              </a:rPr>
              <a:t>для </a:t>
            </a:r>
            <a:r>
              <a:rPr lang="ru-RU" sz="2000" dirty="0" smtClean="0">
                <a:solidFill>
                  <a:schemeClr val="tx1"/>
                </a:solidFill>
              </a:rPr>
              <a:t>нижней строки таблицы определить соотношение, считая, что </a:t>
            </a:r>
            <a:r>
              <a:rPr lang="ru-RU" sz="2000" dirty="0" smtClean="0">
                <a:solidFill>
                  <a:srgbClr val="FF0000"/>
                </a:solidFill>
              </a:rPr>
              <a:t>полностью раскрыта идеальная ситуация </a:t>
            </a:r>
            <a:r>
              <a:rPr lang="ru-RU" sz="2000" dirty="0">
                <a:solidFill>
                  <a:srgbClr val="FF0000"/>
                </a:solidFill>
              </a:rPr>
              <a:t>устойчивого управления лесами в </a:t>
            </a:r>
            <a:r>
              <a:rPr lang="ru-RU" sz="2000" dirty="0" smtClean="0">
                <a:solidFill>
                  <a:srgbClr val="FF0000"/>
                </a:solidFill>
              </a:rPr>
              <a:t>зелёной экономике</a:t>
            </a:r>
            <a:r>
              <a:rPr lang="en-US" sz="2000" dirty="0" smtClean="0">
                <a:solidFill>
                  <a:schemeClr val="tx1"/>
                </a:solidFill>
              </a:rPr>
              <a:t>. </a:t>
            </a:r>
            <a:r>
              <a:rPr lang="ru-RU" sz="2000" dirty="0" smtClean="0">
                <a:solidFill>
                  <a:schemeClr val="tx1"/>
                </a:solidFill>
              </a:rPr>
              <a:t>Какими были </a:t>
            </a:r>
            <a:r>
              <a:rPr lang="ru-RU" sz="2000" dirty="0">
                <a:solidFill>
                  <a:schemeClr val="tx1"/>
                </a:solidFill>
              </a:rPr>
              <a:t>бы идеальное количество и баланс прав, </a:t>
            </a:r>
            <a:r>
              <a:rPr lang="ru-RU" sz="2000" dirty="0" smtClean="0">
                <a:solidFill>
                  <a:schemeClr val="tx1"/>
                </a:solidFill>
              </a:rPr>
              <a:t>выгод </a:t>
            </a:r>
            <a:r>
              <a:rPr lang="ru-RU" sz="2000" dirty="0">
                <a:solidFill>
                  <a:schemeClr val="tx1"/>
                </a:solidFill>
              </a:rPr>
              <a:t>и обязанностей </a:t>
            </a:r>
            <a:r>
              <a:rPr lang="ru-RU" sz="2000" dirty="0" smtClean="0">
                <a:solidFill>
                  <a:schemeClr val="tx1"/>
                </a:solidFill>
              </a:rPr>
              <a:t>членов сообществ?</a:t>
            </a:r>
            <a:r>
              <a:rPr lang="en-US" sz="2000" dirty="0" smtClean="0">
                <a:solidFill>
                  <a:schemeClr val="tx1"/>
                </a:solidFill>
              </a:rPr>
              <a:t> </a:t>
            </a:r>
          </a:p>
        </p:txBody>
      </p:sp>
      <p:sp>
        <p:nvSpPr>
          <p:cNvPr id="5"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a:solidFill>
                  <a:srgbClr val="000000"/>
                </a:solidFill>
              </a:rPr>
              <a:t>Процедура анализа  прав </a:t>
            </a:r>
            <a:r>
              <a:rPr lang="en-US" sz="2400" dirty="0">
                <a:solidFill>
                  <a:srgbClr val="000000"/>
                </a:solidFill>
              </a:rPr>
              <a:t>(</a:t>
            </a:r>
            <a:r>
              <a:rPr lang="ru-RU" sz="2400" dirty="0">
                <a:solidFill>
                  <a:srgbClr val="000000"/>
                </a:solidFill>
              </a:rPr>
              <a:t>собственности</a:t>
            </a:r>
            <a:r>
              <a:rPr lang="en-US" sz="2400" dirty="0">
                <a:solidFill>
                  <a:srgbClr val="000000"/>
                </a:solidFill>
              </a:rPr>
              <a:t>), </a:t>
            </a:r>
            <a:r>
              <a:rPr lang="ru-RU" sz="2400" dirty="0">
                <a:solidFill>
                  <a:srgbClr val="000000"/>
                </a:solidFill>
              </a:rPr>
              <a:t>доходов </a:t>
            </a:r>
            <a:r>
              <a:rPr lang="en-US" sz="2400" dirty="0">
                <a:solidFill>
                  <a:srgbClr val="000000"/>
                </a:solidFill>
              </a:rPr>
              <a:t>(</a:t>
            </a:r>
            <a:r>
              <a:rPr lang="ru-RU" sz="2400" dirty="0">
                <a:solidFill>
                  <a:srgbClr val="000000"/>
                </a:solidFill>
              </a:rPr>
              <a:t>выгод</a:t>
            </a:r>
            <a:r>
              <a:rPr lang="en-US" sz="2400" dirty="0">
                <a:solidFill>
                  <a:srgbClr val="000000"/>
                </a:solidFill>
              </a:rPr>
              <a:t>) </a:t>
            </a:r>
            <a:r>
              <a:rPr lang="ru-RU" sz="2400" dirty="0">
                <a:solidFill>
                  <a:srgbClr val="000000"/>
                </a:solidFill>
              </a:rPr>
              <a:t>и</a:t>
            </a:r>
            <a:r>
              <a:rPr lang="en-US" sz="2400" dirty="0">
                <a:solidFill>
                  <a:srgbClr val="000000"/>
                </a:solidFill>
              </a:rPr>
              <a:t> </a:t>
            </a:r>
            <a:r>
              <a:rPr lang="ru-RU" sz="2400" dirty="0">
                <a:solidFill>
                  <a:srgbClr val="000000"/>
                </a:solidFill>
              </a:rPr>
              <a:t>ответственности</a:t>
            </a: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pPr/>
              <a:t>15</a:t>
            </a:fld>
            <a:endParaRPr lang="en-GB"/>
          </a:p>
        </p:txBody>
      </p:sp>
    </p:spTree>
    <p:extLst>
      <p:ext uri="{BB962C8B-B14F-4D97-AF65-F5344CB8AC3E}">
        <p14:creationId xmlns:p14="http://schemas.microsoft.com/office/powerpoint/2010/main" val="8875850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914400" y="1052513"/>
            <a:ext cx="6970713"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a:solidFill>
                  <a:srgbClr val="000000"/>
                </a:solidFill>
              </a:rPr>
              <a:t/>
            </a:r>
            <a:br>
              <a:rPr lang="en-US" sz="2800">
                <a:solidFill>
                  <a:srgbClr val="000000"/>
                </a:solidFill>
              </a:rPr>
            </a:br>
            <a:endParaRPr lang="en-US" sz="2800">
              <a:solidFill>
                <a:srgbClr val="000000"/>
              </a:solidFill>
            </a:endParaRPr>
          </a:p>
        </p:txBody>
      </p:sp>
      <p:sp>
        <p:nvSpPr>
          <p:cNvPr id="47107" name="Text Box 4"/>
          <p:cNvSpPr txBox="1">
            <a:spLocks noChangeArrowheads="1"/>
          </p:cNvSpPr>
          <p:nvPr/>
        </p:nvSpPr>
        <p:spPr bwMode="auto">
          <a:xfrm>
            <a:off x="381000" y="476672"/>
            <a:ext cx="8364535" cy="618630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bg1"/>
                </a:solidFill>
                <a:latin typeface="Arial" pitchFamily="34" charset="0"/>
                <a:cs typeface="Arial" pitchFamily="34" charset="0"/>
              </a:defRPr>
            </a:lvl1pPr>
            <a:lvl2pPr eaLnBrk="0" hangingPunct="0">
              <a:defRPr>
                <a:solidFill>
                  <a:schemeClr val="bg1"/>
                </a:solidFill>
                <a:latin typeface="Arial" pitchFamily="34" charset="0"/>
                <a:cs typeface="Arial" pitchFamily="34" charset="0"/>
              </a:defRPr>
            </a:lvl2pPr>
            <a:lvl3pPr eaLnBrk="0" hangingPunct="0">
              <a:defRPr>
                <a:solidFill>
                  <a:schemeClr val="bg1"/>
                </a:solidFill>
                <a:latin typeface="Arial" pitchFamily="34" charset="0"/>
                <a:cs typeface="Arial" pitchFamily="34" charset="0"/>
              </a:defRPr>
            </a:lvl3pPr>
            <a:lvl4pPr eaLnBrk="0" hangingPunct="0">
              <a:defRPr>
                <a:solidFill>
                  <a:schemeClr val="bg1"/>
                </a:solidFill>
                <a:latin typeface="Arial" pitchFamily="34" charset="0"/>
                <a:cs typeface="Arial" pitchFamily="34" charset="0"/>
              </a:defRPr>
            </a:lvl4pPr>
            <a:lvl5pPr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pitchFamily="34" charset="0"/>
                <a:cs typeface="Arial" pitchFamily="34" charset="0"/>
              </a:defRPr>
            </a:lvl9pPr>
          </a:lstStyle>
          <a:p>
            <a:pPr eaLnBrk="1" hangingPunct="1">
              <a:spcBef>
                <a:spcPct val="50000"/>
              </a:spcBef>
            </a:pPr>
            <a:endParaRPr lang="en-US" dirty="0">
              <a:solidFill>
                <a:schemeClr val="tx1"/>
              </a:solidFill>
            </a:endParaRPr>
          </a:p>
          <a:p>
            <a:pPr eaLnBrk="1" hangingPunct="1">
              <a:spcBef>
                <a:spcPct val="50000"/>
              </a:spcBef>
            </a:pPr>
            <a:r>
              <a:rPr lang="en-US" dirty="0">
                <a:solidFill>
                  <a:schemeClr val="tx1"/>
                </a:solidFill>
              </a:rPr>
              <a:t>4</a:t>
            </a:r>
            <a:r>
              <a:rPr lang="en-US" dirty="0" smtClean="0">
                <a:solidFill>
                  <a:schemeClr val="tx1"/>
                </a:solidFill>
              </a:rPr>
              <a:t>. </a:t>
            </a:r>
            <a:r>
              <a:rPr lang="ru-RU" dirty="0" smtClean="0">
                <a:solidFill>
                  <a:schemeClr val="tx1"/>
                </a:solidFill>
              </a:rPr>
              <a:t>Определить разницу (в процентах) </a:t>
            </a:r>
            <a:r>
              <a:rPr lang="ru-RU" dirty="0">
                <a:solidFill>
                  <a:schemeClr val="tx1"/>
                </a:solidFill>
              </a:rPr>
              <a:t>между </a:t>
            </a:r>
            <a:r>
              <a:rPr lang="ru-RU" dirty="0" smtClean="0">
                <a:solidFill>
                  <a:schemeClr val="tx1"/>
                </a:solidFill>
              </a:rPr>
              <a:t>текущим положением и </a:t>
            </a:r>
            <a:r>
              <a:rPr lang="ru-RU" dirty="0">
                <a:solidFill>
                  <a:schemeClr val="tx1"/>
                </a:solidFill>
              </a:rPr>
              <a:t>идеальной </a:t>
            </a:r>
            <a:r>
              <a:rPr lang="ru-RU" dirty="0" smtClean="0">
                <a:solidFill>
                  <a:schemeClr val="tx1"/>
                </a:solidFill>
              </a:rPr>
              <a:t>ситуацией</a:t>
            </a:r>
            <a:r>
              <a:rPr lang="en-US" dirty="0" smtClean="0">
                <a:solidFill>
                  <a:schemeClr val="tx1"/>
                </a:solidFill>
              </a:rPr>
              <a:t>.</a:t>
            </a:r>
            <a:endParaRPr lang="en-US" dirty="0">
              <a:solidFill>
                <a:schemeClr val="tx1"/>
              </a:solidFill>
            </a:endParaRPr>
          </a:p>
          <a:p>
            <a:pPr eaLnBrk="1" hangingPunct="1">
              <a:spcBef>
                <a:spcPct val="50000"/>
              </a:spcBef>
            </a:pPr>
            <a:endParaRPr lang="en-US" dirty="0">
              <a:solidFill>
                <a:schemeClr val="tx1"/>
              </a:solidFill>
            </a:endParaRPr>
          </a:p>
          <a:p>
            <a:pPr eaLnBrk="1" hangingPunct="1"/>
            <a:r>
              <a:rPr lang="en-US" dirty="0">
                <a:solidFill>
                  <a:schemeClr val="tx1"/>
                </a:solidFill>
              </a:rPr>
              <a:t>5. </a:t>
            </a:r>
            <a:r>
              <a:rPr lang="ru-RU" dirty="0">
                <a:solidFill>
                  <a:schemeClr val="tx1"/>
                </a:solidFill>
              </a:rPr>
              <a:t>Обсудить связь между </a:t>
            </a:r>
            <a:r>
              <a:rPr lang="ru-RU" dirty="0" smtClean="0">
                <a:solidFill>
                  <a:schemeClr val="tx1"/>
                </a:solidFill>
              </a:rPr>
              <a:t>соотношениями в трёх колонках</a:t>
            </a:r>
            <a:r>
              <a:rPr lang="en-US" dirty="0" smtClean="0">
                <a:solidFill>
                  <a:schemeClr val="tx1"/>
                </a:solidFill>
              </a:rPr>
              <a:t>. </a:t>
            </a:r>
            <a:r>
              <a:rPr lang="ru-RU" dirty="0">
                <a:solidFill>
                  <a:schemeClr val="tx1"/>
                </a:solidFill>
              </a:rPr>
              <a:t>Являются ли </a:t>
            </a:r>
            <a:r>
              <a:rPr lang="ru-RU" dirty="0" smtClean="0">
                <a:solidFill>
                  <a:schemeClr val="tx1"/>
                </a:solidFill>
              </a:rPr>
              <a:t>инициативы, обусловленные правами </a:t>
            </a:r>
            <a:r>
              <a:rPr lang="ru-RU" dirty="0">
                <a:solidFill>
                  <a:schemeClr val="tx1"/>
                </a:solidFill>
              </a:rPr>
              <a:t>и </a:t>
            </a:r>
            <a:r>
              <a:rPr lang="ru-RU" dirty="0" smtClean="0">
                <a:solidFill>
                  <a:schemeClr val="tx1"/>
                </a:solidFill>
              </a:rPr>
              <a:t>доходами, достаточными для стимулирования ответственности для устойчивого управления лесами?</a:t>
            </a:r>
            <a:r>
              <a:rPr lang="en-US" dirty="0">
                <a:solidFill>
                  <a:srgbClr val="000000"/>
                </a:solidFill>
              </a:rPr>
              <a:t> </a:t>
            </a:r>
            <a:endParaRPr lang="ru-RU" dirty="0" smtClean="0">
              <a:solidFill>
                <a:schemeClr val="tx1"/>
              </a:solidFill>
            </a:endParaRPr>
          </a:p>
          <a:p>
            <a:pPr eaLnBrk="1" hangingPunct="1"/>
            <a:endParaRPr lang="en-US" dirty="0">
              <a:solidFill>
                <a:srgbClr val="000000"/>
              </a:solidFill>
            </a:endParaRPr>
          </a:p>
          <a:p>
            <a:pPr eaLnBrk="1" hangingPunct="1"/>
            <a:r>
              <a:rPr lang="en-US" dirty="0">
                <a:solidFill>
                  <a:srgbClr val="000000"/>
                </a:solidFill>
              </a:rPr>
              <a:t>6</a:t>
            </a:r>
            <a:r>
              <a:rPr lang="en-US" dirty="0" smtClean="0">
                <a:solidFill>
                  <a:srgbClr val="000000"/>
                </a:solidFill>
              </a:rPr>
              <a:t>.</a:t>
            </a:r>
            <a:r>
              <a:rPr lang="ru-RU" dirty="0" smtClean="0"/>
              <a:t> </a:t>
            </a:r>
            <a:r>
              <a:rPr lang="ru-RU" b="1" dirty="0" smtClean="0">
                <a:solidFill>
                  <a:srgbClr val="FF0000"/>
                </a:solidFill>
              </a:rPr>
              <a:t>Выбрать не менее 3 осуществимых рекомендаций для лесной политики</a:t>
            </a:r>
            <a:r>
              <a:rPr lang="ru-RU" dirty="0" smtClean="0">
                <a:solidFill>
                  <a:schemeClr val="tx1"/>
                </a:solidFill>
              </a:rPr>
              <a:t>, которые </a:t>
            </a:r>
            <a:r>
              <a:rPr lang="ru-RU" dirty="0">
                <a:solidFill>
                  <a:schemeClr val="tx1"/>
                </a:solidFill>
              </a:rPr>
              <a:t>с</a:t>
            </a:r>
            <a:r>
              <a:rPr lang="ru-RU" dirty="0" smtClean="0">
                <a:solidFill>
                  <a:schemeClr val="tx1"/>
                </a:solidFill>
              </a:rPr>
              <a:t>могли </a:t>
            </a:r>
            <a:r>
              <a:rPr lang="ru-RU" dirty="0">
                <a:solidFill>
                  <a:schemeClr val="tx1"/>
                </a:solidFill>
              </a:rPr>
              <a:t>бы привести к </a:t>
            </a:r>
            <a:r>
              <a:rPr lang="ru-RU" dirty="0" smtClean="0">
                <a:solidFill>
                  <a:schemeClr val="tx1"/>
                </a:solidFill>
              </a:rPr>
              <a:t>лучшему балансу </a:t>
            </a:r>
            <a:r>
              <a:rPr lang="ru-RU" dirty="0">
                <a:solidFill>
                  <a:schemeClr val="tx1"/>
                </a:solidFill>
              </a:rPr>
              <a:t>между правами, </a:t>
            </a:r>
            <a:r>
              <a:rPr lang="ru-RU" dirty="0" smtClean="0">
                <a:solidFill>
                  <a:schemeClr val="tx1"/>
                </a:solidFill>
              </a:rPr>
              <a:t>доходами </a:t>
            </a:r>
            <a:r>
              <a:rPr lang="ru-RU" dirty="0">
                <a:solidFill>
                  <a:schemeClr val="tx1"/>
                </a:solidFill>
              </a:rPr>
              <a:t>и </a:t>
            </a:r>
            <a:r>
              <a:rPr lang="ru-RU" dirty="0" smtClean="0">
                <a:solidFill>
                  <a:schemeClr val="tx1"/>
                </a:solidFill>
              </a:rPr>
              <a:t>ответственностью в целях дальнейшего </a:t>
            </a:r>
            <a:r>
              <a:rPr lang="ru-RU" dirty="0">
                <a:solidFill>
                  <a:schemeClr val="tx1"/>
                </a:solidFill>
              </a:rPr>
              <a:t>развития </a:t>
            </a:r>
            <a:r>
              <a:rPr lang="ru-RU" dirty="0" smtClean="0">
                <a:solidFill>
                  <a:schemeClr val="tx1"/>
                </a:solidFill>
              </a:rPr>
              <a:t>процессов устойчивого управления лесами. Это может быть сделано посредством мозгового штурма с записью соответствующих предложений на карточках, их последующим обсуждением и согласованием общих рекомендаций. </a:t>
            </a:r>
          </a:p>
          <a:p>
            <a:pPr eaLnBrk="1" hangingPunct="1"/>
            <a:endParaRPr lang="en-US" dirty="0" smtClean="0">
              <a:solidFill>
                <a:srgbClr val="000000"/>
              </a:solidFill>
            </a:endParaRPr>
          </a:p>
          <a:p>
            <a:pPr eaLnBrk="1" hangingPunct="1"/>
            <a:r>
              <a:rPr lang="en-US" dirty="0" smtClean="0">
                <a:solidFill>
                  <a:srgbClr val="000000"/>
                </a:solidFill>
              </a:rPr>
              <a:t>7. </a:t>
            </a:r>
            <a:r>
              <a:rPr lang="ru-RU" dirty="0" smtClean="0">
                <a:solidFill>
                  <a:srgbClr val="000000"/>
                </a:solidFill>
              </a:rPr>
              <a:t>Написать рекомендации на </a:t>
            </a:r>
            <a:r>
              <a:rPr lang="ru-RU" dirty="0" err="1" smtClean="0">
                <a:solidFill>
                  <a:srgbClr val="000000"/>
                </a:solidFill>
              </a:rPr>
              <a:t>флип-чарте</a:t>
            </a:r>
            <a:r>
              <a:rPr lang="en-US" dirty="0" smtClean="0">
                <a:solidFill>
                  <a:srgbClr val="000000"/>
                </a:solidFill>
              </a:rPr>
              <a:t>.</a:t>
            </a:r>
          </a:p>
          <a:p>
            <a:pPr eaLnBrk="1" hangingPunct="1"/>
            <a:endParaRPr lang="en-US" dirty="0">
              <a:solidFill>
                <a:srgbClr val="000000"/>
              </a:solidFill>
            </a:endParaRPr>
          </a:p>
          <a:p>
            <a:pPr eaLnBrk="1" hangingPunct="1"/>
            <a:r>
              <a:rPr lang="en-US" dirty="0" smtClean="0">
                <a:solidFill>
                  <a:srgbClr val="000000"/>
                </a:solidFill>
              </a:rPr>
              <a:t>8. </a:t>
            </a:r>
            <a:r>
              <a:rPr lang="ru-RU" dirty="0" smtClean="0">
                <a:solidFill>
                  <a:srgbClr val="000000"/>
                </a:solidFill>
              </a:rPr>
              <a:t>Выбрать докладчиков по следующей тематике: </a:t>
            </a:r>
            <a:r>
              <a:rPr lang="en-US" dirty="0" smtClean="0">
                <a:solidFill>
                  <a:srgbClr val="000000"/>
                </a:solidFill>
              </a:rPr>
              <a:t>1) </a:t>
            </a:r>
            <a:r>
              <a:rPr lang="ru-RU" dirty="0" smtClean="0">
                <a:solidFill>
                  <a:srgbClr val="000000"/>
                </a:solidFill>
              </a:rPr>
              <a:t>цель и процедура метода</a:t>
            </a:r>
            <a:r>
              <a:rPr lang="en-US" dirty="0" smtClean="0">
                <a:solidFill>
                  <a:srgbClr val="000000"/>
                </a:solidFill>
              </a:rPr>
              <a:t>, 2) </a:t>
            </a:r>
            <a:r>
              <a:rPr lang="ru-RU" dirty="0" smtClean="0">
                <a:solidFill>
                  <a:srgbClr val="000000"/>
                </a:solidFill>
              </a:rPr>
              <a:t>полученные результаты и</a:t>
            </a:r>
            <a:r>
              <a:rPr lang="en-US" dirty="0" smtClean="0">
                <a:solidFill>
                  <a:srgbClr val="000000"/>
                </a:solidFill>
              </a:rPr>
              <a:t> 3) </a:t>
            </a:r>
            <a:r>
              <a:rPr lang="ru-RU" dirty="0" smtClean="0">
                <a:solidFill>
                  <a:srgbClr val="000000"/>
                </a:solidFill>
              </a:rPr>
              <a:t>осуществимые рекомендации для лесной политики</a:t>
            </a:r>
            <a:r>
              <a:rPr lang="en-US" dirty="0" smtClean="0">
                <a:solidFill>
                  <a:srgbClr val="000000"/>
                </a:solidFill>
              </a:rPr>
              <a:t>.</a:t>
            </a:r>
            <a:r>
              <a:rPr lang="en-US" dirty="0" smtClean="0">
                <a:solidFill>
                  <a:schemeClr val="tx1"/>
                </a:solidFill>
              </a:rPr>
              <a:t> </a:t>
            </a:r>
            <a:endParaRPr lang="en-US" dirty="0">
              <a:solidFill>
                <a:schemeClr val="tx1"/>
              </a:solidFill>
            </a:endParaRPr>
          </a:p>
        </p:txBody>
      </p:sp>
      <p:sp>
        <p:nvSpPr>
          <p:cNvPr id="6"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a:solidFill>
                  <a:srgbClr val="000000"/>
                </a:solidFill>
              </a:rPr>
              <a:t>Процедура анализа  прав </a:t>
            </a:r>
            <a:r>
              <a:rPr lang="en-US" sz="2400" dirty="0">
                <a:solidFill>
                  <a:srgbClr val="000000"/>
                </a:solidFill>
              </a:rPr>
              <a:t>(</a:t>
            </a:r>
            <a:r>
              <a:rPr lang="ru-RU" sz="2400" dirty="0">
                <a:solidFill>
                  <a:srgbClr val="000000"/>
                </a:solidFill>
              </a:rPr>
              <a:t>собственности</a:t>
            </a:r>
            <a:r>
              <a:rPr lang="en-US" sz="2400" dirty="0">
                <a:solidFill>
                  <a:srgbClr val="000000"/>
                </a:solidFill>
              </a:rPr>
              <a:t>), </a:t>
            </a:r>
            <a:r>
              <a:rPr lang="ru-RU" sz="2400" dirty="0">
                <a:solidFill>
                  <a:srgbClr val="000000"/>
                </a:solidFill>
              </a:rPr>
              <a:t>доходов </a:t>
            </a:r>
            <a:r>
              <a:rPr lang="en-US" sz="2400" dirty="0">
                <a:solidFill>
                  <a:srgbClr val="000000"/>
                </a:solidFill>
              </a:rPr>
              <a:t>(</a:t>
            </a:r>
            <a:r>
              <a:rPr lang="ru-RU" sz="2400" dirty="0">
                <a:solidFill>
                  <a:srgbClr val="000000"/>
                </a:solidFill>
              </a:rPr>
              <a:t>выгод</a:t>
            </a:r>
            <a:r>
              <a:rPr lang="en-US" sz="2400" dirty="0">
                <a:solidFill>
                  <a:srgbClr val="000000"/>
                </a:solidFill>
              </a:rPr>
              <a:t>) </a:t>
            </a:r>
            <a:r>
              <a:rPr lang="ru-RU" sz="2400" dirty="0">
                <a:solidFill>
                  <a:srgbClr val="000000"/>
                </a:solidFill>
              </a:rPr>
              <a:t>и</a:t>
            </a:r>
            <a:r>
              <a:rPr lang="en-US" sz="2400" dirty="0">
                <a:solidFill>
                  <a:srgbClr val="000000"/>
                </a:solidFill>
              </a:rPr>
              <a:t> </a:t>
            </a:r>
            <a:r>
              <a:rPr lang="ru-RU" sz="2400" dirty="0">
                <a:solidFill>
                  <a:srgbClr val="000000"/>
                </a:solidFill>
              </a:rPr>
              <a:t>ответственности</a:t>
            </a: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pPr/>
              <a:t>16</a:t>
            </a:fld>
            <a:endParaRPr lang="en-GB"/>
          </a:p>
        </p:txBody>
      </p:sp>
    </p:spTree>
    <p:extLst>
      <p:ext uri="{BB962C8B-B14F-4D97-AF65-F5344CB8AC3E}">
        <p14:creationId xmlns:p14="http://schemas.microsoft.com/office/powerpoint/2010/main" val="31285846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1780" name="Group 36"/>
          <p:cNvGraphicFramePr>
            <a:graphicFrameLocks noGrp="1"/>
          </p:cNvGraphicFramePr>
          <p:nvPr>
            <p:ph idx="1"/>
            <p:extLst>
              <p:ext uri="{D42A27DB-BD31-4B8C-83A1-F6EECF244321}">
                <p14:modId xmlns:p14="http://schemas.microsoft.com/office/powerpoint/2010/main" val="946045394"/>
              </p:ext>
            </p:extLst>
          </p:nvPr>
        </p:nvGraphicFramePr>
        <p:xfrm>
          <a:off x="159531" y="762000"/>
          <a:ext cx="8803506" cy="5677443"/>
        </p:xfrm>
        <a:graphic>
          <a:graphicData uri="http://schemas.openxmlformats.org/drawingml/2006/table">
            <a:tbl>
              <a:tblPr/>
              <a:tblGrid>
                <a:gridCol w="1956709"/>
                <a:gridCol w="2281705"/>
                <a:gridCol w="2330169"/>
                <a:gridCol w="2234923"/>
              </a:tblGrid>
              <a:tr h="797861">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800" b="1" i="0" u="none" strike="noStrike" cap="none" normalizeH="0" baseline="0" dirty="0" smtClean="0">
                          <a:ln>
                            <a:noFill/>
                          </a:ln>
                          <a:solidFill>
                            <a:srgbClr val="800080"/>
                          </a:solidFill>
                          <a:effectLst/>
                          <a:latin typeface="Verdana" pitchFamily="34" charset="0"/>
                          <a:cs typeface="Arial" pitchFamily="34" charset="0"/>
                        </a:rPr>
                        <a:t>SWOT</a:t>
                      </a:r>
                      <a:r>
                        <a:rPr kumimoji="0" lang="ru-RU" sz="1800" b="1" i="0" u="none" strike="noStrike" cap="none" normalizeH="0" baseline="0" dirty="0" smtClean="0">
                          <a:ln>
                            <a:noFill/>
                          </a:ln>
                          <a:solidFill>
                            <a:srgbClr val="800080"/>
                          </a:solidFill>
                          <a:effectLst/>
                          <a:latin typeface="Verdana" pitchFamily="34" charset="0"/>
                          <a:cs typeface="Arial" pitchFamily="34" charset="0"/>
                        </a:rPr>
                        <a:t>-анализ</a:t>
                      </a:r>
                      <a:r>
                        <a:rPr kumimoji="0" lang="en-GB" sz="1800" b="1" i="0" u="none" strike="noStrike" cap="none" normalizeH="0" baseline="0" dirty="0" smtClean="0">
                          <a:ln>
                            <a:noFill/>
                          </a:ln>
                          <a:solidFill>
                            <a:srgbClr val="800080"/>
                          </a:solidFill>
                          <a:effectLst/>
                          <a:latin typeface="Verdana" pitchFamily="34" charset="0"/>
                          <a:cs typeface="Arial" pitchFamily="34" charset="0"/>
                        </a:rPr>
                        <a:t> </a:t>
                      </a:r>
                      <a:r>
                        <a:rPr kumimoji="0" lang="ru-RU" sz="1800" b="1" i="0" u="none" strike="noStrike" cap="none" normalizeH="0" baseline="0" dirty="0" smtClean="0">
                          <a:ln>
                            <a:noFill/>
                          </a:ln>
                          <a:solidFill>
                            <a:srgbClr val="800080"/>
                          </a:solidFill>
                          <a:effectLst/>
                          <a:latin typeface="Verdana" pitchFamily="34" charset="0"/>
                          <a:cs typeface="Arial" pitchFamily="34" charset="0"/>
                        </a:rPr>
                        <a:t>лесного сектора относительно принципов устойчивого управления лесами и зелёной экономики</a:t>
                      </a:r>
                      <a:endParaRPr kumimoji="0" lang="en-GB" sz="1800" b="1" i="0" u="none" strike="noStrike" cap="none" normalizeH="0" baseline="0" dirty="0" smtClean="0">
                        <a:ln>
                          <a:noFill/>
                        </a:ln>
                        <a:solidFill>
                          <a:srgbClr val="800080"/>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r>
              <a:tr h="2124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600" b="1" i="0" u="none" strike="noStrike" cap="none" normalizeH="0" baseline="0" dirty="0" smtClean="0">
                          <a:ln>
                            <a:noFill/>
                          </a:ln>
                          <a:solidFill>
                            <a:srgbClr val="2812AE"/>
                          </a:solidFill>
                          <a:effectLst/>
                          <a:latin typeface="Verdana" pitchFamily="34" charset="0"/>
                          <a:cs typeface="Arial" pitchFamily="34" charset="0"/>
                        </a:rPr>
                        <a:t>Сильные стороны</a:t>
                      </a:r>
                      <a:r>
                        <a:rPr kumimoji="0" lang="en-GB" sz="1600" b="0" i="0" u="none" strike="noStrike" cap="none" normalizeH="0" baseline="0" dirty="0" smtClean="0">
                          <a:ln>
                            <a:noFill/>
                          </a:ln>
                          <a:solidFill>
                            <a:srgbClr val="2812AE"/>
                          </a:solidFill>
                          <a:effectLst/>
                          <a:latin typeface="Verdana" pitchFamily="34" charset="0"/>
                          <a:cs typeface="Arial" pitchFamily="34" charset="0"/>
                        </a:rPr>
                        <a:t> </a:t>
                      </a:r>
                      <a:r>
                        <a:rPr kumimoji="0" lang="ru-RU" sz="1600" b="0" i="0" u="none" strike="noStrike" cap="none" normalizeH="0" baseline="0" dirty="0" smtClean="0">
                          <a:ln>
                            <a:noFill/>
                          </a:ln>
                          <a:solidFill>
                            <a:srgbClr val="2812AE"/>
                          </a:solidFill>
                          <a:effectLst/>
                          <a:latin typeface="Verdana" pitchFamily="34" charset="0"/>
                          <a:cs typeface="Arial" pitchFamily="34" charset="0"/>
                        </a:rPr>
                        <a:t>процессов  управления лесами</a:t>
                      </a:r>
                      <a:endParaRPr kumimoji="0" lang="en-GB" sz="1600" b="0" i="0" u="none" strike="noStrike" cap="none" normalizeH="0" baseline="0" dirty="0" smtClean="0">
                        <a:ln>
                          <a:noFill/>
                        </a:ln>
                        <a:solidFill>
                          <a:srgbClr val="2812AE"/>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rgbClr val="2812AE"/>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600" b="1" i="0" u="none" strike="noStrike" cap="none" normalizeH="0" baseline="0" dirty="0" smtClean="0">
                          <a:ln>
                            <a:noFill/>
                          </a:ln>
                          <a:solidFill>
                            <a:schemeClr val="accent6">
                              <a:lumMod val="75000"/>
                            </a:schemeClr>
                          </a:solidFill>
                          <a:effectLst/>
                          <a:latin typeface="Verdana" pitchFamily="34" charset="0"/>
                          <a:cs typeface="Arial" pitchFamily="34" charset="0"/>
                        </a:rPr>
                        <a:t>Слабые стороны</a:t>
                      </a:r>
                      <a:r>
                        <a:rPr kumimoji="0" lang="en-GB" sz="1600" b="0" i="0" u="none" strike="noStrike" cap="none" normalizeH="0" baseline="0" dirty="0" smtClean="0">
                          <a:ln>
                            <a:noFill/>
                          </a:ln>
                          <a:solidFill>
                            <a:schemeClr val="accent6">
                              <a:lumMod val="75000"/>
                            </a:schemeClr>
                          </a:solidFill>
                          <a:effectLst/>
                          <a:latin typeface="Verdana" pitchFamily="34" charset="0"/>
                          <a:cs typeface="Arial" pitchFamily="34" charset="0"/>
                        </a:rPr>
                        <a:t> </a:t>
                      </a:r>
                      <a:r>
                        <a:rPr kumimoji="0" lang="ru-RU" sz="1600" b="0" i="0" u="none" strike="noStrike" cap="none" normalizeH="0" baseline="0" dirty="0" smtClean="0">
                          <a:ln>
                            <a:noFill/>
                          </a:ln>
                          <a:solidFill>
                            <a:schemeClr val="accent6">
                              <a:lumMod val="75000"/>
                            </a:schemeClr>
                          </a:solidFill>
                          <a:effectLst/>
                          <a:latin typeface="Verdana" pitchFamily="34" charset="0"/>
                          <a:cs typeface="Arial" pitchFamily="34" charset="0"/>
                        </a:rPr>
                        <a:t>процессов управления лесами</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600" b="1" i="0" u="none" strike="noStrike" cap="none" normalizeH="0" baseline="0" dirty="0" smtClean="0">
                        <a:ln>
                          <a:noFill/>
                        </a:ln>
                        <a:solidFill>
                          <a:srgbClr val="2812AE"/>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70C0"/>
                          </a:solidFill>
                          <a:effectLst/>
                          <a:latin typeface="Verdana" pitchFamily="34" charset="0"/>
                          <a:cs typeface="Arial" pitchFamily="34" charset="0"/>
                        </a:rPr>
                        <a:t>Возможности</a:t>
                      </a:r>
                      <a:r>
                        <a:rPr kumimoji="0" lang="en-GB" sz="1600" b="1" i="0" u="none" strike="noStrike" cap="none" normalizeH="0" baseline="0" dirty="0" smtClean="0">
                          <a:ln>
                            <a:noFill/>
                          </a:ln>
                          <a:solidFill>
                            <a:srgbClr val="0070C0"/>
                          </a:solidFill>
                          <a:effectLst/>
                          <a:latin typeface="Verdana" pitchFamily="34" charset="0"/>
                          <a:cs typeface="Arial" pitchFamily="34" charset="0"/>
                        </a:rPr>
                        <a:t> </a:t>
                      </a:r>
                      <a:endParaRPr kumimoji="0" lang="ru-RU" sz="1600" b="1" i="0" u="none" strike="noStrike" cap="none" normalizeH="0" baseline="0" dirty="0" smtClean="0">
                        <a:ln>
                          <a:noFill/>
                        </a:ln>
                        <a:solidFill>
                          <a:srgbClr val="0070C0"/>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rgbClr val="0070C0"/>
                          </a:solidFill>
                          <a:effectLst/>
                          <a:latin typeface="Verdana" pitchFamily="34" charset="0"/>
                          <a:cs typeface="Arial" pitchFamily="34" charset="0"/>
                        </a:rPr>
                        <a:t>при более благоприятных условиях</a:t>
                      </a:r>
                      <a:r>
                        <a:rPr kumimoji="0" lang="en-GB" sz="1600" b="0" i="0" u="none" strike="noStrike" cap="none" normalizeH="0" baseline="0" dirty="0" smtClean="0">
                          <a:ln>
                            <a:noFill/>
                          </a:ln>
                          <a:solidFill>
                            <a:srgbClr val="0070C0"/>
                          </a:solidFill>
                          <a:effectLst/>
                          <a:latin typeface="Verdana" pitchFamily="34" charset="0"/>
                          <a:cs typeface="Arial" pitchFamily="34" charset="0"/>
                        </a:rPr>
                        <a:t> (</a:t>
                      </a:r>
                      <a:r>
                        <a:rPr kumimoji="0" lang="ru-RU" sz="1600" b="0" i="0" u="none" strike="noStrike" cap="none" normalizeH="0" baseline="0" dirty="0" smtClean="0">
                          <a:ln>
                            <a:noFill/>
                          </a:ln>
                          <a:solidFill>
                            <a:srgbClr val="0070C0"/>
                          </a:solidFill>
                          <a:effectLst/>
                          <a:latin typeface="Verdana" pitchFamily="34" charset="0"/>
                          <a:cs typeface="Arial" pitchFamily="34" charset="0"/>
                        </a:rPr>
                        <a:t>например,</a:t>
                      </a:r>
                      <a:r>
                        <a:rPr kumimoji="0" lang="en-GB" sz="1600" b="0" i="0" u="none" strike="noStrike" cap="none" normalizeH="0" baseline="0" dirty="0" smtClean="0">
                          <a:ln>
                            <a:noFill/>
                          </a:ln>
                          <a:solidFill>
                            <a:srgbClr val="0070C0"/>
                          </a:solidFill>
                          <a:effectLst/>
                          <a:latin typeface="Verdana" pitchFamily="34" charset="0"/>
                          <a:cs typeface="Arial" pitchFamily="34" charset="0"/>
                        </a:rPr>
                        <a:t> </a:t>
                      </a:r>
                      <a:r>
                        <a:rPr kumimoji="0" lang="ru-RU" sz="1600" b="0" i="0" u="none" strike="noStrike" cap="none" normalizeH="0" baseline="0" dirty="0" smtClean="0">
                          <a:ln>
                            <a:noFill/>
                          </a:ln>
                          <a:solidFill>
                            <a:srgbClr val="0070C0"/>
                          </a:solidFill>
                          <a:effectLst/>
                          <a:latin typeface="Verdana" pitchFamily="34" charset="0"/>
                          <a:cs typeface="Arial" pitchFamily="34" charset="0"/>
                        </a:rPr>
                        <a:t>международные тенденции</a:t>
                      </a:r>
                      <a:r>
                        <a:rPr kumimoji="0" lang="en-GB" sz="1600" b="0" i="0" u="none" strike="noStrike" cap="none" normalizeH="0" baseline="0" dirty="0" smtClean="0">
                          <a:ln>
                            <a:noFill/>
                          </a:ln>
                          <a:solidFill>
                            <a:srgbClr val="0070C0"/>
                          </a:solidFill>
                          <a:effectLst/>
                          <a:latin typeface="Verdana" pitchFamily="34" charset="0"/>
                          <a:cs typeface="Arial" pitchFamily="34" charset="0"/>
                        </a:rPr>
                        <a:t>, </a:t>
                      </a:r>
                      <a:r>
                        <a:rPr kumimoji="0" lang="ru-RU" sz="1600" b="0" i="0" u="none" strike="noStrike" cap="none" normalizeH="0" baseline="0" dirty="0" smtClean="0">
                          <a:ln>
                            <a:noFill/>
                          </a:ln>
                          <a:solidFill>
                            <a:srgbClr val="0070C0"/>
                          </a:solidFill>
                          <a:effectLst/>
                          <a:latin typeface="Verdana" pitchFamily="34" charset="0"/>
                          <a:cs typeface="Arial" pitchFamily="34" charset="0"/>
                        </a:rPr>
                        <a:t>рыночные силы</a:t>
                      </a:r>
                      <a:r>
                        <a:rPr kumimoji="0" lang="en-GB" sz="1600" b="0" i="0" u="none" strike="noStrike" cap="none" normalizeH="0" baseline="0" dirty="0" smtClean="0">
                          <a:ln>
                            <a:noFill/>
                          </a:ln>
                          <a:solidFill>
                            <a:srgbClr val="0070C0"/>
                          </a:solidFill>
                          <a:effectLst/>
                          <a:latin typeface="Verdana" pitchFamily="34" charset="0"/>
                          <a:cs typeface="Arial" pitchFamily="34" charset="0"/>
                        </a:rPr>
                        <a:t>, </a:t>
                      </a:r>
                      <a:r>
                        <a:rPr kumimoji="0" lang="ru-RU" sz="1600" b="0" i="0" u="none" strike="noStrike" cap="none" normalizeH="0" baseline="0" dirty="0" smtClean="0">
                          <a:ln>
                            <a:noFill/>
                          </a:ln>
                          <a:solidFill>
                            <a:srgbClr val="0070C0"/>
                          </a:solidFill>
                          <a:effectLst/>
                          <a:latin typeface="Verdana" pitchFamily="34" charset="0"/>
                          <a:cs typeface="Arial" pitchFamily="34" charset="0"/>
                        </a:rPr>
                        <a:t>другие секторы</a:t>
                      </a:r>
                      <a:r>
                        <a:rPr kumimoji="0" lang="en-GB" sz="1600" b="0" i="0" u="none" strike="noStrike" cap="none" normalizeH="0" baseline="0" dirty="0" smtClean="0">
                          <a:ln>
                            <a:noFill/>
                          </a:ln>
                          <a:solidFill>
                            <a:srgbClr val="0070C0"/>
                          </a:solidFill>
                          <a:effectLst/>
                          <a:latin typeface="Verdana" pitchFamily="34" charset="0"/>
                          <a:cs typeface="Arial" pitchFamily="34" charset="0"/>
                        </a:rPr>
                        <a:t>, </a:t>
                      </a:r>
                      <a:r>
                        <a:rPr kumimoji="0" lang="ru-RU" sz="1600" b="0" i="0" u="none" strike="noStrike" cap="none" normalizeH="0" baseline="0" dirty="0" smtClean="0">
                          <a:ln>
                            <a:noFill/>
                          </a:ln>
                          <a:solidFill>
                            <a:srgbClr val="0070C0"/>
                          </a:solidFill>
                          <a:effectLst/>
                          <a:latin typeface="Verdana" pitchFamily="34" charset="0"/>
                          <a:cs typeface="Arial" pitchFamily="34" charset="0"/>
                        </a:rPr>
                        <a:t>политика и т.п.</a:t>
                      </a:r>
                      <a:r>
                        <a:rPr kumimoji="0" lang="en-GB" sz="1600" b="0" i="0" u="none" strike="noStrike" cap="none" normalizeH="0" baseline="0" dirty="0" smtClean="0">
                          <a:ln>
                            <a:noFill/>
                          </a:ln>
                          <a:solidFill>
                            <a:srgbClr val="0070C0"/>
                          </a:solidFill>
                          <a:effectLst/>
                          <a:latin typeface="Verdana" pitchFamily="34" charset="0"/>
                          <a:cs typeface="Arial" pitchFamily="34" charset="0"/>
                        </a:rPr>
                        <a:t>)</a:t>
                      </a:r>
                      <a:endParaRPr kumimoji="0" lang="en-GB" sz="1600" b="1" i="0" u="none" strike="noStrike" cap="none" normalizeH="0" baseline="0" dirty="0" smtClean="0">
                        <a:ln>
                          <a:noFill/>
                        </a:ln>
                        <a:solidFill>
                          <a:srgbClr val="0070C0"/>
                        </a:solidFill>
                        <a:effectLst/>
                        <a:latin typeface="Verdana" pitchFamily="34" charset="0"/>
                        <a:cs typeface="Arial" pitchFamily="34" charset="0"/>
                      </a:endParaRPr>
                    </a:p>
                  </a:txBody>
                  <a:tcPr marL="90000" marR="90000" marT="46796" marB="46796"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600" b="1" i="0" u="none" strike="noStrike" cap="none" normalizeH="0" baseline="0" dirty="0" smtClean="0">
                          <a:ln>
                            <a:noFill/>
                          </a:ln>
                          <a:solidFill>
                            <a:srgbClr val="0070C0"/>
                          </a:solidFill>
                          <a:effectLst/>
                          <a:latin typeface="Verdana" pitchFamily="34" charset="0"/>
                          <a:cs typeface="Arial" pitchFamily="34" charset="0"/>
                        </a:rPr>
                        <a:t>Угрозы</a:t>
                      </a:r>
                      <a:r>
                        <a:rPr kumimoji="0" lang="en-GB" sz="1600" b="1" i="0" u="none" strike="noStrike" cap="none" normalizeH="0" baseline="0" dirty="0" smtClean="0">
                          <a:ln>
                            <a:noFill/>
                          </a:ln>
                          <a:solidFill>
                            <a:srgbClr val="0070C0"/>
                          </a:solidFill>
                          <a:effectLst/>
                          <a:latin typeface="Verdana" pitchFamily="34" charset="0"/>
                          <a:cs typeface="Arial" pitchFamily="34" charset="0"/>
                        </a:rPr>
                        <a:t> </a:t>
                      </a:r>
                      <a:endParaRPr kumimoji="0" lang="ru-RU" sz="1600" b="1" i="0" u="none" strike="noStrike" cap="none" normalizeH="0" baseline="0" dirty="0" smtClean="0">
                        <a:ln>
                          <a:noFill/>
                        </a:ln>
                        <a:solidFill>
                          <a:srgbClr val="0070C0"/>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600" b="0" i="0" u="none" strike="noStrike" cap="none" normalizeH="0" baseline="0" dirty="0" smtClean="0">
                          <a:ln>
                            <a:noFill/>
                          </a:ln>
                          <a:solidFill>
                            <a:srgbClr val="0070C0"/>
                          </a:solidFill>
                          <a:effectLst/>
                          <a:latin typeface="Verdana" pitchFamily="34" charset="0"/>
                          <a:cs typeface="Arial" pitchFamily="34" charset="0"/>
                        </a:rPr>
                        <a:t>в более широком контексте</a:t>
                      </a:r>
                      <a:r>
                        <a:rPr kumimoji="0" lang="en-GB" sz="1600" b="0" i="0" u="none" strike="noStrike" cap="none" normalizeH="0" baseline="0" dirty="0" smtClean="0">
                          <a:ln>
                            <a:noFill/>
                          </a:ln>
                          <a:solidFill>
                            <a:srgbClr val="0070C0"/>
                          </a:solidFill>
                          <a:effectLst/>
                          <a:latin typeface="Verdana" pitchFamily="34" charset="0"/>
                          <a:cs typeface="Arial" pitchFamily="34" charset="0"/>
                        </a:rPr>
                        <a:t> -(</a:t>
                      </a:r>
                      <a:r>
                        <a:rPr kumimoji="0" lang="ru-RU" sz="1600" b="0" i="0" u="none" strike="noStrike" cap="none" normalizeH="0" baseline="0" dirty="0" smtClean="0">
                          <a:ln>
                            <a:noFill/>
                          </a:ln>
                          <a:solidFill>
                            <a:srgbClr val="0070C0"/>
                          </a:solidFill>
                          <a:effectLst/>
                          <a:latin typeface="Verdana" pitchFamily="34" charset="0"/>
                          <a:cs typeface="Arial" pitchFamily="34" charset="0"/>
                        </a:rPr>
                        <a:t>например,</a:t>
                      </a:r>
                      <a:r>
                        <a:rPr kumimoji="0" lang="en-GB" sz="1600" b="0" i="0" u="none" strike="noStrike" cap="none" normalizeH="0" baseline="0" dirty="0" smtClean="0">
                          <a:ln>
                            <a:noFill/>
                          </a:ln>
                          <a:solidFill>
                            <a:srgbClr val="0070C0"/>
                          </a:solidFill>
                          <a:effectLst/>
                          <a:latin typeface="Verdana" pitchFamily="34" charset="0"/>
                          <a:cs typeface="Arial" pitchFamily="34" charset="0"/>
                        </a:rPr>
                        <a:t> </a:t>
                      </a:r>
                      <a:r>
                        <a:rPr kumimoji="0" lang="ru-RU" sz="1600" b="0" i="0" u="none" strike="noStrike" cap="none" normalizeH="0" baseline="0" dirty="0" smtClean="0">
                          <a:ln>
                            <a:noFill/>
                          </a:ln>
                          <a:solidFill>
                            <a:srgbClr val="0070C0"/>
                          </a:solidFill>
                          <a:effectLst/>
                          <a:latin typeface="Verdana" pitchFamily="34" charset="0"/>
                          <a:cs typeface="Arial" pitchFamily="34" charset="0"/>
                        </a:rPr>
                        <a:t>рыночные силы</a:t>
                      </a:r>
                      <a:r>
                        <a:rPr kumimoji="0" lang="en-GB" sz="1600" b="0" i="0" u="none" strike="noStrike" cap="none" normalizeH="0" baseline="0" dirty="0" smtClean="0">
                          <a:ln>
                            <a:noFill/>
                          </a:ln>
                          <a:solidFill>
                            <a:srgbClr val="0070C0"/>
                          </a:solidFill>
                          <a:effectLst/>
                          <a:latin typeface="Verdana" pitchFamily="34" charset="0"/>
                          <a:cs typeface="Arial" pitchFamily="34" charset="0"/>
                        </a:rPr>
                        <a:t>, </a:t>
                      </a:r>
                      <a:r>
                        <a:rPr kumimoji="0" lang="ru-RU" sz="1600" b="0" i="0" u="none" strike="noStrike" cap="none" normalizeH="0" baseline="0" dirty="0" smtClean="0">
                          <a:ln>
                            <a:noFill/>
                          </a:ln>
                          <a:solidFill>
                            <a:srgbClr val="0070C0"/>
                          </a:solidFill>
                          <a:effectLst/>
                          <a:latin typeface="Verdana" pitchFamily="34" charset="0"/>
                          <a:cs typeface="Arial" pitchFamily="34" charset="0"/>
                        </a:rPr>
                        <a:t>другие секторы</a:t>
                      </a:r>
                      <a:r>
                        <a:rPr kumimoji="0" lang="en-GB" sz="1600" b="0" i="0" u="none" strike="noStrike" cap="none" normalizeH="0" baseline="0" dirty="0" smtClean="0">
                          <a:ln>
                            <a:noFill/>
                          </a:ln>
                          <a:solidFill>
                            <a:srgbClr val="0070C0"/>
                          </a:solidFill>
                          <a:effectLst/>
                          <a:latin typeface="Verdana" pitchFamily="34" charset="0"/>
                          <a:cs typeface="Arial" pitchFamily="34" charset="0"/>
                        </a:rPr>
                        <a:t>, </a:t>
                      </a:r>
                      <a:r>
                        <a:rPr kumimoji="0" lang="ru-RU" sz="1600" b="0" i="0" u="none" strike="noStrike" cap="none" normalizeH="0" baseline="0" dirty="0" smtClean="0">
                          <a:ln>
                            <a:noFill/>
                          </a:ln>
                          <a:solidFill>
                            <a:srgbClr val="0070C0"/>
                          </a:solidFill>
                          <a:effectLst/>
                          <a:latin typeface="Verdana" pitchFamily="34" charset="0"/>
                          <a:cs typeface="Arial" pitchFamily="34" charset="0"/>
                        </a:rPr>
                        <a:t>политика и т.п.)</a:t>
                      </a:r>
                      <a:endParaRPr kumimoji="0" lang="en-GB" sz="1600" b="0" i="0" u="none" strike="noStrike" cap="none" normalizeH="0" baseline="0" dirty="0" smtClean="0">
                        <a:ln>
                          <a:noFill/>
                        </a:ln>
                        <a:solidFill>
                          <a:srgbClr val="0070C0"/>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0070C0"/>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09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796" marB="46796"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784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accent6">
                              <a:lumMod val="50000"/>
                            </a:schemeClr>
                          </a:solidFill>
                          <a:effectLst/>
                          <a:latin typeface="Verdana" pitchFamily="34" charset="0"/>
                          <a:ea typeface="Verdana" panose="020B0604030504040204" pitchFamily="34" charset="0"/>
                          <a:cs typeface="Verdana" panose="020B0604030504040204" pitchFamily="34" charset="0"/>
                        </a:rPr>
                        <a:t>Осуществимые </a:t>
                      </a:r>
                      <a:r>
                        <a:rPr lang="ru-RU" sz="1400" b="1" dirty="0" smtClean="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рекомендации для </a:t>
                      </a:r>
                      <a:r>
                        <a:rPr lang="ru-RU" sz="1400" b="1" dirty="0" err="1" smtClean="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приоритезации</a:t>
                      </a:r>
                      <a:r>
                        <a:rPr lang="ru-RU" sz="1400" b="1" dirty="0" smtClean="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процесса реализации устойчивого управления</a:t>
                      </a:r>
                      <a:r>
                        <a:rPr lang="ru-RU" sz="1400" b="1" baseline="0" dirty="0" smtClean="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лесами в целях озеленения экономики</a:t>
                      </a:r>
                      <a:endParaRPr kumimoji="0" lang="en-GB" sz="1400" b="1" i="0" u="none" strike="noStrike" cap="none" normalizeH="0" baseline="0" dirty="0" smtClean="0">
                        <a:ln>
                          <a:noFill/>
                        </a:ln>
                        <a:solidFill>
                          <a:schemeClr val="accent6">
                            <a:lumMod val="50000"/>
                          </a:schemeClr>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802" marB="46802"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400" b="1" i="0" u="none" strike="noStrike" cap="none" normalizeH="0" baseline="0" dirty="0" smtClean="0">
                          <a:ln>
                            <a:noFill/>
                          </a:ln>
                          <a:solidFill>
                            <a:schemeClr val="accent6">
                              <a:lumMod val="50000"/>
                            </a:schemeClr>
                          </a:solidFill>
                          <a:effectLst/>
                          <a:latin typeface="Verdana" pitchFamily="34" charset="0"/>
                          <a:ea typeface="Verdana" panose="020B0604030504040204" pitchFamily="34" charset="0"/>
                          <a:cs typeface="Verdana" panose="020B0604030504040204" pitchFamily="34" charset="0"/>
                        </a:rPr>
                        <a:t>Осуществимые</a:t>
                      </a:r>
                      <a:r>
                        <a:rPr kumimoji="0" lang="en-GB" sz="1400" b="1" i="0" u="none" strike="noStrike" cap="none" normalizeH="0" baseline="0" dirty="0" smtClean="0">
                          <a:ln>
                            <a:noFill/>
                          </a:ln>
                          <a:solidFill>
                            <a:schemeClr val="accent6">
                              <a:lumMod val="50000"/>
                            </a:schemeClr>
                          </a:solidFill>
                          <a:effectLst/>
                          <a:latin typeface="Verdana" pitchFamily="34" charset="0"/>
                          <a:ea typeface="Verdana" panose="020B0604030504040204" pitchFamily="34" charset="0"/>
                          <a:cs typeface="Verdana" panose="020B0604030504040204" pitchFamily="34" charset="0"/>
                        </a:rPr>
                        <a:t> </a:t>
                      </a:r>
                      <a:r>
                        <a:rPr lang="ru-RU" sz="1400" b="1" dirty="0" smtClean="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рекомендации для </a:t>
                      </a:r>
                      <a:r>
                        <a:rPr lang="ru-RU" sz="1400" b="1" dirty="0" err="1" smtClean="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приоритезации</a:t>
                      </a:r>
                      <a:r>
                        <a:rPr lang="ru-RU" sz="1400" b="1" dirty="0" smtClean="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благоприятных условий устойчивого управления</a:t>
                      </a:r>
                      <a:r>
                        <a:rPr lang="ru-RU" sz="1400" b="1" baseline="0" dirty="0" smtClean="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лесами в целях озеленения экономики</a:t>
                      </a:r>
                      <a:r>
                        <a:rPr kumimoji="0" lang="en-GB" sz="1400" b="1" i="0" u="none" strike="noStrike" cap="none" normalizeH="0" baseline="0" dirty="0" smtClean="0">
                          <a:ln>
                            <a:noFill/>
                          </a:ln>
                          <a:solidFill>
                            <a:schemeClr val="accent6">
                              <a:lumMod val="50000"/>
                            </a:schemeClr>
                          </a:solidFill>
                          <a:effectLst/>
                          <a:latin typeface="Verdana" pitchFamily="34" charset="0"/>
                          <a:ea typeface="Verdana" panose="020B0604030504040204" pitchFamily="34" charset="0"/>
                          <a:cs typeface="Verdana" panose="020B0604030504040204"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796" marB="46796"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bl>
          </a:graphicData>
        </a:graphic>
      </p:graphicFrame>
      <p:sp>
        <p:nvSpPr>
          <p:cNvPr id="2" name="TextBox 1"/>
          <p:cNvSpPr txBox="1"/>
          <p:nvPr/>
        </p:nvSpPr>
        <p:spPr>
          <a:xfrm>
            <a:off x="249382" y="4244232"/>
            <a:ext cx="1224136" cy="369332"/>
          </a:xfrm>
          <a:prstGeom prst="rect">
            <a:avLst/>
          </a:prstGeom>
          <a:noFill/>
          <a:ln w="38100">
            <a:solidFill>
              <a:schemeClr val="tx1"/>
            </a:solidFill>
          </a:ln>
        </p:spPr>
        <p:txBody>
          <a:bodyPr wrap="square" rtlCol="0">
            <a:spAutoFit/>
          </a:bodyPr>
          <a:lstStyle/>
          <a:p>
            <a:endParaRPr lang="en-GB" dirty="0"/>
          </a:p>
        </p:txBody>
      </p:sp>
      <p:sp>
        <p:nvSpPr>
          <p:cNvPr id="5" name="TextBox 4"/>
          <p:cNvSpPr txBox="1"/>
          <p:nvPr/>
        </p:nvSpPr>
        <p:spPr>
          <a:xfrm>
            <a:off x="838200" y="4742995"/>
            <a:ext cx="1224136" cy="369332"/>
          </a:xfrm>
          <a:prstGeom prst="rect">
            <a:avLst/>
          </a:prstGeom>
          <a:noFill/>
          <a:ln w="38100">
            <a:solidFill>
              <a:schemeClr val="tx1"/>
            </a:solidFill>
          </a:ln>
        </p:spPr>
        <p:txBody>
          <a:bodyPr wrap="square" rtlCol="0">
            <a:spAutoFit/>
          </a:bodyPr>
          <a:lstStyle/>
          <a:p>
            <a:endParaRPr lang="en-GB" dirty="0"/>
          </a:p>
        </p:txBody>
      </p:sp>
      <p:sp>
        <p:nvSpPr>
          <p:cNvPr id="6" name="TextBox 5"/>
          <p:cNvSpPr txBox="1"/>
          <p:nvPr/>
        </p:nvSpPr>
        <p:spPr>
          <a:xfrm>
            <a:off x="2944091" y="4742995"/>
            <a:ext cx="1224136" cy="369332"/>
          </a:xfrm>
          <a:prstGeom prst="rect">
            <a:avLst/>
          </a:prstGeom>
          <a:noFill/>
          <a:ln w="38100">
            <a:solidFill>
              <a:schemeClr val="tx1"/>
            </a:solidFill>
          </a:ln>
        </p:spPr>
        <p:txBody>
          <a:bodyPr wrap="square" rtlCol="0">
            <a:spAutoFit/>
          </a:bodyPr>
          <a:lstStyle/>
          <a:p>
            <a:endParaRPr lang="en-GB" dirty="0"/>
          </a:p>
        </p:txBody>
      </p:sp>
      <p:sp>
        <p:nvSpPr>
          <p:cNvPr id="7" name="TextBox 6"/>
          <p:cNvSpPr txBox="1"/>
          <p:nvPr/>
        </p:nvSpPr>
        <p:spPr>
          <a:xfrm>
            <a:off x="2369127" y="4251159"/>
            <a:ext cx="1224136" cy="369332"/>
          </a:xfrm>
          <a:prstGeom prst="rect">
            <a:avLst/>
          </a:prstGeom>
          <a:noFill/>
          <a:ln w="38100">
            <a:solidFill>
              <a:schemeClr val="tx1"/>
            </a:solidFill>
          </a:ln>
        </p:spPr>
        <p:txBody>
          <a:bodyPr wrap="square" rtlCol="0">
            <a:spAutoFit/>
          </a:bodyPr>
          <a:lstStyle/>
          <a:p>
            <a:endParaRPr lang="en-GB" dirty="0"/>
          </a:p>
        </p:txBody>
      </p:sp>
      <p:sp>
        <p:nvSpPr>
          <p:cNvPr id="8" name="TextBox 7"/>
          <p:cNvSpPr txBox="1"/>
          <p:nvPr/>
        </p:nvSpPr>
        <p:spPr>
          <a:xfrm>
            <a:off x="4561284" y="4244232"/>
            <a:ext cx="1224136" cy="369332"/>
          </a:xfrm>
          <a:prstGeom prst="rect">
            <a:avLst/>
          </a:prstGeom>
          <a:noFill/>
          <a:ln w="38100">
            <a:solidFill>
              <a:schemeClr val="tx1"/>
            </a:solidFill>
          </a:ln>
        </p:spPr>
        <p:txBody>
          <a:bodyPr wrap="square" rtlCol="0">
            <a:spAutoFit/>
          </a:bodyPr>
          <a:lstStyle/>
          <a:p>
            <a:endParaRPr lang="en-GB" dirty="0"/>
          </a:p>
        </p:txBody>
      </p:sp>
      <p:sp>
        <p:nvSpPr>
          <p:cNvPr id="9" name="TextBox 8"/>
          <p:cNvSpPr txBox="1"/>
          <p:nvPr/>
        </p:nvSpPr>
        <p:spPr>
          <a:xfrm>
            <a:off x="5334000" y="4708359"/>
            <a:ext cx="1224136" cy="369332"/>
          </a:xfrm>
          <a:prstGeom prst="rect">
            <a:avLst/>
          </a:prstGeom>
          <a:noFill/>
          <a:ln w="38100">
            <a:solidFill>
              <a:schemeClr val="tx1"/>
            </a:solidFill>
          </a:ln>
        </p:spPr>
        <p:txBody>
          <a:bodyPr wrap="square" rtlCol="0">
            <a:spAutoFit/>
          </a:bodyPr>
          <a:lstStyle/>
          <a:p>
            <a:endParaRPr lang="en-GB" dirty="0"/>
          </a:p>
        </p:txBody>
      </p:sp>
      <p:sp>
        <p:nvSpPr>
          <p:cNvPr id="10" name="TextBox 9"/>
          <p:cNvSpPr txBox="1"/>
          <p:nvPr/>
        </p:nvSpPr>
        <p:spPr>
          <a:xfrm>
            <a:off x="7051964" y="4223450"/>
            <a:ext cx="1224136" cy="369332"/>
          </a:xfrm>
          <a:prstGeom prst="rect">
            <a:avLst/>
          </a:prstGeom>
          <a:noFill/>
          <a:ln w="38100">
            <a:solidFill>
              <a:schemeClr val="tx1"/>
            </a:solidFill>
          </a:ln>
        </p:spPr>
        <p:txBody>
          <a:bodyPr wrap="square" rtlCol="0">
            <a:spAutoFit/>
          </a:bodyPr>
          <a:lstStyle/>
          <a:p>
            <a:endParaRPr lang="en-GB" dirty="0"/>
          </a:p>
        </p:txBody>
      </p:sp>
      <p:sp>
        <p:nvSpPr>
          <p:cNvPr id="11" name="TextBox 10"/>
          <p:cNvSpPr txBox="1"/>
          <p:nvPr/>
        </p:nvSpPr>
        <p:spPr>
          <a:xfrm>
            <a:off x="7543800" y="4742995"/>
            <a:ext cx="1224136" cy="369332"/>
          </a:xfrm>
          <a:prstGeom prst="rect">
            <a:avLst/>
          </a:prstGeom>
          <a:noFill/>
          <a:ln w="38100">
            <a:solidFill>
              <a:schemeClr val="tx1"/>
            </a:solidFill>
          </a:ln>
        </p:spPr>
        <p:txBody>
          <a:bodyPr wrap="square" rtlCol="0">
            <a:spAutoFit/>
          </a:bodyPr>
          <a:lstStyle/>
          <a:p>
            <a:endParaRPr lang="en-GB" dirty="0"/>
          </a:p>
        </p:txBody>
      </p:sp>
      <p:sp>
        <p:nvSpPr>
          <p:cNvPr id="12"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400" dirty="0" smtClean="0">
                <a:solidFill>
                  <a:srgbClr val="000000"/>
                </a:solidFill>
              </a:rPr>
              <a:t>Процедура анализа сильных и слабых сторон, а также возможностей и угроз </a:t>
            </a:r>
          </a:p>
          <a:p>
            <a:pPr lvl="0"/>
            <a:r>
              <a:rPr lang="en-US" sz="2400" dirty="0" smtClean="0">
                <a:solidFill>
                  <a:srgbClr val="000000"/>
                </a:solidFill>
              </a:rPr>
              <a:t>(</a:t>
            </a:r>
            <a:r>
              <a:rPr lang="en-US" sz="2400" dirty="0" err="1" smtClean="0">
                <a:solidFill>
                  <a:srgbClr val="000000"/>
                </a:solidFill>
              </a:rPr>
              <a:t>SWOT</a:t>
            </a:r>
            <a:r>
              <a:rPr lang="ru-RU" sz="2400" dirty="0" smtClean="0">
                <a:solidFill>
                  <a:srgbClr val="000000"/>
                </a:solidFill>
              </a:rPr>
              <a:t>-анализ</a:t>
            </a:r>
            <a:r>
              <a:rPr lang="en-US" sz="2400" dirty="0" smtClean="0">
                <a:solidFill>
                  <a:srgbClr val="000000"/>
                </a:solidFill>
              </a:rPr>
              <a:t>)</a:t>
            </a:r>
            <a:endParaRPr lang="en-US" sz="2400" dirty="0">
              <a:solidFill>
                <a:srgbClr val="000000"/>
              </a:solidFill>
            </a:endParaRPr>
          </a:p>
        </p:txBody>
      </p:sp>
    </p:spTree>
    <p:extLst>
      <p:ext uri="{BB962C8B-B14F-4D97-AF65-F5344CB8AC3E}">
        <p14:creationId xmlns:p14="http://schemas.microsoft.com/office/powerpoint/2010/main" val="169133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bwMode="auto">
          <a:xfrm>
            <a:off x="539552" y="1052736"/>
            <a:ext cx="8229600" cy="4968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pPr marL="533400" indent="-533400" eaLnBrk="1" hangingPunct="1">
              <a:lnSpc>
                <a:spcPct val="80000"/>
              </a:lnSpc>
              <a:buFontTx/>
              <a:buNone/>
            </a:pPr>
            <a:endParaRPr lang="en-GB" sz="3600" b="1" dirty="0" smtClean="0">
              <a:solidFill>
                <a:srgbClr val="2812AE"/>
              </a:solidFill>
            </a:endParaRPr>
          </a:p>
          <a:p>
            <a:pPr marL="914400" indent="-914400">
              <a:lnSpc>
                <a:spcPct val="120000"/>
              </a:lnSpc>
              <a:buFont typeface="+mj-lt"/>
              <a:buAutoNum type="arabicPeriod"/>
            </a:pPr>
            <a:r>
              <a:rPr lang="ru-RU" sz="5000" dirty="0" smtClean="0"/>
              <a:t>Раздать карточки </a:t>
            </a:r>
            <a:r>
              <a:rPr lang="ru-RU" sz="5000" dirty="0"/>
              <a:t>и </a:t>
            </a:r>
            <a:r>
              <a:rPr lang="ru-RU" sz="5000" dirty="0" smtClean="0"/>
              <a:t>маркёры всем участникам вашей группы</a:t>
            </a:r>
            <a:r>
              <a:rPr lang="en-GB" sz="5000" dirty="0" smtClean="0">
                <a:solidFill>
                  <a:schemeClr val="tx1"/>
                </a:solidFill>
              </a:rPr>
              <a:t>.</a:t>
            </a:r>
            <a:r>
              <a:rPr lang="en-GB" sz="5000" dirty="0" smtClean="0"/>
              <a:t> </a:t>
            </a:r>
            <a:endParaRPr lang="en-GB" sz="5000" dirty="0" smtClean="0">
              <a:solidFill>
                <a:schemeClr val="tx1"/>
              </a:solidFill>
            </a:endParaRPr>
          </a:p>
          <a:p>
            <a:pPr marL="914400" indent="-914400" eaLnBrk="1" hangingPunct="1">
              <a:lnSpc>
                <a:spcPct val="120000"/>
              </a:lnSpc>
              <a:buFont typeface="+mj-lt"/>
              <a:buAutoNum type="arabicPeriod"/>
            </a:pPr>
            <a:endParaRPr lang="en-GB" sz="5000" dirty="0" smtClean="0">
              <a:solidFill>
                <a:schemeClr val="tx1"/>
              </a:solidFill>
            </a:endParaRPr>
          </a:p>
          <a:p>
            <a:pPr marL="914400" indent="-914400">
              <a:lnSpc>
                <a:spcPct val="120000"/>
              </a:lnSpc>
              <a:buFont typeface="+mj-lt"/>
              <a:buAutoNum type="arabicPeriod"/>
            </a:pPr>
            <a:r>
              <a:rPr lang="ru-RU" sz="5000" dirty="0" smtClean="0">
                <a:solidFill>
                  <a:schemeClr val="tx1"/>
                </a:solidFill>
              </a:rPr>
              <a:t>Объяснить смысл </a:t>
            </a:r>
            <a:r>
              <a:rPr lang="ru-RU" sz="5000" dirty="0" smtClean="0"/>
              <a:t>м</a:t>
            </a:r>
            <a:r>
              <a:rPr lang="ru-RU" sz="5000" dirty="0" smtClean="0">
                <a:solidFill>
                  <a:schemeClr val="tx1"/>
                </a:solidFill>
              </a:rPr>
              <a:t>атрицы </a:t>
            </a:r>
            <a:r>
              <a:rPr lang="ru-RU" sz="5000" dirty="0" smtClean="0"/>
              <a:t>и процедуру анализа</a:t>
            </a:r>
            <a:r>
              <a:rPr lang="en-GB" sz="5000" dirty="0" smtClean="0">
                <a:solidFill>
                  <a:schemeClr val="tx1"/>
                </a:solidFill>
              </a:rPr>
              <a:t>, </a:t>
            </a:r>
            <a:r>
              <a:rPr lang="ru-RU" sz="5000" dirty="0" smtClean="0">
                <a:solidFill>
                  <a:schemeClr val="tx1"/>
                </a:solidFill>
              </a:rPr>
              <a:t>при этом, на одной карточке записывается одно предложение и каждому участнику выдаётся не более 2 карточек. </a:t>
            </a:r>
            <a:endParaRPr lang="en-GB" sz="5000" dirty="0" smtClean="0">
              <a:solidFill>
                <a:schemeClr val="tx1"/>
              </a:solidFill>
            </a:endParaRPr>
          </a:p>
          <a:p>
            <a:pPr marL="914400" indent="-914400" eaLnBrk="1" hangingPunct="1">
              <a:lnSpc>
                <a:spcPct val="120000"/>
              </a:lnSpc>
              <a:buFont typeface="+mj-lt"/>
              <a:buAutoNum type="arabicPeriod"/>
            </a:pPr>
            <a:endParaRPr lang="en-GB" sz="5000" dirty="0" smtClean="0">
              <a:solidFill>
                <a:schemeClr val="tx1"/>
              </a:solidFill>
            </a:endParaRPr>
          </a:p>
          <a:p>
            <a:pPr marL="914400" indent="-914400">
              <a:lnSpc>
                <a:spcPct val="120000"/>
              </a:lnSpc>
              <a:buFont typeface="+mj-lt"/>
              <a:buAutoNum type="arabicPeriod"/>
            </a:pPr>
            <a:r>
              <a:rPr lang="ru-RU" sz="5000" dirty="0" smtClean="0"/>
              <a:t>Чётко о</a:t>
            </a:r>
            <a:r>
              <a:rPr lang="ru-RU" sz="5000" dirty="0" smtClean="0">
                <a:cs typeface="Arial" panose="020B0604020202020204" pitchFamily="34" charset="0"/>
              </a:rPr>
              <a:t>бъяснить </a:t>
            </a:r>
            <a:r>
              <a:rPr lang="ru-RU" sz="5000" dirty="0">
                <a:cs typeface="Arial" panose="020B0604020202020204" pitchFamily="34" charset="0"/>
              </a:rPr>
              <a:t>разницу между </a:t>
            </a:r>
            <a:r>
              <a:rPr lang="ru-RU" sz="5000" dirty="0" smtClean="0">
                <a:cs typeface="Arial" panose="020B0604020202020204" pitchFamily="34" charset="0"/>
              </a:rPr>
              <a:t>сильными </a:t>
            </a:r>
            <a:r>
              <a:rPr lang="ru-RU" sz="5000" dirty="0">
                <a:cs typeface="Arial" panose="020B0604020202020204" pitchFamily="34" charset="0"/>
              </a:rPr>
              <a:t>и </a:t>
            </a:r>
            <a:r>
              <a:rPr lang="ru-RU" sz="5000" dirty="0" smtClean="0">
                <a:cs typeface="Arial" panose="020B0604020202020204" pitchFamily="34" charset="0"/>
              </a:rPr>
              <a:t>слабыми сторонами процессов реализации </a:t>
            </a:r>
            <a:r>
              <a:rPr lang="en-GB" sz="5000" dirty="0" smtClean="0">
                <a:solidFill>
                  <a:schemeClr val="tx1"/>
                </a:solidFill>
              </a:rPr>
              <a:t>–</a:t>
            </a:r>
            <a:r>
              <a:rPr lang="ru-RU" sz="5000" dirty="0" smtClean="0">
                <a:solidFill>
                  <a:schemeClr val="tx1"/>
                </a:solidFill>
              </a:rPr>
              <a:t> напр</a:t>
            </a:r>
            <a:r>
              <a:rPr lang="ru-RU" sz="5000" dirty="0" smtClean="0"/>
              <a:t>имер,</a:t>
            </a:r>
            <a:r>
              <a:rPr lang="en-GB" sz="5000" dirty="0" smtClean="0">
                <a:solidFill>
                  <a:schemeClr val="tx1"/>
                </a:solidFill>
              </a:rPr>
              <a:t> </a:t>
            </a:r>
            <a:r>
              <a:rPr lang="ru-RU" sz="5000" dirty="0"/>
              <a:t>каким образом фактически выполняется управление лесами в настоящее время </a:t>
            </a:r>
            <a:r>
              <a:rPr lang="en-GB" sz="5000" dirty="0" smtClean="0"/>
              <a:t>(</a:t>
            </a:r>
            <a:r>
              <a:rPr lang="ru-RU" sz="5000" dirty="0" smtClean="0"/>
              <a:t>сильные и слабые стороны</a:t>
            </a:r>
            <a:r>
              <a:rPr lang="en-GB" sz="5000" dirty="0" smtClean="0"/>
              <a:t>)</a:t>
            </a:r>
            <a:r>
              <a:rPr lang="ru-RU" sz="5000" dirty="0" smtClean="0"/>
              <a:t>,</a:t>
            </a:r>
            <a:r>
              <a:rPr lang="en-GB" sz="5000" dirty="0" smtClean="0"/>
              <a:t> </a:t>
            </a:r>
            <a:r>
              <a:rPr lang="ru-RU" sz="5000" dirty="0" smtClean="0">
                <a:solidFill>
                  <a:schemeClr val="tx1"/>
                </a:solidFill>
              </a:rPr>
              <a:t> а также какие существуют возможности и угрозы при благоприятных условиях для лесного сектора</a:t>
            </a:r>
            <a:r>
              <a:rPr lang="en-GB" sz="5000" dirty="0" smtClean="0"/>
              <a:t>. </a:t>
            </a:r>
            <a:endParaRPr lang="en-GB" sz="5000" dirty="0"/>
          </a:p>
          <a:p>
            <a:pPr marL="533400" indent="-533400" eaLnBrk="1" hangingPunct="1">
              <a:lnSpc>
                <a:spcPct val="120000"/>
              </a:lnSpc>
              <a:buFontTx/>
              <a:buNone/>
            </a:pPr>
            <a:endParaRPr lang="en-GB" sz="3600" dirty="0" smtClean="0">
              <a:solidFill>
                <a:srgbClr val="FF3300"/>
              </a:solidFill>
            </a:endParaRPr>
          </a:p>
          <a:p>
            <a:pPr marL="533400" indent="-533400" eaLnBrk="1" hangingPunct="1">
              <a:lnSpc>
                <a:spcPct val="80000"/>
              </a:lnSpc>
              <a:buFontTx/>
              <a:buNone/>
            </a:pPr>
            <a:r>
              <a:rPr lang="en-GB" sz="3600" dirty="0" smtClean="0">
                <a:solidFill>
                  <a:srgbClr val="006600"/>
                </a:solidFill>
              </a:rPr>
              <a:t> </a:t>
            </a:r>
            <a:endParaRPr lang="en-GB" sz="3600" dirty="0" smtClean="0">
              <a:solidFill>
                <a:srgbClr val="FF3300"/>
              </a:solidFill>
            </a:endParaRPr>
          </a:p>
          <a:p>
            <a:pPr marL="533400" indent="-533400" eaLnBrk="1" hangingPunct="1">
              <a:lnSpc>
                <a:spcPct val="80000"/>
              </a:lnSpc>
            </a:pPr>
            <a:endParaRPr lang="en-GB" sz="900" dirty="0" smtClean="0"/>
          </a:p>
          <a:p>
            <a:pPr marL="533400" indent="-533400" eaLnBrk="1" hangingPunct="1">
              <a:lnSpc>
                <a:spcPct val="80000"/>
              </a:lnSpc>
            </a:pPr>
            <a:endParaRPr lang="en-GB" sz="900" dirty="0" smtClean="0"/>
          </a:p>
          <a:p>
            <a:pPr marL="533400" indent="-533400" eaLnBrk="1" hangingPunct="1">
              <a:lnSpc>
                <a:spcPct val="80000"/>
              </a:lnSpc>
              <a:buFontTx/>
              <a:buNone/>
            </a:pPr>
            <a:endParaRPr lang="en-GB" sz="900" dirty="0" smtClean="0"/>
          </a:p>
        </p:txBody>
      </p:sp>
      <p:sp>
        <p:nvSpPr>
          <p:cNvPr id="4" name="Rectangle 23"/>
          <p:cNvSpPr txBox="1">
            <a:spLocks noChangeArrowheads="1"/>
          </p:cNvSpPr>
          <p:nvPr/>
        </p:nvSpPr>
        <p:spPr bwMode="auto">
          <a:xfrm>
            <a:off x="0" y="1"/>
            <a:ext cx="9122568" cy="761999"/>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400" dirty="0" smtClean="0">
                <a:solidFill>
                  <a:srgbClr val="000000"/>
                </a:solidFill>
              </a:rPr>
              <a:t>Процедура </a:t>
            </a:r>
            <a:r>
              <a:rPr lang="en-US" sz="2400" dirty="0" err="1" smtClean="0">
                <a:solidFill>
                  <a:srgbClr val="000000"/>
                </a:solidFill>
              </a:rPr>
              <a:t>SWOT</a:t>
            </a:r>
            <a:r>
              <a:rPr lang="ru-RU" sz="2400" dirty="0" smtClean="0">
                <a:solidFill>
                  <a:srgbClr val="000000"/>
                </a:solidFill>
              </a:rPr>
              <a:t>-анализа: сильные и слабые </a:t>
            </a:r>
            <a:r>
              <a:rPr lang="ru-RU" sz="2400" dirty="0">
                <a:solidFill>
                  <a:srgbClr val="000000"/>
                </a:solidFill>
              </a:rPr>
              <a:t>стороны</a:t>
            </a:r>
            <a:r>
              <a:rPr lang="en-US" sz="2400" dirty="0">
                <a:solidFill>
                  <a:srgbClr val="000000"/>
                </a:solidFill>
              </a:rPr>
              <a:t>, </a:t>
            </a:r>
            <a:r>
              <a:rPr lang="ru-RU" sz="2400" dirty="0" smtClean="0">
                <a:solidFill>
                  <a:srgbClr val="000000"/>
                </a:solidFill>
              </a:rPr>
              <a:t>а также возможности </a:t>
            </a:r>
            <a:r>
              <a:rPr lang="ru-RU" sz="2400" dirty="0">
                <a:solidFill>
                  <a:srgbClr val="000000"/>
                </a:solidFill>
              </a:rPr>
              <a:t>и</a:t>
            </a:r>
            <a:r>
              <a:rPr lang="en-US" sz="2400" dirty="0">
                <a:solidFill>
                  <a:srgbClr val="000000"/>
                </a:solidFill>
              </a:rPr>
              <a:t> </a:t>
            </a:r>
            <a:r>
              <a:rPr lang="ru-RU" sz="2400" dirty="0" smtClean="0">
                <a:solidFill>
                  <a:srgbClr val="000000"/>
                </a:solidFill>
              </a:rPr>
              <a:t>угрозы </a:t>
            </a: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pPr/>
              <a:t>18</a:t>
            </a:fld>
            <a:endParaRPr lang="en-GB"/>
          </a:p>
        </p:txBody>
      </p:sp>
    </p:spTree>
    <p:extLst>
      <p:ext uri="{BB962C8B-B14F-4D97-AF65-F5344CB8AC3E}">
        <p14:creationId xmlns:p14="http://schemas.microsoft.com/office/powerpoint/2010/main" val="2007030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474663" y="836712"/>
            <a:ext cx="8229600" cy="5716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pPr eaLnBrk="1" hangingPunct="1">
              <a:buFontTx/>
              <a:buNone/>
            </a:pPr>
            <a:endParaRPr lang="en-GB" sz="2000" dirty="0" smtClean="0">
              <a:solidFill>
                <a:srgbClr val="2812AE"/>
              </a:solidFill>
            </a:endParaRPr>
          </a:p>
          <a:p>
            <a:pPr marL="0" indent="0">
              <a:buNone/>
            </a:pPr>
            <a:r>
              <a:rPr lang="en-GB" sz="4900" dirty="0" smtClean="0">
                <a:solidFill>
                  <a:schemeClr val="tx1"/>
                </a:solidFill>
              </a:rPr>
              <a:t>4.</a:t>
            </a:r>
            <a:r>
              <a:rPr lang="ru-RU" sz="4900" dirty="0" smtClean="0">
                <a:solidFill>
                  <a:schemeClr val="tx1"/>
                </a:solidFill>
              </a:rPr>
              <a:t> Вначале нужно рассматривать </a:t>
            </a:r>
            <a:r>
              <a:rPr lang="ru-RU" sz="4900" dirty="0" smtClean="0"/>
              <a:t>сильные </a:t>
            </a:r>
            <a:r>
              <a:rPr lang="ru-RU" sz="4900" dirty="0"/>
              <a:t>и </a:t>
            </a:r>
            <a:r>
              <a:rPr lang="ru-RU" sz="4900" dirty="0" smtClean="0"/>
              <a:t>слабые стороны, а после этого возможности и угрозы.</a:t>
            </a:r>
            <a:endParaRPr lang="en-GB" sz="4900" dirty="0" smtClean="0">
              <a:solidFill>
                <a:schemeClr val="tx1"/>
              </a:solidFill>
            </a:endParaRPr>
          </a:p>
          <a:p>
            <a:pPr marL="0" indent="0" eaLnBrk="1" hangingPunct="1">
              <a:buNone/>
            </a:pPr>
            <a:endParaRPr lang="en-GB" sz="4900" dirty="0" smtClean="0">
              <a:solidFill>
                <a:schemeClr val="tx1"/>
              </a:solidFill>
            </a:endParaRPr>
          </a:p>
          <a:p>
            <a:pPr marL="0" indent="0">
              <a:buNone/>
            </a:pPr>
            <a:r>
              <a:rPr lang="en-GB" sz="4900" dirty="0" smtClean="0">
                <a:solidFill>
                  <a:schemeClr val="tx1"/>
                </a:solidFill>
              </a:rPr>
              <a:t>5. </a:t>
            </a:r>
            <a:r>
              <a:rPr lang="ru-RU" sz="4900" dirty="0" smtClean="0">
                <a:solidFill>
                  <a:schemeClr val="tx1"/>
                </a:solidFill>
              </a:rPr>
              <a:t>Сгруппировать карточки </a:t>
            </a:r>
            <a:r>
              <a:rPr lang="ru-RU" sz="4900" dirty="0" smtClean="0"/>
              <a:t>похожего смысла и обозначить основные группы карточек карточкой другого цвета, или наклеить их на лист белой бумаги формата </a:t>
            </a:r>
            <a:r>
              <a:rPr lang="ru-RU" sz="4900" dirty="0" err="1" smtClean="0"/>
              <a:t>А4</a:t>
            </a:r>
            <a:r>
              <a:rPr lang="ru-RU" sz="4900" dirty="0" smtClean="0"/>
              <a:t>. Это должно </a:t>
            </a:r>
            <a:r>
              <a:rPr lang="ru-RU" sz="4900" dirty="0"/>
              <a:t>быть сделано после того, как </a:t>
            </a:r>
            <a:r>
              <a:rPr lang="ru-RU" sz="4900" dirty="0" smtClean="0"/>
              <a:t>будет заполнена каждая колонка матрицы.</a:t>
            </a:r>
            <a:r>
              <a:rPr lang="en-GB" sz="4900" dirty="0" smtClean="0"/>
              <a:t> </a:t>
            </a:r>
            <a:endParaRPr lang="ru-RU" sz="4900" dirty="0" smtClean="0"/>
          </a:p>
          <a:p>
            <a:pPr marL="0" indent="0">
              <a:buNone/>
            </a:pPr>
            <a:endParaRPr lang="en-GB" sz="4900" dirty="0" smtClean="0">
              <a:solidFill>
                <a:schemeClr val="tx1"/>
              </a:solidFill>
            </a:endParaRPr>
          </a:p>
          <a:p>
            <a:pPr marL="0" indent="0">
              <a:buNone/>
            </a:pPr>
            <a:r>
              <a:rPr lang="en-GB" sz="4900" dirty="0" smtClean="0">
                <a:solidFill>
                  <a:schemeClr val="tx1"/>
                </a:solidFill>
              </a:rPr>
              <a:t>6. </a:t>
            </a:r>
            <a:r>
              <a:rPr lang="ru-RU" sz="4900" dirty="0"/>
              <a:t>После </a:t>
            </a:r>
            <a:r>
              <a:rPr lang="ru-RU" sz="4900" dirty="0" smtClean="0"/>
              <a:t>изучения сильных </a:t>
            </a:r>
            <a:r>
              <a:rPr lang="ru-RU" sz="4900" dirty="0"/>
              <a:t>и </a:t>
            </a:r>
            <a:r>
              <a:rPr lang="ru-RU" sz="4900" dirty="0" smtClean="0"/>
              <a:t>слабых сторон, проанализировать, что с точки зрения осуществимых рекомендаций - лучше для устойчивого управления лесами/озеленения экономики – использование сильных сторон или же устранение слабых сторон. </a:t>
            </a:r>
          </a:p>
          <a:p>
            <a:pPr marL="0" indent="0">
              <a:buNone/>
            </a:pPr>
            <a:endParaRPr lang="en-GB" sz="4900" dirty="0"/>
          </a:p>
          <a:p>
            <a:pPr marL="0" indent="0">
              <a:buNone/>
            </a:pPr>
            <a:r>
              <a:rPr lang="en-GB" sz="4900" dirty="0" smtClean="0">
                <a:solidFill>
                  <a:schemeClr val="tx1"/>
                </a:solidFill>
              </a:rPr>
              <a:t>7. </a:t>
            </a:r>
            <a:r>
              <a:rPr lang="ru-RU" sz="4900" dirty="0" smtClean="0"/>
              <a:t>Сделать </a:t>
            </a:r>
            <a:r>
              <a:rPr lang="ru-RU" sz="4900" dirty="0"/>
              <a:t>то же самое для </a:t>
            </a:r>
            <a:r>
              <a:rPr lang="ru-RU" sz="4900" dirty="0" smtClean="0"/>
              <a:t>разработки рекомендаций, которые будут показаны в колонках «возможности </a:t>
            </a:r>
            <a:r>
              <a:rPr lang="ru-RU" sz="4900" dirty="0"/>
              <a:t>и </a:t>
            </a:r>
            <a:r>
              <a:rPr lang="ru-RU" sz="4900" dirty="0" smtClean="0"/>
              <a:t>угрозы».</a:t>
            </a:r>
            <a:r>
              <a:rPr lang="en-GB" sz="4900" dirty="0"/>
              <a:t> </a:t>
            </a:r>
            <a:r>
              <a:rPr lang="ru-RU" sz="4900" dirty="0"/>
              <a:t/>
            </a:r>
            <a:br>
              <a:rPr lang="ru-RU" sz="4900" dirty="0"/>
            </a:br>
            <a:endParaRPr lang="en-GB" sz="4900" dirty="0"/>
          </a:p>
          <a:p>
            <a:pPr marL="0" indent="0">
              <a:buNone/>
            </a:pPr>
            <a:r>
              <a:rPr lang="en-US" sz="4900" dirty="0" smtClean="0">
                <a:solidFill>
                  <a:srgbClr val="000000"/>
                </a:solidFill>
              </a:rPr>
              <a:t>8</a:t>
            </a:r>
            <a:r>
              <a:rPr lang="en-US" sz="4900" dirty="0">
                <a:solidFill>
                  <a:srgbClr val="000000"/>
                </a:solidFill>
              </a:rPr>
              <a:t>. </a:t>
            </a:r>
            <a:r>
              <a:rPr lang="ru-RU" sz="4900" dirty="0" smtClean="0">
                <a:solidFill>
                  <a:srgbClr val="000000"/>
                </a:solidFill>
              </a:rPr>
              <a:t>Отобрать докладчиков по следующим тематикам: </a:t>
            </a:r>
            <a:r>
              <a:rPr lang="en-US" sz="4900" dirty="0" smtClean="0">
                <a:solidFill>
                  <a:srgbClr val="000000"/>
                </a:solidFill>
              </a:rPr>
              <a:t>1</a:t>
            </a:r>
            <a:r>
              <a:rPr lang="en-US" sz="4900" dirty="0">
                <a:solidFill>
                  <a:srgbClr val="000000"/>
                </a:solidFill>
              </a:rPr>
              <a:t>) </a:t>
            </a:r>
            <a:r>
              <a:rPr lang="ru-RU" sz="4900" dirty="0" smtClean="0">
                <a:solidFill>
                  <a:srgbClr val="000000"/>
                </a:solidFill>
              </a:rPr>
              <a:t>цель и процедура данного метода</a:t>
            </a:r>
            <a:r>
              <a:rPr lang="en-US" sz="4900" dirty="0" smtClean="0">
                <a:solidFill>
                  <a:srgbClr val="000000"/>
                </a:solidFill>
              </a:rPr>
              <a:t>, </a:t>
            </a:r>
            <a:r>
              <a:rPr lang="en-US" sz="4900" dirty="0">
                <a:solidFill>
                  <a:srgbClr val="000000"/>
                </a:solidFill>
              </a:rPr>
              <a:t>2) </a:t>
            </a:r>
            <a:r>
              <a:rPr lang="ru-RU" sz="4900" dirty="0" smtClean="0">
                <a:solidFill>
                  <a:srgbClr val="000000"/>
                </a:solidFill>
              </a:rPr>
              <a:t>результаты исследования сильных и слабых сторон и рекомендации, </a:t>
            </a:r>
            <a:r>
              <a:rPr lang="en-US" sz="4900" dirty="0" smtClean="0">
                <a:solidFill>
                  <a:srgbClr val="000000"/>
                </a:solidFill>
              </a:rPr>
              <a:t>3</a:t>
            </a:r>
            <a:r>
              <a:rPr lang="en-US" sz="4900" dirty="0">
                <a:solidFill>
                  <a:srgbClr val="000000"/>
                </a:solidFill>
              </a:rPr>
              <a:t>) </a:t>
            </a:r>
            <a:r>
              <a:rPr lang="ru-RU" sz="4900" dirty="0">
                <a:solidFill>
                  <a:srgbClr val="000000"/>
                </a:solidFill>
              </a:rPr>
              <a:t>результаты исследования </a:t>
            </a:r>
            <a:r>
              <a:rPr lang="ru-RU" sz="4900" dirty="0" smtClean="0">
                <a:solidFill>
                  <a:srgbClr val="000000"/>
                </a:solidFill>
              </a:rPr>
              <a:t>возможностей и</a:t>
            </a:r>
            <a:r>
              <a:rPr lang="ru-RU" sz="4900" dirty="0">
                <a:solidFill>
                  <a:srgbClr val="000000"/>
                </a:solidFill>
              </a:rPr>
              <a:t> </a:t>
            </a:r>
            <a:r>
              <a:rPr lang="ru-RU" sz="4900" dirty="0" smtClean="0">
                <a:solidFill>
                  <a:srgbClr val="000000"/>
                </a:solidFill>
              </a:rPr>
              <a:t>угроз</a:t>
            </a:r>
            <a:r>
              <a:rPr lang="en-US" sz="4900" dirty="0" smtClean="0">
                <a:solidFill>
                  <a:srgbClr val="000000"/>
                </a:solidFill>
              </a:rPr>
              <a:t> </a:t>
            </a:r>
            <a:r>
              <a:rPr lang="ru-RU" sz="4900" dirty="0" smtClean="0">
                <a:solidFill>
                  <a:srgbClr val="000000"/>
                </a:solidFill>
              </a:rPr>
              <a:t>и рекомендации</a:t>
            </a:r>
            <a:r>
              <a:rPr lang="en-US" sz="4900" dirty="0" smtClean="0">
                <a:solidFill>
                  <a:srgbClr val="000000"/>
                </a:solidFill>
              </a:rPr>
              <a:t>. </a:t>
            </a:r>
            <a:endParaRPr lang="en-GB" sz="1200" dirty="0" smtClean="0"/>
          </a:p>
          <a:p>
            <a:pPr eaLnBrk="1" hangingPunct="1"/>
            <a:endParaRPr lang="en-GB" sz="1200" dirty="0" smtClean="0"/>
          </a:p>
          <a:p>
            <a:pPr eaLnBrk="1" hangingPunct="1">
              <a:buFontTx/>
              <a:buNone/>
            </a:pPr>
            <a:endParaRPr lang="en-GB" sz="1200" dirty="0" smtClean="0"/>
          </a:p>
        </p:txBody>
      </p:sp>
      <p:sp>
        <p:nvSpPr>
          <p:cNvPr id="4" name="Rectangle 23"/>
          <p:cNvSpPr txBox="1">
            <a:spLocks noChangeArrowheads="1"/>
          </p:cNvSpPr>
          <p:nvPr/>
        </p:nvSpPr>
        <p:spPr bwMode="auto">
          <a:xfrm>
            <a:off x="0" y="1"/>
            <a:ext cx="9122568" cy="685799"/>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400" dirty="0">
                <a:solidFill>
                  <a:srgbClr val="000000"/>
                </a:solidFill>
              </a:rPr>
              <a:t>Процедура </a:t>
            </a:r>
            <a:r>
              <a:rPr lang="en-US" sz="2400" dirty="0" err="1">
                <a:solidFill>
                  <a:srgbClr val="000000"/>
                </a:solidFill>
              </a:rPr>
              <a:t>SWOT</a:t>
            </a:r>
            <a:r>
              <a:rPr lang="ru-RU" sz="2400" dirty="0">
                <a:solidFill>
                  <a:srgbClr val="000000"/>
                </a:solidFill>
              </a:rPr>
              <a:t>-анализа: сильные и слабые стороны</a:t>
            </a:r>
            <a:r>
              <a:rPr lang="en-US" sz="2400" dirty="0">
                <a:solidFill>
                  <a:srgbClr val="000000"/>
                </a:solidFill>
              </a:rPr>
              <a:t>, </a:t>
            </a:r>
            <a:r>
              <a:rPr lang="ru-RU" sz="2400" dirty="0">
                <a:solidFill>
                  <a:srgbClr val="000000"/>
                </a:solidFill>
              </a:rPr>
              <a:t>а также возможности и</a:t>
            </a:r>
            <a:r>
              <a:rPr lang="en-US" sz="2400" dirty="0">
                <a:solidFill>
                  <a:srgbClr val="000000"/>
                </a:solidFill>
              </a:rPr>
              <a:t> </a:t>
            </a:r>
            <a:r>
              <a:rPr lang="ru-RU" sz="2400" dirty="0">
                <a:solidFill>
                  <a:srgbClr val="000000"/>
                </a:solidFill>
              </a:rPr>
              <a:t>угрозы </a:t>
            </a: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pPr/>
              <a:t>19</a:t>
            </a:fld>
            <a:endParaRPr lang="en-GB"/>
          </a:p>
        </p:txBody>
      </p:sp>
    </p:spTree>
    <p:extLst>
      <p:ext uri="{BB962C8B-B14F-4D97-AF65-F5344CB8AC3E}">
        <p14:creationId xmlns:p14="http://schemas.microsoft.com/office/powerpoint/2010/main" val="3723146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bwMode="auto">
          <a:xfrm>
            <a:off x="145407" y="645149"/>
            <a:ext cx="8929385" cy="2635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609600" indent="-609600" eaLnBrk="1" hangingPunct="1">
              <a:lnSpc>
                <a:spcPct val="80000"/>
              </a:lnSpc>
              <a:buFontTx/>
              <a:buNone/>
            </a:pPr>
            <a:r>
              <a:rPr lang="en-GB" dirty="0" smtClean="0">
                <a:solidFill>
                  <a:srgbClr val="800080"/>
                </a:solidFill>
              </a:rPr>
              <a:t> </a:t>
            </a:r>
          </a:p>
        </p:txBody>
      </p:sp>
      <p:sp>
        <p:nvSpPr>
          <p:cNvPr id="164867" name="Oval 3"/>
          <p:cNvSpPr>
            <a:spLocks noChangeArrowheads="1"/>
          </p:cNvSpPr>
          <p:nvPr/>
        </p:nvSpPr>
        <p:spPr bwMode="auto">
          <a:xfrm>
            <a:off x="2209800" y="2286000"/>
            <a:ext cx="4724400" cy="4267200"/>
          </a:xfrm>
          <a:prstGeom prst="ellipse">
            <a:avLst/>
          </a:prstGeom>
          <a:solidFill>
            <a:schemeClr val="accent1">
              <a:lumMod val="20000"/>
              <a:lumOff val="80000"/>
            </a:schemeClr>
          </a:solidFill>
          <a:ln w="9525">
            <a:solidFill>
              <a:schemeClr val="tx1"/>
            </a:solidFill>
            <a:round/>
            <a:headEnd/>
            <a:tailEnd/>
          </a:ln>
        </p:spPr>
        <p:txBody>
          <a:bodyPr wrap="none" anchor="ctr"/>
          <a:lstStyle/>
          <a:p>
            <a:endParaRPr lang="en-GB" sz="4000">
              <a:solidFill>
                <a:srgbClr val="000000"/>
              </a:solidFill>
            </a:endParaRPr>
          </a:p>
        </p:txBody>
      </p:sp>
      <p:sp>
        <p:nvSpPr>
          <p:cNvPr id="164868" name="Oval 4"/>
          <p:cNvSpPr>
            <a:spLocks noChangeArrowheads="1"/>
          </p:cNvSpPr>
          <p:nvPr/>
        </p:nvSpPr>
        <p:spPr bwMode="auto">
          <a:xfrm>
            <a:off x="2743200" y="2743200"/>
            <a:ext cx="3657600" cy="3352800"/>
          </a:xfrm>
          <a:prstGeom prst="ellipse">
            <a:avLst/>
          </a:prstGeom>
          <a:solidFill>
            <a:schemeClr val="accent1"/>
          </a:solidFill>
          <a:ln w="9525">
            <a:solidFill>
              <a:schemeClr val="tx1"/>
            </a:solidFill>
            <a:round/>
            <a:headEnd/>
            <a:tailEnd/>
          </a:ln>
        </p:spPr>
        <p:txBody>
          <a:bodyPr wrap="none" anchor="ctr"/>
          <a:lstStyle/>
          <a:p>
            <a:endParaRPr lang="en-GB" sz="4000">
              <a:solidFill>
                <a:srgbClr val="000000"/>
              </a:solidFill>
            </a:endParaRPr>
          </a:p>
        </p:txBody>
      </p:sp>
      <p:sp>
        <p:nvSpPr>
          <p:cNvPr id="164869" name="Oval 5"/>
          <p:cNvSpPr>
            <a:spLocks noChangeArrowheads="1"/>
          </p:cNvSpPr>
          <p:nvPr/>
        </p:nvSpPr>
        <p:spPr bwMode="auto">
          <a:xfrm>
            <a:off x="3200400" y="3200400"/>
            <a:ext cx="2743200" cy="2438400"/>
          </a:xfrm>
          <a:prstGeom prst="ellipse">
            <a:avLst/>
          </a:prstGeom>
          <a:solidFill>
            <a:schemeClr val="accent1">
              <a:lumMod val="20000"/>
              <a:lumOff val="80000"/>
            </a:schemeClr>
          </a:solidFill>
          <a:ln w="9525">
            <a:solidFill>
              <a:schemeClr val="tx1"/>
            </a:solidFill>
            <a:round/>
            <a:headEnd/>
            <a:tailEnd/>
          </a:ln>
        </p:spPr>
        <p:txBody>
          <a:bodyPr wrap="none" anchor="ctr"/>
          <a:lstStyle/>
          <a:p>
            <a:endParaRPr lang="en-GB" sz="4000">
              <a:solidFill>
                <a:srgbClr val="000000"/>
              </a:solidFill>
            </a:endParaRPr>
          </a:p>
        </p:txBody>
      </p:sp>
      <p:sp>
        <p:nvSpPr>
          <p:cNvPr id="164870" name="Oval 6"/>
          <p:cNvSpPr>
            <a:spLocks noChangeArrowheads="1"/>
          </p:cNvSpPr>
          <p:nvPr/>
        </p:nvSpPr>
        <p:spPr bwMode="auto">
          <a:xfrm>
            <a:off x="3657600" y="3581400"/>
            <a:ext cx="1905000" cy="1676400"/>
          </a:xfrm>
          <a:prstGeom prst="ellipse">
            <a:avLst/>
          </a:prstGeom>
          <a:solidFill>
            <a:schemeClr val="accent1"/>
          </a:solidFill>
          <a:ln w="9525">
            <a:solidFill>
              <a:schemeClr val="tx1"/>
            </a:solidFill>
            <a:round/>
            <a:headEnd/>
            <a:tailEnd/>
          </a:ln>
        </p:spPr>
        <p:txBody>
          <a:bodyPr wrap="none" anchor="ctr"/>
          <a:lstStyle/>
          <a:p>
            <a:endParaRPr lang="en-GB" sz="4000">
              <a:solidFill>
                <a:srgbClr val="000000"/>
              </a:solidFill>
            </a:endParaRPr>
          </a:p>
        </p:txBody>
      </p:sp>
      <p:sp>
        <p:nvSpPr>
          <p:cNvPr id="164871" name="Oval 7"/>
          <p:cNvSpPr>
            <a:spLocks noChangeArrowheads="1"/>
          </p:cNvSpPr>
          <p:nvPr/>
        </p:nvSpPr>
        <p:spPr bwMode="auto">
          <a:xfrm>
            <a:off x="4114800" y="3962400"/>
            <a:ext cx="990600" cy="914400"/>
          </a:xfrm>
          <a:prstGeom prst="ellipse">
            <a:avLst/>
          </a:prstGeom>
          <a:solidFill>
            <a:schemeClr val="accent1">
              <a:lumMod val="20000"/>
              <a:lumOff val="80000"/>
            </a:schemeClr>
          </a:solidFill>
          <a:ln w="9525">
            <a:solidFill>
              <a:schemeClr val="tx1"/>
            </a:solidFill>
            <a:round/>
            <a:headEnd/>
            <a:tailEnd/>
          </a:ln>
        </p:spPr>
        <p:txBody>
          <a:bodyPr wrap="none" anchor="ctr"/>
          <a:lstStyle/>
          <a:p>
            <a:endParaRPr lang="en-GB" sz="4000">
              <a:solidFill>
                <a:srgbClr val="000000"/>
              </a:solidFill>
            </a:endParaRPr>
          </a:p>
        </p:txBody>
      </p:sp>
      <p:sp>
        <p:nvSpPr>
          <p:cNvPr id="164872" name="Line 8"/>
          <p:cNvSpPr>
            <a:spLocks noChangeShapeType="1"/>
          </p:cNvSpPr>
          <p:nvPr/>
        </p:nvSpPr>
        <p:spPr bwMode="auto">
          <a:xfrm>
            <a:off x="2496846" y="1753151"/>
            <a:ext cx="3845508" cy="49847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873" name="Line 9"/>
          <p:cNvSpPr>
            <a:spLocks noChangeShapeType="1"/>
          </p:cNvSpPr>
          <p:nvPr/>
        </p:nvSpPr>
        <p:spPr bwMode="auto">
          <a:xfrm flipV="1">
            <a:off x="683568" y="4419600"/>
            <a:ext cx="7368996" cy="186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874" name="Text Box 10"/>
          <p:cNvSpPr txBox="1">
            <a:spLocks noChangeArrowheads="1"/>
          </p:cNvSpPr>
          <p:nvPr/>
        </p:nvSpPr>
        <p:spPr bwMode="auto">
          <a:xfrm>
            <a:off x="4137546" y="4127307"/>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5</a:t>
            </a:r>
          </a:p>
        </p:txBody>
      </p:sp>
      <p:sp>
        <p:nvSpPr>
          <p:cNvPr id="164875" name="Text Box 11"/>
          <p:cNvSpPr txBox="1">
            <a:spLocks noChangeArrowheads="1"/>
          </p:cNvSpPr>
          <p:nvPr/>
        </p:nvSpPr>
        <p:spPr bwMode="auto">
          <a:xfrm>
            <a:off x="4426252" y="4556463"/>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5</a:t>
            </a:r>
          </a:p>
        </p:txBody>
      </p:sp>
      <p:sp>
        <p:nvSpPr>
          <p:cNvPr id="164876" name="Text Box 12"/>
          <p:cNvSpPr txBox="1">
            <a:spLocks noChangeArrowheads="1"/>
          </p:cNvSpPr>
          <p:nvPr/>
        </p:nvSpPr>
        <p:spPr bwMode="auto">
          <a:xfrm>
            <a:off x="3756546" y="392887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a:solidFill>
                  <a:srgbClr val="000000"/>
                </a:solidFill>
              </a:rPr>
              <a:t>4</a:t>
            </a:r>
          </a:p>
        </p:txBody>
      </p:sp>
      <p:sp>
        <p:nvSpPr>
          <p:cNvPr id="164877" name="Text Box 13"/>
          <p:cNvSpPr txBox="1">
            <a:spLocks noChangeArrowheads="1"/>
          </p:cNvSpPr>
          <p:nvPr/>
        </p:nvSpPr>
        <p:spPr bwMode="auto">
          <a:xfrm>
            <a:off x="4426252" y="48768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4</a:t>
            </a:r>
          </a:p>
        </p:txBody>
      </p:sp>
      <p:sp>
        <p:nvSpPr>
          <p:cNvPr id="164878" name="Text Box 14"/>
          <p:cNvSpPr txBox="1">
            <a:spLocks noChangeArrowheads="1"/>
          </p:cNvSpPr>
          <p:nvPr/>
        </p:nvSpPr>
        <p:spPr bwMode="auto">
          <a:xfrm>
            <a:off x="3375546" y="3739577"/>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3</a:t>
            </a:r>
          </a:p>
        </p:txBody>
      </p:sp>
      <p:sp>
        <p:nvSpPr>
          <p:cNvPr id="164879" name="Text Box 15"/>
          <p:cNvSpPr txBox="1">
            <a:spLocks noChangeArrowheads="1"/>
          </p:cNvSpPr>
          <p:nvPr/>
        </p:nvSpPr>
        <p:spPr bwMode="auto">
          <a:xfrm>
            <a:off x="4426252" y="5246546"/>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3</a:t>
            </a:r>
          </a:p>
        </p:txBody>
      </p:sp>
      <p:sp>
        <p:nvSpPr>
          <p:cNvPr id="164880" name="Text Box 16"/>
          <p:cNvSpPr txBox="1">
            <a:spLocks noChangeArrowheads="1"/>
          </p:cNvSpPr>
          <p:nvPr/>
        </p:nvSpPr>
        <p:spPr bwMode="auto">
          <a:xfrm>
            <a:off x="2994546" y="3529266"/>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2</a:t>
            </a:r>
          </a:p>
        </p:txBody>
      </p:sp>
      <p:sp>
        <p:nvSpPr>
          <p:cNvPr id="164881" name="Text Box 17"/>
          <p:cNvSpPr txBox="1">
            <a:spLocks noChangeArrowheads="1"/>
          </p:cNvSpPr>
          <p:nvPr/>
        </p:nvSpPr>
        <p:spPr bwMode="auto">
          <a:xfrm>
            <a:off x="4422465" y="5662044"/>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2</a:t>
            </a:r>
          </a:p>
        </p:txBody>
      </p:sp>
      <p:sp>
        <p:nvSpPr>
          <p:cNvPr id="164882" name="Text Box 18"/>
          <p:cNvSpPr txBox="1">
            <a:spLocks noChangeArrowheads="1"/>
          </p:cNvSpPr>
          <p:nvPr/>
        </p:nvSpPr>
        <p:spPr bwMode="auto">
          <a:xfrm>
            <a:off x="4419600" y="6136654"/>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1</a:t>
            </a:r>
          </a:p>
        </p:txBody>
      </p:sp>
      <p:sp>
        <p:nvSpPr>
          <p:cNvPr id="164883" name="Text Box 19"/>
          <p:cNvSpPr txBox="1">
            <a:spLocks noChangeArrowheads="1"/>
          </p:cNvSpPr>
          <p:nvPr/>
        </p:nvSpPr>
        <p:spPr bwMode="auto">
          <a:xfrm>
            <a:off x="2552700" y="3282786"/>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1</a:t>
            </a:r>
          </a:p>
        </p:txBody>
      </p:sp>
      <p:sp>
        <p:nvSpPr>
          <p:cNvPr id="164885" name="Text Box 21"/>
          <p:cNvSpPr txBox="1">
            <a:spLocks noChangeArrowheads="1"/>
          </p:cNvSpPr>
          <p:nvPr/>
        </p:nvSpPr>
        <p:spPr bwMode="auto">
          <a:xfrm>
            <a:off x="4667044" y="410834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5</a:t>
            </a:r>
          </a:p>
        </p:txBody>
      </p:sp>
      <p:sp>
        <p:nvSpPr>
          <p:cNvPr id="164887" name="Text Box 23"/>
          <p:cNvSpPr txBox="1">
            <a:spLocks noChangeArrowheads="1"/>
          </p:cNvSpPr>
          <p:nvPr/>
        </p:nvSpPr>
        <p:spPr bwMode="auto">
          <a:xfrm>
            <a:off x="5067300" y="3932237"/>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4</a:t>
            </a:r>
          </a:p>
        </p:txBody>
      </p:sp>
      <p:sp>
        <p:nvSpPr>
          <p:cNvPr id="164889" name="Text Box 25"/>
          <p:cNvSpPr txBox="1">
            <a:spLocks noChangeArrowheads="1"/>
          </p:cNvSpPr>
          <p:nvPr/>
        </p:nvSpPr>
        <p:spPr bwMode="auto">
          <a:xfrm>
            <a:off x="5410200" y="3763962"/>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3</a:t>
            </a:r>
          </a:p>
        </p:txBody>
      </p:sp>
      <p:sp>
        <p:nvSpPr>
          <p:cNvPr id="164891" name="Text Box 27"/>
          <p:cNvSpPr txBox="1">
            <a:spLocks noChangeArrowheads="1"/>
          </p:cNvSpPr>
          <p:nvPr/>
        </p:nvSpPr>
        <p:spPr bwMode="auto">
          <a:xfrm>
            <a:off x="5804940" y="3581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2</a:t>
            </a:r>
          </a:p>
        </p:txBody>
      </p:sp>
      <p:sp>
        <p:nvSpPr>
          <p:cNvPr id="164892" name="Text Box 28"/>
          <p:cNvSpPr txBox="1">
            <a:spLocks noChangeArrowheads="1"/>
          </p:cNvSpPr>
          <p:nvPr/>
        </p:nvSpPr>
        <p:spPr bwMode="auto">
          <a:xfrm>
            <a:off x="6303555" y="3429317"/>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1</a:t>
            </a:r>
          </a:p>
        </p:txBody>
      </p:sp>
      <p:sp>
        <p:nvSpPr>
          <p:cNvPr id="164895" name="Text Box 31"/>
          <p:cNvSpPr txBox="1">
            <a:spLocks noChangeArrowheads="1"/>
          </p:cNvSpPr>
          <p:nvPr/>
        </p:nvSpPr>
        <p:spPr bwMode="auto">
          <a:xfrm>
            <a:off x="0" y="2209800"/>
            <a:ext cx="23622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600" b="1" dirty="0" smtClean="0">
                <a:solidFill>
                  <a:srgbClr val="0070C0"/>
                </a:solidFill>
              </a:rPr>
              <a:t>6. </a:t>
            </a:r>
            <a:r>
              <a:rPr lang="ru-RU" sz="1600" b="1" dirty="0" smtClean="0">
                <a:solidFill>
                  <a:srgbClr val="0070C0"/>
                </a:solidFill>
              </a:rPr>
              <a:t>Всесторонние  процессы лесной политики, приводящие к политике, удовлетворяющей запросы всех основных заинтересованных сторон </a:t>
            </a:r>
            <a:r>
              <a:rPr lang="en-GB" sz="1600" b="1" dirty="0" smtClean="0">
                <a:solidFill>
                  <a:srgbClr val="0070C0"/>
                </a:solidFill>
              </a:rPr>
              <a:t> </a:t>
            </a:r>
            <a:endParaRPr lang="en-GB" sz="1600" b="1" dirty="0">
              <a:solidFill>
                <a:srgbClr val="0070C0"/>
              </a:solidFill>
            </a:endParaRPr>
          </a:p>
          <a:p>
            <a:pPr eaLnBrk="1" hangingPunct="1">
              <a:spcBef>
                <a:spcPct val="50000"/>
              </a:spcBef>
            </a:pPr>
            <a:endParaRPr lang="en-GB" sz="1600" b="1" dirty="0">
              <a:solidFill>
                <a:srgbClr val="0070C0"/>
              </a:solidFill>
            </a:endParaRPr>
          </a:p>
        </p:txBody>
      </p:sp>
      <p:sp>
        <p:nvSpPr>
          <p:cNvPr id="38" name="Rectangle 23"/>
          <p:cNvSpPr txBox="1">
            <a:spLocks noChangeArrowheads="1"/>
          </p:cNvSpPr>
          <p:nvPr/>
        </p:nvSpPr>
        <p:spPr bwMode="auto">
          <a:xfrm>
            <a:off x="0" y="1"/>
            <a:ext cx="9144000" cy="692696"/>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smtClean="0">
                <a:latin typeface="Arial" pitchFamily="34" charset="0"/>
                <a:cs typeface="Arial" pitchFamily="34" charset="0"/>
              </a:rPr>
              <a:t>Метод быстрой оценки, </a:t>
            </a:r>
          </a:p>
          <a:p>
            <a:r>
              <a:rPr lang="ru-RU" sz="1400" b="1" dirty="0" smtClean="0">
                <a:latin typeface="Arial" pitchFamily="34" charset="0"/>
                <a:cs typeface="Arial" pitchFamily="34" charset="0"/>
              </a:rPr>
              <a:t>в данном случае используется для оценки эффективности лесного сектора  по следующим критериям</a:t>
            </a:r>
            <a:endParaRPr lang="en-US" sz="1400" b="1" dirty="0">
              <a:solidFill>
                <a:srgbClr val="FF0000"/>
              </a:solidFill>
              <a:latin typeface="Arial" pitchFamily="34" charset="0"/>
              <a:cs typeface="Arial" pitchFamily="34" charset="0"/>
            </a:endParaRPr>
          </a:p>
        </p:txBody>
      </p:sp>
      <p:sp>
        <p:nvSpPr>
          <p:cNvPr id="52" name="Text Box 30"/>
          <p:cNvSpPr txBox="1">
            <a:spLocks noChangeArrowheads="1"/>
          </p:cNvSpPr>
          <p:nvPr/>
        </p:nvSpPr>
        <p:spPr bwMode="auto">
          <a:xfrm>
            <a:off x="2962248" y="1337443"/>
            <a:ext cx="33090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1600" b="1" dirty="0" smtClean="0">
                <a:solidFill>
                  <a:srgbClr val="00B050"/>
                </a:solidFill>
              </a:rPr>
              <a:t>1. </a:t>
            </a:r>
            <a:r>
              <a:rPr lang="ru-RU" sz="1600" b="1" dirty="0" smtClean="0">
                <a:solidFill>
                  <a:srgbClr val="00B050"/>
                </a:solidFill>
              </a:rPr>
              <a:t>Достижение устойчивого производства и потребления лесных продуктов</a:t>
            </a:r>
            <a:endParaRPr lang="en-GB" sz="1600" b="1" dirty="0">
              <a:solidFill>
                <a:srgbClr val="00B050"/>
              </a:solidFill>
            </a:endParaRPr>
          </a:p>
        </p:txBody>
      </p:sp>
      <p:sp>
        <p:nvSpPr>
          <p:cNvPr id="13" name="TextBox 12"/>
          <p:cNvSpPr txBox="1"/>
          <p:nvPr/>
        </p:nvSpPr>
        <p:spPr>
          <a:xfrm>
            <a:off x="0" y="703848"/>
            <a:ext cx="9144000" cy="646331"/>
          </a:xfrm>
          <a:prstGeom prst="rect">
            <a:avLst/>
          </a:prstGeom>
          <a:solidFill>
            <a:schemeClr val="bg1"/>
          </a:solidFill>
        </p:spPr>
        <p:txBody>
          <a:bodyPr wrap="square" rtlCol="0">
            <a:spAutoFit/>
          </a:bodyPr>
          <a:lstStyle/>
          <a:p>
            <a:r>
              <a:rPr lang="en-GB" dirty="0" smtClean="0"/>
              <a:t>	</a:t>
            </a:r>
            <a:r>
              <a:rPr lang="ru-RU" b="1" dirty="0" smtClean="0"/>
              <a:t>Оценка:</a:t>
            </a:r>
            <a:r>
              <a:rPr lang="ru-RU" dirty="0" smtClean="0"/>
              <a:t> </a:t>
            </a:r>
            <a:r>
              <a:rPr lang="en-GB" b="1" dirty="0" smtClean="0"/>
              <a:t>5= </a:t>
            </a:r>
            <a:r>
              <a:rPr lang="ru-RU" b="1" dirty="0" smtClean="0"/>
              <a:t>Отлично</a:t>
            </a:r>
            <a:r>
              <a:rPr lang="en-GB" b="1" dirty="0" smtClean="0"/>
              <a:t> 4 = </a:t>
            </a:r>
            <a:r>
              <a:rPr lang="ru-RU" b="1" dirty="0" smtClean="0"/>
              <a:t>Хорошо</a:t>
            </a:r>
            <a:r>
              <a:rPr lang="en-GB" b="1" dirty="0" smtClean="0"/>
              <a:t> 3 = </a:t>
            </a:r>
            <a:r>
              <a:rPr lang="ru-RU" b="1" dirty="0" smtClean="0"/>
              <a:t>Удовлетворительно</a:t>
            </a:r>
            <a:r>
              <a:rPr lang="en-GB" b="1" dirty="0" smtClean="0"/>
              <a:t> </a:t>
            </a:r>
            <a:endParaRPr lang="ru-RU" b="1" dirty="0" smtClean="0"/>
          </a:p>
          <a:p>
            <a:r>
              <a:rPr lang="ru-RU" b="1" dirty="0"/>
              <a:t> </a:t>
            </a:r>
            <a:r>
              <a:rPr lang="ru-RU" b="1" dirty="0" smtClean="0"/>
              <a:t>                 </a:t>
            </a:r>
            <a:r>
              <a:rPr lang="en-GB" b="1" dirty="0" smtClean="0"/>
              <a:t>2= </a:t>
            </a:r>
            <a:r>
              <a:rPr lang="ru-RU" b="1" dirty="0" smtClean="0"/>
              <a:t>Неудовлетворительно</a:t>
            </a:r>
            <a:r>
              <a:rPr lang="en-GB" b="1" dirty="0" smtClean="0"/>
              <a:t> 1 = </a:t>
            </a:r>
            <a:r>
              <a:rPr lang="ru-RU" b="1" dirty="0" smtClean="0"/>
              <a:t>«кол»</a:t>
            </a:r>
            <a:r>
              <a:rPr lang="en-GB" b="1" dirty="0" smtClean="0"/>
              <a:t>.  </a:t>
            </a:r>
            <a:endParaRPr lang="en-GB" b="1" dirty="0"/>
          </a:p>
        </p:txBody>
      </p:sp>
      <p:sp>
        <p:nvSpPr>
          <p:cNvPr id="2" name="Slide Number Placeholder 1"/>
          <p:cNvSpPr>
            <a:spLocks noGrp="1"/>
          </p:cNvSpPr>
          <p:nvPr>
            <p:ph type="sldNum" sz="quarter" idx="12"/>
          </p:nvPr>
        </p:nvSpPr>
        <p:spPr/>
        <p:txBody>
          <a:bodyPr/>
          <a:lstStyle/>
          <a:p>
            <a:fld id="{C773055D-3D83-4F9B-B432-49D59E9B1019}" type="slidenum">
              <a:rPr lang="en-GB" smtClean="0"/>
              <a:pPr/>
              <a:t>2</a:t>
            </a:fld>
            <a:endParaRPr lang="en-GB" dirty="0"/>
          </a:p>
        </p:txBody>
      </p:sp>
      <p:sp>
        <p:nvSpPr>
          <p:cNvPr id="48" name="Line 9"/>
          <p:cNvSpPr>
            <a:spLocks noChangeShapeType="1"/>
          </p:cNvSpPr>
          <p:nvPr/>
        </p:nvSpPr>
        <p:spPr bwMode="auto">
          <a:xfrm flipV="1">
            <a:off x="2743200" y="1753152"/>
            <a:ext cx="4061048" cy="48737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 name="Text Box 30"/>
          <p:cNvSpPr txBox="1">
            <a:spLocks noChangeArrowheads="1"/>
          </p:cNvSpPr>
          <p:nvPr/>
        </p:nvSpPr>
        <p:spPr bwMode="auto">
          <a:xfrm>
            <a:off x="6705600" y="2209800"/>
            <a:ext cx="215604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1600" b="1" dirty="0">
                <a:solidFill>
                  <a:srgbClr val="00B050"/>
                </a:solidFill>
              </a:rPr>
              <a:t>2</a:t>
            </a:r>
            <a:r>
              <a:rPr lang="en-GB" sz="1600" b="1" dirty="0" smtClean="0">
                <a:solidFill>
                  <a:srgbClr val="00B050"/>
                </a:solidFill>
              </a:rPr>
              <a:t>. </a:t>
            </a:r>
            <a:r>
              <a:rPr lang="ru-RU" sz="1600" b="1" dirty="0" smtClean="0">
                <a:solidFill>
                  <a:srgbClr val="00B050"/>
                </a:solidFill>
              </a:rPr>
              <a:t>Минимальное  использование </a:t>
            </a:r>
            <a:r>
              <a:rPr lang="ru-RU" sz="1600" b="1" dirty="0">
                <a:solidFill>
                  <a:srgbClr val="00B050"/>
                </a:solidFill>
              </a:rPr>
              <a:t>ископаемого топлива </a:t>
            </a:r>
            <a:r>
              <a:rPr lang="ru-RU" sz="1600" b="1" dirty="0" smtClean="0">
                <a:solidFill>
                  <a:srgbClr val="00B050"/>
                </a:solidFill>
              </a:rPr>
              <a:t>и</a:t>
            </a:r>
            <a:r>
              <a:rPr lang="en-GB" sz="1600" b="1" dirty="0" smtClean="0">
                <a:solidFill>
                  <a:srgbClr val="00B050"/>
                </a:solidFill>
              </a:rPr>
              <a:t> </a:t>
            </a:r>
            <a:r>
              <a:rPr lang="ru-RU" sz="1600" b="1" dirty="0" smtClean="0">
                <a:solidFill>
                  <a:srgbClr val="00B050"/>
                </a:solidFill>
              </a:rPr>
              <a:t>альтернативы, основанные на устойчиво заготавливаемом древесном топливе </a:t>
            </a:r>
            <a:endParaRPr lang="en-GB" sz="1600" b="1" dirty="0">
              <a:solidFill>
                <a:srgbClr val="00B050"/>
              </a:solidFill>
            </a:endParaRPr>
          </a:p>
        </p:txBody>
      </p:sp>
      <p:sp>
        <p:nvSpPr>
          <p:cNvPr id="59" name="Text Box 30"/>
          <p:cNvSpPr txBox="1">
            <a:spLocks noChangeArrowheads="1"/>
          </p:cNvSpPr>
          <p:nvPr/>
        </p:nvSpPr>
        <p:spPr bwMode="auto">
          <a:xfrm>
            <a:off x="6804248" y="4572000"/>
            <a:ext cx="2057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1600" b="1" dirty="0" smtClean="0">
                <a:solidFill>
                  <a:schemeClr val="accent2"/>
                </a:solidFill>
              </a:rPr>
              <a:t>3.   </a:t>
            </a:r>
            <a:r>
              <a:rPr lang="ru-RU" sz="1600" b="1" dirty="0" smtClean="0">
                <a:solidFill>
                  <a:schemeClr val="accent2"/>
                </a:solidFill>
              </a:rPr>
              <a:t>Достойные рабочие места в лесном секторе, и лесное хозяйство, обеспечивающее средства к существованию </a:t>
            </a:r>
            <a:r>
              <a:rPr lang="ru-RU" sz="1600" b="1" dirty="0">
                <a:solidFill>
                  <a:schemeClr val="accent2"/>
                </a:solidFill>
              </a:rPr>
              <a:t>местного </a:t>
            </a:r>
            <a:r>
              <a:rPr lang="ru-RU" sz="1600" b="1" dirty="0" smtClean="0">
                <a:solidFill>
                  <a:schemeClr val="accent2"/>
                </a:solidFill>
              </a:rPr>
              <a:t>населения</a:t>
            </a:r>
            <a:endParaRPr lang="en-GB" sz="1600" b="1" dirty="0">
              <a:solidFill>
                <a:schemeClr val="accent2"/>
              </a:solidFill>
            </a:endParaRPr>
          </a:p>
        </p:txBody>
      </p:sp>
      <p:sp>
        <p:nvSpPr>
          <p:cNvPr id="60" name="Text Box 30"/>
          <p:cNvSpPr txBox="1">
            <a:spLocks noChangeArrowheads="1"/>
          </p:cNvSpPr>
          <p:nvPr/>
        </p:nvSpPr>
        <p:spPr bwMode="auto">
          <a:xfrm>
            <a:off x="609600" y="6524723"/>
            <a:ext cx="6324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1600" b="1" dirty="0">
                <a:solidFill>
                  <a:srgbClr val="00B050"/>
                </a:solidFill>
              </a:rPr>
              <a:t>4</a:t>
            </a:r>
            <a:r>
              <a:rPr lang="en-GB" sz="1600" b="1" dirty="0" smtClean="0">
                <a:solidFill>
                  <a:srgbClr val="00B050"/>
                </a:solidFill>
              </a:rPr>
              <a:t>. </a:t>
            </a:r>
            <a:r>
              <a:rPr lang="ru-RU" sz="1600" b="1" dirty="0" smtClean="0">
                <a:solidFill>
                  <a:srgbClr val="00B050"/>
                </a:solidFill>
              </a:rPr>
              <a:t>Улучшенное экологическое здоровье</a:t>
            </a:r>
            <a:r>
              <a:rPr lang="en-GB" sz="1600" b="1" dirty="0" smtClean="0">
                <a:solidFill>
                  <a:srgbClr val="00B050"/>
                </a:solidFill>
              </a:rPr>
              <a:t>, </a:t>
            </a:r>
            <a:r>
              <a:rPr lang="ru-RU" sz="1600" b="1" dirty="0" smtClean="0">
                <a:solidFill>
                  <a:srgbClr val="00B050"/>
                </a:solidFill>
              </a:rPr>
              <a:t>почва и вода</a:t>
            </a:r>
            <a:endParaRPr lang="en-GB" sz="1600" b="1" dirty="0">
              <a:solidFill>
                <a:srgbClr val="00B050"/>
              </a:solidFill>
            </a:endParaRPr>
          </a:p>
        </p:txBody>
      </p:sp>
      <p:sp>
        <p:nvSpPr>
          <p:cNvPr id="61" name="Text Box 30"/>
          <p:cNvSpPr txBox="1">
            <a:spLocks noChangeArrowheads="1"/>
          </p:cNvSpPr>
          <p:nvPr/>
        </p:nvSpPr>
        <p:spPr bwMode="auto">
          <a:xfrm>
            <a:off x="251277" y="5020537"/>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1600" b="1" dirty="0" smtClean="0"/>
              <a:t>5.   </a:t>
            </a:r>
            <a:r>
              <a:rPr lang="ru-RU" sz="1600" b="1" dirty="0" smtClean="0"/>
              <a:t>Сбор, управление и анализ данных</a:t>
            </a:r>
            <a:endParaRPr lang="en-GB" sz="1600" b="1" dirty="0"/>
          </a:p>
        </p:txBody>
      </p:sp>
    </p:spTree>
    <p:extLst>
      <p:ext uri="{BB962C8B-B14F-4D97-AF65-F5344CB8AC3E}">
        <p14:creationId xmlns:p14="http://schemas.microsoft.com/office/powerpoint/2010/main" val="274511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107504" y="562372"/>
            <a:ext cx="8807896" cy="59629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buFontTx/>
              <a:buNone/>
            </a:pPr>
            <a:endParaRPr lang="en-GB" sz="2000" dirty="0" smtClean="0">
              <a:solidFill>
                <a:srgbClr val="2812AE"/>
              </a:solidFill>
            </a:endParaRPr>
          </a:p>
          <a:p>
            <a:pPr>
              <a:defRPr/>
            </a:pPr>
            <a:r>
              <a:rPr lang="ru-RU" sz="2000" b="1" dirty="0" smtClean="0">
                <a:solidFill>
                  <a:schemeClr val="tx2">
                    <a:lumMod val="60000"/>
                    <a:lumOff val="40000"/>
                  </a:schemeClr>
                </a:solidFill>
              </a:rPr>
              <a:t>Сходство проблем, касающихся устойчивого управления лесами/зелёной экономики</a:t>
            </a:r>
            <a:r>
              <a:rPr lang="en-GB" sz="2000" b="1" dirty="0" smtClean="0">
                <a:solidFill>
                  <a:schemeClr val="tx2">
                    <a:lumMod val="60000"/>
                    <a:lumOff val="40000"/>
                  </a:schemeClr>
                </a:solidFill>
              </a:rPr>
              <a:t>. </a:t>
            </a:r>
            <a:r>
              <a:rPr lang="ru-RU" sz="2000" b="1" dirty="0" smtClean="0"/>
              <a:t>Существует ли какое-либо сходство между ключевыми проблемами, определёнными в ходе практических упражнений по </a:t>
            </a:r>
            <a:r>
              <a:rPr lang="ru-RU" sz="2000" b="1" dirty="0" err="1" smtClean="0"/>
              <a:t>приоритезации</a:t>
            </a:r>
            <a:r>
              <a:rPr lang="ru-RU" sz="2000" b="1" dirty="0" smtClean="0"/>
              <a:t>/осуществлению озеленения экономики/устойчивому управлению лесами</a:t>
            </a:r>
            <a:r>
              <a:rPr lang="en-GB" sz="2000" b="1" dirty="0" smtClean="0">
                <a:solidFill>
                  <a:srgbClr val="000000"/>
                </a:solidFill>
              </a:rPr>
              <a:t>? </a:t>
            </a:r>
            <a:r>
              <a:rPr lang="ru-RU" sz="2000" b="1" dirty="0" smtClean="0">
                <a:solidFill>
                  <a:srgbClr val="000000"/>
                </a:solidFill>
              </a:rPr>
              <a:t>Какие проблемы являются основными и общими</a:t>
            </a:r>
            <a:r>
              <a:rPr lang="en-GB" sz="2000" b="1" dirty="0" smtClean="0">
                <a:solidFill>
                  <a:srgbClr val="000000"/>
                </a:solidFill>
              </a:rPr>
              <a:t>? </a:t>
            </a:r>
            <a:endParaRPr lang="ru-RU" sz="2000" b="1" dirty="0" smtClean="0">
              <a:solidFill>
                <a:srgbClr val="000000"/>
              </a:solidFill>
            </a:endParaRPr>
          </a:p>
          <a:p>
            <a:pPr marL="0" indent="0">
              <a:buNone/>
              <a:defRPr/>
            </a:pPr>
            <a:endParaRPr lang="en-GB" sz="2000" b="1" dirty="0">
              <a:solidFill>
                <a:srgbClr val="000000"/>
              </a:solidFill>
            </a:endParaRPr>
          </a:p>
          <a:p>
            <a:pPr>
              <a:defRPr/>
            </a:pPr>
            <a:r>
              <a:rPr lang="ru-RU" sz="2000" b="1" dirty="0" smtClean="0">
                <a:solidFill>
                  <a:srgbClr val="0070C0"/>
                </a:solidFill>
              </a:rPr>
              <a:t>Сходства разработанных рекомендаций</a:t>
            </a:r>
            <a:r>
              <a:rPr lang="en-GB" sz="2000" b="1" dirty="0" smtClean="0">
                <a:solidFill>
                  <a:srgbClr val="0070C0"/>
                </a:solidFill>
              </a:rPr>
              <a:t>? </a:t>
            </a:r>
            <a:r>
              <a:rPr lang="ru-RU" sz="2000" b="1" dirty="0"/>
              <a:t>Существует ли какое-либо сходство </a:t>
            </a:r>
            <a:r>
              <a:rPr lang="ru-RU" sz="2000" b="1" dirty="0" smtClean="0"/>
              <a:t>конкретных предложений,  направленных на решение данных проблем? Что представляют собой основные рекомендации? Являются ли они осуществимыми/реалистичными?</a:t>
            </a:r>
            <a:r>
              <a:rPr lang="en-GB" sz="2000" b="1" dirty="0" smtClean="0">
                <a:solidFill>
                  <a:srgbClr val="0070C0"/>
                </a:solidFill>
              </a:rPr>
              <a:t> </a:t>
            </a:r>
            <a:endParaRPr lang="ru-RU" sz="2000" b="1" dirty="0" smtClean="0"/>
          </a:p>
          <a:p>
            <a:pPr>
              <a:defRPr/>
            </a:pPr>
            <a:endParaRPr lang="en-GB" sz="2000" b="1" dirty="0">
              <a:solidFill>
                <a:srgbClr val="000000"/>
              </a:solidFill>
            </a:endParaRPr>
          </a:p>
          <a:p>
            <a:pPr>
              <a:defRPr/>
            </a:pPr>
            <a:r>
              <a:rPr lang="ru-RU" sz="2000" b="1" dirty="0" smtClean="0">
                <a:solidFill>
                  <a:srgbClr val="0070C0"/>
                </a:solidFill>
              </a:rPr>
              <a:t>Имеют ли </a:t>
            </a:r>
            <a:r>
              <a:rPr lang="ru-RU" sz="2000" b="1" dirty="0">
                <a:solidFill>
                  <a:srgbClr val="0070C0"/>
                </a:solidFill>
              </a:rPr>
              <a:t>различные заинтересованные стороны </a:t>
            </a:r>
            <a:r>
              <a:rPr lang="ru-RU" sz="2000" b="1" dirty="0" smtClean="0">
                <a:solidFill>
                  <a:srgbClr val="0070C0"/>
                </a:solidFill>
              </a:rPr>
              <a:t>разные </a:t>
            </a:r>
            <a:r>
              <a:rPr lang="ru-RU" sz="2000" b="1" dirty="0">
                <a:solidFill>
                  <a:srgbClr val="0070C0"/>
                </a:solidFill>
              </a:rPr>
              <a:t>перспективы</a:t>
            </a:r>
            <a:r>
              <a:rPr lang="en-GB" sz="2000" b="1" dirty="0" smtClean="0">
                <a:solidFill>
                  <a:srgbClr val="0070C0"/>
                </a:solidFill>
              </a:rPr>
              <a:t>? </a:t>
            </a:r>
            <a:r>
              <a:rPr lang="ru-RU" sz="2000" b="1" dirty="0" smtClean="0"/>
              <a:t>В случае, если бы данные </a:t>
            </a:r>
            <a:r>
              <a:rPr lang="ru-RU" sz="2000" b="1" dirty="0"/>
              <a:t>упражнения </a:t>
            </a:r>
            <a:r>
              <a:rPr lang="ru-RU" sz="2000" b="1" dirty="0" smtClean="0"/>
              <a:t>были проведены </a:t>
            </a:r>
            <a:r>
              <a:rPr lang="ru-RU" sz="2000" b="1" dirty="0"/>
              <a:t>с различными заинтересованными сторонами, например </a:t>
            </a:r>
            <a:r>
              <a:rPr lang="ru-RU" sz="2000" b="1" dirty="0" smtClean="0"/>
              <a:t>с местными жителями, по </a:t>
            </a:r>
            <a:r>
              <a:rPr lang="ru-RU" sz="2000" b="1" dirty="0"/>
              <a:t>вашему мнению, </a:t>
            </a:r>
            <a:r>
              <a:rPr lang="ru-RU" sz="2000" b="1" dirty="0" smtClean="0"/>
              <a:t>результаты были бы другими? В чём состояли бы различия?</a:t>
            </a:r>
            <a:r>
              <a:rPr lang="en-GB" sz="2000" b="1" dirty="0">
                <a:solidFill>
                  <a:srgbClr val="0070C0"/>
                </a:solidFill>
              </a:rPr>
              <a:t> </a:t>
            </a:r>
            <a:endParaRPr lang="en-GB" sz="2000" b="1" dirty="0" smtClean="0">
              <a:solidFill>
                <a:srgbClr val="000000"/>
              </a:solidFill>
            </a:endParaRPr>
          </a:p>
          <a:p>
            <a:pPr marL="0" indent="0">
              <a:buNone/>
              <a:defRPr/>
            </a:pPr>
            <a:endParaRPr lang="en-GB" sz="2000" b="1" dirty="0">
              <a:solidFill>
                <a:srgbClr val="000000"/>
              </a:solidFill>
            </a:endParaRPr>
          </a:p>
          <a:p>
            <a:pPr>
              <a:defRPr/>
            </a:pPr>
            <a:endParaRPr lang="en-GB" sz="2000" b="1" dirty="0" smtClean="0">
              <a:solidFill>
                <a:srgbClr val="000000"/>
              </a:solidFill>
            </a:endParaRPr>
          </a:p>
          <a:p>
            <a:pPr eaLnBrk="1" hangingPunct="1">
              <a:buFontTx/>
              <a:buNone/>
            </a:pPr>
            <a:endParaRPr lang="en-GB" sz="1600" dirty="0" smtClean="0"/>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ru-RU" sz="2400" b="1" i="0" u="none" strike="noStrike" kern="1200" cap="none" spc="0" normalizeH="0" baseline="0" noProof="0" dirty="0" smtClean="0">
                <a:ln>
                  <a:noFill/>
                </a:ln>
                <a:solidFill>
                  <a:srgbClr val="000000"/>
                </a:solidFill>
                <a:effectLst/>
                <a:uLnTx/>
                <a:uFillTx/>
                <a:latin typeface="Calibri"/>
                <a:ea typeface="+mj-ea"/>
                <a:cs typeface="+mj-cs"/>
              </a:rPr>
              <a:t>Пленарное обсуждение</a:t>
            </a:r>
            <a:r>
              <a:rPr kumimoji="0" lang="en-US" sz="2400" b="1" i="0" u="none" strike="noStrike" kern="1200" cap="none" spc="0" normalizeH="0" baseline="0" noProof="0" dirty="0" smtClean="0">
                <a:ln>
                  <a:noFill/>
                </a:ln>
                <a:solidFill>
                  <a:srgbClr val="000000"/>
                </a:solidFill>
                <a:effectLst/>
                <a:uLnTx/>
                <a:uFillTx/>
                <a:latin typeface="Calibri"/>
                <a:ea typeface="+mj-ea"/>
                <a:cs typeface="+mj-cs"/>
              </a:rPr>
              <a:t> </a:t>
            </a:r>
            <a:r>
              <a:rPr kumimoji="0" lang="ru-RU" sz="2400" b="1" i="0" u="none" strike="noStrike" kern="1200" cap="none" spc="0" normalizeH="0" baseline="0" noProof="0" dirty="0" smtClean="0">
                <a:ln>
                  <a:noFill/>
                </a:ln>
                <a:solidFill>
                  <a:srgbClr val="000000"/>
                </a:solidFill>
                <a:effectLst/>
                <a:uLnTx/>
                <a:uFillTx/>
                <a:latin typeface="Calibri"/>
                <a:ea typeface="+mj-ea"/>
                <a:cs typeface="+mj-cs"/>
              </a:rPr>
              <a:t>результатов анализа контекста лесного сектора</a:t>
            </a:r>
          </a:p>
          <a:p>
            <a:pPr lvl="0"/>
            <a:endParaRPr kumimoji="0" lang="en-US" sz="2400" b="1" i="0" u="none" strike="noStrike" kern="1200" cap="none" spc="0" normalizeH="0" baseline="0" noProof="0" dirty="0">
              <a:ln>
                <a:noFill/>
              </a:ln>
              <a:solidFill>
                <a:srgbClr val="0000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pPr/>
              <a:t>20</a:t>
            </a:fld>
            <a:endParaRPr lang="en-GB"/>
          </a:p>
        </p:txBody>
      </p:sp>
    </p:spTree>
    <p:extLst>
      <p:ext uri="{BB962C8B-B14F-4D97-AF65-F5344CB8AC3E}">
        <p14:creationId xmlns:p14="http://schemas.microsoft.com/office/powerpoint/2010/main" val="1111339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302991" y="4838700"/>
            <a:ext cx="8229600" cy="1831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gn="ctr">
              <a:buNone/>
            </a:pPr>
            <a:r>
              <a:rPr lang="ru-RU" sz="2800" dirty="0" smtClean="0"/>
              <a:t>Дайте отзывы о методах</a:t>
            </a:r>
            <a:r>
              <a:rPr lang="en-GB" sz="2800" dirty="0" smtClean="0"/>
              <a:t>. </a:t>
            </a:r>
            <a:r>
              <a:rPr lang="ru-RU" sz="2800" dirty="0" smtClean="0"/>
              <a:t>Сильные стороны</a:t>
            </a:r>
            <a:r>
              <a:rPr lang="en-GB" sz="2800" dirty="0" smtClean="0"/>
              <a:t>? </a:t>
            </a:r>
            <a:r>
              <a:rPr lang="ru-RU" sz="2800" dirty="0" smtClean="0"/>
              <a:t>Слабые стороны</a:t>
            </a:r>
            <a:r>
              <a:rPr lang="en-GB" sz="2800" dirty="0" smtClean="0"/>
              <a:t>? </a:t>
            </a:r>
            <a:r>
              <a:rPr lang="ru-RU" sz="2800" dirty="0" smtClean="0"/>
              <a:t>Дайте рекомендации по их практическому применению/адаптации для  осуществления реформ национального лесного сектора и т.п.</a:t>
            </a:r>
            <a:r>
              <a:rPr lang="en-GB" sz="2800" dirty="0" smtClean="0"/>
              <a:t> </a:t>
            </a:r>
            <a:endParaRPr lang="en-GB" sz="2800" dirty="0"/>
          </a:p>
        </p:txBody>
      </p:sp>
      <p:pic>
        <p:nvPicPr>
          <p:cNvPr id="4099" name="Picture 3" descr="100_07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662852"/>
            <a:ext cx="4383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PeterOHara\Desktop\Manual pictures and illustrations 140910\Photo 3 poster with post -its .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204864"/>
            <a:ext cx="2694816" cy="202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eterOHara\Desktop\Manual pictures and illustrations 140910\Photo 6 Target scoring fill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2010095"/>
            <a:ext cx="3214199" cy="24106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7784" y="2942237"/>
            <a:ext cx="2520280" cy="646331"/>
          </a:xfrm>
          <a:prstGeom prst="rect">
            <a:avLst/>
          </a:prstGeom>
          <a:solidFill>
            <a:schemeClr val="bg1"/>
          </a:solidFill>
        </p:spPr>
        <p:txBody>
          <a:bodyPr wrap="square" rtlCol="0">
            <a:spAutoFit/>
          </a:bodyPr>
          <a:lstStyle/>
          <a:p>
            <a:pPr algn="ctr">
              <a:defRPr/>
            </a:pPr>
            <a:r>
              <a:rPr lang="en-GB" b="1" dirty="0" smtClean="0">
                <a:solidFill>
                  <a:prstClr val="black"/>
                </a:solidFill>
              </a:rPr>
              <a:t>1. </a:t>
            </a:r>
            <a:r>
              <a:rPr lang="ru-RU" dirty="0">
                <a:ln>
                  <a:solidFill>
                    <a:prstClr val="black"/>
                  </a:solidFill>
                </a:ln>
                <a:solidFill>
                  <a:prstClr val="black"/>
                </a:solidFill>
              </a:rPr>
              <a:t>Метод «Плакат с </a:t>
            </a:r>
            <a:r>
              <a:rPr lang="en-GB" dirty="0">
                <a:ln>
                  <a:solidFill>
                    <a:prstClr val="black"/>
                  </a:solidFill>
                </a:ln>
                <a:solidFill>
                  <a:prstClr val="black"/>
                </a:solidFill>
              </a:rPr>
              <a:t> </a:t>
            </a:r>
            <a:r>
              <a:rPr lang="ru-RU" dirty="0">
                <a:ln>
                  <a:solidFill>
                    <a:prstClr val="black"/>
                  </a:solidFill>
                </a:ln>
                <a:solidFill>
                  <a:prstClr val="black"/>
                </a:solidFill>
              </a:rPr>
              <a:t>заметками»</a:t>
            </a:r>
            <a:endParaRPr lang="en-GB" dirty="0">
              <a:ln>
                <a:solidFill>
                  <a:prstClr val="black"/>
                </a:solidFill>
              </a:ln>
              <a:solidFill>
                <a:prstClr val="black"/>
              </a:solidFill>
            </a:endParaRPr>
          </a:p>
        </p:txBody>
      </p:sp>
      <p:sp>
        <p:nvSpPr>
          <p:cNvPr id="9" name="TextBox 8"/>
          <p:cNvSpPr txBox="1"/>
          <p:nvPr/>
        </p:nvSpPr>
        <p:spPr>
          <a:xfrm>
            <a:off x="5647922" y="3579645"/>
            <a:ext cx="2520280" cy="369332"/>
          </a:xfrm>
          <a:prstGeom prst="rect">
            <a:avLst/>
          </a:prstGeom>
          <a:solidFill>
            <a:schemeClr val="bg1"/>
          </a:solidFill>
        </p:spPr>
        <p:txBody>
          <a:bodyPr wrap="square" rtlCol="0">
            <a:spAutoFit/>
          </a:bodyPr>
          <a:lstStyle/>
          <a:p>
            <a:pPr algn="ctr"/>
            <a:r>
              <a:rPr lang="en-GB" b="1" dirty="0" smtClean="0">
                <a:solidFill>
                  <a:prstClr val="black"/>
                </a:solidFill>
              </a:rPr>
              <a:t>2. </a:t>
            </a:r>
            <a:r>
              <a:rPr lang="ru-RU" b="1" dirty="0" smtClean="0">
                <a:solidFill>
                  <a:prstClr val="black"/>
                </a:solidFill>
              </a:rPr>
              <a:t>Метод оценки цели</a:t>
            </a:r>
            <a:endParaRPr lang="en-GB" dirty="0">
              <a:ln>
                <a:solidFill>
                  <a:prstClr val="black"/>
                </a:solidFill>
              </a:ln>
              <a:solidFill>
                <a:prstClr val="black"/>
              </a:solidFill>
            </a:endParaRPr>
          </a:p>
        </p:txBody>
      </p:sp>
      <p:sp>
        <p:nvSpPr>
          <p:cNvPr id="3" name="Slide Number Placeholder 2"/>
          <p:cNvSpPr>
            <a:spLocks noGrp="1"/>
          </p:cNvSpPr>
          <p:nvPr>
            <p:ph type="sldNum" sz="quarter" idx="12"/>
          </p:nvPr>
        </p:nvSpPr>
        <p:spPr/>
        <p:txBody>
          <a:bodyPr/>
          <a:lstStyle/>
          <a:p>
            <a:fld id="{FB0D0890-2B98-43E1-94A3-427DE4649024}" type="slidenum">
              <a:rPr lang="en-GB" smtClean="0">
                <a:solidFill>
                  <a:prstClr val="black">
                    <a:tint val="75000"/>
                  </a:prstClr>
                </a:solidFill>
              </a:rPr>
              <a:pPr/>
              <a:t>21</a:t>
            </a:fld>
            <a:endParaRPr lang="en-GB">
              <a:solidFill>
                <a:prstClr val="black">
                  <a:tint val="75000"/>
                </a:prstClr>
              </a:solidFill>
            </a:endParaRPr>
          </a:p>
        </p:txBody>
      </p:sp>
    </p:spTree>
    <p:extLst>
      <p:ext uri="{BB962C8B-B14F-4D97-AF65-F5344CB8AC3E}">
        <p14:creationId xmlns:p14="http://schemas.microsoft.com/office/powerpoint/2010/main" val="1816776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2" name="Picture 2" descr="C:\Users\PeterOHara\Desktop\Pictures and illustrations for Website\Forest Policy consultation Angus Counc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0782" y="2564904"/>
            <a:ext cx="3650261"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C:\Users\PeterOHara\Pictures\2007-01-01 002\100_02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7794" y="4029586"/>
            <a:ext cx="3456385" cy="259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txBox="1">
            <a:spLocks noChangeArrowheads="1"/>
          </p:cNvSpPr>
          <p:nvPr/>
        </p:nvSpPr>
        <p:spPr bwMode="auto">
          <a:xfrm>
            <a:off x="-10418" y="0"/>
            <a:ext cx="9132987" cy="562372"/>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solidFill>
                  <a:srgbClr val="000000"/>
                </a:solidFill>
                <a:latin typeface="Calibri"/>
              </a:rPr>
              <a:t>Пленарное</a:t>
            </a:r>
            <a:r>
              <a:rPr kumimoji="0" lang="ru-RU" sz="2000" b="1" i="0" u="none" strike="noStrike" kern="1200" cap="none" spc="0" normalizeH="0" baseline="0" noProof="0" dirty="0" smtClean="0">
                <a:ln>
                  <a:noFill/>
                </a:ln>
                <a:solidFill>
                  <a:srgbClr val="000000"/>
                </a:solidFill>
                <a:effectLst/>
                <a:uLnTx/>
                <a:uFillTx/>
                <a:latin typeface="Calibri"/>
                <a:ea typeface="+mj-ea"/>
                <a:cs typeface="+mj-cs"/>
              </a:rPr>
              <a:t> обсуждение применяемых методов социального анализа</a:t>
            </a:r>
            <a:endParaRPr kumimoji="0" lang="en-US" sz="2000" b="1" i="0" u="none" strike="noStrike" kern="1200" cap="none" spc="0" normalizeH="0" baseline="0" noProof="0" dirty="0">
              <a:ln>
                <a:noFill/>
              </a:ln>
              <a:solidFill>
                <a:srgbClr val="000000"/>
              </a:solidFill>
              <a:effectLst/>
              <a:uLnTx/>
              <a:uFillTx/>
              <a:latin typeface="Calibri"/>
              <a:ea typeface="+mj-ea"/>
              <a:cs typeface="+mj-cs"/>
            </a:endParaRPr>
          </a:p>
        </p:txBody>
      </p:sp>
      <p:pic>
        <p:nvPicPr>
          <p:cNvPr id="4098" name="Picture 2" descr="100_02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1052736"/>
            <a:ext cx="3180291" cy="232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100_08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3058886"/>
            <a:ext cx="3421686" cy="258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March pics 19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6373" y="959694"/>
            <a:ext cx="3340396" cy="25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79512" y="1184513"/>
            <a:ext cx="1440160" cy="923330"/>
          </a:xfrm>
          <a:prstGeom prst="rect">
            <a:avLst/>
          </a:prstGeom>
          <a:noFill/>
        </p:spPr>
        <p:txBody>
          <a:bodyPr wrap="square" rtlCol="0">
            <a:spAutoFit/>
          </a:bodyPr>
          <a:lstStyle/>
          <a:p>
            <a:r>
              <a:rPr lang="ru-RU" b="1" dirty="0" smtClean="0"/>
              <a:t>Сильные стороны метода</a:t>
            </a:r>
            <a:r>
              <a:rPr lang="en-GB" b="1" dirty="0" smtClean="0"/>
              <a:t>?</a:t>
            </a:r>
            <a:endParaRPr lang="en-GB" b="1" dirty="0"/>
          </a:p>
        </p:txBody>
      </p:sp>
      <p:sp>
        <p:nvSpPr>
          <p:cNvPr id="12" name="TextBox 11"/>
          <p:cNvSpPr txBox="1"/>
          <p:nvPr/>
        </p:nvSpPr>
        <p:spPr>
          <a:xfrm>
            <a:off x="7610402" y="1052736"/>
            <a:ext cx="1512168" cy="923330"/>
          </a:xfrm>
          <a:prstGeom prst="rect">
            <a:avLst/>
          </a:prstGeom>
          <a:noFill/>
        </p:spPr>
        <p:txBody>
          <a:bodyPr wrap="square" rtlCol="0">
            <a:spAutoFit/>
          </a:bodyPr>
          <a:lstStyle/>
          <a:p>
            <a:r>
              <a:rPr lang="ru-RU" b="1" dirty="0" smtClean="0"/>
              <a:t>Слабые стороны метода</a:t>
            </a:r>
            <a:r>
              <a:rPr lang="en-GB" b="1" dirty="0" smtClean="0"/>
              <a:t>?</a:t>
            </a:r>
            <a:endParaRPr lang="en-GB" b="1" dirty="0"/>
          </a:p>
        </p:txBody>
      </p:sp>
      <p:sp>
        <p:nvSpPr>
          <p:cNvPr id="13" name="TextBox 12"/>
          <p:cNvSpPr txBox="1"/>
          <p:nvPr/>
        </p:nvSpPr>
        <p:spPr>
          <a:xfrm>
            <a:off x="179512" y="5646619"/>
            <a:ext cx="3074418" cy="923330"/>
          </a:xfrm>
          <a:prstGeom prst="rect">
            <a:avLst/>
          </a:prstGeom>
          <a:noFill/>
        </p:spPr>
        <p:txBody>
          <a:bodyPr wrap="square" rtlCol="0">
            <a:spAutoFit/>
          </a:bodyPr>
          <a:lstStyle/>
          <a:p>
            <a:r>
              <a:rPr lang="ru-RU" b="1" dirty="0" smtClean="0"/>
              <a:t>Рекомендации для применения/адаптации метода</a:t>
            </a:r>
            <a:endParaRPr lang="en-GB" b="1" dirty="0">
              <a:solidFill>
                <a:srgbClr val="FF0000"/>
              </a:solidFill>
            </a:endParaRPr>
          </a:p>
        </p:txBody>
      </p:sp>
      <p:sp>
        <p:nvSpPr>
          <p:cNvPr id="3" name="TextBox 2"/>
          <p:cNvSpPr txBox="1"/>
          <p:nvPr/>
        </p:nvSpPr>
        <p:spPr>
          <a:xfrm>
            <a:off x="2051721" y="2852936"/>
            <a:ext cx="2114652" cy="1200329"/>
          </a:xfrm>
          <a:prstGeom prst="rect">
            <a:avLst/>
          </a:prstGeom>
          <a:solidFill>
            <a:schemeClr val="bg1"/>
          </a:solidFill>
          <a:ln w="38100">
            <a:solidFill>
              <a:schemeClr val="tx1"/>
            </a:solidFill>
          </a:ln>
        </p:spPr>
        <p:txBody>
          <a:bodyPr wrap="square" rtlCol="0">
            <a:spAutoFit/>
          </a:bodyPr>
          <a:lstStyle/>
          <a:p>
            <a:r>
              <a:rPr lang="en-GB" b="1" dirty="0" smtClean="0"/>
              <a:t>1. </a:t>
            </a:r>
            <a:r>
              <a:rPr lang="ru-RU" b="1" dirty="0" smtClean="0"/>
              <a:t>Картирование (анализ) заинтересованных сторон</a:t>
            </a:r>
            <a:endParaRPr lang="en-GB" b="1" dirty="0"/>
          </a:p>
        </p:txBody>
      </p:sp>
      <p:sp>
        <p:nvSpPr>
          <p:cNvPr id="15" name="TextBox 14"/>
          <p:cNvSpPr txBox="1"/>
          <p:nvPr/>
        </p:nvSpPr>
        <p:spPr>
          <a:xfrm>
            <a:off x="3429000" y="907514"/>
            <a:ext cx="2523091" cy="923330"/>
          </a:xfrm>
          <a:prstGeom prst="rect">
            <a:avLst/>
          </a:prstGeom>
          <a:solidFill>
            <a:schemeClr val="bg1"/>
          </a:solidFill>
          <a:ln w="38100">
            <a:solidFill>
              <a:schemeClr val="tx1"/>
            </a:solidFill>
          </a:ln>
        </p:spPr>
        <p:txBody>
          <a:bodyPr wrap="square" rtlCol="0">
            <a:spAutoFit/>
          </a:bodyPr>
          <a:lstStyle/>
          <a:p>
            <a:r>
              <a:rPr lang="en-GB" b="1" dirty="0" smtClean="0"/>
              <a:t>2. </a:t>
            </a:r>
            <a:r>
              <a:rPr lang="ru-RU" b="1" dirty="0" smtClean="0"/>
              <a:t>Анализ прав, доходов и ответственности</a:t>
            </a:r>
            <a:endParaRPr lang="en-GB" b="1" dirty="0"/>
          </a:p>
        </p:txBody>
      </p:sp>
      <p:sp>
        <p:nvSpPr>
          <p:cNvPr id="16" name="TextBox 15"/>
          <p:cNvSpPr txBox="1"/>
          <p:nvPr/>
        </p:nvSpPr>
        <p:spPr>
          <a:xfrm>
            <a:off x="4801214" y="5001585"/>
            <a:ext cx="1872208" cy="646331"/>
          </a:xfrm>
          <a:prstGeom prst="rect">
            <a:avLst/>
          </a:prstGeom>
          <a:solidFill>
            <a:schemeClr val="bg1"/>
          </a:solidFill>
          <a:ln w="38100">
            <a:solidFill>
              <a:schemeClr val="tx1"/>
            </a:solidFill>
          </a:ln>
        </p:spPr>
        <p:txBody>
          <a:bodyPr wrap="square" rtlCol="0">
            <a:spAutoFit/>
          </a:bodyPr>
          <a:lstStyle/>
          <a:p>
            <a:r>
              <a:rPr lang="en-GB" b="1" dirty="0" smtClean="0"/>
              <a:t>3. </a:t>
            </a:r>
            <a:r>
              <a:rPr lang="ru-RU" b="1" dirty="0" smtClean="0"/>
              <a:t>Анализ проблем</a:t>
            </a:r>
            <a:endParaRPr lang="en-GB" b="1" dirty="0"/>
          </a:p>
        </p:txBody>
      </p:sp>
      <p:sp>
        <p:nvSpPr>
          <p:cNvPr id="17" name="TextBox 16"/>
          <p:cNvSpPr txBox="1"/>
          <p:nvPr/>
        </p:nvSpPr>
        <p:spPr>
          <a:xfrm>
            <a:off x="6452800" y="3003908"/>
            <a:ext cx="1872208" cy="369332"/>
          </a:xfrm>
          <a:prstGeom prst="rect">
            <a:avLst/>
          </a:prstGeom>
          <a:solidFill>
            <a:schemeClr val="bg1"/>
          </a:solidFill>
          <a:ln w="38100">
            <a:solidFill>
              <a:schemeClr val="tx1"/>
            </a:solidFill>
          </a:ln>
        </p:spPr>
        <p:txBody>
          <a:bodyPr wrap="square" rtlCol="0">
            <a:spAutoFit/>
          </a:bodyPr>
          <a:lstStyle/>
          <a:p>
            <a:r>
              <a:rPr lang="en-GB" b="1" dirty="0"/>
              <a:t>4</a:t>
            </a:r>
            <a:r>
              <a:rPr lang="en-GB" b="1" dirty="0" smtClean="0"/>
              <a:t>. SWOT</a:t>
            </a:r>
            <a:r>
              <a:rPr lang="ru-RU" b="1" dirty="0" smtClean="0"/>
              <a:t>-анализ</a:t>
            </a:r>
            <a:endParaRPr lang="en-GB" b="1" dirty="0"/>
          </a:p>
        </p:txBody>
      </p:sp>
      <p:sp>
        <p:nvSpPr>
          <p:cNvPr id="2" name="Slide Number Placeholder 1"/>
          <p:cNvSpPr>
            <a:spLocks noGrp="1"/>
          </p:cNvSpPr>
          <p:nvPr>
            <p:ph type="sldNum" sz="quarter" idx="12"/>
          </p:nvPr>
        </p:nvSpPr>
        <p:spPr/>
        <p:txBody>
          <a:bodyPr/>
          <a:lstStyle/>
          <a:p>
            <a:fld id="{FB0D0890-2B98-43E1-94A3-427DE4649024}" type="slidenum">
              <a:rPr lang="en-GB" smtClean="0"/>
              <a:pPr/>
              <a:t>22</a:t>
            </a:fld>
            <a:endParaRPr lang="en-GB" dirty="0"/>
          </a:p>
        </p:txBody>
      </p:sp>
    </p:spTree>
    <p:extLst>
      <p:ext uri="{BB962C8B-B14F-4D97-AF65-F5344CB8AC3E}">
        <p14:creationId xmlns:p14="http://schemas.microsoft.com/office/powerpoint/2010/main" val="2953584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0225" y="473075"/>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GB" dirty="0" smtClean="0"/>
          </a:p>
          <a:p>
            <a:pPr algn="ctr" eaLnBrk="1" hangingPunct="1">
              <a:buFontTx/>
              <a:buNone/>
            </a:pPr>
            <a:endParaRPr lang="en-GB" dirty="0" smtClean="0"/>
          </a:p>
          <a:p>
            <a:pPr algn="ctr" eaLnBrk="1" hangingPunct="1">
              <a:buFontTx/>
              <a:buNone/>
            </a:pPr>
            <a:endParaRPr lang="en-GB" dirty="0" smtClean="0"/>
          </a:p>
        </p:txBody>
      </p:sp>
      <p:sp>
        <p:nvSpPr>
          <p:cNvPr id="3" name="Rectangle 2"/>
          <p:cNvSpPr/>
          <p:nvPr/>
        </p:nvSpPr>
        <p:spPr>
          <a:xfrm>
            <a:off x="1102988" y="1943973"/>
            <a:ext cx="7031186" cy="424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Arc 8"/>
          <p:cNvSpPr/>
          <p:nvPr/>
        </p:nvSpPr>
        <p:spPr>
          <a:xfrm rot="15987480">
            <a:off x="3537082" y="1216864"/>
            <a:ext cx="1512888" cy="1368425"/>
          </a:xfrm>
          <a:prstGeom prst="arc">
            <a:avLst>
              <a:gd name="adj1" fmla="val 16200000"/>
              <a:gd name="adj2" fmla="val 5707401"/>
            </a:avLst>
          </a:prstGeom>
          <a:ln w="76200"/>
        </p:spPr>
        <p:style>
          <a:lnRef idx="1">
            <a:schemeClr val="dk1"/>
          </a:lnRef>
          <a:fillRef idx="0">
            <a:schemeClr val="dk1"/>
          </a:fillRef>
          <a:effectRef idx="0">
            <a:schemeClr val="dk1"/>
          </a:effectRef>
          <a:fontRef idx="minor">
            <a:schemeClr val="tx1"/>
          </a:fontRef>
        </p:style>
        <p:txBody>
          <a:bodyPr anchor="ctr"/>
          <a:lstStyle/>
          <a:p>
            <a:pPr algn="ctr">
              <a:defRPr/>
            </a:pP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1907704" y="2127041"/>
            <a:ext cx="151216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dirty="0" smtClean="0">
                <a:ln>
                  <a:solidFill>
                    <a:schemeClr val="tx1"/>
                  </a:solidFill>
                </a:ln>
              </a:rPr>
              <a:t>Метод быстрой оценки цели</a:t>
            </a:r>
            <a:endParaRPr lang="en-GB" dirty="0">
              <a:ln>
                <a:solidFill>
                  <a:schemeClr val="tx1"/>
                </a:solidFill>
              </a:ln>
            </a:endParaRPr>
          </a:p>
        </p:txBody>
      </p:sp>
      <p:sp>
        <p:nvSpPr>
          <p:cNvPr id="8" name="TextBox 7"/>
          <p:cNvSpPr txBox="1"/>
          <p:nvPr/>
        </p:nvSpPr>
        <p:spPr>
          <a:xfrm>
            <a:off x="3862497" y="2132856"/>
            <a:ext cx="151216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dirty="0">
                <a:ln>
                  <a:solidFill>
                    <a:schemeClr val="tx1"/>
                  </a:solidFill>
                </a:ln>
              </a:rPr>
              <a:t>Метод «Плакат с </a:t>
            </a:r>
            <a:r>
              <a:rPr lang="en-GB" dirty="0">
                <a:ln>
                  <a:solidFill>
                    <a:schemeClr val="tx1"/>
                  </a:solidFill>
                </a:ln>
              </a:rPr>
              <a:t> </a:t>
            </a:r>
            <a:r>
              <a:rPr lang="ru-RU" dirty="0">
                <a:ln>
                  <a:solidFill>
                    <a:schemeClr val="tx1"/>
                  </a:solidFill>
                </a:ln>
              </a:rPr>
              <a:t>заметками»</a:t>
            </a:r>
            <a:endParaRPr lang="en-GB" dirty="0">
              <a:ln>
                <a:solidFill>
                  <a:schemeClr val="tx1"/>
                </a:solidFill>
              </a:ln>
            </a:endParaRPr>
          </a:p>
        </p:txBody>
      </p:sp>
      <p:sp>
        <p:nvSpPr>
          <p:cNvPr id="10" name="Rectangle 23"/>
          <p:cNvSpPr txBox="1">
            <a:spLocks noChangeArrowheads="1"/>
          </p:cNvSpPr>
          <p:nvPr/>
        </p:nvSpPr>
        <p:spPr bwMode="auto">
          <a:xfrm>
            <a:off x="0" y="0"/>
            <a:ext cx="9122568" cy="990599"/>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2400" b="1" dirty="0" smtClean="0">
                <a:latin typeface="Arial" pitchFamily="34" charset="0"/>
                <a:cs typeface="Arial" pitchFamily="34" charset="0"/>
              </a:rPr>
              <a:t>Набор инструментов социальных методов по вовлечению заинтересованных сторон и проведению обсуждений стратегии устойчивого управления лесами </a:t>
            </a:r>
          </a:p>
        </p:txBody>
      </p:sp>
      <p:sp>
        <p:nvSpPr>
          <p:cNvPr id="11" name="TextBox 10"/>
          <p:cNvSpPr txBox="1"/>
          <p:nvPr/>
        </p:nvSpPr>
        <p:spPr>
          <a:xfrm>
            <a:off x="5929792" y="2034708"/>
            <a:ext cx="2071208"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dirty="0" smtClean="0">
                <a:ln>
                  <a:solidFill>
                    <a:prstClr val="black"/>
                  </a:solidFill>
                </a:ln>
                <a:solidFill>
                  <a:prstClr val="black"/>
                </a:solidFill>
              </a:rPr>
              <a:t>Картирование (анализ) </a:t>
            </a:r>
            <a:r>
              <a:rPr lang="ru-RU" dirty="0">
                <a:ln>
                  <a:solidFill>
                    <a:prstClr val="black"/>
                  </a:solidFill>
                </a:ln>
                <a:solidFill>
                  <a:prstClr val="black"/>
                </a:solidFill>
              </a:rPr>
              <a:t>заинтересованных сторон</a:t>
            </a:r>
            <a:endParaRPr lang="en-GB" dirty="0">
              <a:ln>
                <a:solidFill>
                  <a:prstClr val="black"/>
                </a:solidFill>
              </a:ln>
              <a:solidFill>
                <a:prstClr val="black"/>
              </a:solidFill>
            </a:endParaRPr>
          </a:p>
          <a:p>
            <a:pPr algn="ctr">
              <a:defRPr/>
            </a:pPr>
            <a:r>
              <a:rPr lang="ru-RU" dirty="0" smtClean="0">
                <a:ln>
                  <a:solidFill>
                    <a:schemeClr val="tx1"/>
                  </a:solidFill>
                </a:ln>
              </a:rPr>
              <a:t>и разработка стратегии участия /  коммуникации (связи)</a:t>
            </a:r>
            <a:endParaRPr lang="en-GB" dirty="0">
              <a:ln>
                <a:solidFill>
                  <a:schemeClr val="tx1"/>
                </a:solidFill>
              </a:ln>
            </a:endParaRPr>
          </a:p>
        </p:txBody>
      </p:sp>
      <p:sp>
        <p:nvSpPr>
          <p:cNvPr id="12" name="TextBox 11"/>
          <p:cNvSpPr txBox="1"/>
          <p:nvPr/>
        </p:nvSpPr>
        <p:spPr>
          <a:xfrm>
            <a:off x="1475656" y="4083159"/>
            <a:ext cx="151216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dirty="0">
                <a:ln>
                  <a:solidFill>
                    <a:schemeClr val="tx1"/>
                  </a:solidFill>
                </a:ln>
              </a:rPr>
              <a:t>Анализ проблем</a:t>
            </a:r>
            <a:endParaRPr lang="en-GB" dirty="0">
              <a:ln>
                <a:solidFill>
                  <a:schemeClr val="tx1"/>
                </a:solidFill>
              </a:ln>
            </a:endParaRPr>
          </a:p>
        </p:txBody>
      </p:sp>
      <p:sp>
        <p:nvSpPr>
          <p:cNvPr id="13" name="TextBox 12"/>
          <p:cNvSpPr txBox="1"/>
          <p:nvPr/>
        </p:nvSpPr>
        <p:spPr>
          <a:xfrm>
            <a:off x="3589746" y="3933056"/>
            <a:ext cx="2125253"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dirty="0">
                <a:ln>
                  <a:solidFill>
                    <a:schemeClr val="tx1"/>
                  </a:solidFill>
                </a:ln>
              </a:rPr>
              <a:t>Анализ </a:t>
            </a:r>
            <a:r>
              <a:rPr lang="ru-RU" dirty="0" smtClean="0">
                <a:ln>
                  <a:solidFill>
                    <a:schemeClr val="tx1"/>
                  </a:solidFill>
                </a:ln>
              </a:rPr>
              <a:t>прав</a:t>
            </a:r>
            <a:r>
              <a:rPr lang="en-GB" dirty="0" smtClean="0">
                <a:ln>
                  <a:solidFill>
                    <a:schemeClr val="tx1"/>
                  </a:solidFill>
                </a:ln>
              </a:rPr>
              <a:t>, </a:t>
            </a:r>
            <a:r>
              <a:rPr lang="ru-RU" dirty="0" smtClean="0">
                <a:ln>
                  <a:solidFill>
                    <a:schemeClr val="tx1"/>
                  </a:solidFill>
                </a:ln>
              </a:rPr>
              <a:t>доходов и ответственности</a:t>
            </a:r>
            <a:endParaRPr lang="en-GB" dirty="0">
              <a:ln>
                <a:solidFill>
                  <a:schemeClr val="tx1"/>
                </a:solidFill>
              </a:ln>
            </a:endParaRPr>
          </a:p>
        </p:txBody>
      </p:sp>
      <p:sp>
        <p:nvSpPr>
          <p:cNvPr id="14" name="TextBox 13"/>
          <p:cNvSpPr txBox="1"/>
          <p:nvPr/>
        </p:nvSpPr>
        <p:spPr>
          <a:xfrm>
            <a:off x="5966376" y="4495800"/>
            <a:ext cx="1889816"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ru-RU" dirty="0">
                <a:ln>
                  <a:solidFill>
                    <a:schemeClr val="tx1"/>
                  </a:solidFill>
                </a:ln>
              </a:rPr>
              <a:t>Сильные </a:t>
            </a:r>
            <a:r>
              <a:rPr lang="ru-RU" dirty="0" smtClean="0">
                <a:ln>
                  <a:solidFill>
                    <a:schemeClr val="tx1"/>
                  </a:solidFill>
                </a:ln>
              </a:rPr>
              <a:t>и слабые </a:t>
            </a:r>
            <a:r>
              <a:rPr lang="ru-RU" dirty="0">
                <a:ln>
                  <a:solidFill>
                    <a:schemeClr val="tx1"/>
                  </a:solidFill>
                </a:ln>
              </a:rPr>
              <a:t>стороны</a:t>
            </a:r>
            <a:r>
              <a:rPr lang="en-GB" dirty="0">
                <a:ln>
                  <a:solidFill>
                    <a:schemeClr val="tx1"/>
                  </a:solidFill>
                </a:ln>
              </a:rPr>
              <a:t>, </a:t>
            </a:r>
            <a:r>
              <a:rPr lang="ru-RU" dirty="0">
                <a:ln>
                  <a:solidFill>
                    <a:schemeClr val="tx1"/>
                  </a:solidFill>
                </a:ln>
              </a:rPr>
              <a:t>возможности</a:t>
            </a:r>
            <a:r>
              <a:rPr lang="en-GB" dirty="0">
                <a:ln>
                  <a:solidFill>
                    <a:schemeClr val="tx1"/>
                  </a:solidFill>
                </a:ln>
              </a:rPr>
              <a:t> </a:t>
            </a:r>
            <a:r>
              <a:rPr lang="ru-RU" dirty="0">
                <a:ln>
                  <a:solidFill>
                    <a:schemeClr val="tx1"/>
                  </a:solidFill>
                </a:ln>
              </a:rPr>
              <a:t>и</a:t>
            </a:r>
            <a:r>
              <a:rPr lang="en-GB" dirty="0">
                <a:ln>
                  <a:solidFill>
                    <a:schemeClr val="tx1"/>
                  </a:solidFill>
                </a:ln>
              </a:rPr>
              <a:t> </a:t>
            </a:r>
            <a:r>
              <a:rPr lang="ru-RU" dirty="0">
                <a:ln>
                  <a:solidFill>
                    <a:schemeClr val="tx1"/>
                  </a:solidFill>
                </a:ln>
              </a:rPr>
              <a:t>угрозы</a:t>
            </a:r>
            <a:endParaRPr lang="en-GB" dirty="0">
              <a:ln>
                <a:solidFill>
                  <a:schemeClr val="tx1"/>
                </a:solidFill>
              </a:ln>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pPr/>
              <a:t>23</a:t>
            </a:fld>
            <a:endParaRPr lang="en-GB"/>
          </a:p>
        </p:txBody>
      </p:sp>
    </p:spTree>
    <p:extLst>
      <p:ext uri="{BB962C8B-B14F-4D97-AF65-F5344CB8AC3E}">
        <p14:creationId xmlns:p14="http://schemas.microsoft.com/office/powerpoint/2010/main" val="3569182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474663" y="836712"/>
            <a:ext cx="8229600"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indent="0">
              <a:buNone/>
            </a:pPr>
            <a:endParaRPr lang="en-GB" sz="2800" dirty="0" smtClean="0"/>
          </a:p>
          <a:p>
            <a:pPr marL="0" indent="0">
              <a:buNone/>
            </a:pPr>
            <a:r>
              <a:rPr lang="ru-RU" sz="2800" dirty="0" smtClean="0"/>
              <a:t>Группа «Уроки»</a:t>
            </a:r>
            <a:endParaRPr lang="en-GB" sz="2800" dirty="0"/>
          </a:p>
          <a:p>
            <a:pPr marL="0" indent="0">
              <a:buNone/>
            </a:pPr>
            <a:endParaRPr lang="en-GB" sz="2800" dirty="0"/>
          </a:p>
          <a:p>
            <a:pPr marL="0" indent="0">
              <a:buNone/>
            </a:pPr>
            <a:r>
              <a:rPr lang="ru-RU" sz="2800" dirty="0" smtClean="0"/>
              <a:t>Обсудить в группе нижеследующие вопросы, а ответы написать на </a:t>
            </a:r>
            <a:r>
              <a:rPr lang="ru-RU" sz="2800" dirty="0" err="1" smtClean="0"/>
              <a:t>флип-чарте</a:t>
            </a:r>
            <a:endParaRPr lang="en-GB" sz="2800" dirty="0"/>
          </a:p>
          <a:p>
            <a:r>
              <a:rPr lang="ru-RU" sz="2800" b="1" dirty="0" smtClean="0">
                <a:solidFill>
                  <a:srgbClr val="0070C0"/>
                </a:solidFill>
              </a:rPr>
              <a:t>Какие основные уроки/понятия были получены сегодня? </a:t>
            </a:r>
          </a:p>
          <a:p>
            <a:r>
              <a:rPr lang="ru-RU" sz="2800" b="1" dirty="0" smtClean="0">
                <a:solidFill>
                  <a:srgbClr val="0070C0"/>
                </a:solidFill>
              </a:rPr>
              <a:t>Какие учебные подходы/методы были использованы сегодня? Какие из них наиболее полезны для процессов обучения и почему? </a:t>
            </a:r>
          </a:p>
          <a:p>
            <a:r>
              <a:rPr lang="ru-RU" sz="2800" b="1" dirty="0" smtClean="0">
                <a:solidFill>
                  <a:srgbClr val="0070C0"/>
                </a:solidFill>
              </a:rPr>
              <a:t>Любые рекомендации по совершенствованию сегодняшнего тренинга – для большей адаптации к </a:t>
            </a:r>
            <a:r>
              <a:rPr lang="ru-RU" sz="2800" b="1" smtClean="0">
                <a:solidFill>
                  <a:srgbClr val="0070C0"/>
                </a:solidFill>
              </a:rPr>
              <a:t>национальному контексту. </a:t>
            </a:r>
            <a:endParaRPr lang="en-GB" sz="2800" dirty="0"/>
          </a:p>
          <a:p>
            <a:pPr marL="0" indent="0">
              <a:buNone/>
            </a:pPr>
            <a:r>
              <a:rPr lang="ru-RU" sz="2800" dirty="0" smtClean="0"/>
              <a:t>Завтра утром, первым делом, доброволец (-</a:t>
            </a:r>
            <a:r>
              <a:rPr lang="ru-RU" sz="2800" dirty="0" err="1" smtClean="0"/>
              <a:t>цы</a:t>
            </a:r>
            <a:r>
              <a:rPr lang="ru-RU" sz="2800" dirty="0" smtClean="0"/>
              <a:t>) из данной группы представляют лаконичные ответы в течение 5 мин. </a:t>
            </a:r>
            <a:endParaRPr lang="en-GB" sz="1200" dirty="0" smtClean="0"/>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400" dirty="0" smtClean="0">
                <a:solidFill>
                  <a:srgbClr val="000000"/>
                </a:solidFill>
              </a:rPr>
              <a:t>Проведение тренинга/получение отзывов об используемых подходах</a:t>
            </a: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pPr/>
              <a:t>24</a:t>
            </a:fld>
            <a:endParaRPr lang="en-GB"/>
          </a:p>
        </p:txBody>
      </p:sp>
    </p:spTree>
    <p:extLst>
      <p:ext uri="{BB962C8B-B14F-4D97-AF65-F5344CB8AC3E}">
        <p14:creationId xmlns:p14="http://schemas.microsoft.com/office/powerpoint/2010/main" val="1981573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2443163" y="765175"/>
            <a:ext cx="1809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rPr>
              <a:t/>
            </a:r>
            <a:br>
              <a:rPr lang="en-US">
                <a:solidFill>
                  <a:srgbClr val="000000"/>
                </a:solidFill>
              </a:rPr>
            </a:br>
            <a:endParaRPr lang="en-US">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solidFill>
                <a:srgbClr val="000000"/>
              </a:solidFill>
            </a:endParaRPr>
          </a:p>
        </p:txBody>
      </p:sp>
      <p:sp>
        <p:nvSpPr>
          <p:cNvPr id="30723" name="Rectangle 2"/>
          <p:cNvSpPr>
            <a:spLocks noChangeArrowheads="1"/>
          </p:cNvSpPr>
          <p:nvPr/>
        </p:nvSpPr>
        <p:spPr bwMode="auto">
          <a:xfrm>
            <a:off x="-2443163" y="1725613"/>
            <a:ext cx="223838"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Times New Roman" pitchFamily="18" charset="0"/>
            </a:endParaRPr>
          </a:p>
        </p:txBody>
      </p:sp>
      <p:sp>
        <p:nvSpPr>
          <p:cNvPr id="30724" name="Rectangle 3"/>
          <p:cNvSpPr>
            <a:spLocks noChangeArrowheads="1"/>
          </p:cNvSpPr>
          <p:nvPr/>
        </p:nvSpPr>
        <p:spPr bwMode="auto">
          <a:xfrm>
            <a:off x="-2441575" y="2274888"/>
            <a:ext cx="10763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Times New Roman" pitchFamily="18" charset="0"/>
            </a:endParaRPr>
          </a:p>
        </p:txBody>
      </p:sp>
      <p:sp>
        <p:nvSpPr>
          <p:cNvPr id="30725" name="Text Box 4"/>
          <p:cNvSpPr txBox="1">
            <a:spLocks noChangeArrowheads="1"/>
          </p:cNvSpPr>
          <p:nvPr/>
        </p:nvSpPr>
        <p:spPr bwMode="auto">
          <a:xfrm>
            <a:off x="7543800" y="4267200"/>
            <a:ext cx="16002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eaLnBrk="1" hangingPunct="1">
              <a:buClrTx/>
              <a:buFontTx/>
              <a:buNone/>
            </a:pPr>
            <a:endParaRPr lang="en-US" sz="1000">
              <a:solidFill>
                <a:srgbClr val="000000"/>
              </a:solidFill>
              <a:cs typeface="Times New Roman" pitchFamily="18" charset="0"/>
            </a:endParaRPr>
          </a:p>
          <a:p>
            <a:pPr eaLnBrk="1" hangingPunct="1">
              <a:buClrTx/>
              <a:buFontTx/>
              <a:buNone/>
            </a:pPr>
            <a:endParaRPr lang="en-US" sz="1000">
              <a:solidFill>
                <a:srgbClr val="000000"/>
              </a:solidFill>
              <a:cs typeface="Times New Roman" pitchFamily="18" charset="0"/>
            </a:endParaRPr>
          </a:p>
          <a:p>
            <a:pPr eaLnBrk="1" hangingPunct="1">
              <a:buClrTx/>
              <a:buFontTx/>
              <a:buNone/>
            </a:pPr>
            <a:endParaRPr lang="en-US" sz="1000">
              <a:solidFill>
                <a:srgbClr val="000000"/>
              </a:solidFill>
              <a:cs typeface="Times New Roman" pitchFamily="18" charset="0"/>
            </a:endParaRPr>
          </a:p>
          <a:p>
            <a:pPr eaLnBrk="1" hangingPunct="1">
              <a:buClrTx/>
              <a:buFontTx/>
              <a:buNone/>
            </a:pPr>
            <a:endParaRPr lang="en-US" sz="1000">
              <a:solidFill>
                <a:srgbClr val="000000"/>
              </a:solidFill>
              <a:cs typeface="Times New Roman" pitchFamily="18" charset="0"/>
            </a:endParaRPr>
          </a:p>
        </p:txBody>
      </p:sp>
      <p:sp>
        <p:nvSpPr>
          <p:cNvPr id="27654" name="Oval 5"/>
          <p:cNvSpPr>
            <a:spLocks noChangeArrowheads="1"/>
          </p:cNvSpPr>
          <p:nvPr/>
        </p:nvSpPr>
        <p:spPr bwMode="auto">
          <a:xfrm>
            <a:off x="1887538" y="1619250"/>
            <a:ext cx="5410200" cy="4914900"/>
          </a:xfrm>
          <a:prstGeom prst="ellipse">
            <a:avLst/>
          </a:prstGeom>
          <a:solidFill>
            <a:srgbClr val="FFFFFF"/>
          </a:solidFill>
          <a:ln w="28440">
            <a:solidFill>
              <a:schemeClr val="bg1">
                <a:lumMod val="9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latin typeface="Arial" charset="0"/>
              <a:cs typeface="Arial" charset="0"/>
            </a:endParaRPr>
          </a:p>
        </p:txBody>
      </p:sp>
      <p:sp>
        <p:nvSpPr>
          <p:cNvPr id="30727" name="Rectangle 6"/>
          <p:cNvSpPr>
            <a:spLocks noChangeArrowheads="1"/>
          </p:cNvSpPr>
          <p:nvPr/>
        </p:nvSpPr>
        <p:spPr bwMode="auto">
          <a:xfrm>
            <a:off x="381000" y="5464175"/>
            <a:ext cx="83724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a:solidFill>
                  <a:srgbClr val="000000"/>
                </a:solidFill>
              </a:rPr>
              <a:t/>
            </a:r>
            <a:br>
              <a:rPr lang="en-US" sz="1100">
                <a:solidFill>
                  <a:srgbClr val="000000"/>
                </a:solidFill>
              </a:rPr>
            </a:br>
            <a:endParaRPr lang="en-US" sz="1100">
              <a:solidFill>
                <a:srgbClr val="000000"/>
              </a:solidFill>
            </a:endParaRPr>
          </a:p>
        </p:txBody>
      </p:sp>
      <p:sp>
        <p:nvSpPr>
          <p:cNvPr id="30728" name="Oval 7"/>
          <p:cNvSpPr>
            <a:spLocks noChangeArrowheads="1"/>
          </p:cNvSpPr>
          <p:nvPr/>
        </p:nvSpPr>
        <p:spPr bwMode="auto">
          <a:xfrm>
            <a:off x="2624138" y="2339975"/>
            <a:ext cx="3886200" cy="3429000"/>
          </a:xfrm>
          <a:prstGeom prst="ellipse">
            <a:avLst/>
          </a:prstGeom>
          <a:solidFill>
            <a:srgbClr val="BBE0E3"/>
          </a:solidFill>
          <a:ln w="9360">
            <a:solidFill>
              <a:schemeClr val="bg1">
                <a:lumMod val="9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29" name="Oval 8"/>
          <p:cNvSpPr>
            <a:spLocks noChangeArrowheads="1"/>
          </p:cNvSpPr>
          <p:nvPr/>
        </p:nvSpPr>
        <p:spPr bwMode="auto">
          <a:xfrm>
            <a:off x="3486150" y="3009900"/>
            <a:ext cx="2209800" cy="2133600"/>
          </a:xfrm>
          <a:prstGeom prst="ellipse">
            <a:avLst/>
          </a:prstGeom>
          <a:solidFill>
            <a:srgbClr val="C0C0C0"/>
          </a:solidFill>
          <a:ln w="9360">
            <a:solidFill>
              <a:schemeClr val="bg1">
                <a:lumMod val="9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30" name="Text Box 9"/>
          <p:cNvSpPr txBox="1">
            <a:spLocks noChangeArrowheads="1"/>
          </p:cNvSpPr>
          <p:nvPr/>
        </p:nvSpPr>
        <p:spPr bwMode="auto">
          <a:xfrm>
            <a:off x="2095500" y="2279650"/>
            <a:ext cx="5257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ctr" eaLnBrk="1" hangingPunct="1">
              <a:buClrTx/>
              <a:buFontTx/>
              <a:buNone/>
            </a:pPr>
            <a:r>
              <a:rPr lang="en-US" sz="1400" b="1" dirty="0">
                <a:solidFill>
                  <a:srgbClr val="006600"/>
                </a:solidFill>
                <a:cs typeface="Times New Roman" pitchFamily="18" charset="0"/>
              </a:rPr>
              <a:t> </a:t>
            </a:r>
            <a:r>
              <a:rPr lang="ru-RU" b="1" dirty="0" smtClean="0">
                <a:solidFill>
                  <a:schemeClr val="tx1"/>
                </a:solidFill>
                <a:cs typeface="Times New Roman" pitchFamily="18" charset="0"/>
              </a:rPr>
              <a:t>Атрибуты</a:t>
            </a:r>
            <a:r>
              <a:rPr lang="en-US" b="1" dirty="0" smtClean="0">
                <a:solidFill>
                  <a:schemeClr val="tx1"/>
                </a:solidFill>
                <a:cs typeface="Times New Roman" pitchFamily="18" charset="0"/>
              </a:rPr>
              <a:t>: </a:t>
            </a:r>
            <a:r>
              <a:rPr lang="ru-RU" b="1" dirty="0" smtClean="0">
                <a:solidFill>
                  <a:schemeClr val="tx1"/>
                </a:solidFill>
                <a:cs typeface="Times New Roman" pitchFamily="18" charset="0"/>
              </a:rPr>
              <a:t>действия</a:t>
            </a:r>
            <a:r>
              <a:rPr lang="en-US" b="1" dirty="0" smtClean="0">
                <a:solidFill>
                  <a:schemeClr val="tx1"/>
                </a:solidFill>
                <a:cs typeface="Times New Roman" pitchFamily="18" charset="0"/>
              </a:rPr>
              <a:t> </a:t>
            </a:r>
            <a:r>
              <a:rPr lang="ru-RU" b="1" dirty="0" smtClean="0">
                <a:solidFill>
                  <a:schemeClr val="tx1"/>
                </a:solidFill>
                <a:cs typeface="Times New Roman" pitchFamily="18" charset="0"/>
              </a:rPr>
              <a:t>и</a:t>
            </a:r>
            <a:r>
              <a:rPr lang="en-US" b="1" dirty="0" smtClean="0">
                <a:solidFill>
                  <a:schemeClr val="tx1"/>
                </a:solidFill>
                <a:cs typeface="Times New Roman" pitchFamily="18" charset="0"/>
              </a:rPr>
              <a:t> </a:t>
            </a:r>
            <a:r>
              <a:rPr lang="ru-RU" b="1" dirty="0" smtClean="0">
                <a:solidFill>
                  <a:schemeClr val="tx1"/>
                </a:solidFill>
                <a:cs typeface="Times New Roman" pitchFamily="18" charset="0"/>
              </a:rPr>
              <a:t>последствия</a:t>
            </a:r>
            <a:r>
              <a:rPr lang="en-US" b="1" dirty="0" smtClean="0">
                <a:solidFill>
                  <a:schemeClr val="tx1"/>
                </a:solidFill>
                <a:cs typeface="Times New Roman" pitchFamily="18" charset="0"/>
              </a:rPr>
              <a:t>. </a:t>
            </a:r>
            <a:r>
              <a:rPr lang="ru-RU" b="1" dirty="0" smtClean="0">
                <a:solidFill>
                  <a:schemeClr val="tx1"/>
                </a:solidFill>
                <a:cs typeface="Times New Roman" pitchFamily="18" charset="0"/>
              </a:rPr>
              <a:t>Вопросы типа: </a:t>
            </a:r>
            <a:r>
              <a:rPr lang="ru-RU" b="1" dirty="0" smtClean="0">
                <a:solidFill>
                  <a:srgbClr val="C00000"/>
                </a:solidFill>
                <a:cs typeface="Times New Roman" pitchFamily="18" charset="0"/>
              </a:rPr>
              <a:t>Как</a:t>
            </a:r>
            <a:r>
              <a:rPr lang="en-US" b="1" dirty="0" smtClean="0">
                <a:solidFill>
                  <a:srgbClr val="C00000"/>
                </a:solidFill>
                <a:cs typeface="Times New Roman" pitchFamily="18" charset="0"/>
              </a:rPr>
              <a:t>? </a:t>
            </a:r>
            <a:r>
              <a:rPr lang="ru-RU" b="1" dirty="0">
                <a:solidFill>
                  <a:schemeClr val="tx1"/>
                </a:solidFill>
                <a:cs typeface="Times New Roman" pitchFamily="18" charset="0"/>
              </a:rPr>
              <a:t>и</a:t>
            </a:r>
            <a:r>
              <a:rPr lang="en-US" b="1" dirty="0" smtClean="0">
                <a:solidFill>
                  <a:schemeClr val="tx1"/>
                </a:solidFill>
                <a:cs typeface="Times New Roman" pitchFamily="18" charset="0"/>
              </a:rPr>
              <a:t> </a:t>
            </a:r>
            <a:r>
              <a:rPr lang="ru-RU" b="1" dirty="0" smtClean="0">
                <a:solidFill>
                  <a:srgbClr val="C00000"/>
                </a:solidFill>
                <a:cs typeface="Times New Roman" pitchFamily="18" charset="0"/>
              </a:rPr>
              <a:t>Что</a:t>
            </a:r>
            <a:r>
              <a:rPr lang="en-US" b="1" dirty="0" smtClean="0">
                <a:solidFill>
                  <a:srgbClr val="C00000"/>
                </a:solidFill>
                <a:cs typeface="Times New Roman" pitchFamily="18" charset="0"/>
              </a:rPr>
              <a:t>?</a:t>
            </a:r>
            <a:endParaRPr lang="en-US" b="1" dirty="0">
              <a:solidFill>
                <a:schemeClr val="tx1"/>
              </a:solidFill>
              <a:cs typeface="Times New Roman" pitchFamily="18" charset="0"/>
            </a:endParaRPr>
          </a:p>
        </p:txBody>
      </p:sp>
      <p:sp>
        <p:nvSpPr>
          <p:cNvPr id="30731" name="Text Box 10"/>
          <p:cNvSpPr txBox="1">
            <a:spLocks noChangeArrowheads="1"/>
          </p:cNvSpPr>
          <p:nvPr/>
        </p:nvSpPr>
        <p:spPr bwMode="auto">
          <a:xfrm>
            <a:off x="2667000" y="2895600"/>
            <a:ext cx="4114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ctr" eaLnBrk="1" hangingPunct="1"/>
            <a:r>
              <a:rPr lang="ru-RU" b="1" dirty="0" smtClean="0">
                <a:solidFill>
                  <a:schemeClr val="tx1"/>
                </a:solidFill>
                <a:cs typeface="Times New Roman" pitchFamily="18" charset="0"/>
              </a:rPr>
              <a:t>Коренные причины</a:t>
            </a:r>
            <a:r>
              <a:rPr lang="en-US" b="1" dirty="0" smtClean="0">
                <a:solidFill>
                  <a:schemeClr val="tx1"/>
                </a:solidFill>
                <a:cs typeface="Times New Roman" pitchFamily="18" charset="0"/>
              </a:rPr>
              <a:t>. </a:t>
            </a:r>
            <a:r>
              <a:rPr lang="ru-RU" b="1" dirty="0" smtClean="0">
                <a:solidFill>
                  <a:schemeClr val="tx1"/>
                </a:solidFill>
                <a:cs typeface="Times New Roman" pitchFamily="18" charset="0"/>
              </a:rPr>
              <a:t>Вопросы типа: </a:t>
            </a:r>
            <a:r>
              <a:rPr lang="ru-RU" b="1" dirty="0" smtClean="0">
                <a:solidFill>
                  <a:srgbClr val="C00000"/>
                </a:solidFill>
                <a:cs typeface="Times New Roman" pitchFamily="18" charset="0"/>
              </a:rPr>
              <a:t>Почему</a:t>
            </a:r>
            <a:r>
              <a:rPr lang="en-US" b="1" dirty="0" smtClean="0">
                <a:solidFill>
                  <a:srgbClr val="C00000"/>
                </a:solidFill>
                <a:cs typeface="Times New Roman" pitchFamily="18" charset="0"/>
              </a:rPr>
              <a:t>?</a:t>
            </a:r>
            <a:r>
              <a:rPr lang="en-US" b="1" dirty="0" smtClean="0">
                <a:solidFill>
                  <a:schemeClr val="tx1"/>
                </a:solidFill>
                <a:cs typeface="Times New Roman" pitchFamily="18" charset="0"/>
              </a:rPr>
              <a:t> </a:t>
            </a:r>
            <a:endParaRPr lang="en-US" b="1" dirty="0">
              <a:solidFill>
                <a:schemeClr val="tx1"/>
              </a:solidFill>
              <a:cs typeface="Times New Roman" pitchFamily="18" charset="0"/>
            </a:endParaRPr>
          </a:p>
        </p:txBody>
      </p:sp>
      <p:sp>
        <p:nvSpPr>
          <p:cNvPr id="30732" name="Text Box 11"/>
          <p:cNvSpPr txBox="1">
            <a:spLocks noChangeArrowheads="1"/>
          </p:cNvSpPr>
          <p:nvPr/>
        </p:nvSpPr>
        <p:spPr bwMode="auto">
          <a:xfrm>
            <a:off x="214408" y="2365719"/>
            <a:ext cx="1752600" cy="2451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eaLnBrk="1" hangingPunct="1">
              <a:spcBef>
                <a:spcPts val="1125"/>
              </a:spcBef>
              <a:buClrTx/>
              <a:buFontTx/>
              <a:buNone/>
            </a:pPr>
            <a:r>
              <a:rPr lang="ru-RU" b="1" dirty="0" smtClean="0">
                <a:solidFill>
                  <a:srgbClr val="333399"/>
                </a:solidFill>
              </a:rPr>
              <a:t>Навыки</a:t>
            </a:r>
            <a:endParaRPr lang="en-US" b="1" dirty="0">
              <a:solidFill>
                <a:srgbClr val="333399"/>
              </a:solidFill>
            </a:endParaRPr>
          </a:p>
          <a:p>
            <a:pPr eaLnBrk="1" hangingPunct="1">
              <a:spcBef>
                <a:spcPts val="1125"/>
              </a:spcBef>
              <a:buClrTx/>
              <a:buFontTx/>
              <a:buNone/>
            </a:pPr>
            <a:r>
              <a:rPr lang="ru-RU" b="1" dirty="0" smtClean="0">
                <a:solidFill>
                  <a:srgbClr val="000000"/>
                </a:solidFill>
              </a:rPr>
              <a:t>При </a:t>
            </a:r>
            <a:r>
              <a:rPr lang="ru-RU" b="1" dirty="0">
                <a:solidFill>
                  <a:srgbClr val="000000"/>
                </a:solidFill>
              </a:rPr>
              <a:t>проведении социального анализа г</a:t>
            </a:r>
            <a:r>
              <a:rPr lang="ru-RU" b="1" dirty="0" smtClean="0">
                <a:solidFill>
                  <a:srgbClr val="000000"/>
                </a:solidFill>
              </a:rPr>
              <a:t>лавное умение -  апробация</a:t>
            </a:r>
            <a:r>
              <a:rPr lang="en-US" b="1" dirty="0" smtClean="0">
                <a:solidFill>
                  <a:srgbClr val="000000"/>
                </a:solidFill>
              </a:rPr>
              <a:t>.</a:t>
            </a:r>
            <a:r>
              <a:rPr lang="en-US" b="1" dirty="0" smtClean="0">
                <a:solidFill>
                  <a:srgbClr val="FF3300"/>
                </a:solidFill>
              </a:rPr>
              <a:t> </a:t>
            </a:r>
            <a:endParaRPr lang="en-US" b="1" dirty="0">
              <a:solidFill>
                <a:srgbClr val="FF3300"/>
              </a:solidFill>
            </a:endParaRPr>
          </a:p>
        </p:txBody>
      </p:sp>
      <p:sp>
        <p:nvSpPr>
          <p:cNvPr id="30733" name="AutoShape 12"/>
          <p:cNvSpPr>
            <a:spLocks noChangeArrowheads="1"/>
          </p:cNvSpPr>
          <p:nvPr/>
        </p:nvSpPr>
        <p:spPr bwMode="auto">
          <a:xfrm rot="5400000">
            <a:off x="5287963" y="3089275"/>
            <a:ext cx="1752600" cy="2362200"/>
          </a:xfrm>
          <a:prstGeom prst="downArrow">
            <a:avLst>
              <a:gd name="adj1" fmla="val 50000"/>
              <a:gd name="adj2" fmla="val 53451"/>
            </a:avLst>
          </a:prstGeom>
          <a:solidFill>
            <a:srgbClr val="BBE0E3"/>
          </a:solidFill>
          <a:ln w="25560">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34" name="AutoShape 13"/>
          <p:cNvSpPr>
            <a:spLocks noChangeArrowheads="1"/>
          </p:cNvSpPr>
          <p:nvPr/>
        </p:nvSpPr>
        <p:spPr bwMode="auto">
          <a:xfrm rot="-5400000">
            <a:off x="2206625" y="3152775"/>
            <a:ext cx="1752600" cy="2209800"/>
          </a:xfrm>
          <a:prstGeom prst="downArrow">
            <a:avLst>
              <a:gd name="adj1" fmla="val 50000"/>
              <a:gd name="adj2" fmla="val 50003"/>
            </a:avLst>
          </a:prstGeom>
          <a:solidFill>
            <a:srgbClr val="BBE0E3"/>
          </a:solidFill>
          <a:ln w="25560">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35" name="Text Box 14"/>
          <p:cNvSpPr txBox="1">
            <a:spLocks noChangeArrowheads="1"/>
          </p:cNvSpPr>
          <p:nvPr/>
        </p:nvSpPr>
        <p:spPr bwMode="auto">
          <a:xfrm>
            <a:off x="2133600" y="3989388"/>
            <a:ext cx="1646312"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r>
              <a:rPr lang="ru-RU" b="1" dirty="0" smtClean="0">
                <a:solidFill>
                  <a:schemeClr val="tx1"/>
                </a:solidFill>
              </a:rPr>
              <a:t>Тщательная </a:t>
            </a:r>
            <a:r>
              <a:rPr lang="ru-RU" b="1" dirty="0">
                <a:solidFill>
                  <a:srgbClr val="000000"/>
                </a:solidFill>
              </a:rPr>
              <a:t>апробация </a:t>
            </a:r>
            <a:endParaRPr lang="en-GB" b="1" dirty="0">
              <a:solidFill>
                <a:schemeClr val="tx1"/>
              </a:solidFill>
            </a:endParaRPr>
          </a:p>
        </p:txBody>
      </p:sp>
      <p:sp>
        <p:nvSpPr>
          <p:cNvPr id="30736" name="Text Box 15"/>
          <p:cNvSpPr txBox="1">
            <a:spLocks noChangeArrowheads="1"/>
          </p:cNvSpPr>
          <p:nvPr/>
        </p:nvSpPr>
        <p:spPr bwMode="auto">
          <a:xfrm>
            <a:off x="5562600" y="3946525"/>
            <a:ext cx="1684338"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r>
              <a:rPr lang="ru-RU" b="1" dirty="0">
                <a:solidFill>
                  <a:schemeClr val="tx1"/>
                </a:solidFill>
              </a:rPr>
              <a:t>Тщательная </a:t>
            </a:r>
            <a:r>
              <a:rPr lang="ru-RU" b="1" dirty="0">
                <a:solidFill>
                  <a:srgbClr val="000000"/>
                </a:solidFill>
              </a:rPr>
              <a:t>апробация</a:t>
            </a:r>
            <a:endParaRPr lang="en-GB" b="1" dirty="0">
              <a:solidFill>
                <a:schemeClr val="tx1"/>
              </a:solidFill>
            </a:endParaRPr>
          </a:p>
        </p:txBody>
      </p:sp>
      <p:sp>
        <p:nvSpPr>
          <p:cNvPr id="30738" name="Text Box 17"/>
          <p:cNvSpPr txBox="1">
            <a:spLocks noChangeArrowheads="1"/>
          </p:cNvSpPr>
          <p:nvPr/>
        </p:nvSpPr>
        <p:spPr bwMode="auto">
          <a:xfrm>
            <a:off x="1967008" y="1524000"/>
            <a:ext cx="637689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ctr" eaLnBrk="1" hangingPunct="1">
              <a:buClrTx/>
              <a:buFontTx/>
              <a:buNone/>
            </a:pPr>
            <a:r>
              <a:rPr lang="en-US" sz="1400" b="1" dirty="0">
                <a:solidFill>
                  <a:srgbClr val="000000"/>
                </a:solidFill>
                <a:cs typeface="Times New Roman" pitchFamily="18" charset="0"/>
              </a:rPr>
              <a:t> </a:t>
            </a:r>
            <a:r>
              <a:rPr lang="ru-RU" b="1" dirty="0" smtClean="0">
                <a:solidFill>
                  <a:srgbClr val="000000"/>
                </a:solidFill>
                <a:cs typeface="Times New Roman" pitchFamily="18" charset="0"/>
              </a:rPr>
              <a:t>Двухмерность</a:t>
            </a:r>
            <a:r>
              <a:rPr lang="en-US" b="1" dirty="0" smtClean="0">
                <a:solidFill>
                  <a:schemeClr val="tx1"/>
                </a:solidFill>
                <a:cs typeface="Times New Roman" pitchFamily="18" charset="0"/>
              </a:rPr>
              <a:t>: </a:t>
            </a:r>
            <a:r>
              <a:rPr lang="ru-RU" b="1" dirty="0" smtClean="0">
                <a:solidFill>
                  <a:schemeClr val="tx1"/>
                </a:solidFill>
                <a:cs typeface="Times New Roman" pitchFamily="18" charset="0"/>
              </a:rPr>
              <a:t>Хочу и есть ли потребность в этом. Вопросы типа: </a:t>
            </a:r>
            <a:r>
              <a:rPr lang="ru-RU" b="1" dirty="0" smtClean="0">
                <a:solidFill>
                  <a:srgbClr val="C00000"/>
                </a:solidFill>
                <a:cs typeface="Times New Roman" pitchFamily="18" charset="0"/>
              </a:rPr>
              <a:t>Тебе  это нужно? </a:t>
            </a:r>
            <a:endParaRPr lang="en-US" b="1" dirty="0">
              <a:solidFill>
                <a:schemeClr val="tx1"/>
              </a:solidFill>
              <a:cs typeface="Times New Roman" pitchFamily="18" charset="0"/>
            </a:endParaRPr>
          </a:p>
        </p:txBody>
      </p:sp>
      <p:sp>
        <p:nvSpPr>
          <p:cNvPr id="20" name="Rectangle 23"/>
          <p:cNvSpPr txBox="1">
            <a:spLocks noChangeArrowheads="1"/>
          </p:cNvSpPr>
          <p:nvPr/>
        </p:nvSpPr>
        <p:spPr bwMode="auto">
          <a:xfrm>
            <a:off x="0" y="1"/>
            <a:ext cx="9122568" cy="692696"/>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latin typeface="Arial" pitchFamily="34" charset="0"/>
                <a:cs typeface="Arial" pitchFamily="34" charset="0"/>
              </a:rPr>
              <a:t>Ключевые навыки социального анализа</a:t>
            </a:r>
            <a:r>
              <a:rPr lang="en-US" sz="2400" b="1" dirty="0" smtClean="0">
                <a:latin typeface="Arial" pitchFamily="34" charset="0"/>
                <a:cs typeface="Arial" pitchFamily="34" charset="0"/>
              </a:rPr>
              <a:t>: </a:t>
            </a:r>
            <a:r>
              <a:rPr lang="ru-RU" sz="2400" b="1" dirty="0" smtClean="0">
                <a:latin typeface="Arial" pitchFamily="34" charset="0"/>
                <a:cs typeface="Arial" pitchFamily="34" charset="0"/>
              </a:rPr>
              <a:t>Важность</a:t>
            </a:r>
            <a:r>
              <a:rPr lang="en-US" sz="2400" b="1" dirty="0" smtClean="0">
                <a:latin typeface="Arial" pitchFamily="34" charset="0"/>
                <a:cs typeface="Arial" pitchFamily="34" charset="0"/>
              </a:rPr>
              <a:t> </a:t>
            </a:r>
            <a:r>
              <a:rPr lang="ru-RU" sz="2400" b="1" dirty="0" smtClean="0">
                <a:latin typeface="Arial" pitchFamily="34" charset="0"/>
                <a:cs typeface="Arial" pitchFamily="34" charset="0"/>
              </a:rPr>
              <a:t>апробирования</a:t>
            </a: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pPr/>
              <a:t>3</a:t>
            </a:fld>
            <a:endParaRPr lang="en-GB"/>
          </a:p>
        </p:txBody>
      </p:sp>
    </p:spTree>
    <p:extLst>
      <p:ext uri="{BB962C8B-B14F-4D97-AF65-F5344CB8AC3E}">
        <p14:creationId xmlns:p14="http://schemas.microsoft.com/office/powerpoint/2010/main" val="21372688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85" name="Rectangle 33"/>
          <p:cNvSpPr>
            <a:spLocks noChangeArrowheads="1"/>
          </p:cNvSpPr>
          <p:nvPr/>
        </p:nvSpPr>
        <p:spPr bwMode="auto">
          <a:xfrm>
            <a:off x="381000" y="533400"/>
            <a:ext cx="82296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a:solidFill>
                  <a:srgbClr val="000000"/>
                </a:solidFill>
              </a:rPr>
              <a:t/>
            </a:r>
            <a:br>
              <a:rPr lang="en-US" sz="2800">
                <a:solidFill>
                  <a:srgbClr val="000000"/>
                </a:solidFill>
              </a:rPr>
            </a:br>
            <a:endParaRPr lang="en-US" sz="2800">
              <a:solidFill>
                <a:srgbClr val="000000"/>
              </a:solidFill>
            </a:endParaRPr>
          </a:p>
        </p:txBody>
      </p:sp>
      <p:sp>
        <p:nvSpPr>
          <p:cNvPr id="5" name="Rectangle 23"/>
          <p:cNvSpPr txBox="1">
            <a:spLocks noChangeArrowheads="1"/>
          </p:cNvSpPr>
          <p:nvPr/>
        </p:nvSpPr>
        <p:spPr bwMode="auto">
          <a:xfrm>
            <a:off x="-25288" y="0"/>
            <a:ext cx="9122568" cy="96758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solidFill>
                  <a:srgbClr val="000000"/>
                </a:solidFill>
              </a:rPr>
              <a:t>Семинар по методам социального анализа лесного сектора</a:t>
            </a:r>
            <a:r>
              <a:rPr lang="en-US" sz="2400" dirty="0" smtClean="0">
                <a:solidFill>
                  <a:srgbClr val="000000"/>
                </a:solidFill>
              </a:rPr>
              <a:t>. </a:t>
            </a:r>
            <a:r>
              <a:rPr lang="ru-RU" sz="2400" dirty="0" smtClean="0">
                <a:solidFill>
                  <a:srgbClr val="000000"/>
                </a:solidFill>
              </a:rPr>
              <a:t>Некоторые полезные определения/термины</a:t>
            </a:r>
            <a:endParaRPr lang="en-US" sz="2400" dirty="0">
              <a:solidFill>
                <a:srgbClr val="000000"/>
              </a:solidFill>
            </a:endParaRPr>
          </a:p>
        </p:txBody>
      </p:sp>
      <p:sp>
        <p:nvSpPr>
          <p:cNvPr id="2" name="Rectangle 1"/>
          <p:cNvSpPr/>
          <p:nvPr/>
        </p:nvSpPr>
        <p:spPr>
          <a:xfrm>
            <a:off x="154496" y="1219200"/>
            <a:ext cx="8763000" cy="1985159"/>
          </a:xfrm>
          <a:prstGeom prst="rect">
            <a:avLst/>
          </a:prstGeom>
        </p:spPr>
        <p:txBody>
          <a:bodyPr wrap="square">
            <a:spAutoFit/>
          </a:bodyPr>
          <a:lstStyle/>
          <a:p>
            <a:pPr>
              <a:defRPr/>
            </a:pPr>
            <a:r>
              <a:rPr lang="ru-RU" sz="2400" b="1" dirty="0" smtClean="0">
                <a:solidFill>
                  <a:srgbClr val="00B0F0"/>
                </a:solidFill>
                <a:latin typeface="Calibri" pitchFamily="34" charset="0"/>
              </a:rPr>
              <a:t>Заинтересованная сторона лесного сектора</a:t>
            </a:r>
            <a:r>
              <a:rPr lang="en-GB" sz="2400" b="1" dirty="0" smtClean="0">
                <a:solidFill>
                  <a:srgbClr val="00B0F0"/>
                </a:solidFill>
                <a:latin typeface="Calibri" pitchFamily="34" charset="0"/>
              </a:rPr>
              <a:t>: </a:t>
            </a:r>
            <a:r>
              <a:rPr lang="ru-RU" sz="2400" dirty="0" smtClean="0"/>
              <a:t>любой </a:t>
            </a:r>
            <a:r>
              <a:rPr lang="ru-RU" sz="2400" dirty="0"/>
              <a:t>человек, социальная группа (формально </a:t>
            </a:r>
            <a:r>
              <a:rPr lang="ru-RU" sz="2400" dirty="0" smtClean="0"/>
              <a:t>организованная </a:t>
            </a:r>
            <a:r>
              <a:rPr lang="ru-RU" sz="2400" dirty="0"/>
              <a:t>или неформальная социальная категория) или </a:t>
            </a:r>
            <a:r>
              <a:rPr lang="ru-RU" sz="2400" dirty="0" smtClean="0"/>
              <a:t>организация, которые влияют, зависят или заинтересованы в лесном секторе.</a:t>
            </a:r>
            <a:r>
              <a:rPr lang="en-GB" sz="2400" dirty="0" smtClean="0"/>
              <a:t> </a:t>
            </a:r>
            <a:endParaRPr lang="ru-RU" sz="2400" dirty="0" smtClean="0"/>
          </a:p>
          <a:p>
            <a:pPr>
              <a:defRPr/>
            </a:pPr>
            <a:endParaRPr lang="en-GB" sz="900" b="1" dirty="0" smtClean="0">
              <a:solidFill>
                <a:srgbClr val="000000"/>
              </a:solidFill>
              <a:latin typeface="Calibri" pitchFamily="34" charset="0"/>
            </a:endParaRPr>
          </a:p>
          <a:p>
            <a:pPr>
              <a:defRPr/>
            </a:pPr>
            <a:endParaRPr lang="en-GB" b="1" dirty="0">
              <a:solidFill>
                <a:srgbClr val="000000"/>
              </a:solidFill>
              <a:latin typeface="Calibri" pitchFamily="34" charset="0"/>
            </a:endParaRPr>
          </a:p>
        </p:txBody>
      </p:sp>
      <p:sp>
        <p:nvSpPr>
          <p:cNvPr id="3" name="Slide Number Placeholder 2"/>
          <p:cNvSpPr>
            <a:spLocks noGrp="1"/>
          </p:cNvSpPr>
          <p:nvPr>
            <p:ph type="sldNum" sz="quarter" idx="12"/>
          </p:nvPr>
        </p:nvSpPr>
        <p:spPr/>
        <p:txBody>
          <a:bodyPr/>
          <a:lstStyle/>
          <a:p>
            <a:fld id="{FB0D0890-2B98-43E1-94A3-427DE4649024}" type="slidenum">
              <a:rPr lang="en-GB" smtClean="0"/>
              <a:pPr/>
              <a:t>4</a:t>
            </a:fld>
            <a:endParaRPr lang="en-GB"/>
          </a:p>
        </p:txBody>
      </p:sp>
      <p:sp>
        <p:nvSpPr>
          <p:cNvPr id="4" name="TextBox 3"/>
          <p:cNvSpPr txBox="1"/>
          <p:nvPr/>
        </p:nvSpPr>
        <p:spPr>
          <a:xfrm>
            <a:off x="1981200" y="2971800"/>
            <a:ext cx="6629400" cy="3785652"/>
          </a:xfrm>
          <a:prstGeom prst="rect">
            <a:avLst/>
          </a:prstGeom>
          <a:noFill/>
        </p:spPr>
        <p:txBody>
          <a:bodyPr wrap="square" rtlCol="0">
            <a:spAutoFit/>
          </a:bodyPr>
          <a:lstStyle/>
          <a:p>
            <a:pPr lvl="0">
              <a:defRPr/>
            </a:pPr>
            <a:r>
              <a:rPr lang="en-GB" sz="2400" b="1" dirty="0">
                <a:solidFill>
                  <a:srgbClr val="00B0F0"/>
                </a:solidFill>
                <a:latin typeface="Calibri" pitchFamily="34" charset="0"/>
              </a:rPr>
              <a:t> </a:t>
            </a:r>
            <a:r>
              <a:rPr lang="ru-RU" sz="2400" b="1" dirty="0">
                <a:solidFill>
                  <a:srgbClr val="00B0F0"/>
                </a:solidFill>
                <a:latin typeface="Calibri" pitchFamily="34" charset="0"/>
              </a:rPr>
              <a:t>Участие</a:t>
            </a:r>
            <a:r>
              <a:rPr lang="en-GB" sz="2400" b="1" dirty="0">
                <a:solidFill>
                  <a:srgbClr val="00B0F0"/>
                </a:solidFill>
                <a:latin typeface="Calibri" pitchFamily="34" charset="0"/>
              </a:rPr>
              <a:t>: </a:t>
            </a:r>
            <a:r>
              <a:rPr lang="ru-RU" sz="2400" dirty="0">
                <a:solidFill>
                  <a:prstClr val="black"/>
                </a:solidFill>
              </a:rPr>
              <a:t>механизмы , служащие для вовлечения людей к выработке новых предложений</a:t>
            </a:r>
            <a:r>
              <a:rPr lang="ru-RU" sz="2400" dirty="0" smtClean="0">
                <a:solidFill>
                  <a:prstClr val="black"/>
                </a:solidFill>
              </a:rPr>
              <a:t>.</a:t>
            </a:r>
            <a:endParaRPr lang="en-GB" sz="2400" dirty="0" smtClean="0">
              <a:solidFill>
                <a:prstClr val="black"/>
              </a:solidFill>
            </a:endParaRPr>
          </a:p>
          <a:p>
            <a:pPr lvl="0">
              <a:defRPr/>
            </a:pPr>
            <a:endParaRPr lang="en-GB" sz="2400" dirty="0">
              <a:solidFill>
                <a:prstClr val="black"/>
              </a:solidFill>
            </a:endParaRPr>
          </a:p>
          <a:p>
            <a:pPr lvl="0">
              <a:defRPr/>
            </a:pPr>
            <a:r>
              <a:rPr lang="ru-RU" sz="2400" b="1" dirty="0" smtClean="0">
                <a:solidFill>
                  <a:srgbClr val="00B0F0"/>
                </a:solidFill>
                <a:latin typeface="Calibri" pitchFamily="34" charset="0"/>
              </a:rPr>
              <a:t>Консультация</a:t>
            </a:r>
            <a:r>
              <a:rPr lang="en-GB" sz="2400" b="1" dirty="0">
                <a:solidFill>
                  <a:srgbClr val="00B0F0"/>
                </a:solidFill>
                <a:latin typeface="Calibri" pitchFamily="34" charset="0"/>
              </a:rPr>
              <a:t>: </a:t>
            </a:r>
            <a:r>
              <a:rPr lang="ru-RU" sz="2400" dirty="0">
                <a:solidFill>
                  <a:prstClr val="black"/>
                </a:solidFill>
              </a:rPr>
              <a:t>механизмы, разработанные для получения отзывов/замечаний на новые предложения</a:t>
            </a:r>
            <a:r>
              <a:rPr lang="en-GB" sz="2400" dirty="0">
                <a:solidFill>
                  <a:srgbClr val="000000"/>
                </a:solidFill>
                <a:latin typeface="Calibri" pitchFamily="34" charset="0"/>
              </a:rPr>
              <a:t>.</a:t>
            </a:r>
            <a:endParaRPr lang="ru-RU" sz="2400" dirty="0">
              <a:solidFill>
                <a:srgbClr val="000000"/>
              </a:solidFill>
              <a:latin typeface="Calibri" pitchFamily="34" charset="0"/>
            </a:endParaRPr>
          </a:p>
          <a:p>
            <a:pPr lvl="0">
              <a:defRPr/>
            </a:pPr>
            <a:endParaRPr lang="en-GB" sz="2400" b="1" dirty="0" smtClean="0">
              <a:solidFill>
                <a:srgbClr val="00B0F0"/>
              </a:solidFill>
              <a:latin typeface="Calibri" pitchFamily="34" charset="0"/>
            </a:endParaRPr>
          </a:p>
          <a:p>
            <a:pPr lvl="0">
              <a:defRPr/>
            </a:pPr>
            <a:r>
              <a:rPr lang="ru-RU" sz="2400" b="1" dirty="0" smtClean="0">
                <a:solidFill>
                  <a:srgbClr val="00B0F0"/>
                </a:solidFill>
                <a:latin typeface="Calibri" pitchFamily="34" charset="0"/>
              </a:rPr>
              <a:t>Коммуникация </a:t>
            </a:r>
            <a:r>
              <a:rPr lang="ru-RU" sz="2400" b="1" dirty="0">
                <a:solidFill>
                  <a:srgbClr val="00B0F0"/>
                </a:solidFill>
                <a:latin typeface="Calibri" pitchFamily="34" charset="0"/>
              </a:rPr>
              <a:t>(связь)</a:t>
            </a:r>
            <a:r>
              <a:rPr lang="en-GB" sz="2400" b="1" dirty="0">
                <a:solidFill>
                  <a:srgbClr val="00B0F0"/>
                </a:solidFill>
                <a:latin typeface="Calibri" pitchFamily="34" charset="0"/>
              </a:rPr>
              <a:t>: </a:t>
            </a:r>
            <a:r>
              <a:rPr lang="ru-RU" sz="2400" dirty="0">
                <a:solidFill>
                  <a:prstClr val="black"/>
                </a:solidFill>
              </a:rPr>
              <a:t>механизмы, способствующие </a:t>
            </a:r>
            <a:r>
              <a:rPr lang="en-GB" sz="2400" dirty="0">
                <a:solidFill>
                  <a:prstClr val="black"/>
                </a:solidFill>
              </a:rPr>
              <a:t>    </a:t>
            </a:r>
            <a:r>
              <a:rPr lang="ru-RU" sz="2400" dirty="0">
                <a:solidFill>
                  <a:prstClr val="black"/>
                </a:solidFill>
              </a:rPr>
              <a:t>информированию/</a:t>
            </a:r>
            <a:r>
              <a:rPr lang="ru-RU" sz="2400" dirty="0">
                <a:solidFill>
                  <a:srgbClr val="000000"/>
                </a:solidFill>
                <a:latin typeface="Calibri" pitchFamily="34" charset="0"/>
              </a:rPr>
              <a:t>общению</a:t>
            </a:r>
            <a:endParaRPr lang="en-GB" sz="2400" dirty="0">
              <a:solidFill>
                <a:srgbClr val="000000"/>
              </a:solidFill>
              <a:latin typeface="Calibri" pitchFamily="34" charset="0"/>
            </a:endParaRPr>
          </a:p>
          <a:p>
            <a:pPr lvl="0">
              <a:defRPr/>
            </a:pPr>
            <a:endParaRPr lang="en-GB" sz="2400" dirty="0">
              <a:solidFill>
                <a:srgbClr val="000000"/>
              </a:solidFill>
              <a:latin typeface="Calibri" pitchFamily="34" charset="0"/>
            </a:endParaRPr>
          </a:p>
        </p:txBody>
      </p:sp>
      <p:sp>
        <p:nvSpPr>
          <p:cNvPr id="6" name="Up Arrow 5"/>
          <p:cNvSpPr/>
          <p:nvPr/>
        </p:nvSpPr>
        <p:spPr>
          <a:xfrm>
            <a:off x="533400" y="2971800"/>
            <a:ext cx="1143000" cy="3429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975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85" name="Rectangle 33"/>
          <p:cNvSpPr>
            <a:spLocks noChangeArrowheads="1"/>
          </p:cNvSpPr>
          <p:nvPr/>
        </p:nvSpPr>
        <p:spPr bwMode="auto">
          <a:xfrm>
            <a:off x="539552" y="1844824"/>
            <a:ext cx="82296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a:solidFill>
                  <a:srgbClr val="000000"/>
                </a:solidFill>
              </a:rPr>
              <a:t/>
            </a:r>
            <a:br>
              <a:rPr lang="en-US" sz="2800">
                <a:solidFill>
                  <a:srgbClr val="000000"/>
                </a:solidFill>
              </a:rPr>
            </a:br>
            <a:endParaRPr lang="en-US" sz="2800">
              <a:solidFill>
                <a:srgbClr val="000000"/>
              </a:solidFill>
            </a:endParaRPr>
          </a:p>
        </p:txBody>
      </p:sp>
      <p:sp>
        <p:nvSpPr>
          <p:cNvPr id="5" name="Rectangle 23"/>
          <p:cNvSpPr txBox="1">
            <a:spLocks noChangeArrowheads="1"/>
          </p:cNvSpPr>
          <p:nvPr/>
        </p:nvSpPr>
        <p:spPr bwMode="auto">
          <a:xfrm>
            <a:off x="0" y="0"/>
            <a:ext cx="9122568" cy="1219200"/>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solidFill>
                  <a:srgbClr val="000000"/>
                </a:solidFill>
              </a:rPr>
              <a:t>Упражнения </a:t>
            </a:r>
            <a:r>
              <a:rPr lang="ru-RU" sz="2400" dirty="0">
                <a:solidFill>
                  <a:srgbClr val="000000"/>
                </a:solidFill>
              </a:rPr>
              <a:t>по методам </a:t>
            </a:r>
            <a:r>
              <a:rPr lang="ru-RU" sz="2400" dirty="0" smtClean="0">
                <a:solidFill>
                  <a:srgbClr val="000000"/>
                </a:solidFill>
              </a:rPr>
              <a:t>социального </a:t>
            </a:r>
            <a:r>
              <a:rPr lang="ru-RU" sz="2400" dirty="0">
                <a:solidFill>
                  <a:srgbClr val="000000"/>
                </a:solidFill>
              </a:rPr>
              <a:t>анализа </a:t>
            </a:r>
            <a:r>
              <a:rPr lang="ru-RU" sz="2400" dirty="0" smtClean="0">
                <a:solidFill>
                  <a:srgbClr val="000000"/>
                </a:solidFill>
              </a:rPr>
              <a:t>лесного сектора</a:t>
            </a:r>
            <a:r>
              <a:rPr lang="en-US" sz="2400" dirty="0" smtClean="0">
                <a:solidFill>
                  <a:srgbClr val="000000"/>
                </a:solidFill>
              </a:rPr>
              <a:t>. </a:t>
            </a:r>
            <a:r>
              <a:rPr lang="ru-RU" sz="2400" dirty="0" smtClean="0">
                <a:solidFill>
                  <a:srgbClr val="000000"/>
                </a:solidFill>
              </a:rPr>
              <a:t>Будут розданы р</a:t>
            </a:r>
            <a:r>
              <a:rPr lang="ru-RU" sz="2400" dirty="0" smtClean="0">
                <a:solidFill>
                  <a:prstClr val="black"/>
                </a:solidFill>
              </a:rPr>
              <a:t>аздаточные материалы, описывающие цель и процедуру анализа</a:t>
            </a:r>
            <a:endParaRPr lang="en-US" sz="2400" dirty="0">
              <a:solidFill>
                <a:srgbClr val="000000"/>
              </a:solidFill>
            </a:endParaRPr>
          </a:p>
        </p:txBody>
      </p:sp>
      <p:sp>
        <p:nvSpPr>
          <p:cNvPr id="2" name="TextBox 1"/>
          <p:cNvSpPr txBox="1"/>
          <p:nvPr/>
        </p:nvSpPr>
        <p:spPr>
          <a:xfrm>
            <a:off x="0" y="1981200"/>
            <a:ext cx="9036496" cy="2954655"/>
          </a:xfrm>
          <a:prstGeom prst="rect">
            <a:avLst/>
          </a:prstGeom>
          <a:noFill/>
        </p:spPr>
        <p:txBody>
          <a:bodyPr wrap="square" rtlCol="0">
            <a:spAutoFit/>
          </a:bodyPr>
          <a:lstStyle/>
          <a:p>
            <a:pPr marL="342900" indent="-342900">
              <a:buFont typeface="Arial" panose="020B0604020202020204" pitchFamily="34" charset="0"/>
              <a:buChar char="•"/>
            </a:pPr>
            <a:r>
              <a:rPr lang="ru-RU" sz="2400" dirty="0" smtClean="0">
                <a:solidFill>
                  <a:prstClr val="black"/>
                </a:solidFill>
              </a:rPr>
              <a:t>Вы будете разделены на 4 группы</a:t>
            </a:r>
            <a:r>
              <a:rPr lang="ru-RU" sz="2400" dirty="0">
                <a:solidFill>
                  <a:prstClr val="black"/>
                </a:solidFill>
              </a:rPr>
              <a:t> </a:t>
            </a:r>
            <a:r>
              <a:rPr lang="ru-RU" sz="2400" dirty="0" smtClean="0">
                <a:solidFill>
                  <a:prstClr val="black"/>
                </a:solidFill>
              </a:rPr>
              <a:t>для </a:t>
            </a:r>
            <a:r>
              <a:rPr lang="ru-RU" sz="2400" dirty="0">
                <a:solidFill>
                  <a:prstClr val="black"/>
                </a:solidFill>
              </a:rPr>
              <a:t>реализации на практике / проверки </a:t>
            </a:r>
            <a:r>
              <a:rPr lang="ru-RU" sz="2400" dirty="0" smtClean="0">
                <a:solidFill>
                  <a:prstClr val="black"/>
                </a:solidFill>
              </a:rPr>
              <a:t>этих 4 различных методов </a:t>
            </a:r>
            <a:r>
              <a:rPr lang="ru-RU" sz="2400" dirty="0">
                <a:solidFill>
                  <a:prstClr val="black"/>
                </a:solidFill>
              </a:rPr>
              <a:t>социального </a:t>
            </a:r>
            <a:r>
              <a:rPr lang="ru-RU" sz="2400" dirty="0" smtClean="0">
                <a:solidFill>
                  <a:prstClr val="black"/>
                </a:solidFill>
              </a:rPr>
              <a:t>анализа.</a:t>
            </a:r>
            <a:r>
              <a:rPr lang="en-GB" sz="2400" dirty="0">
                <a:solidFill>
                  <a:prstClr val="black"/>
                </a:solidFill>
              </a:rPr>
              <a:t> </a:t>
            </a:r>
            <a:endParaRPr lang="en-GB" sz="2400" dirty="0" smtClean="0">
              <a:solidFill>
                <a:prstClr val="black"/>
              </a:solidFill>
            </a:endParaRPr>
          </a:p>
          <a:p>
            <a:endParaRPr lang="en-GB" sz="2400" dirty="0">
              <a:solidFill>
                <a:prstClr val="black"/>
              </a:solidFill>
            </a:endParaRPr>
          </a:p>
          <a:p>
            <a:pPr marL="342900" indent="-342900">
              <a:buFont typeface="Arial" panose="020B0604020202020204" pitchFamily="34" charset="0"/>
              <a:buChar char="•"/>
            </a:pPr>
            <a:r>
              <a:rPr lang="ru-RU" sz="2400" dirty="0" smtClean="0">
                <a:solidFill>
                  <a:prstClr val="black"/>
                </a:solidFill>
              </a:rPr>
              <a:t>Вначале я расскажу о процедуре реализации метода, т.к. вы пока не знаете, какая группа будет реализовывать тот или иной метод, поэтому важно, чтобы все ознакомились с представляемой информацией. </a:t>
            </a:r>
            <a:endParaRPr lang="en-GB" sz="2400" dirty="0">
              <a:solidFill>
                <a:prstClr val="black"/>
              </a:solidFill>
            </a:endParaRPr>
          </a:p>
          <a:p>
            <a:endParaRPr lang="en-GB" dirty="0">
              <a:solidFill>
                <a:prstClr val="black"/>
              </a:solidFill>
            </a:endParaRPr>
          </a:p>
        </p:txBody>
      </p:sp>
      <p:sp>
        <p:nvSpPr>
          <p:cNvPr id="3" name="Slide Number Placeholder 2"/>
          <p:cNvSpPr>
            <a:spLocks noGrp="1"/>
          </p:cNvSpPr>
          <p:nvPr>
            <p:ph type="sldNum" sz="quarter" idx="12"/>
          </p:nvPr>
        </p:nvSpPr>
        <p:spPr/>
        <p:txBody>
          <a:bodyPr/>
          <a:lstStyle/>
          <a:p>
            <a:fld id="{FB0D0890-2B98-43E1-94A3-427DE4649024}" type="slidenum">
              <a:rPr lang="en-GB" smtClean="0">
                <a:solidFill>
                  <a:prstClr val="black">
                    <a:tint val="75000"/>
                  </a:prstClr>
                </a:solidFill>
              </a:rPr>
              <a:pPr/>
              <a:t>5</a:t>
            </a:fld>
            <a:endParaRPr lang="en-GB">
              <a:solidFill>
                <a:prstClr val="black">
                  <a:tint val="75000"/>
                </a:prstClr>
              </a:solidFill>
            </a:endParaRPr>
          </a:p>
        </p:txBody>
      </p:sp>
    </p:spTree>
    <p:extLst>
      <p:ext uri="{BB962C8B-B14F-4D97-AF65-F5344CB8AC3E}">
        <p14:creationId xmlns:p14="http://schemas.microsoft.com/office/powerpoint/2010/main" val="17759392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7117009"/>
              </p:ext>
            </p:extLst>
          </p:nvPr>
        </p:nvGraphicFramePr>
        <p:xfrm>
          <a:off x="3635896" y="1916832"/>
          <a:ext cx="4488160" cy="3788308"/>
        </p:xfrm>
        <a:graphic>
          <a:graphicData uri="http://schemas.openxmlformats.org/drawingml/2006/table">
            <a:tbl>
              <a:tblPr firstRow="1" bandRow="1">
                <a:tableStyleId>{F5AB1C69-6EDB-4FF4-983F-18BD219EF322}</a:tableStyleId>
              </a:tblPr>
              <a:tblGrid>
                <a:gridCol w="2297096"/>
                <a:gridCol w="2191064"/>
              </a:tblGrid>
              <a:tr h="1841234">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7074">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Up Arrow 2"/>
          <p:cNvSpPr/>
          <p:nvPr/>
        </p:nvSpPr>
        <p:spPr>
          <a:xfrm>
            <a:off x="2645922" y="1700808"/>
            <a:ext cx="720080" cy="3816424"/>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5" name="Up Arrow 4"/>
          <p:cNvSpPr/>
          <p:nvPr/>
        </p:nvSpPr>
        <p:spPr>
          <a:xfrm rot="5400000">
            <a:off x="5535200" y="3934065"/>
            <a:ext cx="720080" cy="4662704"/>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4" name="TextBox 3"/>
          <p:cNvSpPr txBox="1"/>
          <p:nvPr/>
        </p:nvSpPr>
        <p:spPr>
          <a:xfrm>
            <a:off x="2057400" y="2873321"/>
            <a:ext cx="1800200" cy="1323439"/>
          </a:xfrm>
          <a:prstGeom prst="rect">
            <a:avLst/>
          </a:prstGeom>
          <a:noFill/>
        </p:spPr>
        <p:txBody>
          <a:bodyPr wrap="square" rtlCol="0">
            <a:spAutoFit/>
          </a:bodyPr>
          <a:lstStyle/>
          <a:p>
            <a:pPr fontAlgn="base">
              <a:spcBef>
                <a:spcPct val="0"/>
              </a:spcBef>
              <a:spcAft>
                <a:spcPct val="0"/>
              </a:spcAft>
            </a:pPr>
            <a:r>
              <a:rPr lang="ru-RU" sz="2000" b="1" dirty="0">
                <a:solidFill>
                  <a:srgbClr val="000000"/>
                </a:solidFill>
                <a:cs typeface="Arial" charset="0"/>
              </a:rPr>
              <a:t>Уровень влияния на </a:t>
            </a:r>
            <a:r>
              <a:rPr lang="ru-RU" sz="2000" b="1" dirty="0" smtClean="0">
                <a:solidFill>
                  <a:srgbClr val="000000"/>
                </a:solidFill>
                <a:cs typeface="Arial" charset="0"/>
              </a:rPr>
              <a:t>лесную политику</a:t>
            </a:r>
            <a:r>
              <a:rPr lang="en-GB" sz="2000" b="1" dirty="0">
                <a:solidFill>
                  <a:srgbClr val="000000"/>
                </a:solidFill>
                <a:cs typeface="Arial" charset="0"/>
              </a:rPr>
              <a:t>.</a:t>
            </a:r>
          </a:p>
        </p:txBody>
      </p:sp>
      <p:sp>
        <p:nvSpPr>
          <p:cNvPr id="7" name="TextBox 6"/>
          <p:cNvSpPr txBox="1"/>
          <p:nvPr/>
        </p:nvSpPr>
        <p:spPr>
          <a:xfrm>
            <a:off x="3279039" y="5842337"/>
            <a:ext cx="4716524" cy="1015663"/>
          </a:xfrm>
          <a:prstGeom prst="rect">
            <a:avLst/>
          </a:prstGeom>
          <a:noFill/>
        </p:spPr>
        <p:txBody>
          <a:bodyPr wrap="square" rtlCol="0">
            <a:spAutoFit/>
          </a:bodyPr>
          <a:lstStyle/>
          <a:p>
            <a:pPr fontAlgn="base">
              <a:spcBef>
                <a:spcPct val="0"/>
              </a:spcBef>
              <a:spcAft>
                <a:spcPct val="0"/>
              </a:spcAft>
            </a:pPr>
            <a:r>
              <a:rPr lang="ru-RU" sz="2000" b="1" dirty="0" smtClean="0"/>
              <a:t>Как реализация данной политики повлияет на заинтересованные </a:t>
            </a:r>
            <a:r>
              <a:rPr lang="ru-RU" sz="2000" b="1" dirty="0"/>
              <a:t>стороны</a:t>
            </a:r>
            <a:r>
              <a:rPr lang="ru-RU" sz="2000" b="1" dirty="0" smtClean="0">
                <a:solidFill>
                  <a:srgbClr val="000000"/>
                </a:solidFill>
                <a:cs typeface="Arial" charset="0"/>
              </a:rPr>
              <a:t>.</a:t>
            </a:r>
            <a:endParaRPr lang="en-GB" sz="2000" b="1" dirty="0">
              <a:solidFill>
                <a:srgbClr val="000000"/>
              </a:solidFill>
              <a:cs typeface="Arial" charset="0"/>
            </a:endParaRPr>
          </a:p>
        </p:txBody>
      </p:sp>
      <p:sp>
        <p:nvSpPr>
          <p:cNvPr id="6" name="TextBox 5"/>
          <p:cNvSpPr txBox="1"/>
          <p:nvPr/>
        </p:nvSpPr>
        <p:spPr>
          <a:xfrm>
            <a:off x="2057400" y="5725319"/>
            <a:ext cx="1308602" cy="646331"/>
          </a:xfrm>
          <a:prstGeom prst="rect">
            <a:avLst/>
          </a:prstGeom>
          <a:noFill/>
        </p:spPr>
        <p:txBody>
          <a:bodyPr wrap="square" rtlCol="0">
            <a:spAutoFit/>
          </a:bodyPr>
          <a:lstStyle/>
          <a:p>
            <a:pPr fontAlgn="base">
              <a:spcBef>
                <a:spcPct val="0"/>
              </a:spcBef>
              <a:spcAft>
                <a:spcPct val="0"/>
              </a:spcAft>
            </a:pPr>
            <a:r>
              <a:rPr lang="ru-RU" b="1" dirty="0" smtClean="0">
                <a:solidFill>
                  <a:srgbClr val="00B0F0"/>
                </a:solidFill>
                <a:cs typeface="Arial" charset="0"/>
              </a:rPr>
              <a:t>Низкий уровень</a:t>
            </a:r>
            <a:endParaRPr lang="en-GB" b="1" dirty="0">
              <a:solidFill>
                <a:srgbClr val="00B0F0"/>
              </a:solidFill>
              <a:cs typeface="Arial" charset="0"/>
            </a:endParaRPr>
          </a:p>
        </p:txBody>
      </p:sp>
      <p:sp>
        <p:nvSpPr>
          <p:cNvPr id="9" name="TextBox 8"/>
          <p:cNvSpPr txBox="1"/>
          <p:nvPr/>
        </p:nvSpPr>
        <p:spPr>
          <a:xfrm>
            <a:off x="2057400" y="1287742"/>
            <a:ext cx="1308602" cy="646331"/>
          </a:xfrm>
          <a:prstGeom prst="rect">
            <a:avLst/>
          </a:prstGeom>
          <a:noFill/>
        </p:spPr>
        <p:txBody>
          <a:bodyPr wrap="square" rtlCol="0">
            <a:spAutoFit/>
          </a:bodyPr>
          <a:lstStyle/>
          <a:p>
            <a:pPr fontAlgn="base">
              <a:spcBef>
                <a:spcPct val="0"/>
              </a:spcBef>
              <a:spcAft>
                <a:spcPct val="0"/>
              </a:spcAft>
            </a:pPr>
            <a:r>
              <a:rPr lang="ru-RU" b="1" dirty="0" smtClean="0">
                <a:solidFill>
                  <a:srgbClr val="FF0000"/>
                </a:solidFill>
                <a:cs typeface="Arial" charset="0"/>
              </a:rPr>
              <a:t>Высокий уровень</a:t>
            </a:r>
            <a:endParaRPr lang="en-GB" b="1" dirty="0">
              <a:solidFill>
                <a:srgbClr val="FF0000"/>
              </a:solidFill>
              <a:cs typeface="Arial" charset="0"/>
            </a:endParaRPr>
          </a:p>
        </p:txBody>
      </p:sp>
      <p:sp>
        <p:nvSpPr>
          <p:cNvPr id="10" name="TextBox 9"/>
          <p:cNvSpPr txBox="1"/>
          <p:nvPr/>
        </p:nvSpPr>
        <p:spPr>
          <a:xfrm>
            <a:off x="7757896" y="5867400"/>
            <a:ext cx="1386104" cy="646331"/>
          </a:xfrm>
          <a:prstGeom prst="rect">
            <a:avLst/>
          </a:prstGeom>
          <a:noFill/>
        </p:spPr>
        <p:txBody>
          <a:bodyPr wrap="square" rtlCol="0">
            <a:spAutoFit/>
          </a:bodyPr>
          <a:lstStyle/>
          <a:p>
            <a:pPr fontAlgn="base">
              <a:spcBef>
                <a:spcPct val="0"/>
              </a:spcBef>
              <a:spcAft>
                <a:spcPct val="0"/>
              </a:spcAft>
            </a:pPr>
            <a:r>
              <a:rPr lang="ru-RU" b="1" dirty="0" smtClean="0">
                <a:solidFill>
                  <a:srgbClr val="FF0000"/>
                </a:solidFill>
                <a:cs typeface="Arial" charset="0"/>
              </a:rPr>
              <a:t>Высокий уровень</a:t>
            </a:r>
            <a:endParaRPr lang="en-GB" b="1" dirty="0">
              <a:solidFill>
                <a:srgbClr val="FF0000"/>
              </a:solidFill>
              <a:cs typeface="Arial" charset="0"/>
            </a:endParaRPr>
          </a:p>
        </p:txBody>
      </p:sp>
      <p:sp>
        <p:nvSpPr>
          <p:cNvPr id="8" name="TextBox 7"/>
          <p:cNvSpPr txBox="1"/>
          <p:nvPr/>
        </p:nvSpPr>
        <p:spPr>
          <a:xfrm>
            <a:off x="35799" y="562372"/>
            <a:ext cx="2100832" cy="5755422"/>
          </a:xfrm>
          <a:prstGeom prst="rect">
            <a:avLst/>
          </a:prstGeom>
          <a:noFill/>
        </p:spPr>
        <p:txBody>
          <a:bodyPr wrap="square" rtlCol="0">
            <a:spAutoFit/>
          </a:bodyPr>
          <a:lstStyle/>
          <a:p>
            <a:pPr fontAlgn="base">
              <a:spcBef>
                <a:spcPct val="0"/>
              </a:spcBef>
              <a:spcAft>
                <a:spcPct val="0"/>
              </a:spcAft>
            </a:pPr>
            <a:r>
              <a:rPr lang="ru-RU" sz="1600" b="1" dirty="0" smtClean="0">
                <a:solidFill>
                  <a:srgbClr val="000000"/>
                </a:solidFill>
                <a:cs typeface="Arial" charset="0"/>
              </a:rPr>
              <a:t>Шаг</a:t>
            </a:r>
            <a:r>
              <a:rPr lang="en-GB" sz="1600" b="1" dirty="0" smtClean="0">
                <a:solidFill>
                  <a:srgbClr val="000000"/>
                </a:solidFill>
                <a:cs typeface="Arial" charset="0"/>
              </a:rPr>
              <a:t> 1. </a:t>
            </a:r>
            <a:r>
              <a:rPr lang="ru-RU" sz="1600" dirty="0" smtClean="0">
                <a:solidFill>
                  <a:srgbClr val="000000"/>
                </a:solidFill>
                <a:cs typeface="Arial" charset="0"/>
              </a:rPr>
              <a:t>Перечислите</a:t>
            </a:r>
            <a:r>
              <a:rPr lang="ru-RU" sz="1600" b="1" dirty="0" smtClean="0">
                <a:solidFill>
                  <a:srgbClr val="000000"/>
                </a:solidFill>
                <a:cs typeface="Arial" charset="0"/>
              </a:rPr>
              <a:t> </a:t>
            </a:r>
            <a:r>
              <a:rPr lang="en-GB" sz="1600" dirty="0" smtClean="0">
                <a:solidFill>
                  <a:srgbClr val="000000"/>
                </a:solidFill>
                <a:cs typeface="Arial" charset="0"/>
              </a:rPr>
              <a:t>5</a:t>
            </a:r>
            <a:r>
              <a:rPr lang="ru-RU" sz="1600" dirty="0" smtClean="0">
                <a:solidFill>
                  <a:srgbClr val="000000"/>
                </a:solidFill>
                <a:cs typeface="Arial" charset="0"/>
              </a:rPr>
              <a:t> </a:t>
            </a:r>
            <a:r>
              <a:rPr lang="ru-RU" sz="1600" dirty="0"/>
              <a:t>категорий заинтересованных сторон лесного </a:t>
            </a:r>
            <a:r>
              <a:rPr lang="ru-RU" sz="1600" dirty="0" smtClean="0"/>
              <a:t>сектора </a:t>
            </a:r>
            <a:r>
              <a:rPr lang="en-GB" sz="1600" dirty="0" smtClean="0">
                <a:solidFill>
                  <a:srgbClr val="000000"/>
                </a:solidFill>
                <a:cs typeface="Arial" charset="0"/>
              </a:rPr>
              <a:t>(</a:t>
            </a:r>
            <a:r>
              <a:rPr lang="ru-RU" sz="1600" dirty="0" smtClean="0"/>
              <a:t>достаточно </a:t>
            </a:r>
            <a:r>
              <a:rPr lang="ru-RU" sz="1600" dirty="0"/>
              <a:t>только 5 из-за ограниченности во времени и ради получения </a:t>
            </a:r>
            <a:r>
              <a:rPr lang="ru-RU" sz="1600" dirty="0" smtClean="0"/>
              <a:t>практических навыков), напишите </a:t>
            </a:r>
            <a:r>
              <a:rPr lang="ru-RU" sz="1600" dirty="0"/>
              <a:t>их названия на отдельных карточках. Включите в </a:t>
            </a:r>
            <a:r>
              <a:rPr lang="ru-RU" sz="1600" dirty="0" smtClean="0"/>
              <a:t>перечень категорий заинтересованные стороны, </a:t>
            </a:r>
            <a:r>
              <a:rPr lang="ru-RU" sz="1600" dirty="0"/>
              <a:t>как зависящие, так и влияющие на лесной сектор</a:t>
            </a:r>
            <a:r>
              <a:rPr lang="ru-RU" sz="1600" dirty="0" smtClean="0">
                <a:solidFill>
                  <a:srgbClr val="000000"/>
                </a:solidFill>
                <a:cs typeface="Arial" charset="0"/>
              </a:rPr>
              <a:t>.</a:t>
            </a:r>
            <a:endParaRPr lang="en-GB" sz="1600" dirty="0">
              <a:solidFill>
                <a:srgbClr val="000000"/>
              </a:solidFill>
              <a:cs typeface="Arial" charset="0"/>
            </a:endParaRPr>
          </a:p>
        </p:txBody>
      </p:sp>
      <p:sp>
        <p:nvSpPr>
          <p:cNvPr id="11" name="TextBox 10"/>
          <p:cNvSpPr txBox="1"/>
          <p:nvPr/>
        </p:nvSpPr>
        <p:spPr>
          <a:xfrm>
            <a:off x="3366002" y="533400"/>
            <a:ext cx="5756566" cy="1231106"/>
          </a:xfrm>
          <a:prstGeom prst="rect">
            <a:avLst/>
          </a:prstGeom>
          <a:noFill/>
        </p:spPr>
        <p:txBody>
          <a:bodyPr wrap="square" rtlCol="0">
            <a:spAutoFit/>
          </a:bodyPr>
          <a:lstStyle/>
          <a:p>
            <a:pPr fontAlgn="base">
              <a:spcBef>
                <a:spcPct val="0"/>
              </a:spcBef>
              <a:spcAft>
                <a:spcPct val="0"/>
              </a:spcAft>
            </a:pPr>
            <a:r>
              <a:rPr lang="ru-RU" b="1" dirty="0" smtClean="0">
                <a:solidFill>
                  <a:srgbClr val="000000"/>
                </a:solidFill>
                <a:cs typeface="Arial" charset="0"/>
              </a:rPr>
              <a:t>Шаг</a:t>
            </a:r>
            <a:r>
              <a:rPr lang="en-GB" b="1" dirty="0" smtClean="0">
                <a:solidFill>
                  <a:srgbClr val="000000"/>
                </a:solidFill>
                <a:cs typeface="Arial" charset="0"/>
              </a:rPr>
              <a:t> 2. </a:t>
            </a:r>
            <a:r>
              <a:rPr lang="ru-RU" sz="1400" dirty="0"/>
              <a:t>Рассмотрите в своей группе данные критерии относительно обеих </a:t>
            </a:r>
            <a:r>
              <a:rPr lang="ru-RU" sz="1400" dirty="0" smtClean="0"/>
              <a:t>осей, </a:t>
            </a:r>
            <a:r>
              <a:rPr lang="ru-RU" sz="1400" dirty="0"/>
              <a:t>и на </a:t>
            </a:r>
            <a:r>
              <a:rPr lang="ru-RU" sz="1400" dirty="0" smtClean="0"/>
              <a:t>графике </a:t>
            </a:r>
            <a:r>
              <a:rPr lang="ru-RU" sz="1400" dirty="0"/>
              <a:t>определите, с учётом </a:t>
            </a:r>
            <a:r>
              <a:rPr lang="ru-RU" sz="1400" u="sng" dirty="0"/>
              <a:t>текущей ситуации</a:t>
            </a:r>
            <a:r>
              <a:rPr lang="ru-RU" sz="1400" dirty="0"/>
              <a:t>, соответствующее местоположение заинтересованных сторон. </a:t>
            </a:r>
            <a:r>
              <a:rPr lang="ru-RU" sz="1400" dirty="0" smtClean="0"/>
              <a:t>Придите к единому мнению  и прикрепите своё </a:t>
            </a:r>
            <a:r>
              <a:rPr lang="ru-RU" sz="1400" dirty="0"/>
              <a:t>решение </a:t>
            </a:r>
            <a:r>
              <a:rPr lang="ru-RU" sz="1400" dirty="0" smtClean="0"/>
              <a:t>скотчем в соответствующем квадрате</a:t>
            </a:r>
            <a:r>
              <a:rPr lang="en-GB" sz="1400" dirty="0" smtClean="0">
                <a:solidFill>
                  <a:srgbClr val="000000"/>
                </a:solidFill>
                <a:cs typeface="Arial" charset="0"/>
              </a:rPr>
              <a:t>.</a:t>
            </a:r>
            <a:endParaRPr lang="en-GB" sz="1400" dirty="0">
              <a:solidFill>
                <a:srgbClr val="000000"/>
              </a:solidFill>
              <a:cs typeface="Arial" charset="0"/>
            </a:endParaRPr>
          </a:p>
        </p:txBody>
      </p:sp>
      <p:sp>
        <p:nvSpPr>
          <p:cNvPr id="12" name="TextBox 11"/>
          <p:cNvSpPr txBox="1"/>
          <p:nvPr/>
        </p:nvSpPr>
        <p:spPr>
          <a:xfrm>
            <a:off x="3743908" y="2043143"/>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4" name="TextBox 13"/>
          <p:cNvSpPr txBox="1"/>
          <p:nvPr/>
        </p:nvSpPr>
        <p:spPr>
          <a:xfrm>
            <a:off x="4597083" y="262889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9" name="TextBox 18"/>
          <p:cNvSpPr txBox="1"/>
          <p:nvPr/>
        </p:nvSpPr>
        <p:spPr>
          <a:xfrm>
            <a:off x="4244844" y="4592392"/>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21" name="TextBox 20"/>
          <p:cNvSpPr txBox="1"/>
          <p:nvPr/>
        </p:nvSpPr>
        <p:spPr>
          <a:xfrm>
            <a:off x="6334115" y="455902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22" name="TextBox 21"/>
          <p:cNvSpPr txBox="1"/>
          <p:nvPr/>
        </p:nvSpPr>
        <p:spPr>
          <a:xfrm>
            <a:off x="6874175" y="5201744"/>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25" name="Rectangle 23"/>
          <p:cNvSpPr txBox="1">
            <a:spLocks noChangeArrowheads="1"/>
          </p:cNvSpPr>
          <p:nvPr/>
        </p:nvSpPr>
        <p:spPr bwMode="auto">
          <a:xfrm>
            <a:off x="35799"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400" dirty="0" smtClean="0">
                <a:solidFill>
                  <a:srgbClr val="000000"/>
                </a:solidFill>
                <a:cs typeface="Times New Roman" pitchFamily="18" charset="0"/>
              </a:rPr>
              <a:t>Процедура картирования (анализа) заинтересованных </a:t>
            </a:r>
            <a:r>
              <a:rPr lang="ru-RU" sz="2400" dirty="0">
                <a:solidFill>
                  <a:srgbClr val="000000"/>
                </a:solidFill>
                <a:cs typeface="Times New Roman" pitchFamily="18" charset="0"/>
              </a:rPr>
              <a:t>сторон</a:t>
            </a:r>
            <a:endParaRPr lang="en-US" sz="2400" dirty="0">
              <a:solidFill>
                <a:srgbClr val="000000"/>
              </a:solidFill>
              <a:latin typeface="Calibri"/>
            </a:endParaRPr>
          </a:p>
        </p:txBody>
      </p:sp>
    </p:spTree>
    <p:extLst>
      <p:ext uri="{BB962C8B-B14F-4D97-AF65-F5344CB8AC3E}">
        <p14:creationId xmlns:p14="http://schemas.microsoft.com/office/powerpoint/2010/main" val="3025765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0037522"/>
              </p:ext>
            </p:extLst>
          </p:nvPr>
        </p:nvGraphicFramePr>
        <p:xfrm>
          <a:off x="2877790" y="1815456"/>
          <a:ext cx="4488160" cy="3788308"/>
        </p:xfrm>
        <a:graphic>
          <a:graphicData uri="http://schemas.openxmlformats.org/drawingml/2006/table">
            <a:tbl>
              <a:tblPr firstRow="1" bandRow="1">
                <a:tableStyleId>{F5AB1C69-6EDB-4FF4-983F-18BD219EF322}</a:tableStyleId>
              </a:tblPr>
              <a:tblGrid>
                <a:gridCol w="2297096"/>
                <a:gridCol w="2191064"/>
              </a:tblGrid>
              <a:tr h="1841234">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7074">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143000" y="5720711"/>
            <a:ext cx="1188510" cy="646331"/>
          </a:xfrm>
          <a:prstGeom prst="rect">
            <a:avLst/>
          </a:prstGeom>
          <a:noFill/>
        </p:spPr>
        <p:txBody>
          <a:bodyPr wrap="square" rtlCol="0">
            <a:spAutoFit/>
          </a:bodyPr>
          <a:lstStyle/>
          <a:p>
            <a:pPr fontAlgn="base">
              <a:spcBef>
                <a:spcPct val="0"/>
              </a:spcBef>
              <a:spcAft>
                <a:spcPct val="0"/>
              </a:spcAft>
            </a:pPr>
            <a:r>
              <a:rPr lang="ru-RU" b="1" dirty="0" smtClean="0">
                <a:solidFill>
                  <a:srgbClr val="00B0F0"/>
                </a:solidFill>
                <a:cs typeface="Arial" charset="0"/>
              </a:rPr>
              <a:t>Низкий</a:t>
            </a:r>
          </a:p>
          <a:p>
            <a:pPr fontAlgn="base">
              <a:spcBef>
                <a:spcPct val="0"/>
              </a:spcBef>
              <a:spcAft>
                <a:spcPct val="0"/>
              </a:spcAft>
            </a:pPr>
            <a:r>
              <a:rPr lang="ru-RU" b="1" dirty="0" smtClean="0">
                <a:solidFill>
                  <a:srgbClr val="00B0F0"/>
                </a:solidFill>
                <a:cs typeface="Arial" charset="0"/>
              </a:rPr>
              <a:t>уровень</a:t>
            </a:r>
            <a:endParaRPr lang="en-GB" b="1" dirty="0">
              <a:solidFill>
                <a:srgbClr val="00B0F0"/>
              </a:solidFill>
              <a:cs typeface="Arial" charset="0"/>
            </a:endParaRPr>
          </a:p>
        </p:txBody>
      </p:sp>
      <p:sp>
        <p:nvSpPr>
          <p:cNvPr id="9" name="TextBox 8"/>
          <p:cNvSpPr txBox="1"/>
          <p:nvPr/>
        </p:nvSpPr>
        <p:spPr>
          <a:xfrm>
            <a:off x="838200" y="1743443"/>
            <a:ext cx="1442447" cy="646331"/>
          </a:xfrm>
          <a:prstGeom prst="rect">
            <a:avLst/>
          </a:prstGeom>
          <a:noFill/>
        </p:spPr>
        <p:txBody>
          <a:bodyPr wrap="square" rtlCol="0">
            <a:spAutoFit/>
          </a:bodyPr>
          <a:lstStyle/>
          <a:p>
            <a:pPr fontAlgn="base">
              <a:spcBef>
                <a:spcPct val="0"/>
              </a:spcBef>
              <a:spcAft>
                <a:spcPct val="0"/>
              </a:spcAft>
            </a:pPr>
            <a:r>
              <a:rPr lang="ru-RU" b="1" dirty="0" smtClean="0">
                <a:solidFill>
                  <a:srgbClr val="FF0000"/>
                </a:solidFill>
                <a:cs typeface="Arial" charset="0"/>
              </a:rPr>
              <a:t>Высокий уровень</a:t>
            </a:r>
            <a:endParaRPr lang="en-GB" b="1" dirty="0">
              <a:solidFill>
                <a:srgbClr val="FF0000"/>
              </a:solidFill>
              <a:cs typeface="Arial" charset="0"/>
            </a:endParaRPr>
          </a:p>
        </p:txBody>
      </p:sp>
      <p:sp>
        <p:nvSpPr>
          <p:cNvPr id="10" name="TextBox 9"/>
          <p:cNvSpPr txBox="1"/>
          <p:nvPr/>
        </p:nvSpPr>
        <p:spPr>
          <a:xfrm>
            <a:off x="7848600" y="5957905"/>
            <a:ext cx="1273968" cy="646331"/>
          </a:xfrm>
          <a:prstGeom prst="rect">
            <a:avLst/>
          </a:prstGeom>
          <a:noFill/>
        </p:spPr>
        <p:txBody>
          <a:bodyPr wrap="square" rtlCol="0">
            <a:spAutoFit/>
          </a:bodyPr>
          <a:lstStyle/>
          <a:p>
            <a:pPr fontAlgn="base">
              <a:spcBef>
                <a:spcPct val="0"/>
              </a:spcBef>
              <a:spcAft>
                <a:spcPct val="0"/>
              </a:spcAft>
            </a:pPr>
            <a:r>
              <a:rPr lang="ru-RU" b="1" dirty="0" smtClean="0">
                <a:solidFill>
                  <a:srgbClr val="FF0000"/>
                </a:solidFill>
                <a:cs typeface="Arial" charset="0"/>
              </a:rPr>
              <a:t>Высокий уровень</a:t>
            </a:r>
            <a:endParaRPr lang="en-GB" b="1" dirty="0">
              <a:solidFill>
                <a:srgbClr val="FF0000"/>
              </a:solidFill>
              <a:cs typeface="Arial" charset="0"/>
            </a:endParaRPr>
          </a:p>
        </p:txBody>
      </p:sp>
      <p:sp>
        <p:nvSpPr>
          <p:cNvPr id="11" name="TextBox 10"/>
          <p:cNvSpPr txBox="1"/>
          <p:nvPr/>
        </p:nvSpPr>
        <p:spPr>
          <a:xfrm>
            <a:off x="129220" y="562372"/>
            <a:ext cx="8856984" cy="923330"/>
          </a:xfrm>
          <a:prstGeom prst="rect">
            <a:avLst/>
          </a:prstGeom>
          <a:noFill/>
        </p:spPr>
        <p:txBody>
          <a:bodyPr wrap="square" rtlCol="0">
            <a:spAutoFit/>
          </a:bodyPr>
          <a:lstStyle/>
          <a:p>
            <a:pPr fontAlgn="base">
              <a:spcBef>
                <a:spcPct val="0"/>
              </a:spcBef>
              <a:spcAft>
                <a:spcPct val="0"/>
              </a:spcAft>
            </a:pPr>
            <a:r>
              <a:rPr lang="ru-RU" b="1" dirty="0" smtClean="0">
                <a:solidFill>
                  <a:srgbClr val="000000"/>
                </a:solidFill>
                <a:cs typeface="Arial" charset="0"/>
              </a:rPr>
              <a:t>Шаг</a:t>
            </a:r>
            <a:r>
              <a:rPr lang="en-GB" b="1" dirty="0" smtClean="0">
                <a:solidFill>
                  <a:srgbClr val="000000"/>
                </a:solidFill>
                <a:cs typeface="Arial" charset="0"/>
              </a:rPr>
              <a:t> 3. </a:t>
            </a:r>
            <a:r>
              <a:rPr lang="ru-RU" dirty="0"/>
              <a:t>В своей группе </a:t>
            </a:r>
            <a:r>
              <a:rPr lang="ru-RU" dirty="0" smtClean="0"/>
              <a:t>обсудите, где бы в идеальном случае находились заинтересованные стороны, </a:t>
            </a:r>
            <a:r>
              <a:rPr lang="ru-RU" dirty="0"/>
              <a:t>с точки зрения </a:t>
            </a:r>
            <a:r>
              <a:rPr lang="ru-RU" dirty="0" smtClean="0"/>
              <a:t>их влияния и зависимости от лесной политики</a:t>
            </a:r>
            <a:r>
              <a:rPr lang="en-GB" dirty="0" smtClean="0">
                <a:solidFill>
                  <a:srgbClr val="000000"/>
                </a:solidFill>
                <a:cs typeface="Arial" charset="0"/>
              </a:rPr>
              <a:t>. </a:t>
            </a:r>
            <a:endParaRPr lang="en-GB" dirty="0">
              <a:solidFill>
                <a:srgbClr val="000000"/>
              </a:solidFill>
              <a:cs typeface="Arial" charset="0"/>
            </a:endParaRPr>
          </a:p>
        </p:txBody>
      </p:sp>
      <p:sp>
        <p:nvSpPr>
          <p:cNvPr id="12" name="TextBox 11"/>
          <p:cNvSpPr txBox="1"/>
          <p:nvPr/>
        </p:nvSpPr>
        <p:spPr>
          <a:xfrm>
            <a:off x="3052421" y="2043143"/>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4" name="TextBox 13"/>
          <p:cNvSpPr txBox="1"/>
          <p:nvPr/>
        </p:nvSpPr>
        <p:spPr>
          <a:xfrm>
            <a:off x="3396771" y="262889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6" name="TextBox 15"/>
          <p:cNvSpPr txBox="1"/>
          <p:nvPr/>
        </p:nvSpPr>
        <p:spPr>
          <a:xfrm>
            <a:off x="5185428" y="455803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9" name="TextBox 18"/>
          <p:cNvSpPr txBox="1"/>
          <p:nvPr/>
        </p:nvSpPr>
        <p:spPr>
          <a:xfrm>
            <a:off x="3672811" y="4571841"/>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21" name="TextBox 20"/>
          <p:cNvSpPr txBox="1"/>
          <p:nvPr/>
        </p:nvSpPr>
        <p:spPr>
          <a:xfrm>
            <a:off x="6400535" y="521634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cxnSp>
        <p:nvCxnSpPr>
          <p:cNvPr id="24" name="Straight Arrow Connector 23"/>
          <p:cNvCxnSpPr>
            <a:stCxn id="12" idx="3"/>
          </p:cNvCxnSpPr>
          <p:nvPr/>
        </p:nvCxnSpPr>
        <p:spPr>
          <a:xfrm>
            <a:off x="4132541" y="2227809"/>
            <a:ext cx="1247841" cy="7704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76891" y="2813556"/>
            <a:ext cx="105589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5685097" y="3834031"/>
            <a:ext cx="1" cy="7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6940596" y="2227809"/>
            <a:ext cx="1" cy="29739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400" dirty="0">
                <a:solidFill>
                  <a:srgbClr val="000000"/>
                </a:solidFill>
                <a:cs typeface="Times New Roman" pitchFamily="18" charset="0"/>
              </a:rPr>
              <a:t>Процедура </a:t>
            </a:r>
            <a:r>
              <a:rPr lang="ru-RU" sz="2400" dirty="0" smtClean="0">
                <a:solidFill>
                  <a:srgbClr val="000000"/>
                </a:solidFill>
                <a:cs typeface="Times New Roman" pitchFamily="18" charset="0"/>
              </a:rPr>
              <a:t>картирования (анализа) </a:t>
            </a:r>
            <a:r>
              <a:rPr lang="ru-RU" sz="2400" dirty="0">
                <a:solidFill>
                  <a:srgbClr val="000000"/>
                </a:solidFill>
                <a:cs typeface="Times New Roman" pitchFamily="18" charset="0"/>
              </a:rPr>
              <a:t>заинтересованных сторон</a:t>
            </a:r>
            <a:endParaRPr lang="en-US" sz="2400" dirty="0">
              <a:solidFill>
                <a:srgbClr val="000000"/>
              </a:solidFill>
              <a:latin typeface="Calibri"/>
            </a:endParaRPr>
          </a:p>
        </p:txBody>
      </p:sp>
      <p:sp>
        <p:nvSpPr>
          <p:cNvPr id="22" name="Up Arrow 21"/>
          <p:cNvSpPr/>
          <p:nvPr/>
        </p:nvSpPr>
        <p:spPr>
          <a:xfrm>
            <a:off x="1825617" y="1832191"/>
            <a:ext cx="720080" cy="3816424"/>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23" name="TextBox 22"/>
          <p:cNvSpPr txBox="1"/>
          <p:nvPr/>
        </p:nvSpPr>
        <p:spPr>
          <a:xfrm>
            <a:off x="876491" y="2986691"/>
            <a:ext cx="1800200" cy="1323439"/>
          </a:xfrm>
          <a:prstGeom prst="rect">
            <a:avLst/>
          </a:prstGeom>
          <a:noFill/>
        </p:spPr>
        <p:txBody>
          <a:bodyPr wrap="square" rtlCol="0">
            <a:spAutoFit/>
          </a:bodyPr>
          <a:lstStyle/>
          <a:p>
            <a:pPr fontAlgn="base">
              <a:spcBef>
                <a:spcPct val="0"/>
              </a:spcBef>
              <a:spcAft>
                <a:spcPct val="0"/>
              </a:spcAft>
            </a:pPr>
            <a:r>
              <a:rPr lang="ru-RU" sz="2000" b="1" dirty="0" smtClean="0">
                <a:solidFill>
                  <a:srgbClr val="000000"/>
                </a:solidFill>
                <a:cs typeface="Arial" charset="0"/>
              </a:rPr>
              <a:t>Уровень влияния на лесную политику</a:t>
            </a:r>
            <a:endParaRPr lang="en-GB" sz="2000" b="1" dirty="0">
              <a:solidFill>
                <a:srgbClr val="000000"/>
              </a:solidFill>
              <a:cs typeface="Arial" charset="0"/>
            </a:endParaRPr>
          </a:p>
        </p:txBody>
      </p:sp>
      <p:sp>
        <p:nvSpPr>
          <p:cNvPr id="25" name="Up Arrow 24"/>
          <p:cNvSpPr/>
          <p:nvPr/>
        </p:nvSpPr>
        <p:spPr>
          <a:xfrm rot="5400000">
            <a:off x="4758735" y="3811219"/>
            <a:ext cx="720080" cy="4662704"/>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26" name="TextBox 25"/>
          <p:cNvSpPr txBox="1"/>
          <p:nvPr/>
        </p:nvSpPr>
        <p:spPr>
          <a:xfrm>
            <a:off x="2331510" y="5658996"/>
            <a:ext cx="5517090" cy="1015663"/>
          </a:xfrm>
          <a:prstGeom prst="rect">
            <a:avLst/>
          </a:prstGeom>
          <a:noFill/>
        </p:spPr>
        <p:txBody>
          <a:bodyPr wrap="square" rtlCol="0">
            <a:spAutoFit/>
          </a:bodyPr>
          <a:lstStyle/>
          <a:p>
            <a:pPr fontAlgn="base">
              <a:spcBef>
                <a:spcPct val="0"/>
              </a:spcBef>
              <a:spcAft>
                <a:spcPct val="0"/>
              </a:spcAft>
            </a:pPr>
            <a:r>
              <a:rPr lang="ru-RU" sz="2000" b="1" dirty="0" smtClean="0"/>
              <a:t>Каков уровень зависимости от последствий реализации лесной политики</a:t>
            </a:r>
            <a:endParaRPr lang="ru-RU" sz="2000" dirty="0"/>
          </a:p>
        </p:txBody>
      </p:sp>
    </p:spTree>
    <p:extLst>
      <p:ext uri="{BB962C8B-B14F-4D97-AF65-F5344CB8AC3E}">
        <p14:creationId xmlns:p14="http://schemas.microsoft.com/office/powerpoint/2010/main" val="3124873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317034" y="692697"/>
            <a:ext cx="8598366" cy="6032421"/>
          </a:xfrm>
          <a:prstGeom prst="rect">
            <a:avLst/>
          </a:prstGeom>
          <a:noFill/>
        </p:spPr>
        <p:txBody>
          <a:bodyPr wrap="square" rtlCol="0">
            <a:spAutoFit/>
          </a:bodyPr>
          <a:lstStyle/>
          <a:p>
            <a:pPr fontAlgn="base">
              <a:spcBef>
                <a:spcPct val="0"/>
              </a:spcBef>
              <a:spcAft>
                <a:spcPct val="0"/>
              </a:spcAft>
            </a:pPr>
            <a:r>
              <a:rPr lang="ru-RU" sz="1600" dirty="0" smtClean="0">
                <a:solidFill>
                  <a:srgbClr val="000000"/>
                </a:solidFill>
                <a:cs typeface="Arial" charset="0"/>
              </a:rPr>
              <a:t>Вторая часть упражнения</a:t>
            </a:r>
            <a:r>
              <a:rPr lang="en-GB" sz="1600" dirty="0" smtClean="0">
                <a:solidFill>
                  <a:srgbClr val="000000"/>
                </a:solidFill>
                <a:cs typeface="Arial" charset="0"/>
              </a:rPr>
              <a:t> – </a:t>
            </a:r>
            <a:r>
              <a:rPr lang="ru-RU" sz="1600" dirty="0" smtClean="0">
                <a:solidFill>
                  <a:srgbClr val="000000"/>
                </a:solidFill>
                <a:cs typeface="Arial" charset="0"/>
              </a:rPr>
              <a:t>разработка механизмов, предназначенных для связей, участия и консультаций</a:t>
            </a:r>
            <a:r>
              <a:rPr lang="en-GB" sz="1600" dirty="0" smtClean="0">
                <a:solidFill>
                  <a:srgbClr val="000000"/>
                </a:solidFill>
                <a:cs typeface="Arial" charset="0"/>
              </a:rPr>
              <a:t>.</a:t>
            </a:r>
          </a:p>
          <a:p>
            <a:pPr fontAlgn="base">
              <a:spcBef>
                <a:spcPct val="0"/>
              </a:spcBef>
              <a:spcAft>
                <a:spcPct val="0"/>
              </a:spcAft>
            </a:pPr>
            <a:endParaRPr lang="en-GB" sz="900" dirty="0" smtClean="0">
              <a:solidFill>
                <a:srgbClr val="000000"/>
              </a:solidFill>
              <a:cs typeface="Arial" charset="0"/>
            </a:endParaRPr>
          </a:p>
          <a:p>
            <a:pPr marL="228600" indent="-228600" fontAlgn="base">
              <a:spcBef>
                <a:spcPct val="0"/>
              </a:spcBef>
              <a:spcAft>
                <a:spcPct val="0"/>
              </a:spcAft>
              <a:buFont typeface="+mj-lt"/>
              <a:buAutoNum type="arabicPeriod"/>
            </a:pPr>
            <a:r>
              <a:rPr lang="ru-RU" sz="1600" dirty="0" smtClean="0"/>
              <a:t>В </a:t>
            </a:r>
            <a:r>
              <a:rPr lang="ru-RU" sz="1600" dirty="0"/>
              <a:t>соответствующей колонке </a:t>
            </a:r>
            <a:r>
              <a:rPr lang="ru-RU" sz="1600" dirty="0" smtClean="0"/>
              <a:t>таблицы (в следующем слайде) напишите заинтересованные стороны, определённые в предыдущем упражнении, посвящённом их анализу.</a:t>
            </a:r>
            <a:r>
              <a:rPr lang="en-GB" sz="1600" dirty="0" smtClean="0">
                <a:solidFill>
                  <a:srgbClr val="000000"/>
                </a:solidFill>
                <a:cs typeface="Arial" charset="0"/>
              </a:rPr>
              <a:t> </a:t>
            </a:r>
            <a:r>
              <a:rPr lang="ru-RU" sz="1600" dirty="0" smtClean="0">
                <a:solidFill>
                  <a:srgbClr val="000000"/>
                </a:solidFill>
                <a:cs typeface="Arial" charset="0"/>
              </a:rPr>
              <a:t>Постарайтесь </a:t>
            </a:r>
            <a:r>
              <a:rPr lang="ru-RU" sz="1600" dirty="0">
                <a:solidFill>
                  <a:srgbClr val="000000"/>
                </a:solidFill>
                <a:cs typeface="Arial" charset="0"/>
              </a:rPr>
              <a:t>перечислить их в </a:t>
            </a:r>
            <a:r>
              <a:rPr lang="ru-RU" sz="1600" dirty="0" smtClean="0">
                <a:solidFill>
                  <a:srgbClr val="000000"/>
                </a:solidFill>
                <a:cs typeface="Arial" charset="0"/>
              </a:rPr>
              <a:t>приоритетном порядке – от наиболее влиятельных – к менее, и от наиболее зависимых – к менее.</a:t>
            </a:r>
          </a:p>
          <a:p>
            <a:pPr marL="228600" indent="-228600" fontAlgn="base">
              <a:spcBef>
                <a:spcPct val="0"/>
              </a:spcBef>
              <a:spcAft>
                <a:spcPct val="0"/>
              </a:spcAft>
              <a:buFont typeface="+mj-lt"/>
              <a:buAutoNum type="arabicPeriod"/>
            </a:pPr>
            <a:endParaRPr lang="en-GB" sz="900" dirty="0" smtClean="0">
              <a:solidFill>
                <a:srgbClr val="000000"/>
              </a:solidFill>
              <a:cs typeface="Arial" charset="0"/>
            </a:endParaRPr>
          </a:p>
          <a:p>
            <a:pPr marL="228600" indent="-228600" fontAlgn="base">
              <a:spcBef>
                <a:spcPct val="0"/>
              </a:spcBef>
              <a:spcAft>
                <a:spcPct val="0"/>
              </a:spcAft>
              <a:buFont typeface="+mj-lt"/>
              <a:buAutoNum type="arabicPeriod"/>
            </a:pPr>
            <a:r>
              <a:rPr lang="ru-RU" sz="1600" dirty="0" smtClean="0">
                <a:solidFill>
                  <a:srgbClr val="000000"/>
                </a:solidFill>
                <a:cs typeface="Arial" charset="0"/>
              </a:rPr>
              <a:t>В </a:t>
            </a:r>
            <a:r>
              <a:rPr lang="ru-RU" sz="1600" dirty="0">
                <a:solidFill>
                  <a:srgbClr val="000000"/>
                </a:solidFill>
                <a:cs typeface="Arial" charset="0"/>
              </a:rPr>
              <a:t>других колонках </a:t>
            </a:r>
            <a:r>
              <a:rPr lang="ru-RU" sz="1600" dirty="0" smtClean="0">
                <a:solidFill>
                  <a:srgbClr val="000000"/>
                </a:solidFill>
                <a:cs typeface="Arial" charset="0"/>
              </a:rPr>
              <a:t>перечислите соответствующие механизмы/меры/методы коммуникации (связи) и участия.</a:t>
            </a:r>
          </a:p>
          <a:p>
            <a:pPr marL="228600" indent="-228600" fontAlgn="base">
              <a:spcBef>
                <a:spcPct val="0"/>
              </a:spcBef>
              <a:spcAft>
                <a:spcPct val="0"/>
              </a:spcAft>
              <a:buFont typeface="+mj-lt"/>
              <a:buAutoNum type="arabicPeriod"/>
            </a:pPr>
            <a:endParaRPr lang="en-GB" sz="1600" dirty="0">
              <a:solidFill>
                <a:srgbClr val="000000"/>
              </a:solidFill>
              <a:cs typeface="Arial" charset="0"/>
            </a:endParaRPr>
          </a:p>
          <a:p>
            <a:pPr marL="228600" indent="-228600" fontAlgn="base">
              <a:spcBef>
                <a:spcPct val="0"/>
              </a:spcBef>
              <a:spcAft>
                <a:spcPct val="0"/>
              </a:spcAft>
              <a:buFont typeface="+mj-lt"/>
              <a:buAutoNum type="arabicPeriod"/>
            </a:pPr>
            <a:r>
              <a:rPr lang="ru-RU" sz="1600" dirty="0" smtClean="0">
                <a:solidFill>
                  <a:srgbClr val="000000"/>
                </a:solidFill>
                <a:cs typeface="Arial" charset="0"/>
              </a:rPr>
              <a:t>Помня о поставленной цели </a:t>
            </a:r>
            <a:r>
              <a:rPr lang="en-GB" sz="1600" dirty="0" smtClean="0">
                <a:solidFill>
                  <a:srgbClr val="000000"/>
                </a:solidFill>
                <a:cs typeface="Arial" charset="0"/>
              </a:rPr>
              <a:t>(</a:t>
            </a:r>
            <a:r>
              <a:rPr lang="ru-RU" sz="1600" dirty="0" smtClean="0">
                <a:solidFill>
                  <a:srgbClr val="000000"/>
                </a:solidFill>
                <a:cs typeface="Arial" charset="0"/>
              </a:rPr>
              <a:t>например, обеспечить большее влияние зависимым заинтересованным сторонам, или сделать влияющие стороны более зависимыми/подотчётными</a:t>
            </a:r>
            <a:r>
              <a:rPr lang="en-GB" sz="1600" dirty="0" smtClean="0">
                <a:solidFill>
                  <a:srgbClr val="000000"/>
                </a:solidFill>
                <a:cs typeface="Arial" charset="0"/>
              </a:rPr>
              <a:t>)</a:t>
            </a:r>
            <a:r>
              <a:rPr lang="ru-RU" sz="1600" dirty="0" smtClean="0">
                <a:solidFill>
                  <a:srgbClr val="000000"/>
                </a:solidFill>
                <a:cs typeface="Arial" charset="0"/>
              </a:rPr>
              <a:t>, попытайтесь </a:t>
            </a:r>
            <a:r>
              <a:rPr lang="ru-RU" sz="1600" dirty="0">
                <a:solidFill>
                  <a:srgbClr val="000000"/>
                </a:solidFill>
                <a:cs typeface="Arial" charset="0"/>
              </a:rPr>
              <a:t>подобрать друг </a:t>
            </a:r>
            <a:r>
              <a:rPr lang="ru-RU" sz="1600" dirty="0" smtClean="0">
                <a:solidFill>
                  <a:srgbClr val="000000"/>
                </a:solidFill>
                <a:cs typeface="Arial" charset="0"/>
              </a:rPr>
              <a:t>к другу </a:t>
            </a:r>
            <a:r>
              <a:rPr lang="ru-RU" sz="1600" dirty="0">
                <a:solidFill>
                  <a:srgbClr val="000000"/>
                </a:solidFill>
                <a:cs typeface="Arial" charset="0"/>
              </a:rPr>
              <a:t>заинтересованные </a:t>
            </a:r>
            <a:r>
              <a:rPr lang="ru-RU" sz="1600" dirty="0" smtClean="0">
                <a:solidFill>
                  <a:srgbClr val="000000"/>
                </a:solidFill>
                <a:cs typeface="Arial" charset="0"/>
              </a:rPr>
              <a:t>стороны посредством подходящих механизмов/методов, соединяя их стрелками</a:t>
            </a:r>
            <a:r>
              <a:rPr lang="en-GB" sz="1600" dirty="0" smtClean="0">
                <a:solidFill>
                  <a:srgbClr val="000000"/>
                </a:solidFill>
                <a:cs typeface="Arial" charset="0"/>
              </a:rPr>
              <a:t>. </a:t>
            </a:r>
            <a:endParaRPr lang="ru-RU" sz="1600" dirty="0" smtClean="0">
              <a:solidFill>
                <a:srgbClr val="000000"/>
              </a:solidFill>
              <a:cs typeface="Arial" charset="0"/>
            </a:endParaRPr>
          </a:p>
          <a:p>
            <a:pPr marL="228600" indent="-228600" fontAlgn="base">
              <a:spcBef>
                <a:spcPct val="0"/>
              </a:spcBef>
              <a:spcAft>
                <a:spcPct val="0"/>
              </a:spcAft>
              <a:buFont typeface="+mj-lt"/>
              <a:buAutoNum type="arabicPeriod"/>
            </a:pPr>
            <a:endParaRPr lang="en-GB" sz="1600" dirty="0">
              <a:solidFill>
                <a:srgbClr val="000000"/>
              </a:solidFill>
              <a:cs typeface="Arial" charset="0"/>
            </a:endParaRPr>
          </a:p>
          <a:p>
            <a:pPr marL="228600" indent="-228600" fontAlgn="base">
              <a:spcBef>
                <a:spcPct val="0"/>
              </a:spcBef>
              <a:spcAft>
                <a:spcPct val="0"/>
              </a:spcAft>
              <a:buFont typeface="+mj-lt"/>
              <a:buAutoNum type="arabicPeriod"/>
            </a:pPr>
            <a:r>
              <a:rPr lang="ru-RU" sz="1600" dirty="0" smtClean="0">
                <a:solidFill>
                  <a:srgbClr val="000000"/>
                </a:solidFill>
                <a:cs typeface="Arial" charset="0"/>
              </a:rPr>
              <a:t>В случае, е</a:t>
            </a:r>
            <a:r>
              <a:rPr lang="ru-RU" sz="1600" dirty="0" smtClean="0"/>
              <a:t>сли какие-либо </a:t>
            </a:r>
            <a:r>
              <a:rPr lang="ru-RU" sz="1600" dirty="0"/>
              <a:t>заинтересованные стороны не </a:t>
            </a:r>
            <a:r>
              <a:rPr lang="ru-RU" sz="1600" dirty="0" smtClean="0"/>
              <a:t>учтены посредством применения выбранного метода, то следует использовать другие методы</a:t>
            </a:r>
            <a:r>
              <a:rPr lang="en-GB" sz="1600" dirty="0" smtClean="0">
                <a:solidFill>
                  <a:srgbClr val="000000"/>
                </a:solidFill>
                <a:cs typeface="Arial" charset="0"/>
              </a:rPr>
              <a:t>. </a:t>
            </a:r>
            <a:r>
              <a:rPr lang="ru-RU" sz="1600" dirty="0">
                <a:solidFill>
                  <a:srgbClr val="000000"/>
                </a:solidFill>
                <a:cs typeface="Arial" charset="0"/>
              </a:rPr>
              <a:t>Будьте </a:t>
            </a:r>
            <a:r>
              <a:rPr lang="ru-RU" sz="1600" dirty="0" smtClean="0">
                <a:solidFill>
                  <a:srgbClr val="000000"/>
                </a:solidFill>
                <a:cs typeface="Arial" charset="0"/>
              </a:rPr>
              <a:t>инновационными </a:t>
            </a:r>
            <a:r>
              <a:rPr lang="en-GB" sz="1600" dirty="0" smtClean="0">
                <a:solidFill>
                  <a:srgbClr val="000000"/>
                </a:solidFill>
                <a:cs typeface="Arial" charset="0"/>
              </a:rPr>
              <a:t>– </a:t>
            </a:r>
            <a:r>
              <a:rPr lang="ru-RU" sz="1600" dirty="0" smtClean="0">
                <a:solidFill>
                  <a:srgbClr val="000000"/>
                </a:solidFill>
                <a:cs typeface="Arial" charset="0"/>
              </a:rPr>
              <a:t>используйте формальные и неформальные методы, </a:t>
            </a:r>
            <a:r>
              <a:rPr lang="ru-RU" sz="1600" dirty="0">
                <a:solidFill>
                  <a:srgbClr val="000000"/>
                </a:solidFill>
                <a:cs typeface="Arial" charset="0"/>
              </a:rPr>
              <a:t>но </a:t>
            </a:r>
            <a:r>
              <a:rPr lang="ru-RU" sz="1600" dirty="0" smtClean="0">
                <a:solidFill>
                  <a:srgbClr val="000000"/>
                </a:solidFill>
                <a:cs typeface="Arial" charset="0"/>
              </a:rPr>
              <a:t>оставайтесь реалистами!</a:t>
            </a:r>
            <a:endParaRPr lang="en-GB" sz="1600" dirty="0" smtClean="0">
              <a:solidFill>
                <a:srgbClr val="000000"/>
              </a:solidFill>
              <a:cs typeface="Arial" charset="0"/>
            </a:endParaRPr>
          </a:p>
          <a:p>
            <a:pPr marL="228600" indent="-228600" fontAlgn="base">
              <a:spcBef>
                <a:spcPct val="0"/>
              </a:spcBef>
              <a:spcAft>
                <a:spcPct val="0"/>
              </a:spcAft>
              <a:buFont typeface="+mj-lt"/>
              <a:buAutoNum type="arabicPeriod"/>
            </a:pPr>
            <a:endParaRPr lang="en-GB" sz="1600" dirty="0">
              <a:solidFill>
                <a:srgbClr val="000000"/>
              </a:solidFill>
              <a:cs typeface="Arial" charset="0"/>
            </a:endParaRPr>
          </a:p>
          <a:p>
            <a:pPr marL="228600" indent="-228600" fontAlgn="base">
              <a:spcBef>
                <a:spcPct val="0"/>
              </a:spcBef>
              <a:spcAft>
                <a:spcPct val="0"/>
              </a:spcAft>
              <a:buFont typeface="+mj-lt"/>
              <a:buAutoNum type="arabicPeriod"/>
            </a:pPr>
            <a:r>
              <a:rPr lang="ru-RU" sz="1600" dirty="0" smtClean="0">
                <a:solidFill>
                  <a:srgbClr val="000000"/>
                </a:solidFill>
                <a:cs typeface="Arial" charset="0"/>
              </a:rPr>
              <a:t>Выберите добровольных докладчиков для презентации</a:t>
            </a:r>
            <a:r>
              <a:rPr lang="en-GB" sz="1600" dirty="0" smtClean="0">
                <a:solidFill>
                  <a:srgbClr val="000000"/>
                </a:solidFill>
                <a:cs typeface="Arial" charset="0"/>
              </a:rPr>
              <a:t> </a:t>
            </a:r>
            <a:r>
              <a:rPr lang="ru-RU" sz="1600" dirty="0" smtClean="0">
                <a:solidFill>
                  <a:srgbClr val="000000"/>
                </a:solidFill>
                <a:cs typeface="Arial" charset="0"/>
              </a:rPr>
              <a:t> по темам: </a:t>
            </a:r>
            <a:r>
              <a:rPr lang="en-GB" sz="1600" dirty="0" smtClean="0">
                <a:solidFill>
                  <a:srgbClr val="000000"/>
                </a:solidFill>
                <a:cs typeface="Arial" charset="0"/>
              </a:rPr>
              <a:t>1) </a:t>
            </a:r>
            <a:r>
              <a:rPr lang="ru-RU" sz="1600" dirty="0" smtClean="0">
                <a:solidFill>
                  <a:srgbClr val="000000"/>
                </a:solidFill>
                <a:cs typeface="Arial" charset="0"/>
              </a:rPr>
              <a:t>цель и процедура использования данных методов</a:t>
            </a:r>
            <a:r>
              <a:rPr lang="en-GB" sz="1600" dirty="0" smtClean="0">
                <a:solidFill>
                  <a:srgbClr val="000000"/>
                </a:solidFill>
                <a:cs typeface="Arial" charset="0"/>
              </a:rPr>
              <a:t>, 2) </a:t>
            </a:r>
            <a:r>
              <a:rPr lang="ru-RU" sz="1600" dirty="0" smtClean="0">
                <a:solidFill>
                  <a:srgbClr val="000000"/>
                </a:solidFill>
                <a:cs typeface="Arial" charset="0"/>
              </a:rPr>
              <a:t>результаты анализа заинтересованных сторон и</a:t>
            </a:r>
            <a:r>
              <a:rPr lang="en-GB" sz="1600" dirty="0" smtClean="0">
                <a:solidFill>
                  <a:srgbClr val="000000"/>
                </a:solidFill>
                <a:cs typeface="Arial" charset="0"/>
              </a:rPr>
              <a:t> 3)</a:t>
            </a:r>
            <a:r>
              <a:rPr lang="ru-RU" sz="1600" dirty="0" smtClean="0">
                <a:solidFill>
                  <a:srgbClr val="000000"/>
                </a:solidFill>
                <a:cs typeface="Arial" charset="0"/>
              </a:rPr>
              <a:t> </a:t>
            </a:r>
            <a:r>
              <a:rPr lang="ru-RU" sz="1600" dirty="0">
                <a:solidFill>
                  <a:srgbClr val="000000"/>
                </a:solidFill>
                <a:cs typeface="Arial" charset="0"/>
              </a:rPr>
              <a:t>изучение стратегии вовлечения заинтересованных сторон посредством </a:t>
            </a:r>
            <a:r>
              <a:rPr lang="ru-RU" sz="1600" dirty="0" smtClean="0">
                <a:solidFill>
                  <a:srgbClr val="000000"/>
                </a:solidFill>
                <a:cs typeface="Arial" charset="0"/>
              </a:rPr>
              <a:t>набора инструментов</a:t>
            </a:r>
            <a:r>
              <a:rPr lang="en-GB" sz="1600" dirty="0" smtClean="0">
                <a:solidFill>
                  <a:srgbClr val="000000"/>
                </a:solidFill>
                <a:cs typeface="Arial" charset="0"/>
              </a:rPr>
              <a:t>. </a:t>
            </a:r>
            <a:endParaRPr lang="en-GB" sz="1600" dirty="0">
              <a:solidFill>
                <a:srgbClr val="000000"/>
              </a:solidFill>
              <a:cs typeface="Arial" charset="0"/>
            </a:endParaRPr>
          </a:p>
        </p:txBody>
      </p:sp>
      <p:sp>
        <p:nvSpPr>
          <p:cNvPr id="5"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400" dirty="0">
                <a:solidFill>
                  <a:srgbClr val="000000"/>
                </a:solidFill>
                <a:cs typeface="Times New Roman" pitchFamily="18" charset="0"/>
              </a:rPr>
              <a:t>Разработка стратегии вовлечения заинтересованных сторон </a:t>
            </a:r>
            <a:endParaRPr lang="en-US" sz="2400" dirty="0">
              <a:solidFill>
                <a:srgbClr val="000000"/>
              </a:solidFill>
              <a:latin typeface="Calibri"/>
            </a:endParaRPr>
          </a:p>
        </p:txBody>
      </p:sp>
    </p:spTree>
    <p:extLst>
      <p:ext uri="{BB962C8B-B14F-4D97-AF65-F5344CB8AC3E}">
        <p14:creationId xmlns:p14="http://schemas.microsoft.com/office/powerpoint/2010/main" val="2878467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80216214"/>
              </p:ext>
            </p:extLst>
          </p:nvPr>
        </p:nvGraphicFramePr>
        <p:xfrm>
          <a:off x="304800" y="1066800"/>
          <a:ext cx="8610601" cy="5294906"/>
        </p:xfrm>
        <a:graphic>
          <a:graphicData uri="http://schemas.openxmlformats.org/drawingml/2006/table">
            <a:tbl>
              <a:tblPr firstRow="1" bandRow="1">
                <a:tableStyleId>{5C22544A-7EE6-4342-B048-85BDC9FD1C3A}</a:tableStyleId>
              </a:tblPr>
              <a:tblGrid>
                <a:gridCol w="1524000"/>
                <a:gridCol w="1924342"/>
                <a:gridCol w="1720753"/>
                <a:gridCol w="1917505"/>
                <a:gridCol w="1524001"/>
              </a:tblGrid>
              <a:tr h="1676400">
                <a:tc>
                  <a:txBody>
                    <a:bodyPr/>
                    <a:lstStyle/>
                    <a:p>
                      <a:pPr algn="ctr"/>
                      <a:r>
                        <a:rPr lang="ru-RU" sz="1400" dirty="0" smtClean="0">
                          <a:solidFill>
                            <a:schemeClr val="tx1"/>
                          </a:solidFill>
                        </a:rPr>
                        <a:t>Инструменты / мероприятия для  участия и консультаций</a:t>
                      </a:r>
                    </a:p>
                    <a:p>
                      <a:pPr algn="ctr"/>
                      <a:endParaRPr lang="en-GB" sz="1400" dirty="0">
                        <a:solidFill>
                          <a:schemeClr val="tx1"/>
                        </a:solidFill>
                      </a:endParaRP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B0F0"/>
                          </a:solidFill>
                        </a:rPr>
                        <a:t>Инструмент для сочетания заинтересованных сторон  друг с другом</a:t>
                      </a:r>
                      <a:endParaRPr lang="en-GB" sz="1400" b="1" dirty="0">
                        <a:solidFill>
                          <a:srgbClr val="00B0F0"/>
                        </a:solidFill>
                      </a:endParaRP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aseline="0" dirty="0" smtClean="0">
                          <a:solidFill>
                            <a:schemeClr val="tx1"/>
                          </a:solidFill>
                        </a:rPr>
                        <a:t>5 </a:t>
                      </a:r>
                      <a:r>
                        <a:rPr lang="ru-RU" sz="1400" baseline="0" dirty="0" smtClean="0">
                          <a:solidFill>
                            <a:schemeClr val="tx1"/>
                          </a:solidFill>
                        </a:rPr>
                        <a:t>категорией заинтересованных сторон</a:t>
                      </a:r>
                      <a:endParaRPr lang="en-GB" sz="1400" dirty="0">
                        <a:solidFill>
                          <a:schemeClr val="tx1"/>
                        </a:solidFill>
                      </a:endParaRP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B0F0"/>
                          </a:solidFill>
                        </a:rPr>
                        <a:t>Инструмент для сочетания заинтересованных сторон  друг с другом</a:t>
                      </a:r>
                      <a:endParaRPr lang="en-GB" sz="1400" b="1" dirty="0">
                        <a:solidFill>
                          <a:srgbClr val="00B0F0"/>
                        </a:solidFill>
                      </a:endParaRP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rPr>
                        <a:t>Инструменты / мероприятия для связи</a:t>
                      </a:r>
                      <a:endParaRPr lang="en-GB" sz="1400" dirty="0">
                        <a:solidFill>
                          <a:schemeClr val="tx1"/>
                        </a:solidFill>
                      </a:endParaRP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8506">
                <a:tc>
                  <a:txBody>
                    <a:bodyPr/>
                    <a:lstStyle/>
                    <a:p>
                      <a:endParaRPr lang="en-GB" sz="1800" dirty="0" smtClean="0"/>
                    </a:p>
                    <a:p>
                      <a:endParaRPr lang="en-GB" sz="1800" dirty="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aseline="0" dirty="0" smtClean="0"/>
                        <a:t> </a:t>
                      </a:r>
                    </a:p>
                    <a:p>
                      <a:endParaRPr lang="en-GB" sz="1800" baseline="0" dirty="0" smtClean="0"/>
                    </a:p>
                    <a:p>
                      <a:endParaRPr lang="en-GB" sz="1800" dirty="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5"/>
          <p:cNvCxnSpPr/>
          <p:nvPr/>
        </p:nvCxnSpPr>
        <p:spPr>
          <a:xfrm flipV="1">
            <a:off x="2124075" y="3284984"/>
            <a:ext cx="1800225" cy="10750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047875" y="3984625"/>
            <a:ext cx="1808163" cy="531813"/>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69165" y="3876398"/>
            <a:ext cx="2088604" cy="97631"/>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35696" y="4539395"/>
            <a:ext cx="2088604" cy="1162503"/>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51050" y="5134696"/>
            <a:ext cx="1873250" cy="670793"/>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7" idx="1"/>
          </p:cNvCxnSpPr>
          <p:nvPr/>
        </p:nvCxnSpPr>
        <p:spPr>
          <a:xfrm>
            <a:off x="2124075" y="3501008"/>
            <a:ext cx="1818594" cy="97376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37889" y="3218549"/>
            <a:ext cx="1838367" cy="668445"/>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148064" y="3284985"/>
            <a:ext cx="1871861" cy="602009"/>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42669" y="3033883"/>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5" name="TextBox 14"/>
          <p:cNvSpPr txBox="1"/>
          <p:nvPr/>
        </p:nvSpPr>
        <p:spPr>
          <a:xfrm>
            <a:off x="3924300" y="364490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7" name="TextBox 16"/>
          <p:cNvSpPr txBox="1"/>
          <p:nvPr/>
        </p:nvSpPr>
        <p:spPr>
          <a:xfrm>
            <a:off x="3942669" y="4290106"/>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8" name="TextBox 17"/>
          <p:cNvSpPr txBox="1"/>
          <p:nvPr/>
        </p:nvSpPr>
        <p:spPr>
          <a:xfrm>
            <a:off x="3942669" y="4928156"/>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20" name="TextBox 19"/>
          <p:cNvSpPr txBox="1"/>
          <p:nvPr/>
        </p:nvSpPr>
        <p:spPr>
          <a:xfrm>
            <a:off x="3957769" y="5517232"/>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cxnSp>
        <p:nvCxnSpPr>
          <p:cNvPr id="25" name="Straight Arrow Connector 24"/>
          <p:cNvCxnSpPr/>
          <p:nvPr/>
        </p:nvCxnSpPr>
        <p:spPr>
          <a:xfrm flipV="1">
            <a:off x="5148064" y="3956079"/>
            <a:ext cx="1728192" cy="518693"/>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148064" y="4516438"/>
            <a:ext cx="1871861" cy="59638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300464" y="4474772"/>
            <a:ext cx="1719461" cy="63805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037889" y="5701898"/>
            <a:ext cx="2126399" cy="103591"/>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391400" y="3035883"/>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37" name="TextBox 36"/>
          <p:cNvSpPr txBox="1"/>
          <p:nvPr/>
        </p:nvSpPr>
        <p:spPr>
          <a:xfrm>
            <a:off x="7391400" y="3663929"/>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38" name="TextBox 37"/>
          <p:cNvSpPr txBox="1"/>
          <p:nvPr/>
        </p:nvSpPr>
        <p:spPr>
          <a:xfrm>
            <a:off x="7405255" y="4290106"/>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39" name="TextBox 38"/>
          <p:cNvSpPr txBox="1"/>
          <p:nvPr/>
        </p:nvSpPr>
        <p:spPr>
          <a:xfrm>
            <a:off x="7405255" y="5015839"/>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40" name="TextBox 39"/>
          <p:cNvSpPr txBox="1"/>
          <p:nvPr/>
        </p:nvSpPr>
        <p:spPr>
          <a:xfrm>
            <a:off x="7405255" y="5576815"/>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41" name="TextBox 40"/>
          <p:cNvSpPr txBox="1"/>
          <p:nvPr/>
        </p:nvSpPr>
        <p:spPr>
          <a:xfrm>
            <a:off x="755576" y="3183439"/>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42" name="TextBox 41"/>
          <p:cNvSpPr txBox="1"/>
          <p:nvPr/>
        </p:nvSpPr>
        <p:spPr>
          <a:xfrm>
            <a:off x="755576" y="3789363"/>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43" name="TextBox 42"/>
          <p:cNvSpPr txBox="1"/>
          <p:nvPr/>
        </p:nvSpPr>
        <p:spPr>
          <a:xfrm>
            <a:off x="755576" y="4354729"/>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44" name="TextBox 43"/>
          <p:cNvSpPr txBox="1"/>
          <p:nvPr/>
        </p:nvSpPr>
        <p:spPr>
          <a:xfrm>
            <a:off x="755576" y="495003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45" name="TextBox 44"/>
          <p:cNvSpPr txBox="1"/>
          <p:nvPr/>
        </p:nvSpPr>
        <p:spPr>
          <a:xfrm>
            <a:off x="755576" y="560005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cxnSp>
        <p:nvCxnSpPr>
          <p:cNvPr id="50" name="Straight Arrow Connector 49"/>
          <p:cNvCxnSpPr>
            <a:stCxn id="20" idx="3"/>
          </p:cNvCxnSpPr>
          <p:nvPr/>
        </p:nvCxnSpPr>
        <p:spPr>
          <a:xfrm flipV="1">
            <a:off x="5037889" y="3284984"/>
            <a:ext cx="2198407" cy="241691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17" idx="1"/>
          </p:cNvCxnSpPr>
          <p:nvPr/>
        </p:nvCxnSpPr>
        <p:spPr>
          <a:xfrm flipV="1">
            <a:off x="1835696" y="4474772"/>
            <a:ext cx="2106973" cy="65992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solidFill>
                  <a:srgbClr val="000000"/>
                </a:solidFill>
                <a:cs typeface="Times New Roman" pitchFamily="18" charset="0"/>
              </a:rPr>
              <a:t>Набор инструментов для разработки </a:t>
            </a:r>
            <a:r>
              <a:rPr lang="ru-RU" sz="2400" dirty="0">
                <a:solidFill>
                  <a:srgbClr val="000000"/>
                </a:solidFill>
                <a:cs typeface="Times New Roman" pitchFamily="18" charset="0"/>
              </a:rPr>
              <a:t>стратегии вовлечения </a:t>
            </a:r>
            <a:endParaRPr lang="ru-RU" sz="2400" dirty="0" smtClean="0">
              <a:solidFill>
                <a:srgbClr val="000000"/>
              </a:solidFill>
              <a:cs typeface="Times New Roman" pitchFamily="18" charset="0"/>
            </a:endParaRPr>
          </a:p>
          <a:p>
            <a:r>
              <a:rPr lang="ru-RU" sz="2400" dirty="0" smtClean="0">
                <a:solidFill>
                  <a:srgbClr val="000000"/>
                </a:solidFill>
                <a:cs typeface="Times New Roman" pitchFamily="18" charset="0"/>
              </a:rPr>
              <a:t>заинтересованных </a:t>
            </a:r>
            <a:r>
              <a:rPr lang="ru-RU" sz="2400" dirty="0">
                <a:solidFill>
                  <a:srgbClr val="000000"/>
                </a:solidFill>
                <a:cs typeface="Times New Roman" pitchFamily="18" charset="0"/>
              </a:rPr>
              <a:t>сторон</a:t>
            </a:r>
            <a:endParaRPr lang="en-US" sz="2400" dirty="0">
              <a:solidFill>
                <a:srgbClr val="000000"/>
              </a:solidFill>
              <a:latin typeface="Calibri"/>
            </a:endParaRPr>
          </a:p>
          <a:p>
            <a:pPr lvl="0"/>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2532489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9483</TotalTime>
  <Words>2487</Words>
  <Application>Microsoft Office PowerPoint</Application>
  <PresentationFormat>On-screen Show (4:3)</PresentationFormat>
  <Paragraphs>326</Paragraphs>
  <Slides>24</Slides>
  <Notes>23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29" baseType="lpstr">
      <vt:lpstr>Office Theme</vt:lpstr>
      <vt:lpstr>2_Default Design</vt:lpstr>
      <vt:lpstr>1_Office Theme</vt:lpstr>
      <vt:lpstr>3_Office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PeterOHara</dc:creator>
  <cp:lastModifiedBy>PeterOHara</cp:lastModifiedBy>
  <cp:revision>491</cp:revision>
  <cp:lastPrinted>2014-04-07T19:17:29Z</cp:lastPrinted>
  <dcterms:created xsi:type="dcterms:W3CDTF">2013-12-08T21:09:35Z</dcterms:created>
  <dcterms:modified xsi:type="dcterms:W3CDTF">2014-08-07T21:48:36Z</dcterms:modified>
</cp:coreProperties>
</file>