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0">
  <p:sldMasterIdLst>
    <p:sldMasterId id="2147483648" r:id="rId1"/>
    <p:sldMasterId id="2147483673" r:id="rId2"/>
    <p:sldMasterId id="2147483689" r:id="rId3"/>
    <p:sldMasterId id="2147483706" r:id="rId4"/>
  </p:sldMasterIdLst>
  <p:notesMasterIdLst>
    <p:notesMasterId r:id="rId15"/>
  </p:notesMasterIdLst>
  <p:sldIdLst>
    <p:sldId id="316" r:id="rId5"/>
    <p:sldId id="315" r:id="rId6"/>
    <p:sldId id="307" r:id="rId7"/>
    <p:sldId id="317" r:id="rId8"/>
    <p:sldId id="309" r:id="rId9"/>
    <p:sldId id="310" r:id="rId10"/>
    <p:sldId id="311" r:id="rId11"/>
    <p:sldId id="312" r:id="rId12"/>
    <p:sldId id="313"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sani" initials="p" lastIdx="1" clrIdx="0"/>
  <p:cmAuthor id="1" name="PeterOHara" initials="P"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6" autoAdjust="0"/>
    <p:restoredTop sz="91942" autoAdjust="0"/>
  </p:normalViewPr>
  <p:slideViewPr>
    <p:cSldViewPr>
      <p:cViewPr>
        <p:scale>
          <a:sx n="100" d="100"/>
          <a:sy n="100" d="100"/>
        </p:scale>
        <p:origin x="-816" y="3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E27DB-C33C-461D-97AF-AAA2E48295A2}"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4C329C6D-ED45-4CAB-9E86-1DD1F3395688}">
      <dgm:prSet phldrT="[Text]" custT="1"/>
      <dgm:spPr/>
      <dgm:t>
        <a:bodyPr/>
        <a:lstStyle/>
        <a:p>
          <a:pPr algn="l"/>
          <a:r>
            <a:rPr lang="en-GB" sz="1800" b="1" dirty="0" smtClean="0">
              <a:solidFill>
                <a:srgbClr val="00B050"/>
              </a:solidFill>
            </a:rPr>
            <a:t>Green </a:t>
          </a:r>
        </a:p>
        <a:p>
          <a:pPr algn="l"/>
          <a:r>
            <a:rPr lang="en-GB" sz="1800" b="1" dirty="0" smtClean="0">
              <a:solidFill>
                <a:srgbClr val="00B050"/>
              </a:solidFill>
            </a:rPr>
            <a:t>economy/</a:t>
          </a:r>
        </a:p>
        <a:p>
          <a:pPr algn="l"/>
          <a:r>
            <a:rPr lang="en-GB" sz="1800" b="1" dirty="0" smtClean="0">
              <a:solidFill>
                <a:srgbClr val="00B050"/>
              </a:solidFill>
            </a:rPr>
            <a:t>Sustainable</a:t>
          </a:r>
        </a:p>
        <a:p>
          <a:pPr algn="l"/>
          <a:r>
            <a:rPr lang="en-GB" sz="1800" b="1" dirty="0" smtClean="0">
              <a:solidFill>
                <a:srgbClr val="00B050"/>
              </a:solidFill>
            </a:rPr>
            <a:t>development </a:t>
          </a:r>
        </a:p>
        <a:p>
          <a:pPr algn="l"/>
          <a:r>
            <a:rPr lang="en-GB" sz="1800" b="1" dirty="0" smtClean="0">
              <a:solidFill>
                <a:srgbClr val="00B050"/>
              </a:solidFill>
            </a:rPr>
            <a:t>objectives  </a:t>
          </a:r>
        </a:p>
        <a:p>
          <a:pPr algn="l"/>
          <a:r>
            <a:rPr lang="en-GB" sz="1800" b="1" dirty="0" smtClean="0">
              <a:solidFill>
                <a:srgbClr val="00B050"/>
              </a:solidFill>
            </a:rPr>
            <a:t>and priorities</a:t>
          </a:r>
        </a:p>
      </dgm:t>
    </dgm:pt>
    <dgm:pt modelId="{C5B00599-F6FE-43E6-914E-683CC1BBE7D0}" type="parTrans" cxnId="{957EAD6F-4262-4190-9DB9-A32A5F567969}">
      <dgm:prSet/>
      <dgm:spPr/>
      <dgm:t>
        <a:bodyPr/>
        <a:lstStyle/>
        <a:p>
          <a:endParaRPr lang="en-GB"/>
        </a:p>
      </dgm:t>
    </dgm:pt>
    <dgm:pt modelId="{079EE083-9C74-40F0-8629-563798C53567}" type="sibTrans" cxnId="{957EAD6F-4262-4190-9DB9-A32A5F567969}">
      <dgm:prSet/>
      <dgm:spPr/>
      <dgm:t>
        <a:bodyPr/>
        <a:lstStyle/>
        <a:p>
          <a:endParaRPr lang="en-GB"/>
        </a:p>
      </dgm:t>
    </dgm:pt>
    <dgm:pt modelId="{BD7B97E7-2C7B-4237-A7A2-9C60A8BB13B6}">
      <dgm:prSet phldrT="[Text]" custT="1"/>
      <dgm:spPr/>
      <dgm:t>
        <a:bodyPr/>
        <a:lstStyle/>
        <a:p>
          <a:pPr algn="r"/>
          <a:r>
            <a:rPr lang="en-GB" sz="1800" dirty="0" smtClean="0"/>
            <a:t>                  </a:t>
          </a:r>
          <a:r>
            <a:rPr lang="en-GB" sz="1800" b="1" dirty="0" smtClean="0">
              <a:solidFill>
                <a:schemeClr val="accent2">
                  <a:lumMod val="60000"/>
                  <a:lumOff val="40000"/>
                </a:schemeClr>
              </a:solidFill>
            </a:rPr>
            <a:t>Sustainable</a:t>
          </a:r>
        </a:p>
        <a:p>
          <a:pPr algn="r"/>
          <a:r>
            <a:rPr lang="en-GB" sz="1800" b="1" dirty="0" smtClean="0">
              <a:solidFill>
                <a:schemeClr val="accent2">
                  <a:lumMod val="60000"/>
                  <a:lumOff val="40000"/>
                </a:schemeClr>
              </a:solidFill>
            </a:rPr>
            <a:t> forest </a:t>
          </a:r>
        </a:p>
        <a:p>
          <a:pPr algn="r"/>
          <a:r>
            <a:rPr lang="en-GB" sz="1800" b="1" dirty="0" smtClean="0">
              <a:solidFill>
                <a:schemeClr val="accent2">
                  <a:lumMod val="60000"/>
                  <a:lumOff val="40000"/>
                </a:schemeClr>
              </a:solidFill>
            </a:rPr>
            <a:t>management </a:t>
          </a:r>
        </a:p>
        <a:p>
          <a:pPr algn="r"/>
          <a:r>
            <a:rPr lang="en-GB" sz="1800" b="1" dirty="0" smtClean="0">
              <a:solidFill>
                <a:schemeClr val="accent2">
                  <a:lumMod val="60000"/>
                  <a:lumOff val="40000"/>
                </a:schemeClr>
              </a:solidFill>
            </a:rPr>
            <a:t>potential</a:t>
          </a:r>
          <a:endParaRPr lang="en-GB" sz="1800" b="1" dirty="0">
            <a:solidFill>
              <a:schemeClr val="accent2">
                <a:lumMod val="60000"/>
                <a:lumOff val="40000"/>
              </a:schemeClr>
            </a:solidFill>
          </a:endParaRPr>
        </a:p>
      </dgm:t>
    </dgm:pt>
    <dgm:pt modelId="{9ABB9C7C-BC77-4996-AD02-845A0AD5AC67}" type="parTrans" cxnId="{37369679-D36D-4244-9E6C-14A613DFE8A7}">
      <dgm:prSet/>
      <dgm:spPr/>
      <dgm:t>
        <a:bodyPr/>
        <a:lstStyle/>
        <a:p>
          <a:endParaRPr lang="en-GB"/>
        </a:p>
      </dgm:t>
    </dgm:pt>
    <dgm:pt modelId="{8A294C63-D62B-46F2-9E0E-0EF7A89D01B5}" type="sibTrans" cxnId="{37369679-D36D-4244-9E6C-14A613DFE8A7}">
      <dgm:prSet/>
      <dgm:spPr/>
      <dgm:t>
        <a:bodyPr/>
        <a:lstStyle/>
        <a:p>
          <a:endParaRPr lang="en-GB"/>
        </a:p>
      </dgm:t>
    </dgm:pt>
    <dgm:pt modelId="{5D7AC2FD-7608-4930-9179-5810E1A00625}" type="pres">
      <dgm:prSet presAssocID="{3A9E27DB-C33C-461D-97AF-AAA2E48295A2}" presName="Name0" presStyleCnt="0">
        <dgm:presLayoutVars>
          <dgm:chMax val="7"/>
          <dgm:dir/>
          <dgm:resizeHandles val="exact"/>
        </dgm:presLayoutVars>
      </dgm:prSet>
      <dgm:spPr/>
    </dgm:pt>
    <dgm:pt modelId="{0F0B8B38-8818-4852-B196-59A5C86918C5}" type="pres">
      <dgm:prSet presAssocID="{3A9E27DB-C33C-461D-97AF-AAA2E48295A2}" presName="ellipse1" presStyleLbl="vennNode1" presStyleIdx="0" presStyleCnt="2" custScaleX="178395" custScaleY="161209" custLinFactNeighborX="-19696" custLinFactNeighborY="31179">
        <dgm:presLayoutVars>
          <dgm:bulletEnabled val="1"/>
        </dgm:presLayoutVars>
      </dgm:prSet>
      <dgm:spPr/>
      <dgm:t>
        <a:bodyPr/>
        <a:lstStyle/>
        <a:p>
          <a:endParaRPr lang="en-GB"/>
        </a:p>
      </dgm:t>
    </dgm:pt>
    <dgm:pt modelId="{5EF10A7E-33D6-4E40-8E0B-569F0AC0BACA}" type="pres">
      <dgm:prSet presAssocID="{3A9E27DB-C33C-461D-97AF-AAA2E48295A2}" presName="ellipse2" presStyleLbl="vennNode1" presStyleIdx="1" presStyleCnt="2" custScaleX="173417" custScaleY="158162" custLinFactNeighborX="15088" custLinFactNeighborY="-35515">
        <dgm:presLayoutVars>
          <dgm:bulletEnabled val="1"/>
        </dgm:presLayoutVars>
      </dgm:prSet>
      <dgm:spPr/>
      <dgm:t>
        <a:bodyPr/>
        <a:lstStyle/>
        <a:p>
          <a:endParaRPr lang="en-GB"/>
        </a:p>
      </dgm:t>
    </dgm:pt>
  </dgm:ptLst>
  <dgm:cxnLst>
    <dgm:cxn modelId="{957EAD6F-4262-4190-9DB9-A32A5F567969}" srcId="{3A9E27DB-C33C-461D-97AF-AAA2E48295A2}" destId="{4C329C6D-ED45-4CAB-9E86-1DD1F3395688}" srcOrd="0" destOrd="0" parTransId="{C5B00599-F6FE-43E6-914E-683CC1BBE7D0}" sibTransId="{079EE083-9C74-40F0-8629-563798C53567}"/>
    <dgm:cxn modelId="{7A4086DE-B981-4875-A916-84A7D2999B87}" type="presOf" srcId="{3A9E27DB-C33C-461D-97AF-AAA2E48295A2}" destId="{5D7AC2FD-7608-4930-9179-5810E1A00625}" srcOrd="0" destOrd="0" presId="urn:microsoft.com/office/officeart/2005/8/layout/rings+Icon"/>
    <dgm:cxn modelId="{37369679-D36D-4244-9E6C-14A613DFE8A7}" srcId="{3A9E27DB-C33C-461D-97AF-AAA2E48295A2}" destId="{BD7B97E7-2C7B-4237-A7A2-9C60A8BB13B6}" srcOrd="1" destOrd="0" parTransId="{9ABB9C7C-BC77-4996-AD02-845A0AD5AC67}" sibTransId="{8A294C63-D62B-46F2-9E0E-0EF7A89D01B5}"/>
    <dgm:cxn modelId="{FC1A25E1-5EB8-47B1-BE35-7966E77C5F13}" type="presOf" srcId="{BD7B97E7-2C7B-4237-A7A2-9C60A8BB13B6}" destId="{5EF10A7E-33D6-4E40-8E0B-569F0AC0BACA}" srcOrd="0" destOrd="0" presId="urn:microsoft.com/office/officeart/2005/8/layout/rings+Icon"/>
    <dgm:cxn modelId="{5A87866F-BD7F-4FB1-9382-75FC07B95A70}" type="presOf" srcId="{4C329C6D-ED45-4CAB-9E86-1DD1F3395688}" destId="{0F0B8B38-8818-4852-B196-59A5C86918C5}" srcOrd="0" destOrd="0" presId="urn:microsoft.com/office/officeart/2005/8/layout/rings+Icon"/>
    <dgm:cxn modelId="{D44534C7-4201-410F-8599-A511F8664303}" type="presParOf" srcId="{5D7AC2FD-7608-4930-9179-5810E1A00625}" destId="{0F0B8B38-8818-4852-B196-59A5C86918C5}" srcOrd="0" destOrd="0" presId="urn:microsoft.com/office/officeart/2005/8/layout/rings+Icon"/>
    <dgm:cxn modelId="{8DF44DA0-DADD-4DDC-9945-F13E3B7F7E54}" type="presParOf" srcId="{5D7AC2FD-7608-4930-9179-5810E1A00625}" destId="{5EF10A7E-33D6-4E40-8E0B-569F0AC0BACA}"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B8B38-8818-4852-B196-59A5C86918C5}">
      <dsp:nvSpPr>
        <dsp:cNvPr id="0" name=""/>
        <dsp:cNvSpPr/>
      </dsp:nvSpPr>
      <dsp:spPr>
        <a:xfrm>
          <a:off x="110655" y="35788"/>
          <a:ext cx="4777529" cy="43175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smtClean="0">
              <a:solidFill>
                <a:srgbClr val="00B050"/>
              </a:solidFill>
            </a:rPr>
            <a:t>Green </a:t>
          </a:r>
        </a:p>
        <a:p>
          <a:pPr lvl="0" algn="l" defTabSz="800100">
            <a:lnSpc>
              <a:spcPct val="90000"/>
            </a:lnSpc>
            <a:spcBef>
              <a:spcPct val="0"/>
            </a:spcBef>
            <a:spcAft>
              <a:spcPct val="35000"/>
            </a:spcAft>
          </a:pPr>
          <a:r>
            <a:rPr lang="en-GB" sz="1800" b="1" kern="1200" dirty="0" smtClean="0">
              <a:solidFill>
                <a:srgbClr val="00B050"/>
              </a:solidFill>
            </a:rPr>
            <a:t>economy/</a:t>
          </a:r>
        </a:p>
        <a:p>
          <a:pPr lvl="0" algn="l" defTabSz="800100">
            <a:lnSpc>
              <a:spcPct val="90000"/>
            </a:lnSpc>
            <a:spcBef>
              <a:spcPct val="0"/>
            </a:spcBef>
            <a:spcAft>
              <a:spcPct val="35000"/>
            </a:spcAft>
          </a:pPr>
          <a:r>
            <a:rPr lang="en-GB" sz="1800" b="1" kern="1200" dirty="0" smtClean="0">
              <a:solidFill>
                <a:srgbClr val="00B050"/>
              </a:solidFill>
            </a:rPr>
            <a:t>Sustainable</a:t>
          </a:r>
        </a:p>
        <a:p>
          <a:pPr lvl="0" algn="l" defTabSz="800100">
            <a:lnSpc>
              <a:spcPct val="90000"/>
            </a:lnSpc>
            <a:spcBef>
              <a:spcPct val="0"/>
            </a:spcBef>
            <a:spcAft>
              <a:spcPct val="35000"/>
            </a:spcAft>
          </a:pPr>
          <a:r>
            <a:rPr lang="en-GB" sz="1800" b="1" kern="1200" dirty="0" smtClean="0">
              <a:solidFill>
                <a:srgbClr val="00B050"/>
              </a:solidFill>
            </a:rPr>
            <a:t>development </a:t>
          </a:r>
        </a:p>
        <a:p>
          <a:pPr lvl="0" algn="l" defTabSz="800100">
            <a:lnSpc>
              <a:spcPct val="90000"/>
            </a:lnSpc>
            <a:spcBef>
              <a:spcPct val="0"/>
            </a:spcBef>
            <a:spcAft>
              <a:spcPct val="35000"/>
            </a:spcAft>
          </a:pPr>
          <a:r>
            <a:rPr lang="en-GB" sz="1800" b="1" kern="1200" dirty="0" smtClean="0">
              <a:solidFill>
                <a:srgbClr val="00B050"/>
              </a:solidFill>
            </a:rPr>
            <a:t>objectives  </a:t>
          </a:r>
        </a:p>
        <a:p>
          <a:pPr lvl="0" algn="l" defTabSz="800100">
            <a:lnSpc>
              <a:spcPct val="90000"/>
            </a:lnSpc>
            <a:spcBef>
              <a:spcPct val="0"/>
            </a:spcBef>
            <a:spcAft>
              <a:spcPct val="35000"/>
            </a:spcAft>
          </a:pPr>
          <a:r>
            <a:rPr lang="en-GB" sz="1800" b="1" kern="1200" dirty="0" smtClean="0">
              <a:solidFill>
                <a:srgbClr val="00B050"/>
              </a:solidFill>
            </a:rPr>
            <a:t>and priorities</a:t>
          </a:r>
        </a:p>
      </dsp:txBody>
      <dsp:txXfrm>
        <a:off x="810308" y="668083"/>
        <a:ext cx="3378223" cy="3052991"/>
      </dsp:txXfrm>
    </dsp:sp>
    <dsp:sp modelId="{5EF10A7E-33D6-4E40-8E0B-569F0AC0BACA}">
      <dsp:nvSpPr>
        <dsp:cNvPr id="0" name=""/>
        <dsp:cNvSpPr/>
      </dsp:nvSpPr>
      <dsp:spPr>
        <a:xfrm>
          <a:off x="2487228" y="76603"/>
          <a:ext cx="4644215" cy="42359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n-GB" sz="1800" kern="1200" dirty="0" smtClean="0"/>
            <a:t>                  </a:t>
          </a:r>
          <a:r>
            <a:rPr lang="en-GB" sz="1800" b="1" kern="1200" dirty="0" smtClean="0">
              <a:solidFill>
                <a:schemeClr val="accent2">
                  <a:lumMod val="60000"/>
                  <a:lumOff val="40000"/>
                </a:schemeClr>
              </a:solidFill>
            </a:rPr>
            <a:t>Sustainable</a:t>
          </a:r>
        </a:p>
        <a:p>
          <a:pPr lvl="0" algn="r" defTabSz="800100">
            <a:lnSpc>
              <a:spcPct val="90000"/>
            </a:lnSpc>
            <a:spcBef>
              <a:spcPct val="0"/>
            </a:spcBef>
            <a:spcAft>
              <a:spcPct val="35000"/>
            </a:spcAft>
          </a:pPr>
          <a:r>
            <a:rPr lang="en-GB" sz="1800" b="1" kern="1200" dirty="0" smtClean="0">
              <a:solidFill>
                <a:schemeClr val="accent2">
                  <a:lumMod val="60000"/>
                  <a:lumOff val="40000"/>
                </a:schemeClr>
              </a:solidFill>
            </a:rPr>
            <a:t> forest </a:t>
          </a:r>
        </a:p>
        <a:p>
          <a:pPr lvl="0" algn="r" defTabSz="800100">
            <a:lnSpc>
              <a:spcPct val="90000"/>
            </a:lnSpc>
            <a:spcBef>
              <a:spcPct val="0"/>
            </a:spcBef>
            <a:spcAft>
              <a:spcPct val="35000"/>
            </a:spcAft>
          </a:pPr>
          <a:r>
            <a:rPr lang="en-GB" sz="1800" b="1" kern="1200" dirty="0" smtClean="0">
              <a:solidFill>
                <a:schemeClr val="accent2">
                  <a:lumMod val="60000"/>
                  <a:lumOff val="40000"/>
                </a:schemeClr>
              </a:solidFill>
            </a:rPr>
            <a:t>management </a:t>
          </a:r>
        </a:p>
        <a:p>
          <a:pPr lvl="0" algn="r" defTabSz="800100">
            <a:lnSpc>
              <a:spcPct val="90000"/>
            </a:lnSpc>
            <a:spcBef>
              <a:spcPct val="0"/>
            </a:spcBef>
            <a:spcAft>
              <a:spcPct val="35000"/>
            </a:spcAft>
          </a:pPr>
          <a:r>
            <a:rPr lang="en-GB" sz="1800" b="1" kern="1200" dirty="0" smtClean="0">
              <a:solidFill>
                <a:schemeClr val="accent2">
                  <a:lumMod val="60000"/>
                  <a:lumOff val="40000"/>
                </a:schemeClr>
              </a:solidFill>
            </a:rPr>
            <a:t>potential</a:t>
          </a:r>
          <a:endParaRPr lang="en-GB" sz="1800" b="1" kern="1200" dirty="0">
            <a:solidFill>
              <a:schemeClr val="accent2">
                <a:lumMod val="60000"/>
                <a:lumOff val="40000"/>
              </a:schemeClr>
            </a:solidFill>
          </a:endParaRPr>
        </a:p>
      </dsp:txBody>
      <dsp:txXfrm>
        <a:off x="3167358" y="696947"/>
        <a:ext cx="3283955" cy="299528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0828EF-87CA-42E8-867E-F6801A40FE03}" type="datetimeFigureOut">
              <a:rPr lang="en-GB" smtClean="0"/>
              <a:t>05/09/2014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62707-7360-492D-B6BA-DEF2156CCD2D}" type="slidenum">
              <a:rPr lang="en-GB" smtClean="0"/>
              <a:t>‹#›</a:t>
            </a:fld>
            <a:endParaRPr lang="en-GB"/>
          </a:p>
        </p:txBody>
      </p:sp>
    </p:spTree>
    <p:extLst>
      <p:ext uri="{BB962C8B-B14F-4D97-AF65-F5344CB8AC3E}">
        <p14:creationId xmlns:p14="http://schemas.microsoft.com/office/powerpoint/2010/main" val="370248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40" indent="-285746">
              <a:defRPr>
                <a:solidFill>
                  <a:schemeClr val="tx1"/>
                </a:solidFill>
                <a:latin typeface="Arial" charset="0"/>
              </a:defRPr>
            </a:lvl2pPr>
            <a:lvl3pPr marL="1142985" indent="-228597">
              <a:defRPr>
                <a:solidFill>
                  <a:schemeClr val="tx1"/>
                </a:solidFill>
                <a:latin typeface="Arial" charset="0"/>
              </a:defRPr>
            </a:lvl3pPr>
            <a:lvl4pPr marL="1600178" indent="-228597">
              <a:defRPr>
                <a:solidFill>
                  <a:schemeClr val="tx1"/>
                </a:solidFill>
                <a:latin typeface="Arial" charset="0"/>
              </a:defRPr>
            </a:lvl4pPr>
            <a:lvl5pPr marL="2057372" indent="-228597">
              <a:defRPr>
                <a:solidFill>
                  <a:schemeClr val="tx1"/>
                </a:solidFill>
                <a:latin typeface="Arial" charset="0"/>
              </a:defRPr>
            </a:lvl5pPr>
            <a:lvl6pPr marL="2514566" indent="-228597" fontAlgn="base">
              <a:spcBef>
                <a:spcPct val="0"/>
              </a:spcBef>
              <a:spcAft>
                <a:spcPct val="0"/>
              </a:spcAft>
              <a:defRPr>
                <a:solidFill>
                  <a:schemeClr val="tx1"/>
                </a:solidFill>
                <a:latin typeface="Arial" charset="0"/>
              </a:defRPr>
            </a:lvl6pPr>
            <a:lvl7pPr marL="2971759" indent="-228597" fontAlgn="base">
              <a:spcBef>
                <a:spcPct val="0"/>
              </a:spcBef>
              <a:spcAft>
                <a:spcPct val="0"/>
              </a:spcAft>
              <a:defRPr>
                <a:solidFill>
                  <a:schemeClr val="tx1"/>
                </a:solidFill>
                <a:latin typeface="Arial" charset="0"/>
              </a:defRPr>
            </a:lvl7pPr>
            <a:lvl8pPr marL="3428953" indent="-228597" fontAlgn="base">
              <a:spcBef>
                <a:spcPct val="0"/>
              </a:spcBef>
              <a:spcAft>
                <a:spcPct val="0"/>
              </a:spcAft>
              <a:defRPr>
                <a:solidFill>
                  <a:schemeClr val="tx1"/>
                </a:solidFill>
                <a:latin typeface="Arial" charset="0"/>
              </a:defRPr>
            </a:lvl8pPr>
            <a:lvl9pPr marL="3886147" indent="-228597" fontAlgn="base">
              <a:spcBef>
                <a:spcPct val="0"/>
              </a:spcBef>
              <a:spcAft>
                <a:spcPct val="0"/>
              </a:spcAft>
              <a:defRPr>
                <a:solidFill>
                  <a:schemeClr val="tx1"/>
                </a:solidFill>
                <a:latin typeface="Arial" charset="0"/>
              </a:defRPr>
            </a:lvl9pPr>
          </a:lstStyle>
          <a:p>
            <a:pPr>
              <a:defRPr/>
            </a:pPr>
            <a:fld id="{7B787CBF-CAF3-457D-AAAD-E56719937905}" type="slidenum">
              <a:rPr lang="en-GB" smtClean="0">
                <a:solidFill>
                  <a:srgbClr val="000000"/>
                </a:solidFill>
                <a:latin typeface="Calibri" pitchFamily="34" charset="0"/>
              </a:rPr>
              <a:pPr>
                <a:defRPr/>
              </a:pPr>
              <a:t>1</a:t>
            </a:fld>
            <a:endParaRPr lang="en-GB" smtClean="0">
              <a:solidFill>
                <a:srgbClr val="000000"/>
              </a:solidFill>
              <a:latin typeface="Calibri"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09" indent="-285734">
              <a:defRPr>
                <a:solidFill>
                  <a:schemeClr val="tx1"/>
                </a:solidFill>
                <a:latin typeface="Arial" charset="0"/>
              </a:defRPr>
            </a:lvl2pPr>
            <a:lvl3pPr marL="1142938" indent="-228588">
              <a:defRPr>
                <a:solidFill>
                  <a:schemeClr val="tx1"/>
                </a:solidFill>
                <a:latin typeface="Arial" charset="0"/>
              </a:defRPr>
            </a:lvl3pPr>
            <a:lvl4pPr marL="1600113" indent="-228588">
              <a:defRPr>
                <a:solidFill>
                  <a:schemeClr val="tx1"/>
                </a:solidFill>
                <a:latin typeface="Arial" charset="0"/>
              </a:defRPr>
            </a:lvl4pPr>
            <a:lvl5pPr marL="2057288" indent="-228588">
              <a:defRPr>
                <a:solidFill>
                  <a:schemeClr val="tx1"/>
                </a:solidFill>
                <a:latin typeface="Arial" charset="0"/>
              </a:defRPr>
            </a:lvl5pPr>
            <a:lvl6pPr marL="2514463" indent="-228588" fontAlgn="base">
              <a:spcBef>
                <a:spcPct val="0"/>
              </a:spcBef>
              <a:spcAft>
                <a:spcPct val="0"/>
              </a:spcAft>
              <a:defRPr>
                <a:solidFill>
                  <a:schemeClr val="tx1"/>
                </a:solidFill>
                <a:latin typeface="Arial" charset="0"/>
              </a:defRPr>
            </a:lvl6pPr>
            <a:lvl7pPr marL="2971638" indent="-228588" fontAlgn="base">
              <a:spcBef>
                <a:spcPct val="0"/>
              </a:spcBef>
              <a:spcAft>
                <a:spcPct val="0"/>
              </a:spcAft>
              <a:defRPr>
                <a:solidFill>
                  <a:schemeClr val="tx1"/>
                </a:solidFill>
                <a:latin typeface="Arial" charset="0"/>
              </a:defRPr>
            </a:lvl7pPr>
            <a:lvl8pPr marL="3428813" indent="-228588" fontAlgn="base">
              <a:spcBef>
                <a:spcPct val="0"/>
              </a:spcBef>
              <a:spcAft>
                <a:spcPct val="0"/>
              </a:spcAft>
              <a:defRPr>
                <a:solidFill>
                  <a:schemeClr val="tx1"/>
                </a:solidFill>
                <a:latin typeface="Arial" charset="0"/>
              </a:defRPr>
            </a:lvl8pPr>
            <a:lvl9pPr marL="3885988" indent="-228588" fontAlgn="base">
              <a:spcBef>
                <a:spcPct val="0"/>
              </a:spcBef>
              <a:spcAft>
                <a:spcPct val="0"/>
              </a:spcAft>
              <a:defRPr>
                <a:solidFill>
                  <a:schemeClr val="tx1"/>
                </a:solidFill>
                <a:latin typeface="Arial" charset="0"/>
              </a:defRPr>
            </a:lvl9pPr>
          </a:lstStyle>
          <a:p>
            <a:pPr>
              <a:defRPr/>
            </a:pPr>
            <a:fld id="{4683F58D-FC60-4E1F-8AA1-4F1589F6E19A}" type="slidenum">
              <a:rPr lang="en-GB" smtClean="0">
                <a:solidFill>
                  <a:srgbClr val="000000"/>
                </a:solidFill>
                <a:latin typeface="Calibri" pitchFamily="34" charset="0"/>
              </a:rPr>
              <a:pPr>
                <a:defRPr/>
              </a:pPr>
              <a:t>2</a:t>
            </a:fld>
            <a:endParaRPr lang="en-GB" smtClean="0">
              <a:solidFill>
                <a:srgbClr val="000000"/>
              </a:solidFill>
              <a:latin typeface="Calibri"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09" indent="-285734">
              <a:defRPr>
                <a:solidFill>
                  <a:schemeClr val="tx1"/>
                </a:solidFill>
                <a:latin typeface="Arial" charset="0"/>
              </a:defRPr>
            </a:lvl2pPr>
            <a:lvl3pPr marL="1142938" indent="-228588">
              <a:defRPr>
                <a:solidFill>
                  <a:schemeClr val="tx1"/>
                </a:solidFill>
                <a:latin typeface="Arial" charset="0"/>
              </a:defRPr>
            </a:lvl3pPr>
            <a:lvl4pPr marL="1600113" indent="-228588">
              <a:defRPr>
                <a:solidFill>
                  <a:schemeClr val="tx1"/>
                </a:solidFill>
                <a:latin typeface="Arial" charset="0"/>
              </a:defRPr>
            </a:lvl4pPr>
            <a:lvl5pPr marL="2057288" indent="-228588">
              <a:defRPr>
                <a:solidFill>
                  <a:schemeClr val="tx1"/>
                </a:solidFill>
                <a:latin typeface="Arial" charset="0"/>
              </a:defRPr>
            </a:lvl5pPr>
            <a:lvl6pPr marL="2514463" indent="-228588" fontAlgn="base">
              <a:spcBef>
                <a:spcPct val="0"/>
              </a:spcBef>
              <a:spcAft>
                <a:spcPct val="0"/>
              </a:spcAft>
              <a:defRPr>
                <a:solidFill>
                  <a:schemeClr val="tx1"/>
                </a:solidFill>
                <a:latin typeface="Arial" charset="0"/>
              </a:defRPr>
            </a:lvl6pPr>
            <a:lvl7pPr marL="2971638" indent="-228588" fontAlgn="base">
              <a:spcBef>
                <a:spcPct val="0"/>
              </a:spcBef>
              <a:spcAft>
                <a:spcPct val="0"/>
              </a:spcAft>
              <a:defRPr>
                <a:solidFill>
                  <a:schemeClr val="tx1"/>
                </a:solidFill>
                <a:latin typeface="Arial" charset="0"/>
              </a:defRPr>
            </a:lvl7pPr>
            <a:lvl8pPr marL="3428813" indent="-228588" fontAlgn="base">
              <a:spcBef>
                <a:spcPct val="0"/>
              </a:spcBef>
              <a:spcAft>
                <a:spcPct val="0"/>
              </a:spcAft>
              <a:defRPr>
                <a:solidFill>
                  <a:schemeClr val="tx1"/>
                </a:solidFill>
                <a:latin typeface="Arial" charset="0"/>
              </a:defRPr>
            </a:lvl8pPr>
            <a:lvl9pPr marL="3885988" indent="-228588" fontAlgn="base">
              <a:spcBef>
                <a:spcPct val="0"/>
              </a:spcBef>
              <a:spcAft>
                <a:spcPct val="0"/>
              </a:spcAft>
              <a:defRPr>
                <a:solidFill>
                  <a:schemeClr val="tx1"/>
                </a:solidFill>
                <a:latin typeface="Arial" charset="0"/>
              </a:defRPr>
            </a:lvl9pPr>
          </a:lstStyle>
          <a:p>
            <a:pPr fontAlgn="base">
              <a:spcBef>
                <a:spcPct val="0"/>
              </a:spcBef>
              <a:spcAft>
                <a:spcPct val="0"/>
              </a:spcAft>
              <a:defRPr/>
            </a:pPr>
            <a:fld id="{A89F8145-4DE3-494C-8AC3-D8AB08837729}" type="slidenum">
              <a:rPr lang="en-GB" smtClean="0">
                <a:solidFill>
                  <a:srgbClr val="000000"/>
                </a:solidFill>
                <a:latin typeface="Calibri" pitchFamily="34" charset="0"/>
              </a:rPr>
              <a:pPr fontAlgn="base">
                <a:spcBef>
                  <a:spcPct val="0"/>
                </a:spcBef>
                <a:spcAft>
                  <a:spcPct val="0"/>
                </a:spcAft>
                <a:defRPr/>
              </a:pPr>
              <a:t>3</a:t>
            </a:fld>
            <a:endParaRPr lang="en-GB" smtClean="0">
              <a:solidFill>
                <a:srgbClr val="000000"/>
              </a:solidFill>
              <a:latin typeface="Calibri"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F08A43B4-4E8E-4287-B31E-A6B2255B39CE}" type="slidenum">
              <a:rPr lang="en-GB">
                <a:solidFill>
                  <a:prstClr val="black"/>
                </a:solidFill>
              </a:rPr>
              <a:pPr>
                <a:defRPr/>
              </a:pPr>
              <a:t>4</a:t>
            </a:fld>
            <a:endParaRPr lang="en-GB">
              <a:solidFill>
                <a:prstClr val="black"/>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884861" y="8684238"/>
            <a:ext cx="2971594" cy="45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58" tIns="46279" rIns="92558" bIns="4627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fld id="{4191DC5A-4F51-40A3-B74B-4B111290422B}" type="slidenum">
              <a:rPr lang="en-GB" altLang="en-US" sz="1200">
                <a:solidFill>
                  <a:srgbClr val="000000"/>
                </a:solidFill>
              </a:rPr>
              <a:pPr algn="r" eaLnBrk="1" fontAlgn="base" hangingPunct="1">
                <a:spcBef>
                  <a:spcPct val="0"/>
                </a:spcBef>
                <a:spcAft>
                  <a:spcPct val="0"/>
                </a:spcAft>
              </a:pPr>
              <a:t>5</a:t>
            </a:fld>
            <a:endParaRPr lang="en-GB" altLang="en-US" sz="1200">
              <a:solidFill>
                <a:srgbClr val="000000"/>
              </a:solidFill>
            </a:endParaRPr>
          </a:p>
        </p:txBody>
      </p:sp>
      <p:sp>
        <p:nvSpPr>
          <p:cNvPr id="22118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Context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BIG</a:t>
            </a:r>
            <a:r>
              <a:rPr lang="en-GB" baseline="0" dirty="0" smtClean="0"/>
              <a:t> SHEET: Prepare on 3 big flip charts</a:t>
            </a:r>
            <a:endParaRPr lang="en-GB" dirty="0"/>
          </a:p>
        </p:txBody>
      </p:sp>
      <p:sp>
        <p:nvSpPr>
          <p:cNvPr id="4" name="Slide Number Placeholder 3"/>
          <p:cNvSpPr>
            <a:spLocks noGrp="1"/>
          </p:cNvSpPr>
          <p:nvPr>
            <p:ph type="sldNum" sz="quarter" idx="10"/>
          </p:nvPr>
        </p:nvSpPr>
        <p:spPr/>
        <p:txBody>
          <a:bodyPr/>
          <a:lstStyle/>
          <a:p>
            <a:fld id="{30C62707-7360-492D-B6BA-DEF2156CCD2D}" type="slidenum">
              <a:rPr lang="en-GB" smtClean="0"/>
              <a:t>6</a:t>
            </a:fld>
            <a:endParaRPr lang="en-GB"/>
          </a:p>
        </p:txBody>
      </p:sp>
    </p:spTree>
    <p:extLst>
      <p:ext uri="{BB962C8B-B14F-4D97-AF65-F5344CB8AC3E}">
        <p14:creationId xmlns:p14="http://schemas.microsoft.com/office/powerpoint/2010/main" val="132314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2760019B-2297-439E-8533-53CBD76304AA}" type="slidenum">
              <a:rPr lang="en-GB" smtClean="0">
                <a:latin typeface="Arial" charset="0"/>
              </a:rPr>
              <a:pPr>
                <a:defRPr/>
              </a:pPr>
              <a:t>10</a:t>
            </a:fld>
            <a:endParaRPr lang="en-GB" smtClean="0">
              <a:latin typeface="Arial"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dirty="0" smtClean="0">
                <a:latin typeface="Arial" pitchFamily="34" charset="0"/>
              </a:rPr>
              <a:t>BIG SHEET GUIDE: Prepare on 3</a:t>
            </a:r>
            <a:r>
              <a:rPr lang="en-GB" baseline="0" dirty="0" smtClean="0">
                <a:latin typeface="Arial" pitchFamily="34" charset="0"/>
              </a:rPr>
              <a:t> flip chart size. </a:t>
            </a:r>
            <a:endParaRPr lang="en-GB"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14BCEF-225F-49B9-B72A-A455CDC62AD9}" type="datetime1">
              <a:rPr lang="en-GB" smtClean="0"/>
              <a:t>05/09/2014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01F51-A4E3-4D8E-BFF2-CE8E9F78D5AA}" type="slidenum">
              <a:rPr lang="en-GB" smtClean="0"/>
              <a:t>‹#›</a:t>
            </a:fld>
            <a:endParaRPr lang="en-GB"/>
          </a:p>
        </p:txBody>
      </p:sp>
    </p:spTree>
    <p:extLst>
      <p:ext uri="{BB962C8B-B14F-4D97-AF65-F5344CB8AC3E}">
        <p14:creationId xmlns:p14="http://schemas.microsoft.com/office/powerpoint/2010/main" val="334889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C5F2C1-CB52-433B-845F-16D96AEC0B0A}" type="datetime1">
              <a:rPr lang="en-GB" smtClean="0"/>
              <a:t>05/09/2014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01F51-A4E3-4D8E-BFF2-CE8E9F78D5AA}" type="slidenum">
              <a:rPr lang="en-GB" smtClean="0"/>
              <a:t>‹#›</a:t>
            </a:fld>
            <a:endParaRPr lang="en-GB"/>
          </a:p>
        </p:txBody>
      </p:sp>
    </p:spTree>
    <p:extLst>
      <p:ext uri="{BB962C8B-B14F-4D97-AF65-F5344CB8AC3E}">
        <p14:creationId xmlns:p14="http://schemas.microsoft.com/office/powerpoint/2010/main" val="207452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99E477-33D9-4943-8CCB-C3AE8733B102}" type="datetime1">
              <a:rPr lang="en-GB" smtClean="0"/>
              <a:t>05/09/2014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01F51-A4E3-4D8E-BFF2-CE8E9F78D5AA}" type="slidenum">
              <a:rPr lang="en-GB" smtClean="0"/>
              <a:t>‹#›</a:t>
            </a:fld>
            <a:endParaRPr lang="en-GB"/>
          </a:p>
        </p:txBody>
      </p:sp>
    </p:spTree>
    <p:extLst>
      <p:ext uri="{BB962C8B-B14F-4D97-AF65-F5344CB8AC3E}">
        <p14:creationId xmlns:p14="http://schemas.microsoft.com/office/powerpoint/2010/main" val="62831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784775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95502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9116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61241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80993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08468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392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277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A297E6-4DE9-4453-A515-BE39057DECB1}" type="datetime1">
              <a:rPr lang="en-GB" smtClean="0"/>
              <a:t>05/09/2014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01F51-A4E3-4D8E-BFF2-CE8E9F78D5AA}" type="slidenum">
              <a:rPr lang="en-GB" smtClean="0"/>
              <a:t>‹#›</a:t>
            </a:fld>
            <a:endParaRPr lang="en-GB"/>
          </a:p>
        </p:txBody>
      </p:sp>
    </p:spTree>
    <p:extLst>
      <p:ext uri="{BB962C8B-B14F-4D97-AF65-F5344CB8AC3E}">
        <p14:creationId xmlns:p14="http://schemas.microsoft.com/office/powerpoint/2010/main" val="3653074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1187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83280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7464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0770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54163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4574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2073069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495998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7220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8137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B1FF9A-DE84-43E5-967D-8DC1A049E21D}" type="datetime1">
              <a:rPr lang="en-GB" smtClean="0"/>
              <a:t>05/09/2014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01F51-A4E3-4D8E-BFF2-CE8E9F78D5AA}" type="slidenum">
              <a:rPr lang="en-GB" smtClean="0"/>
              <a:t>‹#›</a:t>
            </a:fld>
            <a:endParaRPr lang="en-GB"/>
          </a:p>
        </p:txBody>
      </p:sp>
    </p:spTree>
    <p:extLst>
      <p:ext uri="{BB962C8B-B14F-4D97-AF65-F5344CB8AC3E}">
        <p14:creationId xmlns:p14="http://schemas.microsoft.com/office/powerpoint/2010/main" val="757607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7670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64694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804687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9719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3602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52582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08816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2137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81790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7101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E0B791-D163-4153-A6E5-31A59DE8C23A}" type="datetime1">
              <a:rPr lang="en-GB" smtClean="0"/>
              <a:t>05/09/2014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801F51-A4E3-4D8E-BFF2-CE8E9F78D5AA}" type="slidenum">
              <a:rPr lang="en-GB" smtClean="0"/>
              <a:t>‹#›</a:t>
            </a:fld>
            <a:endParaRPr lang="en-GB"/>
          </a:p>
        </p:txBody>
      </p:sp>
    </p:spTree>
    <p:extLst>
      <p:ext uri="{BB962C8B-B14F-4D97-AF65-F5344CB8AC3E}">
        <p14:creationId xmlns:p14="http://schemas.microsoft.com/office/powerpoint/2010/main" val="1918124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00826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16458610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940100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DDA8BDF-CAEA-46E6-959B-A414A515FA9D}" type="datetime1">
              <a:rPr lang="en-GB"/>
              <a:pPr>
                <a:defRPr/>
              </a:pPr>
              <a:t>05/09/2014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5F333B8-F0C9-42DC-B9AA-EF3E596CEC66}" type="slidenum">
              <a:rPr lang="en-GB"/>
              <a:pPr>
                <a:defRPr/>
              </a:pPr>
              <a:t>‹#›</a:t>
            </a:fld>
            <a:endParaRPr lang="en-GB"/>
          </a:p>
        </p:txBody>
      </p:sp>
    </p:spTree>
    <p:extLst>
      <p:ext uri="{BB962C8B-B14F-4D97-AF65-F5344CB8AC3E}">
        <p14:creationId xmlns:p14="http://schemas.microsoft.com/office/powerpoint/2010/main" val="1368774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F6F5D1B-800F-4792-A766-00AA7452E9F6}" type="datetime1">
              <a:rPr lang="en-GB"/>
              <a:pPr>
                <a:defRPr/>
              </a:pPr>
              <a:t>05/09/2014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AE828F7-1EB3-401C-BA66-01996E010DC2}" type="slidenum">
              <a:rPr lang="en-GB"/>
              <a:pPr>
                <a:defRPr/>
              </a:pPr>
              <a:t>‹#›</a:t>
            </a:fld>
            <a:endParaRPr lang="en-GB"/>
          </a:p>
        </p:txBody>
      </p:sp>
    </p:spTree>
    <p:extLst>
      <p:ext uri="{BB962C8B-B14F-4D97-AF65-F5344CB8AC3E}">
        <p14:creationId xmlns:p14="http://schemas.microsoft.com/office/powerpoint/2010/main" val="3377093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FA2CFF0-40DD-4476-8716-110C89B3A02E}" type="datetime1">
              <a:rPr lang="en-GB"/>
              <a:pPr>
                <a:defRPr/>
              </a:pPr>
              <a:t>05/09/2014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CFF3A9C-9FE1-4FE0-9A5F-F4D9A0AC6D91}" type="slidenum">
              <a:rPr lang="en-GB"/>
              <a:pPr>
                <a:defRPr/>
              </a:pPr>
              <a:t>‹#›</a:t>
            </a:fld>
            <a:endParaRPr lang="en-GB"/>
          </a:p>
        </p:txBody>
      </p:sp>
    </p:spTree>
    <p:extLst>
      <p:ext uri="{BB962C8B-B14F-4D97-AF65-F5344CB8AC3E}">
        <p14:creationId xmlns:p14="http://schemas.microsoft.com/office/powerpoint/2010/main" val="3087818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CF29D31-ABB5-4BB4-AED8-B1B728669950}" type="datetime1">
              <a:rPr lang="en-GB"/>
              <a:pPr>
                <a:defRPr/>
              </a:pPr>
              <a:t>05/09/2014</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556F7BF-A4F2-480C-BB93-B6593DC920EF}" type="slidenum">
              <a:rPr lang="en-GB"/>
              <a:pPr>
                <a:defRPr/>
              </a:pPr>
              <a:t>‹#›</a:t>
            </a:fld>
            <a:endParaRPr lang="en-GB"/>
          </a:p>
        </p:txBody>
      </p:sp>
    </p:spTree>
    <p:extLst>
      <p:ext uri="{BB962C8B-B14F-4D97-AF65-F5344CB8AC3E}">
        <p14:creationId xmlns:p14="http://schemas.microsoft.com/office/powerpoint/2010/main" val="1933938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22BA0CD-AE17-43B5-87E5-39A3580D6A1D}" type="datetime1">
              <a:rPr lang="en-GB"/>
              <a:pPr>
                <a:defRPr/>
              </a:pPr>
              <a:t>05/09/2014</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A5A03C4-55D5-4EC7-92F8-92CCE147ED36}" type="slidenum">
              <a:rPr lang="en-GB"/>
              <a:pPr>
                <a:defRPr/>
              </a:pPr>
              <a:t>‹#›</a:t>
            </a:fld>
            <a:endParaRPr lang="en-GB"/>
          </a:p>
        </p:txBody>
      </p:sp>
    </p:spTree>
    <p:extLst>
      <p:ext uri="{BB962C8B-B14F-4D97-AF65-F5344CB8AC3E}">
        <p14:creationId xmlns:p14="http://schemas.microsoft.com/office/powerpoint/2010/main" val="2024752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9F96305-63FD-4071-9DDD-D910E10431D3}" type="datetime1">
              <a:rPr lang="en-GB"/>
              <a:pPr>
                <a:defRPr/>
              </a:pPr>
              <a:t>05/09/2014</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9EFC18E-8561-49FD-89EB-EE81B4EC95F5}" type="slidenum">
              <a:rPr lang="en-GB"/>
              <a:pPr>
                <a:defRPr/>
              </a:pPr>
              <a:t>‹#›</a:t>
            </a:fld>
            <a:endParaRPr lang="en-GB"/>
          </a:p>
        </p:txBody>
      </p:sp>
    </p:spTree>
    <p:extLst>
      <p:ext uri="{BB962C8B-B14F-4D97-AF65-F5344CB8AC3E}">
        <p14:creationId xmlns:p14="http://schemas.microsoft.com/office/powerpoint/2010/main" val="33454984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AEC846A-9901-4137-863E-6FEA028CFCD2}" type="datetime1">
              <a:rPr lang="en-GB"/>
              <a:pPr>
                <a:defRPr/>
              </a:pPr>
              <a:t>05/09/2014</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650F03B-14A5-4C8B-BEE7-AE43A15E5F7C}" type="slidenum">
              <a:rPr lang="en-GB"/>
              <a:pPr>
                <a:defRPr/>
              </a:pPr>
              <a:t>‹#›</a:t>
            </a:fld>
            <a:endParaRPr lang="en-GB"/>
          </a:p>
        </p:txBody>
      </p:sp>
    </p:spTree>
    <p:extLst>
      <p:ext uri="{BB962C8B-B14F-4D97-AF65-F5344CB8AC3E}">
        <p14:creationId xmlns:p14="http://schemas.microsoft.com/office/powerpoint/2010/main" val="86569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9802D5-DA0B-4A91-970E-BFF4190BF44F}" type="datetime1">
              <a:rPr lang="en-GB" smtClean="0"/>
              <a:t>05/09/2014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801F51-A4E3-4D8E-BFF2-CE8E9F78D5AA}" type="slidenum">
              <a:rPr lang="en-GB" smtClean="0"/>
              <a:t>‹#›</a:t>
            </a:fld>
            <a:endParaRPr lang="en-GB"/>
          </a:p>
        </p:txBody>
      </p:sp>
    </p:spTree>
    <p:extLst>
      <p:ext uri="{BB962C8B-B14F-4D97-AF65-F5344CB8AC3E}">
        <p14:creationId xmlns:p14="http://schemas.microsoft.com/office/powerpoint/2010/main" val="1728491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D3D2431-6A00-451A-A21D-14F5BC12D722}" type="datetime1">
              <a:rPr lang="en-GB"/>
              <a:pPr>
                <a:defRPr/>
              </a:pPr>
              <a:t>05/09/2014</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5231DB3-0B33-4EF2-9456-32F7BC99895A}" type="slidenum">
              <a:rPr lang="en-GB"/>
              <a:pPr>
                <a:defRPr/>
              </a:pPr>
              <a:t>‹#›</a:t>
            </a:fld>
            <a:endParaRPr lang="en-GB"/>
          </a:p>
        </p:txBody>
      </p:sp>
    </p:spTree>
    <p:extLst>
      <p:ext uri="{BB962C8B-B14F-4D97-AF65-F5344CB8AC3E}">
        <p14:creationId xmlns:p14="http://schemas.microsoft.com/office/powerpoint/2010/main" val="40359622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C768153-86AD-410E-BA0B-1D9A37ED1278}" type="datetime1">
              <a:rPr lang="en-GB"/>
              <a:pPr>
                <a:defRPr/>
              </a:pPr>
              <a:t>05/09/2014</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0789A64-A7B9-4CBA-BF0A-81103448EDE9}" type="slidenum">
              <a:rPr lang="en-GB"/>
              <a:pPr>
                <a:defRPr/>
              </a:pPr>
              <a:t>‹#›</a:t>
            </a:fld>
            <a:endParaRPr lang="en-GB"/>
          </a:p>
        </p:txBody>
      </p:sp>
    </p:spTree>
    <p:extLst>
      <p:ext uri="{BB962C8B-B14F-4D97-AF65-F5344CB8AC3E}">
        <p14:creationId xmlns:p14="http://schemas.microsoft.com/office/powerpoint/2010/main" val="794011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54A14B4-B9D1-42D0-945B-2EB1A9FE39CF}" type="datetime1">
              <a:rPr lang="en-GB"/>
              <a:pPr>
                <a:defRPr/>
              </a:pPr>
              <a:t>05/09/2014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25476A2-E8E1-4F6A-AC14-97ABEC9E36F4}" type="slidenum">
              <a:rPr lang="en-GB"/>
              <a:pPr>
                <a:defRPr/>
              </a:pPr>
              <a:t>‹#›</a:t>
            </a:fld>
            <a:endParaRPr lang="en-GB"/>
          </a:p>
        </p:txBody>
      </p:sp>
    </p:spTree>
    <p:extLst>
      <p:ext uri="{BB962C8B-B14F-4D97-AF65-F5344CB8AC3E}">
        <p14:creationId xmlns:p14="http://schemas.microsoft.com/office/powerpoint/2010/main" val="973108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1F061A8-B9F3-49B4-88C4-5B9A24515266}" type="datetime1">
              <a:rPr lang="en-GB"/>
              <a:pPr>
                <a:defRPr/>
              </a:pPr>
              <a:t>05/09/2014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3DEAAF7-16DF-485A-97A3-45F6645804D9}" type="slidenum">
              <a:rPr lang="en-GB"/>
              <a:pPr>
                <a:defRPr/>
              </a:pPr>
              <a:t>‹#›</a:t>
            </a:fld>
            <a:endParaRPr lang="en-GB"/>
          </a:p>
        </p:txBody>
      </p:sp>
    </p:spTree>
    <p:extLst>
      <p:ext uri="{BB962C8B-B14F-4D97-AF65-F5344CB8AC3E}">
        <p14:creationId xmlns:p14="http://schemas.microsoft.com/office/powerpoint/2010/main" val="8592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A1C761-A9FC-4384-AA72-BC8461716140}" type="datetime1">
              <a:rPr lang="en-GB" smtClean="0"/>
              <a:t>05/09/2014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801F51-A4E3-4D8E-BFF2-CE8E9F78D5AA}" type="slidenum">
              <a:rPr lang="en-GB" smtClean="0"/>
              <a:t>‹#›</a:t>
            </a:fld>
            <a:endParaRPr lang="en-GB"/>
          </a:p>
        </p:txBody>
      </p:sp>
    </p:spTree>
    <p:extLst>
      <p:ext uri="{BB962C8B-B14F-4D97-AF65-F5344CB8AC3E}">
        <p14:creationId xmlns:p14="http://schemas.microsoft.com/office/powerpoint/2010/main" val="19311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9DB07-1906-4B5E-A575-5E405A1CBF09}" type="datetime1">
              <a:rPr lang="en-GB" smtClean="0"/>
              <a:t>05/09/2014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801F51-A4E3-4D8E-BFF2-CE8E9F78D5AA}" type="slidenum">
              <a:rPr lang="en-GB" smtClean="0"/>
              <a:t>‹#›</a:t>
            </a:fld>
            <a:endParaRPr lang="en-GB"/>
          </a:p>
        </p:txBody>
      </p:sp>
    </p:spTree>
    <p:extLst>
      <p:ext uri="{BB962C8B-B14F-4D97-AF65-F5344CB8AC3E}">
        <p14:creationId xmlns:p14="http://schemas.microsoft.com/office/powerpoint/2010/main" val="115265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FDCC8-B4D0-4B64-B89C-357E98047CDD}" type="datetime1">
              <a:rPr lang="en-GB" smtClean="0"/>
              <a:t>05/09/2014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801F51-A4E3-4D8E-BFF2-CE8E9F78D5AA}" type="slidenum">
              <a:rPr lang="en-GB" smtClean="0"/>
              <a:t>‹#›</a:t>
            </a:fld>
            <a:endParaRPr lang="en-GB"/>
          </a:p>
        </p:txBody>
      </p:sp>
    </p:spTree>
    <p:extLst>
      <p:ext uri="{BB962C8B-B14F-4D97-AF65-F5344CB8AC3E}">
        <p14:creationId xmlns:p14="http://schemas.microsoft.com/office/powerpoint/2010/main" val="118265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D7D73-C0B5-4C3D-B9B2-01A5DECE9F1D}" type="datetime1">
              <a:rPr lang="en-GB" smtClean="0"/>
              <a:t>05/09/2014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801F51-A4E3-4D8E-BFF2-CE8E9F78D5AA}" type="slidenum">
              <a:rPr lang="en-GB" smtClean="0"/>
              <a:t>‹#›</a:t>
            </a:fld>
            <a:endParaRPr lang="en-GB"/>
          </a:p>
        </p:txBody>
      </p:sp>
    </p:spTree>
    <p:extLst>
      <p:ext uri="{BB962C8B-B14F-4D97-AF65-F5344CB8AC3E}">
        <p14:creationId xmlns:p14="http://schemas.microsoft.com/office/powerpoint/2010/main" val="91644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oleObject" Target="../embeddings/oleObject1.bin"/><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vmlDrawing" Target="../drawings/vmlDrawing1.vml"/><Relationship Id="rId2" Type="http://schemas.openxmlformats.org/officeDocument/2006/relationships/slideLayout" Target="../slideLayouts/slideLayout13.xml"/><Relationship Id="rId16" Type="http://schemas.openxmlformats.org/officeDocument/2006/relationships/theme" Target="../theme/theme2.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vmlDrawing" Target="../drawings/vmlDrawing2.vml"/><Relationship Id="rId3" Type="http://schemas.openxmlformats.org/officeDocument/2006/relationships/slideLayout" Target="../slideLayouts/slideLayout29.xml"/><Relationship Id="rId21" Type="http://schemas.openxmlformats.org/officeDocument/2006/relationships/image" Target="../media/image2.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oleObject" Target="../embeddings/oleObject2.bin"/><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2502C-B537-4363-AE6E-889E64EA64F7}" type="datetime1">
              <a:rPr lang="en-GB" smtClean="0"/>
              <a:t>05/09/2014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01F51-A4E3-4D8E-BFF2-CE8E9F78D5AA}" type="slidenum">
              <a:rPr lang="en-GB" smtClean="0"/>
              <a:t>‹#›</a:t>
            </a:fld>
            <a:endParaRPr lang="en-GB"/>
          </a:p>
        </p:txBody>
      </p:sp>
    </p:spTree>
    <p:extLst>
      <p:ext uri="{BB962C8B-B14F-4D97-AF65-F5344CB8AC3E}">
        <p14:creationId xmlns:p14="http://schemas.microsoft.com/office/powerpoint/2010/main" val="2830798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0"/>
          <p:cNvGraphicFramePr>
            <a:graphicFrameLocks noChangeAspect="1"/>
          </p:cNvGraphicFramePr>
          <p:nvPr/>
        </p:nvGraphicFramePr>
        <p:xfrm>
          <a:off x="0" y="6096000"/>
          <a:ext cx="762000" cy="762000"/>
        </p:xfrm>
        <a:graphic>
          <a:graphicData uri="http://schemas.openxmlformats.org/presentationml/2006/ole">
            <mc:AlternateContent xmlns:mc="http://schemas.openxmlformats.org/markup-compatibility/2006">
              <mc:Choice xmlns:v="urn:schemas-microsoft-com:vml" Requires="v">
                <p:oleObj spid="_x0000_s1030" name="Photo Editor Photo" r:id="rId18" imgW="3604572" imgH="3604572" progId="">
                  <p:embed/>
                </p:oleObj>
              </mc:Choice>
              <mc:Fallback>
                <p:oleObj name="Photo Editor Photo" r:id="rId18" imgW="3604572" imgH="3604572"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8"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42313" y="5867400"/>
            <a:ext cx="8016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3962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0"/>
          <p:cNvGraphicFramePr>
            <a:graphicFrameLocks noChangeAspect="1"/>
          </p:cNvGraphicFramePr>
          <p:nvPr/>
        </p:nvGraphicFramePr>
        <p:xfrm>
          <a:off x="0" y="6096000"/>
          <a:ext cx="762000" cy="762000"/>
        </p:xfrm>
        <a:graphic>
          <a:graphicData uri="http://schemas.openxmlformats.org/presentationml/2006/ole">
            <mc:AlternateContent xmlns:mc="http://schemas.openxmlformats.org/markup-compatibility/2006">
              <mc:Choice xmlns:v="urn:schemas-microsoft-com:vml" Requires="v">
                <p:oleObj spid="_x0000_s2053" name="Photo Editor Photo" r:id="rId19" imgW="3604572" imgH="3604572" progId="">
                  <p:embed/>
                </p:oleObj>
              </mc:Choice>
              <mc:Fallback>
                <p:oleObj name="Photo Editor Photo" r:id="rId19" imgW="3604572" imgH="3604572"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6096000"/>
                        <a:ext cx="762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7" name="Picture 1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342313" y="5867400"/>
            <a:ext cx="8016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2320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Arial" pitchFamily="34" charset="0"/>
              </a:defRPr>
            </a:lvl1pPr>
          </a:lstStyle>
          <a:p>
            <a:pPr>
              <a:defRPr/>
            </a:pPr>
            <a:fld id="{4A727BB5-7D7E-49AF-B15B-753E2F107A16}" type="datetime1">
              <a:rPr lang="en-GB"/>
              <a:pPr>
                <a:defRPr/>
              </a:pPr>
              <a:t>05/09/2014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Arial"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Arial" pitchFamily="34" charset="0"/>
              </a:defRPr>
            </a:lvl1pPr>
          </a:lstStyle>
          <a:p>
            <a:pPr>
              <a:defRPr/>
            </a:pPr>
            <a:fld id="{9DF25193-9F0D-4821-AAF5-4F4F78413D35}" type="slidenum">
              <a:rPr lang="en-GB"/>
              <a:pPr>
                <a:defRPr/>
              </a:pPr>
              <a:t>‹#›</a:t>
            </a:fld>
            <a:endParaRPr lang="en-GB"/>
          </a:p>
        </p:txBody>
      </p:sp>
    </p:spTree>
    <p:extLst>
      <p:ext uri="{BB962C8B-B14F-4D97-AF65-F5344CB8AC3E}">
        <p14:creationId xmlns:p14="http://schemas.microsoft.com/office/powerpoint/2010/main" val="32704176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3"/>
          <p:cNvSpPr>
            <a:spLocks noGrp="1" noChangeArrowheads="1"/>
          </p:cNvSpPr>
          <p:nvPr>
            <p:ph type="title"/>
          </p:nvPr>
        </p:nvSpPr>
        <p:spPr bwMode="auto">
          <a:xfrm>
            <a:off x="-28575" y="0"/>
            <a:ext cx="9172575" cy="1340768"/>
          </a:xfrm>
          <a:solidFill>
            <a:schemeClr val="accent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b="1" dirty="0" smtClean="0"/>
              <a:t>Purpose of  the UNECE advisory support –identifying ways to unlock the potential of sustainable forest management to better meet Green Economy principles and </a:t>
            </a:r>
            <a:r>
              <a:rPr lang="en-US" altLang="en-US" sz="2000" b="1" dirty="0" smtClean="0"/>
              <a:t>objectives. Need to conduct gap analysis between forestry potential and green economy principles</a:t>
            </a:r>
            <a:r>
              <a:rPr lang="en-US" altLang="en-US" sz="2000" b="1" dirty="0" smtClean="0"/>
              <a:t/>
            </a:r>
            <a:br>
              <a:rPr lang="en-US" altLang="en-US" sz="2000" b="1" dirty="0" smtClean="0"/>
            </a:br>
            <a:r>
              <a:rPr lang="en-US" altLang="en-US" sz="2400" b="1" dirty="0" smtClean="0"/>
              <a:t/>
            </a:r>
            <a:br>
              <a:rPr lang="en-US" altLang="en-US" sz="2400" b="1" dirty="0" smtClean="0"/>
            </a:br>
            <a:r>
              <a:rPr lang="en-US" altLang="en-US" sz="2400" b="1" dirty="0" smtClean="0"/>
              <a:t/>
            </a:r>
            <a:br>
              <a:rPr lang="en-US" altLang="en-US" sz="2400" b="1" dirty="0" smtClean="0"/>
            </a:br>
            <a:endParaRPr lang="en-US" altLang="en-US" sz="2400" b="1" dirty="0" smtClean="0"/>
          </a:p>
        </p:txBody>
      </p:sp>
      <p:graphicFrame>
        <p:nvGraphicFramePr>
          <p:cNvPr id="2" name="Diagram 1"/>
          <p:cNvGraphicFramePr/>
          <p:nvPr>
            <p:extLst>
              <p:ext uri="{D42A27DB-BD31-4B8C-83A1-F6EECF244321}">
                <p14:modId xmlns:p14="http://schemas.microsoft.com/office/powerpoint/2010/main" val="286771034"/>
              </p:ext>
            </p:extLst>
          </p:nvPr>
        </p:nvGraphicFramePr>
        <p:xfrm>
          <a:off x="1041118" y="2204864"/>
          <a:ext cx="736550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886200" y="3352800"/>
            <a:ext cx="1656184" cy="1938992"/>
          </a:xfrm>
          <a:prstGeom prst="rect">
            <a:avLst/>
          </a:prstGeom>
          <a:noFill/>
        </p:spPr>
        <p:txBody>
          <a:bodyPr wrap="square" rtlCol="0">
            <a:spAutoFit/>
          </a:bodyPr>
          <a:lstStyle/>
          <a:p>
            <a:pPr algn="ctr" fontAlgn="base">
              <a:spcBef>
                <a:spcPct val="0"/>
              </a:spcBef>
              <a:spcAft>
                <a:spcPct val="0"/>
              </a:spcAft>
            </a:pPr>
            <a:r>
              <a:rPr lang="en-GB" sz="2400" b="1" dirty="0" smtClean="0">
                <a:solidFill>
                  <a:srgbClr val="FF0000"/>
                </a:solidFill>
                <a:cs typeface="Arial" charset="0"/>
              </a:rPr>
              <a:t>Identify actions to help bridge the gap</a:t>
            </a:r>
            <a:endParaRPr lang="en-GB" sz="2400" b="1" dirty="0">
              <a:solidFill>
                <a:srgbClr val="FF0000"/>
              </a:solidFill>
              <a:cs typeface="Arial" charset="0"/>
            </a:endParaRPr>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7119" y="1447800"/>
            <a:ext cx="3181769"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578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bwMode="auto">
          <a:xfrm>
            <a:off x="43089" y="609204"/>
            <a:ext cx="6019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90000"/>
              </a:lnSpc>
              <a:buFontTx/>
              <a:buNone/>
            </a:pPr>
            <a:r>
              <a:rPr lang="en-GB" sz="2000" dirty="0" smtClean="0">
                <a:solidFill>
                  <a:schemeClr val="accent2"/>
                </a:solidFill>
              </a:rPr>
              <a:t>Procedure: </a:t>
            </a:r>
            <a:r>
              <a:rPr lang="en-GB" sz="2000" dirty="0" smtClean="0">
                <a:solidFill>
                  <a:srgbClr val="800080"/>
                </a:solidFill>
              </a:rPr>
              <a:t>One ‘x’ per person per triangle section. Do not be influenced by others. </a:t>
            </a:r>
          </a:p>
        </p:txBody>
      </p:sp>
      <p:sp>
        <p:nvSpPr>
          <p:cNvPr id="11267" name="Oval 3"/>
          <p:cNvSpPr>
            <a:spLocks noChangeArrowheads="1"/>
          </p:cNvSpPr>
          <p:nvPr/>
        </p:nvSpPr>
        <p:spPr bwMode="auto">
          <a:xfrm>
            <a:off x="2209800" y="2286000"/>
            <a:ext cx="4724400" cy="4267200"/>
          </a:xfrm>
          <a:prstGeom prst="ellipse">
            <a:avLst/>
          </a:prstGeom>
          <a:solidFill>
            <a:schemeClr val="accent5">
              <a:lumMod val="20000"/>
              <a:lumOff val="80000"/>
            </a:schemeClr>
          </a:solidFill>
          <a:ln w="9525">
            <a:solidFill>
              <a:schemeClr val="tx1"/>
            </a:solidFill>
            <a:round/>
            <a:headEnd/>
            <a:tailEnd/>
          </a:ln>
        </p:spPr>
        <p:txBody>
          <a:bodyPr wrap="none" anchor="ctr"/>
          <a:lstStyle/>
          <a:p>
            <a:endParaRPr lang="en-GB"/>
          </a:p>
        </p:txBody>
      </p:sp>
      <p:sp>
        <p:nvSpPr>
          <p:cNvPr id="11268" name="Oval 4"/>
          <p:cNvSpPr>
            <a:spLocks noChangeArrowheads="1"/>
          </p:cNvSpPr>
          <p:nvPr/>
        </p:nvSpPr>
        <p:spPr bwMode="auto">
          <a:xfrm>
            <a:off x="2743200" y="2743200"/>
            <a:ext cx="3657600" cy="3352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11269" name="Oval 5"/>
          <p:cNvSpPr>
            <a:spLocks noChangeArrowheads="1"/>
          </p:cNvSpPr>
          <p:nvPr/>
        </p:nvSpPr>
        <p:spPr bwMode="auto">
          <a:xfrm>
            <a:off x="3200400" y="3200400"/>
            <a:ext cx="2743200" cy="2438400"/>
          </a:xfrm>
          <a:prstGeom prst="ellipse">
            <a:avLst/>
          </a:prstGeom>
          <a:solidFill>
            <a:schemeClr val="accent5">
              <a:lumMod val="20000"/>
              <a:lumOff val="80000"/>
            </a:schemeClr>
          </a:solidFill>
          <a:ln w="9525">
            <a:solidFill>
              <a:schemeClr val="tx1"/>
            </a:solidFill>
            <a:round/>
            <a:headEnd/>
            <a:tailEnd/>
          </a:ln>
        </p:spPr>
        <p:txBody>
          <a:bodyPr wrap="none" anchor="ctr"/>
          <a:lstStyle/>
          <a:p>
            <a:endParaRPr lang="en-GB"/>
          </a:p>
        </p:txBody>
      </p:sp>
      <p:sp>
        <p:nvSpPr>
          <p:cNvPr id="11270" name="Oval 6"/>
          <p:cNvSpPr>
            <a:spLocks noChangeArrowheads="1"/>
          </p:cNvSpPr>
          <p:nvPr/>
        </p:nvSpPr>
        <p:spPr bwMode="auto">
          <a:xfrm>
            <a:off x="3657600" y="3581400"/>
            <a:ext cx="1905000" cy="16764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11271" name="Oval 7"/>
          <p:cNvSpPr>
            <a:spLocks noChangeArrowheads="1"/>
          </p:cNvSpPr>
          <p:nvPr/>
        </p:nvSpPr>
        <p:spPr bwMode="auto">
          <a:xfrm>
            <a:off x="4114800" y="3962400"/>
            <a:ext cx="990600" cy="914400"/>
          </a:xfrm>
          <a:prstGeom prst="ellipse">
            <a:avLst/>
          </a:prstGeom>
          <a:solidFill>
            <a:schemeClr val="accent5">
              <a:lumMod val="20000"/>
              <a:lumOff val="80000"/>
            </a:schemeClr>
          </a:solidFill>
          <a:ln w="9525">
            <a:solidFill>
              <a:schemeClr val="tx1"/>
            </a:solidFill>
            <a:round/>
            <a:headEnd/>
            <a:tailEnd/>
          </a:ln>
        </p:spPr>
        <p:txBody>
          <a:bodyPr wrap="none" anchor="ctr"/>
          <a:lstStyle/>
          <a:p>
            <a:endParaRPr lang="en-GB"/>
          </a:p>
        </p:txBody>
      </p:sp>
      <p:sp>
        <p:nvSpPr>
          <p:cNvPr id="11272" name="Line 8"/>
          <p:cNvSpPr>
            <a:spLocks noChangeShapeType="1"/>
          </p:cNvSpPr>
          <p:nvPr/>
        </p:nvSpPr>
        <p:spPr bwMode="auto">
          <a:xfrm>
            <a:off x="4572000" y="2286000"/>
            <a:ext cx="12926" cy="426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73" name="Line 9"/>
          <p:cNvSpPr>
            <a:spLocks noChangeShapeType="1"/>
          </p:cNvSpPr>
          <p:nvPr/>
        </p:nvSpPr>
        <p:spPr bwMode="auto">
          <a:xfrm>
            <a:off x="2411760" y="3444875"/>
            <a:ext cx="4313906" cy="20472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75" name="Text Box 11"/>
          <p:cNvSpPr txBox="1">
            <a:spLocks noChangeArrowheads="1"/>
          </p:cNvSpPr>
          <p:nvPr/>
        </p:nvSpPr>
        <p:spPr bwMode="auto">
          <a:xfrm>
            <a:off x="4584926" y="4501243"/>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t>5</a:t>
            </a:r>
          </a:p>
        </p:txBody>
      </p:sp>
      <p:sp>
        <p:nvSpPr>
          <p:cNvPr id="11276" name="Text Box 12"/>
          <p:cNvSpPr txBox="1">
            <a:spLocks noChangeArrowheads="1"/>
          </p:cNvSpPr>
          <p:nvPr/>
        </p:nvSpPr>
        <p:spPr bwMode="auto">
          <a:xfrm>
            <a:off x="3695700" y="4256088"/>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t>4</a:t>
            </a:r>
          </a:p>
        </p:txBody>
      </p:sp>
      <p:sp>
        <p:nvSpPr>
          <p:cNvPr id="11278" name="Text Box 14"/>
          <p:cNvSpPr txBox="1">
            <a:spLocks noChangeArrowheads="1"/>
          </p:cNvSpPr>
          <p:nvPr/>
        </p:nvSpPr>
        <p:spPr bwMode="auto">
          <a:xfrm>
            <a:off x="3200400" y="4221162"/>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a:t>3</a:t>
            </a:r>
          </a:p>
        </p:txBody>
      </p:sp>
      <p:sp>
        <p:nvSpPr>
          <p:cNvPr id="11280" name="Text Box 16"/>
          <p:cNvSpPr txBox="1">
            <a:spLocks noChangeArrowheads="1"/>
          </p:cNvSpPr>
          <p:nvPr/>
        </p:nvSpPr>
        <p:spPr bwMode="auto">
          <a:xfrm>
            <a:off x="2781300" y="4237037"/>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t>2</a:t>
            </a:r>
          </a:p>
        </p:txBody>
      </p:sp>
      <p:sp>
        <p:nvSpPr>
          <p:cNvPr id="11281" name="Text Box 17"/>
          <p:cNvSpPr txBox="1">
            <a:spLocks noChangeArrowheads="1"/>
          </p:cNvSpPr>
          <p:nvPr/>
        </p:nvSpPr>
        <p:spPr bwMode="auto">
          <a:xfrm>
            <a:off x="5181600" y="5456237"/>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t>2</a:t>
            </a:r>
          </a:p>
        </p:txBody>
      </p:sp>
      <p:sp>
        <p:nvSpPr>
          <p:cNvPr id="11282" name="Text Box 18"/>
          <p:cNvSpPr txBox="1">
            <a:spLocks noChangeArrowheads="1"/>
          </p:cNvSpPr>
          <p:nvPr/>
        </p:nvSpPr>
        <p:spPr bwMode="auto">
          <a:xfrm>
            <a:off x="5442857" y="5897562"/>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t>1</a:t>
            </a:r>
          </a:p>
        </p:txBody>
      </p:sp>
      <p:sp>
        <p:nvSpPr>
          <p:cNvPr id="11283" name="Text Box 19"/>
          <p:cNvSpPr txBox="1">
            <a:spLocks noChangeArrowheads="1"/>
          </p:cNvSpPr>
          <p:nvPr/>
        </p:nvSpPr>
        <p:spPr bwMode="auto">
          <a:xfrm>
            <a:off x="2329542" y="4221161"/>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t>1</a:t>
            </a:r>
          </a:p>
        </p:txBody>
      </p:sp>
      <p:sp>
        <p:nvSpPr>
          <p:cNvPr id="11284" name="Text Box 20"/>
          <p:cNvSpPr txBox="1">
            <a:spLocks noChangeArrowheads="1"/>
          </p:cNvSpPr>
          <p:nvPr/>
        </p:nvSpPr>
        <p:spPr bwMode="auto">
          <a:xfrm>
            <a:off x="4187713" y="4270062"/>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t>5</a:t>
            </a:r>
          </a:p>
        </p:txBody>
      </p:sp>
      <p:sp>
        <p:nvSpPr>
          <p:cNvPr id="11285" name="Text Box 21"/>
          <p:cNvSpPr txBox="1">
            <a:spLocks noChangeArrowheads="1"/>
          </p:cNvSpPr>
          <p:nvPr/>
        </p:nvSpPr>
        <p:spPr bwMode="auto">
          <a:xfrm>
            <a:off x="4648200" y="40386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t>5</a:t>
            </a:r>
          </a:p>
        </p:txBody>
      </p:sp>
      <p:sp>
        <p:nvSpPr>
          <p:cNvPr id="11286" name="Text Box 22"/>
          <p:cNvSpPr txBox="1">
            <a:spLocks noChangeArrowheads="1"/>
          </p:cNvSpPr>
          <p:nvPr/>
        </p:nvSpPr>
        <p:spPr bwMode="auto">
          <a:xfrm>
            <a:off x="4800600" y="481647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t>4</a:t>
            </a:r>
          </a:p>
        </p:txBody>
      </p:sp>
      <p:sp>
        <p:nvSpPr>
          <p:cNvPr id="11287" name="Text Box 23"/>
          <p:cNvSpPr txBox="1">
            <a:spLocks noChangeArrowheads="1"/>
          </p:cNvSpPr>
          <p:nvPr/>
        </p:nvSpPr>
        <p:spPr bwMode="auto">
          <a:xfrm>
            <a:off x="4876800" y="37338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a:t>4</a:t>
            </a:r>
          </a:p>
        </p:txBody>
      </p:sp>
      <p:sp>
        <p:nvSpPr>
          <p:cNvPr id="11288" name="Text Box 24"/>
          <p:cNvSpPr txBox="1">
            <a:spLocks noChangeArrowheads="1"/>
          </p:cNvSpPr>
          <p:nvPr/>
        </p:nvSpPr>
        <p:spPr bwMode="auto">
          <a:xfrm>
            <a:off x="4965926" y="5151437"/>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t>3</a:t>
            </a:r>
          </a:p>
        </p:txBody>
      </p:sp>
      <p:sp>
        <p:nvSpPr>
          <p:cNvPr id="11289" name="Text Box 25"/>
          <p:cNvSpPr txBox="1">
            <a:spLocks noChangeArrowheads="1"/>
          </p:cNvSpPr>
          <p:nvPr/>
        </p:nvSpPr>
        <p:spPr bwMode="auto">
          <a:xfrm>
            <a:off x="5105400" y="34290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a:t>3</a:t>
            </a:r>
          </a:p>
        </p:txBody>
      </p:sp>
      <p:sp>
        <p:nvSpPr>
          <p:cNvPr id="11291" name="Text Box 27"/>
          <p:cNvSpPr txBox="1">
            <a:spLocks noChangeArrowheads="1"/>
          </p:cNvSpPr>
          <p:nvPr/>
        </p:nvSpPr>
        <p:spPr bwMode="auto">
          <a:xfrm>
            <a:off x="5334000" y="30480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a:t>2</a:t>
            </a:r>
          </a:p>
        </p:txBody>
      </p:sp>
      <p:sp>
        <p:nvSpPr>
          <p:cNvPr id="11292" name="Text Box 28"/>
          <p:cNvSpPr txBox="1">
            <a:spLocks noChangeArrowheads="1"/>
          </p:cNvSpPr>
          <p:nvPr/>
        </p:nvSpPr>
        <p:spPr bwMode="auto">
          <a:xfrm>
            <a:off x="5633357" y="2636838"/>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t>1</a:t>
            </a:r>
          </a:p>
        </p:txBody>
      </p:sp>
      <p:sp>
        <p:nvSpPr>
          <p:cNvPr id="11294" name="Text Box 30"/>
          <p:cNvSpPr txBox="1">
            <a:spLocks noChangeArrowheads="1"/>
          </p:cNvSpPr>
          <p:nvPr/>
        </p:nvSpPr>
        <p:spPr bwMode="auto">
          <a:xfrm>
            <a:off x="404217" y="1685835"/>
            <a:ext cx="34156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a:solidFill>
                  <a:srgbClr val="006600"/>
                </a:solidFill>
              </a:rPr>
              <a:t>A. </a:t>
            </a:r>
            <a:r>
              <a:rPr lang="en-GB" b="1" dirty="0" smtClean="0">
                <a:solidFill>
                  <a:srgbClr val="006600"/>
                </a:solidFill>
              </a:rPr>
              <a:t>Enhanced understanding of application of Green Economy principles to Kazakhstan forestry context</a:t>
            </a:r>
            <a:endParaRPr lang="en-GB" b="1" dirty="0">
              <a:solidFill>
                <a:srgbClr val="006600"/>
              </a:solidFill>
            </a:endParaRPr>
          </a:p>
        </p:txBody>
      </p:sp>
      <p:sp>
        <p:nvSpPr>
          <p:cNvPr id="11295" name="Text Box 31"/>
          <p:cNvSpPr txBox="1">
            <a:spLocks noChangeArrowheads="1"/>
          </p:cNvSpPr>
          <p:nvPr/>
        </p:nvSpPr>
        <p:spPr bwMode="auto">
          <a:xfrm>
            <a:off x="653142" y="2459038"/>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sz="4000"/>
          </a:p>
        </p:txBody>
      </p:sp>
      <p:sp>
        <p:nvSpPr>
          <p:cNvPr id="11296" name="Text Box 36"/>
          <p:cNvSpPr txBox="1">
            <a:spLocks noChangeArrowheads="1"/>
          </p:cNvSpPr>
          <p:nvPr/>
        </p:nvSpPr>
        <p:spPr bwMode="auto">
          <a:xfrm>
            <a:off x="5970814" y="523231"/>
            <a:ext cx="3200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400" b="1" dirty="0">
                <a:solidFill>
                  <a:schemeClr val="accent2"/>
                </a:solidFill>
              </a:rPr>
              <a:t>Scores</a:t>
            </a:r>
          </a:p>
          <a:p>
            <a:pPr eaLnBrk="1" hangingPunct="1">
              <a:spcBef>
                <a:spcPct val="50000"/>
              </a:spcBef>
            </a:pPr>
            <a:r>
              <a:rPr lang="en-US" sz="1400" b="1" dirty="0">
                <a:solidFill>
                  <a:schemeClr val="accent2"/>
                </a:solidFill>
              </a:rPr>
              <a:t>1. Very </a:t>
            </a:r>
            <a:r>
              <a:rPr lang="en-US" sz="1400" b="1" dirty="0" smtClean="0">
                <a:solidFill>
                  <a:schemeClr val="accent2"/>
                </a:solidFill>
              </a:rPr>
              <a:t>poor, 2</a:t>
            </a:r>
            <a:r>
              <a:rPr lang="en-US" sz="1400" b="1" dirty="0">
                <a:solidFill>
                  <a:schemeClr val="accent2"/>
                </a:solidFill>
              </a:rPr>
              <a:t>. </a:t>
            </a:r>
            <a:r>
              <a:rPr lang="en-US" sz="1400" b="1" dirty="0" smtClean="0">
                <a:solidFill>
                  <a:schemeClr val="accent2"/>
                </a:solidFill>
              </a:rPr>
              <a:t>Poor, 3</a:t>
            </a:r>
            <a:r>
              <a:rPr lang="en-US" sz="1400" b="1" dirty="0">
                <a:solidFill>
                  <a:schemeClr val="accent2"/>
                </a:solidFill>
              </a:rPr>
              <a:t>. Satisfactory</a:t>
            </a:r>
          </a:p>
          <a:p>
            <a:pPr eaLnBrk="1" hangingPunct="1">
              <a:spcBef>
                <a:spcPct val="50000"/>
              </a:spcBef>
            </a:pPr>
            <a:r>
              <a:rPr lang="en-US" sz="1400" b="1" dirty="0">
                <a:solidFill>
                  <a:schemeClr val="accent2"/>
                </a:solidFill>
              </a:rPr>
              <a:t>4. </a:t>
            </a:r>
            <a:r>
              <a:rPr lang="en-US" sz="1400" b="1" dirty="0" smtClean="0">
                <a:solidFill>
                  <a:schemeClr val="accent2"/>
                </a:solidFill>
              </a:rPr>
              <a:t>Good, 5</a:t>
            </a:r>
            <a:r>
              <a:rPr lang="en-US" sz="1400" b="1" dirty="0">
                <a:solidFill>
                  <a:schemeClr val="accent2"/>
                </a:solidFill>
              </a:rPr>
              <a:t>. Excellent</a:t>
            </a:r>
          </a:p>
        </p:txBody>
      </p:sp>
      <p:sp>
        <p:nvSpPr>
          <p:cNvPr id="11298" name="Text Box 30"/>
          <p:cNvSpPr txBox="1">
            <a:spLocks noChangeArrowheads="1"/>
          </p:cNvSpPr>
          <p:nvPr/>
        </p:nvSpPr>
        <p:spPr bwMode="auto">
          <a:xfrm>
            <a:off x="7076896" y="3508464"/>
            <a:ext cx="18986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a:solidFill>
                  <a:srgbClr val="006600"/>
                </a:solidFill>
              </a:rPr>
              <a:t>C</a:t>
            </a:r>
            <a:r>
              <a:rPr lang="en-GB" b="1" dirty="0" smtClean="0">
                <a:solidFill>
                  <a:srgbClr val="006600"/>
                </a:solidFill>
              </a:rPr>
              <a:t>. </a:t>
            </a:r>
            <a:r>
              <a:rPr lang="en-GB" b="1" dirty="0">
                <a:solidFill>
                  <a:srgbClr val="006600"/>
                </a:solidFill>
              </a:rPr>
              <a:t>Enhanced understanding </a:t>
            </a:r>
            <a:r>
              <a:rPr lang="en-GB" b="1" dirty="0" smtClean="0">
                <a:solidFill>
                  <a:srgbClr val="006600"/>
                </a:solidFill>
              </a:rPr>
              <a:t>of relevant forest data gathering and management</a:t>
            </a:r>
            <a:endParaRPr lang="en-GB" b="1" dirty="0">
              <a:solidFill>
                <a:srgbClr val="006600"/>
              </a:solidFill>
            </a:endParaRPr>
          </a:p>
        </p:txBody>
      </p:sp>
      <p:sp>
        <p:nvSpPr>
          <p:cNvPr id="11299" name="Text Box 30"/>
          <p:cNvSpPr txBox="1">
            <a:spLocks noChangeArrowheads="1"/>
          </p:cNvSpPr>
          <p:nvPr/>
        </p:nvSpPr>
        <p:spPr bwMode="auto">
          <a:xfrm>
            <a:off x="6186873" y="1570672"/>
            <a:ext cx="31683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a:solidFill>
                  <a:srgbClr val="006600"/>
                </a:solidFill>
              </a:rPr>
              <a:t>B</a:t>
            </a:r>
            <a:r>
              <a:rPr lang="en-GB" b="1" dirty="0" smtClean="0">
                <a:solidFill>
                  <a:srgbClr val="006600"/>
                </a:solidFill>
              </a:rPr>
              <a:t>. Enhanced understanding of effective forest strategy development.</a:t>
            </a:r>
            <a:endParaRPr lang="en-GB" b="1" dirty="0">
              <a:solidFill>
                <a:srgbClr val="006600"/>
              </a:solidFill>
            </a:endParaRPr>
          </a:p>
        </p:txBody>
      </p:sp>
      <p:sp>
        <p:nvSpPr>
          <p:cNvPr id="11300" name="Text Box 30"/>
          <p:cNvSpPr txBox="1">
            <a:spLocks noChangeArrowheads="1"/>
          </p:cNvSpPr>
          <p:nvPr/>
        </p:nvSpPr>
        <p:spPr bwMode="auto">
          <a:xfrm>
            <a:off x="432480" y="3508464"/>
            <a:ext cx="20875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smtClean="0">
                <a:solidFill>
                  <a:srgbClr val="006600"/>
                </a:solidFill>
              </a:rPr>
              <a:t>F. Overall training </a:t>
            </a:r>
            <a:r>
              <a:rPr lang="en-GB" b="1" dirty="0">
                <a:solidFill>
                  <a:srgbClr val="006600"/>
                </a:solidFill>
              </a:rPr>
              <a:t>workshop </a:t>
            </a:r>
            <a:r>
              <a:rPr lang="en-GB" b="1" dirty="0" smtClean="0">
                <a:solidFill>
                  <a:srgbClr val="006600"/>
                </a:solidFill>
              </a:rPr>
              <a:t> approach and facilitation</a:t>
            </a:r>
            <a:endParaRPr lang="en-GB" b="1" dirty="0">
              <a:solidFill>
                <a:srgbClr val="006600"/>
              </a:solidFill>
            </a:endParaRPr>
          </a:p>
        </p:txBody>
      </p:sp>
      <p:sp>
        <p:nvSpPr>
          <p:cNvPr id="37" name="Rectangle 23"/>
          <p:cNvSpPr txBox="1">
            <a:spLocks noChangeArrowheads="1"/>
          </p:cNvSpPr>
          <p:nvPr/>
        </p:nvSpPr>
        <p:spPr bwMode="auto">
          <a:xfrm>
            <a:off x="-1361" y="519"/>
            <a:ext cx="9172575" cy="509055"/>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prstClr val="black"/>
                </a:solidFill>
                <a:latin typeface="Arial" pitchFamily="34" charset="0"/>
                <a:cs typeface="Arial" pitchFamily="34" charset="0"/>
              </a:rPr>
              <a:t>Rapid training evaluation</a:t>
            </a:r>
            <a:endParaRPr lang="en-US" sz="2400" b="1" dirty="0">
              <a:solidFill>
                <a:prstClr val="black"/>
              </a:solidFill>
              <a:latin typeface="Arial" pitchFamily="34" charset="0"/>
              <a:cs typeface="Arial" pitchFamily="34" charset="0"/>
            </a:endParaRPr>
          </a:p>
        </p:txBody>
      </p:sp>
      <p:sp>
        <p:nvSpPr>
          <p:cNvPr id="38" name="Line 8"/>
          <p:cNvSpPr>
            <a:spLocks noChangeShapeType="1"/>
          </p:cNvSpPr>
          <p:nvPr/>
        </p:nvSpPr>
        <p:spPr bwMode="auto">
          <a:xfrm flipH="1">
            <a:off x="2411760" y="3597276"/>
            <a:ext cx="4313906" cy="17525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 name="Text Box 30"/>
          <p:cNvSpPr txBox="1">
            <a:spLocks noChangeArrowheads="1"/>
          </p:cNvSpPr>
          <p:nvPr/>
        </p:nvSpPr>
        <p:spPr bwMode="auto">
          <a:xfrm>
            <a:off x="6399095" y="5657671"/>
            <a:ext cx="22987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a:solidFill>
                  <a:srgbClr val="006600"/>
                </a:solidFill>
              </a:rPr>
              <a:t>D</a:t>
            </a:r>
            <a:r>
              <a:rPr lang="en-GB" b="1" dirty="0" smtClean="0">
                <a:solidFill>
                  <a:srgbClr val="006600"/>
                </a:solidFill>
              </a:rPr>
              <a:t>. </a:t>
            </a:r>
            <a:r>
              <a:rPr lang="en-GB" b="1" dirty="0">
                <a:solidFill>
                  <a:srgbClr val="006600"/>
                </a:solidFill>
              </a:rPr>
              <a:t>Enhanced understanding </a:t>
            </a:r>
            <a:r>
              <a:rPr lang="en-GB" b="1" dirty="0" smtClean="0">
                <a:solidFill>
                  <a:srgbClr val="006600"/>
                </a:solidFill>
              </a:rPr>
              <a:t>of relevant wood energy strategies</a:t>
            </a:r>
            <a:endParaRPr lang="en-GB" b="1" dirty="0">
              <a:solidFill>
                <a:srgbClr val="006600"/>
              </a:solidFill>
            </a:endParaRPr>
          </a:p>
        </p:txBody>
      </p:sp>
      <p:sp>
        <p:nvSpPr>
          <p:cNvPr id="40" name="Text Box 30"/>
          <p:cNvSpPr txBox="1">
            <a:spLocks noChangeArrowheads="1"/>
          </p:cNvSpPr>
          <p:nvPr/>
        </p:nvSpPr>
        <p:spPr bwMode="auto">
          <a:xfrm>
            <a:off x="700088" y="5638799"/>
            <a:ext cx="2881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dirty="0" smtClean="0">
                <a:solidFill>
                  <a:srgbClr val="006600"/>
                </a:solidFill>
              </a:rPr>
              <a:t>E. Enhanced understanding participatory methods.</a:t>
            </a:r>
            <a:endParaRPr lang="en-GB" b="1" dirty="0">
              <a:solidFill>
                <a:srgbClr val="006600"/>
              </a:solidFill>
            </a:endParaRPr>
          </a:p>
        </p:txBody>
      </p:sp>
      <p:sp>
        <p:nvSpPr>
          <p:cNvPr id="2" name="Slide Number Placeholder 1"/>
          <p:cNvSpPr>
            <a:spLocks noGrp="1"/>
          </p:cNvSpPr>
          <p:nvPr>
            <p:ph type="sldNum" sz="quarter" idx="12"/>
          </p:nvPr>
        </p:nvSpPr>
        <p:spPr/>
        <p:txBody>
          <a:bodyPr/>
          <a:lstStyle/>
          <a:p>
            <a:fld id="{7D801F51-A4E3-4D8E-BFF2-CE8E9F78D5AA}" type="slidenum">
              <a:rPr lang="en-GB" smtClean="0"/>
              <a:t>10</a:t>
            </a:fld>
            <a:endParaRPr lang="en-GB"/>
          </a:p>
        </p:txBody>
      </p:sp>
    </p:spTree>
    <p:extLst>
      <p:ext uri="{BB962C8B-B14F-4D97-AF65-F5344CB8AC3E}">
        <p14:creationId xmlns:p14="http://schemas.microsoft.com/office/powerpoint/2010/main" val="445505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
          <p:cNvGrpSpPr>
            <a:grpSpLocks/>
          </p:cNvGrpSpPr>
          <p:nvPr/>
        </p:nvGrpSpPr>
        <p:grpSpPr bwMode="auto">
          <a:xfrm>
            <a:off x="237370" y="1631541"/>
            <a:ext cx="8116923" cy="4944635"/>
            <a:chOff x="-269195" y="1379538"/>
            <a:chExt cx="8116707" cy="5221731"/>
          </a:xfrm>
        </p:grpSpPr>
        <p:sp>
          <p:nvSpPr>
            <p:cNvPr id="6" name="Text Box 13"/>
            <p:cNvSpPr txBox="1">
              <a:spLocks noChangeArrowheads="1"/>
            </p:cNvSpPr>
            <p:nvPr/>
          </p:nvSpPr>
          <p:spPr bwMode="auto">
            <a:xfrm>
              <a:off x="686491" y="5334314"/>
              <a:ext cx="1904949" cy="30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defRPr/>
              </a:pPr>
              <a:endParaRPr lang="en-GB" sz="1400" kern="0" smtClean="0">
                <a:solidFill>
                  <a:srgbClr val="000000"/>
                </a:solidFill>
              </a:endParaRPr>
            </a:p>
          </p:txBody>
        </p:sp>
        <p:grpSp>
          <p:nvGrpSpPr>
            <p:cNvPr id="37895" name="Group 14"/>
            <p:cNvGrpSpPr>
              <a:grpSpLocks/>
            </p:cNvGrpSpPr>
            <p:nvPr/>
          </p:nvGrpSpPr>
          <p:grpSpPr bwMode="auto">
            <a:xfrm>
              <a:off x="-269195" y="1379538"/>
              <a:ext cx="8116707" cy="5221731"/>
              <a:chOff x="-984056" y="2538413"/>
              <a:chExt cx="8147649" cy="7824301"/>
            </a:xfrm>
          </p:grpSpPr>
          <p:sp>
            <p:nvSpPr>
              <p:cNvPr id="16" name="Freeform 3"/>
              <p:cNvSpPr>
                <a:spLocks/>
              </p:cNvSpPr>
              <p:nvPr/>
            </p:nvSpPr>
            <p:spPr bwMode="auto">
              <a:xfrm>
                <a:off x="1119413" y="2538413"/>
                <a:ext cx="6044180" cy="7488365"/>
              </a:xfrm>
              <a:custGeom>
                <a:avLst/>
                <a:gdLst>
                  <a:gd name="T0" fmla="*/ 0 w 10671"/>
                  <a:gd name="T1" fmla="*/ 2147483647 h 13743"/>
                  <a:gd name="T2" fmla="*/ 2147483647 w 10671"/>
                  <a:gd name="T3" fmla="*/ 2147483647 h 13743"/>
                  <a:gd name="T4" fmla="*/ 2147483647 w 10671"/>
                  <a:gd name="T5" fmla="*/ 2147483647 h 13743"/>
                  <a:gd name="T6" fmla="*/ 2147483647 w 10671"/>
                  <a:gd name="T7" fmla="*/ 2147483647 h 13743"/>
                  <a:gd name="T8" fmla="*/ 2147483647 w 10671"/>
                  <a:gd name="T9" fmla="*/ 2147483647 h 13743"/>
                  <a:gd name="T10" fmla="*/ 2147483647 w 10671"/>
                  <a:gd name="T11" fmla="*/ 2147483647 h 13743"/>
                  <a:gd name="T12" fmla="*/ 2147483647 w 10671"/>
                  <a:gd name="T13" fmla="*/ 2147483647 h 13743"/>
                  <a:gd name="T14" fmla="*/ 2147483647 w 10671"/>
                  <a:gd name="T15" fmla="*/ 2147483647 h 13743"/>
                  <a:gd name="T16" fmla="*/ 2147483647 w 10671"/>
                  <a:gd name="T17" fmla="*/ 2147483647 h 13743"/>
                  <a:gd name="T18" fmla="*/ 2147483647 w 10671"/>
                  <a:gd name="T19" fmla="*/ 2147483647 h 13743"/>
                  <a:gd name="T20" fmla="*/ 2147483647 w 10671"/>
                  <a:gd name="T21" fmla="*/ 2147483647 h 13743"/>
                  <a:gd name="T22" fmla="*/ 2147483647 w 10671"/>
                  <a:gd name="T23" fmla="*/ 0 h 137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71"/>
                  <a:gd name="T37" fmla="*/ 0 h 13743"/>
                  <a:gd name="T38" fmla="*/ 10671 w 10671"/>
                  <a:gd name="T39" fmla="*/ 13743 h 137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71" h="13743">
                    <a:moveTo>
                      <a:pt x="0" y="13004"/>
                    </a:moveTo>
                    <a:cubicBezTo>
                      <a:pt x="112" y="12050"/>
                      <a:pt x="223" y="11097"/>
                      <a:pt x="691" y="10124"/>
                    </a:cubicBezTo>
                    <a:cubicBezTo>
                      <a:pt x="1158" y="9151"/>
                      <a:pt x="1950" y="7995"/>
                      <a:pt x="2803" y="7168"/>
                    </a:cubicBezTo>
                    <a:cubicBezTo>
                      <a:pt x="3657" y="6341"/>
                      <a:pt x="4708" y="5400"/>
                      <a:pt x="5811" y="5160"/>
                    </a:cubicBezTo>
                    <a:cubicBezTo>
                      <a:pt x="6915" y="4920"/>
                      <a:pt x="8621" y="5065"/>
                      <a:pt x="9428" y="5728"/>
                    </a:cubicBezTo>
                    <a:cubicBezTo>
                      <a:pt x="10234" y="6391"/>
                      <a:pt x="10671" y="8085"/>
                      <a:pt x="10647" y="9139"/>
                    </a:cubicBezTo>
                    <a:cubicBezTo>
                      <a:pt x="10623" y="10193"/>
                      <a:pt x="10172" y="11298"/>
                      <a:pt x="9285" y="12050"/>
                    </a:cubicBezTo>
                    <a:cubicBezTo>
                      <a:pt x="8398" y="12802"/>
                      <a:pt x="6417" y="13743"/>
                      <a:pt x="5324" y="13648"/>
                    </a:cubicBezTo>
                    <a:cubicBezTo>
                      <a:pt x="4231" y="13553"/>
                      <a:pt x="3162" y="12530"/>
                      <a:pt x="2729" y="11482"/>
                    </a:cubicBezTo>
                    <a:cubicBezTo>
                      <a:pt x="2296" y="10434"/>
                      <a:pt x="2263" y="8747"/>
                      <a:pt x="2723" y="7358"/>
                    </a:cubicBezTo>
                    <a:cubicBezTo>
                      <a:pt x="3183" y="5969"/>
                      <a:pt x="4412" y="4377"/>
                      <a:pt x="5487" y="3151"/>
                    </a:cubicBezTo>
                    <a:cubicBezTo>
                      <a:pt x="6562" y="1925"/>
                      <a:pt x="8403" y="657"/>
                      <a:pt x="9171" y="0"/>
                    </a:cubicBezTo>
                  </a:path>
                </a:pathLst>
              </a:custGeom>
              <a:noFill/>
              <a:ln w="323850">
                <a:solidFill>
                  <a:srgbClr val="B2A1C7"/>
                </a:solidFill>
                <a:round/>
                <a:headEnd/>
                <a:tailEnd type="stealth" w="med"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GB" kern="0">
                  <a:solidFill>
                    <a:srgbClr val="000000"/>
                  </a:solidFill>
                  <a:latin typeface="Arial" pitchFamily="34" charset="0"/>
                  <a:cs typeface="Arial" pitchFamily="34" charset="0"/>
                </a:endParaRPr>
              </a:p>
            </p:txBody>
          </p:sp>
          <p:sp>
            <p:nvSpPr>
              <p:cNvPr id="17" name="TextBox 39"/>
              <p:cNvSpPr txBox="1">
                <a:spLocks noChangeArrowheads="1"/>
              </p:cNvSpPr>
              <p:nvPr/>
            </p:nvSpPr>
            <p:spPr bwMode="auto">
              <a:xfrm>
                <a:off x="-984056" y="8025017"/>
                <a:ext cx="3830869" cy="2337697"/>
              </a:xfrm>
              <a:prstGeom prst="rect">
                <a:avLst/>
              </a:prstGeom>
              <a:solidFill>
                <a:schemeClr val="accent5">
                  <a:lumMod val="20000"/>
                  <a:lumOff val="80000"/>
                  <a:alpha val="85000"/>
                </a:schemeClr>
              </a:solidFill>
              <a:ln w="28575" cmpd="sng">
                <a:noFill/>
                <a:miter lim="800000"/>
                <a:headEnd/>
                <a:tailEnd/>
              </a:ln>
              <a:effectLst>
                <a:outerShdw blurRad="50800" dist="38100" dir="13500000" algn="br" rotWithShape="0">
                  <a:prstClr val="black">
                    <a:alpha val="40000"/>
                  </a:prstClr>
                </a:outerShdw>
              </a:effectLst>
            </p:spPr>
            <p:txBody>
              <a:bodyPr wrap="square">
                <a:spAutoFit/>
              </a:bodyPr>
              <a:lstStyle/>
              <a:p>
                <a:pPr fontAlgn="base">
                  <a:spcBef>
                    <a:spcPct val="0"/>
                  </a:spcBef>
                  <a:spcAft>
                    <a:spcPct val="0"/>
                  </a:spcAft>
                  <a:defRPr/>
                </a:pPr>
                <a:r>
                  <a:rPr lang="en-GB" b="1" kern="0" dirty="0" smtClean="0">
                    <a:solidFill>
                      <a:srgbClr val="FF0000"/>
                    </a:solidFill>
                    <a:latin typeface="Arial"/>
                    <a:cs typeface="Arial" pitchFamily="34" charset="0"/>
                  </a:rPr>
                  <a:t>(National Workshop) Preparing and planning. </a:t>
                </a:r>
                <a:r>
                  <a:rPr lang="en-GB" b="1" kern="0" dirty="0" smtClean="0">
                    <a:solidFill>
                      <a:srgbClr val="0070C0"/>
                    </a:solidFill>
                    <a:latin typeface="Arial"/>
                    <a:cs typeface="Arial" pitchFamily="34" charset="0"/>
                  </a:rPr>
                  <a:t>National workshop, understanding principles, skills and methods for participatory analysis</a:t>
                </a:r>
                <a:endParaRPr lang="en-GB" b="1" kern="0" dirty="0">
                  <a:solidFill>
                    <a:srgbClr val="0070C0"/>
                  </a:solidFill>
                  <a:latin typeface="Arial"/>
                  <a:cs typeface="Arial" pitchFamily="34" charset="0"/>
                </a:endParaRPr>
              </a:p>
            </p:txBody>
          </p:sp>
          <p:sp>
            <p:nvSpPr>
              <p:cNvPr id="18" name="TextBox 39"/>
              <p:cNvSpPr txBox="1">
                <a:spLocks noChangeArrowheads="1"/>
              </p:cNvSpPr>
              <p:nvPr/>
            </p:nvSpPr>
            <p:spPr bwMode="auto">
              <a:xfrm>
                <a:off x="4046691" y="6958550"/>
                <a:ext cx="3116902" cy="2776014"/>
              </a:xfrm>
              <a:prstGeom prst="rect">
                <a:avLst/>
              </a:prstGeom>
              <a:solidFill>
                <a:schemeClr val="accent5">
                  <a:lumMod val="20000"/>
                  <a:lumOff val="80000"/>
                  <a:alpha val="85000"/>
                </a:schemeClr>
              </a:solidFill>
              <a:ln w="28575" cmpd="sng">
                <a:noFill/>
                <a:miter lim="800000"/>
                <a:headEnd/>
                <a:tailEnd/>
              </a:ln>
              <a:effectLst>
                <a:outerShdw blurRad="50800" dist="38100" dir="13500000" algn="br" rotWithShape="0">
                  <a:prstClr val="black">
                    <a:alpha val="40000"/>
                  </a:prstClr>
                </a:outerShdw>
              </a:effectLst>
            </p:spPr>
            <p:txBody>
              <a:bodyPr>
                <a:spAutoFit/>
              </a:bodyPr>
              <a:lstStyle/>
              <a:p>
                <a:pPr fontAlgn="base">
                  <a:spcBef>
                    <a:spcPct val="0"/>
                  </a:spcBef>
                  <a:spcAft>
                    <a:spcPct val="0"/>
                  </a:spcAft>
                  <a:defRPr/>
                </a:pPr>
                <a:r>
                  <a:rPr lang="en-GB" b="1" kern="0" dirty="0" smtClean="0">
                    <a:solidFill>
                      <a:srgbClr val="FF0000"/>
                    </a:solidFill>
                    <a:latin typeface="Arial"/>
                    <a:cs typeface="Arial" pitchFamily="34" charset="0"/>
                  </a:rPr>
                  <a:t>(3 participatory regional workshops) Analysis</a:t>
                </a:r>
                <a:r>
                  <a:rPr lang="en-GB" b="1" kern="0" dirty="0" smtClean="0">
                    <a:solidFill>
                      <a:srgbClr val="000000"/>
                    </a:solidFill>
                    <a:latin typeface="Arial"/>
                    <a:cs typeface="Arial" pitchFamily="34" charset="0"/>
                  </a:rPr>
                  <a:t> –</a:t>
                </a:r>
                <a:r>
                  <a:rPr lang="en-GB" b="1" kern="0" dirty="0" smtClean="0">
                    <a:solidFill>
                      <a:srgbClr val="1F497D">
                        <a:lumMod val="60000"/>
                        <a:lumOff val="40000"/>
                      </a:srgbClr>
                    </a:solidFill>
                    <a:latin typeface="Arial"/>
                    <a:cs typeface="Arial" pitchFamily="34" charset="0"/>
                  </a:rPr>
                  <a:t>A</a:t>
                </a:r>
                <a:r>
                  <a:rPr lang="en-GB" b="1" kern="0" dirty="0" smtClean="0">
                    <a:solidFill>
                      <a:srgbClr val="0070C0"/>
                    </a:solidFill>
                    <a:latin typeface="Arial"/>
                    <a:cs typeface="Arial" pitchFamily="34" charset="0"/>
                  </a:rPr>
                  <a:t>nalysis </a:t>
                </a:r>
                <a:r>
                  <a:rPr lang="en-GB" b="1" kern="0" dirty="0">
                    <a:solidFill>
                      <a:srgbClr val="0070C0"/>
                    </a:solidFill>
                    <a:latin typeface="Arial"/>
                    <a:cs typeface="Arial" pitchFamily="34" charset="0"/>
                  </a:rPr>
                  <a:t>and </a:t>
                </a:r>
                <a:r>
                  <a:rPr lang="en-GB" b="1" kern="0" dirty="0" smtClean="0">
                    <a:solidFill>
                      <a:srgbClr val="0070C0"/>
                    </a:solidFill>
                    <a:latin typeface="Arial"/>
                    <a:cs typeface="Arial" pitchFamily="34" charset="0"/>
                  </a:rPr>
                  <a:t>data gathering with stakeholder to identify gaps and potential linkages</a:t>
                </a:r>
                <a:endParaRPr lang="en-GB" b="1" kern="0" dirty="0">
                  <a:solidFill>
                    <a:srgbClr val="0070C0"/>
                  </a:solidFill>
                  <a:latin typeface="Arial"/>
                  <a:cs typeface="Arial" pitchFamily="34" charset="0"/>
                </a:endParaRPr>
              </a:p>
            </p:txBody>
          </p:sp>
        </p:grpSp>
        <p:sp>
          <p:nvSpPr>
            <p:cNvPr id="8" name="TextBox 39"/>
            <p:cNvSpPr txBox="1">
              <a:spLocks noChangeArrowheads="1"/>
            </p:cNvSpPr>
            <p:nvPr/>
          </p:nvSpPr>
          <p:spPr bwMode="auto">
            <a:xfrm>
              <a:off x="3705289" y="2213120"/>
              <a:ext cx="3240273" cy="1560117"/>
            </a:xfrm>
            <a:prstGeom prst="rect">
              <a:avLst/>
            </a:prstGeom>
            <a:solidFill>
              <a:schemeClr val="accent5">
                <a:lumMod val="20000"/>
                <a:lumOff val="80000"/>
                <a:alpha val="85000"/>
              </a:schemeClr>
            </a:solidFill>
            <a:ln w="28575" cmpd="sng">
              <a:noFill/>
              <a:miter lim="800000"/>
              <a:headEnd/>
              <a:tailEnd/>
            </a:ln>
            <a:effectLst>
              <a:outerShdw blurRad="50800" dist="38100" dir="13500000" algn="br" rotWithShape="0">
                <a:prstClr val="black">
                  <a:alpha val="40000"/>
                </a:prstClr>
              </a:outerShdw>
            </a:effectLst>
          </p:spPr>
          <p:txBody>
            <a:bodyPr wrap="square">
              <a:spAutoFit/>
            </a:bodyPr>
            <a:lstStyle/>
            <a:p>
              <a:pPr fontAlgn="base">
                <a:spcBef>
                  <a:spcPct val="0"/>
                </a:spcBef>
                <a:spcAft>
                  <a:spcPct val="0"/>
                </a:spcAft>
                <a:defRPr/>
              </a:pPr>
              <a:r>
                <a:rPr lang="en-GB" b="1" kern="0" dirty="0" smtClean="0">
                  <a:solidFill>
                    <a:srgbClr val="FF3300"/>
                  </a:solidFill>
                  <a:latin typeface="Arial"/>
                  <a:cs typeface="Arial" pitchFamily="34" charset="0"/>
                </a:rPr>
                <a:t>(1 participatory workshop) Drafting and review of analysis paper. </a:t>
              </a:r>
              <a:r>
                <a:rPr lang="en-GB" b="1" kern="0" dirty="0" smtClean="0">
                  <a:solidFill>
                    <a:srgbClr val="0070C0"/>
                  </a:solidFill>
                  <a:latin typeface="Arial"/>
                  <a:cs typeface="Arial" pitchFamily="34" charset="0"/>
                </a:rPr>
                <a:t>Putting together the analysis in coherent paper.</a:t>
              </a:r>
              <a:endParaRPr lang="en-GB" b="1" u="sng" kern="0" dirty="0">
                <a:solidFill>
                  <a:srgbClr val="0070C0"/>
                </a:solidFill>
                <a:latin typeface="Arial"/>
                <a:cs typeface="Arial" pitchFamily="34" charset="0"/>
              </a:endParaRPr>
            </a:p>
          </p:txBody>
        </p:sp>
      </p:grpSp>
      <p:sp>
        <p:nvSpPr>
          <p:cNvPr id="14" name="Rectangle 23"/>
          <p:cNvSpPr>
            <a:spLocks noGrp="1" noChangeArrowheads="1"/>
          </p:cNvSpPr>
          <p:nvPr>
            <p:ph type="title"/>
          </p:nvPr>
        </p:nvSpPr>
        <p:spPr>
          <a:xfrm>
            <a:off x="0" y="0"/>
            <a:ext cx="9172575" cy="1052736"/>
          </a:xfrm>
          <a:solidFill>
            <a:schemeClr val="accent5">
              <a:lumMod val="40000"/>
              <a:lumOff val="60000"/>
            </a:schemeClr>
          </a:solidFill>
        </p:spPr>
        <p:txBody>
          <a:bodyPr rtlCol="0" anchor="t">
            <a:normAutofit fontScale="90000"/>
          </a:bodyPr>
          <a:lstStyle/>
          <a:p>
            <a:pPr fontAlgn="auto">
              <a:spcAft>
                <a:spcPts val="0"/>
              </a:spcAft>
              <a:defRPr/>
            </a:pPr>
            <a:r>
              <a:rPr lang="en-US" altLang="en-US" sz="2400" b="1" dirty="0" smtClean="0"/>
              <a:t>Process of the initiative to develop an analysis- scoping paper on linkages between forestry and the green economy</a:t>
            </a:r>
            <a:br>
              <a:rPr lang="en-US" altLang="en-US" sz="2400" b="1" dirty="0" smtClean="0"/>
            </a:br>
            <a:endParaRPr lang="en-US" altLang="en-US" sz="2400" b="1" dirty="0" smtClean="0"/>
          </a:p>
        </p:txBody>
      </p:sp>
      <p:sp>
        <p:nvSpPr>
          <p:cNvPr id="20" name="Notched Right Arrow 19"/>
          <p:cNvSpPr/>
          <p:nvPr/>
        </p:nvSpPr>
        <p:spPr>
          <a:xfrm rot="19138250">
            <a:off x="206777" y="2201105"/>
            <a:ext cx="5605685" cy="15224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smtClean="0">
                <a:solidFill>
                  <a:prstClr val="white"/>
                </a:solidFill>
              </a:rPr>
              <a:t>Communication </a:t>
            </a:r>
            <a:r>
              <a:rPr lang="en-GB" sz="2400" dirty="0">
                <a:solidFill>
                  <a:prstClr val="white"/>
                </a:solidFill>
              </a:rPr>
              <a:t>and </a:t>
            </a:r>
            <a:r>
              <a:rPr lang="en-GB" sz="2400" dirty="0" smtClean="0">
                <a:solidFill>
                  <a:prstClr val="white"/>
                </a:solidFill>
              </a:rPr>
              <a:t>participation throughout</a:t>
            </a:r>
            <a:endParaRPr lang="en-GB" sz="2400" dirty="0">
              <a:solidFill>
                <a:prstClr val="white"/>
              </a:solidFill>
            </a:endParaRPr>
          </a:p>
        </p:txBody>
      </p:sp>
      <p:sp>
        <p:nvSpPr>
          <p:cNvPr id="26" name="TextBox 39"/>
          <p:cNvSpPr txBox="1">
            <a:spLocks noChangeArrowheads="1"/>
          </p:cNvSpPr>
          <p:nvPr/>
        </p:nvSpPr>
        <p:spPr bwMode="auto">
          <a:xfrm>
            <a:off x="6246439" y="836712"/>
            <a:ext cx="2411760" cy="1200329"/>
          </a:xfrm>
          <a:prstGeom prst="rect">
            <a:avLst/>
          </a:prstGeom>
          <a:solidFill>
            <a:schemeClr val="accent3">
              <a:lumMod val="20000"/>
              <a:lumOff val="80000"/>
            </a:schemeClr>
          </a:solidFill>
          <a:ln w="28575" cmpd="sng">
            <a:noFill/>
            <a:miter lim="800000"/>
            <a:headEnd/>
            <a:tailEnd/>
          </a:ln>
          <a:effectLst>
            <a:outerShdw blurRad="50800" dist="38100" dir="13500000" algn="br" rotWithShape="0">
              <a:prstClr val="black">
                <a:alpha val="40000"/>
              </a:prstClr>
            </a:outerShdw>
          </a:effectLst>
        </p:spPr>
        <p:txBody>
          <a:bodyPr wrap="square">
            <a:spAutoFit/>
          </a:bodyPr>
          <a:lstStyle/>
          <a:p>
            <a:pPr fontAlgn="base">
              <a:spcBef>
                <a:spcPct val="0"/>
              </a:spcBef>
              <a:spcAft>
                <a:spcPct val="0"/>
              </a:spcAft>
              <a:defRPr/>
            </a:pPr>
            <a:r>
              <a:rPr lang="en-GB" b="1" kern="0" dirty="0" smtClean="0">
                <a:solidFill>
                  <a:srgbClr val="FF0000"/>
                </a:solidFill>
                <a:latin typeface="Arial"/>
                <a:cs typeface="Arial" pitchFamily="34" charset="0"/>
              </a:rPr>
              <a:t>Outcome: </a:t>
            </a:r>
            <a:r>
              <a:rPr lang="en-GB" b="1" kern="0" dirty="0" smtClean="0">
                <a:solidFill>
                  <a:srgbClr val="7030A0"/>
                </a:solidFill>
                <a:latin typeface="Arial"/>
                <a:cs typeface="Arial" pitchFamily="34" charset="0"/>
              </a:rPr>
              <a:t>Analysis- scoping paper and process documentation </a:t>
            </a:r>
            <a:endParaRPr lang="en-GB" b="1" kern="0" dirty="0">
              <a:solidFill>
                <a:srgbClr val="7030A0"/>
              </a:solidFill>
              <a:latin typeface="Arial"/>
              <a:cs typeface="Arial" pitchFamily="34" charset="0"/>
            </a:endParaRPr>
          </a:p>
        </p:txBody>
      </p:sp>
    </p:spTree>
    <p:extLst>
      <p:ext uri="{BB962C8B-B14F-4D97-AF65-F5344CB8AC3E}">
        <p14:creationId xmlns:p14="http://schemas.microsoft.com/office/powerpoint/2010/main" val="2206865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3"/>
          <p:cNvSpPr txBox="1">
            <a:spLocks noChangeArrowheads="1"/>
          </p:cNvSpPr>
          <p:nvPr/>
        </p:nvSpPr>
        <p:spPr bwMode="auto">
          <a:xfrm>
            <a:off x="0" y="-7193"/>
            <a:ext cx="9144000" cy="843905"/>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800" b="1" kern="0" dirty="0">
                <a:solidFill>
                  <a:srgbClr val="000000"/>
                </a:solidFill>
                <a:latin typeface="Arial" charset="0"/>
                <a:cs typeface="Arial" charset="0"/>
              </a:rPr>
              <a:t>Why do we need further gap analysis on matching sustainable forest management to green economy principles?</a:t>
            </a:r>
            <a:endParaRPr lang="en-US" sz="2400" b="1" dirty="0">
              <a:solidFill>
                <a:prstClr val="black"/>
              </a:solidFill>
              <a:latin typeface="Arial" pitchFamily="34" charset="0"/>
              <a:cs typeface="Arial" pitchFamily="34" charset="0"/>
            </a:endParaRPr>
          </a:p>
        </p:txBody>
      </p:sp>
      <p:sp>
        <p:nvSpPr>
          <p:cNvPr id="3" name="Rectangle 2"/>
          <p:cNvSpPr/>
          <p:nvPr/>
        </p:nvSpPr>
        <p:spPr>
          <a:xfrm>
            <a:off x="28202" y="836712"/>
            <a:ext cx="9008293" cy="369332"/>
          </a:xfrm>
          <a:prstGeom prst="rect">
            <a:avLst/>
          </a:prstGeom>
        </p:spPr>
        <p:txBody>
          <a:bodyPr wrap="square">
            <a:spAutoFit/>
          </a:bodyPr>
          <a:lstStyle/>
          <a:p>
            <a:pPr>
              <a:defRPr/>
            </a:pPr>
            <a:endParaRPr lang="en-GB" dirty="0">
              <a:solidFill>
                <a:srgbClr val="7030A0"/>
              </a:solidFill>
              <a:latin typeface="Arial" charset="0"/>
              <a:cs typeface="Arial" charset="0"/>
            </a:endParaRPr>
          </a:p>
        </p:txBody>
      </p:sp>
      <p:sp>
        <p:nvSpPr>
          <p:cNvPr id="2" name="Rectangle 1"/>
          <p:cNvSpPr/>
          <p:nvPr/>
        </p:nvSpPr>
        <p:spPr>
          <a:xfrm>
            <a:off x="1331640" y="1171457"/>
            <a:ext cx="6912768" cy="147732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800" b="1" i="0" u="none" strike="noStrike" kern="0" cap="none" spc="0" normalizeH="0" baseline="0" noProof="0" dirty="0" smtClean="0">
                <a:ln>
                  <a:noFill/>
                </a:ln>
                <a:solidFill>
                  <a:srgbClr val="000000"/>
                </a:solidFill>
                <a:effectLst/>
                <a:uLnTx/>
                <a:uFillTx/>
                <a:latin typeface="Arial" charset="0"/>
                <a:cs typeface="Arial" charset="0"/>
              </a:rPr>
              <a:t>Forestry not fulfilling its full potential in delivering green economy principles. Need to understand the local realities before we can make effective recommendations.</a:t>
            </a:r>
            <a:br>
              <a:rPr kumimoji="0" lang="en-GB" altLang="en-US" sz="1800" b="1" i="0" u="none" strike="noStrike" kern="0" cap="none" spc="0" normalizeH="0" baseline="0" noProof="0" dirty="0" smtClean="0">
                <a:ln>
                  <a:noFill/>
                </a:ln>
                <a:solidFill>
                  <a:srgbClr val="000000"/>
                </a:solidFill>
                <a:effectLst/>
                <a:uLnTx/>
                <a:uFillTx/>
                <a:latin typeface="Arial" charset="0"/>
                <a:cs typeface="Arial" charset="0"/>
              </a:rPr>
            </a:br>
            <a:r>
              <a:rPr kumimoji="0" lang="en-GB" altLang="en-US" sz="1800" b="1" i="0" u="none" strike="noStrike" kern="0" cap="none" spc="0" normalizeH="0" baseline="0" noProof="0" dirty="0" smtClean="0">
                <a:ln>
                  <a:noFill/>
                </a:ln>
                <a:solidFill>
                  <a:srgbClr val="000000"/>
                </a:solidFill>
                <a:effectLst/>
                <a:uLnTx/>
                <a:uFillTx/>
                <a:latin typeface="Arial" charset="0"/>
                <a:cs typeface="Arial" charset="0"/>
              </a:rPr>
              <a:t/>
            </a:r>
            <a:br>
              <a:rPr kumimoji="0" lang="en-GB" altLang="en-US" sz="1800" b="1" i="0" u="none" strike="noStrike" kern="0" cap="none" spc="0" normalizeH="0" baseline="0" noProof="0" dirty="0" smtClean="0">
                <a:ln>
                  <a:noFill/>
                </a:ln>
                <a:solidFill>
                  <a:srgbClr val="000000"/>
                </a:solidFill>
                <a:effectLst/>
                <a:uLnTx/>
                <a:uFillTx/>
                <a:latin typeface="Arial" charset="0"/>
                <a:cs typeface="Arial" charset="0"/>
              </a:rPr>
            </a:b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 name="Rectangle 3"/>
          <p:cNvSpPr txBox="1">
            <a:spLocks noChangeArrowheads="1"/>
          </p:cNvSpPr>
          <p:nvPr/>
        </p:nvSpPr>
        <p:spPr bwMode="auto">
          <a:xfrm>
            <a:off x="673224" y="2204864"/>
            <a:ext cx="8229600" cy="34563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eaLnBrk="1" hangingPunct="1">
              <a:spcBef>
                <a:spcPct val="0"/>
              </a:spcBef>
              <a:buNone/>
              <a:defRPr/>
            </a:pPr>
            <a:r>
              <a:rPr lang="en-GB" altLang="en-US" sz="1800" b="1" kern="0" dirty="0">
                <a:solidFill>
                  <a:srgbClr val="000000"/>
                </a:solidFill>
                <a:latin typeface="Arial" charset="0"/>
                <a:cs typeface="Arial" charset="0"/>
              </a:rPr>
              <a:t>Forestry not fulfilling its full potential in delivering green economy principles;</a:t>
            </a:r>
          </a:p>
          <a:p>
            <a:pPr marL="0" lvl="0" indent="0" eaLnBrk="1" hangingPunct="1">
              <a:spcBef>
                <a:spcPct val="0"/>
              </a:spcBef>
              <a:buNone/>
              <a:defRPr/>
            </a:pPr>
            <a:endParaRPr lang="en-GB" altLang="en-US" sz="1800" b="1" kern="0" dirty="0">
              <a:solidFill>
                <a:srgbClr val="000000"/>
              </a:solidFill>
              <a:latin typeface="Arial" charset="0"/>
              <a:cs typeface="Arial" charset="0"/>
            </a:endParaRPr>
          </a:p>
          <a:p>
            <a:pPr marL="0" lvl="0" indent="0" eaLnBrk="1" hangingPunct="1">
              <a:spcBef>
                <a:spcPct val="0"/>
              </a:spcBef>
              <a:buFontTx/>
              <a:buChar char="-"/>
              <a:defRPr/>
            </a:pPr>
            <a:r>
              <a:rPr lang="en-GB" altLang="en-US" sz="1800" b="1" kern="0" dirty="0">
                <a:solidFill>
                  <a:srgbClr val="000000"/>
                </a:solidFill>
                <a:latin typeface="Arial" charset="0"/>
                <a:cs typeface="Arial" charset="0"/>
              </a:rPr>
              <a:t>generation of forestry related jobs/improved livelihoods</a:t>
            </a:r>
          </a:p>
          <a:p>
            <a:pPr marL="0" lvl="0" indent="0" eaLnBrk="1" hangingPunct="1">
              <a:spcBef>
                <a:spcPct val="0"/>
              </a:spcBef>
              <a:buFontTx/>
              <a:buChar char="-"/>
              <a:defRPr/>
            </a:pPr>
            <a:r>
              <a:rPr lang="en-GB" altLang="en-US" sz="1800" b="1" kern="0" dirty="0">
                <a:solidFill>
                  <a:srgbClr val="000000"/>
                </a:solidFill>
                <a:latin typeface="Arial" charset="0"/>
                <a:cs typeface="Arial" charset="0"/>
              </a:rPr>
              <a:t>increased sustainable production of ‘green’ energy and materials, including wood energy</a:t>
            </a:r>
          </a:p>
          <a:p>
            <a:pPr marL="0" lvl="0" indent="0" eaLnBrk="1" hangingPunct="1">
              <a:spcBef>
                <a:spcPct val="0"/>
              </a:spcBef>
              <a:buFontTx/>
              <a:buChar char="-"/>
              <a:defRPr/>
            </a:pPr>
            <a:r>
              <a:rPr lang="en-GB" altLang="en-US" sz="1800" b="1" kern="0" dirty="0">
                <a:solidFill>
                  <a:srgbClr val="000000"/>
                </a:solidFill>
                <a:latin typeface="Arial" charset="0"/>
                <a:cs typeface="Arial" charset="0"/>
              </a:rPr>
              <a:t>full engagement of local stakeholders, private sector and inter-</a:t>
            </a:r>
            <a:r>
              <a:rPr lang="en-GB" altLang="en-US" sz="1800" b="1" kern="0" dirty="0" err="1">
                <a:solidFill>
                  <a:srgbClr val="000000"/>
                </a:solidFill>
                <a:latin typeface="Arial" charset="0"/>
                <a:cs typeface="Arial" charset="0"/>
              </a:rPr>
              <a:t>sectoral</a:t>
            </a:r>
            <a:r>
              <a:rPr lang="en-GB" altLang="en-US" sz="1800" b="1" kern="0" dirty="0">
                <a:solidFill>
                  <a:srgbClr val="000000"/>
                </a:solidFill>
                <a:latin typeface="Arial" charset="0"/>
                <a:cs typeface="Arial" charset="0"/>
              </a:rPr>
              <a:t> cooperation</a:t>
            </a:r>
          </a:p>
          <a:p>
            <a:pPr marL="0" lvl="0" indent="0" eaLnBrk="1" hangingPunct="1">
              <a:spcBef>
                <a:spcPct val="0"/>
              </a:spcBef>
              <a:buFontTx/>
              <a:buChar char="-"/>
              <a:defRPr/>
            </a:pPr>
            <a:r>
              <a:rPr lang="en-GB" altLang="en-US" sz="1800" b="1" kern="0" dirty="0">
                <a:solidFill>
                  <a:srgbClr val="000000"/>
                </a:solidFill>
                <a:latin typeface="Arial" charset="0"/>
                <a:cs typeface="Arial" charset="0"/>
              </a:rPr>
              <a:t>Need to raise the profile of forestry to show that it ticks all the green economy principles;  social, economic, carbon/climate and </a:t>
            </a:r>
            <a:r>
              <a:rPr lang="en-GB" altLang="en-US" sz="1800" b="1" kern="0" dirty="0" smtClean="0">
                <a:solidFill>
                  <a:srgbClr val="000000"/>
                </a:solidFill>
                <a:latin typeface="Arial" charset="0"/>
                <a:cs typeface="Arial" charset="0"/>
              </a:rPr>
              <a:t>ecological</a:t>
            </a:r>
            <a:endParaRPr lang="en-GB" altLang="en-US" sz="1800" b="1" kern="0" dirty="0">
              <a:solidFill>
                <a:srgbClr val="000000"/>
              </a:solidFill>
              <a:latin typeface="Arial"/>
              <a:cs typeface="Arial" charset="0"/>
            </a:endParaRPr>
          </a:p>
        </p:txBody>
      </p:sp>
    </p:spTree>
    <p:extLst>
      <p:ext uri="{BB962C8B-B14F-4D97-AF65-F5344CB8AC3E}">
        <p14:creationId xmlns:p14="http://schemas.microsoft.com/office/powerpoint/2010/main" val="153018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3414713"/>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32734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362200"/>
            <a:ext cx="4953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1143000" y="16764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GB" altLang="en-US" sz="1400">
              <a:solidFill>
                <a:srgbClr val="000000"/>
              </a:solidFill>
            </a:endParaRPr>
          </a:p>
        </p:txBody>
      </p:sp>
      <p:sp>
        <p:nvSpPr>
          <p:cNvPr id="28678" name="Text Box 6"/>
          <p:cNvSpPr txBox="1">
            <a:spLocks noChangeArrowheads="1"/>
          </p:cNvSpPr>
          <p:nvPr/>
        </p:nvSpPr>
        <p:spPr bwMode="auto">
          <a:xfrm>
            <a:off x="1143000" y="2565400"/>
            <a:ext cx="9366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200">
                <a:solidFill>
                  <a:srgbClr val="000000"/>
                </a:solidFill>
              </a:rPr>
              <a:t>Green economy  plan</a:t>
            </a:r>
          </a:p>
        </p:txBody>
      </p:sp>
      <p:sp>
        <p:nvSpPr>
          <p:cNvPr id="28679" name="Line 7"/>
          <p:cNvSpPr>
            <a:spLocks noChangeShapeType="1"/>
          </p:cNvSpPr>
          <p:nvPr/>
        </p:nvSpPr>
        <p:spPr bwMode="auto">
          <a:xfrm>
            <a:off x="3429000" y="4343400"/>
            <a:ext cx="1066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cs typeface="Arial" charset="0"/>
            </a:endParaRPr>
          </a:p>
        </p:txBody>
      </p:sp>
      <p:sp>
        <p:nvSpPr>
          <p:cNvPr id="28680" name="Text Box 8"/>
          <p:cNvSpPr txBox="1">
            <a:spLocks noChangeArrowheads="1"/>
          </p:cNvSpPr>
          <p:nvPr/>
        </p:nvSpPr>
        <p:spPr bwMode="auto">
          <a:xfrm>
            <a:off x="0" y="58674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altLang="en-US" sz="1600" b="1">
                <a:solidFill>
                  <a:srgbClr val="000000"/>
                </a:solidFill>
              </a:rPr>
              <a:t>Planning based on office assumption</a:t>
            </a:r>
            <a:endParaRPr lang="en-US" altLang="en-US" sz="1600" b="1">
              <a:solidFill>
                <a:srgbClr val="000000"/>
              </a:solidFill>
            </a:endParaRPr>
          </a:p>
        </p:txBody>
      </p:sp>
      <p:sp>
        <p:nvSpPr>
          <p:cNvPr id="28681" name="Text Box 9"/>
          <p:cNvSpPr txBox="1">
            <a:spLocks noChangeArrowheads="1"/>
          </p:cNvSpPr>
          <p:nvPr/>
        </p:nvSpPr>
        <p:spPr bwMode="auto">
          <a:xfrm>
            <a:off x="5867400" y="5867400"/>
            <a:ext cx="327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r>
              <a:rPr lang="en-GB" altLang="en-US" sz="1600" b="1">
                <a:solidFill>
                  <a:srgbClr val="000000"/>
                </a:solidFill>
              </a:rPr>
              <a:t> Stakeholder realities</a:t>
            </a:r>
            <a:endParaRPr lang="en-US" altLang="en-US" sz="1600" b="1">
              <a:solidFill>
                <a:srgbClr val="000000"/>
              </a:solidFill>
            </a:endParaRPr>
          </a:p>
        </p:txBody>
      </p:sp>
      <p:sp>
        <p:nvSpPr>
          <p:cNvPr id="28682" name="AutoShape 10"/>
          <p:cNvSpPr>
            <a:spLocks noChangeArrowheads="1"/>
          </p:cNvSpPr>
          <p:nvPr/>
        </p:nvSpPr>
        <p:spPr bwMode="auto">
          <a:xfrm>
            <a:off x="3962400" y="1371600"/>
            <a:ext cx="2362200" cy="1752600"/>
          </a:xfrm>
          <a:prstGeom prst="cloudCallout">
            <a:avLst>
              <a:gd name="adj1" fmla="val 20162"/>
              <a:gd name="adj2" fmla="val 65671"/>
            </a:avLst>
          </a:prstGeom>
          <a:solidFill>
            <a:schemeClr val="accent1"/>
          </a:solidFill>
          <a:ln w="9525">
            <a:solidFill>
              <a:schemeClr val="tx1"/>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altLang="en-US" sz="1400" b="1">
                <a:solidFill>
                  <a:srgbClr val="000000"/>
                </a:solidFill>
              </a:rPr>
              <a:t>The plan doesn’t fit the realities on the ground, what do we do now?</a:t>
            </a:r>
            <a:endParaRPr lang="en-US" altLang="en-US" sz="1400" b="1">
              <a:solidFill>
                <a:srgbClr val="000000"/>
              </a:solidFill>
            </a:endParaRPr>
          </a:p>
        </p:txBody>
      </p:sp>
      <p:sp>
        <p:nvSpPr>
          <p:cNvPr id="28684" name="AutoShape 12"/>
          <p:cNvSpPr>
            <a:spLocks noChangeArrowheads="1"/>
          </p:cNvSpPr>
          <p:nvPr/>
        </p:nvSpPr>
        <p:spPr bwMode="auto">
          <a:xfrm>
            <a:off x="2039938" y="1314450"/>
            <a:ext cx="2305050" cy="1866900"/>
          </a:xfrm>
          <a:prstGeom prst="wedgeEllipseCallout">
            <a:avLst>
              <a:gd name="adj1" fmla="val -36000"/>
              <a:gd name="adj2" fmla="val 75806"/>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400" b="1">
                <a:solidFill>
                  <a:srgbClr val="000000"/>
                </a:solidFill>
              </a:rPr>
              <a:t>This is the green economy action plan our country needs, now lets implement.</a:t>
            </a:r>
          </a:p>
        </p:txBody>
      </p:sp>
      <p:sp>
        <p:nvSpPr>
          <p:cNvPr id="28685" name="AutoShape 13"/>
          <p:cNvSpPr>
            <a:spLocks noChangeArrowheads="1"/>
          </p:cNvSpPr>
          <p:nvPr/>
        </p:nvSpPr>
        <p:spPr bwMode="auto">
          <a:xfrm>
            <a:off x="6629400" y="1052513"/>
            <a:ext cx="2263775" cy="1690687"/>
          </a:xfrm>
          <a:prstGeom prst="cloudCallout">
            <a:avLst>
              <a:gd name="adj1" fmla="val -3051"/>
              <a:gd name="adj2" fmla="val 64921"/>
            </a:avLst>
          </a:prstGeom>
          <a:solidFill>
            <a:schemeClr val="accent1"/>
          </a:solidFill>
          <a:ln w="9525">
            <a:solidFill>
              <a:schemeClr val="tx1"/>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altLang="en-US" sz="1400" b="1">
                <a:solidFill>
                  <a:srgbClr val="000000"/>
                </a:solidFill>
              </a:rPr>
              <a:t>Why didn’t they ask us our opinions first </a:t>
            </a:r>
            <a:endParaRPr lang="en-US" altLang="en-US" sz="1400" b="1">
              <a:solidFill>
                <a:srgbClr val="000000"/>
              </a:solidFill>
            </a:endParaRPr>
          </a:p>
        </p:txBody>
      </p:sp>
      <p:sp>
        <p:nvSpPr>
          <p:cNvPr id="28686" name="AutoShape 14"/>
          <p:cNvSpPr>
            <a:spLocks noChangeArrowheads="1"/>
          </p:cNvSpPr>
          <p:nvPr/>
        </p:nvSpPr>
        <p:spPr bwMode="auto">
          <a:xfrm>
            <a:off x="152400" y="1371600"/>
            <a:ext cx="1544638" cy="990600"/>
          </a:xfrm>
          <a:prstGeom prst="wedgeEllipseCallout">
            <a:avLst>
              <a:gd name="adj1" fmla="val 1796"/>
              <a:gd name="adj2" fmla="val 164421"/>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600" b="1">
                <a:solidFill>
                  <a:srgbClr val="000000"/>
                </a:solidFill>
              </a:rPr>
              <a:t>Nice plan boss.</a:t>
            </a:r>
          </a:p>
        </p:txBody>
      </p:sp>
      <p:sp>
        <p:nvSpPr>
          <p:cNvPr id="15" name="Text Box 11"/>
          <p:cNvSpPr txBox="1">
            <a:spLocks noChangeArrowheads="1"/>
          </p:cNvSpPr>
          <p:nvPr/>
        </p:nvSpPr>
        <p:spPr bwMode="auto">
          <a:xfrm>
            <a:off x="0" y="0"/>
            <a:ext cx="9144000" cy="1200329"/>
          </a:xfrm>
          <a:prstGeom prst="rect">
            <a:avLst/>
          </a:prstGeom>
          <a:solidFill>
            <a:schemeClr val="accent1">
              <a:lumMod val="75000"/>
            </a:schemeClr>
          </a:solidFill>
          <a:ln>
            <a:noFill/>
          </a:ln>
        </p:spPr>
        <p:txBody>
          <a:bodyPr>
            <a:spAutoFit/>
          </a:bodyPr>
          <a:lstStyle>
            <a:lvl1pPr eaLnBrk="0" hangingPunct="0">
              <a:defRPr sz="4000" b="1">
                <a:solidFill>
                  <a:schemeClr val="tx1"/>
                </a:solidFill>
                <a:latin typeface="Arial" charset="0"/>
                <a:cs typeface="Arial" charset="0"/>
              </a:defRPr>
            </a:lvl1pPr>
            <a:lvl2pPr marL="742950" indent="-285750" eaLnBrk="0" hangingPunct="0">
              <a:defRPr sz="4000" b="1">
                <a:solidFill>
                  <a:schemeClr val="tx1"/>
                </a:solidFill>
                <a:latin typeface="Arial" charset="0"/>
                <a:cs typeface="Arial" charset="0"/>
              </a:defRPr>
            </a:lvl2pPr>
            <a:lvl3pPr marL="1143000" indent="-228600" eaLnBrk="0" hangingPunct="0">
              <a:defRPr sz="4000" b="1">
                <a:solidFill>
                  <a:schemeClr val="tx1"/>
                </a:solidFill>
                <a:latin typeface="Arial" charset="0"/>
                <a:cs typeface="Arial" charset="0"/>
              </a:defRPr>
            </a:lvl3pPr>
            <a:lvl4pPr marL="1600200" indent="-228600" eaLnBrk="0" hangingPunct="0">
              <a:defRPr sz="4000" b="1">
                <a:solidFill>
                  <a:schemeClr val="tx1"/>
                </a:solidFill>
                <a:latin typeface="Arial" charset="0"/>
                <a:cs typeface="Arial" charset="0"/>
              </a:defRPr>
            </a:lvl4pPr>
            <a:lvl5pPr marL="2057400" indent="-228600" eaLnBrk="0" hangingPunct="0">
              <a:defRPr sz="4000" b="1">
                <a:solidFill>
                  <a:schemeClr val="tx1"/>
                </a:solidFill>
                <a:latin typeface="Arial" charset="0"/>
                <a:cs typeface="Arial" charset="0"/>
              </a:defRPr>
            </a:lvl5pPr>
            <a:lvl6pPr marL="2514600" indent="-228600" eaLnBrk="0" fontAlgn="base" hangingPunct="0">
              <a:spcBef>
                <a:spcPct val="0"/>
              </a:spcBef>
              <a:spcAft>
                <a:spcPct val="0"/>
              </a:spcAft>
              <a:defRPr sz="4000" b="1">
                <a:solidFill>
                  <a:schemeClr val="tx1"/>
                </a:solidFill>
                <a:latin typeface="Arial" charset="0"/>
                <a:cs typeface="Arial" charset="0"/>
              </a:defRPr>
            </a:lvl6pPr>
            <a:lvl7pPr marL="2971800" indent="-228600" eaLnBrk="0" fontAlgn="base" hangingPunct="0">
              <a:spcBef>
                <a:spcPct val="0"/>
              </a:spcBef>
              <a:spcAft>
                <a:spcPct val="0"/>
              </a:spcAft>
              <a:defRPr sz="4000" b="1">
                <a:solidFill>
                  <a:schemeClr val="tx1"/>
                </a:solidFill>
                <a:latin typeface="Arial" charset="0"/>
                <a:cs typeface="Arial" charset="0"/>
              </a:defRPr>
            </a:lvl7pPr>
            <a:lvl8pPr marL="3429000" indent="-228600" eaLnBrk="0" fontAlgn="base" hangingPunct="0">
              <a:spcBef>
                <a:spcPct val="0"/>
              </a:spcBef>
              <a:spcAft>
                <a:spcPct val="0"/>
              </a:spcAft>
              <a:defRPr sz="4000" b="1">
                <a:solidFill>
                  <a:schemeClr val="tx1"/>
                </a:solidFill>
                <a:latin typeface="Arial" charset="0"/>
                <a:cs typeface="Arial" charset="0"/>
              </a:defRPr>
            </a:lvl8pPr>
            <a:lvl9pPr marL="3886200" indent="-228600" eaLnBrk="0" fontAlgn="base" hangingPunct="0">
              <a:spcBef>
                <a:spcPct val="0"/>
              </a:spcBef>
              <a:spcAft>
                <a:spcPct val="0"/>
              </a:spcAft>
              <a:defRPr sz="4000" b="1">
                <a:solidFill>
                  <a:schemeClr val="tx1"/>
                </a:solidFill>
                <a:latin typeface="Arial" charset="0"/>
                <a:cs typeface="Arial" charset="0"/>
              </a:defRPr>
            </a:lvl9pPr>
          </a:lstStyle>
          <a:p>
            <a:pPr algn="ctr" eaLnBrk="1" fontAlgn="base" hangingPunct="1">
              <a:spcBef>
                <a:spcPct val="50000"/>
              </a:spcBef>
              <a:spcAft>
                <a:spcPct val="0"/>
              </a:spcAft>
              <a:defRPr/>
            </a:pPr>
            <a:r>
              <a:rPr lang="en-US" sz="2400" b="0" dirty="0" smtClean="0">
                <a:solidFill>
                  <a:srgbClr val="000000"/>
                </a:solidFill>
              </a:rPr>
              <a:t>Why do we need to engage stakeholders in local workshops to help develop the gap analysis between forestry and green economy principles?</a:t>
            </a:r>
            <a:endParaRPr lang="en-US" sz="2400" dirty="0" smtClean="0">
              <a:solidFill>
                <a:srgbClr val="800080"/>
              </a:solidFill>
            </a:endParaRPr>
          </a:p>
        </p:txBody>
      </p:sp>
    </p:spTree>
    <p:extLst>
      <p:ext uri="{BB962C8B-B14F-4D97-AF65-F5344CB8AC3E}">
        <p14:creationId xmlns:p14="http://schemas.microsoft.com/office/powerpoint/2010/main" val="157314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AutoShape 2"/>
          <p:cNvSpPr>
            <a:spLocks noGrp="1" noChangeAspect="1" noChangeArrowheads="1"/>
          </p:cNvSpPr>
          <p:nvPr>
            <p:ph type="title" idx="4294967295"/>
          </p:nvPr>
        </p:nvSpPr>
        <p:spPr bwMode="auto">
          <a:xfrm>
            <a:off x="457200" y="990600"/>
            <a:ext cx="8229600" cy="411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400" dirty="0" smtClean="0">
                <a:solidFill>
                  <a:srgbClr val="7030A0"/>
                </a:solidFill>
              </a:rPr>
              <a:t>Group work: Matching tools to purpose and stakeholder group.</a:t>
            </a:r>
          </a:p>
        </p:txBody>
      </p:sp>
      <p:sp>
        <p:nvSpPr>
          <p:cNvPr id="136195" name="Lock"/>
          <p:cNvSpPr>
            <a:spLocks noEditPoints="1" noChangeArrowheads="1"/>
          </p:cNvSpPr>
          <p:nvPr/>
        </p:nvSpPr>
        <p:spPr bwMode="auto">
          <a:xfrm>
            <a:off x="5791200" y="2133600"/>
            <a:ext cx="2538413" cy="31623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pPr fontAlgn="base">
              <a:spcBef>
                <a:spcPct val="0"/>
              </a:spcBef>
              <a:spcAft>
                <a:spcPct val="0"/>
              </a:spcAft>
            </a:pPr>
            <a:endParaRPr lang="en-GB">
              <a:solidFill>
                <a:srgbClr val="000000"/>
              </a:solidFill>
              <a:cs typeface="Arial" pitchFamily="34" charset="0"/>
            </a:endParaRPr>
          </a:p>
        </p:txBody>
      </p:sp>
      <p:sp>
        <p:nvSpPr>
          <p:cNvPr id="136196" name="Oval 5"/>
          <p:cNvSpPr>
            <a:spLocks noChangeArrowheads="1"/>
          </p:cNvSpPr>
          <p:nvPr/>
        </p:nvSpPr>
        <p:spPr bwMode="auto">
          <a:xfrm>
            <a:off x="762000" y="3048000"/>
            <a:ext cx="1981200" cy="1828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ltLang="en-US" sz="4000">
              <a:solidFill>
                <a:srgbClr val="000000"/>
              </a:solidFill>
            </a:endParaRPr>
          </a:p>
        </p:txBody>
      </p:sp>
      <p:sp>
        <p:nvSpPr>
          <p:cNvPr id="136197" name="Rectangle 6"/>
          <p:cNvSpPr>
            <a:spLocks noChangeArrowheads="1"/>
          </p:cNvSpPr>
          <p:nvPr/>
        </p:nvSpPr>
        <p:spPr bwMode="auto">
          <a:xfrm>
            <a:off x="2667000" y="3657600"/>
            <a:ext cx="12954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ltLang="en-US" sz="4000">
              <a:solidFill>
                <a:srgbClr val="000000"/>
              </a:solidFill>
            </a:endParaRPr>
          </a:p>
        </p:txBody>
      </p:sp>
      <p:sp>
        <p:nvSpPr>
          <p:cNvPr id="136198" name="Rectangle 7"/>
          <p:cNvSpPr>
            <a:spLocks noChangeArrowheads="1"/>
          </p:cNvSpPr>
          <p:nvPr/>
        </p:nvSpPr>
        <p:spPr bwMode="auto">
          <a:xfrm>
            <a:off x="3733800" y="4114800"/>
            <a:ext cx="2286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ltLang="en-US" sz="4000">
              <a:solidFill>
                <a:srgbClr val="000000"/>
              </a:solidFill>
            </a:endParaRPr>
          </a:p>
        </p:txBody>
      </p:sp>
      <p:sp>
        <p:nvSpPr>
          <p:cNvPr id="136199" name="Rectangle 8"/>
          <p:cNvSpPr>
            <a:spLocks noChangeArrowheads="1"/>
          </p:cNvSpPr>
          <p:nvPr/>
        </p:nvSpPr>
        <p:spPr bwMode="auto">
          <a:xfrm>
            <a:off x="3429000" y="4114800"/>
            <a:ext cx="2286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ltLang="en-US" sz="4000">
              <a:solidFill>
                <a:srgbClr val="000000"/>
              </a:solidFill>
            </a:endParaRPr>
          </a:p>
        </p:txBody>
      </p:sp>
      <p:sp>
        <p:nvSpPr>
          <p:cNvPr id="136200" name="Text Box 9"/>
          <p:cNvSpPr txBox="1">
            <a:spLocks noChangeArrowheads="1"/>
          </p:cNvSpPr>
          <p:nvPr/>
        </p:nvSpPr>
        <p:spPr bwMode="auto">
          <a:xfrm>
            <a:off x="1371600" y="33528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en-US" sz="6600">
                <a:solidFill>
                  <a:srgbClr val="000000"/>
                </a:solidFill>
              </a:rPr>
              <a:t>?</a:t>
            </a:r>
          </a:p>
        </p:txBody>
      </p:sp>
      <p:sp>
        <p:nvSpPr>
          <p:cNvPr id="136201" name="Text Box 10"/>
          <p:cNvSpPr txBox="1">
            <a:spLocks noChangeArrowheads="1"/>
          </p:cNvSpPr>
          <p:nvPr/>
        </p:nvSpPr>
        <p:spPr bwMode="auto">
          <a:xfrm>
            <a:off x="533400" y="4978702"/>
            <a:ext cx="304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en-US" b="1" dirty="0" smtClean="0">
                <a:solidFill>
                  <a:srgbClr val="009999"/>
                </a:solidFill>
              </a:rPr>
              <a:t>Which participatory method is best for which purpose and stakeholder groups?</a:t>
            </a:r>
            <a:r>
              <a:rPr lang="en-US" altLang="en-US" b="1" dirty="0" smtClean="0">
                <a:solidFill>
                  <a:srgbClr val="000000"/>
                </a:solidFill>
              </a:rPr>
              <a:t> </a:t>
            </a:r>
            <a:endParaRPr lang="en-US" altLang="en-US" b="1" dirty="0">
              <a:solidFill>
                <a:srgbClr val="000000"/>
              </a:solidFill>
            </a:endParaRPr>
          </a:p>
        </p:txBody>
      </p:sp>
      <p:sp>
        <p:nvSpPr>
          <p:cNvPr id="136202" name="Text Box 11"/>
          <p:cNvSpPr txBox="1">
            <a:spLocks noChangeArrowheads="1"/>
          </p:cNvSpPr>
          <p:nvPr/>
        </p:nvSpPr>
        <p:spPr bwMode="auto">
          <a:xfrm>
            <a:off x="5004048" y="5486400"/>
            <a:ext cx="39604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50000"/>
              </a:spcBef>
              <a:spcAft>
                <a:spcPct val="0"/>
              </a:spcAft>
            </a:pPr>
            <a:r>
              <a:rPr lang="en-US" altLang="en-US" b="1" dirty="0" smtClean="0">
                <a:solidFill>
                  <a:srgbClr val="2812AE"/>
                </a:solidFill>
              </a:rPr>
              <a:t>The purpose, circumstance and stakeholder group</a:t>
            </a:r>
            <a:endParaRPr lang="en-US" altLang="en-US" b="1" dirty="0">
              <a:solidFill>
                <a:srgbClr val="2812AE"/>
              </a:solidFill>
            </a:endParaRPr>
          </a:p>
        </p:txBody>
      </p:sp>
      <p:sp>
        <p:nvSpPr>
          <p:cNvPr id="136203" name="Text Box 13"/>
          <p:cNvSpPr txBox="1">
            <a:spLocks noChangeArrowheads="1"/>
          </p:cNvSpPr>
          <p:nvPr/>
        </p:nvSpPr>
        <p:spPr bwMode="auto">
          <a:xfrm>
            <a:off x="772598" y="6169506"/>
            <a:ext cx="7685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en-US" sz="2000" b="1" dirty="0" smtClean="0">
                <a:solidFill>
                  <a:srgbClr val="333399"/>
                </a:solidFill>
              </a:rPr>
              <a:t>If the key doesn’t fit, try another key!</a:t>
            </a:r>
            <a:endParaRPr lang="en-US" altLang="en-US" sz="2000" b="1" dirty="0">
              <a:solidFill>
                <a:srgbClr val="333399"/>
              </a:solidFill>
            </a:endParaRPr>
          </a:p>
        </p:txBody>
      </p:sp>
      <p:sp>
        <p:nvSpPr>
          <p:cNvPr id="14" name="Rectangle 23"/>
          <p:cNvSpPr txBox="1">
            <a:spLocks noChangeArrowheads="1"/>
          </p:cNvSpPr>
          <p:nvPr/>
        </p:nvSpPr>
        <p:spPr bwMode="auto">
          <a:xfrm>
            <a:off x="0" y="-7193"/>
            <a:ext cx="9144000" cy="843905"/>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prstClr val="black"/>
                </a:solidFill>
                <a:latin typeface="Calibri"/>
                <a:cs typeface="Arial" pitchFamily="34" charset="0"/>
              </a:rPr>
              <a:t>Which tools and methods can be used for which topics and which stakeholder groups </a:t>
            </a:r>
            <a:r>
              <a:rPr lang="en-US" sz="2400" b="1" dirty="0" smtClean="0">
                <a:solidFill>
                  <a:prstClr val="black"/>
                </a:solidFill>
                <a:latin typeface="Calibri"/>
                <a:cs typeface="Arial" pitchFamily="34" charset="0"/>
              </a:rPr>
              <a:t>in Armenia in </a:t>
            </a:r>
            <a:r>
              <a:rPr lang="en-US" sz="2400" b="1" dirty="0" smtClean="0">
                <a:solidFill>
                  <a:prstClr val="black"/>
                </a:solidFill>
                <a:latin typeface="Calibri"/>
                <a:cs typeface="Arial" pitchFamily="34" charset="0"/>
              </a:rPr>
              <a:t>the regional analysis</a:t>
            </a:r>
            <a:endParaRPr lang="en-US" sz="2400" b="1" dirty="0">
              <a:solidFill>
                <a:prstClr val="black"/>
              </a:solidFill>
              <a:latin typeface="Calibri"/>
              <a:cs typeface="Arial" pitchFamily="34" charset="0"/>
            </a:endParaRPr>
          </a:p>
        </p:txBody>
      </p:sp>
    </p:spTree>
    <p:extLst>
      <p:ext uri="{BB962C8B-B14F-4D97-AF65-F5344CB8AC3E}">
        <p14:creationId xmlns:p14="http://schemas.microsoft.com/office/powerpoint/2010/main" val="1445535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6530622"/>
              </p:ext>
            </p:extLst>
          </p:nvPr>
        </p:nvGraphicFramePr>
        <p:xfrm>
          <a:off x="762000" y="2057400"/>
          <a:ext cx="7924800" cy="2651760"/>
        </p:xfrm>
        <a:graphic>
          <a:graphicData uri="http://schemas.openxmlformats.org/drawingml/2006/table">
            <a:tbl>
              <a:tblPr firstRow="1" bandRow="1">
                <a:tableStyleId>{5C22544A-7EE6-4342-B048-85BDC9FD1C3A}</a:tableStyleId>
              </a:tblPr>
              <a:tblGrid>
                <a:gridCol w="2641600"/>
                <a:gridCol w="2641600"/>
                <a:gridCol w="2641600"/>
              </a:tblGrid>
              <a:tr h="370840">
                <a:tc>
                  <a:txBody>
                    <a:bodyPr/>
                    <a:lstStyle/>
                    <a:p>
                      <a:r>
                        <a:rPr lang="en-GB" dirty="0" smtClean="0">
                          <a:solidFill>
                            <a:schemeClr val="tx1"/>
                          </a:solidFill>
                        </a:rPr>
                        <a:t>Key gaps?</a:t>
                      </a:r>
                      <a:endParaRPr lang="en-GB" dirty="0">
                        <a:solidFill>
                          <a:schemeClr val="tx1"/>
                        </a:solidFill>
                      </a:endParaRPr>
                    </a:p>
                  </a:txBody>
                  <a:tcPr/>
                </a:tc>
                <a:tc>
                  <a:txBody>
                    <a:bodyPr/>
                    <a:lstStyle/>
                    <a:p>
                      <a:r>
                        <a:rPr lang="en-GB" dirty="0" smtClean="0">
                          <a:solidFill>
                            <a:schemeClr val="tx1"/>
                          </a:solidFill>
                        </a:rPr>
                        <a:t>Which stakeholders should be engaged?</a:t>
                      </a:r>
                      <a:endParaRPr lang="en-GB" dirty="0">
                        <a:solidFill>
                          <a:schemeClr val="tx1"/>
                        </a:solidFill>
                      </a:endParaRPr>
                    </a:p>
                  </a:txBody>
                  <a:tcPr/>
                </a:tc>
                <a:tc>
                  <a:txBody>
                    <a:bodyPr/>
                    <a:lstStyle/>
                    <a:p>
                      <a:r>
                        <a:rPr lang="en-GB" dirty="0" smtClean="0">
                          <a:solidFill>
                            <a:schemeClr val="tx1"/>
                          </a:solidFill>
                        </a:rPr>
                        <a:t>Which participatory methods should be used?</a:t>
                      </a:r>
                      <a:endParaRPr lang="en-GB" dirty="0">
                        <a:solidFill>
                          <a:schemeClr val="tx1"/>
                        </a:solidFill>
                      </a:endParaRPr>
                    </a:p>
                  </a:txBody>
                  <a:tcPr/>
                </a:tc>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a:p>
                  </a:txBody>
                  <a:tcPr/>
                </a:tc>
                <a:tc>
                  <a:txBody>
                    <a:bodyPr/>
                    <a:lstStyle/>
                    <a:p>
                      <a:endParaRPr lang="en-GB" dirty="0"/>
                    </a:p>
                  </a:txBody>
                  <a:tcPr/>
                </a:tc>
              </a:tr>
            </a:tbl>
          </a:graphicData>
        </a:graphic>
      </p:graphicFrame>
      <p:sp>
        <p:nvSpPr>
          <p:cNvPr id="3" name="TextBox 2"/>
          <p:cNvSpPr txBox="1"/>
          <p:nvPr/>
        </p:nvSpPr>
        <p:spPr>
          <a:xfrm>
            <a:off x="1143000" y="533400"/>
            <a:ext cx="7086600" cy="1384995"/>
          </a:xfrm>
          <a:prstGeom prst="rect">
            <a:avLst/>
          </a:prstGeom>
          <a:noFill/>
        </p:spPr>
        <p:txBody>
          <a:bodyPr wrap="square" rtlCol="0">
            <a:spAutoFit/>
          </a:bodyPr>
          <a:lstStyle/>
          <a:p>
            <a:pPr algn="ctr"/>
            <a:r>
              <a:rPr lang="en-GB" sz="2800" b="1" dirty="0" smtClean="0">
                <a:solidFill>
                  <a:srgbClr val="000000"/>
                </a:solidFill>
              </a:rPr>
              <a:t>Analysis of barriers to maximising sustainable production and consumption of forest products?</a:t>
            </a:r>
            <a:endParaRPr lang="en-GB" sz="2800" b="1" dirty="0">
              <a:solidFill>
                <a:srgbClr val="000000"/>
              </a:solidFill>
            </a:endParaRPr>
          </a:p>
        </p:txBody>
      </p:sp>
    </p:spTree>
    <p:extLst>
      <p:ext uri="{BB962C8B-B14F-4D97-AF65-F5344CB8AC3E}">
        <p14:creationId xmlns:p14="http://schemas.microsoft.com/office/powerpoint/2010/main" val="132514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25415771"/>
              </p:ext>
            </p:extLst>
          </p:nvPr>
        </p:nvGraphicFramePr>
        <p:xfrm>
          <a:off x="762000" y="2057400"/>
          <a:ext cx="7924800" cy="2651760"/>
        </p:xfrm>
        <a:graphic>
          <a:graphicData uri="http://schemas.openxmlformats.org/drawingml/2006/table">
            <a:tbl>
              <a:tblPr firstRow="1" bandRow="1">
                <a:tableStyleId>{5C22544A-7EE6-4342-B048-85BDC9FD1C3A}</a:tableStyleId>
              </a:tblPr>
              <a:tblGrid>
                <a:gridCol w="2641600"/>
                <a:gridCol w="2641600"/>
                <a:gridCol w="2641600"/>
              </a:tblGrid>
              <a:tr h="370840">
                <a:tc>
                  <a:txBody>
                    <a:bodyPr/>
                    <a:lstStyle/>
                    <a:p>
                      <a:r>
                        <a:rPr lang="en-GB" dirty="0" smtClean="0">
                          <a:solidFill>
                            <a:schemeClr val="tx1"/>
                          </a:solidFill>
                        </a:rPr>
                        <a:t>Key gaps?</a:t>
                      </a:r>
                      <a:endParaRPr lang="en-GB" dirty="0">
                        <a:solidFill>
                          <a:schemeClr val="tx1"/>
                        </a:solidFill>
                      </a:endParaRPr>
                    </a:p>
                  </a:txBody>
                  <a:tcPr/>
                </a:tc>
                <a:tc>
                  <a:txBody>
                    <a:bodyPr/>
                    <a:lstStyle/>
                    <a:p>
                      <a:r>
                        <a:rPr lang="en-GB" dirty="0" smtClean="0">
                          <a:solidFill>
                            <a:schemeClr val="tx1"/>
                          </a:solidFill>
                        </a:rPr>
                        <a:t>Which stakeholders should be engaged?</a:t>
                      </a:r>
                      <a:endParaRPr lang="en-GB" dirty="0">
                        <a:solidFill>
                          <a:schemeClr val="tx1"/>
                        </a:solidFill>
                      </a:endParaRPr>
                    </a:p>
                  </a:txBody>
                  <a:tcPr/>
                </a:tc>
                <a:tc>
                  <a:txBody>
                    <a:bodyPr/>
                    <a:lstStyle/>
                    <a:p>
                      <a:r>
                        <a:rPr lang="en-GB" dirty="0" smtClean="0">
                          <a:solidFill>
                            <a:schemeClr val="tx1"/>
                          </a:solidFill>
                        </a:rPr>
                        <a:t>Which participatory methods should be used?</a:t>
                      </a:r>
                      <a:endParaRPr lang="en-GB" dirty="0">
                        <a:solidFill>
                          <a:schemeClr val="tx1"/>
                        </a:solidFill>
                      </a:endParaRPr>
                    </a:p>
                  </a:txBody>
                  <a:tcPr/>
                </a:tc>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a:p>
                  </a:txBody>
                  <a:tcPr/>
                </a:tc>
                <a:tc>
                  <a:txBody>
                    <a:bodyPr/>
                    <a:lstStyle/>
                    <a:p>
                      <a:endParaRPr lang="en-GB" dirty="0"/>
                    </a:p>
                  </a:txBody>
                  <a:tcPr/>
                </a:tc>
              </a:tr>
            </a:tbl>
          </a:graphicData>
        </a:graphic>
      </p:graphicFrame>
      <p:sp>
        <p:nvSpPr>
          <p:cNvPr id="3" name="TextBox 2"/>
          <p:cNvSpPr txBox="1"/>
          <p:nvPr/>
        </p:nvSpPr>
        <p:spPr>
          <a:xfrm>
            <a:off x="1143000" y="533400"/>
            <a:ext cx="7086600" cy="1015663"/>
          </a:xfrm>
          <a:prstGeom prst="rect">
            <a:avLst/>
          </a:prstGeom>
          <a:noFill/>
        </p:spPr>
        <p:txBody>
          <a:bodyPr wrap="square" rtlCol="0">
            <a:spAutoFit/>
          </a:bodyPr>
          <a:lstStyle/>
          <a:p>
            <a:pPr algn="ctr"/>
            <a:r>
              <a:rPr lang="en-GB" sz="2000" b="1" dirty="0" smtClean="0">
                <a:solidFill>
                  <a:srgbClr val="000000"/>
                </a:solidFill>
              </a:rPr>
              <a:t>Analysis of barriers to promoting the development of sustainable wood energy as a environmentally friendly, socially and economically viable energy source?</a:t>
            </a:r>
            <a:endParaRPr lang="en-GB" sz="2000" b="1" dirty="0">
              <a:solidFill>
                <a:srgbClr val="000000"/>
              </a:solidFill>
            </a:endParaRPr>
          </a:p>
        </p:txBody>
      </p:sp>
    </p:spTree>
    <p:extLst>
      <p:ext uri="{BB962C8B-B14F-4D97-AF65-F5344CB8AC3E}">
        <p14:creationId xmlns:p14="http://schemas.microsoft.com/office/powerpoint/2010/main" val="217077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53526540"/>
              </p:ext>
            </p:extLst>
          </p:nvPr>
        </p:nvGraphicFramePr>
        <p:xfrm>
          <a:off x="762000" y="2057400"/>
          <a:ext cx="7924800" cy="2926080"/>
        </p:xfrm>
        <a:graphic>
          <a:graphicData uri="http://schemas.openxmlformats.org/drawingml/2006/table">
            <a:tbl>
              <a:tblPr firstRow="1" bandRow="1">
                <a:tableStyleId>{5C22544A-7EE6-4342-B048-85BDC9FD1C3A}</a:tableStyleId>
              </a:tblPr>
              <a:tblGrid>
                <a:gridCol w="2641600"/>
                <a:gridCol w="2641600"/>
                <a:gridCol w="2641600"/>
              </a:tblGrid>
              <a:tr h="370840">
                <a:tc>
                  <a:txBody>
                    <a:bodyPr/>
                    <a:lstStyle/>
                    <a:p>
                      <a:r>
                        <a:rPr lang="en-GB" dirty="0" smtClean="0">
                          <a:solidFill>
                            <a:schemeClr val="tx1"/>
                          </a:solidFill>
                        </a:rPr>
                        <a:t>Key gaps?</a:t>
                      </a:r>
                      <a:endParaRPr lang="en-GB" dirty="0">
                        <a:solidFill>
                          <a:schemeClr val="tx1"/>
                        </a:solidFill>
                      </a:endParaRPr>
                    </a:p>
                  </a:txBody>
                  <a:tcPr/>
                </a:tc>
                <a:tc>
                  <a:txBody>
                    <a:bodyPr/>
                    <a:lstStyle/>
                    <a:p>
                      <a:r>
                        <a:rPr lang="en-GB" dirty="0" smtClean="0">
                          <a:solidFill>
                            <a:schemeClr val="tx1"/>
                          </a:solidFill>
                        </a:rPr>
                        <a:t>Which stakeholders should be engaged?</a:t>
                      </a:r>
                      <a:endParaRPr lang="en-GB" dirty="0">
                        <a:solidFill>
                          <a:schemeClr val="tx1"/>
                        </a:solidFill>
                      </a:endParaRPr>
                    </a:p>
                  </a:txBody>
                  <a:tcPr/>
                </a:tc>
                <a:tc>
                  <a:txBody>
                    <a:bodyPr/>
                    <a:lstStyle/>
                    <a:p>
                      <a:r>
                        <a:rPr lang="en-GB" dirty="0" smtClean="0">
                          <a:solidFill>
                            <a:schemeClr val="tx1"/>
                          </a:solidFill>
                        </a:rPr>
                        <a:t>Which methods – should be used for participatory analysis?</a:t>
                      </a:r>
                      <a:endParaRPr lang="en-GB" dirty="0">
                        <a:solidFill>
                          <a:schemeClr val="tx1"/>
                        </a:solidFill>
                      </a:endParaRPr>
                    </a:p>
                  </a:txBody>
                  <a:tcPr/>
                </a:tc>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3" name="TextBox 2"/>
          <p:cNvSpPr txBox="1"/>
          <p:nvPr/>
        </p:nvSpPr>
        <p:spPr>
          <a:xfrm>
            <a:off x="1143000" y="533400"/>
            <a:ext cx="7086600" cy="1323439"/>
          </a:xfrm>
          <a:prstGeom prst="rect">
            <a:avLst/>
          </a:prstGeom>
          <a:noFill/>
        </p:spPr>
        <p:txBody>
          <a:bodyPr wrap="square" rtlCol="0">
            <a:spAutoFit/>
          </a:bodyPr>
          <a:lstStyle/>
          <a:p>
            <a:pPr algn="ctr"/>
            <a:r>
              <a:rPr lang="en-GB" sz="2000" b="1" dirty="0" smtClean="0">
                <a:solidFill>
                  <a:srgbClr val="000000"/>
                </a:solidFill>
              </a:rPr>
              <a:t>Analysis of barriers to improving forest based livelihoods and jobs, especially in making forestry attractive for small, medium and large scale private investment?</a:t>
            </a:r>
            <a:endParaRPr lang="en-GB" sz="2000" b="1" dirty="0">
              <a:solidFill>
                <a:srgbClr val="000000"/>
              </a:solidFill>
            </a:endParaRPr>
          </a:p>
        </p:txBody>
      </p:sp>
    </p:spTree>
    <p:extLst>
      <p:ext uri="{BB962C8B-B14F-4D97-AF65-F5344CB8AC3E}">
        <p14:creationId xmlns:p14="http://schemas.microsoft.com/office/powerpoint/2010/main" val="209449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533400"/>
            <a:ext cx="7086600" cy="5724644"/>
          </a:xfrm>
          <a:prstGeom prst="rect">
            <a:avLst/>
          </a:prstGeom>
          <a:noFill/>
        </p:spPr>
        <p:txBody>
          <a:bodyPr wrap="square" rtlCol="0">
            <a:spAutoFit/>
          </a:bodyPr>
          <a:lstStyle/>
          <a:p>
            <a:r>
              <a:rPr lang="en-GB" sz="3200" b="1" dirty="0" smtClean="0">
                <a:solidFill>
                  <a:srgbClr val="000000"/>
                </a:solidFill>
              </a:rPr>
              <a:t>Presentation of analysis for peer review. Think about the following criteria during the presentation.</a:t>
            </a:r>
          </a:p>
          <a:p>
            <a:endParaRPr lang="en-GB" b="1" dirty="0">
              <a:solidFill>
                <a:srgbClr val="000000"/>
              </a:solidFill>
            </a:endParaRPr>
          </a:p>
          <a:p>
            <a:r>
              <a:rPr lang="en-GB" b="1" dirty="0" smtClean="0">
                <a:solidFill>
                  <a:srgbClr val="000000"/>
                </a:solidFill>
              </a:rPr>
              <a:t>Key gaps? </a:t>
            </a:r>
            <a:r>
              <a:rPr lang="en-GB" dirty="0" smtClean="0">
                <a:solidFill>
                  <a:srgbClr val="000000"/>
                </a:solidFill>
              </a:rPr>
              <a:t>Are the topics relevant to green economy principles and the gaps identified in Uzbekistan?</a:t>
            </a:r>
          </a:p>
          <a:p>
            <a:endParaRPr lang="en-GB" dirty="0">
              <a:solidFill>
                <a:srgbClr val="000000"/>
              </a:solidFill>
            </a:endParaRPr>
          </a:p>
          <a:p>
            <a:r>
              <a:rPr lang="en-GB" b="1" dirty="0" smtClean="0">
                <a:solidFill>
                  <a:srgbClr val="000000"/>
                </a:solidFill>
              </a:rPr>
              <a:t>Key stakeholders? </a:t>
            </a:r>
            <a:r>
              <a:rPr lang="en-GB" dirty="0" smtClean="0">
                <a:solidFill>
                  <a:srgbClr val="000000"/>
                </a:solidFill>
              </a:rPr>
              <a:t>Are the most affected stakeholders identified?</a:t>
            </a:r>
          </a:p>
          <a:p>
            <a:endParaRPr lang="en-GB" b="1" dirty="0">
              <a:solidFill>
                <a:srgbClr val="000000"/>
              </a:solidFill>
            </a:endParaRPr>
          </a:p>
          <a:p>
            <a:r>
              <a:rPr lang="en-GB" b="1" dirty="0" smtClean="0">
                <a:solidFill>
                  <a:srgbClr val="000000"/>
                </a:solidFill>
              </a:rPr>
              <a:t>Right methods for purpose? </a:t>
            </a:r>
            <a:r>
              <a:rPr lang="en-GB" dirty="0" smtClean="0">
                <a:solidFill>
                  <a:srgbClr val="000000"/>
                </a:solidFill>
              </a:rPr>
              <a:t>Are the methods suggested appropriate for that gap analysis?</a:t>
            </a:r>
          </a:p>
          <a:p>
            <a:endParaRPr lang="en-GB" dirty="0">
              <a:solidFill>
                <a:srgbClr val="000000"/>
              </a:solidFill>
            </a:endParaRPr>
          </a:p>
          <a:p>
            <a:r>
              <a:rPr lang="en-GB" b="1" dirty="0" smtClean="0">
                <a:solidFill>
                  <a:srgbClr val="000000"/>
                </a:solidFill>
              </a:rPr>
              <a:t>How participatory? </a:t>
            </a:r>
            <a:r>
              <a:rPr lang="en-GB" dirty="0" smtClean="0">
                <a:solidFill>
                  <a:srgbClr val="000000"/>
                </a:solidFill>
              </a:rPr>
              <a:t>Is what is proposed full participation or only superficial consultation?</a:t>
            </a:r>
            <a:endParaRPr lang="en-GB" b="1" dirty="0">
              <a:solidFill>
                <a:srgbClr val="000000"/>
              </a:solidFill>
            </a:endParaRPr>
          </a:p>
          <a:p>
            <a:endParaRPr lang="en-GB" b="1" dirty="0" smtClean="0">
              <a:solidFill>
                <a:srgbClr val="FF0000"/>
              </a:solidFill>
            </a:endParaRPr>
          </a:p>
          <a:p>
            <a:endParaRPr lang="en-GB" b="1" dirty="0" smtClean="0">
              <a:solidFill>
                <a:srgbClr val="000000"/>
              </a:solidFill>
            </a:endParaRPr>
          </a:p>
          <a:p>
            <a:endParaRPr lang="en-GB" b="1" dirty="0">
              <a:solidFill>
                <a:srgbClr val="000000"/>
              </a:solidFill>
            </a:endParaRPr>
          </a:p>
          <a:p>
            <a:r>
              <a:rPr lang="en-GB" b="1" dirty="0" smtClean="0">
                <a:solidFill>
                  <a:srgbClr val="000000"/>
                </a:solidFill>
              </a:rPr>
              <a:t> </a:t>
            </a:r>
            <a:endParaRPr lang="en-GB" b="1" dirty="0">
              <a:solidFill>
                <a:srgbClr val="000000"/>
              </a:solidFill>
            </a:endParaRPr>
          </a:p>
        </p:txBody>
      </p:sp>
    </p:spTree>
    <p:extLst>
      <p:ext uri="{BB962C8B-B14F-4D97-AF65-F5344CB8AC3E}">
        <p14:creationId xmlns:p14="http://schemas.microsoft.com/office/powerpoint/2010/main" val="3930985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729</Words>
  <Application>Microsoft Office PowerPoint</Application>
  <PresentationFormat>On-screen Show (4:3)</PresentationFormat>
  <Paragraphs>114</Paragraphs>
  <Slides>10</Slides>
  <Notes>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10</vt:i4>
      </vt:variant>
    </vt:vector>
  </HeadingPairs>
  <TitlesOfParts>
    <vt:vector size="15" baseType="lpstr">
      <vt:lpstr>Office Theme</vt:lpstr>
      <vt:lpstr>Default Design</vt:lpstr>
      <vt:lpstr>1_Default Design</vt:lpstr>
      <vt:lpstr>1_Office Theme</vt:lpstr>
      <vt:lpstr>Photo Editor Photo</vt:lpstr>
      <vt:lpstr>Purpose of  the UNECE advisory support –identifying ways to unlock the potential of sustainable forest management to better meet Green Economy principles and objectives. Need to conduct gap analysis between forestry potential and green economy principles   </vt:lpstr>
      <vt:lpstr>Process of the initiative to develop an analysis- scoping paper on linkages between forestry and the green economy </vt:lpstr>
      <vt:lpstr>PowerPoint Presentation</vt:lpstr>
      <vt:lpstr>PowerPoint Presentation</vt:lpstr>
      <vt:lpstr>Group work: Matching tools to purpose and stakeholder group.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forest policy development in your context.</dc:title>
  <dc:creator>PeterOHara</dc:creator>
  <cp:lastModifiedBy>John</cp:lastModifiedBy>
  <cp:revision>54</cp:revision>
  <dcterms:created xsi:type="dcterms:W3CDTF">2013-12-08T22:05:51Z</dcterms:created>
  <dcterms:modified xsi:type="dcterms:W3CDTF">2014-09-05T13:33:32Z</dcterms:modified>
</cp:coreProperties>
</file>