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 id="2147483690" r:id="rId3"/>
  </p:sldMasterIdLst>
  <p:notesMasterIdLst>
    <p:notesMasterId r:id="rId29"/>
  </p:notesMasterIdLst>
  <p:sldIdLst>
    <p:sldId id="297" r:id="rId4"/>
    <p:sldId id="331" r:id="rId5"/>
    <p:sldId id="263" r:id="rId6"/>
    <p:sldId id="315" r:id="rId7"/>
    <p:sldId id="301" r:id="rId8"/>
    <p:sldId id="267" r:id="rId9"/>
    <p:sldId id="272" r:id="rId10"/>
    <p:sldId id="318" r:id="rId11"/>
    <p:sldId id="326" r:id="rId12"/>
    <p:sldId id="328" r:id="rId13"/>
    <p:sldId id="317" r:id="rId14"/>
    <p:sldId id="327" r:id="rId15"/>
    <p:sldId id="275" r:id="rId16"/>
    <p:sldId id="278" r:id="rId17"/>
    <p:sldId id="330" r:id="rId18"/>
    <p:sldId id="279" r:id="rId19"/>
    <p:sldId id="302" r:id="rId20"/>
    <p:sldId id="283" r:id="rId21"/>
    <p:sldId id="284" r:id="rId22"/>
    <p:sldId id="319" r:id="rId23"/>
    <p:sldId id="322" r:id="rId24"/>
    <p:sldId id="309" r:id="rId25"/>
    <p:sldId id="307" r:id="rId26"/>
    <p:sldId id="287" r:id="rId27"/>
    <p:sldId id="303" r:id="rId28"/>
  </p:sldIdLst>
  <p:sldSz cx="9144000" cy="6858000" type="screen4x3"/>
  <p:notesSz cx="6858000" cy="97107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isani" initials="p" lastIdx="14" clrIdx="0"/>
  <p:cmAuthor id="1" name="John" initials="J" lastIdx="0" clrIdx="1"/>
  <p:cmAuthor id="2" name="PeterOHara" initials="P" lastIdx="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441" autoAdjust="0"/>
    <p:restoredTop sz="85036" autoAdjust="0"/>
  </p:normalViewPr>
  <p:slideViewPr>
    <p:cSldViewPr>
      <p:cViewPr>
        <p:scale>
          <a:sx n="70" d="100"/>
          <a:sy n="70" d="100"/>
        </p:scale>
        <p:origin x="-2460" y="-2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01-10T16:10:47.145" idx="6">
    <p:pos x="4959" y="25"/>
    <p:text>Here it would be good to have some examples of good practices</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1800" cy="485537"/>
          </a:xfrm>
          <a:prstGeom prst="rect">
            <a:avLst/>
          </a:prstGeom>
        </p:spPr>
        <p:txBody>
          <a:bodyPr vert="horz" lIns="94814" tIns="47407" rIns="94814" bIns="47407" rtlCol="0"/>
          <a:lstStyle>
            <a:lvl1pPr algn="l">
              <a:defRPr sz="1200"/>
            </a:lvl1pPr>
          </a:lstStyle>
          <a:p>
            <a:endParaRPr lang="en-GB"/>
          </a:p>
        </p:txBody>
      </p:sp>
      <p:sp>
        <p:nvSpPr>
          <p:cNvPr id="3" name="Date Placeholder 2"/>
          <p:cNvSpPr>
            <a:spLocks noGrp="1"/>
          </p:cNvSpPr>
          <p:nvPr>
            <p:ph type="dt" idx="1"/>
          </p:nvPr>
        </p:nvSpPr>
        <p:spPr>
          <a:xfrm>
            <a:off x="3884614" y="1"/>
            <a:ext cx="2971800" cy="485537"/>
          </a:xfrm>
          <a:prstGeom prst="rect">
            <a:avLst/>
          </a:prstGeom>
        </p:spPr>
        <p:txBody>
          <a:bodyPr vert="horz" lIns="94814" tIns="47407" rIns="94814" bIns="47407" rtlCol="0"/>
          <a:lstStyle>
            <a:lvl1pPr algn="r">
              <a:defRPr sz="1200"/>
            </a:lvl1pPr>
          </a:lstStyle>
          <a:p>
            <a:fld id="{AA599D6A-D803-4A85-8C65-1C3CD9A7F588}" type="datetimeFigureOut">
              <a:rPr lang="en-GB" smtClean="0"/>
              <a:t>07/08/2014</a:t>
            </a:fld>
            <a:endParaRPr lang="en-GB"/>
          </a:p>
        </p:txBody>
      </p:sp>
      <p:sp>
        <p:nvSpPr>
          <p:cNvPr id="4" name="Slide Image Placeholder 3"/>
          <p:cNvSpPr>
            <a:spLocks noGrp="1" noRot="1" noChangeAspect="1"/>
          </p:cNvSpPr>
          <p:nvPr>
            <p:ph type="sldImg" idx="2"/>
          </p:nvPr>
        </p:nvSpPr>
        <p:spPr>
          <a:xfrm>
            <a:off x="1003300" y="728663"/>
            <a:ext cx="4852988" cy="3641725"/>
          </a:xfrm>
          <a:prstGeom prst="rect">
            <a:avLst/>
          </a:prstGeom>
          <a:noFill/>
          <a:ln w="12700">
            <a:solidFill>
              <a:prstClr val="black"/>
            </a:solidFill>
          </a:ln>
        </p:spPr>
        <p:txBody>
          <a:bodyPr vert="horz" lIns="94814" tIns="47407" rIns="94814" bIns="47407" rtlCol="0" anchor="ctr"/>
          <a:lstStyle/>
          <a:p>
            <a:endParaRPr lang="en-GB"/>
          </a:p>
        </p:txBody>
      </p:sp>
      <p:sp>
        <p:nvSpPr>
          <p:cNvPr id="5" name="Notes Placeholder 4"/>
          <p:cNvSpPr>
            <a:spLocks noGrp="1"/>
          </p:cNvSpPr>
          <p:nvPr>
            <p:ph type="body" sz="quarter" idx="3"/>
          </p:nvPr>
        </p:nvSpPr>
        <p:spPr>
          <a:xfrm>
            <a:off x="685800" y="4612601"/>
            <a:ext cx="5486400" cy="4369832"/>
          </a:xfrm>
          <a:prstGeom prst="rect">
            <a:avLst/>
          </a:prstGeom>
        </p:spPr>
        <p:txBody>
          <a:bodyPr vert="horz" lIns="94814" tIns="47407" rIns="94814" bIns="4740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223517"/>
            <a:ext cx="2971800" cy="485537"/>
          </a:xfrm>
          <a:prstGeom prst="rect">
            <a:avLst/>
          </a:prstGeom>
        </p:spPr>
        <p:txBody>
          <a:bodyPr vert="horz" lIns="94814" tIns="47407" rIns="94814" bIns="47407" rtlCol="0" anchor="b"/>
          <a:lstStyle>
            <a:lvl1pPr algn="l">
              <a:defRPr sz="1200"/>
            </a:lvl1pPr>
          </a:lstStyle>
          <a:p>
            <a:endParaRPr lang="en-GB"/>
          </a:p>
        </p:txBody>
      </p:sp>
      <p:sp>
        <p:nvSpPr>
          <p:cNvPr id="7" name="Slide Number Placeholder 6"/>
          <p:cNvSpPr>
            <a:spLocks noGrp="1"/>
          </p:cNvSpPr>
          <p:nvPr>
            <p:ph type="sldNum" sz="quarter" idx="5"/>
          </p:nvPr>
        </p:nvSpPr>
        <p:spPr>
          <a:xfrm>
            <a:off x="3884614" y="9223517"/>
            <a:ext cx="2971800" cy="485537"/>
          </a:xfrm>
          <a:prstGeom prst="rect">
            <a:avLst/>
          </a:prstGeom>
        </p:spPr>
        <p:txBody>
          <a:bodyPr vert="horz" lIns="94814" tIns="47407" rIns="94814" bIns="47407" rtlCol="0" anchor="b"/>
          <a:lstStyle>
            <a:lvl1pPr algn="r">
              <a:defRPr sz="1200"/>
            </a:lvl1pPr>
          </a:lstStyle>
          <a:p>
            <a:fld id="{5BCA16BD-65CA-4D93-B512-2287F60685CB}" type="slidenum">
              <a:rPr lang="en-GB" smtClean="0"/>
              <a:t>‹#›</a:t>
            </a:fld>
            <a:endParaRPr lang="en-GB"/>
          </a:p>
        </p:txBody>
      </p:sp>
    </p:spTree>
    <p:extLst>
      <p:ext uri="{BB962C8B-B14F-4D97-AF65-F5344CB8AC3E}">
        <p14:creationId xmlns:p14="http://schemas.microsoft.com/office/powerpoint/2010/main" val="1488636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70343" indent="-296286">
              <a:defRPr>
                <a:solidFill>
                  <a:schemeClr val="tx1"/>
                </a:solidFill>
                <a:latin typeface="Arial" charset="0"/>
              </a:defRPr>
            </a:lvl2pPr>
            <a:lvl3pPr marL="1185145" indent="-237029">
              <a:defRPr>
                <a:solidFill>
                  <a:schemeClr val="tx1"/>
                </a:solidFill>
                <a:latin typeface="Arial" charset="0"/>
              </a:defRPr>
            </a:lvl3pPr>
            <a:lvl4pPr marL="1659203" indent="-237029">
              <a:defRPr>
                <a:solidFill>
                  <a:schemeClr val="tx1"/>
                </a:solidFill>
                <a:latin typeface="Arial" charset="0"/>
              </a:defRPr>
            </a:lvl4pPr>
            <a:lvl5pPr marL="2133260" indent="-237029">
              <a:defRPr>
                <a:solidFill>
                  <a:schemeClr val="tx1"/>
                </a:solidFill>
                <a:latin typeface="Arial" charset="0"/>
              </a:defRPr>
            </a:lvl5pPr>
            <a:lvl6pPr marL="2607317" indent="-237029" fontAlgn="base">
              <a:spcBef>
                <a:spcPct val="0"/>
              </a:spcBef>
              <a:spcAft>
                <a:spcPct val="0"/>
              </a:spcAft>
              <a:defRPr>
                <a:solidFill>
                  <a:schemeClr val="tx1"/>
                </a:solidFill>
                <a:latin typeface="Arial" charset="0"/>
              </a:defRPr>
            </a:lvl6pPr>
            <a:lvl7pPr marL="3081375" indent="-237029" fontAlgn="base">
              <a:spcBef>
                <a:spcPct val="0"/>
              </a:spcBef>
              <a:spcAft>
                <a:spcPct val="0"/>
              </a:spcAft>
              <a:defRPr>
                <a:solidFill>
                  <a:schemeClr val="tx1"/>
                </a:solidFill>
                <a:latin typeface="Arial" charset="0"/>
              </a:defRPr>
            </a:lvl7pPr>
            <a:lvl8pPr marL="3555433" indent="-237029" fontAlgn="base">
              <a:spcBef>
                <a:spcPct val="0"/>
              </a:spcBef>
              <a:spcAft>
                <a:spcPct val="0"/>
              </a:spcAft>
              <a:defRPr>
                <a:solidFill>
                  <a:schemeClr val="tx1"/>
                </a:solidFill>
                <a:latin typeface="Arial" charset="0"/>
              </a:defRPr>
            </a:lvl8pPr>
            <a:lvl9pPr marL="4029491" indent="-237029" fontAlgn="base">
              <a:spcBef>
                <a:spcPct val="0"/>
              </a:spcBef>
              <a:spcAft>
                <a:spcPct val="0"/>
              </a:spcAft>
              <a:defRPr>
                <a:solidFill>
                  <a:schemeClr val="tx1"/>
                </a:solidFill>
                <a:latin typeface="Arial" charset="0"/>
              </a:defRPr>
            </a:lvl9pPr>
          </a:lstStyle>
          <a:p>
            <a:pPr fontAlgn="base">
              <a:spcBef>
                <a:spcPct val="0"/>
              </a:spcBef>
              <a:spcAft>
                <a:spcPct val="0"/>
              </a:spcAft>
              <a:defRPr/>
            </a:pPr>
            <a:fld id="{55A8C918-2CBA-484A-9F9C-A855D77B46E0}" type="slidenum">
              <a:rPr lang="en-GB" smtClean="0">
                <a:solidFill>
                  <a:srgbClr val="000000"/>
                </a:solidFill>
                <a:latin typeface="Calibri" pitchFamily="34" charset="0"/>
              </a:rPr>
              <a:pPr fontAlgn="base">
                <a:spcBef>
                  <a:spcPct val="0"/>
                </a:spcBef>
                <a:spcAft>
                  <a:spcPct val="0"/>
                </a:spcAft>
                <a:defRPr/>
              </a:pPr>
              <a:t>1</a:t>
            </a:fld>
            <a:endParaRPr lang="en-GB" smtClean="0">
              <a:solidFill>
                <a:srgbClr val="000000"/>
              </a:solidFill>
              <a:latin typeface="Calibri" pitchFamily="34"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70354" indent="-296290">
              <a:defRPr>
                <a:solidFill>
                  <a:schemeClr val="tx1"/>
                </a:solidFill>
                <a:latin typeface="Arial" charset="0"/>
              </a:defRPr>
            </a:lvl2pPr>
            <a:lvl3pPr marL="1185161" indent="-237032">
              <a:defRPr>
                <a:solidFill>
                  <a:schemeClr val="tx1"/>
                </a:solidFill>
                <a:latin typeface="Arial" charset="0"/>
              </a:defRPr>
            </a:lvl3pPr>
            <a:lvl4pPr marL="1659225" indent="-237032">
              <a:defRPr>
                <a:solidFill>
                  <a:schemeClr val="tx1"/>
                </a:solidFill>
                <a:latin typeface="Arial" charset="0"/>
              </a:defRPr>
            </a:lvl4pPr>
            <a:lvl5pPr marL="2133289" indent="-237032">
              <a:defRPr>
                <a:solidFill>
                  <a:schemeClr val="tx1"/>
                </a:solidFill>
                <a:latin typeface="Arial" charset="0"/>
              </a:defRPr>
            </a:lvl5pPr>
            <a:lvl6pPr marL="2607353" indent="-237032" fontAlgn="base">
              <a:spcBef>
                <a:spcPct val="0"/>
              </a:spcBef>
              <a:spcAft>
                <a:spcPct val="0"/>
              </a:spcAft>
              <a:defRPr>
                <a:solidFill>
                  <a:schemeClr val="tx1"/>
                </a:solidFill>
                <a:latin typeface="Arial" charset="0"/>
              </a:defRPr>
            </a:lvl6pPr>
            <a:lvl7pPr marL="3081417" indent="-237032" fontAlgn="base">
              <a:spcBef>
                <a:spcPct val="0"/>
              </a:spcBef>
              <a:spcAft>
                <a:spcPct val="0"/>
              </a:spcAft>
              <a:defRPr>
                <a:solidFill>
                  <a:schemeClr val="tx1"/>
                </a:solidFill>
                <a:latin typeface="Arial" charset="0"/>
              </a:defRPr>
            </a:lvl7pPr>
            <a:lvl8pPr marL="3555481" indent="-237032" fontAlgn="base">
              <a:spcBef>
                <a:spcPct val="0"/>
              </a:spcBef>
              <a:spcAft>
                <a:spcPct val="0"/>
              </a:spcAft>
              <a:defRPr>
                <a:solidFill>
                  <a:schemeClr val="tx1"/>
                </a:solidFill>
                <a:latin typeface="Arial" charset="0"/>
              </a:defRPr>
            </a:lvl8pPr>
            <a:lvl9pPr marL="4029546" indent="-237032" fontAlgn="base">
              <a:spcBef>
                <a:spcPct val="0"/>
              </a:spcBef>
              <a:spcAft>
                <a:spcPct val="0"/>
              </a:spcAft>
              <a:defRPr>
                <a:solidFill>
                  <a:schemeClr val="tx1"/>
                </a:solidFill>
                <a:latin typeface="Arial" charset="0"/>
              </a:defRPr>
            </a:lvl9pPr>
          </a:lstStyle>
          <a:p>
            <a:pPr>
              <a:defRPr/>
            </a:pPr>
            <a:fld id="{795F2771-46A5-40FE-8FAB-84C53E9D6F3E}" type="slidenum">
              <a:rPr lang="en-GB" smtClean="0">
                <a:solidFill>
                  <a:srgbClr val="000000"/>
                </a:solidFill>
                <a:latin typeface="Calibri" pitchFamily="34" charset="0"/>
              </a:rPr>
              <a:pPr>
                <a:defRPr/>
              </a:pPr>
              <a:t>10</a:t>
            </a:fld>
            <a:endParaRPr lang="en-GB" dirty="0" smtClean="0">
              <a:solidFill>
                <a:srgbClr val="000000"/>
              </a:solidFill>
              <a:latin typeface="Calibri" pitchFamily="34" charset="0"/>
            </a:endParaRPr>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70354" indent="-296290">
              <a:defRPr>
                <a:solidFill>
                  <a:schemeClr val="tx1"/>
                </a:solidFill>
                <a:latin typeface="Arial" charset="0"/>
              </a:defRPr>
            </a:lvl2pPr>
            <a:lvl3pPr marL="1185161" indent="-237032">
              <a:defRPr>
                <a:solidFill>
                  <a:schemeClr val="tx1"/>
                </a:solidFill>
                <a:latin typeface="Arial" charset="0"/>
              </a:defRPr>
            </a:lvl3pPr>
            <a:lvl4pPr marL="1659225" indent="-237032">
              <a:defRPr>
                <a:solidFill>
                  <a:schemeClr val="tx1"/>
                </a:solidFill>
                <a:latin typeface="Arial" charset="0"/>
              </a:defRPr>
            </a:lvl4pPr>
            <a:lvl5pPr marL="2133289" indent="-237032">
              <a:defRPr>
                <a:solidFill>
                  <a:schemeClr val="tx1"/>
                </a:solidFill>
                <a:latin typeface="Arial" charset="0"/>
              </a:defRPr>
            </a:lvl5pPr>
            <a:lvl6pPr marL="2607353" indent="-237032" fontAlgn="base">
              <a:spcBef>
                <a:spcPct val="0"/>
              </a:spcBef>
              <a:spcAft>
                <a:spcPct val="0"/>
              </a:spcAft>
              <a:defRPr>
                <a:solidFill>
                  <a:schemeClr val="tx1"/>
                </a:solidFill>
                <a:latin typeface="Arial" charset="0"/>
              </a:defRPr>
            </a:lvl6pPr>
            <a:lvl7pPr marL="3081417" indent="-237032" fontAlgn="base">
              <a:spcBef>
                <a:spcPct val="0"/>
              </a:spcBef>
              <a:spcAft>
                <a:spcPct val="0"/>
              </a:spcAft>
              <a:defRPr>
                <a:solidFill>
                  <a:schemeClr val="tx1"/>
                </a:solidFill>
                <a:latin typeface="Arial" charset="0"/>
              </a:defRPr>
            </a:lvl7pPr>
            <a:lvl8pPr marL="3555481" indent="-237032" fontAlgn="base">
              <a:spcBef>
                <a:spcPct val="0"/>
              </a:spcBef>
              <a:spcAft>
                <a:spcPct val="0"/>
              </a:spcAft>
              <a:defRPr>
                <a:solidFill>
                  <a:schemeClr val="tx1"/>
                </a:solidFill>
                <a:latin typeface="Arial" charset="0"/>
              </a:defRPr>
            </a:lvl8pPr>
            <a:lvl9pPr marL="4029546" indent="-237032" fontAlgn="base">
              <a:spcBef>
                <a:spcPct val="0"/>
              </a:spcBef>
              <a:spcAft>
                <a:spcPct val="0"/>
              </a:spcAft>
              <a:defRPr>
                <a:solidFill>
                  <a:schemeClr val="tx1"/>
                </a:solidFill>
                <a:latin typeface="Arial" charset="0"/>
              </a:defRPr>
            </a:lvl9pPr>
          </a:lstStyle>
          <a:p>
            <a:pPr>
              <a:defRPr/>
            </a:pPr>
            <a:fld id="{795F2771-46A5-40FE-8FAB-84C53E9D6F3E}" type="slidenum">
              <a:rPr lang="en-GB" smtClean="0">
                <a:solidFill>
                  <a:srgbClr val="000000"/>
                </a:solidFill>
                <a:latin typeface="Calibri" pitchFamily="34" charset="0"/>
              </a:rPr>
              <a:pPr>
                <a:defRPr/>
              </a:pPr>
              <a:t>11</a:t>
            </a:fld>
            <a:endParaRPr lang="en-GB" dirty="0" smtClean="0">
              <a:solidFill>
                <a:srgbClr val="000000"/>
              </a:solidFill>
              <a:latin typeface="Calibri" pitchFamily="34" charset="0"/>
            </a:endParaRPr>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70354" indent="-296290">
              <a:defRPr>
                <a:solidFill>
                  <a:schemeClr val="tx1"/>
                </a:solidFill>
                <a:latin typeface="Arial" charset="0"/>
              </a:defRPr>
            </a:lvl2pPr>
            <a:lvl3pPr marL="1185161" indent="-237032">
              <a:defRPr>
                <a:solidFill>
                  <a:schemeClr val="tx1"/>
                </a:solidFill>
                <a:latin typeface="Arial" charset="0"/>
              </a:defRPr>
            </a:lvl3pPr>
            <a:lvl4pPr marL="1659225" indent="-237032">
              <a:defRPr>
                <a:solidFill>
                  <a:schemeClr val="tx1"/>
                </a:solidFill>
                <a:latin typeface="Arial" charset="0"/>
              </a:defRPr>
            </a:lvl4pPr>
            <a:lvl5pPr marL="2133289" indent="-237032">
              <a:defRPr>
                <a:solidFill>
                  <a:schemeClr val="tx1"/>
                </a:solidFill>
                <a:latin typeface="Arial" charset="0"/>
              </a:defRPr>
            </a:lvl5pPr>
            <a:lvl6pPr marL="2607353" indent="-237032" fontAlgn="base">
              <a:spcBef>
                <a:spcPct val="0"/>
              </a:spcBef>
              <a:spcAft>
                <a:spcPct val="0"/>
              </a:spcAft>
              <a:defRPr>
                <a:solidFill>
                  <a:schemeClr val="tx1"/>
                </a:solidFill>
                <a:latin typeface="Arial" charset="0"/>
              </a:defRPr>
            </a:lvl6pPr>
            <a:lvl7pPr marL="3081417" indent="-237032" fontAlgn="base">
              <a:spcBef>
                <a:spcPct val="0"/>
              </a:spcBef>
              <a:spcAft>
                <a:spcPct val="0"/>
              </a:spcAft>
              <a:defRPr>
                <a:solidFill>
                  <a:schemeClr val="tx1"/>
                </a:solidFill>
                <a:latin typeface="Arial" charset="0"/>
              </a:defRPr>
            </a:lvl7pPr>
            <a:lvl8pPr marL="3555481" indent="-237032" fontAlgn="base">
              <a:spcBef>
                <a:spcPct val="0"/>
              </a:spcBef>
              <a:spcAft>
                <a:spcPct val="0"/>
              </a:spcAft>
              <a:defRPr>
                <a:solidFill>
                  <a:schemeClr val="tx1"/>
                </a:solidFill>
                <a:latin typeface="Arial" charset="0"/>
              </a:defRPr>
            </a:lvl8pPr>
            <a:lvl9pPr marL="4029546" indent="-237032" fontAlgn="base">
              <a:spcBef>
                <a:spcPct val="0"/>
              </a:spcBef>
              <a:spcAft>
                <a:spcPct val="0"/>
              </a:spcAft>
              <a:defRPr>
                <a:solidFill>
                  <a:schemeClr val="tx1"/>
                </a:solidFill>
                <a:latin typeface="Arial" charset="0"/>
              </a:defRPr>
            </a:lvl9pPr>
          </a:lstStyle>
          <a:p>
            <a:pPr>
              <a:defRPr/>
            </a:pPr>
            <a:fld id="{795F2771-46A5-40FE-8FAB-84C53E9D6F3E}" type="slidenum">
              <a:rPr lang="en-GB" smtClean="0">
                <a:solidFill>
                  <a:srgbClr val="000000"/>
                </a:solidFill>
                <a:latin typeface="Calibri" pitchFamily="34" charset="0"/>
              </a:rPr>
              <a:pPr>
                <a:defRPr/>
              </a:pPr>
              <a:t>12</a:t>
            </a:fld>
            <a:endParaRPr lang="en-GB" dirty="0" smtClean="0">
              <a:solidFill>
                <a:srgbClr val="000000"/>
              </a:solidFill>
              <a:latin typeface="Calibri" pitchFamily="34" charset="0"/>
            </a:endParaRPr>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latin typeface="Arial" pitchFamily="34" charset="0"/>
              </a:rPr>
              <a:t>The text on the spiral to the right does not have to be seen, it</a:t>
            </a:r>
            <a:r>
              <a:rPr lang="en-GB" baseline="0" dirty="0" smtClean="0">
                <a:latin typeface="Arial" pitchFamily="34" charset="0"/>
              </a:rPr>
              <a:t> is simply to show that the forest policy process spiral highlighted in this training has actually guided the development of forest policies. </a:t>
            </a:r>
            <a:endParaRPr lang="en-GB" dirty="0"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txBox="1">
            <a:spLocks noGrp="1" noChangeArrowheads="1"/>
          </p:cNvSpPr>
          <p:nvPr/>
        </p:nvSpPr>
        <p:spPr bwMode="auto">
          <a:xfrm>
            <a:off x="3884614" y="9223517"/>
            <a:ext cx="2971800" cy="4855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14" tIns="47407" rIns="94814" bIns="47407" anchor="b"/>
          <a:lstStyle>
            <a:lvl1pPr>
              <a:defRPr>
                <a:solidFill>
                  <a:schemeClr val="tx1"/>
                </a:solidFill>
                <a:latin typeface="Arial" charset="0"/>
              </a:defRPr>
            </a:lvl1pPr>
            <a:lvl2pPr marL="742940" indent="-285746">
              <a:defRPr>
                <a:solidFill>
                  <a:schemeClr val="tx1"/>
                </a:solidFill>
                <a:latin typeface="Arial" charset="0"/>
              </a:defRPr>
            </a:lvl2pPr>
            <a:lvl3pPr marL="1142985" indent="-228597">
              <a:defRPr>
                <a:solidFill>
                  <a:schemeClr val="tx1"/>
                </a:solidFill>
                <a:latin typeface="Arial" charset="0"/>
              </a:defRPr>
            </a:lvl3pPr>
            <a:lvl4pPr marL="1600178" indent="-228597">
              <a:defRPr>
                <a:solidFill>
                  <a:schemeClr val="tx1"/>
                </a:solidFill>
                <a:latin typeface="Arial" charset="0"/>
              </a:defRPr>
            </a:lvl4pPr>
            <a:lvl5pPr marL="2057372" indent="-228597">
              <a:defRPr>
                <a:solidFill>
                  <a:schemeClr val="tx1"/>
                </a:solidFill>
                <a:latin typeface="Arial" charset="0"/>
              </a:defRPr>
            </a:lvl5pPr>
            <a:lvl6pPr marL="2514566" indent="-228597" fontAlgn="base">
              <a:spcBef>
                <a:spcPct val="0"/>
              </a:spcBef>
              <a:spcAft>
                <a:spcPct val="0"/>
              </a:spcAft>
              <a:defRPr>
                <a:solidFill>
                  <a:schemeClr val="tx1"/>
                </a:solidFill>
                <a:latin typeface="Arial" charset="0"/>
              </a:defRPr>
            </a:lvl6pPr>
            <a:lvl7pPr marL="2971759" indent="-228597" fontAlgn="base">
              <a:spcBef>
                <a:spcPct val="0"/>
              </a:spcBef>
              <a:spcAft>
                <a:spcPct val="0"/>
              </a:spcAft>
              <a:defRPr>
                <a:solidFill>
                  <a:schemeClr val="tx1"/>
                </a:solidFill>
                <a:latin typeface="Arial" charset="0"/>
              </a:defRPr>
            </a:lvl7pPr>
            <a:lvl8pPr marL="3428953" indent="-228597" fontAlgn="base">
              <a:spcBef>
                <a:spcPct val="0"/>
              </a:spcBef>
              <a:spcAft>
                <a:spcPct val="0"/>
              </a:spcAft>
              <a:defRPr>
                <a:solidFill>
                  <a:schemeClr val="tx1"/>
                </a:solidFill>
                <a:latin typeface="Arial" charset="0"/>
              </a:defRPr>
            </a:lvl8pPr>
            <a:lvl9pPr marL="3886147" indent="-228597" fontAlgn="base">
              <a:spcBef>
                <a:spcPct val="0"/>
              </a:spcBef>
              <a:spcAft>
                <a:spcPct val="0"/>
              </a:spcAft>
              <a:defRPr>
                <a:solidFill>
                  <a:schemeClr val="tx1"/>
                </a:solidFill>
                <a:latin typeface="Arial" charset="0"/>
              </a:defRPr>
            </a:lvl9pPr>
          </a:lstStyle>
          <a:p>
            <a:pPr algn="r">
              <a:defRPr/>
            </a:pPr>
            <a:fld id="{E11E9D2A-F074-4FD4-A583-B9533A3CB507}" type="slidenum">
              <a:rPr lang="en-GB" sz="1200">
                <a:solidFill>
                  <a:srgbClr val="000000"/>
                </a:solidFill>
                <a:latin typeface="Calibri" pitchFamily="34" charset="0"/>
                <a:cs typeface="Arial" pitchFamily="34" charset="0"/>
              </a:rPr>
              <a:pPr algn="r">
                <a:defRPr/>
              </a:pPr>
              <a:t>13</a:t>
            </a:fld>
            <a:endParaRPr lang="en-GB" sz="1200" dirty="0">
              <a:solidFill>
                <a:srgbClr val="000000"/>
              </a:solidFill>
              <a:latin typeface="Calibri" pitchFamily="34" charset="0"/>
              <a:cs typeface="Arial" pitchFamily="34" charset="0"/>
            </a:endParaRPr>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70354" indent="-296290">
              <a:defRPr>
                <a:solidFill>
                  <a:schemeClr val="tx1"/>
                </a:solidFill>
                <a:latin typeface="Arial" charset="0"/>
              </a:defRPr>
            </a:lvl2pPr>
            <a:lvl3pPr marL="1185161" indent="-237032">
              <a:defRPr>
                <a:solidFill>
                  <a:schemeClr val="tx1"/>
                </a:solidFill>
                <a:latin typeface="Arial" charset="0"/>
              </a:defRPr>
            </a:lvl3pPr>
            <a:lvl4pPr marL="1659225" indent="-237032">
              <a:defRPr>
                <a:solidFill>
                  <a:schemeClr val="tx1"/>
                </a:solidFill>
                <a:latin typeface="Arial" charset="0"/>
              </a:defRPr>
            </a:lvl4pPr>
            <a:lvl5pPr marL="2133289" indent="-237032">
              <a:defRPr>
                <a:solidFill>
                  <a:schemeClr val="tx1"/>
                </a:solidFill>
                <a:latin typeface="Arial" charset="0"/>
              </a:defRPr>
            </a:lvl5pPr>
            <a:lvl6pPr marL="2607353" indent="-237032" fontAlgn="base">
              <a:spcBef>
                <a:spcPct val="0"/>
              </a:spcBef>
              <a:spcAft>
                <a:spcPct val="0"/>
              </a:spcAft>
              <a:defRPr>
                <a:solidFill>
                  <a:schemeClr val="tx1"/>
                </a:solidFill>
                <a:latin typeface="Arial" charset="0"/>
              </a:defRPr>
            </a:lvl6pPr>
            <a:lvl7pPr marL="3081417" indent="-237032" fontAlgn="base">
              <a:spcBef>
                <a:spcPct val="0"/>
              </a:spcBef>
              <a:spcAft>
                <a:spcPct val="0"/>
              </a:spcAft>
              <a:defRPr>
                <a:solidFill>
                  <a:schemeClr val="tx1"/>
                </a:solidFill>
                <a:latin typeface="Arial" charset="0"/>
              </a:defRPr>
            </a:lvl7pPr>
            <a:lvl8pPr marL="3555481" indent="-237032" fontAlgn="base">
              <a:spcBef>
                <a:spcPct val="0"/>
              </a:spcBef>
              <a:spcAft>
                <a:spcPct val="0"/>
              </a:spcAft>
              <a:defRPr>
                <a:solidFill>
                  <a:schemeClr val="tx1"/>
                </a:solidFill>
                <a:latin typeface="Arial" charset="0"/>
              </a:defRPr>
            </a:lvl8pPr>
            <a:lvl9pPr marL="4029546" indent="-237032" fontAlgn="base">
              <a:spcBef>
                <a:spcPct val="0"/>
              </a:spcBef>
              <a:spcAft>
                <a:spcPct val="0"/>
              </a:spcAft>
              <a:defRPr>
                <a:solidFill>
                  <a:schemeClr val="tx1"/>
                </a:solidFill>
                <a:latin typeface="Arial" charset="0"/>
              </a:defRPr>
            </a:lvl9pPr>
          </a:lstStyle>
          <a:p>
            <a:pPr>
              <a:defRPr/>
            </a:pPr>
            <a:fld id="{332A204D-53BF-4783-B165-461A5ADA037E}" type="slidenum">
              <a:rPr lang="en-GB" smtClean="0">
                <a:solidFill>
                  <a:srgbClr val="000000"/>
                </a:solidFill>
                <a:latin typeface="Calibri" pitchFamily="34" charset="0"/>
              </a:rPr>
              <a:pPr>
                <a:defRPr/>
              </a:pPr>
              <a:t>14</a:t>
            </a:fld>
            <a:endParaRPr lang="en-GB" dirty="0" smtClean="0">
              <a:solidFill>
                <a:srgbClr val="000000"/>
              </a:solidFill>
              <a:latin typeface="Calibri" pitchFamily="34" charset="0"/>
            </a:endParaRPr>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70354" indent="-296290">
              <a:defRPr>
                <a:solidFill>
                  <a:schemeClr val="tx1"/>
                </a:solidFill>
                <a:latin typeface="Arial" charset="0"/>
              </a:defRPr>
            </a:lvl2pPr>
            <a:lvl3pPr marL="1185161" indent="-237032">
              <a:defRPr>
                <a:solidFill>
                  <a:schemeClr val="tx1"/>
                </a:solidFill>
                <a:latin typeface="Arial" charset="0"/>
              </a:defRPr>
            </a:lvl3pPr>
            <a:lvl4pPr marL="1659225" indent="-237032">
              <a:defRPr>
                <a:solidFill>
                  <a:schemeClr val="tx1"/>
                </a:solidFill>
                <a:latin typeface="Arial" charset="0"/>
              </a:defRPr>
            </a:lvl4pPr>
            <a:lvl5pPr marL="2133289" indent="-237032">
              <a:defRPr>
                <a:solidFill>
                  <a:schemeClr val="tx1"/>
                </a:solidFill>
                <a:latin typeface="Arial" charset="0"/>
              </a:defRPr>
            </a:lvl5pPr>
            <a:lvl6pPr marL="2607353" indent="-237032" fontAlgn="base">
              <a:spcBef>
                <a:spcPct val="0"/>
              </a:spcBef>
              <a:spcAft>
                <a:spcPct val="0"/>
              </a:spcAft>
              <a:defRPr>
                <a:solidFill>
                  <a:schemeClr val="tx1"/>
                </a:solidFill>
                <a:latin typeface="Arial" charset="0"/>
              </a:defRPr>
            </a:lvl6pPr>
            <a:lvl7pPr marL="3081417" indent="-237032" fontAlgn="base">
              <a:spcBef>
                <a:spcPct val="0"/>
              </a:spcBef>
              <a:spcAft>
                <a:spcPct val="0"/>
              </a:spcAft>
              <a:defRPr>
                <a:solidFill>
                  <a:schemeClr val="tx1"/>
                </a:solidFill>
                <a:latin typeface="Arial" charset="0"/>
              </a:defRPr>
            </a:lvl7pPr>
            <a:lvl8pPr marL="3555481" indent="-237032" fontAlgn="base">
              <a:spcBef>
                <a:spcPct val="0"/>
              </a:spcBef>
              <a:spcAft>
                <a:spcPct val="0"/>
              </a:spcAft>
              <a:defRPr>
                <a:solidFill>
                  <a:schemeClr val="tx1"/>
                </a:solidFill>
                <a:latin typeface="Arial" charset="0"/>
              </a:defRPr>
            </a:lvl8pPr>
            <a:lvl9pPr marL="4029546" indent="-237032" fontAlgn="base">
              <a:spcBef>
                <a:spcPct val="0"/>
              </a:spcBef>
              <a:spcAft>
                <a:spcPct val="0"/>
              </a:spcAft>
              <a:defRPr>
                <a:solidFill>
                  <a:schemeClr val="tx1"/>
                </a:solidFill>
                <a:latin typeface="Arial" charset="0"/>
              </a:defRPr>
            </a:lvl9pPr>
          </a:lstStyle>
          <a:p>
            <a:pPr>
              <a:defRPr/>
            </a:pPr>
            <a:fld id="{884D238F-5812-4EC7-9545-7FF8E16F8964}" type="slidenum">
              <a:rPr lang="en-GB" smtClean="0">
                <a:solidFill>
                  <a:srgbClr val="000000"/>
                </a:solidFill>
                <a:latin typeface="Calibri" pitchFamily="34" charset="0"/>
              </a:rPr>
              <a:pPr>
                <a:defRPr/>
              </a:pPr>
              <a:t>16</a:t>
            </a:fld>
            <a:endParaRPr lang="en-GB" dirty="0" smtClean="0">
              <a:solidFill>
                <a:srgbClr val="000000"/>
              </a:solidFill>
              <a:latin typeface="Calibri" pitchFamily="34" charset="0"/>
            </a:endParaRPr>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BIG SHEET. Prepare </a:t>
            </a:r>
            <a:r>
              <a:rPr lang="en-GB" dirty="0" smtClean="0"/>
              <a:t>3 times, </a:t>
            </a:r>
            <a:r>
              <a:rPr lang="en-GB" dirty="0" smtClean="0"/>
              <a:t>each 3 flip charts wide. Print</a:t>
            </a:r>
            <a:r>
              <a:rPr lang="en-GB" baseline="0" dirty="0" smtClean="0"/>
              <a:t> out this slide and attach as an instruction to each one.</a:t>
            </a:r>
            <a:endParaRPr lang="en-GB" dirty="0"/>
          </a:p>
        </p:txBody>
      </p:sp>
      <p:sp>
        <p:nvSpPr>
          <p:cNvPr id="4" name="Slide Number Placeholder 3"/>
          <p:cNvSpPr>
            <a:spLocks noGrp="1"/>
          </p:cNvSpPr>
          <p:nvPr>
            <p:ph type="sldNum" sz="quarter" idx="10"/>
          </p:nvPr>
        </p:nvSpPr>
        <p:spPr/>
        <p:txBody>
          <a:bodyPr/>
          <a:lstStyle/>
          <a:p>
            <a:fld id="{5BCA16BD-65CA-4D93-B512-2287F60685CB}" type="slidenum">
              <a:rPr lang="en-GB" smtClean="0"/>
              <a:t>17</a:t>
            </a:fld>
            <a:endParaRPr lang="en-GB"/>
          </a:p>
        </p:txBody>
      </p:sp>
    </p:spTree>
    <p:extLst>
      <p:ext uri="{BB962C8B-B14F-4D97-AF65-F5344CB8AC3E}">
        <p14:creationId xmlns:p14="http://schemas.microsoft.com/office/powerpoint/2010/main" val="6410066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BIG SHEET.</a:t>
            </a:r>
            <a:r>
              <a:rPr lang="en-GB" baseline="0" dirty="0" smtClean="0"/>
              <a:t> This should be prepared 3 times – each one about 3 flip charts size wide., there should be space to write after each of the headings – A, B and C for people to write substantive comments. Although only 2 component rows are shown on the slide, on the big sheet prepare about 7. , remember to leave space in these  components, outcomes resources cells to write. You do not have to label all size components just the first one. </a:t>
            </a:r>
            <a:endParaRPr lang="en-GB" dirty="0"/>
          </a:p>
        </p:txBody>
      </p:sp>
      <p:sp>
        <p:nvSpPr>
          <p:cNvPr id="4" name="Slide Number Placeholder 3"/>
          <p:cNvSpPr>
            <a:spLocks noGrp="1"/>
          </p:cNvSpPr>
          <p:nvPr>
            <p:ph type="sldNum" sz="quarter" idx="10"/>
          </p:nvPr>
        </p:nvSpPr>
        <p:spPr/>
        <p:txBody>
          <a:bodyPr/>
          <a:lstStyle/>
          <a:p>
            <a:fld id="{5BCA16BD-65CA-4D93-B512-2287F60685CB}" type="slidenum">
              <a:rPr lang="en-GB" smtClean="0"/>
              <a:t>18</a:t>
            </a:fld>
            <a:endParaRPr lang="en-GB"/>
          </a:p>
        </p:txBody>
      </p:sp>
    </p:spTree>
    <p:extLst>
      <p:ext uri="{BB962C8B-B14F-4D97-AF65-F5344CB8AC3E}">
        <p14:creationId xmlns:p14="http://schemas.microsoft.com/office/powerpoint/2010/main" val="10785271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tabLst>
                <a:tab pos="0" algn="l"/>
                <a:tab pos="480655" algn="l"/>
                <a:tab pos="962957" algn="l"/>
                <a:tab pos="1446904" algn="l"/>
                <a:tab pos="1929204" algn="l"/>
                <a:tab pos="2413151" algn="l"/>
                <a:tab pos="2895453" algn="l"/>
                <a:tab pos="3379400" algn="l"/>
                <a:tab pos="3861701" algn="l"/>
                <a:tab pos="4344002" algn="l"/>
                <a:tab pos="4827949" algn="l"/>
                <a:tab pos="5310250" algn="l"/>
                <a:tab pos="5794197" algn="l"/>
                <a:tab pos="6276499" algn="l"/>
                <a:tab pos="6760446" algn="l"/>
                <a:tab pos="7242747" algn="l"/>
                <a:tab pos="7726694" algn="l"/>
                <a:tab pos="8208995" algn="l"/>
                <a:tab pos="8691296" algn="l"/>
                <a:tab pos="9175243" algn="l"/>
                <a:tab pos="9657545" algn="l"/>
              </a:tabLst>
              <a:defRPr>
                <a:solidFill>
                  <a:schemeClr val="tx1"/>
                </a:solidFill>
                <a:latin typeface="Arial" charset="0"/>
                <a:cs typeface="Arial" charset="0"/>
              </a:defRPr>
            </a:lvl1pPr>
            <a:lvl2pPr marL="770365" indent="-296294" eaLnBrk="0" hangingPunct="0">
              <a:tabLst>
                <a:tab pos="0" algn="l"/>
                <a:tab pos="480655" algn="l"/>
                <a:tab pos="962957" algn="l"/>
                <a:tab pos="1446904" algn="l"/>
                <a:tab pos="1929204" algn="l"/>
                <a:tab pos="2413151" algn="l"/>
                <a:tab pos="2895453" algn="l"/>
                <a:tab pos="3379400" algn="l"/>
                <a:tab pos="3861701" algn="l"/>
                <a:tab pos="4344002" algn="l"/>
                <a:tab pos="4827949" algn="l"/>
                <a:tab pos="5310250" algn="l"/>
                <a:tab pos="5794197" algn="l"/>
                <a:tab pos="6276499" algn="l"/>
                <a:tab pos="6760446" algn="l"/>
                <a:tab pos="7242747" algn="l"/>
                <a:tab pos="7726694" algn="l"/>
                <a:tab pos="8208995" algn="l"/>
                <a:tab pos="8691296" algn="l"/>
                <a:tab pos="9175243" algn="l"/>
                <a:tab pos="9657545" algn="l"/>
              </a:tabLst>
              <a:defRPr>
                <a:solidFill>
                  <a:schemeClr val="tx1"/>
                </a:solidFill>
                <a:latin typeface="Arial" charset="0"/>
                <a:cs typeface="Arial" charset="0"/>
              </a:defRPr>
            </a:lvl2pPr>
            <a:lvl3pPr marL="1185177" indent="-237035" eaLnBrk="0" hangingPunct="0">
              <a:tabLst>
                <a:tab pos="0" algn="l"/>
                <a:tab pos="480655" algn="l"/>
                <a:tab pos="962957" algn="l"/>
                <a:tab pos="1446904" algn="l"/>
                <a:tab pos="1929204" algn="l"/>
                <a:tab pos="2413151" algn="l"/>
                <a:tab pos="2895453" algn="l"/>
                <a:tab pos="3379400" algn="l"/>
                <a:tab pos="3861701" algn="l"/>
                <a:tab pos="4344002" algn="l"/>
                <a:tab pos="4827949" algn="l"/>
                <a:tab pos="5310250" algn="l"/>
                <a:tab pos="5794197" algn="l"/>
                <a:tab pos="6276499" algn="l"/>
                <a:tab pos="6760446" algn="l"/>
                <a:tab pos="7242747" algn="l"/>
                <a:tab pos="7726694" algn="l"/>
                <a:tab pos="8208995" algn="l"/>
                <a:tab pos="8691296" algn="l"/>
                <a:tab pos="9175243" algn="l"/>
                <a:tab pos="9657545" algn="l"/>
              </a:tabLst>
              <a:defRPr>
                <a:solidFill>
                  <a:schemeClr val="tx1"/>
                </a:solidFill>
                <a:latin typeface="Arial" charset="0"/>
                <a:cs typeface="Arial" charset="0"/>
              </a:defRPr>
            </a:lvl3pPr>
            <a:lvl4pPr marL="1659247" indent="-237035" eaLnBrk="0" hangingPunct="0">
              <a:tabLst>
                <a:tab pos="0" algn="l"/>
                <a:tab pos="480655" algn="l"/>
                <a:tab pos="962957" algn="l"/>
                <a:tab pos="1446904" algn="l"/>
                <a:tab pos="1929204" algn="l"/>
                <a:tab pos="2413151" algn="l"/>
                <a:tab pos="2895453" algn="l"/>
                <a:tab pos="3379400" algn="l"/>
                <a:tab pos="3861701" algn="l"/>
                <a:tab pos="4344002" algn="l"/>
                <a:tab pos="4827949" algn="l"/>
                <a:tab pos="5310250" algn="l"/>
                <a:tab pos="5794197" algn="l"/>
                <a:tab pos="6276499" algn="l"/>
                <a:tab pos="6760446" algn="l"/>
                <a:tab pos="7242747" algn="l"/>
                <a:tab pos="7726694" algn="l"/>
                <a:tab pos="8208995" algn="l"/>
                <a:tab pos="8691296" algn="l"/>
                <a:tab pos="9175243" algn="l"/>
                <a:tab pos="9657545" algn="l"/>
              </a:tabLst>
              <a:defRPr>
                <a:solidFill>
                  <a:schemeClr val="tx1"/>
                </a:solidFill>
                <a:latin typeface="Arial" charset="0"/>
                <a:cs typeface="Arial" charset="0"/>
              </a:defRPr>
            </a:lvl4pPr>
            <a:lvl5pPr marL="2133318" indent="-237035" eaLnBrk="0" hangingPunct="0">
              <a:tabLst>
                <a:tab pos="0" algn="l"/>
                <a:tab pos="480655" algn="l"/>
                <a:tab pos="962957" algn="l"/>
                <a:tab pos="1446904" algn="l"/>
                <a:tab pos="1929204" algn="l"/>
                <a:tab pos="2413151" algn="l"/>
                <a:tab pos="2895453" algn="l"/>
                <a:tab pos="3379400" algn="l"/>
                <a:tab pos="3861701" algn="l"/>
                <a:tab pos="4344002" algn="l"/>
                <a:tab pos="4827949" algn="l"/>
                <a:tab pos="5310250" algn="l"/>
                <a:tab pos="5794197" algn="l"/>
                <a:tab pos="6276499" algn="l"/>
                <a:tab pos="6760446" algn="l"/>
                <a:tab pos="7242747" algn="l"/>
                <a:tab pos="7726694" algn="l"/>
                <a:tab pos="8208995" algn="l"/>
                <a:tab pos="8691296" algn="l"/>
                <a:tab pos="9175243" algn="l"/>
                <a:tab pos="9657545" algn="l"/>
              </a:tabLst>
              <a:defRPr>
                <a:solidFill>
                  <a:schemeClr val="tx1"/>
                </a:solidFill>
                <a:latin typeface="Arial" charset="0"/>
                <a:cs typeface="Arial" charset="0"/>
              </a:defRPr>
            </a:lvl5pPr>
            <a:lvl6pPr marL="2607389" indent="-237035" eaLnBrk="0" fontAlgn="base" hangingPunct="0">
              <a:spcBef>
                <a:spcPct val="0"/>
              </a:spcBef>
              <a:spcAft>
                <a:spcPct val="0"/>
              </a:spcAft>
              <a:tabLst>
                <a:tab pos="0" algn="l"/>
                <a:tab pos="480655" algn="l"/>
                <a:tab pos="962957" algn="l"/>
                <a:tab pos="1446904" algn="l"/>
                <a:tab pos="1929204" algn="l"/>
                <a:tab pos="2413151" algn="l"/>
                <a:tab pos="2895453" algn="l"/>
                <a:tab pos="3379400" algn="l"/>
                <a:tab pos="3861701" algn="l"/>
                <a:tab pos="4344002" algn="l"/>
                <a:tab pos="4827949" algn="l"/>
                <a:tab pos="5310250" algn="l"/>
                <a:tab pos="5794197" algn="l"/>
                <a:tab pos="6276499" algn="l"/>
                <a:tab pos="6760446" algn="l"/>
                <a:tab pos="7242747" algn="l"/>
                <a:tab pos="7726694" algn="l"/>
                <a:tab pos="8208995" algn="l"/>
                <a:tab pos="8691296" algn="l"/>
                <a:tab pos="9175243" algn="l"/>
                <a:tab pos="9657545" algn="l"/>
              </a:tabLst>
              <a:defRPr>
                <a:solidFill>
                  <a:schemeClr val="tx1"/>
                </a:solidFill>
                <a:latin typeface="Arial" charset="0"/>
                <a:cs typeface="Arial" charset="0"/>
              </a:defRPr>
            </a:lvl6pPr>
            <a:lvl7pPr marL="3081459" indent="-237035" eaLnBrk="0" fontAlgn="base" hangingPunct="0">
              <a:spcBef>
                <a:spcPct val="0"/>
              </a:spcBef>
              <a:spcAft>
                <a:spcPct val="0"/>
              </a:spcAft>
              <a:tabLst>
                <a:tab pos="0" algn="l"/>
                <a:tab pos="480655" algn="l"/>
                <a:tab pos="962957" algn="l"/>
                <a:tab pos="1446904" algn="l"/>
                <a:tab pos="1929204" algn="l"/>
                <a:tab pos="2413151" algn="l"/>
                <a:tab pos="2895453" algn="l"/>
                <a:tab pos="3379400" algn="l"/>
                <a:tab pos="3861701" algn="l"/>
                <a:tab pos="4344002" algn="l"/>
                <a:tab pos="4827949" algn="l"/>
                <a:tab pos="5310250" algn="l"/>
                <a:tab pos="5794197" algn="l"/>
                <a:tab pos="6276499" algn="l"/>
                <a:tab pos="6760446" algn="l"/>
                <a:tab pos="7242747" algn="l"/>
                <a:tab pos="7726694" algn="l"/>
                <a:tab pos="8208995" algn="l"/>
                <a:tab pos="8691296" algn="l"/>
                <a:tab pos="9175243" algn="l"/>
                <a:tab pos="9657545" algn="l"/>
              </a:tabLst>
              <a:defRPr>
                <a:solidFill>
                  <a:schemeClr val="tx1"/>
                </a:solidFill>
                <a:latin typeface="Arial" charset="0"/>
                <a:cs typeface="Arial" charset="0"/>
              </a:defRPr>
            </a:lvl7pPr>
            <a:lvl8pPr marL="3555530" indent="-237035" eaLnBrk="0" fontAlgn="base" hangingPunct="0">
              <a:spcBef>
                <a:spcPct val="0"/>
              </a:spcBef>
              <a:spcAft>
                <a:spcPct val="0"/>
              </a:spcAft>
              <a:tabLst>
                <a:tab pos="0" algn="l"/>
                <a:tab pos="480655" algn="l"/>
                <a:tab pos="962957" algn="l"/>
                <a:tab pos="1446904" algn="l"/>
                <a:tab pos="1929204" algn="l"/>
                <a:tab pos="2413151" algn="l"/>
                <a:tab pos="2895453" algn="l"/>
                <a:tab pos="3379400" algn="l"/>
                <a:tab pos="3861701" algn="l"/>
                <a:tab pos="4344002" algn="l"/>
                <a:tab pos="4827949" algn="l"/>
                <a:tab pos="5310250" algn="l"/>
                <a:tab pos="5794197" algn="l"/>
                <a:tab pos="6276499" algn="l"/>
                <a:tab pos="6760446" algn="l"/>
                <a:tab pos="7242747" algn="l"/>
                <a:tab pos="7726694" algn="l"/>
                <a:tab pos="8208995" algn="l"/>
                <a:tab pos="8691296" algn="l"/>
                <a:tab pos="9175243" algn="l"/>
                <a:tab pos="9657545" algn="l"/>
              </a:tabLst>
              <a:defRPr>
                <a:solidFill>
                  <a:schemeClr val="tx1"/>
                </a:solidFill>
                <a:latin typeface="Arial" charset="0"/>
                <a:cs typeface="Arial" charset="0"/>
              </a:defRPr>
            </a:lvl8pPr>
            <a:lvl9pPr marL="4029601" indent="-237035" eaLnBrk="0" fontAlgn="base" hangingPunct="0">
              <a:spcBef>
                <a:spcPct val="0"/>
              </a:spcBef>
              <a:spcAft>
                <a:spcPct val="0"/>
              </a:spcAft>
              <a:tabLst>
                <a:tab pos="0" algn="l"/>
                <a:tab pos="480655" algn="l"/>
                <a:tab pos="962957" algn="l"/>
                <a:tab pos="1446904" algn="l"/>
                <a:tab pos="1929204" algn="l"/>
                <a:tab pos="2413151" algn="l"/>
                <a:tab pos="2895453" algn="l"/>
                <a:tab pos="3379400" algn="l"/>
                <a:tab pos="3861701" algn="l"/>
                <a:tab pos="4344002" algn="l"/>
                <a:tab pos="4827949" algn="l"/>
                <a:tab pos="5310250" algn="l"/>
                <a:tab pos="5794197" algn="l"/>
                <a:tab pos="6276499" algn="l"/>
                <a:tab pos="6760446" algn="l"/>
                <a:tab pos="7242747" algn="l"/>
                <a:tab pos="7726694" algn="l"/>
                <a:tab pos="8208995" algn="l"/>
                <a:tab pos="8691296" algn="l"/>
                <a:tab pos="9175243" algn="l"/>
                <a:tab pos="9657545" algn="l"/>
              </a:tabLst>
              <a:defRPr>
                <a:solidFill>
                  <a:schemeClr val="tx1"/>
                </a:solidFill>
                <a:latin typeface="Arial" charset="0"/>
                <a:cs typeface="Arial" charset="0"/>
              </a:defRPr>
            </a:lvl9pPr>
          </a:lstStyle>
          <a:p>
            <a:pPr eaLnBrk="1" fontAlgn="base" hangingPunct="1">
              <a:spcBef>
                <a:spcPct val="0"/>
              </a:spcBef>
              <a:spcAft>
                <a:spcPct val="0"/>
              </a:spcAft>
            </a:pPr>
            <a:fld id="{D4D45B1F-D03C-48EF-B58B-583632B7D0C1}" type="slidenum">
              <a:rPr lang="en-GB" smtClean="0">
                <a:solidFill>
                  <a:srgbClr val="000000"/>
                </a:solidFill>
                <a:latin typeface="Calibri" pitchFamily="34" charset="0"/>
              </a:rPr>
              <a:pPr eaLnBrk="1" fontAlgn="base" hangingPunct="1">
                <a:spcBef>
                  <a:spcPct val="0"/>
                </a:spcBef>
                <a:spcAft>
                  <a:spcPct val="0"/>
                </a:spcAft>
              </a:pPr>
              <a:t>20</a:t>
            </a:fld>
            <a:endParaRPr lang="en-GB" smtClean="0">
              <a:solidFill>
                <a:srgbClr val="000000"/>
              </a:solidFill>
              <a:latin typeface="Calibri" pitchFamily="34" charset="0"/>
            </a:endParaRPr>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Arial" charset="0"/>
              </a:rPr>
              <a:t>No</a:t>
            </a:r>
            <a:r>
              <a:rPr lang="en-US" baseline="0" dirty="0" smtClean="0">
                <a:latin typeface="Arial" charset="0"/>
              </a:rPr>
              <a:t> one from the presenting group should be on the panel.</a:t>
            </a:r>
          </a:p>
          <a:p>
            <a:pPr eaLnBrk="1" hangingPunct="1">
              <a:spcBef>
                <a:spcPct val="0"/>
              </a:spcBef>
            </a:pPr>
            <a:endParaRPr lang="en-US" baseline="0" dirty="0" smtClean="0">
              <a:latin typeface="Arial" charset="0"/>
            </a:endParaRPr>
          </a:p>
          <a:p>
            <a:pPr eaLnBrk="1" hangingPunct="1">
              <a:spcBef>
                <a:spcPct val="0"/>
              </a:spcBef>
            </a:pPr>
            <a:r>
              <a:rPr lang="en-US" baseline="0" dirty="0" smtClean="0">
                <a:latin typeface="Arial" charset="0"/>
              </a:rPr>
              <a:t>Treat workshop resource persons, organizers and participants all equally when it comes to the panel.</a:t>
            </a:r>
          </a:p>
          <a:p>
            <a:pPr eaLnBrk="1" hangingPunct="1">
              <a:spcBef>
                <a:spcPct val="0"/>
              </a:spcBef>
            </a:pPr>
            <a:endParaRPr lang="en-US" baseline="0" dirty="0" smtClean="0">
              <a:latin typeface="Arial" charset="0"/>
            </a:endParaRPr>
          </a:p>
          <a:p>
            <a:pPr eaLnBrk="1" hangingPunct="1">
              <a:spcBef>
                <a:spcPct val="0"/>
              </a:spcBef>
            </a:pPr>
            <a:r>
              <a:rPr lang="en-US" baseline="0" dirty="0" smtClean="0">
                <a:latin typeface="Arial" charset="0"/>
              </a:rPr>
              <a:t>Comments from the panelists should mix positive, negative and recommendation.</a:t>
            </a:r>
          </a:p>
          <a:p>
            <a:pPr eaLnBrk="1" hangingPunct="1">
              <a:spcBef>
                <a:spcPct val="0"/>
              </a:spcBef>
            </a:pPr>
            <a:endParaRPr lang="en-US" baseline="0" dirty="0" smtClean="0">
              <a:latin typeface="Arial" charset="0"/>
            </a:endParaRPr>
          </a:p>
          <a:p>
            <a:pPr eaLnBrk="1" hangingPunct="1">
              <a:spcBef>
                <a:spcPct val="0"/>
              </a:spcBef>
            </a:pPr>
            <a:r>
              <a:rPr lang="en-US" baseline="0" dirty="0" smtClean="0">
                <a:latin typeface="Arial" charset="0"/>
              </a:rPr>
              <a:t>The score should reflect the comments, i.e. negative comment, low score.</a:t>
            </a:r>
            <a:endParaRPr lang="en-US" dirty="0"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tabLst>
                <a:tab pos="0" algn="l"/>
                <a:tab pos="480655" algn="l"/>
                <a:tab pos="962957" algn="l"/>
                <a:tab pos="1446904" algn="l"/>
                <a:tab pos="1929204" algn="l"/>
                <a:tab pos="2413151" algn="l"/>
                <a:tab pos="2895453" algn="l"/>
                <a:tab pos="3379400" algn="l"/>
                <a:tab pos="3861701" algn="l"/>
                <a:tab pos="4344002" algn="l"/>
                <a:tab pos="4827949" algn="l"/>
                <a:tab pos="5310250" algn="l"/>
                <a:tab pos="5794197" algn="l"/>
                <a:tab pos="6276499" algn="l"/>
                <a:tab pos="6760446" algn="l"/>
                <a:tab pos="7242747" algn="l"/>
                <a:tab pos="7726694" algn="l"/>
                <a:tab pos="8208995" algn="l"/>
                <a:tab pos="8691296" algn="l"/>
                <a:tab pos="9175243" algn="l"/>
                <a:tab pos="9657545" algn="l"/>
              </a:tabLst>
              <a:defRPr>
                <a:solidFill>
                  <a:schemeClr val="tx1"/>
                </a:solidFill>
                <a:latin typeface="Arial" charset="0"/>
                <a:cs typeface="Arial" charset="0"/>
              </a:defRPr>
            </a:lvl1pPr>
            <a:lvl2pPr marL="770365" indent="-296294" eaLnBrk="0" hangingPunct="0">
              <a:tabLst>
                <a:tab pos="0" algn="l"/>
                <a:tab pos="480655" algn="l"/>
                <a:tab pos="962957" algn="l"/>
                <a:tab pos="1446904" algn="l"/>
                <a:tab pos="1929204" algn="l"/>
                <a:tab pos="2413151" algn="l"/>
                <a:tab pos="2895453" algn="l"/>
                <a:tab pos="3379400" algn="l"/>
                <a:tab pos="3861701" algn="l"/>
                <a:tab pos="4344002" algn="l"/>
                <a:tab pos="4827949" algn="l"/>
                <a:tab pos="5310250" algn="l"/>
                <a:tab pos="5794197" algn="l"/>
                <a:tab pos="6276499" algn="l"/>
                <a:tab pos="6760446" algn="l"/>
                <a:tab pos="7242747" algn="l"/>
                <a:tab pos="7726694" algn="l"/>
                <a:tab pos="8208995" algn="l"/>
                <a:tab pos="8691296" algn="l"/>
                <a:tab pos="9175243" algn="l"/>
                <a:tab pos="9657545" algn="l"/>
              </a:tabLst>
              <a:defRPr>
                <a:solidFill>
                  <a:schemeClr val="tx1"/>
                </a:solidFill>
                <a:latin typeface="Arial" charset="0"/>
                <a:cs typeface="Arial" charset="0"/>
              </a:defRPr>
            </a:lvl2pPr>
            <a:lvl3pPr marL="1185177" indent="-237035" eaLnBrk="0" hangingPunct="0">
              <a:tabLst>
                <a:tab pos="0" algn="l"/>
                <a:tab pos="480655" algn="l"/>
                <a:tab pos="962957" algn="l"/>
                <a:tab pos="1446904" algn="l"/>
                <a:tab pos="1929204" algn="l"/>
                <a:tab pos="2413151" algn="l"/>
                <a:tab pos="2895453" algn="l"/>
                <a:tab pos="3379400" algn="l"/>
                <a:tab pos="3861701" algn="l"/>
                <a:tab pos="4344002" algn="l"/>
                <a:tab pos="4827949" algn="l"/>
                <a:tab pos="5310250" algn="l"/>
                <a:tab pos="5794197" algn="l"/>
                <a:tab pos="6276499" algn="l"/>
                <a:tab pos="6760446" algn="l"/>
                <a:tab pos="7242747" algn="l"/>
                <a:tab pos="7726694" algn="l"/>
                <a:tab pos="8208995" algn="l"/>
                <a:tab pos="8691296" algn="l"/>
                <a:tab pos="9175243" algn="l"/>
                <a:tab pos="9657545" algn="l"/>
              </a:tabLst>
              <a:defRPr>
                <a:solidFill>
                  <a:schemeClr val="tx1"/>
                </a:solidFill>
                <a:latin typeface="Arial" charset="0"/>
                <a:cs typeface="Arial" charset="0"/>
              </a:defRPr>
            </a:lvl3pPr>
            <a:lvl4pPr marL="1659247" indent="-237035" eaLnBrk="0" hangingPunct="0">
              <a:tabLst>
                <a:tab pos="0" algn="l"/>
                <a:tab pos="480655" algn="l"/>
                <a:tab pos="962957" algn="l"/>
                <a:tab pos="1446904" algn="l"/>
                <a:tab pos="1929204" algn="l"/>
                <a:tab pos="2413151" algn="l"/>
                <a:tab pos="2895453" algn="l"/>
                <a:tab pos="3379400" algn="l"/>
                <a:tab pos="3861701" algn="l"/>
                <a:tab pos="4344002" algn="l"/>
                <a:tab pos="4827949" algn="l"/>
                <a:tab pos="5310250" algn="l"/>
                <a:tab pos="5794197" algn="l"/>
                <a:tab pos="6276499" algn="l"/>
                <a:tab pos="6760446" algn="l"/>
                <a:tab pos="7242747" algn="l"/>
                <a:tab pos="7726694" algn="l"/>
                <a:tab pos="8208995" algn="l"/>
                <a:tab pos="8691296" algn="l"/>
                <a:tab pos="9175243" algn="l"/>
                <a:tab pos="9657545" algn="l"/>
              </a:tabLst>
              <a:defRPr>
                <a:solidFill>
                  <a:schemeClr val="tx1"/>
                </a:solidFill>
                <a:latin typeface="Arial" charset="0"/>
                <a:cs typeface="Arial" charset="0"/>
              </a:defRPr>
            </a:lvl4pPr>
            <a:lvl5pPr marL="2133318" indent="-237035" eaLnBrk="0" hangingPunct="0">
              <a:tabLst>
                <a:tab pos="0" algn="l"/>
                <a:tab pos="480655" algn="l"/>
                <a:tab pos="962957" algn="l"/>
                <a:tab pos="1446904" algn="l"/>
                <a:tab pos="1929204" algn="l"/>
                <a:tab pos="2413151" algn="l"/>
                <a:tab pos="2895453" algn="l"/>
                <a:tab pos="3379400" algn="l"/>
                <a:tab pos="3861701" algn="l"/>
                <a:tab pos="4344002" algn="l"/>
                <a:tab pos="4827949" algn="l"/>
                <a:tab pos="5310250" algn="l"/>
                <a:tab pos="5794197" algn="l"/>
                <a:tab pos="6276499" algn="l"/>
                <a:tab pos="6760446" algn="l"/>
                <a:tab pos="7242747" algn="l"/>
                <a:tab pos="7726694" algn="l"/>
                <a:tab pos="8208995" algn="l"/>
                <a:tab pos="8691296" algn="l"/>
                <a:tab pos="9175243" algn="l"/>
                <a:tab pos="9657545" algn="l"/>
              </a:tabLst>
              <a:defRPr>
                <a:solidFill>
                  <a:schemeClr val="tx1"/>
                </a:solidFill>
                <a:latin typeface="Arial" charset="0"/>
                <a:cs typeface="Arial" charset="0"/>
              </a:defRPr>
            </a:lvl5pPr>
            <a:lvl6pPr marL="2607389" indent="-237035" eaLnBrk="0" fontAlgn="base" hangingPunct="0">
              <a:spcBef>
                <a:spcPct val="0"/>
              </a:spcBef>
              <a:spcAft>
                <a:spcPct val="0"/>
              </a:spcAft>
              <a:tabLst>
                <a:tab pos="0" algn="l"/>
                <a:tab pos="480655" algn="l"/>
                <a:tab pos="962957" algn="l"/>
                <a:tab pos="1446904" algn="l"/>
                <a:tab pos="1929204" algn="l"/>
                <a:tab pos="2413151" algn="l"/>
                <a:tab pos="2895453" algn="l"/>
                <a:tab pos="3379400" algn="l"/>
                <a:tab pos="3861701" algn="l"/>
                <a:tab pos="4344002" algn="l"/>
                <a:tab pos="4827949" algn="l"/>
                <a:tab pos="5310250" algn="l"/>
                <a:tab pos="5794197" algn="l"/>
                <a:tab pos="6276499" algn="l"/>
                <a:tab pos="6760446" algn="l"/>
                <a:tab pos="7242747" algn="l"/>
                <a:tab pos="7726694" algn="l"/>
                <a:tab pos="8208995" algn="l"/>
                <a:tab pos="8691296" algn="l"/>
                <a:tab pos="9175243" algn="l"/>
                <a:tab pos="9657545" algn="l"/>
              </a:tabLst>
              <a:defRPr>
                <a:solidFill>
                  <a:schemeClr val="tx1"/>
                </a:solidFill>
                <a:latin typeface="Arial" charset="0"/>
                <a:cs typeface="Arial" charset="0"/>
              </a:defRPr>
            </a:lvl6pPr>
            <a:lvl7pPr marL="3081459" indent="-237035" eaLnBrk="0" fontAlgn="base" hangingPunct="0">
              <a:spcBef>
                <a:spcPct val="0"/>
              </a:spcBef>
              <a:spcAft>
                <a:spcPct val="0"/>
              </a:spcAft>
              <a:tabLst>
                <a:tab pos="0" algn="l"/>
                <a:tab pos="480655" algn="l"/>
                <a:tab pos="962957" algn="l"/>
                <a:tab pos="1446904" algn="l"/>
                <a:tab pos="1929204" algn="l"/>
                <a:tab pos="2413151" algn="l"/>
                <a:tab pos="2895453" algn="l"/>
                <a:tab pos="3379400" algn="l"/>
                <a:tab pos="3861701" algn="l"/>
                <a:tab pos="4344002" algn="l"/>
                <a:tab pos="4827949" algn="l"/>
                <a:tab pos="5310250" algn="l"/>
                <a:tab pos="5794197" algn="l"/>
                <a:tab pos="6276499" algn="l"/>
                <a:tab pos="6760446" algn="l"/>
                <a:tab pos="7242747" algn="l"/>
                <a:tab pos="7726694" algn="l"/>
                <a:tab pos="8208995" algn="l"/>
                <a:tab pos="8691296" algn="l"/>
                <a:tab pos="9175243" algn="l"/>
                <a:tab pos="9657545" algn="l"/>
              </a:tabLst>
              <a:defRPr>
                <a:solidFill>
                  <a:schemeClr val="tx1"/>
                </a:solidFill>
                <a:latin typeface="Arial" charset="0"/>
                <a:cs typeface="Arial" charset="0"/>
              </a:defRPr>
            </a:lvl7pPr>
            <a:lvl8pPr marL="3555530" indent="-237035" eaLnBrk="0" fontAlgn="base" hangingPunct="0">
              <a:spcBef>
                <a:spcPct val="0"/>
              </a:spcBef>
              <a:spcAft>
                <a:spcPct val="0"/>
              </a:spcAft>
              <a:tabLst>
                <a:tab pos="0" algn="l"/>
                <a:tab pos="480655" algn="l"/>
                <a:tab pos="962957" algn="l"/>
                <a:tab pos="1446904" algn="l"/>
                <a:tab pos="1929204" algn="l"/>
                <a:tab pos="2413151" algn="l"/>
                <a:tab pos="2895453" algn="l"/>
                <a:tab pos="3379400" algn="l"/>
                <a:tab pos="3861701" algn="l"/>
                <a:tab pos="4344002" algn="l"/>
                <a:tab pos="4827949" algn="l"/>
                <a:tab pos="5310250" algn="l"/>
                <a:tab pos="5794197" algn="l"/>
                <a:tab pos="6276499" algn="l"/>
                <a:tab pos="6760446" algn="l"/>
                <a:tab pos="7242747" algn="l"/>
                <a:tab pos="7726694" algn="l"/>
                <a:tab pos="8208995" algn="l"/>
                <a:tab pos="8691296" algn="l"/>
                <a:tab pos="9175243" algn="l"/>
                <a:tab pos="9657545" algn="l"/>
              </a:tabLst>
              <a:defRPr>
                <a:solidFill>
                  <a:schemeClr val="tx1"/>
                </a:solidFill>
                <a:latin typeface="Arial" charset="0"/>
                <a:cs typeface="Arial" charset="0"/>
              </a:defRPr>
            </a:lvl8pPr>
            <a:lvl9pPr marL="4029601" indent="-237035" eaLnBrk="0" fontAlgn="base" hangingPunct="0">
              <a:spcBef>
                <a:spcPct val="0"/>
              </a:spcBef>
              <a:spcAft>
                <a:spcPct val="0"/>
              </a:spcAft>
              <a:tabLst>
                <a:tab pos="0" algn="l"/>
                <a:tab pos="480655" algn="l"/>
                <a:tab pos="962957" algn="l"/>
                <a:tab pos="1446904" algn="l"/>
                <a:tab pos="1929204" algn="l"/>
                <a:tab pos="2413151" algn="l"/>
                <a:tab pos="2895453" algn="l"/>
                <a:tab pos="3379400" algn="l"/>
                <a:tab pos="3861701" algn="l"/>
                <a:tab pos="4344002" algn="l"/>
                <a:tab pos="4827949" algn="l"/>
                <a:tab pos="5310250" algn="l"/>
                <a:tab pos="5794197" algn="l"/>
                <a:tab pos="6276499" algn="l"/>
                <a:tab pos="6760446" algn="l"/>
                <a:tab pos="7242747" algn="l"/>
                <a:tab pos="7726694" algn="l"/>
                <a:tab pos="8208995" algn="l"/>
                <a:tab pos="8691296" algn="l"/>
                <a:tab pos="9175243" algn="l"/>
                <a:tab pos="9657545" algn="l"/>
              </a:tabLst>
              <a:defRPr>
                <a:solidFill>
                  <a:schemeClr val="tx1"/>
                </a:solidFill>
                <a:latin typeface="Arial" charset="0"/>
                <a:cs typeface="Arial" charset="0"/>
              </a:defRPr>
            </a:lvl9pPr>
          </a:lstStyle>
          <a:p>
            <a:pPr eaLnBrk="1" fontAlgn="base" hangingPunct="1">
              <a:spcBef>
                <a:spcPct val="0"/>
              </a:spcBef>
              <a:spcAft>
                <a:spcPct val="0"/>
              </a:spcAft>
            </a:pPr>
            <a:fld id="{D4D45B1F-D03C-48EF-B58B-583632B7D0C1}" type="slidenum">
              <a:rPr lang="en-GB" smtClean="0">
                <a:solidFill>
                  <a:srgbClr val="000000"/>
                </a:solidFill>
                <a:latin typeface="Calibri" pitchFamily="34" charset="0"/>
              </a:rPr>
              <a:pPr eaLnBrk="1" fontAlgn="base" hangingPunct="1">
                <a:spcBef>
                  <a:spcPct val="0"/>
                </a:spcBef>
                <a:spcAft>
                  <a:spcPct val="0"/>
                </a:spcAft>
              </a:pPr>
              <a:t>21</a:t>
            </a:fld>
            <a:endParaRPr lang="en-GB" smtClean="0">
              <a:solidFill>
                <a:srgbClr val="000000"/>
              </a:solidFill>
              <a:latin typeface="Calibri" pitchFamily="34" charset="0"/>
            </a:endParaRPr>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Arial" charset="0"/>
              </a:rPr>
              <a:t>No</a:t>
            </a:r>
            <a:r>
              <a:rPr lang="en-US" baseline="0" dirty="0" smtClean="0">
                <a:latin typeface="Arial" charset="0"/>
              </a:rPr>
              <a:t> one from the presenting group should be on the panel.</a:t>
            </a:r>
          </a:p>
          <a:p>
            <a:pPr eaLnBrk="1" hangingPunct="1">
              <a:spcBef>
                <a:spcPct val="0"/>
              </a:spcBef>
            </a:pPr>
            <a:endParaRPr lang="en-US" baseline="0" dirty="0" smtClean="0">
              <a:latin typeface="Arial" charset="0"/>
            </a:endParaRPr>
          </a:p>
          <a:p>
            <a:pPr eaLnBrk="1" hangingPunct="1">
              <a:spcBef>
                <a:spcPct val="0"/>
              </a:spcBef>
            </a:pPr>
            <a:r>
              <a:rPr lang="en-US" baseline="0" dirty="0" smtClean="0">
                <a:latin typeface="Arial" charset="0"/>
              </a:rPr>
              <a:t>Treat workshop resource persons, organizers and participants all equally when it comes to the panel.</a:t>
            </a:r>
          </a:p>
          <a:p>
            <a:pPr eaLnBrk="1" hangingPunct="1">
              <a:spcBef>
                <a:spcPct val="0"/>
              </a:spcBef>
            </a:pPr>
            <a:endParaRPr lang="en-US" baseline="0" dirty="0" smtClean="0">
              <a:latin typeface="Arial" charset="0"/>
            </a:endParaRPr>
          </a:p>
          <a:p>
            <a:pPr eaLnBrk="1" hangingPunct="1">
              <a:spcBef>
                <a:spcPct val="0"/>
              </a:spcBef>
            </a:pPr>
            <a:r>
              <a:rPr lang="en-US" baseline="0" dirty="0" smtClean="0">
                <a:latin typeface="Arial" charset="0"/>
              </a:rPr>
              <a:t>Comments from the panelists should mix positive, negative and recommendation.</a:t>
            </a:r>
          </a:p>
          <a:p>
            <a:pPr eaLnBrk="1" hangingPunct="1">
              <a:spcBef>
                <a:spcPct val="0"/>
              </a:spcBef>
            </a:pPr>
            <a:endParaRPr lang="en-US" baseline="0" dirty="0" smtClean="0">
              <a:latin typeface="Arial" charset="0"/>
            </a:endParaRPr>
          </a:p>
          <a:p>
            <a:pPr eaLnBrk="1" hangingPunct="1">
              <a:spcBef>
                <a:spcPct val="0"/>
              </a:spcBef>
            </a:pPr>
            <a:r>
              <a:rPr lang="en-US" baseline="0" dirty="0" smtClean="0">
                <a:latin typeface="Arial" charset="0"/>
              </a:rPr>
              <a:t>The score should reflect the comments, i.e. negative comment, low score.</a:t>
            </a:r>
            <a:endParaRPr lang="en-US" dirty="0"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8620F39-5C48-4641-B0AD-203AECB85CE7}" type="slidenum">
              <a:rPr lang="en-GB" smtClean="0">
                <a:solidFill>
                  <a:prstClr val="black"/>
                </a:solidFill>
                <a:latin typeface="Arial" charset="0"/>
              </a:rPr>
              <a:pPr fontAlgn="base">
                <a:spcBef>
                  <a:spcPct val="0"/>
                </a:spcBef>
                <a:spcAft>
                  <a:spcPct val="0"/>
                </a:spcAft>
                <a:defRPr/>
              </a:pPr>
              <a:t>2</a:t>
            </a:fld>
            <a:endParaRPr lang="en-GB" smtClean="0">
              <a:solidFill>
                <a:prstClr val="black"/>
              </a:solidFill>
              <a:latin typeface="Arial" charset="0"/>
            </a:endParaRPr>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tabLst>
                <a:tab pos="0" algn="l"/>
                <a:tab pos="480655" algn="l"/>
                <a:tab pos="962957" algn="l"/>
                <a:tab pos="1446904" algn="l"/>
                <a:tab pos="1929204" algn="l"/>
                <a:tab pos="2413151" algn="l"/>
                <a:tab pos="2895453" algn="l"/>
                <a:tab pos="3379400" algn="l"/>
                <a:tab pos="3861701" algn="l"/>
                <a:tab pos="4344002" algn="l"/>
                <a:tab pos="4827949" algn="l"/>
                <a:tab pos="5310250" algn="l"/>
                <a:tab pos="5794197" algn="l"/>
                <a:tab pos="6276499" algn="l"/>
                <a:tab pos="6760446" algn="l"/>
                <a:tab pos="7242747" algn="l"/>
                <a:tab pos="7726694" algn="l"/>
                <a:tab pos="8208995" algn="l"/>
                <a:tab pos="8691296" algn="l"/>
                <a:tab pos="9175243" algn="l"/>
                <a:tab pos="9657545" algn="l"/>
              </a:tabLst>
              <a:defRPr>
                <a:solidFill>
                  <a:schemeClr val="tx1"/>
                </a:solidFill>
                <a:latin typeface="Arial" charset="0"/>
                <a:cs typeface="Arial" charset="0"/>
              </a:defRPr>
            </a:lvl1pPr>
            <a:lvl2pPr marL="770365" indent="-296294" eaLnBrk="0" hangingPunct="0">
              <a:tabLst>
                <a:tab pos="0" algn="l"/>
                <a:tab pos="480655" algn="l"/>
                <a:tab pos="962957" algn="l"/>
                <a:tab pos="1446904" algn="l"/>
                <a:tab pos="1929204" algn="l"/>
                <a:tab pos="2413151" algn="l"/>
                <a:tab pos="2895453" algn="l"/>
                <a:tab pos="3379400" algn="l"/>
                <a:tab pos="3861701" algn="l"/>
                <a:tab pos="4344002" algn="l"/>
                <a:tab pos="4827949" algn="l"/>
                <a:tab pos="5310250" algn="l"/>
                <a:tab pos="5794197" algn="l"/>
                <a:tab pos="6276499" algn="l"/>
                <a:tab pos="6760446" algn="l"/>
                <a:tab pos="7242747" algn="l"/>
                <a:tab pos="7726694" algn="l"/>
                <a:tab pos="8208995" algn="l"/>
                <a:tab pos="8691296" algn="l"/>
                <a:tab pos="9175243" algn="l"/>
                <a:tab pos="9657545" algn="l"/>
              </a:tabLst>
              <a:defRPr>
                <a:solidFill>
                  <a:schemeClr val="tx1"/>
                </a:solidFill>
                <a:latin typeface="Arial" charset="0"/>
                <a:cs typeface="Arial" charset="0"/>
              </a:defRPr>
            </a:lvl2pPr>
            <a:lvl3pPr marL="1185177" indent="-237035" eaLnBrk="0" hangingPunct="0">
              <a:tabLst>
                <a:tab pos="0" algn="l"/>
                <a:tab pos="480655" algn="l"/>
                <a:tab pos="962957" algn="l"/>
                <a:tab pos="1446904" algn="l"/>
                <a:tab pos="1929204" algn="l"/>
                <a:tab pos="2413151" algn="l"/>
                <a:tab pos="2895453" algn="l"/>
                <a:tab pos="3379400" algn="l"/>
                <a:tab pos="3861701" algn="l"/>
                <a:tab pos="4344002" algn="l"/>
                <a:tab pos="4827949" algn="l"/>
                <a:tab pos="5310250" algn="l"/>
                <a:tab pos="5794197" algn="l"/>
                <a:tab pos="6276499" algn="l"/>
                <a:tab pos="6760446" algn="l"/>
                <a:tab pos="7242747" algn="l"/>
                <a:tab pos="7726694" algn="l"/>
                <a:tab pos="8208995" algn="l"/>
                <a:tab pos="8691296" algn="l"/>
                <a:tab pos="9175243" algn="l"/>
                <a:tab pos="9657545" algn="l"/>
              </a:tabLst>
              <a:defRPr>
                <a:solidFill>
                  <a:schemeClr val="tx1"/>
                </a:solidFill>
                <a:latin typeface="Arial" charset="0"/>
                <a:cs typeface="Arial" charset="0"/>
              </a:defRPr>
            </a:lvl3pPr>
            <a:lvl4pPr marL="1659247" indent="-237035" eaLnBrk="0" hangingPunct="0">
              <a:tabLst>
                <a:tab pos="0" algn="l"/>
                <a:tab pos="480655" algn="l"/>
                <a:tab pos="962957" algn="l"/>
                <a:tab pos="1446904" algn="l"/>
                <a:tab pos="1929204" algn="l"/>
                <a:tab pos="2413151" algn="l"/>
                <a:tab pos="2895453" algn="l"/>
                <a:tab pos="3379400" algn="l"/>
                <a:tab pos="3861701" algn="l"/>
                <a:tab pos="4344002" algn="l"/>
                <a:tab pos="4827949" algn="l"/>
                <a:tab pos="5310250" algn="l"/>
                <a:tab pos="5794197" algn="l"/>
                <a:tab pos="6276499" algn="l"/>
                <a:tab pos="6760446" algn="l"/>
                <a:tab pos="7242747" algn="l"/>
                <a:tab pos="7726694" algn="l"/>
                <a:tab pos="8208995" algn="l"/>
                <a:tab pos="8691296" algn="l"/>
                <a:tab pos="9175243" algn="l"/>
                <a:tab pos="9657545" algn="l"/>
              </a:tabLst>
              <a:defRPr>
                <a:solidFill>
                  <a:schemeClr val="tx1"/>
                </a:solidFill>
                <a:latin typeface="Arial" charset="0"/>
                <a:cs typeface="Arial" charset="0"/>
              </a:defRPr>
            </a:lvl4pPr>
            <a:lvl5pPr marL="2133318" indent="-237035" eaLnBrk="0" hangingPunct="0">
              <a:tabLst>
                <a:tab pos="0" algn="l"/>
                <a:tab pos="480655" algn="l"/>
                <a:tab pos="962957" algn="l"/>
                <a:tab pos="1446904" algn="l"/>
                <a:tab pos="1929204" algn="l"/>
                <a:tab pos="2413151" algn="l"/>
                <a:tab pos="2895453" algn="l"/>
                <a:tab pos="3379400" algn="l"/>
                <a:tab pos="3861701" algn="l"/>
                <a:tab pos="4344002" algn="l"/>
                <a:tab pos="4827949" algn="l"/>
                <a:tab pos="5310250" algn="l"/>
                <a:tab pos="5794197" algn="l"/>
                <a:tab pos="6276499" algn="l"/>
                <a:tab pos="6760446" algn="l"/>
                <a:tab pos="7242747" algn="l"/>
                <a:tab pos="7726694" algn="l"/>
                <a:tab pos="8208995" algn="l"/>
                <a:tab pos="8691296" algn="l"/>
                <a:tab pos="9175243" algn="l"/>
                <a:tab pos="9657545" algn="l"/>
              </a:tabLst>
              <a:defRPr>
                <a:solidFill>
                  <a:schemeClr val="tx1"/>
                </a:solidFill>
                <a:latin typeface="Arial" charset="0"/>
                <a:cs typeface="Arial" charset="0"/>
              </a:defRPr>
            </a:lvl5pPr>
            <a:lvl6pPr marL="2607389" indent="-237035" eaLnBrk="0" fontAlgn="base" hangingPunct="0">
              <a:spcBef>
                <a:spcPct val="0"/>
              </a:spcBef>
              <a:spcAft>
                <a:spcPct val="0"/>
              </a:spcAft>
              <a:tabLst>
                <a:tab pos="0" algn="l"/>
                <a:tab pos="480655" algn="l"/>
                <a:tab pos="962957" algn="l"/>
                <a:tab pos="1446904" algn="l"/>
                <a:tab pos="1929204" algn="l"/>
                <a:tab pos="2413151" algn="l"/>
                <a:tab pos="2895453" algn="l"/>
                <a:tab pos="3379400" algn="l"/>
                <a:tab pos="3861701" algn="l"/>
                <a:tab pos="4344002" algn="l"/>
                <a:tab pos="4827949" algn="l"/>
                <a:tab pos="5310250" algn="l"/>
                <a:tab pos="5794197" algn="l"/>
                <a:tab pos="6276499" algn="l"/>
                <a:tab pos="6760446" algn="l"/>
                <a:tab pos="7242747" algn="l"/>
                <a:tab pos="7726694" algn="l"/>
                <a:tab pos="8208995" algn="l"/>
                <a:tab pos="8691296" algn="l"/>
                <a:tab pos="9175243" algn="l"/>
                <a:tab pos="9657545" algn="l"/>
              </a:tabLst>
              <a:defRPr>
                <a:solidFill>
                  <a:schemeClr val="tx1"/>
                </a:solidFill>
                <a:latin typeface="Arial" charset="0"/>
                <a:cs typeface="Arial" charset="0"/>
              </a:defRPr>
            </a:lvl6pPr>
            <a:lvl7pPr marL="3081459" indent="-237035" eaLnBrk="0" fontAlgn="base" hangingPunct="0">
              <a:spcBef>
                <a:spcPct val="0"/>
              </a:spcBef>
              <a:spcAft>
                <a:spcPct val="0"/>
              </a:spcAft>
              <a:tabLst>
                <a:tab pos="0" algn="l"/>
                <a:tab pos="480655" algn="l"/>
                <a:tab pos="962957" algn="l"/>
                <a:tab pos="1446904" algn="l"/>
                <a:tab pos="1929204" algn="l"/>
                <a:tab pos="2413151" algn="l"/>
                <a:tab pos="2895453" algn="l"/>
                <a:tab pos="3379400" algn="l"/>
                <a:tab pos="3861701" algn="l"/>
                <a:tab pos="4344002" algn="l"/>
                <a:tab pos="4827949" algn="l"/>
                <a:tab pos="5310250" algn="l"/>
                <a:tab pos="5794197" algn="l"/>
                <a:tab pos="6276499" algn="l"/>
                <a:tab pos="6760446" algn="l"/>
                <a:tab pos="7242747" algn="l"/>
                <a:tab pos="7726694" algn="l"/>
                <a:tab pos="8208995" algn="l"/>
                <a:tab pos="8691296" algn="l"/>
                <a:tab pos="9175243" algn="l"/>
                <a:tab pos="9657545" algn="l"/>
              </a:tabLst>
              <a:defRPr>
                <a:solidFill>
                  <a:schemeClr val="tx1"/>
                </a:solidFill>
                <a:latin typeface="Arial" charset="0"/>
                <a:cs typeface="Arial" charset="0"/>
              </a:defRPr>
            </a:lvl7pPr>
            <a:lvl8pPr marL="3555530" indent="-237035" eaLnBrk="0" fontAlgn="base" hangingPunct="0">
              <a:spcBef>
                <a:spcPct val="0"/>
              </a:spcBef>
              <a:spcAft>
                <a:spcPct val="0"/>
              </a:spcAft>
              <a:tabLst>
                <a:tab pos="0" algn="l"/>
                <a:tab pos="480655" algn="l"/>
                <a:tab pos="962957" algn="l"/>
                <a:tab pos="1446904" algn="l"/>
                <a:tab pos="1929204" algn="l"/>
                <a:tab pos="2413151" algn="l"/>
                <a:tab pos="2895453" algn="l"/>
                <a:tab pos="3379400" algn="l"/>
                <a:tab pos="3861701" algn="l"/>
                <a:tab pos="4344002" algn="l"/>
                <a:tab pos="4827949" algn="l"/>
                <a:tab pos="5310250" algn="l"/>
                <a:tab pos="5794197" algn="l"/>
                <a:tab pos="6276499" algn="l"/>
                <a:tab pos="6760446" algn="l"/>
                <a:tab pos="7242747" algn="l"/>
                <a:tab pos="7726694" algn="l"/>
                <a:tab pos="8208995" algn="l"/>
                <a:tab pos="8691296" algn="l"/>
                <a:tab pos="9175243" algn="l"/>
                <a:tab pos="9657545" algn="l"/>
              </a:tabLst>
              <a:defRPr>
                <a:solidFill>
                  <a:schemeClr val="tx1"/>
                </a:solidFill>
                <a:latin typeface="Arial" charset="0"/>
                <a:cs typeface="Arial" charset="0"/>
              </a:defRPr>
            </a:lvl8pPr>
            <a:lvl9pPr marL="4029601" indent="-237035" eaLnBrk="0" fontAlgn="base" hangingPunct="0">
              <a:spcBef>
                <a:spcPct val="0"/>
              </a:spcBef>
              <a:spcAft>
                <a:spcPct val="0"/>
              </a:spcAft>
              <a:tabLst>
                <a:tab pos="0" algn="l"/>
                <a:tab pos="480655" algn="l"/>
                <a:tab pos="962957" algn="l"/>
                <a:tab pos="1446904" algn="l"/>
                <a:tab pos="1929204" algn="l"/>
                <a:tab pos="2413151" algn="l"/>
                <a:tab pos="2895453" algn="l"/>
                <a:tab pos="3379400" algn="l"/>
                <a:tab pos="3861701" algn="l"/>
                <a:tab pos="4344002" algn="l"/>
                <a:tab pos="4827949" algn="l"/>
                <a:tab pos="5310250" algn="l"/>
                <a:tab pos="5794197" algn="l"/>
                <a:tab pos="6276499" algn="l"/>
                <a:tab pos="6760446" algn="l"/>
                <a:tab pos="7242747" algn="l"/>
                <a:tab pos="7726694" algn="l"/>
                <a:tab pos="8208995" algn="l"/>
                <a:tab pos="8691296" algn="l"/>
                <a:tab pos="9175243" algn="l"/>
                <a:tab pos="9657545" algn="l"/>
              </a:tabLst>
              <a:defRPr>
                <a:solidFill>
                  <a:schemeClr val="tx1"/>
                </a:solidFill>
                <a:latin typeface="Arial" charset="0"/>
                <a:cs typeface="Arial" charset="0"/>
              </a:defRPr>
            </a:lvl9pPr>
          </a:lstStyle>
          <a:p>
            <a:pPr eaLnBrk="1" fontAlgn="base" hangingPunct="1">
              <a:spcBef>
                <a:spcPct val="0"/>
              </a:spcBef>
              <a:spcAft>
                <a:spcPct val="0"/>
              </a:spcAft>
            </a:pPr>
            <a:fld id="{D4D45B1F-D03C-48EF-B58B-583632B7D0C1}" type="slidenum">
              <a:rPr lang="en-GB" smtClean="0">
                <a:solidFill>
                  <a:srgbClr val="000000"/>
                </a:solidFill>
                <a:latin typeface="Calibri" pitchFamily="34" charset="0"/>
              </a:rPr>
              <a:pPr eaLnBrk="1" fontAlgn="base" hangingPunct="1">
                <a:spcBef>
                  <a:spcPct val="0"/>
                </a:spcBef>
                <a:spcAft>
                  <a:spcPct val="0"/>
                </a:spcAft>
              </a:pPr>
              <a:t>22</a:t>
            </a:fld>
            <a:endParaRPr lang="en-GB" smtClean="0">
              <a:solidFill>
                <a:srgbClr val="000000"/>
              </a:solidFill>
              <a:latin typeface="Calibri" pitchFamily="34" charset="0"/>
            </a:endParaRPr>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Arial" charset="0"/>
              </a:rPr>
              <a:t>HANDOUT: PRINT</a:t>
            </a:r>
            <a:r>
              <a:rPr lang="en-US" baseline="0" dirty="0" smtClean="0">
                <a:latin typeface="Arial" charset="0"/>
              </a:rPr>
              <a:t> 5 times.</a:t>
            </a:r>
            <a:endParaRPr lang="en-US" dirty="0" smtClean="0">
              <a:latin typeface="Arial" charset="0"/>
            </a:endParaRPr>
          </a:p>
          <a:p>
            <a:pPr eaLnBrk="1" hangingPunct="1">
              <a:spcBef>
                <a:spcPct val="0"/>
              </a:spcBef>
            </a:pPr>
            <a:endParaRPr lang="en-US" dirty="0" smtClean="0">
              <a:latin typeface="Arial" charset="0"/>
            </a:endParaRPr>
          </a:p>
          <a:p>
            <a:pPr eaLnBrk="1" hangingPunct="1">
              <a:spcBef>
                <a:spcPct val="0"/>
              </a:spcBef>
            </a:pPr>
            <a:r>
              <a:rPr lang="en-US" dirty="0" smtClean="0">
                <a:latin typeface="Arial" charset="0"/>
              </a:rPr>
              <a:t>No</a:t>
            </a:r>
            <a:r>
              <a:rPr lang="en-US" baseline="0" dirty="0" smtClean="0">
                <a:latin typeface="Arial" charset="0"/>
              </a:rPr>
              <a:t> one from the presenting group should be on the panel.</a:t>
            </a:r>
          </a:p>
          <a:p>
            <a:pPr eaLnBrk="1" hangingPunct="1">
              <a:spcBef>
                <a:spcPct val="0"/>
              </a:spcBef>
            </a:pPr>
            <a:endParaRPr lang="en-US" baseline="0" dirty="0" smtClean="0">
              <a:latin typeface="Arial" charset="0"/>
            </a:endParaRPr>
          </a:p>
          <a:p>
            <a:pPr eaLnBrk="1" hangingPunct="1">
              <a:spcBef>
                <a:spcPct val="0"/>
              </a:spcBef>
            </a:pPr>
            <a:r>
              <a:rPr lang="en-US" baseline="0" dirty="0" smtClean="0">
                <a:latin typeface="Arial" charset="0"/>
              </a:rPr>
              <a:t>Treat workshop resource persons, organizers and participants all equally when it comes to the panel.</a:t>
            </a:r>
          </a:p>
          <a:p>
            <a:pPr eaLnBrk="1" hangingPunct="1">
              <a:spcBef>
                <a:spcPct val="0"/>
              </a:spcBef>
            </a:pPr>
            <a:endParaRPr lang="en-US" baseline="0" dirty="0" smtClean="0">
              <a:latin typeface="Arial" charset="0"/>
            </a:endParaRPr>
          </a:p>
          <a:p>
            <a:pPr eaLnBrk="1" hangingPunct="1">
              <a:spcBef>
                <a:spcPct val="0"/>
              </a:spcBef>
            </a:pPr>
            <a:r>
              <a:rPr lang="en-US" baseline="0" dirty="0" smtClean="0">
                <a:latin typeface="Arial" charset="0"/>
              </a:rPr>
              <a:t>Comments from the panelists should mix positive, negative and recommendation.</a:t>
            </a:r>
          </a:p>
          <a:p>
            <a:pPr eaLnBrk="1" hangingPunct="1">
              <a:spcBef>
                <a:spcPct val="0"/>
              </a:spcBef>
            </a:pPr>
            <a:endParaRPr lang="en-US" baseline="0" dirty="0" smtClean="0">
              <a:latin typeface="Arial" charset="0"/>
            </a:endParaRPr>
          </a:p>
          <a:p>
            <a:pPr eaLnBrk="1" hangingPunct="1">
              <a:spcBef>
                <a:spcPct val="0"/>
              </a:spcBef>
            </a:pPr>
            <a:r>
              <a:rPr lang="en-US" baseline="0" dirty="0" smtClean="0">
                <a:latin typeface="Arial" charset="0"/>
              </a:rPr>
              <a:t>The score should reflect the comments, i.e. negative comment, low score.</a:t>
            </a:r>
            <a:endParaRPr lang="en-US" dirty="0"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BIG SHEET. Prepare on</a:t>
            </a:r>
            <a:r>
              <a:rPr lang="en-GB" baseline="0" dirty="0" smtClean="0"/>
              <a:t> 3 to 4 flip chart size side by side. With the headings technical forester, private forest enterprise, non government and community member. As well as sticking this on the big sheet, print out an extra two copies of each and keep with this big sheet, these will be needed for the exercise.</a:t>
            </a:r>
            <a:endParaRPr lang="en-GB" dirty="0"/>
          </a:p>
        </p:txBody>
      </p:sp>
      <p:sp>
        <p:nvSpPr>
          <p:cNvPr id="4" name="Slide Number Placeholder 3"/>
          <p:cNvSpPr>
            <a:spLocks noGrp="1"/>
          </p:cNvSpPr>
          <p:nvPr>
            <p:ph type="sldNum" sz="quarter" idx="10"/>
          </p:nvPr>
        </p:nvSpPr>
        <p:spPr/>
        <p:txBody>
          <a:bodyPr/>
          <a:lstStyle/>
          <a:p>
            <a:pPr>
              <a:defRPr/>
            </a:pPr>
            <a:fld id="{5A479164-0013-478F-AF35-BCFA7AB057CE}" type="slidenum">
              <a:rPr lang="en-GB" smtClean="0"/>
              <a:pPr>
                <a:defRPr/>
              </a:pPr>
              <a:t>23</a:t>
            </a:fld>
            <a:endParaRPr lang="en-GB"/>
          </a:p>
        </p:txBody>
      </p:sp>
    </p:spTree>
    <p:extLst>
      <p:ext uri="{BB962C8B-B14F-4D97-AF65-F5344CB8AC3E}">
        <p14:creationId xmlns:p14="http://schemas.microsoft.com/office/powerpoint/2010/main" val="38183556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70333" indent="-296282">
              <a:defRPr>
                <a:solidFill>
                  <a:schemeClr val="tx1"/>
                </a:solidFill>
                <a:latin typeface="Arial" charset="0"/>
              </a:defRPr>
            </a:lvl2pPr>
            <a:lvl3pPr marL="1185129" indent="-237026">
              <a:defRPr>
                <a:solidFill>
                  <a:schemeClr val="tx1"/>
                </a:solidFill>
                <a:latin typeface="Arial" charset="0"/>
              </a:defRPr>
            </a:lvl3pPr>
            <a:lvl4pPr marL="1659180" indent="-237026">
              <a:defRPr>
                <a:solidFill>
                  <a:schemeClr val="tx1"/>
                </a:solidFill>
                <a:latin typeface="Arial" charset="0"/>
              </a:defRPr>
            </a:lvl4pPr>
            <a:lvl5pPr marL="2133231" indent="-237026">
              <a:defRPr>
                <a:solidFill>
                  <a:schemeClr val="tx1"/>
                </a:solidFill>
                <a:latin typeface="Arial" charset="0"/>
              </a:defRPr>
            </a:lvl5pPr>
            <a:lvl6pPr marL="2607282" indent="-237026" fontAlgn="base">
              <a:spcBef>
                <a:spcPct val="0"/>
              </a:spcBef>
              <a:spcAft>
                <a:spcPct val="0"/>
              </a:spcAft>
              <a:defRPr>
                <a:solidFill>
                  <a:schemeClr val="tx1"/>
                </a:solidFill>
                <a:latin typeface="Arial" charset="0"/>
              </a:defRPr>
            </a:lvl6pPr>
            <a:lvl7pPr marL="3081333" indent="-237026" fontAlgn="base">
              <a:spcBef>
                <a:spcPct val="0"/>
              </a:spcBef>
              <a:spcAft>
                <a:spcPct val="0"/>
              </a:spcAft>
              <a:defRPr>
                <a:solidFill>
                  <a:schemeClr val="tx1"/>
                </a:solidFill>
                <a:latin typeface="Arial" charset="0"/>
              </a:defRPr>
            </a:lvl7pPr>
            <a:lvl8pPr marL="3555385" indent="-237026" fontAlgn="base">
              <a:spcBef>
                <a:spcPct val="0"/>
              </a:spcBef>
              <a:spcAft>
                <a:spcPct val="0"/>
              </a:spcAft>
              <a:defRPr>
                <a:solidFill>
                  <a:schemeClr val="tx1"/>
                </a:solidFill>
                <a:latin typeface="Arial" charset="0"/>
              </a:defRPr>
            </a:lvl8pPr>
            <a:lvl9pPr marL="4029436" indent="-237026" fontAlgn="base">
              <a:spcBef>
                <a:spcPct val="0"/>
              </a:spcBef>
              <a:spcAft>
                <a:spcPct val="0"/>
              </a:spcAft>
              <a:defRPr>
                <a:solidFill>
                  <a:schemeClr val="tx1"/>
                </a:solidFill>
                <a:latin typeface="Arial" charset="0"/>
              </a:defRPr>
            </a:lvl9pPr>
          </a:lstStyle>
          <a:p>
            <a:pPr fontAlgn="base">
              <a:spcBef>
                <a:spcPct val="0"/>
              </a:spcBef>
              <a:spcAft>
                <a:spcPct val="0"/>
              </a:spcAft>
              <a:defRPr/>
            </a:pPr>
            <a:fld id="{A89F8145-4DE3-494C-8AC3-D8AB08837729}" type="slidenum">
              <a:rPr lang="en-GB" smtClean="0">
                <a:solidFill>
                  <a:srgbClr val="000000"/>
                </a:solidFill>
                <a:latin typeface="Calibri" pitchFamily="34" charset="0"/>
              </a:rPr>
              <a:pPr fontAlgn="base">
                <a:spcBef>
                  <a:spcPct val="0"/>
                </a:spcBef>
                <a:spcAft>
                  <a:spcPct val="0"/>
                </a:spcAft>
                <a:defRPr/>
              </a:pPr>
              <a:t>25</a:t>
            </a:fld>
            <a:endParaRPr lang="en-GB" smtClean="0">
              <a:solidFill>
                <a:srgbClr val="000000"/>
              </a:solidFill>
              <a:latin typeface="Calibri" pitchFamily="34" charset="0"/>
            </a:endParaRPr>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latin typeface="Arial" pitchFamily="34" charset="0"/>
              </a:rPr>
              <a:t>Tools covered so far in </a:t>
            </a:r>
            <a:r>
              <a:rPr lang="en-GB" smtClean="0">
                <a:latin typeface="Arial" pitchFamily="34" charset="0"/>
              </a:rPr>
              <a:t>the training.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70354" indent="-296290">
              <a:defRPr>
                <a:solidFill>
                  <a:schemeClr val="tx1"/>
                </a:solidFill>
                <a:latin typeface="Arial" charset="0"/>
              </a:defRPr>
            </a:lvl2pPr>
            <a:lvl3pPr marL="1185161" indent="-237032">
              <a:defRPr>
                <a:solidFill>
                  <a:schemeClr val="tx1"/>
                </a:solidFill>
                <a:latin typeface="Arial" charset="0"/>
              </a:defRPr>
            </a:lvl3pPr>
            <a:lvl4pPr marL="1659225" indent="-237032">
              <a:defRPr>
                <a:solidFill>
                  <a:schemeClr val="tx1"/>
                </a:solidFill>
                <a:latin typeface="Arial" charset="0"/>
              </a:defRPr>
            </a:lvl4pPr>
            <a:lvl5pPr marL="2133289" indent="-237032">
              <a:defRPr>
                <a:solidFill>
                  <a:schemeClr val="tx1"/>
                </a:solidFill>
                <a:latin typeface="Arial" charset="0"/>
              </a:defRPr>
            </a:lvl5pPr>
            <a:lvl6pPr marL="2607353" indent="-237032" fontAlgn="base">
              <a:spcBef>
                <a:spcPct val="0"/>
              </a:spcBef>
              <a:spcAft>
                <a:spcPct val="0"/>
              </a:spcAft>
              <a:defRPr>
                <a:solidFill>
                  <a:schemeClr val="tx1"/>
                </a:solidFill>
                <a:latin typeface="Arial" charset="0"/>
              </a:defRPr>
            </a:lvl6pPr>
            <a:lvl7pPr marL="3081417" indent="-237032" fontAlgn="base">
              <a:spcBef>
                <a:spcPct val="0"/>
              </a:spcBef>
              <a:spcAft>
                <a:spcPct val="0"/>
              </a:spcAft>
              <a:defRPr>
                <a:solidFill>
                  <a:schemeClr val="tx1"/>
                </a:solidFill>
                <a:latin typeface="Arial" charset="0"/>
              </a:defRPr>
            </a:lvl7pPr>
            <a:lvl8pPr marL="3555481" indent="-237032" fontAlgn="base">
              <a:spcBef>
                <a:spcPct val="0"/>
              </a:spcBef>
              <a:spcAft>
                <a:spcPct val="0"/>
              </a:spcAft>
              <a:defRPr>
                <a:solidFill>
                  <a:schemeClr val="tx1"/>
                </a:solidFill>
                <a:latin typeface="Arial" charset="0"/>
              </a:defRPr>
            </a:lvl8pPr>
            <a:lvl9pPr marL="4029546" indent="-237032" fontAlgn="base">
              <a:spcBef>
                <a:spcPct val="0"/>
              </a:spcBef>
              <a:spcAft>
                <a:spcPct val="0"/>
              </a:spcAft>
              <a:defRPr>
                <a:solidFill>
                  <a:schemeClr val="tx1"/>
                </a:solidFill>
                <a:latin typeface="Arial" charset="0"/>
              </a:defRPr>
            </a:lvl9pPr>
          </a:lstStyle>
          <a:p>
            <a:pPr>
              <a:defRPr/>
            </a:pPr>
            <a:fld id="{A603FF60-B44C-47BC-8045-0E57C11F4F40}" type="slidenum">
              <a:rPr lang="en-GB" smtClean="0">
                <a:solidFill>
                  <a:srgbClr val="000000"/>
                </a:solidFill>
                <a:latin typeface="Calibri" pitchFamily="34" charset="0"/>
              </a:rPr>
              <a:pPr>
                <a:defRPr/>
              </a:pPr>
              <a:t>3</a:t>
            </a:fld>
            <a:endParaRPr lang="en-GB" dirty="0" smtClean="0">
              <a:solidFill>
                <a:srgbClr val="000000"/>
              </a:solidFill>
              <a:latin typeface="Calibri" pitchFamily="34"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latin typeface="Arial" pitchFamily="34" charset="0"/>
            </a:endParaRPr>
          </a:p>
        </p:txBody>
      </p:sp>
      <p:sp>
        <p:nvSpPr>
          <p:cNvPr id="44036" name="Slide Number Placeholder 3"/>
          <p:cNvSpPr txBox="1">
            <a:spLocks noGrp="1"/>
          </p:cNvSpPr>
          <p:nvPr/>
        </p:nvSpPr>
        <p:spPr bwMode="auto">
          <a:xfrm>
            <a:off x="3884614" y="9223517"/>
            <a:ext cx="2971800" cy="48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17" tIns="46958" rIns="93917" bIns="46958"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fld id="{9A7F35FD-B061-46D8-AB07-B8E6FD95974D}" type="slidenum">
              <a:rPr lang="en-GB" sz="1200">
                <a:solidFill>
                  <a:srgbClr val="000000"/>
                </a:solidFill>
              </a:rPr>
              <a:pPr algn="r" eaLnBrk="1" fontAlgn="base" hangingPunct="1">
                <a:spcBef>
                  <a:spcPct val="0"/>
                </a:spcBef>
                <a:spcAft>
                  <a:spcPct val="0"/>
                </a:spcAft>
              </a:pPr>
              <a:t>4</a:t>
            </a:fld>
            <a:endParaRPr lang="en-GB" sz="120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70354" indent="-296290">
              <a:defRPr>
                <a:solidFill>
                  <a:schemeClr val="tx1"/>
                </a:solidFill>
                <a:latin typeface="Arial" charset="0"/>
              </a:defRPr>
            </a:lvl2pPr>
            <a:lvl3pPr marL="1185161" indent="-237032">
              <a:defRPr>
                <a:solidFill>
                  <a:schemeClr val="tx1"/>
                </a:solidFill>
                <a:latin typeface="Arial" charset="0"/>
              </a:defRPr>
            </a:lvl3pPr>
            <a:lvl4pPr marL="1659225" indent="-237032">
              <a:defRPr>
                <a:solidFill>
                  <a:schemeClr val="tx1"/>
                </a:solidFill>
                <a:latin typeface="Arial" charset="0"/>
              </a:defRPr>
            </a:lvl4pPr>
            <a:lvl5pPr marL="2133289" indent="-237032">
              <a:defRPr>
                <a:solidFill>
                  <a:schemeClr val="tx1"/>
                </a:solidFill>
                <a:latin typeface="Arial" charset="0"/>
              </a:defRPr>
            </a:lvl5pPr>
            <a:lvl6pPr marL="2607353" indent="-237032" fontAlgn="base">
              <a:spcBef>
                <a:spcPct val="0"/>
              </a:spcBef>
              <a:spcAft>
                <a:spcPct val="0"/>
              </a:spcAft>
              <a:defRPr>
                <a:solidFill>
                  <a:schemeClr val="tx1"/>
                </a:solidFill>
                <a:latin typeface="Arial" charset="0"/>
              </a:defRPr>
            </a:lvl6pPr>
            <a:lvl7pPr marL="3081417" indent="-237032" fontAlgn="base">
              <a:spcBef>
                <a:spcPct val="0"/>
              </a:spcBef>
              <a:spcAft>
                <a:spcPct val="0"/>
              </a:spcAft>
              <a:defRPr>
                <a:solidFill>
                  <a:schemeClr val="tx1"/>
                </a:solidFill>
                <a:latin typeface="Arial" charset="0"/>
              </a:defRPr>
            </a:lvl7pPr>
            <a:lvl8pPr marL="3555481" indent="-237032" fontAlgn="base">
              <a:spcBef>
                <a:spcPct val="0"/>
              </a:spcBef>
              <a:spcAft>
                <a:spcPct val="0"/>
              </a:spcAft>
              <a:defRPr>
                <a:solidFill>
                  <a:schemeClr val="tx1"/>
                </a:solidFill>
                <a:latin typeface="Arial" charset="0"/>
              </a:defRPr>
            </a:lvl8pPr>
            <a:lvl9pPr marL="4029546" indent="-237032" fontAlgn="base">
              <a:spcBef>
                <a:spcPct val="0"/>
              </a:spcBef>
              <a:spcAft>
                <a:spcPct val="0"/>
              </a:spcAft>
              <a:defRPr>
                <a:solidFill>
                  <a:schemeClr val="tx1"/>
                </a:solidFill>
                <a:latin typeface="Arial" charset="0"/>
              </a:defRPr>
            </a:lvl9pPr>
          </a:lstStyle>
          <a:p>
            <a:pPr>
              <a:defRPr/>
            </a:pPr>
            <a:fld id="{A603FF60-B44C-47BC-8045-0E57C11F4F40}" type="slidenum">
              <a:rPr lang="en-GB" smtClean="0">
                <a:solidFill>
                  <a:srgbClr val="000000"/>
                </a:solidFill>
                <a:latin typeface="Calibri" pitchFamily="34" charset="0"/>
              </a:rPr>
              <a:pPr>
                <a:defRPr/>
              </a:pPr>
              <a:t>5</a:t>
            </a:fld>
            <a:endParaRPr lang="en-GB" dirty="0" smtClean="0">
              <a:solidFill>
                <a:srgbClr val="000000"/>
              </a:solidFill>
              <a:latin typeface="Calibri" pitchFamily="34"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70354" indent="-296290">
              <a:defRPr>
                <a:solidFill>
                  <a:schemeClr val="tx1"/>
                </a:solidFill>
                <a:latin typeface="Arial" charset="0"/>
              </a:defRPr>
            </a:lvl2pPr>
            <a:lvl3pPr marL="1185161" indent="-237032">
              <a:defRPr>
                <a:solidFill>
                  <a:schemeClr val="tx1"/>
                </a:solidFill>
                <a:latin typeface="Arial" charset="0"/>
              </a:defRPr>
            </a:lvl3pPr>
            <a:lvl4pPr marL="1659225" indent="-237032">
              <a:defRPr>
                <a:solidFill>
                  <a:schemeClr val="tx1"/>
                </a:solidFill>
                <a:latin typeface="Arial" charset="0"/>
              </a:defRPr>
            </a:lvl4pPr>
            <a:lvl5pPr marL="2133289" indent="-237032">
              <a:defRPr>
                <a:solidFill>
                  <a:schemeClr val="tx1"/>
                </a:solidFill>
                <a:latin typeface="Arial" charset="0"/>
              </a:defRPr>
            </a:lvl5pPr>
            <a:lvl6pPr marL="2607353" indent="-237032" fontAlgn="base">
              <a:spcBef>
                <a:spcPct val="0"/>
              </a:spcBef>
              <a:spcAft>
                <a:spcPct val="0"/>
              </a:spcAft>
              <a:defRPr>
                <a:solidFill>
                  <a:schemeClr val="tx1"/>
                </a:solidFill>
                <a:latin typeface="Arial" charset="0"/>
              </a:defRPr>
            </a:lvl6pPr>
            <a:lvl7pPr marL="3081417" indent="-237032" fontAlgn="base">
              <a:spcBef>
                <a:spcPct val="0"/>
              </a:spcBef>
              <a:spcAft>
                <a:spcPct val="0"/>
              </a:spcAft>
              <a:defRPr>
                <a:solidFill>
                  <a:schemeClr val="tx1"/>
                </a:solidFill>
                <a:latin typeface="Arial" charset="0"/>
              </a:defRPr>
            </a:lvl7pPr>
            <a:lvl8pPr marL="3555481" indent="-237032" fontAlgn="base">
              <a:spcBef>
                <a:spcPct val="0"/>
              </a:spcBef>
              <a:spcAft>
                <a:spcPct val="0"/>
              </a:spcAft>
              <a:defRPr>
                <a:solidFill>
                  <a:schemeClr val="tx1"/>
                </a:solidFill>
                <a:latin typeface="Arial" charset="0"/>
              </a:defRPr>
            </a:lvl8pPr>
            <a:lvl9pPr marL="4029546" indent="-237032" fontAlgn="base">
              <a:spcBef>
                <a:spcPct val="0"/>
              </a:spcBef>
              <a:spcAft>
                <a:spcPct val="0"/>
              </a:spcAft>
              <a:defRPr>
                <a:solidFill>
                  <a:schemeClr val="tx1"/>
                </a:solidFill>
                <a:latin typeface="Arial" charset="0"/>
              </a:defRPr>
            </a:lvl9pPr>
          </a:lstStyle>
          <a:p>
            <a:pPr>
              <a:defRPr/>
            </a:pPr>
            <a:fld id="{A3F5B152-118D-48E1-8CF8-EDAD64FFBFC6}" type="slidenum">
              <a:rPr lang="en-GB" smtClean="0">
                <a:solidFill>
                  <a:srgbClr val="000000"/>
                </a:solidFill>
                <a:latin typeface="Calibri" pitchFamily="34" charset="0"/>
              </a:rPr>
              <a:pPr>
                <a:defRPr/>
              </a:pPr>
              <a:t>6</a:t>
            </a:fld>
            <a:endParaRPr lang="en-GB" dirty="0" smtClean="0">
              <a:solidFill>
                <a:srgbClr val="000000"/>
              </a:solidFill>
              <a:latin typeface="Calibri" pitchFamily="34" charset="0"/>
            </a:endParaRPr>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70354" indent="-296290">
              <a:defRPr>
                <a:solidFill>
                  <a:schemeClr val="tx1"/>
                </a:solidFill>
                <a:latin typeface="Arial" charset="0"/>
              </a:defRPr>
            </a:lvl2pPr>
            <a:lvl3pPr marL="1185161" indent="-237032">
              <a:defRPr>
                <a:solidFill>
                  <a:schemeClr val="tx1"/>
                </a:solidFill>
                <a:latin typeface="Arial" charset="0"/>
              </a:defRPr>
            </a:lvl3pPr>
            <a:lvl4pPr marL="1659225" indent="-237032">
              <a:defRPr>
                <a:solidFill>
                  <a:schemeClr val="tx1"/>
                </a:solidFill>
                <a:latin typeface="Arial" charset="0"/>
              </a:defRPr>
            </a:lvl4pPr>
            <a:lvl5pPr marL="2133289" indent="-237032">
              <a:defRPr>
                <a:solidFill>
                  <a:schemeClr val="tx1"/>
                </a:solidFill>
                <a:latin typeface="Arial" charset="0"/>
              </a:defRPr>
            </a:lvl5pPr>
            <a:lvl6pPr marL="2607353" indent="-237032" fontAlgn="base">
              <a:spcBef>
                <a:spcPct val="0"/>
              </a:spcBef>
              <a:spcAft>
                <a:spcPct val="0"/>
              </a:spcAft>
              <a:defRPr>
                <a:solidFill>
                  <a:schemeClr val="tx1"/>
                </a:solidFill>
                <a:latin typeface="Arial" charset="0"/>
              </a:defRPr>
            </a:lvl6pPr>
            <a:lvl7pPr marL="3081417" indent="-237032" fontAlgn="base">
              <a:spcBef>
                <a:spcPct val="0"/>
              </a:spcBef>
              <a:spcAft>
                <a:spcPct val="0"/>
              </a:spcAft>
              <a:defRPr>
                <a:solidFill>
                  <a:schemeClr val="tx1"/>
                </a:solidFill>
                <a:latin typeface="Arial" charset="0"/>
              </a:defRPr>
            </a:lvl7pPr>
            <a:lvl8pPr marL="3555481" indent="-237032" fontAlgn="base">
              <a:spcBef>
                <a:spcPct val="0"/>
              </a:spcBef>
              <a:spcAft>
                <a:spcPct val="0"/>
              </a:spcAft>
              <a:defRPr>
                <a:solidFill>
                  <a:schemeClr val="tx1"/>
                </a:solidFill>
                <a:latin typeface="Arial" charset="0"/>
              </a:defRPr>
            </a:lvl8pPr>
            <a:lvl9pPr marL="4029546" indent="-237032" fontAlgn="base">
              <a:spcBef>
                <a:spcPct val="0"/>
              </a:spcBef>
              <a:spcAft>
                <a:spcPct val="0"/>
              </a:spcAft>
              <a:defRPr>
                <a:solidFill>
                  <a:schemeClr val="tx1"/>
                </a:solidFill>
                <a:latin typeface="Arial" charset="0"/>
              </a:defRPr>
            </a:lvl9pPr>
          </a:lstStyle>
          <a:p>
            <a:pPr>
              <a:defRPr/>
            </a:pPr>
            <a:fld id="{5A346C77-E7D2-419B-99F8-3D29B68D2866}" type="slidenum">
              <a:rPr lang="en-GB" smtClean="0">
                <a:solidFill>
                  <a:srgbClr val="000000"/>
                </a:solidFill>
                <a:latin typeface="Calibri" pitchFamily="34" charset="0"/>
              </a:rPr>
              <a:pPr>
                <a:defRPr/>
              </a:pPr>
              <a:t>7</a:t>
            </a:fld>
            <a:endParaRPr lang="en-GB" dirty="0" smtClean="0">
              <a:solidFill>
                <a:srgbClr val="000000"/>
              </a:solidFill>
              <a:latin typeface="Calibri" pitchFamily="34" charset="0"/>
            </a:endParaRPr>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40" indent="-285746">
              <a:defRPr>
                <a:solidFill>
                  <a:schemeClr val="tx1"/>
                </a:solidFill>
                <a:latin typeface="Arial" charset="0"/>
              </a:defRPr>
            </a:lvl2pPr>
            <a:lvl3pPr marL="1142985" indent="-228597">
              <a:defRPr>
                <a:solidFill>
                  <a:schemeClr val="tx1"/>
                </a:solidFill>
                <a:latin typeface="Arial" charset="0"/>
              </a:defRPr>
            </a:lvl3pPr>
            <a:lvl4pPr marL="1600178" indent="-228597">
              <a:defRPr>
                <a:solidFill>
                  <a:schemeClr val="tx1"/>
                </a:solidFill>
                <a:latin typeface="Arial" charset="0"/>
              </a:defRPr>
            </a:lvl4pPr>
            <a:lvl5pPr marL="2057372" indent="-228597">
              <a:defRPr>
                <a:solidFill>
                  <a:schemeClr val="tx1"/>
                </a:solidFill>
                <a:latin typeface="Arial" charset="0"/>
              </a:defRPr>
            </a:lvl5pPr>
            <a:lvl6pPr marL="2514566" indent="-228597" fontAlgn="base">
              <a:spcBef>
                <a:spcPct val="0"/>
              </a:spcBef>
              <a:spcAft>
                <a:spcPct val="0"/>
              </a:spcAft>
              <a:defRPr>
                <a:solidFill>
                  <a:schemeClr val="tx1"/>
                </a:solidFill>
                <a:latin typeface="Arial" charset="0"/>
              </a:defRPr>
            </a:lvl6pPr>
            <a:lvl7pPr marL="2971759" indent="-228597" fontAlgn="base">
              <a:spcBef>
                <a:spcPct val="0"/>
              </a:spcBef>
              <a:spcAft>
                <a:spcPct val="0"/>
              </a:spcAft>
              <a:defRPr>
                <a:solidFill>
                  <a:schemeClr val="tx1"/>
                </a:solidFill>
                <a:latin typeface="Arial" charset="0"/>
              </a:defRPr>
            </a:lvl7pPr>
            <a:lvl8pPr marL="3428953" indent="-228597" fontAlgn="base">
              <a:spcBef>
                <a:spcPct val="0"/>
              </a:spcBef>
              <a:spcAft>
                <a:spcPct val="0"/>
              </a:spcAft>
              <a:defRPr>
                <a:solidFill>
                  <a:schemeClr val="tx1"/>
                </a:solidFill>
                <a:latin typeface="Arial" charset="0"/>
              </a:defRPr>
            </a:lvl8pPr>
            <a:lvl9pPr marL="3886147" indent="-228597" fontAlgn="base">
              <a:spcBef>
                <a:spcPct val="0"/>
              </a:spcBef>
              <a:spcAft>
                <a:spcPct val="0"/>
              </a:spcAft>
              <a:defRPr>
                <a:solidFill>
                  <a:schemeClr val="tx1"/>
                </a:solidFill>
                <a:latin typeface="Arial" charset="0"/>
              </a:defRPr>
            </a:lvl9pPr>
          </a:lstStyle>
          <a:p>
            <a:pPr>
              <a:defRPr/>
            </a:pPr>
            <a:fld id="{14D73164-E381-459D-9ED2-A07B270F7A85}" type="slidenum">
              <a:rPr lang="en-GB" smtClean="0">
                <a:solidFill>
                  <a:srgbClr val="000000"/>
                </a:solidFill>
                <a:latin typeface="Calibri" pitchFamily="34" charset="0"/>
              </a:rPr>
              <a:pPr>
                <a:defRPr/>
              </a:pPr>
              <a:t>8</a:t>
            </a:fld>
            <a:endParaRPr lang="en-GB" dirty="0" smtClean="0">
              <a:solidFill>
                <a:srgbClr val="000000"/>
              </a:solidFill>
              <a:latin typeface="Calibri" pitchFamily="34" charset="0"/>
            </a:endParaRPr>
          </a:p>
        </p:txBody>
      </p:sp>
      <p:sp>
        <p:nvSpPr>
          <p:cNvPr id="235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latin typeface="Arial" pitchFamily="34" charset="0"/>
              </a:rPr>
              <a:t>The module we are on will be highlighted.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70354" indent="-296290">
              <a:defRPr>
                <a:solidFill>
                  <a:schemeClr val="tx1"/>
                </a:solidFill>
                <a:latin typeface="Arial" charset="0"/>
              </a:defRPr>
            </a:lvl2pPr>
            <a:lvl3pPr marL="1185161" indent="-237032">
              <a:defRPr>
                <a:solidFill>
                  <a:schemeClr val="tx1"/>
                </a:solidFill>
                <a:latin typeface="Arial" charset="0"/>
              </a:defRPr>
            </a:lvl3pPr>
            <a:lvl4pPr marL="1659225" indent="-237032">
              <a:defRPr>
                <a:solidFill>
                  <a:schemeClr val="tx1"/>
                </a:solidFill>
                <a:latin typeface="Arial" charset="0"/>
              </a:defRPr>
            </a:lvl4pPr>
            <a:lvl5pPr marL="2133289" indent="-237032">
              <a:defRPr>
                <a:solidFill>
                  <a:schemeClr val="tx1"/>
                </a:solidFill>
                <a:latin typeface="Arial" charset="0"/>
              </a:defRPr>
            </a:lvl5pPr>
            <a:lvl6pPr marL="2607353" indent="-237032" fontAlgn="base">
              <a:spcBef>
                <a:spcPct val="0"/>
              </a:spcBef>
              <a:spcAft>
                <a:spcPct val="0"/>
              </a:spcAft>
              <a:defRPr>
                <a:solidFill>
                  <a:schemeClr val="tx1"/>
                </a:solidFill>
                <a:latin typeface="Arial" charset="0"/>
              </a:defRPr>
            </a:lvl6pPr>
            <a:lvl7pPr marL="3081417" indent="-237032" fontAlgn="base">
              <a:spcBef>
                <a:spcPct val="0"/>
              </a:spcBef>
              <a:spcAft>
                <a:spcPct val="0"/>
              </a:spcAft>
              <a:defRPr>
                <a:solidFill>
                  <a:schemeClr val="tx1"/>
                </a:solidFill>
                <a:latin typeface="Arial" charset="0"/>
              </a:defRPr>
            </a:lvl7pPr>
            <a:lvl8pPr marL="3555481" indent="-237032" fontAlgn="base">
              <a:spcBef>
                <a:spcPct val="0"/>
              </a:spcBef>
              <a:spcAft>
                <a:spcPct val="0"/>
              </a:spcAft>
              <a:defRPr>
                <a:solidFill>
                  <a:schemeClr val="tx1"/>
                </a:solidFill>
                <a:latin typeface="Arial" charset="0"/>
              </a:defRPr>
            </a:lvl8pPr>
            <a:lvl9pPr marL="4029546" indent="-237032" fontAlgn="base">
              <a:spcBef>
                <a:spcPct val="0"/>
              </a:spcBef>
              <a:spcAft>
                <a:spcPct val="0"/>
              </a:spcAft>
              <a:defRPr>
                <a:solidFill>
                  <a:schemeClr val="tx1"/>
                </a:solidFill>
                <a:latin typeface="Arial" charset="0"/>
              </a:defRPr>
            </a:lvl9pPr>
          </a:lstStyle>
          <a:p>
            <a:pPr>
              <a:defRPr/>
            </a:pPr>
            <a:fld id="{795F2771-46A5-40FE-8FAB-84C53E9D6F3E}" type="slidenum">
              <a:rPr lang="en-GB" smtClean="0">
                <a:solidFill>
                  <a:srgbClr val="000000"/>
                </a:solidFill>
                <a:latin typeface="Calibri" pitchFamily="34" charset="0"/>
              </a:rPr>
              <a:pPr>
                <a:defRPr/>
              </a:pPr>
              <a:t>9</a:t>
            </a:fld>
            <a:endParaRPr lang="en-GB" dirty="0" smtClean="0">
              <a:solidFill>
                <a:srgbClr val="000000"/>
              </a:solidFill>
              <a:latin typeface="Calibri" pitchFamily="34" charset="0"/>
            </a:endParaRPr>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1701291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040489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89545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6471800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283958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788331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GB" noProof="0" smtClean="0"/>
          </a:p>
        </p:txBody>
      </p:sp>
    </p:spTree>
    <p:extLst>
      <p:ext uri="{BB962C8B-B14F-4D97-AF65-F5344CB8AC3E}">
        <p14:creationId xmlns:p14="http://schemas.microsoft.com/office/powerpoint/2010/main" val="5824505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extLst>
      <p:ext uri="{BB962C8B-B14F-4D97-AF65-F5344CB8AC3E}">
        <p14:creationId xmlns:p14="http://schemas.microsoft.com/office/powerpoint/2010/main" val="2735581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B0D0890-2B98-43E1-94A3-427DE464902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25818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B0D0890-2B98-43E1-94A3-427DE464902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754136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B0D0890-2B98-43E1-94A3-427DE464902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51314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726275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B0D0890-2B98-43E1-94A3-427DE464902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390839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B0D0890-2B98-43E1-94A3-427DE464902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576286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B0D0890-2B98-43E1-94A3-427DE464902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112668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B0D0890-2B98-43E1-94A3-427DE464902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345124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B0D0890-2B98-43E1-94A3-427DE464902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734648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B0D0890-2B98-43E1-94A3-427DE464902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101524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B0D0890-2B98-43E1-94A3-427DE464902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533491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B0D0890-2B98-43E1-94A3-427DE464902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907274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GB" noProof="0" smtClean="0"/>
          </a:p>
        </p:txBody>
      </p:sp>
    </p:spTree>
    <p:extLst>
      <p:ext uri="{BB962C8B-B14F-4D97-AF65-F5344CB8AC3E}">
        <p14:creationId xmlns:p14="http://schemas.microsoft.com/office/powerpoint/2010/main" val="25875108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02AE1D3-B090-4FE8-9613-2B573A8AD727}" type="datetime1">
              <a:rPr lang="en-GB" smtClean="0">
                <a:solidFill>
                  <a:prstClr val="black">
                    <a:tint val="75000"/>
                  </a:prstClr>
                </a:solidFill>
              </a:rPr>
              <a:pPr/>
              <a:t>07/08/2014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773055D-3D83-4F9B-B432-49D59E9B101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2109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865914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08E4D48-E268-466D-A151-5A8168530768}" type="datetime1">
              <a:rPr lang="en-GB" smtClean="0">
                <a:solidFill>
                  <a:prstClr val="black">
                    <a:tint val="75000"/>
                  </a:prstClr>
                </a:solidFill>
              </a:rPr>
              <a:pPr/>
              <a:t>07/08/2014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773055D-3D83-4F9B-B432-49D59E9B101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263383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B01D1B-4DA0-4609-89DD-4B72C90AB269}" type="datetime1">
              <a:rPr lang="en-GB" smtClean="0">
                <a:solidFill>
                  <a:prstClr val="black">
                    <a:tint val="75000"/>
                  </a:prstClr>
                </a:solidFill>
              </a:rPr>
              <a:pPr/>
              <a:t>07/08/2014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773055D-3D83-4F9B-B432-49D59E9B101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303891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ED88017-3392-48ED-A8BB-733D53934A35}" type="datetime1">
              <a:rPr lang="en-GB" smtClean="0">
                <a:solidFill>
                  <a:prstClr val="black">
                    <a:tint val="75000"/>
                  </a:prstClr>
                </a:solidFill>
              </a:rPr>
              <a:pPr/>
              <a:t>07/08/2014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773055D-3D83-4F9B-B432-49D59E9B101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871541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ADF1368-DE41-47C8-8B0F-52FC876E126B}" type="datetime1">
              <a:rPr lang="en-GB" smtClean="0">
                <a:solidFill>
                  <a:prstClr val="black">
                    <a:tint val="75000"/>
                  </a:prstClr>
                </a:solidFill>
              </a:rPr>
              <a:pPr/>
              <a:t>07/08/2014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C773055D-3D83-4F9B-B432-49D59E9B101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919330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DD52ADF-0347-4A52-BA5E-493C1529D20A}" type="datetime1">
              <a:rPr lang="en-GB" smtClean="0">
                <a:solidFill>
                  <a:prstClr val="black">
                    <a:tint val="75000"/>
                  </a:prstClr>
                </a:solidFill>
              </a:rPr>
              <a:pPr/>
              <a:t>07/08/2014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C773055D-3D83-4F9B-B432-49D59E9B101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41255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1C093B-3D4E-447E-9C3C-612A082F4BD7}" type="datetime1">
              <a:rPr lang="en-GB" smtClean="0">
                <a:solidFill>
                  <a:prstClr val="black">
                    <a:tint val="75000"/>
                  </a:prstClr>
                </a:solidFill>
              </a:rPr>
              <a:pPr/>
              <a:t>07/08/2014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C773055D-3D83-4F9B-B432-49D59E9B101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163173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A64588-1C39-4482-9968-07671A5D6F51}" type="datetime1">
              <a:rPr lang="en-GB" smtClean="0">
                <a:solidFill>
                  <a:prstClr val="black">
                    <a:tint val="75000"/>
                  </a:prstClr>
                </a:solidFill>
              </a:rPr>
              <a:pPr/>
              <a:t>07/08/2014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773055D-3D83-4F9B-B432-49D59E9B101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945041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C10423-6679-4621-976E-3EB8BC1A1757}" type="datetime1">
              <a:rPr lang="en-GB" smtClean="0">
                <a:solidFill>
                  <a:prstClr val="black">
                    <a:tint val="75000"/>
                  </a:prstClr>
                </a:solidFill>
              </a:rPr>
              <a:pPr/>
              <a:t>07/08/2014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773055D-3D83-4F9B-B432-49D59E9B101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590448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BD97F2A-4F85-413E-A6E0-FB3A70593170}" type="datetime1">
              <a:rPr lang="en-GB" smtClean="0">
                <a:solidFill>
                  <a:prstClr val="black">
                    <a:tint val="75000"/>
                  </a:prstClr>
                </a:solidFill>
              </a:rPr>
              <a:pPr/>
              <a:t>07/08/2014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773055D-3D83-4F9B-B432-49D59E9B101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777061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C426D7-7E17-4A7E-A82D-82F85001C3B7}" type="datetime1">
              <a:rPr lang="en-GB" smtClean="0">
                <a:solidFill>
                  <a:prstClr val="black">
                    <a:tint val="75000"/>
                  </a:prstClr>
                </a:solidFill>
              </a:rPr>
              <a:pPr/>
              <a:t>07/08/2014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773055D-3D83-4F9B-B432-49D59E9B101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68224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9026360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25188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90307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2514631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5246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40529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80674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vmlDrawing" Target="../drawings/vmlDrawing1.v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050" name="Object 10"/>
          <p:cNvGraphicFramePr>
            <a:graphicFrameLocks noChangeAspect="1"/>
          </p:cNvGraphicFramePr>
          <p:nvPr/>
        </p:nvGraphicFramePr>
        <p:xfrm>
          <a:off x="0" y="6096000"/>
          <a:ext cx="762000" cy="762000"/>
        </p:xfrm>
        <a:graphic>
          <a:graphicData uri="http://schemas.openxmlformats.org/presentationml/2006/ole">
            <mc:AlternateContent xmlns:mc="http://schemas.openxmlformats.org/markup-compatibility/2006">
              <mc:Choice xmlns:v="urn:schemas-microsoft-com:vml" Requires="v">
                <p:oleObj spid="_x0000_s1128" name="Photo Editor Photo" r:id="rId19" imgW="3604572" imgH="3604572" progId="">
                  <p:embed/>
                </p:oleObj>
              </mc:Choice>
              <mc:Fallback>
                <p:oleObj name="Photo Editor Photo" r:id="rId19" imgW="3604572" imgH="3604572" progId="">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60960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051" name="Picture 1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342313" y="5867400"/>
            <a:ext cx="80168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56146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0D0890-2B98-43E1-94A3-427DE464902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3833237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66D238-3D84-480F-A675-918B08A0761F}" type="datetime1">
              <a:rPr lang="en-GB" smtClean="0">
                <a:solidFill>
                  <a:prstClr val="black">
                    <a:tint val="75000"/>
                  </a:prstClr>
                </a:solidFill>
              </a:rPr>
              <a:pPr/>
              <a:t>07/08/2014</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73055D-3D83-4F9B-B432-49D59E9B101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9762573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9219" name="Rectangle 4"/>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9220" name="Rectangle 5"/>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9221" name="Rectangle 6"/>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44" name="Rectangle 23"/>
          <p:cNvSpPr txBox="1">
            <a:spLocks noChangeArrowheads="1"/>
          </p:cNvSpPr>
          <p:nvPr/>
        </p:nvSpPr>
        <p:spPr bwMode="auto">
          <a:xfrm>
            <a:off x="-19471" y="0"/>
            <a:ext cx="9144000" cy="509055"/>
          </a:xfrm>
          <a:prstGeom prst="rect">
            <a:avLst/>
          </a:prstGeom>
          <a:solidFill>
            <a:schemeClr val="accent3">
              <a:lumMod val="20000"/>
              <a:lumOff val="80000"/>
            </a:schemeClr>
          </a:solidFill>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dirty="0">
                <a:solidFill>
                  <a:prstClr val="black"/>
                </a:solidFill>
              </a:rPr>
              <a:t>Agenda for Day </a:t>
            </a:r>
            <a:r>
              <a:rPr lang="en-GB" sz="2400" dirty="0" smtClean="0">
                <a:solidFill>
                  <a:prstClr val="black"/>
                </a:solidFill>
              </a:rPr>
              <a:t>3</a:t>
            </a:r>
            <a:endParaRPr lang="en-GB" sz="2400" dirty="0">
              <a:solidFill>
                <a:prstClr val="black"/>
              </a:solidFill>
            </a:endParaRPr>
          </a:p>
        </p:txBody>
      </p:sp>
      <p:sp>
        <p:nvSpPr>
          <p:cNvPr id="5" name="TextBox 4"/>
          <p:cNvSpPr txBox="1"/>
          <p:nvPr/>
        </p:nvSpPr>
        <p:spPr>
          <a:xfrm>
            <a:off x="217984" y="620688"/>
            <a:ext cx="8926016" cy="5816977"/>
          </a:xfrm>
          <a:prstGeom prst="rect">
            <a:avLst/>
          </a:prstGeom>
          <a:noFill/>
        </p:spPr>
        <p:txBody>
          <a:bodyPr wrap="square" rtlCol="0">
            <a:spAutoFit/>
          </a:bodyPr>
          <a:lstStyle/>
          <a:p>
            <a:r>
              <a:rPr lang="en-GB" sz="2400" b="1" dirty="0">
                <a:solidFill>
                  <a:schemeClr val="accent6"/>
                </a:solidFill>
              </a:rPr>
              <a:t>Morning.</a:t>
            </a:r>
          </a:p>
          <a:p>
            <a:endParaRPr lang="en-GB" sz="2400" dirty="0">
              <a:solidFill>
                <a:prstClr val="black"/>
              </a:solidFill>
            </a:endParaRPr>
          </a:p>
          <a:p>
            <a:pPr marL="285750" indent="-285750">
              <a:buFont typeface="Arial" pitchFamily="34" charset="0"/>
              <a:buChar char="•"/>
            </a:pPr>
            <a:r>
              <a:rPr lang="en-GB" sz="2400" b="1" dirty="0" smtClean="0">
                <a:solidFill>
                  <a:schemeClr val="tx2"/>
                </a:solidFill>
              </a:rPr>
              <a:t>Presentation by the country.</a:t>
            </a:r>
          </a:p>
          <a:p>
            <a:endParaRPr lang="en-GB" sz="2400" b="1" dirty="0">
              <a:solidFill>
                <a:schemeClr val="tx2"/>
              </a:solidFill>
            </a:endParaRPr>
          </a:p>
          <a:p>
            <a:pPr marL="285750" indent="-285750">
              <a:buFont typeface="Arial" pitchFamily="34" charset="0"/>
              <a:buChar char="•"/>
            </a:pPr>
            <a:r>
              <a:rPr lang="en-GB" sz="2400" b="1" dirty="0">
                <a:solidFill>
                  <a:schemeClr val="tx2"/>
                </a:solidFill>
              </a:rPr>
              <a:t>Rotating the responsible </a:t>
            </a:r>
            <a:r>
              <a:rPr lang="en-GB" sz="2400" b="1" dirty="0" smtClean="0">
                <a:solidFill>
                  <a:schemeClr val="tx2"/>
                </a:solidFill>
              </a:rPr>
              <a:t>teams.</a:t>
            </a:r>
          </a:p>
          <a:p>
            <a:endParaRPr lang="en-GB" sz="2400" b="1" dirty="0">
              <a:solidFill>
                <a:schemeClr val="tx2"/>
              </a:solidFill>
            </a:endParaRPr>
          </a:p>
          <a:p>
            <a:r>
              <a:rPr lang="en-GB" sz="2400" b="1" dirty="0" smtClean="0"/>
              <a:t>III. </a:t>
            </a:r>
            <a:r>
              <a:rPr lang="en-GB" sz="2400" b="1" dirty="0"/>
              <a:t>Forest policy development continued.</a:t>
            </a:r>
          </a:p>
          <a:p>
            <a:endParaRPr lang="en-GB" sz="2400" b="1" dirty="0">
              <a:solidFill>
                <a:schemeClr val="tx2"/>
              </a:solidFill>
            </a:endParaRPr>
          </a:p>
          <a:p>
            <a:pPr marL="285750" indent="-285750">
              <a:buFont typeface="Arial" pitchFamily="34" charset="0"/>
              <a:buChar char="•"/>
            </a:pPr>
            <a:r>
              <a:rPr lang="en-GB" sz="2400" b="1" dirty="0" smtClean="0">
                <a:solidFill>
                  <a:schemeClr val="tx2"/>
                </a:solidFill>
              </a:rPr>
              <a:t>Presentation</a:t>
            </a:r>
            <a:r>
              <a:rPr lang="en-GB" sz="2400" b="1" dirty="0">
                <a:solidFill>
                  <a:schemeClr val="tx2"/>
                </a:solidFill>
              </a:rPr>
              <a:t> </a:t>
            </a:r>
            <a:r>
              <a:rPr lang="en-GB" sz="2400" b="1" dirty="0" smtClean="0">
                <a:solidFill>
                  <a:schemeClr val="tx2"/>
                </a:solidFill>
              </a:rPr>
              <a:t>on effective forest policy formulation/drafting. </a:t>
            </a:r>
            <a:endParaRPr lang="en-GB" sz="2400" b="1" dirty="0">
              <a:solidFill>
                <a:schemeClr val="tx2"/>
              </a:solidFill>
            </a:endParaRPr>
          </a:p>
          <a:p>
            <a:pPr marL="285750" indent="-285750">
              <a:buFont typeface="Arial" pitchFamily="34" charset="0"/>
              <a:buChar char="•"/>
            </a:pPr>
            <a:endParaRPr lang="en-GB" sz="2400" b="1" dirty="0">
              <a:solidFill>
                <a:schemeClr val="tx2"/>
              </a:solidFill>
            </a:endParaRPr>
          </a:p>
          <a:p>
            <a:pPr marL="285750" indent="-285750">
              <a:buFont typeface="Arial" pitchFamily="34" charset="0"/>
              <a:buChar char="•"/>
            </a:pPr>
            <a:r>
              <a:rPr lang="en-GB" sz="2400" b="1" dirty="0" smtClean="0">
                <a:solidFill>
                  <a:schemeClr val="tx2"/>
                </a:solidFill>
              </a:rPr>
              <a:t>Exercise. Drafting a coherent policy statement for enhancing sustainable forest management for greener economies.</a:t>
            </a:r>
          </a:p>
          <a:p>
            <a:pPr marL="285750" indent="-285750">
              <a:buFont typeface="Arial" pitchFamily="34" charset="0"/>
              <a:buChar char="•"/>
            </a:pPr>
            <a:endParaRPr lang="en-GB" sz="2400" b="1" dirty="0">
              <a:solidFill>
                <a:schemeClr val="tx2"/>
              </a:solidFill>
            </a:endParaRPr>
          </a:p>
          <a:p>
            <a:pPr marL="285750" indent="-285750">
              <a:buFont typeface="Arial" pitchFamily="34" charset="0"/>
              <a:buChar char="•"/>
            </a:pPr>
            <a:r>
              <a:rPr lang="en-GB" sz="2400" b="1" dirty="0" smtClean="0">
                <a:solidFill>
                  <a:schemeClr val="tx2"/>
                </a:solidFill>
              </a:rPr>
              <a:t>Presentation of statements for critical peer review.</a:t>
            </a:r>
          </a:p>
          <a:p>
            <a:pPr marL="285750" indent="-285750">
              <a:buFont typeface="Arial" pitchFamily="34" charset="0"/>
              <a:buChar char="•"/>
            </a:pPr>
            <a:endParaRPr lang="en-GB" b="1" dirty="0">
              <a:solidFill>
                <a:schemeClr val="tx2"/>
              </a:solidFill>
            </a:endParaRPr>
          </a:p>
          <a:p>
            <a:endParaRPr lang="en-GB" b="1" dirty="0">
              <a:solidFill>
                <a:schemeClr val="tx2"/>
              </a:solidFill>
            </a:endParaRPr>
          </a:p>
        </p:txBody>
      </p:sp>
      <p:sp>
        <p:nvSpPr>
          <p:cNvPr id="2" name="Slide Number Placeholder 1"/>
          <p:cNvSpPr>
            <a:spLocks noGrp="1"/>
          </p:cNvSpPr>
          <p:nvPr>
            <p:ph type="sldNum" sz="quarter" idx="12"/>
          </p:nvPr>
        </p:nvSpPr>
        <p:spPr/>
        <p:txBody>
          <a:bodyPr/>
          <a:lstStyle/>
          <a:p>
            <a:fld id="{FB0D0890-2B98-43E1-94A3-427DE4649024}" type="slidenum">
              <a:rPr lang="en-GB" smtClean="0">
                <a:solidFill>
                  <a:prstClr val="black">
                    <a:tint val="75000"/>
                  </a:prstClr>
                </a:solidFill>
              </a:rPr>
              <a:pPr/>
              <a:t>1</a:t>
            </a:fld>
            <a:endParaRPr lang="en-GB">
              <a:solidFill>
                <a:prstClr val="black">
                  <a:tint val="75000"/>
                </a:prstClr>
              </a:solidFill>
            </a:endParaRPr>
          </a:p>
        </p:txBody>
      </p:sp>
    </p:spTree>
    <p:extLst>
      <p:ext uri="{BB962C8B-B14F-4D97-AF65-F5344CB8AC3E}">
        <p14:creationId xmlns:p14="http://schemas.microsoft.com/office/powerpoint/2010/main" val="9059509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9"/>
          <p:cNvSpPr>
            <a:spLocks noChangeArrowheads="1"/>
          </p:cNvSpPr>
          <p:nvPr/>
        </p:nvSpPr>
        <p:spPr bwMode="auto">
          <a:xfrm>
            <a:off x="57150" y="13604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GB">
              <a:solidFill>
                <a:srgbClr val="000000"/>
              </a:solidFill>
              <a:cs typeface="Arial" pitchFamily="34" charset="0"/>
            </a:endParaRPr>
          </a:p>
        </p:txBody>
      </p:sp>
      <p:sp>
        <p:nvSpPr>
          <p:cNvPr id="16387" name="Rectangle 10"/>
          <p:cNvSpPr>
            <a:spLocks noChangeArrowheads="1"/>
          </p:cNvSpPr>
          <p:nvPr/>
        </p:nvSpPr>
        <p:spPr bwMode="auto">
          <a:xfrm>
            <a:off x="57150" y="13604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GB">
              <a:solidFill>
                <a:srgbClr val="000000"/>
              </a:solidFill>
              <a:cs typeface="Arial" pitchFamily="34" charset="0"/>
            </a:endParaRPr>
          </a:p>
        </p:txBody>
      </p:sp>
      <p:sp>
        <p:nvSpPr>
          <p:cNvPr id="16388" name="Rectangle 11"/>
          <p:cNvSpPr>
            <a:spLocks noChangeArrowheads="1"/>
          </p:cNvSpPr>
          <p:nvPr/>
        </p:nvSpPr>
        <p:spPr bwMode="auto">
          <a:xfrm>
            <a:off x="57150" y="13604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GB">
              <a:solidFill>
                <a:srgbClr val="000000"/>
              </a:solidFill>
              <a:cs typeface="Arial" pitchFamily="34" charset="0"/>
            </a:endParaRPr>
          </a:p>
        </p:txBody>
      </p:sp>
      <p:sp>
        <p:nvSpPr>
          <p:cNvPr id="16389" name="Rectangle 12"/>
          <p:cNvSpPr>
            <a:spLocks noChangeArrowheads="1"/>
          </p:cNvSpPr>
          <p:nvPr/>
        </p:nvSpPr>
        <p:spPr bwMode="auto">
          <a:xfrm>
            <a:off x="57150" y="13604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GB">
              <a:solidFill>
                <a:srgbClr val="000000"/>
              </a:solidFill>
              <a:cs typeface="Arial" pitchFamily="34" charset="0"/>
            </a:endParaRPr>
          </a:p>
        </p:txBody>
      </p:sp>
      <p:sp>
        <p:nvSpPr>
          <p:cNvPr id="16390" name="Rectangle 1"/>
          <p:cNvSpPr>
            <a:spLocks noChangeArrowheads="1"/>
          </p:cNvSpPr>
          <p:nvPr/>
        </p:nvSpPr>
        <p:spPr bwMode="auto">
          <a:xfrm>
            <a:off x="241300" y="1730375"/>
            <a:ext cx="8291513"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endParaRPr lang="en-GB">
              <a:solidFill>
                <a:srgbClr val="000000"/>
              </a:solidFill>
              <a:cs typeface="Arial" pitchFamily="34" charset="0"/>
            </a:endParaRPr>
          </a:p>
          <a:p>
            <a:pPr fontAlgn="base">
              <a:spcBef>
                <a:spcPct val="0"/>
              </a:spcBef>
              <a:spcAft>
                <a:spcPct val="0"/>
              </a:spcAft>
            </a:pPr>
            <a:endParaRPr lang="en-GB">
              <a:solidFill>
                <a:srgbClr val="000000"/>
              </a:solidFill>
              <a:cs typeface="Arial" pitchFamily="34" charset="0"/>
            </a:endParaRPr>
          </a:p>
          <a:p>
            <a:pPr fontAlgn="base">
              <a:spcBef>
                <a:spcPct val="0"/>
              </a:spcBef>
              <a:spcAft>
                <a:spcPct val="0"/>
              </a:spcAft>
            </a:pPr>
            <a:endParaRPr lang="en-GB">
              <a:solidFill>
                <a:srgbClr val="000000"/>
              </a:solidFill>
              <a:cs typeface="Arial" pitchFamily="34" charset="0"/>
            </a:endParaRPr>
          </a:p>
          <a:p>
            <a:pPr fontAlgn="base">
              <a:spcBef>
                <a:spcPct val="0"/>
              </a:spcBef>
              <a:spcAft>
                <a:spcPct val="0"/>
              </a:spcAft>
            </a:pPr>
            <a:endParaRPr lang="en-GB">
              <a:solidFill>
                <a:srgbClr val="000000"/>
              </a:solidFill>
              <a:cs typeface="Arial" pitchFamily="34" charset="0"/>
            </a:endParaRPr>
          </a:p>
          <a:p>
            <a:pPr fontAlgn="base">
              <a:spcBef>
                <a:spcPct val="0"/>
              </a:spcBef>
              <a:spcAft>
                <a:spcPct val="0"/>
              </a:spcAft>
            </a:pPr>
            <a:endParaRPr lang="en-GB">
              <a:solidFill>
                <a:srgbClr val="000000"/>
              </a:solidFill>
              <a:cs typeface="Arial" pitchFamily="34" charset="0"/>
            </a:endParaRPr>
          </a:p>
          <a:p>
            <a:pPr fontAlgn="base">
              <a:spcBef>
                <a:spcPct val="0"/>
              </a:spcBef>
              <a:spcAft>
                <a:spcPct val="0"/>
              </a:spcAft>
            </a:pPr>
            <a:endParaRPr lang="en-GB">
              <a:solidFill>
                <a:srgbClr val="000000"/>
              </a:solidFill>
              <a:cs typeface="Arial" pitchFamily="34" charset="0"/>
            </a:endParaRPr>
          </a:p>
          <a:p>
            <a:pPr fontAlgn="base">
              <a:spcBef>
                <a:spcPct val="0"/>
              </a:spcBef>
              <a:spcAft>
                <a:spcPct val="0"/>
              </a:spcAft>
            </a:pPr>
            <a:endParaRPr lang="en-GB">
              <a:solidFill>
                <a:srgbClr val="000000"/>
              </a:solidFill>
              <a:cs typeface="Arial" pitchFamily="34" charset="0"/>
            </a:endParaRPr>
          </a:p>
        </p:txBody>
      </p:sp>
      <p:sp>
        <p:nvSpPr>
          <p:cNvPr id="16391" name="Rectangle 2"/>
          <p:cNvSpPr>
            <a:spLocks noChangeArrowheads="1"/>
          </p:cNvSpPr>
          <p:nvPr/>
        </p:nvSpPr>
        <p:spPr bwMode="auto">
          <a:xfrm>
            <a:off x="468313" y="3675063"/>
            <a:ext cx="8532812" cy="5540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fontAlgn="base">
              <a:spcBef>
                <a:spcPct val="0"/>
              </a:spcBef>
              <a:spcAft>
                <a:spcPct val="0"/>
              </a:spcAft>
            </a:pPr>
            <a:endParaRPr lang="en-GB" sz="1600">
              <a:solidFill>
                <a:srgbClr val="000000"/>
              </a:solidFill>
              <a:cs typeface="Arial" pitchFamily="34" charset="0"/>
            </a:endParaRPr>
          </a:p>
          <a:p>
            <a:pPr marL="342900" indent="-342900" fontAlgn="base">
              <a:spcBef>
                <a:spcPct val="0"/>
              </a:spcBef>
              <a:spcAft>
                <a:spcPct val="0"/>
              </a:spcAft>
            </a:pPr>
            <a:r>
              <a:rPr lang="en-GB" sz="1400">
                <a:solidFill>
                  <a:srgbClr val="000000"/>
                </a:solidFill>
                <a:cs typeface="Arial" pitchFamily="34" charset="0"/>
              </a:rPr>
              <a:t>.</a:t>
            </a:r>
          </a:p>
        </p:txBody>
      </p:sp>
      <p:graphicFrame>
        <p:nvGraphicFramePr>
          <p:cNvPr id="4" name="Table 3"/>
          <p:cNvGraphicFramePr>
            <a:graphicFrameLocks noGrp="1"/>
          </p:cNvGraphicFramePr>
          <p:nvPr>
            <p:extLst>
              <p:ext uri="{D42A27DB-BD31-4B8C-83A1-F6EECF244321}">
                <p14:modId xmlns:p14="http://schemas.microsoft.com/office/powerpoint/2010/main" val="843144896"/>
              </p:ext>
            </p:extLst>
          </p:nvPr>
        </p:nvGraphicFramePr>
        <p:xfrm>
          <a:off x="241300" y="943983"/>
          <a:ext cx="8507164" cy="5865402"/>
        </p:xfrm>
        <a:graphic>
          <a:graphicData uri="http://schemas.openxmlformats.org/drawingml/2006/table">
            <a:tbl>
              <a:tblPr firstRow="1" bandRow="1">
                <a:tableStyleId>{5C22544A-7EE6-4342-B048-85BDC9FD1C3A}</a:tableStyleId>
              </a:tblPr>
              <a:tblGrid>
                <a:gridCol w="8507164"/>
              </a:tblGrid>
              <a:tr h="1005855">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1" u="sng" dirty="0" smtClean="0">
                          <a:solidFill>
                            <a:schemeClr val="tx1"/>
                          </a:solidFill>
                        </a:rPr>
                        <a:t>Vision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1" dirty="0" smtClean="0">
                          <a:solidFill>
                            <a:srgbClr val="0070C0"/>
                          </a:solidFill>
                        </a:rPr>
                        <a:t>Finland is one of the leaders of sustainable forestry and forest sector know-how</a:t>
                      </a:r>
                      <a:r>
                        <a:rPr lang="en-GB" sz="1800" b="1" baseline="0" dirty="0" smtClean="0">
                          <a:solidFill>
                            <a:srgbClr val="0070C0"/>
                          </a:solidFill>
                        </a:rPr>
                        <a:t>.</a:t>
                      </a:r>
                      <a:endParaRPr lang="en-GB" sz="1800" dirty="0"/>
                    </a:p>
                  </a:txBody>
                  <a:tcPr marL="91454" marR="91454"/>
                </a:tc>
              </a:tr>
              <a:tr h="1414909">
                <a:tc>
                  <a:txBody>
                    <a:bodyPr/>
                    <a:lstStyle/>
                    <a:p>
                      <a:pPr marL="0" indent="0">
                        <a:buFont typeface="Arial" panose="020B0604020202020204" pitchFamily="34" charset="0"/>
                        <a:buNone/>
                      </a:pPr>
                      <a:r>
                        <a:rPr lang="en-GB" sz="1800" b="1" u="sng" baseline="0" dirty="0" smtClean="0">
                          <a:solidFill>
                            <a:schemeClr val="tx1"/>
                          </a:solidFill>
                        </a:rPr>
                        <a:t>Main priorities</a:t>
                      </a:r>
                    </a:p>
                    <a:p>
                      <a:pPr marL="285750" indent="-285750">
                        <a:buFontTx/>
                        <a:buChar char="-"/>
                      </a:pPr>
                      <a:r>
                        <a:rPr lang="en-GB" sz="1800" b="1" baseline="0" dirty="0" smtClean="0">
                          <a:solidFill>
                            <a:srgbClr val="0070C0"/>
                          </a:solidFill>
                        </a:rPr>
                        <a:t>New competitive forest products and services</a:t>
                      </a:r>
                    </a:p>
                    <a:p>
                      <a:pPr marL="285750" indent="-285750">
                        <a:buFontTx/>
                        <a:buChar char="-"/>
                      </a:pPr>
                      <a:r>
                        <a:rPr lang="en-GB" sz="1800" b="1" baseline="0" dirty="0" smtClean="0">
                          <a:solidFill>
                            <a:srgbClr val="0070C0"/>
                          </a:solidFill>
                        </a:rPr>
                        <a:t>Considerably increased use of domestic wood</a:t>
                      </a:r>
                    </a:p>
                    <a:p>
                      <a:pPr marL="285750" indent="-285750">
                        <a:buFontTx/>
                        <a:buChar char="-"/>
                      </a:pPr>
                      <a:r>
                        <a:rPr lang="en-GB" sz="1800" b="1" baseline="0" dirty="0" smtClean="0">
                          <a:solidFill>
                            <a:srgbClr val="0070C0"/>
                          </a:solidFill>
                        </a:rPr>
                        <a:t>Enhanced forest biodiversity</a:t>
                      </a:r>
                    </a:p>
                  </a:txBody>
                  <a:tcPr marL="91454" marR="91454"/>
                </a:tc>
              </a:tr>
              <a:tr h="2210795">
                <a:tc>
                  <a:txBody>
                    <a:bodyPr/>
                    <a:lstStyle/>
                    <a:p>
                      <a:pPr marL="342900" marR="0" indent="-342900" algn="l" defTabSz="914400" rtl="0" eaLnBrk="1" fontAlgn="auto" latinLnBrk="0" hangingPunct="1">
                        <a:lnSpc>
                          <a:spcPct val="100000"/>
                        </a:lnSpc>
                        <a:spcBef>
                          <a:spcPts val="0"/>
                        </a:spcBef>
                        <a:spcAft>
                          <a:spcPts val="0"/>
                        </a:spcAft>
                        <a:buClrTx/>
                        <a:buSzTx/>
                        <a:buFontTx/>
                        <a:buNone/>
                        <a:tabLst/>
                        <a:defRPr/>
                      </a:pPr>
                      <a:r>
                        <a:rPr lang="en-GB" sz="1800" b="1" u="sng" baseline="0" dirty="0" smtClean="0">
                          <a:solidFill>
                            <a:schemeClr val="tx1"/>
                          </a:solidFill>
                        </a:rPr>
                        <a:t>Objectives</a:t>
                      </a:r>
                      <a:endParaRPr lang="en-GB" sz="1800" b="1" baseline="0" dirty="0" smtClean="0">
                        <a:solidFill>
                          <a:schemeClr val="tx1"/>
                        </a:solidFill>
                      </a:endParaRPr>
                    </a:p>
                    <a:p>
                      <a:pPr marL="342900" marR="0" indent="-342900" algn="l" defTabSz="914400" rtl="0" eaLnBrk="1" fontAlgn="auto" latinLnBrk="0" hangingPunct="1">
                        <a:lnSpc>
                          <a:spcPct val="100000"/>
                        </a:lnSpc>
                        <a:spcBef>
                          <a:spcPts val="0"/>
                        </a:spcBef>
                        <a:spcAft>
                          <a:spcPts val="0"/>
                        </a:spcAft>
                        <a:buClrTx/>
                        <a:buSzTx/>
                        <a:buFontTx/>
                        <a:buNone/>
                        <a:tabLst/>
                        <a:defRPr/>
                      </a:pPr>
                      <a:r>
                        <a:rPr lang="en-GB" sz="1800" b="1" baseline="0" dirty="0" smtClean="0">
                          <a:solidFill>
                            <a:srgbClr val="0070C0"/>
                          </a:solidFill>
                        </a:rPr>
                        <a:t>Over-arching objective: Increasing welfare on the basis of diverse forests</a:t>
                      </a:r>
                    </a:p>
                    <a:p>
                      <a:pPr marL="342900" marR="0" indent="-342900" algn="l" defTabSz="914400" rtl="0" eaLnBrk="1" fontAlgn="auto" latinLnBrk="0" hangingPunct="1">
                        <a:lnSpc>
                          <a:spcPct val="100000"/>
                        </a:lnSpc>
                        <a:spcBef>
                          <a:spcPts val="0"/>
                        </a:spcBef>
                        <a:spcAft>
                          <a:spcPts val="0"/>
                        </a:spcAft>
                        <a:buClrTx/>
                        <a:buSzTx/>
                        <a:buFontTx/>
                        <a:buChar char="-"/>
                        <a:tabLst/>
                        <a:defRPr/>
                      </a:pPr>
                      <a:r>
                        <a:rPr lang="en-GB" sz="1800" b="1" baseline="0" dirty="0" smtClean="0">
                          <a:solidFill>
                            <a:srgbClr val="0070C0"/>
                          </a:solidFill>
                        </a:rPr>
                        <a:t>Competitive environment for forest industry and forestry to thrive</a:t>
                      </a:r>
                    </a:p>
                    <a:p>
                      <a:pPr marL="342900" marR="0" indent="-342900" algn="l" defTabSz="914400" rtl="0" eaLnBrk="1" fontAlgn="auto" latinLnBrk="0" hangingPunct="1">
                        <a:lnSpc>
                          <a:spcPct val="100000"/>
                        </a:lnSpc>
                        <a:spcBef>
                          <a:spcPts val="0"/>
                        </a:spcBef>
                        <a:spcAft>
                          <a:spcPts val="0"/>
                        </a:spcAft>
                        <a:buClrTx/>
                        <a:buSzTx/>
                        <a:buFontTx/>
                        <a:buChar char="-"/>
                        <a:tabLst/>
                        <a:defRPr/>
                      </a:pPr>
                      <a:r>
                        <a:rPr lang="en-GB" sz="1800" b="1" baseline="0" dirty="0" smtClean="0">
                          <a:solidFill>
                            <a:srgbClr val="0070C0"/>
                          </a:solidFill>
                        </a:rPr>
                        <a:t>Mitigating climate change and promoting forest product based renewable energy</a:t>
                      </a:r>
                    </a:p>
                    <a:p>
                      <a:pPr marL="342900" marR="0" indent="-342900" algn="l" defTabSz="914400" rtl="0" eaLnBrk="1" fontAlgn="auto" latinLnBrk="0" hangingPunct="1">
                        <a:lnSpc>
                          <a:spcPct val="100000"/>
                        </a:lnSpc>
                        <a:spcBef>
                          <a:spcPts val="0"/>
                        </a:spcBef>
                        <a:spcAft>
                          <a:spcPts val="0"/>
                        </a:spcAft>
                        <a:buClrTx/>
                        <a:buSzTx/>
                        <a:buFontTx/>
                        <a:buChar char="-"/>
                        <a:tabLst/>
                        <a:defRPr/>
                      </a:pPr>
                      <a:r>
                        <a:rPr lang="en-GB" sz="1800" b="1" baseline="0" dirty="0" smtClean="0">
                          <a:solidFill>
                            <a:srgbClr val="0070C0"/>
                          </a:solidFill>
                        </a:rPr>
                        <a:t>Forest biodiversity and environmental benefits</a:t>
                      </a:r>
                    </a:p>
                    <a:p>
                      <a:pPr marL="342900" marR="0" indent="-342900" algn="l" defTabSz="914400" rtl="0" eaLnBrk="1" fontAlgn="auto" latinLnBrk="0" hangingPunct="1">
                        <a:lnSpc>
                          <a:spcPct val="100000"/>
                        </a:lnSpc>
                        <a:spcBef>
                          <a:spcPts val="0"/>
                        </a:spcBef>
                        <a:spcAft>
                          <a:spcPts val="0"/>
                        </a:spcAft>
                        <a:buClrTx/>
                        <a:buSzTx/>
                        <a:buFontTx/>
                        <a:buChar char="-"/>
                        <a:tabLst/>
                        <a:defRPr/>
                      </a:pPr>
                      <a:r>
                        <a:rPr lang="en-GB" sz="1800" b="1" baseline="0" dirty="0" smtClean="0">
                          <a:solidFill>
                            <a:srgbClr val="0070C0"/>
                          </a:solidFill>
                        </a:rPr>
                        <a:t>Forest recreation and culture</a:t>
                      </a:r>
                    </a:p>
                    <a:p>
                      <a:pPr marL="342900" marR="0" indent="-342900" algn="l" defTabSz="914400" rtl="0" eaLnBrk="1" fontAlgn="auto" latinLnBrk="0" hangingPunct="1">
                        <a:lnSpc>
                          <a:spcPct val="100000"/>
                        </a:lnSpc>
                        <a:spcBef>
                          <a:spcPts val="0"/>
                        </a:spcBef>
                        <a:spcAft>
                          <a:spcPts val="0"/>
                        </a:spcAft>
                        <a:buClrTx/>
                        <a:buSzTx/>
                        <a:buFontTx/>
                        <a:buChar char="-"/>
                        <a:tabLst/>
                        <a:defRPr/>
                      </a:pPr>
                      <a:r>
                        <a:rPr lang="en-GB" sz="1800" b="1" baseline="0" dirty="0" smtClean="0">
                          <a:solidFill>
                            <a:srgbClr val="0070C0"/>
                          </a:solidFill>
                        </a:rPr>
                        <a:t>Forest sector know-how and social acceptability</a:t>
                      </a:r>
                    </a:p>
                    <a:p>
                      <a:pPr marL="342900" marR="0" indent="-342900" algn="l" defTabSz="914400" rtl="0" eaLnBrk="1" fontAlgn="auto" latinLnBrk="0" hangingPunct="1">
                        <a:lnSpc>
                          <a:spcPct val="100000"/>
                        </a:lnSpc>
                        <a:spcBef>
                          <a:spcPts val="0"/>
                        </a:spcBef>
                        <a:spcAft>
                          <a:spcPts val="0"/>
                        </a:spcAft>
                        <a:buClrTx/>
                        <a:buSzTx/>
                        <a:buFontTx/>
                        <a:buChar char="-"/>
                        <a:tabLst/>
                        <a:defRPr/>
                      </a:pPr>
                      <a:r>
                        <a:rPr lang="en-GB" sz="1800" b="1" baseline="0" dirty="0" smtClean="0">
                          <a:solidFill>
                            <a:srgbClr val="0070C0"/>
                          </a:solidFill>
                        </a:rPr>
                        <a:t>Promote sustainable management of forests internationally</a:t>
                      </a:r>
                    </a:p>
                  </a:txBody>
                  <a:tcPr marL="91454" marR="91454"/>
                </a:tc>
              </a:tr>
              <a:tr h="8843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u="sng" dirty="0" smtClean="0">
                          <a:solidFill>
                            <a:schemeClr val="tx1"/>
                          </a:solidFill>
                        </a:rPr>
                        <a:t>Courses of action</a:t>
                      </a:r>
                      <a:endParaRPr lang="en-GB" sz="1800" b="1" u="none"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800" b="1" u="none" dirty="0" smtClean="0">
                          <a:solidFill>
                            <a:srgbClr val="0070C0"/>
                          </a:solidFill>
                        </a:rPr>
                        <a:t>- Key action </a:t>
                      </a:r>
                      <a:r>
                        <a:rPr lang="en-GB" sz="1800" b="1" u="none" baseline="0" dirty="0" smtClean="0">
                          <a:solidFill>
                            <a:srgbClr val="0070C0"/>
                          </a:solidFill>
                        </a:rPr>
                        <a:t>steps and clear targets specified for each of the objectives</a:t>
                      </a:r>
                      <a:endParaRPr lang="en-GB" sz="1800" b="1" u="none" dirty="0">
                        <a:solidFill>
                          <a:srgbClr val="0070C0"/>
                        </a:solidFill>
                      </a:endParaRPr>
                    </a:p>
                  </a:txBody>
                  <a:tcPr marL="91454" marR="91454"/>
                </a:tc>
              </a:tr>
            </a:tbl>
          </a:graphicData>
        </a:graphic>
      </p:graphicFrame>
      <p:sp>
        <p:nvSpPr>
          <p:cNvPr id="2" name="TextBox 1"/>
          <p:cNvSpPr txBox="1"/>
          <p:nvPr/>
        </p:nvSpPr>
        <p:spPr>
          <a:xfrm>
            <a:off x="611560" y="574651"/>
            <a:ext cx="7488832" cy="369332"/>
          </a:xfrm>
          <a:prstGeom prst="rect">
            <a:avLst/>
          </a:prstGeom>
          <a:noFill/>
        </p:spPr>
        <p:txBody>
          <a:bodyPr wrap="square" rtlCol="0">
            <a:spAutoFit/>
          </a:bodyPr>
          <a:lstStyle/>
          <a:p>
            <a:pPr algn="ctr"/>
            <a:endParaRPr lang="en-GB" b="1" dirty="0"/>
          </a:p>
        </p:txBody>
      </p:sp>
      <p:sp>
        <p:nvSpPr>
          <p:cNvPr id="11" name="Rectangle 23"/>
          <p:cNvSpPr txBox="1">
            <a:spLocks noChangeArrowheads="1"/>
          </p:cNvSpPr>
          <p:nvPr/>
        </p:nvSpPr>
        <p:spPr bwMode="auto">
          <a:xfrm>
            <a:off x="0" y="1"/>
            <a:ext cx="9122568" cy="574650"/>
          </a:xfrm>
          <a:prstGeom prst="rect">
            <a:avLst/>
          </a:prstGeom>
          <a:solidFill>
            <a:srgbClr val="9BBB59">
              <a:lumMod val="20000"/>
              <a:lumOff val="80000"/>
            </a:srgbClr>
          </a:solidFill>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b="1" dirty="0" smtClean="0"/>
              <a:t>Finland’s Forest strategy structure</a:t>
            </a:r>
            <a:endParaRPr lang="en-GB" sz="2400" b="1" dirty="0"/>
          </a:p>
        </p:txBody>
      </p:sp>
    </p:spTree>
    <p:extLst>
      <p:ext uri="{BB962C8B-B14F-4D97-AF65-F5344CB8AC3E}">
        <p14:creationId xmlns:p14="http://schemas.microsoft.com/office/powerpoint/2010/main" val="32730548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9"/>
          <p:cNvSpPr>
            <a:spLocks noChangeArrowheads="1"/>
          </p:cNvSpPr>
          <p:nvPr/>
        </p:nvSpPr>
        <p:spPr bwMode="auto">
          <a:xfrm>
            <a:off x="57150" y="13604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GB">
              <a:solidFill>
                <a:srgbClr val="000000"/>
              </a:solidFill>
              <a:cs typeface="Arial" pitchFamily="34" charset="0"/>
            </a:endParaRPr>
          </a:p>
        </p:txBody>
      </p:sp>
      <p:sp>
        <p:nvSpPr>
          <p:cNvPr id="16387" name="Rectangle 10"/>
          <p:cNvSpPr>
            <a:spLocks noChangeArrowheads="1"/>
          </p:cNvSpPr>
          <p:nvPr/>
        </p:nvSpPr>
        <p:spPr bwMode="auto">
          <a:xfrm>
            <a:off x="57150" y="13604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GB">
              <a:solidFill>
                <a:srgbClr val="000000"/>
              </a:solidFill>
              <a:cs typeface="Arial" pitchFamily="34" charset="0"/>
            </a:endParaRPr>
          </a:p>
        </p:txBody>
      </p:sp>
      <p:sp>
        <p:nvSpPr>
          <p:cNvPr id="16388" name="Rectangle 11"/>
          <p:cNvSpPr>
            <a:spLocks noChangeArrowheads="1"/>
          </p:cNvSpPr>
          <p:nvPr/>
        </p:nvSpPr>
        <p:spPr bwMode="auto">
          <a:xfrm>
            <a:off x="57150" y="13604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GB">
              <a:solidFill>
                <a:srgbClr val="000000"/>
              </a:solidFill>
              <a:cs typeface="Arial" pitchFamily="34" charset="0"/>
            </a:endParaRPr>
          </a:p>
        </p:txBody>
      </p:sp>
      <p:sp>
        <p:nvSpPr>
          <p:cNvPr id="16389" name="Rectangle 12"/>
          <p:cNvSpPr>
            <a:spLocks noChangeArrowheads="1"/>
          </p:cNvSpPr>
          <p:nvPr/>
        </p:nvSpPr>
        <p:spPr bwMode="auto">
          <a:xfrm>
            <a:off x="57150" y="13604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GB">
              <a:solidFill>
                <a:srgbClr val="000000"/>
              </a:solidFill>
              <a:cs typeface="Arial" pitchFamily="34" charset="0"/>
            </a:endParaRPr>
          </a:p>
        </p:txBody>
      </p:sp>
      <p:sp>
        <p:nvSpPr>
          <p:cNvPr id="16390" name="Rectangle 1"/>
          <p:cNvSpPr>
            <a:spLocks noChangeArrowheads="1"/>
          </p:cNvSpPr>
          <p:nvPr/>
        </p:nvSpPr>
        <p:spPr bwMode="auto">
          <a:xfrm>
            <a:off x="241300" y="1730375"/>
            <a:ext cx="8291513"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endParaRPr lang="en-GB">
              <a:solidFill>
                <a:srgbClr val="000000"/>
              </a:solidFill>
              <a:cs typeface="Arial" pitchFamily="34" charset="0"/>
            </a:endParaRPr>
          </a:p>
          <a:p>
            <a:pPr fontAlgn="base">
              <a:spcBef>
                <a:spcPct val="0"/>
              </a:spcBef>
              <a:spcAft>
                <a:spcPct val="0"/>
              </a:spcAft>
            </a:pPr>
            <a:endParaRPr lang="en-GB">
              <a:solidFill>
                <a:srgbClr val="000000"/>
              </a:solidFill>
              <a:cs typeface="Arial" pitchFamily="34" charset="0"/>
            </a:endParaRPr>
          </a:p>
          <a:p>
            <a:pPr fontAlgn="base">
              <a:spcBef>
                <a:spcPct val="0"/>
              </a:spcBef>
              <a:spcAft>
                <a:spcPct val="0"/>
              </a:spcAft>
            </a:pPr>
            <a:endParaRPr lang="en-GB">
              <a:solidFill>
                <a:srgbClr val="000000"/>
              </a:solidFill>
              <a:cs typeface="Arial" pitchFamily="34" charset="0"/>
            </a:endParaRPr>
          </a:p>
          <a:p>
            <a:pPr fontAlgn="base">
              <a:spcBef>
                <a:spcPct val="0"/>
              </a:spcBef>
              <a:spcAft>
                <a:spcPct val="0"/>
              </a:spcAft>
            </a:pPr>
            <a:endParaRPr lang="en-GB">
              <a:solidFill>
                <a:srgbClr val="000000"/>
              </a:solidFill>
              <a:cs typeface="Arial" pitchFamily="34" charset="0"/>
            </a:endParaRPr>
          </a:p>
          <a:p>
            <a:pPr fontAlgn="base">
              <a:spcBef>
                <a:spcPct val="0"/>
              </a:spcBef>
              <a:spcAft>
                <a:spcPct val="0"/>
              </a:spcAft>
            </a:pPr>
            <a:endParaRPr lang="en-GB">
              <a:solidFill>
                <a:srgbClr val="000000"/>
              </a:solidFill>
              <a:cs typeface="Arial" pitchFamily="34" charset="0"/>
            </a:endParaRPr>
          </a:p>
          <a:p>
            <a:pPr fontAlgn="base">
              <a:spcBef>
                <a:spcPct val="0"/>
              </a:spcBef>
              <a:spcAft>
                <a:spcPct val="0"/>
              </a:spcAft>
            </a:pPr>
            <a:endParaRPr lang="en-GB">
              <a:solidFill>
                <a:srgbClr val="000000"/>
              </a:solidFill>
              <a:cs typeface="Arial" pitchFamily="34" charset="0"/>
            </a:endParaRPr>
          </a:p>
          <a:p>
            <a:pPr fontAlgn="base">
              <a:spcBef>
                <a:spcPct val="0"/>
              </a:spcBef>
              <a:spcAft>
                <a:spcPct val="0"/>
              </a:spcAft>
            </a:pPr>
            <a:endParaRPr lang="en-GB">
              <a:solidFill>
                <a:srgbClr val="000000"/>
              </a:solidFill>
              <a:cs typeface="Arial" pitchFamily="34" charset="0"/>
            </a:endParaRPr>
          </a:p>
        </p:txBody>
      </p:sp>
      <p:sp>
        <p:nvSpPr>
          <p:cNvPr id="16391" name="Rectangle 2"/>
          <p:cNvSpPr>
            <a:spLocks noChangeArrowheads="1"/>
          </p:cNvSpPr>
          <p:nvPr/>
        </p:nvSpPr>
        <p:spPr bwMode="auto">
          <a:xfrm>
            <a:off x="468313" y="3675063"/>
            <a:ext cx="8532812" cy="5540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fontAlgn="base">
              <a:spcBef>
                <a:spcPct val="0"/>
              </a:spcBef>
              <a:spcAft>
                <a:spcPct val="0"/>
              </a:spcAft>
            </a:pPr>
            <a:endParaRPr lang="en-GB" sz="1600">
              <a:solidFill>
                <a:srgbClr val="000000"/>
              </a:solidFill>
              <a:cs typeface="Arial" pitchFamily="34" charset="0"/>
            </a:endParaRPr>
          </a:p>
          <a:p>
            <a:pPr marL="342900" indent="-342900" fontAlgn="base">
              <a:spcBef>
                <a:spcPct val="0"/>
              </a:spcBef>
              <a:spcAft>
                <a:spcPct val="0"/>
              </a:spcAft>
            </a:pPr>
            <a:r>
              <a:rPr lang="en-GB" sz="1400">
                <a:solidFill>
                  <a:srgbClr val="000000"/>
                </a:solidFill>
                <a:cs typeface="Arial" pitchFamily="34" charset="0"/>
              </a:rPr>
              <a:t>.</a:t>
            </a:r>
          </a:p>
        </p:txBody>
      </p:sp>
      <p:graphicFrame>
        <p:nvGraphicFramePr>
          <p:cNvPr id="4" name="Table 3"/>
          <p:cNvGraphicFramePr>
            <a:graphicFrameLocks noGrp="1"/>
          </p:cNvGraphicFramePr>
          <p:nvPr>
            <p:extLst>
              <p:ext uri="{D42A27DB-BD31-4B8C-83A1-F6EECF244321}">
                <p14:modId xmlns:p14="http://schemas.microsoft.com/office/powerpoint/2010/main" val="1835735887"/>
              </p:ext>
            </p:extLst>
          </p:nvPr>
        </p:nvGraphicFramePr>
        <p:xfrm>
          <a:off x="0" y="714551"/>
          <a:ext cx="9121139" cy="5842881"/>
        </p:xfrm>
        <a:graphic>
          <a:graphicData uri="http://schemas.openxmlformats.org/drawingml/2006/table">
            <a:tbl>
              <a:tblPr firstRow="1" bandRow="1">
                <a:tableStyleId>{5C22544A-7EE6-4342-B048-85BDC9FD1C3A}</a:tableStyleId>
              </a:tblPr>
              <a:tblGrid>
                <a:gridCol w="9121139"/>
              </a:tblGrid>
              <a:tr h="10566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u="sng" dirty="0" smtClean="0">
                          <a:solidFill>
                            <a:schemeClr val="tx1"/>
                          </a:solidFill>
                        </a:rPr>
                        <a:t>PART 1. OUR VISION</a:t>
                      </a:r>
                      <a:r>
                        <a:rPr lang="en-GB" sz="1800" b="1" u="sng" dirty="0" smtClean="0">
                          <a:solidFill>
                            <a:srgbClr val="0070C0"/>
                          </a:solidFill>
                        </a:rPr>
                        <a:t>:</a:t>
                      </a:r>
                      <a:r>
                        <a:rPr lang="en-GB" sz="1800" b="1" u="none" baseline="0" dirty="0" smtClean="0">
                          <a:solidFill>
                            <a:srgbClr val="0070C0"/>
                          </a:solidFill>
                        </a:rPr>
                        <a:t> </a:t>
                      </a:r>
                      <a:r>
                        <a:rPr lang="en-GB" sz="1800" b="1" dirty="0" smtClean="0">
                          <a:solidFill>
                            <a:srgbClr val="0070C0"/>
                          </a:solidFill>
                        </a:rPr>
                        <a:t>By the second half of this century, people are benefiting widely from Scotland’s trees, woodlands and forests, actively engaging with and looking after them for the use and enjoyment of generations to come. The forestry resource has become a central part of our culture, economy and environment.</a:t>
                      </a:r>
                    </a:p>
                  </a:txBody>
                  <a:tcPr marL="91454" marR="91454"/>
                </a:tc>
              </a:tr>
              <a:tr h="6616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u="sng" dirty="0" smtClean="0">
                          <a:solidFill>
                            <a:schemeClr val="tx1"/>
                          </a:solidFill>
                        </a:rPr>
                        <a:t>Principles</a:t>
                      </a:r>
                      <a:r>
                        <a:rPr lang="en-GB" sz="1800" b="1" dirty="0" smtClean="0">
                          <a:solidFill>
                            <a:srgbClr val="0070C0"/>
                          </a:solidFill>
                        </a:rPr>
                        <a:t>: Sustainable development underpinned by sustainable forest management, social inclusion, links to other land uses and business</a:t>
                      </a:r>
                    </a:p>
                  </a:txBody>
                  <a:tcPr marL="91454" marR="91454"/>
                </a:tc>
              </a:tr>
              <a:tr h="5689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u="sng" dirty="0" smtClean="0">
                          <a:solidFill>
                            <a:schemeClr val="tx1"/>
                          </a:solidFill>
                        </a:rPr>
                        <a:t>Outcomes</a:t>
                      </a:r>
                      <a:r>
                        <a:rPr lang="en-GB" sz="1800" b="1" dirty="0" smtClean="0">
                          <a:solidFill>
                            <a:schemeClr val="tx1"/>
                          </a:solidFill>
                        </a:rPr>
                        <a:t>: </a:t>
                      </a:r>
                      <a:r>
                        <a:rPr lang="en-GB" sz="1800" b="1" dirty="0" smtClean="0">
                          <a:solidFill>
                            <a:srgbClr val="0070C0"/>
                          </a:solidFill>
                        </a:rPr>
                        <a:t>1)</a:t>
                      </a:r>
                      <a:r>
                        <a:rPr lang="en-GB" sz="1800" b="1" baseline="0" dirty="0" smtClean="0">
                          <a:solidFill>
                            <a:srgbClr val="0070C0"/>
                          </a:solidFill>
                        </a:rPr>
                        <a:t> Improved health and wellbeing of communities, 2) profitable forest businesses, 3) Aim for high quality, resilient natural environment. </a:t>
                      </a:r>
                      <a:endParaRPr lang="en-GB" sz="1800" b="1" dirty="0" smtClean="0">
                        <a:solidFill>
                          <a:srgbClr val="0070C0"/>
                        </a:solidFill>
                      </a:endParaRPr>
                    </a:p>
                  </a:txBody>
                  <a:tcPr marL="91454" marR="91454"/>
                </a:tc>
              </a:tr>
              <a:tr h="8128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u="sng" dirty="0" smtClean="0">
                          <a:solidFill>
                            <a:schemeClr val="tx1"/>
                          </a:solidFill>
                        </a:rPr>
                        <a:t>Objectives</a:t>
                      </a:r>
                      <a:r>
                        <a:rPr lang="en-GB" sz="1800" b="1" dirty="0" smtClean="0">
                          <a:solidFill>
                            <a:srgbClr val="0070C0"/>
                          </a:solidFill>
                        </a:rPr>
                        <a:t>: 1) Community participation and forestry</a:t>
                      </a:r>
                      <a:r>
                        <a:rPr lang="en-GB" sz="1800" b="1" baseline="0" dirty="0" smtClean="0">
                          <a:solidFill>
                            <a:srgbClr val="0070C0"/>
                          </a:solidFill>
                        </a:rPr>
                        <a:t> </a:t>
                      </a:r>
                      <a:r>
                        <a:rPr lang="en-GB" sz="1800" b="1" dirty="0" smtClean="0">
                          <a:solidFill>
                            <a:srgbClr val="0070C0"/>
                          </a:solidFill>
                        </a:rPr>
                        <a:t>skills development. 2) Increase efficiency and diversity of forest products and services. 3) Enhance biodiversity, climate mitigation,</a:t>
                      </a:r>
                      <a:r>
                        <a:rPr lang="en-GB" sz="1800" b="1" baseline="0" dirty="0" smtClean="0">
                          <a:solidFill>
                            <a:srgbClr val="0070C0"/>
                          </a:solidFill>
                        </a:rPr>
                        <a:t> social and water protection. </a:t>
                      </a:r>
                      <a:endParaRPr lang="en-GB" sz="1800" b="1" dirty="0" smtClean="0">
                        <a:solidFill>
                          <a:srgbClr val="0070C0"/>
                        </a:solidFill>
                      </a:endParaRPr>
                    </a:p>
                  </a:txBody>
                  <a:tcPr marL="91454" marR="91454"/>
                </a:tc>
              </a:tr>
              <a:tr h="1056673">
                <a:tc>
                  <a:txBody>
                    <a:bodyPr/>
                    <a:lstStyle/>
                    <a:p>
                      <a:pPr marL="342900" marR="0" indent="-342900" algn="l" defTabSz="914400" rtl="0" eaLnBrk="1" fontAlgn="auto" latinLnBrk="0" hangingPunct="1">
                        <a:lnSpc>
                          <a:spcPct val="100000"/>
                        </a:lnSpc>
                        <a:spcBef>
                          <a:spcPts val="0"/>
                        </a:spcBef>
                        <a:spcAft>
                          <a:spcPts val="0"/>
                        </a:spcAft>
                        <a:buClrTx/>
                        <a:buSzTx/>
                        <a:buFontTx/>
                        <a:buNone/>
                        <a:tabLst/>
                        <a:defRPr/>
                      </a:pPr>
                      <a:r>
                        <a:rPr lang="en-GB" sz="1800" b="1" u="sng" dirty="0" smtClean="0">
                          <a:solidFill>
                            <a:schemeClr val="tx1"/>
                          </a:solidFill>
                        </a:rPr>
                        <a:t>Part 2.</a:t>
                      </a:r>
                      <a:r>
                        <a:rPr lang="en-GB" sz="1800" b="1" u="sng" baseline="0" dirty="0" smtClean="0">
                          <a:solidFill>
                            <a:schemeClr val="tx1"/>
                          </a:solidFill>
                        </a:rPr>
                        <a:t> ACHIEVING THE VISION</a:t>
                      </a:r>
                      <a:r>
                        <a:rPr lang="en-GB" sz="1800" b="1" u="sng" dirty="0" smtClean="0">
                          <a:solidFill>
                            <a:schemeClr val="tx1"/>
                          </a:solidFill>
                        </a:rPr>
                        <a:t>:</a:t>
                      </a:r>
                      <a:r>
                        <a:rPr lang="en-GB" sz="1800" b="1" u="sng" baseline="0" dirty="0" smtClean="0">
                          <a:solidFill>
                            <a:schemeClr val="tx1"/>
                          </a:solidFill>
                        </a:rPr>
                        <a:t> </a:t>
                      </a:r>
                      <a:r>
                        <a:rPr lang="en-GB" sz="1800" b="1" u="sng" dirty="0" smtClean="0">
                          <a:solidFill>
                            <a:schemeClr val="tx1"/>
                          </a:solidFill>
                        </a:rPr>
                        <a:t>Key operational themes – with  broad implementation plans,</a:t>
                      </a:r>
                      <a:r>
                        <a:rPr lang="en-GB" sz="1800" b="1" u="sng" baseline="0" dirty="0" smtClean="0">
                          <a:solidFill>
                            <a:schemeClr val="tx1"/>
                          </a:solidFill>
                        </a:rPr>
                        <a:t> targets for each one</a:t>
                      </a:r>
                      <a:r>
                        <a:rPr lang="en-GB" sz="1800" b="1" dirty="0" smtClean="0">
                          <a:solidFill>
                            <a:srgbClr val="0070C0"/>
                          </a:solidFill>
                        </a:rPr>
                        <a:t>:  a) Timber and energy, b) Forestry Business Development, c) Community engagement and development, d) Access and health, e)</a:t>
                      </a:r>
                      <a:r>
                        <a:rPr lang="en-GB" sz="1800" b="1" baseline="0" dirty="0" smtClean="0">
                          <a:solidFill>
                            <a:srgbClr val="0070C0"/>
                          </a:solidFill>
                        </a:rPr>
                        <a:t>  </a:t>
                      </a:r>
                      <a:r>
                        <a:rPr lang="en-GB" sz="1800" b="1" dirty="0" smtClean="0">
                          <a:solidFill>
                            <a:srgbClr val="0070C0"/>
                          </a:solidFill>
                        </a:rPr>
                        <a:t>Environmental quality, f) Biodiversity, g)Climate change</a:t>
                      </a:r>
                      <a:endParaRPr lang="en-GB" sz="1800" b="1" dirty="0">
                        <a:solidFill>
                          <a:srgbClr val="0070C0"/>
                        </a:solidFill>
                      </a:endParaRPr>
                    </a:p>
                  </a:txBody>
                  <a:tcPr marL="91454" marR="91454"/>
                </a:tc>
              </a:tr>
              <a:tr h="1249328">
                <a:tc>
                  <a:txBody>
                    <a:bodyPr/>
                    <a:lstStyle/>
                    <a:p>
                      <a:pPr marL="342900" indent="-342900"/>
                      <a:r>
                        <a:rPr lang="en-GB" sz="1800" b="1" u="sng" dirty="0" smtClean="0">
                          <a:solidFill>
                            <a:schemeClr val="tx1"/>
                          </a:solidFill>
                        </a:rPr>
                        <a:t>Part 3 DELIVERY: </a:t>
                      </a:r>
                      <a:r>
                        <a:rPr lang="en-GB" sz="1800" b="1" u="sng" dirty="0" smtClean="0">
                          <a:solidFill>
                            <a:srgbClr val="0070C0"/>
                          </a:solidFill>
                        </a:rPr>
                        <a:t>Guidance</a:t>
                      </a:r>
                      <a:r>
                        <a:rPr lang="en-GB" sz="1800" b="1" u="sng" baseline="0" dirty="0" smtClean="0">
                          <a:solidFill>
                            <a:srgbClr val="0070C0"/>
                          </a:solidFill>
                        </a:rPr>
                        <a:t> on i</a:t>
                      </a:r>
                      <a:r>
                        <a:rPr lang="en-GB" sz="1800" b="1" u="sng" dirty="0" smtClean="0">
                          <a:solidFill>
                            <a:srgbClr val="0070C0"/>
                          </a:solidFill>
                        </a:rPr>
                        <a:t>ncentives,</a:t>
                      </a:r>
                      <a:r>
                        <a:rPr lang="en-GB" sz="1800" b="1" u="sng" baseline="0" dirty="0" smtClean="0">
                          <a:solidFill>
                            <a:srgbClr val="0070C0"/>
                          </a:solidFill>
                        </a:rPr>
                        <a:t> regulations, resources, r</a:t>
                      </a:r>
                      <a:r>
                        <a:rPr lang="en-GB" sz="1800" b="1" u="sng" dirty="0" smtClean="0">
                          <a:solidFill>
                            <a:srgbClr val="0070C0"/>
                          </a:solidFill>
                        </a:rPr>
                        <a:t>oles and responsibilities</a:t>
                      </a:r>
                      <a:r>
                        <a:rPr lang="en-GB" sz="1800" b="1" dirty="0" smtClean="0">
                          <a:solidFill>
                            <a:srgbClr val="0070C0"/>
                          </a:solidFill>
                        </a:rPr>
                        <a:t>. Providing guidance on what would</a:t>
                      </a:r>
                      <a:r>
                        <a:rPr lang="en-GB" sz="1800" b="1" baseline="0" dirty="0" smtClean="0">
                          <a:solidFill>
                            <a:srgbClr val="0070C0"/>
                          </a:solidFill>
                        </a:rPr>
                        <a:t> be</a:t>
                      </a:r>
                      <a:r>
                        <a:rPr lang="en-GB" sz="1800" b="1" dirty="0" smtClean="0">
                          <a:solidFill>
                            <a:srgbClr val="0070C0"/>
                          </a:solidFill>
                        </a:rPr>
                        <a:t> required in</a:t>
                      </a:r>
                      <a:r>
                        <a:rPr lang="en-GB" sz="1800" b="1" baseline="0" dirty="0" smtClean="0">
                          <a:solidFill>
                            <a:srgbClr val="0070C0"/>
                          </a:solidFill>
                        </a:rPr>
                        <a:t> terms of ‘carrots’ and ‘sticks’ to stimulate the sector, roles and responsibilities of all key stakeholders to successfully implement the strategy. </a:t>
                      </a:r>
                      <a:r>
                        <a:rPr lang="en-GB" sz="1800" b="1" dirty="0" smtClean="0">
                          <a:solidFill>
                            <a:srgbClr val="0070C0"/>
                          </a:solidFill>
                        </a:rPr>
                        <a:t> </a:t>
                      </a:r>
                      <a:endParaRPr lang="en-GB" sz="1800" dirty="0"/>
                    </a:p>
                  </a:txBody>
                  <a:tcPr marL="91454" marR="91454"/>
                </a:tc>
              </a:tr>
            </a:tbl>
          </a:graphicData>
        </a:graphic>
      </p:graphicFrame>
      <p:sp>
        <p:nvSpPr>
          <p:cNvPr id="11" name="Rectangle 23"/>
          <p:cNvSpPr txBox="1">
            <a:spLocks noChangeArrowheads="1"/>
          </p:cNvSpPr>
          <p:nvPr/>
        </p:nvSpPr>
        <p:spPr bwMode="auto">
          <a:xfrm>
            <a:off x="0" y="2"/>
            <a:ext cx="9122568" cy="600164"/>
          </a:xfrm>
          <a:prstGeom prst="rect">
            <a:avLst/>
          </a:prstGeom>
          <a:solidFill>
            <a:srgbClr val="9BBB59">
              <a:lumMod val="20000"/>
              <a:lumOff val="80000"/>
            </a:srgbClr>
          </a:solidFill>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Calibri"/>
              <a:ea typeface="+mj-ea"/>
              <a:cs typeface="Arial" pitchFamily="34" charset="0"/>
            </a:endParaRPr>
          </a:p>
        </p:txBody>
      </p:sp>
      <p:sp>
        <p:nvSpPr>
          <p:cNvPr id="12" name="TextBox 11"/>
          <p:cNvSpPr txBox="1"/>
          <p:nvPr/>
        </p:nvSpPr>
        <p:spPr>
          <a:xfrm>
            <a:off x="0" y="1"/>
            <a:ext cx="9122568" cy="400110"/>
          </a:xfrm>
          <a:prstGeom prst="rect">
            <a:avLst/>
          </a:prstGeom>
          <a:noFill/>
        </p:spPr>
        <p:txBody>
          <a:bodyPr wrap="square" rtlCol="0">
            <a:spAutoFit/>
          </a:bodyPr>
          <a:lstStyle/>
          <a:p>
            <a:pPr algn="ctr"/>
            <a:r>
              <a:rPr lang="en-GB" sz="2000" b="1" dirty="0">
                <a:solidFill>
                  <a:srgbClr val="000000"/>
                </a:solidFill>
              </a:rPr>
              <a:t>Scotland’s </a:t>
            </a:r>
            <a:r>
              <a:rPr lang="en-GB" sz="2000" b="1" dirty="0" smtClean="0">
                <a:solidFill>
                  <a:srgbClr val="000000"/>
                </a:solidFill>
              </a:rPr>
              <a:t>forestry strategy </a:t>
            </a:r>
            <a:r>
              <a:rPr lang="en-GB" sz="2000" b="1" dirty="0">
                <a:solidFill>
                  <a:srgbClr val="000000"/>
                </a:solidFill>
              </a:rPr>
              <a:t>structure - it is </a:t>
            </a:r>
            <a:r>
              <a:rPr lang="en-GB" sz="2000" b="1" dirty="0" smtClean="0">
                <a:solidFill>
                  <a:srgbClr val="000000"/>
                </a:solidFill>
              </a:rPr>
              <a:t>60 </a:t>
            </a:r>
            <a:r>
              <a:rPr lang="en-GB" sz="2000" b="1" dirty="0">
                <a:solidFill>
                  <a:srgbClr val="000000"/>
                </a:solidFill>
              </a:rPr>
              <a:t>pages </a:t>
            </a:r>
            <a:r>
              <a:rPr lang="en-GB" sz="2000" b="1" dirty="0" smtClean="0">
                <a:solidFill>
                  <a:srgbClr val="000000"/>
                </a:solidFill>
              </a:rPr>
              <a:t>long. </a:t>
            </a:r>
            <a:endParaRPr lang="en-GB" sz="2000" dirty="0"/>
          </a:p>
        </p:txBody>
      </p:sp>
    </p:spTree>
    <p:extLst>
      <p:ext uri="{BB962C8B-B14F-4D97-AF65-F5344CB8AC3E}">
        <p14:creationId xmlns:p14="http://schemas.microsoft.com/office/powerpoint/2010/main" val="13076536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9"/>
          <p:cNvSpPr>
            <a:spLocks noChangeArrowheads="1"/>
          </p:cNvSpPr>
          <p:nvPr/>
        </p:nvSpPr>
        <p:spPr bwMode="auto">
          <a:xfrm>
            <a:off x="57150" y="13604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GB">
              <a:solidFill>
                <a:srgbClr val="000000"/>
              </a:solidFill>
              <a:cs typeface="Arial" pitchFamily="34" charset="0"/>
            </a:endParaRPr>
          </a:p>
        </p:txBody>
      </p:sp>
      <p:sp>
        <p:nvSpPr>
          <p:cNvPr id="16387" name="Rectangle 10"/>
          <p:cNvSpPr>
            <a:spLocks noChangeArrowheads="1"/>
          </p:cNvSpPr>
          <p:nvPr/>
        </p:nvSpPr>
        <p:spPr bwMode="auto">
          <a:xfrm>
            <a:off x="57150" y="13604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GB">
              <a:solidFill>
                <a:srgbClr val="000000"/>
              </a:solidFill>
              <a:cs typeface="Arial" pitchFamily="34" charset="0"/>
            </a:endParaRPr>
          </a:p>
        </p:txBody>
      </p:sp>
      <p:sp>
        <p:nvSpPr>
          <p:cNvPr id="16388" name="Rectangle 11"/>
          <p:cNvSpPr>
            <a:spLocks noChangeArrowheads="1"/>
          </p:cNvSpPr>
          <p:nvPr/>
        </p:nvSpPr>
        <p:spPr bwMode="auto">
          <a:xfrm>
            <a:off x="57150" y="13604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GB">
              <a:solidFill>
                <a:srgbClr val="000000"/>
              </a:solidFill>
              <a:cs typeface="Arial" pitchFamily="34" charset="0"/>
            </a:endParaRPr>
          </a:p>
        </p:txBody>
      </p:sp>
      <p:sp>
        <p:nvSpPr>
          <p:cNvPr id="16389" name="Rectangle 12"/>
          <p:cNvSpPr>
            <a:spLocks noChangeArrowheads="1"/>
          </p:cNvSpPr>
          <p:nvPr/>
        </p:nvSpPr>
        <p:spPr bwMode="auto">
          <a:xfrm>
            <a:off x="57150" y="13604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GB">
              <a:solidFill>
                <a:srgbClr val="000000"/>
              </a:solidFill>
              <a:cs typeface="Arial" pitchFamily="34" charset="0"/>
            </a:endParaRPr>
          </a:p>
        </p:txBody>
      </p:sp>
      <p:sp>
        <p:nvSpPr>
          <p:cNvPr id="16390" name="Rectangle 1"/>
          <p:cNvSpPr>
            <a:spLocks noChangeArrowheads="1"/>
          </p:cNvSpPr>
          <p:nvPr/>
        </p:nvSpPr>
        <p:spPr bwMode="auto">
          <a:xfrm>
            <a:off x="241300" y="1730375"/>
            <a:ext cx="8291513"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endParaRPr lang="en-GB">
              <a:solidFill>
                <a:srgbClr val="000000"/>
              </a:solidFill>
              <a:cs typeface="Arial" pitchFamily="34" charset="0"/>
            </a:endParaRPr>
          </a:p>
          <a:p>
            <a:pPr fontAlgn="base">
              <a:spcBef>
                <a:spcPct val="0"/>
              </a:spcBef>
              <a:spcAft>
                <a:spcPct val="0"/>
              </a:spcAft>
            </a:pPr>
            <a:endParaRPr lang="en-GB">
              <a:solidFill>
                <a:srgbClr val="000000"/>
              </a:solidFill>
              <a:cs typeface="Arial" pitchFamily="34" charset="0"/>
            </a:endParaRPr>
          </a:p>
          <a:p>
            <a:pPr fontAlgn="base">
              <a:spcBef>
                <a:spcPct val="0"/>
              </a:spcBef>
              <a:spcAft>
                <a:spcPct val="0"/>
              </a:spcAft>
            </a:pPr>
            <a:endParaRPr lang="en-GB">
              <a:solidFill>
                <a:srgbClr val="000000"/>
              </a:solidFill>
              <a:cs typeface="Arial" pitchFamily="34" charset="0"/>
            </a:endParaRPr>
          </a:p>
          <a:p>
            <a:pPr fontAlgn="base">
              <a:spcBef>
                <a:spcPct val="0"/>
              </a:spcBef>
              <a:spcAft>
                <a:spcPct val="0"/>
              </a:spcAft>
            </a:pPr>
            <a:endParaRPr lang="en-GB">
              <a:solidFill>
                <a:srgbClr val="000000"/>
              </a:solidFill>
              <a:cs typeface="Arial" pitchFamily="34" charset="0"/>
            </a:endParaRPr>
          </a:p>
          <a:p>
            <a:pPr fontAlgn="base">
              <a:spcBef>
                <a:spcPct val="0"/>
              </a:spcBef>
              <a:spcAft>
                <a:spcPct val="0"/>
              </a:spcAft>
            </a:pPr>
            <a:endParaRPr lang="en-GB">
              <a:solidFill>
                <a:srgbClr val="000000"/>
              </a:solidFill>
              <a:cs typeface="Arial" pitchFamily="34" charset="0"/>
            </a:endParaRPr>
          </a:p>
          <a:p>
            <a:pPr fontAlgn="base">
              <a:spcBef>
                <a:spcPct val="0"/>
              </a:spcBef>
              <a:spcAft>
                <a:spcPct val="0"/>
              </a:spcAft>
            </a:pPr>
            <a:endParaRPr lang="en-GB">
              <a:solidFill>
                <a:srgbClr val="000000"/>
              </a:solidFill>
              <a:cs typeface="Arial" pitchFamily="34" charset="0"/>
            </a:endParaRPr>
          </a:p>
          <a:p>
            <a:pPr fontAlgn="base">
              <a:spcBef>
                <a:spcPct val="0"/>
              </a:spcBef>
              <a:spcAft>
                <a:spcPct val="0"/>
              </a:spcAft>
            </a:pPr>
            <a:endParaRPr lang="en-GB">
              <a:solidFill>
                <a:srgbClr val="000000"/>
              </a:solidFill>
              <a:cs typeface="Arial" pitchFamily="34" charset="0"/>
            </a:endParaRPr>
          </a:p>
        </p:txBody>
      </p:sp>
      <p:sp>
        <p:nvSpPr>
          <p:cNvPr id="11" name="Rectangle 23"/>
          <p:cNvSpPr txBox="1">
            <a:spLocks noChangeArrowheads="1"/>
          </p:cNvSpPr>
          <p:nvPr/>
        </p:nvSpPr>
        <p:spPr bwMode="auto">
          <a:xfrm>
            <a:off x="0" y="1"/>
            <a:ext cx="9122568" cy="1200329"/>
          </a:xfrm>
          <a:prstGeom prst="rect">
            <a:avLst/>
          </a:prstGeom>
          <a:solidFill>
            <a:srgbClr val="9BBB59">
              <a:lumMod val="20000"/>
              <a:lumOff val="80000"/>
            </a:srgbClr>
          </a:solidFill>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Calibri"/>
              <a:ea typeface="+mj-ea"/>
              <a:cs typeface="Arial" pitchFamily="34" charset="0"/>
            </a:endParaRPr>
          </a:p>
        </p:txBody>
      </p:sp>
      <p:sp>
        <p:nvSpPr>
          <p:cNvPr id="12" name="TextBox 11"/>
          <p:cNvSpPr txBox="1"/>
          <p:nvPr/>
        </p:nvSpPr>
        <p:spPr>
          <a:xfrm>
            <a:off x="0" y="1"/>
            <a:ext cx="9122568" cy="1200329"/>
          </a:xfrm>
          <a:prstGeom prst="rect">
            <a:avLst/>
          </a:prstGeom>
          <a:noFill/>
        </p:spPr>
        <p:txBody>
          <a:bodyPr wrap="square" rtlCol="0">
            <a:spAutoFit/>
          </a:bodyPr>
          <a:lstStyle/>
          <a:p>
            <a:pPr algn="ctr"/>
            <a:r>
              <a:rPr lang="en-GB" sz="2400" b="1" dirty="0" smtClean="0"/>
              <a:t>Good inclusive process led to well accepted forest strategy in Scotland that was seen as a product of society at large, not only the forest service.</a:t>
            </a:r>
            <a:endParaRPr lang="en-GB" sz="2400" b="1" dirty="0"/>
          </a:p>
        </p:txBody>
      </p:sp>
      <p:pic>
        <p:nvPicPr>
          <p:cNvPr id="2050" name="Picture 2" descr="C:\Users\PeterOHara\Desktop\Pictures and illustrations for Website\Forest Policy consultation Angus Counci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01" y="1170144"/>
            <a:ext cx="4855056" cy="391504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55230" y="5085184"/>
            <a:ext cx="9122568" cy="1754326"/>
          </a:xfrm>
          <a:prstGeom prst="rect">
            <a:avLst/>
          </a:prstGeom>
          <a:noFill/>
        </p:spPr>
        <p:txBody>
          <a:bodyPr wrap="square" rtlCol="0">
            <a:spAutoFit/>
          </a:bodyPr>
          <a:lstStyle/>
          <a:p>
            <a:pPr algn="ctr"/>
            <a:r>
              <a:rPr lang="en-GB" b="1" dirty="0" smtClean="0"/>
              <a:t>Development of regional variations of the Scottish Forest policy used the process and methods that we have used in this training workshop; </a:t>
            </a:r>
          </a:p>
          <a:p>
            <a:pPr algn="ctr"/>
            <a:r>
              <a:rPr lang="en-GB" dirty="0" smtClean="0"/>
              <a:t>Stakeholder mapping; Poster with post-its; Rights, Revenues, Responsibilities analysis, Strength Weakness; </a:t>
            </a:r>
            <a:r>
              <a:rPr lang="en-GB" b="1" dirty="0" smtClean="0"/>
              <a:t>Opportunities and Threats Analysis (In photo above); </a:t>
            </a:r>
            <a:r>
              <a:rPr lang="en-GB" dirty="0" smtClean="0"/>
              <a:t>Problem Analysis, Fishbowl Debate and the Solution tree/Logical Framework approach to structure the document.</a:t>
            </a:r>
            <a:endParaRPr lang="en-GB" dirty="0"/>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6558" y="1161731"/>
            <a:ext cx="4049800" cy="3923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71850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9"/>
          <p:cNvSpPr>
            <a:spLocks noChangeArrowheads="1"/>
          </p:cNvSpPr>
          <p:nvPr/>
        </p:nvSpPr>
        <p:spPr bwMode="auto">
          <a:xfrm>
            <a:off x="57150" y="13604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GB">
              <a:solidFill>
                <a:srgbClr val="000000"/>
              </a:solidFill>
              <a:cs typeface="Arial" pitchFamily="34" charset="0"/>
            </a:endParaRPr>
          </a:p>
        </p:txBody>
      </p:sp>
      <p:sp>
        <p:nvSpPr>
          <p:cNvPr id="18435" name="Rectangle 10"/>
          <p:cNvSpPr>
            <a:spLocks noChangeArrowheads="1"/>
          </p:cNvSpPr>
          <p:nvPr/>
        </p:nvSpPr>
        <p:spPr bwMode="auto">
          <a:xfrm>
            <a:off x="57150" y="13604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GB">
              <a:solidFill>
                <a:srgbClr val="000000"/>
              </a:solidFill>
              <a:cs typeface="Arial" pitchFamily="34" charset="0"/>
            </a:endParaRPr>
          </a:p>
        </p:txBody>
      </p:sp>
      <p:sp>
        <p:nvSpPr>
          <p:cNvPr id="18436" name="Rectangle 11"/>
          <p:cNvSpPr>
            <a:spLocks noChangeArrowheads="1"/>
          </p:cNvSpPr>
          <p:nvPr/>
        </p:nvSpPr>
        <p:spPr bwMode="auto">
          <a:xfrm>
            <a:off x="57150" y="13604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GB">
              <a:solidFill>
                <a:srgbClr val="000000"/>
              </a:solidFill>
              <a:cs typeface="Arial" pitchFamily="34" charset="0"/>
            </a:endParaRPr>
          </a:p>
        </p:txBody>
      </p:sp>
      <p:sp>
        <p:nvSpPr>
          <p:cNvPr id="18437" name="Rectangle 12"/>
          <p:cNvSpPr>
            <a:spLocks noChangeArrowheads="1"/>
          </p:cNvSpPr>
          <p:nvPr/>
        </p:nvSpPr>
        <p:spPr bwMode="auto">
          <a:xfrm>
            <a:off x="57150" y="13604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GB">
              <a:solidFill>
                <a:srgbClr val="000000"/>
              </a:solidFill>
              <a:cs typeface="Arial" pitchFamily="34" charset="0"/>
            </a:endParaRPr>
          </a:p>
        </p:txBody>
      </p:sp>
      <p:sp>
        <p:nvSpPr>
          <p:cNvPr id="18438" name="Rectangle 1"/>
          <p:cNvSpPr>
            <a:spLocks noChangeArrowheads="1"/>
          </p:cNvSpPr>
          <p:nvPr/>
        </p:nvSpPr>
        <p:spPr bwMode="auto">
          <a:xfrm>
            <a:off x="241300" y="1730375"/>
            <a:ext cx="8291513"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endParaRPr lang="en-GB">
              <a:solidFill>
                <a:srgbClr val="000000"/>
              </a:solidFill>
              <a:cs typeface="Arial" pitchFamily="34" charset="0"/>
            </a:endParaRPr>
          </a:p>
          <a:p>
            <a:pPr fontAlgn="base">
              <a:spcBef>
                <a:spcPct val="0"/>
              </a:spcBef>
              <a:spcAft>
                <a:spcPct val="0"/>
              </a:spcAft>
            </a:pPr>
            <a:endParaRPr lang="en-GB">
              <a:solidFill>
                <a:srgbClr val="000000"/>
              </a:solidFill>
              <a:cs typeface="Arial" pitchFamily="34" charset="0"/>
            </a:endParaRPr>
          </a:p>
          <a:p>
            <a:pPr fontAlgn="base">
              <a:spcBef>
                <a:spcPct val="0"/>
              </a:spcBef>
              <a:spcAft>
                <a:spcPct val="0"/>
              </a:spcAft>
            </a:pPr>
            <a:endParaRPr lang="en-GB">
              <a:solidFill>
                <a:srgbClr val="000000"/>
              </a:solidFill>
              <a:cs typeface="Arial" pitchFamily="34" charset="0"/>
            </a:endParaRPr>
          </a:p>
          <a:p>
            <a:pPr fontAlgn="base">
              <a:spcBef>
                <a:spcPct val="0"/>
              </a:spcBef>
              <a:spcAft>
                <a:spcPct val="0"/>
              </a:spcAft>
            </a:pPr>
            <a:endParaRPr lang="en-GB">
              <a:solidFill>
                <a:srgbClr val="000000"/>
              </a:solidFill>
              <a:cs typeface="Arial" pitchFamily="34" charset="0"/>
            </a:endParaRPr>
          </a:p>
          <a:p>
            <a:pPr fontAlgn="base">
              <a:spcBef>
                <a:spcPct val="0"/>
              </a:spcBef>
              <a:spcAft>
                <a:spcPct val="0"/>
              </a:spcAft>
            </a:pPr>
            <a:endParaRPr lang="en-GB">
              <a:solidFill>
                <a:srgbClr val="000000"/>
              </a:solidFill>
              <a:cs typeface="Arial" pitchFamily="34" charset="0"/>
            </a:endParaRPr>
          </a:p>
          <a:p>
            <a:pPr fontAlgn="base">
              <a:spcBef>
                <a:spcPct val="0"/>
              </a:spcBef>
              <a:spcAft>
                <a:spcPct val="0"/>
              </a:spcAft>
            </a:pPr>
            <a:endParaRPr lang="en-GB">
              <a:solidFill>
                <a:srgbClr val="000000"/>
              </a:solidFill>
              <a:cs typeface="Arial" pitchFamily="34" charset="0"/>
            </a:endParaRPr>
          </a:p>
          <a:p>
            <a:pPr fontAlgn="base">
              <a:spcBef>
                <a:spcPct val="0"/>
              </a:spcBef>
              <a:spcAft>
                <a:spcPct val="0"/>
              </a:spcAft>
            </a:pPr>
            <a:endParaRPr lang="en-GB">
              <a:solidFill>
                <a:srgbClr val="000000"/>
              </a:solidFill>
              <a:cs typeface="Arial" pitchFamily="34" charset="0"/>
            </a:endParaRPr>
          </a:p>
        </p:txBody>
      </p:sp>
      <p:sp>
        <p:nvSpPr>
          <p:cNvPr id="18439" name="Rectangle 2"/>
          <p:cNvSpPr>
            <a:spLocks noChangeArrowheads="1"/>
          </p:cNvSpPr>
          <p:nvPr/>
        </p:nvSpPr>
        <p:spPr bwMode="auto">
          <a:xfrm>
            <a:off x="571500" y="765175"/>
            <a:ext cx="7921625" cy="350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fontAlgn="base">
              <a:spcBef>
                <a:spcPct val="0"/>
              </a:spcBef>
              <a:spcAft>
                <a:spcPct val="0"/>
              </a:spcAft>
            </a:pPr>
            <a:endParaRPr lang="en-GB" sz="2000" dirty="0">
              <a:solidFill>
                <a:srgbClr val="000000"/>
              </a:solidFill>
              <a:cs typeface="Arial" pitchFamily="34" charset="0"/>
            </a:endParaRPr>
          </a:p>
          <a:p>
            <a:pPr marL="342900" indent="-342900" fontAlgn="base">
              <a:spcBef>
                <a:spcPct val="0"/>
              </a:spcBef>
              <a:spcAft>
                <a:spcPct val="0"/>
              </a:spcAft>
            </a:pPr>
            <a:r>
              <a:rPr lang="en-GB" sz="2000" b="1" dirty="0" smtClean="0">
                <a:solidFill>
                  <a:srgbClr val="000000"/>
                </a:solidFill>
                <a:cs typeface="Arial" pitchFamily="34" charset="0"/>
              </a:rPr>
              <a:t>Purpose of exercise: To explore good practice in structuring forest policy outlines.</a:t>
            </a:r>
            <a:endParaRPr lang="en-GB" sz="2000" b="1" dirty="0">
              <a:solidFill>
                <a:srgbClr val="000000"/>
              </a:solidFill>
              <a:cs typeface="Arial" pitchFamily="34" charset="0"/>
            </a:endParaRPr>
          </a:p>
          <a:p>
            <a:pPr marL="342900" indent="-342900" fontAlgn="base">
              <a:spcBef>
                <a:spcPct val="0"/>
              </a:spcBef>
              <a:spcAft>
                <a:spcPct val="0"/>
              </a:spcAft>
            </a:pPr>
            <a:endParaRPr lang="en-GB" dirty="0">
              <a:solidFill>
                <a:srgbClr val="000000"/>
              </a:solidFill>
              <a:cs typeface="Arial" pitchFamily="34" charset="0"/>
            </a:endParaRPr>
          </a:p>
          <a:p>
            <a:pPr marL="342900" indent="-342900" fontAlgn="base">
              <a:spcBef>
                <a:spcPct val="0"/>
              </a:spcBef>
              <a:spcAft>
                <a:spcPct val="0"/>
              </a:spcAft>
              <a:buFont typeface="Arial" pitchFamily="34" charset="0"/>
              <a:buChar char="•"/>
            </a:pPr>
            <a:r>
              <a:rPr lang="en-GB" b="1" dirty="0">
                <a:solidFill>
                  <a:srgbClr val="7030A0"/>
                </a:solidFill>
                <a:cs typeface="Arial" pitchFamily="34" charset="0"/>
              </a:rPr>
              <a:t>Logical framework </a:t>
            </a:r>
            <a:r>
              <a:rPr lang="en-GB" b="1" dirty="0" smtClean="0">
                <a:solidFill>
                  <a:srgbClr val="7030A0"/>
                </a:solidFill>
                <a:cs typeface="Arial" pitchFamily="34" charset="0"/>
              </a:rPr>
              <a:t>guide and participatory methods can help </a:t>
            </a:r>
            <a:r>
              <a:rPr lang="en-GB" b="1" dirty="0">
                <a:solidFill>
                  <a:srgbClr val="7030A0"/>
                </a:solidFill>
                <a:cs typeface="Arial" pitchFamily="34" charset="0"/>
              </a:rPr>
              <a:t>to organise draft. </a:t>
            </a:r>
            <a:endParaRPr lang="en-GB" b="1" dirty="0" smtClean="0">
              <a:solidFill>
                <a:srgbClr val="7030A0"/>
              </a:solidFill>
              <a:cs typeface="Arial" pitchFamily="34" charset="0"/>
            </a:endParaRPr>
          </a:p>
          <a:p>
            <a:pPr marL="342900" indent="-342900" fontAlgn="base">
              <a:spcBef>
                <a:spcPct val="0"/>
              </a:spcBef>
              <a:spcAft>
                <a:spcPct val="0"/>
              </a:spcAft>
              <a:buFont typeface="Arial" pitchFamily="34" charset="0"/>
              <a:buChar char="•"/>
            </a:pPr>
            <a:endParaRPr lang="en-GB" dirty="0">
              <a:solidFill>
                <a:srgbClr val="000000"/>
              </a:solidFill>
              <a:cs typeface="Arial" pitchFamily="34" charset="0"/>
            </a:endParaRPr>
          </a:p>
          <a:p>
            <a:pPr marL="342900" indent="-342900" fontAlgn="base">
              <a:spcBef>
                <a:spcPct val="0"/>
              </a:spcBef>
              <a:spcAft>
                <a:spcPct val="0"/>
              </a:spcAft>
              <a:buFont typeface="Arial" pitchFamily="34" charset="0"/>
              <a:buChar char="•"/>
            </a:pPr>
            <a:r>
              <a:rPr lang="en-GB" b="1" dirty="0">
                <a:solidFill>
                  <a:srgbClr val="7030A0"/>
                </a:solidFill>
                <a:cs typeface="Arial" pitchFamily="34" charset="0"/>
              </a:rPr>
              <a:t>Only as far as </a:t>
            </a:r>
            <a:r>
              <a:rPr lang="en-GB" b="1" dirty="0" smtClean="0">
                <a:solidFill>
                  <a:srgbClr val="7030A0"/>
                </a:solidFill>
                <a:cs typeface="Arial" pitchFamily="34" charset="0"/>
              </a:rPr>
              <a:t>structure/outline of policy in </a:t>
            </a:r>
            <a:r>
              <a:rPr lang="en-GB" b="1" dirty="0">
                <a:solidFill>
                  <a:srgbClr val="7030A0"/>
                </a:solidFill>
                <a:cs typeface="Arial" pitchFamily="34" charset="0"/>
              </a:rPr>
              <a:t>this short </a:t>
            </a:r>
            <a:r>
              <a:rPr lang="en-GB" b="1" dirty="0" smtClean="0">
                <a:solidFill>
                  <a:srgbClr val="7030A0"/>
                </a:solidFill>
                <a:cs typeface="Arial" pitchFamily="34" charset="0"/>
              </a:rPr>
              <a:t>training</a:t>
            </a:r>
            <a:r>
              <a:rPr lang="en-GB" b="1" dirty="0">
                <a:solidFill>
                  <a:srgbClr val="7030A0"/>
                </a:solidFill>
                <a:cs typeface="Arial" pitchFamily="34" charset="0"/>
              </a:rPr>
              <a:t>, not on drafting details. </a:t>
            </a:r>
            <a:endParaRPr lang="en-GB" b="1" dirty="0" smtClean="0">
              <a:solidFill>
                <a:srgbClr val="7030A0"/>
              </a:solidFill>
              <a:cs typeface="Arial" pitchFamily="34" charset="0"/>
            </a:endParaRPr>
          </a:p>
          <a:p>
            <a:pPr marL="342900" indent="-342900" fontAlgn="base">
              <a:spcBef>
                <a:spcPct val="0"/>
              </a:spcBef>
              <a:spcAft>
                <a:spcPct val="0"/>
              </a:spcAft>
              <a:buFont typeface="Arial" pitchFamily="34" charset="0"/>
              <a:buChar char="•"/>
            </a:pPr>
            <a:endParaRPr lang="en-GB" b="1" dirty="0">
              <a:solidFill>
                <a:srgbClr val="7030A0"/>
              </a:solidFill>
              <a:cs typeface="Arial" pitchFamily="34" charset="0"/>
            </a:endParaRPr>
          </a:p>
          <a:p>
            <a:pPr marL="342900" indent="-342900" fontAlgn="base">
              <a:spcBef>
                <a:spcPct val="0"/>
              </a:spcBef>
              <a:spcAft>
                <a:spcPct val="0"/>
              </a:spcAft>
              <a:buFont typeface="Arial" pitchFamily="34" charset="0"/>
              <a:buChar char="•"/>
            </a:pPr>
            <a:r>
              <a:rPr lang="en-GB" b="1" dirty="0" smtClean="0">
                <a:solidFill>
                  <a:srgbClr val="7030A0"/>
                </a:solidFill>
                <a:cs typeface="Arial" pitchFamily="34" charset="0"/>
              </a:rPr>
              <a:t>This exercise is more about STRUCTURE rather than CONTENT so do not spend too long on detailed content discussions. </a:t>
            </a:r>
            <a:endParaRPr lang="en-GB" dirty="0">
              <a:solidFill>
                <a:srgbClr val="000000"/>
              </a:solidFill>
              <a:cs typeface="Arial" pitchFamily="34" charset="0"/>
            </a:endParaRPr>
          </a:p>
        </p:txBody>
      </p:sp>
      <p:sp>
        <p:nvSpPr>
          <p:cNvPr id="9" name="Rectangle 23"/>
          <p:cNvSpPr txBox="1">
            <a:spLocks noChangeArrowheads="1"/>
          </p:cNvSpPr>
          <p:nvPr/>
        </p:nvSpPr>
        <p:spPr bwMode="auto">
          <a:xfrm>
            <a:off x="0" y="1"/>
            <a:ext cx="9122568" cy="620687"/>
          </a:xfrm>
          <a:prstGeom prst="rect">
            <a:avLst/>
          </a:prstGeom>
          <a:solidFill>
            <a:srgbClr val="9BBB59">
              <a:lumMod val="20000"/>
              <a:lumOff val="80000"/>
            </a:srgbClr>
          </a:solidFill>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Aft>
                <a:spcPct val="0"/>
              </a:spcAft>
            </a:pPr>
            <a:r>
              <a:rPr lang="en-US" sz="2400" b="1" dirty="0" smtClean="0">
                <a:solidFill>
                  <a:srgbClr val="000000"/>
                </a:solidFill>
              </a:rPr>
              <a:t>Policy </a:t>
            </a:r>
            <a:r>
              <a:rPr lang="en-US" sz="2400" b="1" dirty="0">
                <a:solidFill>
                  <a:srgbClr val="000000"/>
                </a:solidFill>
              </a:rPr>
              <a:t>drafting and review –structuring forest policy exercise.</a:t>
            </a:r>
            <a:r>
              <a:rPr lang="en-GB" sz="2400" b="1" dirty="0">
                <a:solidFill>
                  <a:srgbClr val="000000"/>
                </a:solidFill>
              </a:rPr>
              <a:t> </a:t>
            </a:r>
          </a:p>
        </p:txBody>
      </p:sp>
    </p:spTree>
    <p:extLst>
      <p:ext uri="{BB962C8B-B14F-4D97-AF65-F5344CB8AC3E}">
        <p14:creationId xmlns:p14="http://schemas.microsoft.com/office/powerpoint/2010/main" val="16243174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10"/>
          <p:cNvSpPr>
            <a:spLocks noChangeArrowheads="1"/>
          </p:cNvSpPr>
          <p:nvPr/>
        </p:nvSpPr>
        <p:spPr bwMode="auto">
          <a:xfrm>
            <a:off x="57150" y="13604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GB">
              <a:solidFill>
                <a:srgbClr val="000000"/>
              </a:solidFill>
              <a:cs typeface="Arial" pitchFamily="34" charset="0"/>
            </a:endParaRPr>
          </a:p>
        </p:txBody>
      </p:sp>
      <p:sp>
        <p:nvSpPr>
          <p:cNvPr id="21507" name="Rectangle 11"/>
          <p:cNvSpPr>
            <a:spLocks noChangeArrowheads="1"/>
          </p:cNvSpPr>
          <p:nvPr/>
        </p:nvSpPr>
        <p:spPr bwMode="auto">
          <a:xfrm>
            <a:off x="57150" y="13604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GB">
              <a:solidFill>
                <a:srgbClr val="000000"/>
              </a:solidFill>
              <a:cs typeface="Arial" pitchFamily="34" charset="0"/>
            </a:endParaRPr>
          </a:p>
        </p:txBody>
      </p:sp>
      <p:sp>
        <p:nvSpPr>
          <p:cNvPr id="21508" name="Rectangle 12"/>
          <p:cNvSpPr>
            <a:spLocks noChangeArrowheads="1"/>
          </p:cNvSpPr>
          <p:nvPr/>
        </p:nvSpPr>
        <p:spPr bwMode="auto">
          <a:xfrm>
            <a:off x="57150" y="13604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GB">
              <a:solidFill>
                <a:srgbClr val="000000"/>
              </a:solidFill>
              <a:cs typeface="Arial" pitchFamily="34" charset="0"/>
            </a:endParaRPr>
          </a:p>
        </p:txBody>
      </p:sp>
      <p:sp>
        <p:nvSpPr>
          <p:cNvPr id="21510" name="Text Box 16391"/>
          <p:cNvSpPr txBox="1">
            <a:spLocks noChangeArrowheads="1"/>
          </p:cNvSpPr>
          <p:nvPr/>
        </p:nvSpPr>
        <p:spPr bwMode="auto">
          <a:xfrm>
            <a:off x="0" y="5495925"/>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GB">
              <a:solidFill>
                <a:srgbClr val="000000"/>
              </a:solidFill>
            </a:endParaRPr>
          </a:p>
        </p:txBody>
      </p:sp>
      <p:sp>
        <p:nvSpPr>
          <p:cNvPr id="21511" name="Rectangle 18"/>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fontAlgn="base" hangingPunct="0">
              <a:spcBef>
                <a:spcPct val="0"/>
              </a:spcBef>
              <a:spcAft>
                <a:spcPct val="0"/>
              </a:spcAft>
            </a:pPr>
            <a:endParaRPr lang="en-US">
              <a:solidFill>
                <a:srgbClr val="000000"/>
              </a:solidFill>
              <a:cs typeface="Arial" pitchFamily="34" charset="0"/>
            </a:endParaRPr>
          </a:p>
        </p:txBody>
      </p:sp>
      <p:sp>
        <p:nvSpPr>
          <p:cNvPr id="21512" name="TextBox 2"/>
          <p:cNvSpPr txBox="1">
            <a:spLocks noChangeArrowheads="1"/>
          </p:cNvSpPr>
          <p:nvPr/>
        </p:nvSpPr>
        <p:spPr bwMode="auto">
          <a:xfrm>
            <a:off x="539750" y="1052513"/>
            <a:ext cx="7705725"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b="1" dirty="0">
                <a:solidFill>
                  <a:srgbClr val="000000"/>
                </a:solidFill>
              </a:rPr>
              <a:t>Procedure:</a:t>
            </a:r>
          </a:p>
          <a:p>
            <a:pPr eaLnBrk="1" fontAlgn="base" hangingPunct="1">
              <a:spcBef>
                <a:spcPct val="0"/>
              </a:spcBef>
              <a:spcAft>
                <a:spcPct val="0"/>
              </a:spcAft>
            </a:pPr>
            <a:endParaRPr lang="en-GB" b="1" dirty="0">
              <a:solidFill>
                <a:srgbClr val="000000"/>
              </a:solidFill>
            </a:endParaRPr>
          </a:p>
          <a:p>
            <a:pPr eaLnBrk="1" fontAlgn="base" hangingPunct="1">
              <a:spcBef>
                <a:spcPct val="0"/>
              </a:spcBef>
              <a:spcAft>
                <a:spcPct val="0"/>
              </a:spcAft>
            </a:pPr>
            <a:r>
              <a:rPr lang="en-GB" b="1" dirty="0">
                <a:solidFill>
                  <a:srgbClr val="000000"/>
                </a:solidFill>
              </a:rPr>
              <a:t>1. You will be divided into three </a:t>
            </a:r>
            <a:r>
              <a:rPr lang="en-GB" b="1" dirty="0" smtClean="0">
                <a:solidFill>
                  <a:srgbClr val="000000"/>
                </a:solidFill>
              </a:rPr>
              <a:t>policy </a:t>
            </a:r>
            <a:r>
              <a:rPr lang="en-GB" b="1" dirty="0">
                <a:solidFill>
                  <a:srgbClr val="000000"/>
                </a:solidFill>
              </a:rPr>
              <a:t>drafting </a:t>
            </a:r>
            <a:r>
              <a:rPr lang="en-GB" b="1" dirty="0" smtClean="0">
                <a:solidFill>
                  <a:srgbClr val="000000"/>
                </a:solidFill>
              </a:rPr>
              <a:t>teams – in line with Sustainable Forest Management and Green Economy principles.</a:t>
            </a:r>
            <a:endParaRPr lang="en-GB" b="1" dirty="0">
              <a:solidFill>
                <a:srgbClr val="000000"/>
              </a:solidFill>
            </a:endParaRPr>
          </a:p>
          <a:p>
            <a:pPr eaLnBrk="1" fontAlgn="base" hangingPunct="1">
              <a:spcBef>
                <a:spcPct val="0"/>
              </a:spcBef>
              <a:spcAft>
                <a:spcPct val="0"/>
              </a:spcAft>
            </a:pPr>
            <a:endParaRPr lang="en-GB" b="1" dirty="0">
              <a:solidFill>
                <a:srgbClr val="000000"/>
              </a:solidFill>
            </a:endParaRPr>
          </a:p>
          <a:p>
            <a:pPr eaLnBrk="1" fontAlgn="base" hangingPunct="1">
              <a:spcBef>
                <a:spcPct val="0"/>
              </a:spcBef>
              <a:spcAft>
                <a:spcPct val="0"/>
              </a:spcAft>
            </a:pPr>
            <a:r>
              <a:rPr lang="en-GB" b="1" dirty="0">
                <a:solidFill>
                  <a:srgbClr val="000000"/>
                </a:solidFill>
              </a:rPr>
              <a:t>2. Each team will go </a:t>
            </a:r>
            <a:r>
              <a:rPr lang="en-GB" b="1" dirty="0" smtClean="0">
                <a:solidFill>
                  <a:srgbClr val="000000"/>
                </a:solidFill>
              </a:rPr>
              <a:t>through two exercises that help </a:t>
            </a:r>
            <a:r>
              <a:rPr lang="en-GB" b="1" dirty="0">
                <a:solidFill>
                  <a:srgbClr val="000000"/>
                </a:solidFill>
              </a:rPr>
              <a:t>develop a </a:t>
            </a:r>
            <a:r>
              <a:rPr lang="en-GB" b="1" dirty="0" smtClean="0">
                <a:solidFill>
                  <a:srgbClr val="000000"/>
                </a:solidFill>
              </a:rPr>
              <a:t>coherent policy outline.</a:t>
            </a:r>
            <a:endParaRPr lang="en-GB" b="1" dirty="0">
              <a:solidFill>
                <a:srgbClr val="000000"/>
              </a:solidFill>
            </a:endParaRPr>
          </a:p>
          <a:p>
            <a:pPr eaLnBrk="1" fontAlgn="base" hangingPunct="1">
              <a:spcBef>
                <a:spcPct val="0"/>
              </a:spcBef>
              <a:spcAft>
                <a:spcPct val="0"/>
              </a:spcAft>
            </a:pPr>
            <a:endParaRPr lang="en-GB" b="1" dirty="0">
              <a:solidFill>
                <a:srgbClr val="000000"/>
              </a:solidFill>
            </a:endParaRPr>
          </a:p>
          <a:p>
            <a:pPr eaLnBrk="1" fontAlgn="base" hangingPunct="1">
              <a:spcBef>
                <a:spcPct val="0"/>
              </a:spcBef>
              <a:spcAft>
                <a:spcPct val="0"/>
              </a:spcAft>
            </a:pPr>
            <a:r>
              <a:rPr lang="en-GB" b="1" dirty="0">
                <a:solidFill>
                  <a:srgbClr val="000000"/>
                </a:solidFill>
              </a:rPr>
              <a:t>3. For each exercise – each team should appoint </a:t>
            </a:r>
            <a:r>
              <a:rPr lang="en-GB" b="1" dirty="0" smtClean="0">
                <a:solidFill>
                  <a:srgbClr val="000000"/>
                </a:solidFill>
              </a:rPr>
              <a:t>a </a:t>
            </a:r>
            <a:r>
              <a:rPr lang="en-GB" b="1" dirty="0">
                <a:solidFill>
                  <a:srgbClr val="000000"/>
                </a:solidFill>
              </a:rPr>
              <a:t>facilitator, who will facilitate each exercise. </a:t>
            </a:r>
            <a:r>
              <a:rPr lang="en-GB" b="1" dirty="0" smtClean="0">
                <a:solidFill>
                  <a:srgbClr val="000000"/>
                </a:solidFill>
              </a:rPr>
              <a:t>Facilitators </a:t>
            </a:r>
            <a:r>
              <a:rPr lang="en-GB" b="1" dirty="0">
                <a:solidFill>
                  <a:srgbClr val="000000"/>
                </a:solidFill>
              </a:rPr>
              <a:t>should change for each exercise.</a:t>
            </a:r>
          </a:p>
          <a:p>
            <a:pPr eaLnBrk="1" fontAlgn="base" hangingPunct="1">
              <a:spcBef>
                <a:spcPct val="0"/>
              </a:spcBef>
              <a:spcAft>
                <a:spcPct val="0"/>
              </a:spcAft>
              <a:buFont typeface="Arial" pitchFamily="34" charset="0"/>
              <a:buChar char="•"/>
            </a:pPr>
            <a:endParaRPr lang="en-GB" b="1" dirty="0">
              <a:solidFill>
                <a:srgbClr val="000000"/>
              </a:solidFill>
            </a:endParaRPr>
          </a:p>
          <a:p>
            <a:pPr eaLnBrk="1" fontAlgn="base" hangingPunct="1">
              <a:spcBef>
                <a:spcPct val="0"/>
              </a:spcBef>
              <a:spcAft>
                <a:spcPct val="0"/>
              </a:spcAft>
            </a:pPr>
            <a:r>
              <a:rPr lang="en-GB" b="1" dirty="0">
                <a:solidFill>
                  <a:srgbClr val="000000"/>
                </a:solidFill>
              </a:rPr>
              <a:t>4. Please note that we will have a </a:t>
            </a:r>
            <a:r>
              <a:rPr lang="en-GB" b="1" dirty="0" smtClean="0">
                <a:solidFill>
                  <a:srgbClr val="000000"/>
                </a:solidFill>
              </a:rPr>
              <a:t>competition(with scoring and a prize) </a:t>
            </a:r>
            <a:r>
              <a:rPr lang="en-GB" b="1" dirty="0">
                <a:solidFill>
                  <a:srgbClr val="000000"/>
                </a:solidFill>
              </a:rPr>
              <a:t>at the end to find which team can develop the most logical and clear policy </a:t>
            </a:r>
            <a:r>
              <a:rPr lang="en-GB" b="1" dirty="0" smtClean="0">
                <a:solidFill>
                  <a:srgbClr val="000000"/>
                </a:solidFill>
              </a:rPr>
              <a:t>structure.</a:t>
            </a:r>
            <a:endParaRPr lang="en-GB" b="1" dirty="0">
              <a:solidFill>
                <a:srgbClr val="000000"/>
              </a:solidFill>
            </a:endParaRPr>
          </a:p>
          <a:p>
            <a:pPr eaLnBrk="1" fontAlgn="base" hangingPunct="1">
              <a:spcBef>
                <a:spcPct val="0"/>
              </a:spcBef>
              <a:spcAft>
                <a:spcPct val="0"/>
              </a:spcAft>
            </a:pPr>
            <a:r>
              <a:rPr lang="en-GB" b="1" dirty="0">
                <a:solidFill>
                  <a:srgbClr val="000000"/>
                </a:solidFill>
              </a:rPr>
              <a:t> </a:t>
            </a:r>
          </a:p>
          <a:p>
            <a:pPr eaLnBrk="1" fontAlgn="base" hangingPunct="1">
              <a:spcBef>
                <a:spcPct val="0"/>
              </a:spcBef>
              <a:spcAft>
                <a:spcPct val="0"/>
              </a:spcAft>
            </a:pPr>
            <a:r>
              <a:rPr lang="en-GB" b="1" dirty="0">
                <a:solidFill>
                  <a:srgbClr val="000000"/>
                </a:solidFill>
              </a:rPr>
              <a:t> </a:t>
            </a:r>
            <a:endParaRPr lang="en-GB" dirty="0">
              <a:solidFill>
                <a:srgbClr val="000000"/>
              </a:solidFill>
            </a:endParaRPr>
          </a:p>
        </p:txBody>
      </p:sp>
      <p:sp>
        <p:nvSpPr>
          <p:cNvPr id="10" name="Rectangle 23"/>
          <p:cNvSpPr txBox="1">
            <a:spLocks noChangeArrowheads="1"/>
          </p:cNvSpPr>
          <p:nvPr/>
        </p:nvSpPr>
        <p:spPr bwMode="auto">
          <a:xfrm>
            <a:off x="0" y="1"/>
            <a:ext cx="9122568" cy="620687"/>
          </a:xfrm>
          <a:prstGeom prst="rect">
            <a:avLst/>
          </a:prstGeom>
          <a:solidFill>
            <a:srgbClr val="9BBB59">
              <a:lumMod val="20000"/>
              <a:lumOff val="80000"/>
            </a:srgbClr>
          </a:solidFill>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Aft>
                <a:spcPct val="0"/>
              </a:spcAft>
            </a:pPr>
            <a:r>
              <a:rPr lang="en-US" sz="2400" b="1" dirty="0" smtClean="0">
                <a:solidFill>
                  <a:srgbClr val="000000"/>
                </a:solidFill>
              </a:rPr>
              <a:t>Policy </a:t>
            </a:r>
            <a:r>
              <a:rPr lang="en-US" sz="2400" b="1" dirty="0">
                <a:solidFill>
                  <a:srgbClr val="000000"/>
                </a:solidFill>
              </a:rPr>
              <a:t>drafting and review –structuring forest policy exercise.</a:t>
            </a:r>
            <a:r>
              <a:rPr lang="en-GB" sz="2400" b="1" dirty="0">
                <a:solidFill>
                  <a:srgbClr val="000000"/>
                </a:solidFill>
              </a:rPr>
              <a:t> </a:t>
            </a:r>
          </a:p>
        </p:txBody>
      </p:sp>
    </p:spTree>
    <p:extLst>
      <p:ext uri="{BB962C8B-B14F-4D97-AF65-F5344CB8AC3E}">
        <p14:creationId xmlns:p14="http://schemas.microsoft.com/office/powerpoint/2010/main" val="27770243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462755" y="2414080"/>
            <a:ext cx="1872208" cy="2246769"/>
          </a:xfrm>
          <a:prstGeom prst="rect">
            <a:avLst/>
          </a:prstGeom>
          <a:solidFill>
            <a:schemeClr val="accent6">
              <a:lumMod val="20000"/>
              <a:lumOff val="80000"/>
            </a:schemeClr>
          </a:solidFill>
          <a:ln w="38100">
            <a:solidFill>
              <a:schemeClr val="tx1"/>
            </a:solidFill>
          </a:ln>
        </p:spPr>
        <p:txBody>
          <a:bodyPr wrap="square" rtlCol="0">
            <a:spAutoFit/>
          </a:bodyPr>
          <a:lstStyle/>
          <a:p>
            <a:pPr algn="ctr"/>
            <a:r>
              <a:rPr lang="en-GB" sz="2000" b="1" dirty="0" smtClean="0">
                <a:solidFill>
                  <a:prstClr val="black"/>
                </a:solidFill>
              </a:rPr>
              <a:t>Long term provision of forest ecosystem services – ecological functions</a:t>
            </a:r>
            <a:endParaRPr lang="en-GB" sz="2000" b="1" dirty="0">
              <a:solidFill>
                <a:prstClr val="black"/>
              </a:solidFill>
            </a:endParaRPr>
          </a:p>
        </p:txBody>
      </p:sp>
      <p:sp>
        <p:nvSpPr>
          <p:cNvPr id="18" name="TextBox 17"/>
          <p:cNvSpPr txBox="1"/>
          <p:nvPr/>
        </p:nvSpPr>
        <p:spPr>
          <a:xfrm>
            <a:off x="4427984" y="2432091"/>
            <a:ext cx="1584176" cy="1938992"/>
          </a:xfrm>
          <a:prstGeom prst="rect">
            <a:avLst/>
          </a:prstGeom>
          <a:solidFill>
            <a:schemeClr val="accent3">
              <a:lumMod val="20000"/>
              <a:lumOff val="80000"/>
            </a:schemeClr>
          </a:solidFill>
          <a:ln w="38100">
            <a:solidFill>
              <a:schemeClr val="tx1"/>
            </a:solidFill>
          </a:ln>
        </p:spPr>
        <p:txBody>
          <a:bodyPr wrap="square" rtlCol="0">
            <a:spAutoFit/>
          </a:bodyPr>
          <a:lstStyle/>
          <a:p>
            <a:pPr algn="ctr"/>
            <a:r>
              <a:rPr lang="en-US" sz="2000" b="1" dirty="0">
                <a:solidFill>
                  <a:srgbClr val="1F497D">
                    <a:lumMod val="50000"/>
                  </a:srgbClr>
                </a:solidFill>
              </a:rPr>
              <a:t>Decent green</a:t>
            </a:r>
          </a:p>
          <a:p>
            <a:pPr algn="ctr"/>
            <a:r>
              <a:rPr lang="en-US" sz="2000" b="1" dirty="0" smtClean="0">
                <a:solidFill>
                  <a:srgbClr val="1F497D">
                    <a:lumMod val="50000"/>
                  </a:srgbClr>
                </a:solidFill>
              </a:rPr>
              <a:t>Jobs/</a:t>
            </a:r>
          </a:p>
          <a:p>
            <a:pPr algn="ctr"/>
            <a:r>
              <a:rPr lang="en-US" sz="2000" b="1" dirty="0" smtClean="0">
                <a:solidFill>
                  <a:srgbClr val="1F497D">
                    <a:lumMod val="50000"/>
                  </a:srgbClr>
                </a:solidFill>
              </a:rPr>
              <a:t>livelihoods </a:t>
            </a:r>
            <a:r>
              <a:rPr lang="en-US" sz="2000" b="1" dirty="0">
                <a:solidFill>
                  <a:srgbClr val="1F497D">
                    <a:lumMod val="50000"/>
                  </a:srgbClr>
                </a:solidFill>
              </a:rPr>
              <a:t>in the</a:t>
            </a:r>
          </a:p>
          <a:p>
            <a:pPr algn="ctr"/>
            <a:r>
              <a:rPr lang="en-US" sz="2000" b="1" dirty="0">
                <a:solidFill>
                  <a:srgbClr val="1F497D">
                    <a:lumMod val="50000"/>
                  </a:srgbClr>
                </a:solidFill>
              </a:rPr>
              <a:t>forest sector</a:t>
            </a:r>
            <a:endParaRPr lang="et-EE" sz="2000" b="1" dirty="0">
              <a:solidFill>
                <a:prstClr val="white"/>
              </a:solidFill>
            </a:endParaRPr>
          </a:p>
        </p:txBody>
      </p:sp>
      <p:sp>
        <p:nvSpPr>
          <p:cNvPr id="20" name="TextBox 19"/>
          <p:cNvSpPr txBox="1"/>
          <p:nvPr/>
        </p:nvSpPr>
        <p:spPr>
          <a:xfrm>
            <a:off x="2339752" y="2436711"/>
            <a:ext cx="1881175" cy="1938992"/>
          </a:xfrm>
          <a:prstGeom prst="rect">
            <a:avLst/>
          </a:prstGeom>
          <a:solidFill>
            <a:schemeClr val="accent1">
              <a:lumMod val="20000"/>
              <a:lumOff val="80000"/>
            </a:schemeClr>
          </a:solidFill>
          <a:ln w="38100">
            <a:solidFill>
              <a:schemeClr val="tx1"/>
            </a:solidFill>
          </a:ln>
        </p:spPr>
        <p:txBody>
          <a:bodyPr wrap="square" rtlCol="0">
            <a:spAutoFit/>
          </a:bodyPr>
          <a:lstStyle/>
          <a:p>
            <a:pPr algn="ctr"/>
            <a:r>
              <a:rPr lang="en-US" sz="2000" b="1" dirty="0">
                <a:solidFill>
                  <a:srgbClr val="1F497D">
                    <a:lumMod val="50000"/>
                  </a:srgbClr>
                </a:solidFill>
              </a:rPr>
              <a:t>A low carbon</a:t>
            </a:r>
          </a:p>
          <a:p>
            <a:pPr algn="ctr"/>
            <a:r>
              <a:rPr lang="en-US" sz="2000" b="1" dirty="0">
                <a:solidFill>
                  <a:srgbClr val="1F497D">
                    <a:lumMod val="50000"/>
                  </a:srgbClr>
                </a:solidFill>
              </a:rPr>
              <a:t>forest </a:t>
            </a:r>
            <a:r>
              <a:rPr lang="en-US" sz="2000" b="1" dirty="0" smtClean="0">
                <a:solidFill>
                  <a:srgbClr val="1F497D">
                    <a:lumMod val="50000"/>
                  </a:srgbClr>
                </a:solidFill>
              </a:rPr>
              <a:t>sector,  minimizing use of non renewable resources</a:t>
            </a:r>
            <a:endParaRPr lang="et-EE" sz="2000" b="1" dirty="0">
              <a:solidFill>
                <a:prstClr val="white"/>
              </a:solidFill>
            </a:endParaRPr>
          </a:p>
        </p:txBody>
      </p:sp>
      <p:sp>
        <p:nvSpPr>
          <p:cNvPr id="21" name="TextBox 20"/>
          <p:cNvSpPr txBox="1"/>
          <p:nvPr/>
        </p:nvSpPr>
        <p:spPr>
          <a:xfrm>
            <a:off x="467544" y="2441844"/>
            <a:ext cx="1575700" cy="1938992"/>
          </a:xfrm>
          <a:prstGeom prst="rect">
            <a:avLst/>
          </a:prstGeom>
          <a:solidFill>
            <a:schemeClr val="accent2">
              <a:lumMod val="20000"/>
              <a:lumOff val="80000"/>
            </a:schemeClr>
          </a:solidFill>
          <a:ln w="38100">
            <a:solidFill>
              <a:schemeClr val="tx1"/>
            </a:solidFill>
          </a:ln>
        </p:spPr>
        <p:txBody>
          <a:bodyPr wrap="square" rtlCol="0">
            <a:spAutoFit/>
          </a:bodyPr>
          <a:lstStyle/>
          <a:p>
            <a:pPr algn="ctr"/>
            <a:r>
              <a:rPr lang="en-GB" sz="2000" b="1" dirty="0" smtClean="0">
                <a:solidFill>
                  <a:prstClr val="black"/>
                </a:solidFill>
              </a:rPr>
              <a:t>Sustainable production and consumption of forest products</a:t>
            </a:r>
            <a:endParaRPr lang="en-GB" sz="2000" b="1" dirty="0">
              <a:solidFill>
                <a:prstClr val="black"/>
              </a:solidFill>
            </a:endParaRPr>
          </a:p>
        </p:txBody>
      </p:sp>
      <p:sp>
        <p:nvSpPr>
          <p:cNvPr id="25" name="TextBox 24"/>
          <p:cNvSpPr txBox="1"/>
          <p:nvPr/>
        </p:nvSpPr>
        <p:spPr>
          <a:xfrm>
            <a:off x="467544" y="5013176"/>
            <a:ext cx="7867419" cy="646331"/>
          </a:xfrm>
          <a:prstGeom prst="rect">
            <a:avLst/>
          </a:prstGeom>
          <a:solidFill>
            <a:schemeClr val="accent4">
              <a:lumMod val="20000"/>
              <a:lumOff val="80000"/>
            </a:schemeClr>
          </a:solidFill>
          <a:ln w="38100">
            <a:solidFill>
              <a:schemeClr val="tx1"/>
            </a:solidFill>
          </a:ln>
        </p:spPr>
        <p:txBody>
          <a:bodyPr wrap="square" rtlCol="0">
            <a:spAutoFit/>
          </a:bodyPr>
          <a:lstStyle/>
          <a:p>
            <a:pPr algn="ctr"/>
            <a:r>
              <a:rPr lang="en-US" b="1" dirty="0" smtClean="0">
                <a:solidFill>
                  <a:prstClr val="black"/>
                </a:solidFill>
              </a:rPr>
              <a:t>Cross cutting: Policy </a:t>
            </a:r>
            <a:r>
              <a:rPr lang="en-US" b="1" dirty="0">
                <a:solidFill>
                  <a:prstClr val="black"/>
                </a:solidFill>
              </a:rPr>
              <a:t>development and monitoring of the forest sector in relation to a green economy</a:t>
            </a:r>
          </a:p>
        </p:txBody>
      </p:sp>
      <p:sp>
        <p:nvSpPr>
          <p:cNvPr id="26" name="TextBox 25"/>
          <p:cNvSpPr txBox="1"/>
          <p:nvPr/>
        </p:nvSpPr>
        <p:spPr>
          <a:xfrm>
            <a:off x="467544" y="1241838"/>
            <a:ext cx="7867418" cy="707886"/>
          </a:xfrm>
          <a:prstGeom prst="rect">
            <a:avLst/>
          </a:prstGeom>
          <a:solidFill>
            <a:schemeClr val="accent5">
              <a:lumMod val="20000"/>
              <a:lumOff val="80000"/>
            </a:schemeClr>
          </a:solidFill>
          <a:ln w="38100">
            <a:solidFill>
              <a:schemeClr val="tx1"/>
            </a:solidFill>
          </a:ln>
        </p:spPr>
        <p:txBody>
          <a:bodyPr wrap="square" rtlCol="0">
            <a:spAutoFit/>
          </a:bodyPr>
          <a:lstStyle/>
          <a:p>
            <a:pPr algn="ctr">
              <a:spcBef>
                <a:spcPct val="50000"/>
              </a:spcBef>
              <a:defRPr/>
            </a:pPr>
            <a:r>
              <a:rPr lang="en-GB" sz="2000" b="1" dirty="0" smtClean="0">
                <a:solidFill>
                  <a:prstClr val="black"/>
                </a:solidFill>
              </a:rPr>
              <a:t>Vision of Green Economy:  low </a:t>
            </a:r>
            <a:r>
              <a:rPr lang="en-GB" sz="2000" b="1" dirty="0">
                <a:solidFill>
                  <a:prstClr val="black"/>
                </a:solidFill>
              </a:rPr>
              <a:t>carbon, resource efficient and socially inclusive.</a:t>
            </a:r>
          </a:p>
        </p:txBody>
      </p:sp>
      <p:sp>
        <p:nvSpPr>
          <p:cNvPr id="16" name="Up Arrow 15"/>
          <p:cNvSpPr/>
          <p:nvPr/>
        </p:nvSpPr>
        <p:spPr>
          <a:xfrm>
            <a:off x="899592" y="4380836"/>
            <a:ext cx="355802" cy="63234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7" name="Up Arrow 26"/>
          <p:cNvSpPr/>
          <p:nvPr/>
        </p:nvSpPr>
        <p:spPr>
          <a:xfrm>
            <a:off x="3102438" y="4380836"/>
            <a:ext cx="355802" cy="63234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8" name="Up Arrow 27"/>
          <p:cNvSpPr/>
          <p:nvPr/>
        </p:nvSpPr>
        <p:spPr>
          <a:xfrm>
            <a:off x="5042171" y="4380836"/>
            <a:ext cx="355802" cy="63234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9" name="Up Arrow 28"/>
          <p:cNvSpPr/>
          <p:nvPr/>
        </p:nvSpPr>
        <p:spPr>
          <a:xfrm>
            <a:off x="7066087" y="4697006"/>
            <a:ext cx="355802" cy="31617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0" name="Up Arrow 29"/>
          <p:cNvSpPr/>
          <p:nvPr/>
        </p:nvSpPr>
        <p:spPr>
          <a:xfrm>
            <a:off x="915314" y="1925544"/>
            <a:ext cx="355802" cy="5163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1" name="Up Arrow 30"/>
          <p:cNvSpPr/>
          <p:nvPr/>
        </p:nvSpPr>
        <p:spPr>
          <a:xfrm>
            <a:off x="2974906" y="1925544"/>
            <a:ext cx="355802" cy="48853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2" name="Up Arrow 31"/>
          <p:cNvSpPr/>
          <p:nvPr/>
        </p:nvSpPr>
        <p:spPr>
          <a:xfrm>
            <a:off x="5016670" y="1925544"/>
            <a:ext cx="355802" cy="48853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3" name="Up Arrow 32"/>
          <p:cNvSpPr/>
          <p:nvPr/>
        </p:nvSpPr>
        <p:spPr>
          <a:xfrm>
            <a:off x="7220958" y="1925544"/>
            <a:ext cx="355802" cy="51629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4" name="Left-Right Arrow 33"/>
          <p:cNvSpPr/>
          <p:nvPr/>
        </p:nvSpPr>
        <p:spPr>
          <a:xfrm>
            <a:off x="1882624" y="3205862"/>
            <a:ext cx="596608" cy="40069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6" name="Left-Right Arrow 35"/>
          <p:cNvSpPr/>
          <p:nvPr/>
        </p:nvSpPr>
        <p:spPr>
          <a:xfrm>
            <a:off x="3961103" y="3337119"/>
            <a:ext cx="596608" cy="40069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7" name="Left-Right Arrow 36"/>
          <p:cNvSpPr/>
          <p:nvPr/>
        </p:nvSpPr>
        <p:spPr>
          <a:xfrm>
            <a:off x="5993852" y="3185632"/>
            <a:ext cx="596608" cy="40069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8" name="Rectangle 23"/>
          <p:cNvSpPr txBox="1">
            <a:spLocks noChangeArrowheads="1"/>
          </p:cNvSpPr>
          <p:nvPr/>
        </p:nvSpPr>
        <p:spPr bwMode="auto">
          <a:xfrm>
            <a:off x="0" y="0"/>
            <a:ext cx="9143999" cy="836711"/>
          </a:xfrm>
          <a:prstGeom prst="rect">
            <a:avLst/>
          </a:prstGeom>
          <a:solidFill>
            <a:schemeClr val="accent3">
              <a:lumMod val="20000"/>
              <a:lumOff val="80000"/>
            </a:schemeClr>
          </a:solidFill>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solidFill>
                  <a:prstClr val="black"/>
                </a:solidFill>
                <a:latin typeface="Arial" pitchFamily="34" charset="0"/>
                <a:cs typeface="Arial" pitchFamily="34" charset="0"/>
              </a:rPr>
              <a:t>Reminder of the genetic pillars of forestry in the green economy.</a:t>
            </a:r>
            <a:endParaRPr lang="en-US" sz="2400" b="1" dirty="0">
              <a:solidFill>
                <a:prstClr val="black"/>
              </a:solidFill>
              <a:latin typeface="Arial" pitchFamily="34" charset="0"/>
              <a:cs typeface="Arial" pitchFamily="34" charset="0"/>
            </a:endParaRPr>
          </a:p>
        </p:txBody>
      </p:sp>
      <p:sp>
        <p:nvSpPr>
          <p:cNvPr id="39" name="TextBox 38"/>
          <p:cNvSpPr txBox="1"/>
          <p:nvPr/>
        </p:nvSpPr>
        <p:spPr>
          <a:xfrm>
            <a:off x="270759" y="5905268"/>
            <a:ext cx="8496944" cy="646331"/>
          </a:xfrm>
          <a:prstGeom prst="rect">
            <a:avLst/>
          </a:prstGeom>
          <a:noFill/>
        </p:spPr>
        <p:txBody>
          <a:bodyPr wrap="square" rtlCol="0">
            <a:spAutoFit/>
          </a:bodyPr>
          <a:lstStyle/>
          <a:p>
            <a:pPr algn="ctr"/>
            <a:r>
              <a:rPr lang="en-US" b="1" dirty="0">
                <a:solidFill>
                  <a:srgbClr val="FF0000"/>
                </a:solidFill>
                <a:latin typeface="Arial" pitchFamily="34" charset="0"/>
                <a:cs typeface="Arial" pitchFamily="34" charset="0"/>
              </a:rPr>
              <a:t>N</a:t>
            </a:r>
            <a:r>
              <a:rPr lang="en-US" b="1" dirty="0" smtClean="0">
                <a:solidFill>
                  <a:srgbClr val="FF0000"/>
                </a:solidFill>
                <a:latin typeface="Arial" pitchFamily="34" charset="0"/>
                <a:cs typeface="Arial" pitchFamily="34" charset="0"/>
              </a:rPr>
              <a:t>ote </a:t>
            </a:r>
            <a:r>
              <a:rPr lang="en-US" b="1" dirty="0">
                <a:solidFill>
                  <a:srgbClr val="FF0000"/>
                </a:solidFill>
                <a:latin typeface="Arial" pitchFamily="34" charset="0"/>
                <a:cs typeface="Arial" pitchFamily="34" charset="0"/>
              </a:rPr>
              <a:t>to only see this as a general generic guide to be modified </a:t>
            </a:r>
            <a:r>
              <a:rPr lang="en-US" b="1" dirty="0" smtClean="0">
                <a:solidFill>
                  <a:srgbClr val="FF0000"/>
                </a:solidFill>
                <a:latin typeface="Arial" pitchFamily="34" charset="0"/>
                <a:cs typeface="Arial" pitchFamily="34" charset="0"/>
              </a:rPr>
              <a:t>depending </a:t>
            </a:r>
            <a:r>
              <a:rPr lang="en-US" b="1" dirty="0">
                <a:solidFill>
                  <a:srgbClr val="FF0000"/>
                </a:solidFill>
                <a:latin typeface="Arial" pitchFamily="34" charset="0"/>
                <a:cs typeface="Arial" pitchFamily="34" charset="0"/>
              </a:rPr>
              <a:t>on </a:t>
            </a:r>
            <a:r>
              <a:rPr lang="en-US" b="1" dirty="0" smtClean="0">
                <a:solidFill>
                  <a:srgbClr val="FF0000"/>
                </a:solidFill>
                <a:latin typeface="Arial" pitchFamily="34" charset="0"/>
                <a:cs typeface="Arial" pitchFamily="34" charset="0"/>
              </a:rPr>
              <a:t>context. </a:t>
            </a:r>
            <a:endParaRPr lang="en-GB" dirty="0">
              <a:solidFill>
                <a:prstClr val="black"/>
              </a:solidFill>
            </a:endParaRPr>
          </a:p>
        </p:txBody>
      </p:sp>
      <p:sp>
        <p:nvSpPr>
          <p:cNvPr id="2" name="Slide Number Placeholder 1"/>
          <p:cNvSpPr>
            <a:spLocks noGrp="1"/>
          </p:cNvSpPr>
          <p:nvPr>
            <p:ph type="sldNum" sz="quarter" idx="12"/>
          </p:nvPr>
        </p:nvSpPr>
        <p:spPr/>
        <p:txBody>
          <a:bodyPr/>
          <a:lstStyle/>
          <a:p>
            <a:fld id="{C773055D-3D83-4F9B-B432-49D59E9B1019}" type="slidenum">
              <a:rPr lang="en-GB" smtClean="0">
                <a:solidFill>
                  <a:prstClr val="black">
                    <a:tint val="75000"/>
                  </a:prstClr>
                </a:solidFill>
              </a:rPr>
              <a:pPr/>
              <a:t>15</a:t>
            </a:fld>
            <a:endParaRPr lang="en-GB">
              <a:solidFill>
                <a:prstClr val="black">
                  <a:tint val="75000"/>
                </a:prstClr>
              </a:solidFill>
            </a:endParaRPr>
          </a:p>
        </p:txBody>
      </p:sp>
    </p:spTree>
    <p:extLst>
      <p:ext uri="{BB962C8B-B14F-4D97-AF65-F5344CB8AC3E}">
        <p14:creationId xmlns:p14="http://schemas.microsoft.com/office/powerpoint/2010/main" val="42401814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10"/>
          <p:cNvSpPr>
            <a:spLocks noChangeArrowheads="1"/>
          </p:cNvSpPr>
          <p:nvPr/>
        </p:nvSpPr>
        <p:spPr bwMode="auto">
          <a:xfrm>
            <a:off x="57150" y="13604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GB">
              <a:solidFill>
                <a:srgbClr val="000000"/>
              </a:solidFill>
              <a:cs typeface="Arial" pitchFamily="34" charset="0"/>
            </a:endParaRPr>
          </a:p>
        </p:txBody>
      </p:sp>
      <p:sp>
        <p:nvSpPr>
          <p:cNvPr id="22531" name="Rectangle 11"/>
          <p:cNvSpPr>
            <a:spLocks noChangeArrowheads="1"/>
          </p:cNvSpPr>
          <p:nvPr/>
        </p:nvSpPr>
        <p:spPr bwMode="auto">
          <a:xfrm>
            <a:off x="57150" y="13604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GB">
              <a:solidFill>
                <a:srgbClr val="000000"/>
              </a:solidFill>
              <a:cs typeface="Arial" pitchFamily="34" charset="0"/>
            </a:endParaRPr>
          </a:p>
        </p:txBody>
      </p:sp>
      <p:sp>
        <p:nvSpPr>
          <p:cNvPr id="22532" name="Rectangle 12"/>
          <p:cNvSpPr>
            <a:spLocks noChangeArrowheads="1"/>
          </p:cNvSpPr>
          <p:nvPr/>
        </p:nvSpPr>
        <p:spPr bwMode="auto">
          <a:xfrm>
            <a:off x="57150" y="13604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GB">
              <a:solidFill>
                <a:srgbClr val="000000"/>
              </a:solidFill>
              <a:cs typeface="Arial" pitchFamily="34" charset="0"/>
            </a:endParaRPr>
          </a:p>
        </p:txBody>
      </p:sp>
      <p:sp>
        <p:nvSpPr>
          <p:cNvPr id="22533" name="Text Box 16391"/>
          <p:cNvSpPr txBox="1">
            <a:spLocks noChangeArrowheads="1"/>
          </p:cNvSpPr>
          <p:nvPr/>
        </p:nvSpPr>
        <p:spPr bwMode="auto">
          <a:xfrm>
            <a:off x="0" y="5495925"/>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GB">
              <a:solidFill>
                <a:srgbClr val="000000"/>
              </a:solidFill>
            </a:endParaRPr>
          </a:p>
        </p:txBody>
      </p:sp>
      <p:sp>
        <p:nvSpPr>
          <p:cNvPr id="22534" name="Rectangle 18"/>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fontAlgn="base" hangingPunct="0">
              <a:spcBef>
                <a:spcPct val="0"/>
              </a:spcBef>
              <a:spcAft>
                <a:spcPct val="0"/>
              </a:spcAft>
            </a:pPr>
            <a:endParaRPr lang="en-US">
              <a:solidFill>
                <a:srgbClr val="000000"/>
              </a:solidFill>
              <a:cs typeface="Arial" pitchFamily="34" charset="0"/>
            </a:endParaRPr>
          </a:p>
        </p:txBody>
      </p:sp>
      <p:sp>
        <p:nvSpPr>
          <p:cNvPr id="22535" name="TextBox 2"/>
          <p:cNvSpPr txBox="1">
            <a:spLocks noChangeArrowheads="1"/>
          </p:cNvSpPr>
          <p:nvPr/>
        </p:nvSpPr>
        <p:spPr bwMode="auto">
          <a:xfrm>
            <a:off x="644724" y="908720"/>
            <a:ext cx="7705725"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GB" b="1" dirty="0">
              <a:solidFill>
                <a:srgbClr val="000000"/>
              </a:solidFill>
            </a:endParaRPr>
          </a:p>
          <a:p>
            <a:pPr marL="285750" indent="-285750" eaLnBrk="1" fontAlgn="base" hangingPunct="1">
              <a:spcBef>
                <a:spcPct val="0"/>
              </a:spcBef>
              <a:spcAft>
                <a:spcPct val="0"/>
              </a:spcAft>
              <a:buFont typeface="Arial" panose="020B0604020202020204" pitchFamily="34" charset="0"/>
              <a:buChar char="•"/>
            </a:pPr>
            <a:r>
              <a:rPr lang="en-GB" b="1" dirty="0" smtClean="0"/>
              <a:t>The facilitator will now demonstrate the two exercises you will be asked to use to develop the policy outline. </a:t>
            </a:r>
          </a:p>
          <a:p>
            <a:pPr eaLnBrk="1" fontAlgn="base" hangingPunct="1">
              <a:spcBef>
                <a:spcPct val="0"/>
              </a:spcBef>
              <a:spcAft>
                <a:spcPct val="0"/>
              </a:spcAft>
            </a:pPr>
            <a:endParaRPr lang="en-GB" b="1" dirty="0"/>
          </a:p>
          <a:p>
            <a:pPr marL="285750" indent="-285750" eaLnBrk="1" fontAlgn="base" hangingPunct="1">
              <a:spcBef>
                <a:spcPct val="0"/>
              </a:spcBef>
              <a:spcAft>
                <a:spcPct val="0"/>
              </a:spcAft>
              <a:buFont typeface="Arial" panose="020B0604020202020204" pitchFamily="34" charset="0"/>
              <a:buChar char="•"/>
            </a:pPr>
            <a:r>
              <a:rPr lang="en-GB" b="1" dirty="0" smtClean="0"/>
              <a:t>Guidance for the exercises are provided on </a:t>
            </a:r>
            <a:r>
              <a:rPr lang="en-GB" b="1" dirty="0" err="1" smtClean="0"/>
              <a:t>handouts</a:t>
            </a:r>
            <a:r>
              <a:rPr lang="en-GB" b="1" dirty="0" smtClean="0"/>
              <a:t>.</a:t>
            </a:r>
          </a:p>
          <a:p>
            <a:pPr eaLnBrk="1" fontAlgn="base" hangingPunct="1">
              <a:spcBef>
                <a:spcPct val="0"/>
              </a:spcBef>
              <a:spcAft>
                <a:spcPct val="0"/>
              </a:spcAft>
            </a:pPr>
            <a:endParaRPr lang="en-GB" b="1" dirty="0">
              <a:solidFill>
                <a:srgbClr val="00B050"/>
              </a:solidFill>
            </a:endParaRPr>
          </a:p>
          <a:p>
            <a:pPr eaLnBrk="1" fontAlgn="base" hangingPunct="1">
              <a:spcBef>
                <a:spcPct val="0"/>
              </a:spcBef>
              <a:spcAft>
                <a:spcPct val="0"/>
              </a:spcAft>
            </a:pPr>
            <a:r>
              <a:rPr lang="en-GB" b="1" dirty="0" smtClean="0">
                <a:solidFill>
                  <a:srgbClr val="00B050"/>
                </a:solidFill>
              </a:rPr>
              <a:t>			A. Solution tree</a:t>
            </a:r>
          </a:p>
          <a:p>
            <a:pPr eaLnBrk="1" fontAlgn="base" hangingPunct="1">
              <a:spcBef>
                <a:spcPct val="0"/>
              </a:spcBef>
              <a:spcAft>
                <a:spcPct val="0"/>
              </a:spcAft>
            </a:pPr>
            <a:endParaRPr lang="en-GB" b="1" dirty="0">
              <a:solidFill>
                <a:srgbClr val="00B050"/>
              </a:solidFill>
            </a:endParaRPr>
          </a:p>
          <a:p>
            <a:pPr eaLnBrk="1" fontAlgn="base" hangingPunct="1">
              <a:spcBef>
                <a:spcPct val="0"/>
              </a:spcBef>
              <a:spcAft>
                <a:spcPct val="0"/>
              </a:spcAft>
            </a:pPr>
            <a:endParaRPr lang="en-GB" b="1" dirty="0" smtClean="0">
              <a:solidFill>
                <a:srgbClr val="00B050"/>
              </a:solidFill>
            </a:endParaRPr>
          </a:p>
          <a:p>
            <a:pPr eaLnBrk="1" fontAlgn="base" hangingPunct="1">
              <a:spcBef>
                <a:spcPct val="0"/>
              </a:spcBef>
              <a:spcAft>
                <a:spcPct val="0"/>
              </a:spcAft>
            </a:pPr>
            <a:endParaRPr lang="en-GB" b="1" dirty="0">
              <a:solidFill>
                <a:srgbClr val="00B050"/>
              </a:solidFill>
            </a:endParaRPr>
          </a:p>
          <a:p>
            <a:pPr eaLnBrk="1" fontAlgn="base" hangingPunct="1">
              <a:spcBef>
                <a:spcPct val="0"/>
              </a:spcBef>
              <a:spcAft>
                <a:spcPct val="0"/>
              </a:spcAft>
            </a:pPr>
            <a:endParaRPr lang="en-GB" b="1" dirty="0" smtClean="0">
              <a:solidFill>
                <a:srgbClr val="00B050"/>
              </a:solidFill>
            </a:endParaRPr>
          </a:p>
          <a:p>
            <a:pPr eaLnBrk="1" fontAlgn="base" hangingPunct="1">
              <a:spcBef>
                <a:spcPct val="0"/>
              </a:spcBef>
              <a:spcAft>
                <a:spcPct val="0"/>
              </a:spcAft>
            </a:pPr>
            <a:endParaRPr lang="en-GB" b="1" dirty="0">
              <a:solidFill>
                <a:srgbClr val="00B050"/>
              </a:solidFill>
            </a:endParaRPr>
          </a:p>
          <a:p>
            <a:pPr eaLnBrk="1" fontAlgn="base" hangingPunct="1">
              <a:spcBef>
                <a:spcPct val="0"/>
              </a:spcBef>
              <a:spcAft>
                <a:spcPct val="0"/>
              </a:spcAft>
            </a:pPr>
            <a:endParaRPr lang="en-GB" b="1" dirty="0" smtClean="0">
              <a:solidFill>
                <a:srgbClr val="00B050"/>
              </a:solidFill>
            </a:endParaRPr>
          </a:p>
          <a:p>
            <a:pPr eaLnBrk="1" fontAlgn="base" hangingPunct="1">
              <a:spcBef>
                <a:spcPct val="0"/>
              </a:spcBef>
              <a:spcAft>
                <a:spcPct val="0"/>
              </a:spcAft>
            </a:pPr>
            <a:endParaRPr lang="en-GB" b="1" dirty="0">
              <a:solidFill>
                <a:srgbClr val="00B050"/>
              </a:solidFill>
            </a:endParaRPr>
          </a:p>
          <a:p>
            <a:pPr eaLnBrk="1" fontAlgn="base" hangingPunct="1">
              <a:spcBef>
                <a:spcPct val="0"/>
              </a:spcBef>
              <a:spcAft>
                <a:spcPct val="0"/>
              </a:spcAft>
            </a:pPr>
            <a:endParaRPr lang="en-GB" b="1" dirty="0" smtClean="0">
              <a:solidFill>
                <a:srgbClr val="00B050"/>
              </a:solidFill>
            </a:endParaRPr>
          </a:p>
          <a:p>
            <a:pPr eaLnBrk="1" fontAlgn="base" hangingPunct="1">
              <a:spcBef>
                <a:spcPct val="0"/>
              </a:spcBef>
              <a:spcAft>
                <a:spcPct val="0"/>
              </a:spcAft>
            </a:pPr>
            <a:endParaRPr lang="en-GB" b="1" dirty="0">
              <a:solidFill>
                <a:srgbClr val="000000"/>
              </a:solidFill>
            </a:endParaRPr>
          </a:p>
          <a:p>
            <a:pPr eaLnBrk="1" fontAlgn="base" hangingPunct="1">
              <a:spcBef>
                <a:spcPct val="0"/>
              </a:spcBef>
              <a:spcAft>
                <a:spcPct val="0"/>
              </a:spcAft>
            </a:pPr>
            <a:r>
              <a:rPr lang="en-GB" b="1" dirty="0" smtClean="0">
                <a:solidFill>
                  <a:srgbClr val="C00000"/>
                </a:solidFill>
              </a:rPr>
              <a:t>		     B. Logical framework - guide</a:t>
            </a:r>
            <a:endParaRPr lang="en-GB" b="1" dirty="0">
              <a:solidFill>
                <a:srgbClr val="C00000"/>
              </a:solidFill>
            </a:endParaRPr>
          </a:p>
        </p:txBody>
      </p:sp>
      <p:sp>
        <p:nvSpPr>
          <p:cNvPr id="10" name="Rectangle 23"/>
          <p:cNvSpPr txBox="1">
            <a:spLocks noChangeArrowheads="1"/>
          </p:cNvSpPr>
          <p:nvPr/>
        </p:nvSpPr>
        <p:spPr bwMode="auto">
          <a:xfrm>
            <a:off x="0" y="1"/>
            <a:ext cx="9144000" cy="620687"/>
          </a:xfrm>
          <a:prstGeom prst="rect">
            <a:avLst/>
          </a:prstGeom>
          <a:solidFill>
            <a:srgbClr val="9BBB59">
              <a:lumMod val="20000"/>
              <a:lumOff val="80000"/>
            </a:srgbClr>
          </a:solidFill>
        </p:spPr>
        <p:txBody>
          <a:bodyPr vert="horz" wrap="square" lIns="91440" tIns="45720" rIns="91440" bIns="45720" numCol="1" rtlCol="0" anchor="t" anchorCtr="0" compatLnSpc="1">
            <a:prstTxWarp prst="textNoShape">
              <a:avLst/>
            </a:prstTxWarp>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Aft>
                <a:spcPct val="0"/>
              </a:spcAft>
            </a:pPr>
            <a:r>
              <a:rPr lang="en-US" sz="2400" b="1" dirty="0" smtClean="0">
                <a:solidFill>
                  <a:srgbClr val="000000"/>
                </a:solidFill>
              </a:rPr>
              <a:t>Policy </a:t>
            </a:r>
            <a:r>
              <a:rPr lang="en-US" sz="2400" b="1" dirty="0">
                <a:solidFill>
                  <a:srgbClr val="000000"/>
                </a:solidFill>
              </a:rPr>
              <a:t>drafting and review </a:t>
            </a:r>
            <a:r>
              <a:rPr lang="en-US" sz="2400" b="1" dirty="0" smtClean="0">
                <a:solidFill>
                  <a:srgbClr val="000000"/>
                </a:solidFill>
              </a:rPr>
              <a:t>– structuring </a:t>
            </a:r>
            <a:r>
              <a:rPr lang="en-US" sz="2400" b="1" dirty="0">
                <a:solidFill>
                  <a:srgbClr val="000000"/>
                </a:solidFill>
              </a:rPr>
              <a:t>forest policy exercise.</a:t>
            </a:r>
            <a:r>
              <a:rPr lang="en-GB" sz="2400" b="1" dirty="0">
                <a:solidFill>
                  <a:srgbClr val="000000"/>
                </a:solidFill>
              </a:rPr>
              <a:t> </a:t>
            </a:r>
          </a:p>
        </p:txBody>
      </p:sp>
      <p:sp>
        <p:nvSpPr>
          <p:cNvPr id="2" name="Down Arrow 1"/>
          <p:cNvSpPr/>
          <p:nvPr/>
        </p:nvSpPr>
        <p:spPr>
          <a:xfrm>
            <a:off x="3345458" y="3212976"/>
            <a:ext cx="2304256" cy="21602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664747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 name="Text Box 14"/>
          <p:cNvSpPr txBox="1">
            <a:spLocks noChangeArrowheads="1"/>
          </p:cNvSpPr>
          <p:nvPr/>
        </p:nvSpPr>
        <p:spPr bwMode="auto">
          <a:xfrm>
            <a:off x="3423476" y="981075"/>
            <a:ext cx="2520950" cy="842963"/>
          </a:xfrm>
          <a:prstGeom prst="rect">
            <a:avLst/>
          </a:prstGeom>
          <a:solidFill>
            <a:srgbClr val="92D050"/>
          </a:solidFill>
          <a:ln w="9525">
            <a:solidFill>
              <a:srgbClr val="000000"/>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dirty="0">
                <a:solidFill>
                  <a:srgbClr val="000000"/>
                </a:solidFill>
              </a:rPr>
              <a:t>Vision( Expected positive change with time frame)</a:t>
            </a:r>
          </a:p>
        </p:txBody>
      </p:sp>
      <p:sp>
        <p:nvSpPr>
          <p:cNvPr id="2" name="Up Arrow 1"/>
          <p:cNvSpPr/>
          <p:nvPr/>
        </p:nvSpPr>
        <p:spPr>
          <a:xfrm>
            <a:off x="4472637" y="1894569"/>
            <a:ext cx="425450" cy="30956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13" name="Rectangle 23"/>
          <p:cNvSpPr txBox="1">
            <a:spLocks noChangeArrowheads="1"/>
          </p:cNvSpPr>
          <p:nvPr/>
        </p:nvSpPr>
        <p:spPr bwMode="auto">
          <a:xfrm>
            <a:off x="0" y="1"/>
            <a:ext cx="9122568" cy="620687"/>
          </a:xfrm>
          <a:prstGeom prst="rect">
            <a:avLst/>
          </a:prstGeom>
          <a:solidFill>
            <a:srgbClr val="9BBB59">
              <a:lumMod val="20000"/>
              <a:lumOff val="80000"/>
            </a:srgbClr>
          </a:solidFill>
        </p:spPr>
        <p:txBody>
          <a:bodyPr vert="horz" wrap="square" lIns="91440" tIns="45720" rIns="91440" bIns="45720" numCol="1" rtlCol="0" anchor="t" anchorCtr="0" compatLnSpc="1">
            <a:prstTxWarp prst="textNoShape">
              <a:avLst/>
            </a:prstTxWarp>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Aft>
                <a:spcPct val="0"/>
              </a:spcAft>
            </a:pPr>
            <a:r>
              <a:rPr lang="en-US" sz="2400" b="1" dirty="0" smtClean="0">
                <a:solidFill>
                  <a:srgbClr val="000000"/>
                </a:solidFill>
              </a:rPr>
              <a:t>Policy </a:t>
            </a:r>
            <a:r>
              <a:rPr lang="en-US" sz="2400" b="1" dirty="0">
                <a:solidFill>
                  <a:srgbClr val="000000"/>
                </a:solidFill>
              </a:rPr>
              <a:t>drafting and review –structuring forest policy </a:t>
            </a:r>
            <a:r>
              <a:rPr lang="en-US" sz="2400" b="1" dirty="0" smtClean="0">
                <a:solidFill>
                  <a:srgbClr val="000000"/>
                </a:solidFill>
              </a:rPr>
              <a:t>exercise, solution tree</a:t>
            </a:r>
            <a:endParaRPr lang="en-GB" sz="2400" b="1" dirty="0">
              <a:solidFill>
                <a:srgbClr val="000000"/>
              </a:solidFill>
            </a:endParaRPr>
          </a:p>
        </p:txBody>
      </p:sp>
      <p:sp>
        <p:nvSpPr>
          <p:cNvPr id="14" name="Text Box 14"/>
          <p:cNvSpPr txBox="1">
            <a:spLocks noChangeArrowheads="1"/>
          </p:cNvSpPr>
          <p:nvPr/>
        </p:nvSpPr>
        <p:spPr bwMode="auto">
          <a:xfrm>
            <a:off x="3185846" y="2225675"/>
            <a:ext cx="3114345" cy="1491357"/>
          </a:xfrm>
          <a:prstGeom prst="rect">
            <a:avLst/>
          </a:prstGeom>
          <a:solidFill>
            <a:schemeClr val="accent1">
              <a:lumMod val="75000"/>
            </a:schemeClr>
          </a:solidFill>
          <a:ln w="9525">
            <a:solidFill>
              <a:srgbClr val="000000"/>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dirty="0" smtClean="0">
                <a:solidFill>
                  <a:srgbClr val="000000"/>
                </a:solidFill>
              </a:rPr>
              <a:t>Purpose – Strategy (Priority emphasis of how and what needs to be done to reshape the forest sector to achieve the vision)</a:t>
            </a:r>
            <a:endParaRPr lang="en-US" dirty="0">
              <a:solidFill>
                <a:srgbClr val="000000"/>
              </a:solidFill>
            </a:endParaRPr>
          </a:p>
        </p:txBody>
      </p:sp>
      <p:sp>
        <p:nvSpPr>
          <p:cNvPr id="4" name="TextBox 3"/>
          <p:cNvSpPr txBox="1"/>
          <p:nvPr/>
        </p:nvSpPr>
        <p:spPr>
          <a:xfrm>
            <a:off x="251520" y="4342643"/>
            <a:ext cx="1512168" cy="923330"/>
          </a:xfrm>
          <a:prstGeom prst="rect">
            <a:avLst/>
          </a:prstGeom>
          <a:solidFill>
            <a:srgbClr val="FFC000"/>
          </a:solidFill>
          <a:ln>
            <a:solidFill>
              <a:schemeClr val="tx1"/>
            </a:solidFill>
          </a:ln>
        </p:spPr>
        <p:txBody>
          <a:bodyPr wrap="square" rtlCol="0">
            <a:spAutoFit/>
          </a:bodyPr>
          <a:lstStyle/>
          <a:p>
            <a:r>
              <a:rPr lang="en-GB" dirty="0" smtClean="0"/>
              <a:t>Thematic component</a:t>
            </a:r>
          </a:p>
          <a:p>
            <a:r>
              <a:rPr lang="en-GB" dirty="0" smtClean="0"/>
              <a:t>Objective </a:t>
            </a:r>
            <a:endParaRPr lang="en-GB" dirty="0"/>
          </a:p>
        </p:txBody>
      </p:sp>
      <p:sp>
        <p:nvSpPr>
          <p:cNvPr id="9" name="TextBox 8"/>
          <p:cNvSpPr txBox="1"/>
          <p:nvPr/>
        </p:nvSpPr>
        <p:spPr>
          <a:xfrm>
            <a:off x="5724128" y="4352772"/>
            <a:ext cx="1512168" cy="1200329"/>
          </a:xfrm>
          <a:prstGeom prst="rect">
            <a:avLst/>
          </a:prstGeom>
          <a:solidFill>
            <a:schemeClr val="accent6">
              <a:lumMod val="20000"/>
              <a:lumOff val="80000"/>
            </a:schemeClr>
          </a:solidFill>
          <a:ln>
            <a:solidFill>
              <a:schemeClr val="tx1"/>
            </a:solidFill>
          </a:ln>
        </p:spPr>
        <p:txBody>
          <a:bodyPr wrap="square" rtlCol="0">
            <a:spAutoFit/>
          </a:bodyPr>
          <a:lstStyle/>
          <a:p>
            <a:r>
              <a:rPr lang="en-GB" dirty="0" smtClean="0"/>
              <a:t>Cross cutting component objective</a:t>
            </a:r>
            <a:endParaRPr lang="en-GB" dirty="0"/>
          </a:p>
        </p:txBody>
      </p:sp>
      <p:sp>
        <p:nvSpPr>
          <p:cNvPr id="11" name="TextBox 10"/>
          <p:cNvSpPr txBox="1"/>
          <p:nvPr/>
        </p:nvSpPr>
        <p:spPr>
          <a:xfrm>
            <a:off x="2051720" y="4342643"/>
            <a:ext cx="1512168" cy="923330"/>
          </a:xfrm>
          <a:prstGeom prst="rect">
            <a:avLst/>
          </a:prstGeom>
          <a:solidFill>
            <a:srgbClr val="FFC000"/>
          </a:solidFill>
          <a:ln>
            <a:solidFill>
              <a:schemeClr val="tx1"/>
            </a:solidFill>
          </a:ln>
        </p:spPr>
        <p:txBody>
          <a:bodyPr wrap="square" rtlCol="0">
            <a:spAutoFit/>
          </a:bodyPr>
          <a:lstStyle/>
          <a:p>
            <a:r>
              <a:rPr lang="en-GB" dirty="0" smtClean="0"/>
              <a:t>Thematic component objective</a:t>
            </a:r>
            <a:endParaRPr lang="en-GB" dirty="0"/>
          </a:p>
        </p:txBody>
      </p:sp>
      <p:sp>
        <p:nvSpPr>
          <p:cNvPr id="12" name="TextBox 11"/>
          <p:cNvSpPr txBox="1"/>
          <p:nvPr/>
        </p:nvSpPr>
        <p:spPr>
          <a:xfrm>
            <a:off x="3929278" y="4352772"/>
            <a:ext cx="1512168" cy="923330"/>
          </a:xfrm>
          <a:prstGeom prst="rect">
            <a:avLst/>
          </a:prstGeom>
          <a:solidFill>
            <a:srgbClr val="FFC000"/>
          </a:solidFill>
          <a:ln>
            <a:solidFill>
              <a:schemeClr val="tx1"/>
            </a:solidFill>
          </a:ln>
        </p:spPr>
        <p:txBody>
          <a:bodyPr wrap="square" rtlCol="0">
            <a:spAutoFit/>
          </a:bodyPr>
          <a:lstStyle/>
          <a:p>
            <a:r>
              <a:rPr lang="en-GB" dirty="0" smtClean="0"/>
              <a:t>Thematic component</a:t>
            </a:r>
          </a:p>
          <a:p>
            <a:r>
              <a:rPr lang="en-GB" dirty="0" smtClean="0"/>
              <a:t>objective</a:t>
            </a:r>
            <a:endParaRPr lang="en-GB" dirty="0"/>
          </a:p>
        </p:txBody>
      </p:sp>
      <p:sp>
        <p:nvSpPr>
          <p:cNvPr id="15" name="TextBox 14"/>
          <p:cNvSpPr txBox="1"/>
          <p:nvPr/>
        </p:nvSpPr>
        <p:spPr>
          <a:xfrm>
            <a:off x="7604720" y="4342643"/>
            <a:ext cx="1512168" cy="1200329"/>
          </a:xfrm>
          <a:prstGeom prst="rect">
            <a:avLst/>
          </a:prstGeom>
          <a:solidFill>
            <a:schemeClr val="accent6">
              <a:lumMod val="20000"/>
              <a:lumOff val="80000"/>
            </a:schemeClr>
          </a:solidFill>
          <a:ln>
            <a:solidFill>
              <a:schemeClr val="tx1"/>
            </a:solidFill>
          </a:ln>
        </p:spPr>
        <p:txBody>
          <a:bodyPr wrap="square" rtlCol="0">
            <a:spAutoFit/>
          </a:bodyPr>
          <a:lstStyle/>
          <a:p>
            <a:r>
              <a:rPr lang="en-GB" dirty="0" smtClean="0"/>
              <a:t>Cross cutting  component objective</a:t>
            </a:r>
            <a:endParaRPr lang="en-GB" dirty="0"/>
          </a:p>
        </p:txBody>
      </p:sp>
      <p:cxnSp>
        <p:nvCxnSpPr>
          <p:cNvPr id="7" name="Straight Arrow Connector 6"/>
          <p:cNvCxnSpPr/>
          <p:nvPr/>
        </p:nvCxnSpPr>
        <p:spPr>
          <a:xfrm flipV="1">
            <a:off x="1187624" y="3356992"/>
            <a:ext cx="1998222" cy="98565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1" idx="0"/>
          </p:cNvCxnSpPr>
          <p:nvPr/>
        </p:nvCxnSpPr>
        <p:spPr>
          <a:xfrm flipV="1">
            <a:off x="2807804" y="3717033"/>
            <a:ext cx="756084" cy="62561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14" idx="2"/>
          </p:cNvCxnSpPr>
          <p:nvPr/>
        </p:nvCxnSpPr>
        <p:spPr>
          <a:xfrm flipV="1">
            <a:off x="4683951" y="3717032"/>
            <a:ext cx="59068" cy="6256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9" idx="0"/>
          </p:cNvCxnSpPr>
          <p:nvPr/>
        </p:nvCxnSpPr>
        <p:spPr>
          <a:xfrm flipH="1" flipV="1">
            <a:off x="5724128" y="3717032"/>
            <a:ext cx="756084" cy="63574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5" idx="0"/>
          </p:cNvCxnSpPr>
          <p:nvPr/>
        </p:nvCxnSpPr>
        <p:spPr>
          <a:xfrm flipH="1" flipV="1">
            <a:off x="6300191" y="3140968"/>
            <a:ext cx="2060613" cy="12016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683568" y="981075"/>
            <a:ext cx="2376264" cy="1200329"/>
          </a:xfrm>
          <a:prstGeom prst="rect">
            <a:avLst/>
          </a:prstGeom>
          <a:noFill/>
        </p:spPr>
        <p:txBody>
          <a:bodyPr wrap="square" rtlCol="0">
            <a:spAutoFit/>
          </a:bodyPr>
          <a:lstStyle/>
          <a:p>
            <a:r>
              <a:rPr lang="en-GB" dirty="0" smtClean="0">
                <a:solidFill>
                  <a:schemeClr val="accent2"/>
                </a:solidFill>
              </a:rPr>
              <a:t>1. Brain storm on vision and purpose/strategy – use cards.</a:t>
            </a:r>
            <a:endParaRPr lang="en-GB" dirty="0">
              <a:solidFill>
                <a:schemeClr val="accent2"/>
              </a:solidFill>
            </a:endParaRPr>
          </a:p>
        </p:txBody>
      </p:sp>
      <p:sp>
        <p:nvSpPr>
          <p:cNvPr id="5" name="TextBox 4"/>
          <p:cNvSpPr txBox="1"/>
          <p:nvPr/>
        </p:nvSpPr>
        <p:spPr>
          <a:xfrm>
            <a:off x="7020272" y="908720"/>
            <a:ext cx="1656184" cy="369332"/>
          </a:xfrm>
          <a:prstGeom prst="rect">
            <a:avLst/>
          </a:prstGeom>
          <a:noFill/>
        </p:spPr>
        <p:txBody>
          <a:bodyPr wrap="square" rtlCol="0">
            <a:spAutoFit/>
          </a:bodyPr>
          <a:lstStyle/>
          <a:p>
            <a:r>
              <a:rPr lang="en-GB" dirty="0" smtClean="0"/>
              <a:t>Step 1.</a:t>
            </a:r>
            <a:endParaRPr lang="en-GB" dirty="0"/>
          </a:p>
        </p:txBody>
      </p:sp>
      <p:sp>
        <p:nvSpPr>
          <p:cNvPr id="6" name="Rectangle 5"/>
          <p:cNvSpPr/>
          <p:nvPr/>
        </p:nvSpPr>
        <p:spPr>
          <a:xfrm>
            <a:off x="539552" y="5661248"/>
            <a:ext cx="8136904" cy="923330"/>
          </a:xfrm>
          <a:prstGeom prst="rect">
            <a:avLst/>
          </a:prstGeom>
        </p:spPr>
        <p:txBody>
          <a:bodyPr wrap="square">
            <a:spAutoFit/>
          </a:bodyPr>
          <a:lstStyle/>
          <a:p>
            <a:pPr fontAlgn="base">
              <a:spcBef>
                <a:spcPct val="0"/>
              </a:spcBef>
              <a:spcAft>
                <a:spcPct val="0"/>
              </a:spcAft>
            </a:pPr>
            <a:r>
              <a:rPr lang="en-GB" b="1" dirty="0" smtClean="0">
                <a:solidFill>
                  <a:schemeClr val="accent2"/>
                </a:solidFill>
              </a:rPr>
              <a:t>2. Decide on appropriate building blocks</a:t>
            </a:r>
            <a:r>
              <a:rPr lang="en-GB" dirty="0" smtClean="0">
                <a:solidFill>
                  <a:schemeClr val="accent2"/>
                </a:solidFill>
              </a:rPr>
              <a:t>. </a:t>
            </a:r>
            <a:r>
              <a:rPr lang="en-GB" dirty="0">
                <a:solidFill>
                  <a:schemeClr val="accent2"/>
                </a:solidFill>
              </a:rPr>
              <a:t>Often there are two types of components( theme specific – like forest types or what the forest is used for) and cross cutting </a:t>
            </a:r>
            <a:r>
              <a:rPr lang="en-GB" dirty="0" smtClean="0">
                <a:solidFill>
                  <a:schemeClr val="accent2"/>
                </a:solidFill>
              </a:rPr>
              <a:t>components like </a:t>
            </a:r>
            <a:r>
              <a:rPr lang="en-GB" dirty="0">
                <a:solidFill>
                  <a:schemeClr val="accent2"/>
                </a:solidFill>
              </a:rPr>
              <a:t>legislation and institutional guidance.</a:t>
            </a:r>
          </a:p>
        </p:txBody>
      </p:sp>
    </p:spTree>
    <p:extLst>
      <p:ext uri="{BB962C8B-B14F-4D97-AF65-F5344CB8AC3E}">
        <p14:creationId xmlns:p14="http://schemas.microsoft.com/office/powerpoint/2010/main" val="31949883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7787" name="Group 203"/>
          <p:cNvGraphicFramePr>
            <a:graphicFrameLocks noGrp="1"/>
          </p:cNvGraphicFramePr>
          <p:nvPr>
            <p:ph idx="1"/>
            <p:extLst>
              <p:ext uri="{D42A27DB-BD31-4B8C-83A1-F6EECF244321}">
                <p14:modId xmlns:p14="http://schemas.microsoft.com/office/powerpoint/2010/main" val="244637356"/>
              </p:ext>
            </p:extLst>
          </p:nvPr>
        </p:nvGraphicFramePr>
        <p:xfrm>
          <a:off x="79039" y="809326"/>
          <a:ext cx="8964489" cy="6048674"/>
        </p:xfrm>
        <a:graphic>
          <a:graphicData uri="http://schemas.openxmlformats.org/drawingml/2006/table">
            <a:tbl>
              <a:tblPr/>
              <a:tblGrid>
                <a:gridCol w="3012656"/>
                <a:gridCol w="2792218"/>
                <a:gridCol w="3159615"/>
              </a:tblGrid>
              <a:tr h="1007838">
                <a:tc gridSpan="3">
                  <a:txBody>
                    <a:bodyPr/>
                    <a:lstStyle/>
                    <a:p>
                      <a:pPr marL="342900" marR="0" lvl="0" indent="-342900" algn="l" defTabSz="914400" rtl="0" eaLnBrk="0" fontAlgn="base" latinLnBrk="0" hangingPunct="0">
                        <a:lnSpc>
                          <a:spcPct val="100000"/>
                        </a:lnSpc>
                        <a:spcBef>
                          <a:spcPct val="0"/>
                        </a:spcBef>
                        <a:spcAft>
                          <a:spcPct val="0"/>
                        </a:spcAft>
                        <a:buClrTx/>
                        <a:buSzTx/>
                        <a:buFontTx/>
                        <a:buAutoNum type="alphaUcPeriod"/>
                        <a:tabLst>
                          <a:tab pos="457200" algn="l"/>
                        </a:tabLst>
                      </a:pPr>
                      <a:r>
                        <a:rPr kumimoji="0" lang="en-GB" sz="2000" b="1" i="0" u="none" strike="noStrike" cap="none" normalizeH="0" baseline="0" dirty="0" smtClean="0">
                          <a:ln>
                            <a:noFill/>
                          </a:ln>
                          <a:solidFill>
                            <a:schemeClr val="accent2"/>
                          </a:solidFill>
                          <a:effectLst/>
                          <a:latin typeface="+mj-lt"/>
                          <a:cs typeface="Times New Roman" pitchFamily="18" charset="0"/>
                        </a:rPr>
                        <a:t>Context analysis</a:t>
                      </a:r>
                      <a:endParaRPr kumimoji="0" lang="en-US" sz="2000" b="0" i="0" u="none" strike="noStrike" cap="none" normalizeH="0" baseline="0" dirty="0" smtClean="0">
                        <a:ln>
                          <a:noFill/>
                        </a:ln>
                        <a:solidFill>
                          <a:schemeClr val="accent2"/>
                        </a:solidFill>
                        <a:effectLst/>
                        <a:latin typeface="+mj-lt"/>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Symbol" pitchFamily="18" charset="2"/>
                        <a:buChar char=""/>
                        <a:tabLst>
                          <a:tab pos="457200" algn="l"/>
                        </a:tabLst>
                      </a:pPr>
                      <a:r>
                        <a:rPr kumimoji="0" lang="en-GB" sz="2000" b="1" i="0" u="none" strike="noStrike" cap="none" normalizeH="0" baseline="0" dirty="0" smtClean="0">
                          <a:ln>
                            <a:noFill/>
                          </a:ln>
                          <a:solidFill>
                            <a:schemeClr val="accent2"/>
                          </a:solidFill>
                          <a:effectLst/>
                          <a:latin typeface="+mj-lt"/>
                          <a:cs typeface="Times New Roman" pitchFamily="18" charset="0"/>
                        </a:rPr>
                        <a:t>Key strengths, limitations( root causes),  opportunities and threats in the forest sector( 4 sentences)</a:t>
                      </a:r>
                      <a:endParaRPr kumimoji="0" lang="en-US" sz="2000" b="0" i="0" u="none" strike="noStrike" cap="none" normalizeH="0" baseline="0" dirty="0" smtClean="0">
                        <a:ln>
                          <a:noFill/>
                        </a:ln>
                        <a:solidFill>
                          <a:schemeClr val="accent2"/>
                        </a:solidFill>
                        <a:effectLst/>
                        <a:latin typeface="+mj-lt"/>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Symbol" pitchFamily="18" charset="2"/>
                        <a:buChar char=""/>
                        <a:tabLst>
                          <a:tab pos="457200" algn="l"/>
                        </a:tabLst>
                      </a:pPr>
                      <a:r>
                        <a:rPr kumimoji="0" lang="en-GB" sz="2000" b="1" i="0" u="none" strike="noStrike" cap="none" normalizeH="0" baseline="0" dirty="0" smtClean="0">
                          <a:ln>
                            <a:noFill/>
                          </a:ln>
                          <a:solidFill>
                            <a:schemeClr val="accent2"/>
                          </a:solidFill>
                          <a:effectLst/>
                          <a:latin typeface="+mj-lt"/>
                          <a:cs typeface="Times New Roman" pitchFamily="18" charset="0"/>
                        </a:rPr>
                        <a:t>Rationale for updating the policy ( 2 sentences)</a:t>
                      </a:r>
                      <a:endParaRPr kumimoji="0" lang="en-US" sz="2000" b="0" i="0" u="none" strike="noStrike" cap="none" normalizeH="0" baseline="0" dirty="0" smtClean="0">
                        <a:ln>
                          <a:noFill/>
                        </a:ln>
                        <a:solidFill>
                          <a:schemeClr val="accent2"/>
                        </a:solidFill>
                        <a:effectLst/>
                        <a:latin typeface="+mj-lt"/>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r>
              <a:tr h="419932">
                <a:tc gridSpan="3">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accent2"/>
                          </a:solidFill>
                          <a:effectLst/>
                          <a:latin typeface="+mj-lt"/>
                          <a:cs typeface="Times New Roman" pitchFamily="18" charset="0"/>
                        </a:rPr>
                        <a:t>B. Vision: The impact/ positive change  that the policy wants to achieve in 25 years time ( 1 sentence)</a:t>
                      </a:r>
                      <a:endParaRPr kumimoji="0" lang="en-US" sz="2000" b="0" i="0" u="none" strike="noStrike" cap="none" normalizeH="0" baseline="0" dirty="0" smtClean="0">
                        <a:ln>
                          <a:noFill/>
                        </a:ln>
                        <a:solidFill>
                          <a:schemeClr val="accent2"/>
                        </a:solidFill>
                        <a:effectLst/>
                        <a:latin typeface="+mj-lt"/>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r>
              <a:tr h="419932">
                <a:tc gridSpan="3">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accent2"/>
                          </a:solidFill>
                          <a:effectLst/>
                          <a:latin typeface="+mj-lt"/>
                          <a:cs typeface="Times New Roman" pitchFamily="18" charset="0"/>
                        </a:rPr>
                        <a:t>C. Purpose: Summary of the key strategy or strategies that will help achieve this vision( Maximum 3 sentences)</a:t>
                      </a:r>
                      <a:endParaRPr kumimoji="0" lang="en-GB" sz="2000" b="0" i="0" u="none" strike="noStrike" cap="none" normalizeH="0" baseline="0" dirty="0" smtClean="0">
                        <a:ln>
                          <a:noFill/>
                        </a:ln>
                        <a:solidFill>
                          <a:schemeClr val="accent2"/>
                        </a:solidFill>
                        <a:effectLst/>
                        <a:latin typeface="+mj-lt"/>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r>
              <a:tr h="167977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accent2"/>
                          </a:solidFill>
                          <a:effectLst/>
                          <a:latin typeface="+mj-lt"/>
                          <a:cs typeface="Times New Roman" pitchFamily="18" charset="0"/>
                        </a:rPr>
                        <a:t>D. Objectives/</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accent2"/>
                          </a:solidFill>
                          <a:effectLst/>
                          <a:latin typeface="+mj-lt"/>
                          <a:cs typeface="Times New Roman" pitchFamily="18" charset="0"/>
                        </a:rPr>
                        <a:t>Components of the policy. </a:t>
                      </a:r>
                      <a:endParaRPr kumimoji="0" lang="en-GB" sz="2000" b="0" i="0" u="none" strike="noStrike" cap="none" normalizeH="0" baseline="0" dirty="0" smtClean="0">
                        <a:ln>
                          <a:noFill/>
                        </a:ln>
                        <a:solidFill>
                          <a:schemeClr val="accent2"/>
                        </a:solidFill>
                        <a:effectLst/>
                        <a:latin typeface="+mj-lt"/>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accent2"/>
                          </a:solidFill>
                          <a:effectLst/>
                          <a:latin typeface="+mj-lt"/>
                          <a:cs typeface="Times New Roman" pitchFamily="18" charset="0"/>
                        </a:rPr>
                        <a:t>E. Expected Results( Must be measurable)</a:t>
                      </a:r>
                      <a:endParaRPr kumimoji="0" lang="en-US" sz="2000" b="0" i="0" u="none" strike="noStrike" cap="none" normalizeH="0" baseline="0" dirty="0" smtClean="0">
                        <a:ln>
                          <a:noFill/>
                        </a:ln>
                        <a:solidFill>
                          <a:schemeClr val="accent2"/>
                        </a:solidFill>
                        <a:effectLst/>
                        <a:latin typeface="+mj-lt"/>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accent2"/>
                          </a:solidFill>
                          <a:effectLst/>
                          <a:latin typeface="+mj-lt"/>
                          <a:cs typeface="Times New Roman" pitchFamily="18" charset="0"/>
                        </a:rPr>
                        <a:t>F. Assumptions </a:t>
                      </a:r>
                      <a:r>
                        <a:rPr kumimoji="0" lang="en-US" sz="2000" b="1" i="0" u="none" strike="noStrike" cap="none" normalizeH="0" baseline="0" dirty="0" smtClean="0">
                          <a:ln>
                            <a:noFill/>
                          </a:ln>
                          <a:solidFill>
                            <a:schemeClr val="accent2"/>
                          </a:solidFill>
                          <a:effectLst/>
                          <a:latin typeface="+mj-lt"/>
                          <a:cs typeface="Times New Roman" pitchFamily="18" charset="0"/>
                        </a:rPr>
                        <a:t>–</a:t>
                      </a:r>
                      <a:r>
                        <a:rPr kumimoji="0" lang="en-GB" sz="2000" b="1" i="0" u="none" strike="noStrike" cap="none" normalizeH="0" baseline="0" dirty="0" smtClean="0">
                          <a:ln>
                            <a:noFill/>
                          </a:ln>
                          <a:solidFill>
                            <a:schemeClr val="accent2"/>
                          </a:solidFill>
                          <a:effectLst/>
                          <a:latin typeface="+mj-lt"/>
                          <a:cs typeface="Times New Roman" pitchFamily="18" charset="0"/>
                        </a:rPr>
                        <a:t> positive conditions necessary. Rate it. Must be more than 80% chance.</a:t>
                      </a:r>
                      <a:endParaRPr kumimoji="0" lang="en-US" sz="2000" b="0" i="0" u="none" strike="noStrike" cap="none" normalizeH="0" baseline="0" dirty="0" smtClean="0">
                        <a:ln>
                          <a:noFill/>
                        </a:ln>
                        <a:solidFill>
                          <a:schemeClr val="accent2"/>
                        </a:solidFill>
                        <a:effectLst/>
                        <a:latin typeface="+mj-lt"/>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3330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accent2"/>
                          </a:solidFill>
                          <a:effectLst/>
                          <a:latin typeface="+mj-lt"/>
                          <a:cs typeface="Times New Roman" pitchFamily="18" charset="0"/>
                        </a:rPr>
                        <a:t>Component Objective 1.</a:t>
                      </a:r>
                      <a:endParaRPr kumimoji="0" lang="en-US" sz="1800" b="0" i="0" u="none" strike="noStrike" cap="none" normalizeH="0" baseline="0" dirty="0" smtClean="0">
                        <a:ln>
                          <a:noFill/>
                        </a:ln>
                        <a:solidFill>
                          <a:schemeClr val="accent2"/>
                        </a:solidFill>
                        <a:effectLst/>
                        <a:latin typeface="+mj-lt"/>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accent2"/>
                          </a:solidFill>
                          <a:effectLst/>
                          <a:latin typeface="+mj-lt"/>
                          <a:cs typeface="Times New Roman" pitchFamily="18" charset="0"/>
                        </a:rPr>
                        <a:t>Outcome of 1( expected change)</a:t>
                      </a:r>
                      <a:endParaRPr kumimoji="0" lang="en-GB" sz="1800" b="0" i="0" u="none" strike="noStrike" cap="none" normalizeH="0" baseline="0" dirty="0" smtClean="0">
                        <a:ln>
                          <a:noFill/>
                        </a:ln>
                        <a:solidFill>
                          <a:schemeClr val="accent2"/>
                        </a:solidFill>
                        <a:effectLst/>
                        <a:latin typeface="+mj-lt"/>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accent2"/>
                          </a:solidFill>
                          <a:effectLst/>
                          <a:latin typeface="+mj-lt"/>
                        </a:rPr>
                        <a:t>E.g. Resources political will etc.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22879">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accent2"/>
                          </a:solidFill>
                          <a:effectLst/>
                          <a:latin typeface="+mj-lt"/>
                          <a:cs typeface="Times New Roman" pitchFamily="18" charset="0"/>
                        </a:rPr>
                        <a:t>Component Objective 2.</a:t>
                      </a:r>
                      <a:endParaRPr kumimoji="0" lang="en-GB" sz="1800" b="0" i="0" u="none" strike="noStrike" cap="none" normalizeH="0" baseline="0" dirty="0" smtClean="0">
                        <a:ln>
                          <a:noFill/>
                        </a:ln>
                        <a:solidFill>
                          <a:schemeClr val="accent2"/>
                        </a:solidFill>
                        <a:effectLst/>
                        <a:latin typeface="+mj-lt"/>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accent2"/>
                          </a:solidFill>
                          <a:effectLst/>
                          <a:latin typeface="+mj-lt"/>
                          <a:cs typeface="Times New Roman" pitchFamily="18" charset="0"/>
                        </a:rPr>
                        <a:t>Outcome of 2( expected change)</a:t>
                      </a:r>
                      <a:endParaRPr kumimoji="0" lang="en-GB" sz="1800" b="0" i="0" u="none" strike="noStrike" cap="none" normalizeH="0" baseline="0" dirty="0" smtClean="0">
                        <a:ln>
                          <a:noFill/>
                        </a:ln>
                        <a:solidFill>
                          <a:schemeClr val="accent2"/>
                        </a:solidFill>
                        <a:effectLst/>
                        <a:latin typeface="+mj-lt"/>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800" b="1" i="0" u="none" strike="noStrike" kern="1200" cap="none" normalizeH="0" baseline="0" dirty="0" smtClean="0">
                          <a:ln>
                            <a:noFill/>
                          </a:ln>
                          <a:solidFill>
                            <a:schemeClr val="accent2"/>
                          </a:solidFill>
                          <a:effectLst/>
                          <a:latin typeface="+mn-lt"/>
                          <a:ea typeface="+mn-ea"/>
                          <a:cs typeface="+mn-cs"/>
                        </a:rPr>
                        <a:t>E.g. Resources political will etc.</a:t>
                      </a:r>
                      <a:endParaRPr kumimoji="0" lang="en-US" sz="1800" b="0" i="0" u="none" strike="noStrike" cap="none" normalizeH="0" baseline="0" dirty="0" smtClean="0">
                        <a:ln>
                          <a:noFill/>
                        </a:ln>
                        <a:solidFill>
                          <a:schemeClr val="accent2"/>
                        </a:solidFill>
                        <a:effectLst/>
                        <a:latin typeface="+mj-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Rectangle 23"/>
          <p:cNvSpPr txBox="1">
            <a:spLocks noChangeArrowheads="1"/>
          </p:cNvSpPr>
          <p:nvPr/>
        </p:nvSpPr>
        <p:spPr bwMode="auto">
          <a:xfrm>
            <a:off x="0" y="1"/>
            <a:ext cx="9122568" cy="620687"/>
          </a:xfrm>
          <a:prstGeom prst="rect">
            <a:avLst/>
          </a:prstGeom>
          <a:solidFill>
            <a:srgbClr val="9BBB59">
              <a:lumMod val="20000"/>
              <a:lumOff val="80000"/>
            </a:srgbClr>
          </a:solidFill>
        </p:spPr>
        <p:txBody>
          <a:bodyPr vert="horz" wrap="square" lIns="91440" tIns="45720" rIns="91440" bIns="45720" numCol="1" rtlCol="0" anchor="t" anchorCtr="0" compatLnSpc="1">
            <a:prstTxWarp prst="textNoShape">
              <a:avLst/>
            </a:prstTxWarp>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Aft>
                <a:spcPct val="0"/>
              </a:spcAft>
            </a:pPr>
            <a:r>
              <a:rPr lang="en-GB" sz="2400" b="1" dirty="0" smtClean="0">
                <a:solidFill>
                  <a:srgbClr val="000000"/>
                </a:solidFill>
              </a:rPr>
              <a:t>Step 2: structuring the policy – using logical framework guide - see </a:t>
            </a:r>
            <a:r>
              <a:rPr lang="en-GB" sz="2400" b="1" dirty="0" err="1" smtClean="0">
                <a:solidFill>
                  <a:srgbClr val="000000"/>
                </a:solidFill>
              </a:rPr>
              <a:t>handout</a:t>
            </a:r>
            <a:endParaRPr lang="en-GB" sz="2400" b="1" dirty="0">
              <a:solidFill>
                <a:srgbClr val="000000"/>
              </a:solidFill>
            </a:endParaRPr>
          </a:p>
        </p:txBody>
      </p:sp>
    </p:spTree>
    <p:extLst>
      <p:ext uri="{BB962C8B-B14F-4D97-AF65-F5344CB8AC3E}">
        <p14:creationId xmlns:p14="http://schemas.microsoft.com/office/powerpoint/2010/main" val="1116685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84537" y="1124744"/>
            <a:ext cx="8208962" cy="6340197"/>
          </a:xfrm>
          <a:prstGeom prst="rect">
            <a:avLst/>
          </a:prstGeom>
          <a:noFill/>
        </p:spPr>
        <p:txBody>
          <a:bodyPr>
            <a:spAutoFit/>
          </a:bodyPr>
          <a:lstStyle/>
          <a:p>
            <a:pPr fontAlgn="base">
              <a:spcBef>
                <a:spcPct val="0"/>
              </a:spcBef>
              <a:spcAft>
                <a:spcPct val="0"/>
              </a:spcAft>
              <a:defRPr/>
            </a:pPr>
            <a:r>
              <a:rPr lang="en-GB" sz="2400" b="1" dirty="0" smtClean="0">
                <a:solidFill>
                  <a:srgbClr val="000000"/>
                </a:solidFill>
                <a:cs typeface="Arial" pitchFamily="34" charset="0"/>
              </a:rPr>
              <a:t>Procedure:</a:t>
            </a:r>
          </a:p>
          <a:p>
            <a:pPr fontAlgn="base">
              <a:spcBef>
                <a:spcPct val="0"/>
              </a:spcBef>
              <a:spcAft>
                <a:spcPct val="0"/>
              </a:spcAft>
              <a:defRPr/>
            </a:pPr>
            <a:endParaRPr lang="en-GB" sz="2400" b="1" dirty="0" smtClean="0">
              <a:solidFill>
                <a:srgbClr val="000000"/>
              </a:solidFill>
              <a:cs typeface="Arial" pitchFamily="34" charset="0"/>
            </a:endParaRPr>
          </a:p>
          <a:p>
            <a:pPr fontAlgn="base">
              <a:spcBef>
                <a:spcPct val="0"/>
              </a:spcBef>
              <a:spcAft>
                <a:spcPct val="0"/>
              </a:spcAft>
              <a:defRPr/>
            </a:pPr>
            <a:r>
              <a:rPr lang="en-GB" sz="2000" b="1" dirty="0" smtClean="0">
                <a:solidFill>
                  <a:srgbClr val="000000"/>
                </a:solidFill>
                <a:cs typeface="Arial" pitchFamily="34" charset="0"/>
              </a:rPr>
              <a:t>1. </a:t>
            </a:r>
            <a:r>
              <a:rPr lang="en-GB" sz="2000" b="1" dirty="0" smtClean="0">
                <a:solidFill>
                  <a:schemeClr val="accent6"/>
                </a:solidFill>
                <a:cs typeface="Arial" pitchFamily="34" charset="0"/>
              </a:rPr>
              <a:t>Refer </a:t>
            </a:r>
            <a:r>
              <a:rPr lang="en-GB" sz="2000" b="1" dirty="0">
                <a:solidFill>
                  <a:schemeClr val="accent6"/>
                </a:solidFill>
                <a:cs typeface="Arial" pitchFamily="34" charset="0"/>
              </a:rPr>
              <a:t>back to earlier outputs from the workshop to help </a:t>
            </a:r>
            <a:r>
              <a:rPr lang="en-GB" sz="2000" b="1" dirty="0" smtClean="0">
                <a:solidFill>
                  <a:schemeClr val="accent6"/>
                </a:solidFill>
                <a:cs typeface="Arial" pitchFamily="34" charset="0"/>
              </a:rPr>
              <a:t>fill contents.</a:t>
            </a:r>
          </a:p>
          <a:p>
            <a:pPr fontAlgn="base">
              <a:spcBef>
                <a:spcPct val="0"/>
              </a:spcBef>
              <a:spcAft>
                <a:spcPct val="0"/>
              </a:spcAft>
              <a:defRPr/>
            </a:pPr>
            <a:endParaRPr lang="en-GB" sz="2000" b="1" dirty="0" smtClean="0">
              <a:solidFill>
                <a:schemeClr val="accent6"/>
              </a:solidFill>
              <a:cs typeface="Arial" pitchFamily="34" charset="0"/>
            </a:endParaRPr>
          </a:p>
          <a:p>
            <a:pPr fontAlgn="base">
              <a:spcBef>
                <a:spcPct val="0"/>
              </a:spcBef>
              <a:spcAft>
                <a:spcPct val="0"/>
              </a:spcAft>
              <a:defRPr/>
            </a:pPr>
            <a:r>
              <a:rPr lang="en-GB" sz="2000" b="1" dirty="0" smtClean="0">
                <a:solidFill>
                  <a:schemeClr val="accent6"/>
                </a:solidFill>
                <a:cs typeface="Arial" pitchFamily="34" charset="0"/>
              </a:rPr>
              <a:t>2. Check </a:t>
            </a:r>
            <a:r>
              <a:rPr lang="en-GB" sz="2000" b="1" dirty="0">
                <a:solidFill>
                  <a:schemeClr val="accent6"/>
                </a:solidFill>
                <a:cs typeface="Arial" pitchFamily="34" charset="0"/>
              </a:rPr>
              <a:t>vertical logic, do all the component objectives feed into </a:t>
            </a:r>
            <a:r>
              <a:rPr lang="en-GB" sz="2000" b="1" dirty="0" smtClean="0">
                <a:solidFill>
                  <a:schemeClr val="accent6"/>
                </a:solidFill>
                <a:cs typeface="Arial" pitchFamily="34" charset="0"/>
              </a:rPr>
              <a:t>purpose/strategy, </a:t>
            </a:r>
            <a:r>
              <a:rPr lang="en-GB" sz="2000" b="1" dirty="0">
                <a:solidFill>
                  <a:schemeClr val="accent6"/>
                </a:solidFill>
                <a:cs typeface="Arial" pitchFamily="34" charset="0"/>
              </a:rPr>
              <a:t>does purpose deliver </a:t>
            </a:r>
            <a:r>
              <a:rPr lang="en-GB" sz="2000" b="1" dirty="0" smtClean="0">
                <a:solidFill>
                  <a:schemeClr val="accent6"/>
                </a:solidFill>
                <a:cs typeface="Arial" pitchFamily="34" charset="0"/>
              </a:rPr>
              <a:t>the vision</a:t>
            </a:r>
            <a:r>
              <a:rPr lang="en-GB" sz="2000" b="1" dirty="0">
                <a:solidFill>
                  <a:schemeClr val="accent6"/>
                </a:solidFill>
                <a:cs typeface="Arial" pitchFamily="34" charset="0"/>
              </a:rPr>
              <a:t>? If not make necessary adjustments</a:t>
            </a:r>
            <a:r>
              <a:rPr lang="en-GB" sz="2000" b="1" dirty="0" smtClean="0">
                <a:solidFill>
                  <a:schemeClr val="accent6"/>
                </a:solidFill>
                <a:cs typeface="Arial" pitchFamily="34" charset="0"/>
              </a:rPr>
              <a:t>.</a:t>
            </a:r>
          </a:p>
          <a:p>
            <a:pPr fontAlgn="base">
              <a:spcBef>
                <a:spcPct val="0"/>
              </a:spcBef>
              <a:spcAft>
                <a:spcPct val="0"/>
              </a:spcAft>
              <a:defRPr/>
            </a:pPr>
            <a:endParaRPr lang="en-GB" sz="2000" b="1" dirty="0" smtClean="0">
              <a:solidFill>
                <a:schemeClr val="accent6"/>
              </a:solidFill>
              <a:cs typeface="Arial" pitchFamily="34" charset="0"/>
            </a:endParaRPr>
          </a:p>
          <a:p>
            <a:pPr fontAlgn="base">
              <a:spcBef>
                <a:spcPct val="0"/>
              </a:spcBef>
              <a:spcAft>
                <a:spcPct val="0"/>
              </a:spcAft>
              <a:defRPr/>
            </a:pPr>
            <a:r>
              <a:rPr lang="en-GB" sz="2000" b="1" dirty="0" smtClean="0">
                <a:solidFill>
                  <a:schemeClr val="accent6"/>
                </a:solidFill>
                <a:cs typeface="Arial" pitchFamily="34" charset="0"/>
              </a:rPr>
              <a:t>3. Then </a:t>
            </a:r>
            <a:r>
              <a:rPr lang="en-GB" sz="2000" b="1" dirty="0">
                <a:solidFill>
                  <a:schemeClr val="accent6"/>
                </a:solidFill>
                <a:cs typeface="Arial" pitchFamily="34" charset="0"/>
              </a:rPr>
              <a:t>work horizontally, identify measurable results for each </a:t>
            </a:r>
            <a:r>
              <a:rPr lang="en-GB" sz="2000" b="1" dirty="0" smtClean="0">
                <a:solidFill>
                  <a:schemeClr val="accent6"/>
                </a:solidFill>
                <a:cs typeface="Arial" pitchFamily="34" charset="0"/>
              </a:rPr>
              <a:t>objective and state assumptions – if you do not have on average at least 80% confidence in the assumption, then you will have to revise the components or strategy until you are 80% confident.</a:t>
            </a:r>
          </a:p>
          <a:p>
            <a:pPr fontAlgn="base">
              <a:spcBef>
                <a:spcPct val="0"/>
              </a:spcBef>
              <a:spcAft>
                <a:spcPct val="0"/>
              </a:spcAft>
              <a:defRPr/>
            </a:pPr>
            <a:endParaRPr lang="en-GB" sz="2000" b="1" dirty="0" smtClean="0">
              <a:solidFill>
                <a:schemeClr val="accent6"/>
              </a:solidFill>
              <a:cs typeface="Arial" pitchFamily="34" charset="0"/>
            </a:endParaRPr>
          </a:p>
          <a:p>
            <a:pPr fontAlgn="base">
              <a:spcBef>
                <a:spcPct val="0"/>
              </a:spcBef>
              <a:spcAft>
                <a:spcPct val="0"/>
              </a:spcAft>
              <a:defRPr/>
            </a:pPr>
            <a:r>
              <a:rPr lang="en-GB" sz="2000" b="1" dirty="0" smtClean="0">
                <a:solidFill>
                  <a:schemeClr val="accent6"/>
                </a:solidFill>
                <a:cs typeface="Arial" pitchFamily="34" charset="0"/>
              </a:rPr>
              <a:t>4. If you can’t reach 80% confidence you might be able to add a new strategy that for example changes the enabling environment to raise the probability of the strategy being successful.  </a:t>
            </a:r>
          </a:p>
          <a:p>
            <a:pPr fontAlgn="base">
              <a:spcBef>
                <a:spcPct val="0"/>
              </a:spcBef>
              <a:spcAft>
                <a:spcPct val="0"/>
              </a:spcAft>
              <a:defRPr/>
            </a:pPr>
            <a:endParaRPr lang="en-GB" dirty="0">
              <a:solidFill>
                <a:srgbClr val="000000"/>
              </a:solidFill>
              <a:cs typeface="Arial" pitchFamily="34" charset="0"/>
            </a:endParaRPr>
          </a:p>
          <a:p>
            <a:pPr marL="342900" indent="-342900" fontAlgn="base">
              <a:spcBef>
                <a:spcPct val="0"/>
              </a:spcBef>
              <a:spcAft>
                <a:spcPct val="0"/>
              </a:spcAft>
              <a:buFontTx/>
              <a:buAutoNum type="arabicPeriod"/>
              <a:defRPr/>
            </a:pPr>
            <a:endParaRPr lang="en-GB" dirty="0">
              <a:solidFill>
                <a:srgbClr val="000000"/>
              </a:solidFill>
              <a:cs typeface="Arial" pitchFamily="34" charset="0"/>
            </a:endParaRPr>
          </a:p>
          <a:p>
            <a:pPr marL="342900" indent="-342900" fontAlgn="base">
              <a:spcBef>
                <a:spcPct val="0"/>
              </a:spcBef>
              <a:spcAft>
                <a:spcPct val="0"/>
              </a:spcAft>
              <a:buFontTx/>
              <a:buAutoNum type="arabicPeriod"/>
              <a:defRPr/>
            </a:pPr>
            <a:endParaRPr lang="en-GB" dirty="0">
              <a:solidFill>
                <a:srgbClr val="000000"/>
              </a:solidFill>
              <a:cs typeface="Arial" pitchFamily="34" charset="0"/>
            </a:endParaRPr>
          </a:p>
        </p:txBody>
      </p:sp>
      <p:sp>
        <p:nvSpPr>
          <p:cNvPr id="4" name="Rectangle 23"/>
          <p:cNvSpPr txBox="1">
            <a:spLocks noChangeArrowheads="1"/>
          </p:cNvSpPr>
          <p:nvPr/>
        </p:nvSpPr>
        <p:spPr bwMode="auto">
          <a:xfrm>
            <a:off x="21432" y="0"/>
            <a:ext cx="9122568" cy="908720"/>
          </a:xfrm>
          <a:prstGeom prst="rect">
            <a:avLst/>
          </a:prstGeom>
          <a:solidFill>
            <a:srgbClr val="9BBB59">
              <a:lumMod val="20000"/>
              <a:lumOff val="80000"/>
            </a:srgbClr>
          </a:solidFill>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Aft>
                <a:spcPct val="0"/>
              </a:spcAft>
            </a:pPr>
            <a:r>
              <a:rPr lang="en-US" sz="2400" b="1" dirty="0" smtClean="0">
                <a:solidFill>
                  <a:srgbClr val="000000"/>
                </a:solidFill>
              </a:rPr>
              <a:t>Policy </a:t>
            </a:r>
            <a:r>
              <a:rPr lang="en-US" sz="2400" b="1" dirty="0">
                <a:solidFill>
                  <a:srgbClr val="000000"/>
                </a:solidFill>
              </a:rPr>
              <a:t>drafting and review –structuring forest policy </a:t>
            </a:r>
            <a:r>
              <a:rPr lang="en-US" sz="2400" b="1" dirty="0" smtClean="0">
                <a:solidFill>
                  <a:srgbClr val="000000"/>
                </a:solidFill>
              </a:rPr>
              <a:t>exercise, logical framework guide</a:t>
            </a:r>
            <a:endParaRPr lang="en-GB" sz="2400" b="1" dirty="0">
              <a:solidFill>
                <a:srgbClr val="000000"/>
              </a:solidFill>
            </a:endParaRPr>
          </a:p>
        </p:txBody>
      </p:sp>
    </p:spTree>
    <p:extLst>
      <p:ext uri="{BB962C8B-B14F-4D97-AF65-F5344CB8AC3E}">
        <p14:creationId xmlns:p14="http://schemas.microsoft.com/office/powerpoint/2010/main" val="10740717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GB" altLang="en-US" sz="1800">
              <a:solidFill>
                <a:prstClr val="black"/>
              </a:solidFill>
            </a:endParaRPr>
          </a:p>
        </p:txBody>
      </p:sp>
      <p:sp>
        <p:nvSpPr>
          <p:cNvPr id="10243" name="Rectangle 4"/>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GB" altLang="en-US" sz="1800">
              <a:solidFill>
                <a:prstClr val="black"/>
              </a:solidFill>
            </a:endParaRPr>
          </a:p>
        </p:txBody>
      </p:sp>
      <p:sp>
        <p:nvSpPr>
          <p:cNvPr id="10244" name="Rectangle 5"/>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GB" altLang="en-US" sz="1800">
              <a:solidFill>
                <a:prstClr val="black"/>
              </a:solidFill>
            </a:endParaRPr>
          </a:p>
        </p:txBody>
      </p:sp>
      <p:sp>
        <p:nvSpPr>
          <p:cNvPr id="10245" name="Rectangle 6"/>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GB" altLang="en-US" sz="1800">
              <a:solidFill>
                <a:prstClr val="black"/>
              </a:solidFill>
            </a:endParaRPr>
          </a:p>
        </p:txBody>
      </p:sp>
      <p:sp>
        <p:nvSpPr>
          <p:cNvPr id="10246" name="Text Box 9"/>
          <p:cNvSpPr txBox="1">
            <a:spLocks noChangeArrowheads="1"/>
          </p:cNvSpPr>
          <p:nvPr/>
        </p:nvSpPr>
        <p:spPr bwMode="auto">
          <a:xfrm>
            <a:off x="3779838" y="1989138"/>
            <a:ext cx="1512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endParaRPr lang="en-GB" altLang="en-US" sz="1800">
              <a:solidFill>
                <a:prstClr val="black"/>
              </a:solidFill>
            </a:endParaRPr>
          </a:p>
        </p:txBody>
      </p:sp>
      <p:sp>
        <p:nvSpPr>
          <p:cNvPr id="10247" name="Text Box 10"/>
          <p:cNvSpPr txBox="1">
            <a:spLocks noChangeArrowheads="1"/>
          </p:cNvSpPr>
          <p:nvPr/>
        </p:nvSpPr>
        <p:spPr bwMode="auto">
          <a:xfrm>
            <a:off x="3851275" y="1844675"/>
            <a:ext cx="15128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endParaRPr lang="en-GB" altLang="en-US" sz="1800">
              <a:solidFill>
                <a:prstClr val="black"/>
              </a:solidFill>
            </a:endParaRPr>
          </a:p>
        </p:txBody>
      </p:sp>
      <p:sp>
        <p:nvSpPr>
          <p:cNvPr id="19" name="Down Arrow 18"/>
          <p:cNvSpPr/>
          <p:nvPr/>
        </p:nvSpPr>
        <p:spPr>
          <a:xfrm>
            <a:off x="222785" y="1570583"/>
            <a:ext cx="3095997" cy="1066874"/>
          </a:xfrm>
          <a:prstGeom prst="downArrow">
            <a:avLst>
              <a:gd name="adj1" fmla="val 50000"/>
              <a:gd name="adj2" fmla="val 55212"/>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smtClean="0">
                <a:solidFill>
                  <a:prstClr val="black"/>
                </a:solidFill>
              </a:rPr>
              <a:t>Preliminaries and principles</a:t>
            </a:r>
            <a:endParaRPr lang="en-GB" b="1" dirty="0">
              <a:solidFill>
                <a:prstClr val="black"/>
              </a:solidFill>
            </a:endParaRPr>
          </a:p>
        </p:txBody>
      </p:sp>
      <p:sp>
        <p:nvSpPr>
          <p:cNvPr id="20" name="Down Arrow 19"/>
          <p:cNvSpPr/>
          <p:nvPr/>
        </p:nvSpPr>
        <p:spPr>
          <a:xfrm>
            <a:off x="150132" y="2639417"/>
            <a:ext cx="3168650" cy="1368152"/>
          </a:xfrm>
          <a:prstGeom prst="downArrow">
            <a:avLst>
              <a:gd name="adj1" fmla="val 50000"/>
              <a:gd name="adj2" fmla="val 59688"/>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smtClean="0">
                <a:solidFill>
                  <a:prstClr val="black"/>
                </a:solidFill>
              </a:rPr>
              <a:t>Review and analysis</a:t>
            </a:r>
            <a:endParaRPr lang="en-GB" b="1" dirty="0">
              <a:solidFill>
                <a:prstClr val="black"/>
              </a:solidFill>
            </a:endParaRPr>
          </a:p>
        </p:txBody>
      </p:sp>
      <p:sp>
        <p:nvSpPr>
          <p:cNvPr id="22" name="Down Arrow 21"/>
          <p:cNvSpPr/>
          <p:nvPr/>
        </p:nvSpPr>
        <p:spPr>
          <a:xfrm>
            <a:off x="221966" y="4010075"/>
            <a:ext cx="3024981" cy="1116211"/>
          </a:xfrm>
          <a:prstGeom prst="downArrow">
            <a:avLst>
              <a:gd name="adj1" fmla="val 50000"/>
              <a:gd name="adj2" fmla="val 55212"/>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u="sng" dirty="0" smtClean="0">
                <a:solidFill>
                  <a:prstClr val="black"/>
                </a:solidFill>
              </a:rPr>
              <a:t>Policy development</a:t>
            </a:r>
            <a:endParaRPr lang="en-GB" b="1" u="sng" dirty="0">
              <a:solidFill>
                <a:prstClr val="black"/>
              </a:solidFill>
            </a:endParaRPr>
          </a:p>
        </p:txBody>
      </p:sp>
      <p:sp>
        <p:nvSpPr>
          <p:cNvPr id="23" name="Down Arrow 22"/>
          <p:cNvSpPr/>
          <p:nvPr/>
        </p:nvSpPr>
        <p:spPr>
          <a:xfrm>
            <a:off x="-29242" y="5126286"/>
            <a:ext cx="3600053" cy="1738436"/>
          </a:xfrm>
          <a:prstGeom prst="downArrow">
            <a:avLst>
              <a:gd name="adj1" fmla="val 50000"/>
              <a:gd name="adj2" fmla="val 5521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smtClean="0">
                <a:solidFill>
                  <a:prstClr val="black"/>
                </a:solidFill>
              </a:rPr>
              <a:t>Outcome: Improved understanding and skills </a:t>
            </a:r>
            <a:endParaRPr lang="en-GB" b="1" dirty="0">
              <a:solidFill>
                <a:prstClr val="black"/>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985139943"/>
              </p:ext>
            </p:extLst>
          </p:nvPr>
        </p:nvGraphicFramePr>
        <p:xfrm>
          <a:off x="3318782" y="1392170"/>
          <a:ext cx="5573698" cy="5181652"/>
        </p:xfrm>
        <a:graphic>
          <a:graphicData uri="http://schemas.openxmlformats.org/drawingml/2006/table">
            <a:tbl>
              <a:tblPr firstRow="1" bandRow="1">
                <a:tableStyleId>{5C22544A-7EE6-4342-B048-85BDC9FD1C3A}</a:tableStyleId>
              </a:tblPr>
              <a:tblGrid>
                <a:gridCol w="5573698"/>
              </a:tblGrid>
              <a:tr h="989494">
                <a:tc>
                  <a:txBody>
                    <a:bodyPr/>
                    <a:lstStyle/>
                    <a:p>
                      <a:pPr marL="285750" indent="-285750">
                        <a:buFont typeface="Arial" panose="020B0604020202020204" pitchFamily="34" charset="0"/>
                        <a:buChar char="•"/>
                      </a:pPr>
                      <a:r>
                        <a:rPr lang="en-GB" u="none" dirty="0" smtClean="0">
                          <a:solidFill>
                            <a:schemeClr val="tx1"/>
                          </a:solidFill>
                        </a:rPr>
                        <a:t>Intro</a:t>
                      </a:r>
                      <a:r>
                        <a:rPr lang="en-GB" u="none" baseline="0" dirty="0" smtClean="0">
                          <a:solidFill>
                            <a:schemeClr val="tx1"/>
                          </a:solidFill>
                        </a:rPr>
                        <a:t> to the training</a:t>
                      </a:r>
                    </a:p>
                    <a:p>
                      <a:pPr marL="285750" indent="-285750">
                        <a:buFont typeface="Arial" panose="020B0604020202020204" pitchFamily="34" charset="0"/>
                        <a:buChar char="•"/>
                      </a:pPr>
                      <a:r>
                        <a:rPr lang="en-GB" u="none" baseline="0" dirty="0" smtClean="0">
                          <a:solidFill>
                            <a:schemeClr val="tx1"/>
                          </a:solidFill>
                        </a:rPr>
                        <a:t>SFM and green economy principles</a:t>
                      </a:r>
                      <a:endParaRPr lang="en-GB" u="none" dirty="0">
                        <a:solidFill>
                          <a:schemeClr val="tx1"/>
                        </a:solidFill>
                      </a:endParaRPr>
                    </a:p>
                  </a:txBody>
                  <a:tcPr>
                    <a:solidFill>
                      <a:schemeClr val="accent6">
                        <a:lumMod val="20000"/>
                        <a:lumOff val="80000"/>
                      </a:schemeClr>
                    </a:solidFill>
                  </a:tcPr>
                </a:tc>
              </a:tr>
              <a:tr h="1494677">
                <a:tc>
                  <a:txBody>
                    <a:bodyPr/>
                    <a:lstStyle/>
                    <a:p>
                      <a:pPr marL="285750" indent="-285750">
                        <a:buFont typeface="Arial" panose="020B0604020202020204" pitchFamily="34" charset="0"/>
                        <a:buChar char="•"/>
                      </a:pPr>
                      <a:r>
                        <a:rPr lang="en-GB" b="1" dirty="0" smtClean="0"/>
                        <a:t>Review</a:t>
                      </a:r>
                      <a:r>
                        <a:rPr lang="en-GB" b="1" baseline="0" dirty="0" smtClean="0"/>
                        <a:t> and analysis skills and methods.</a:t>
                      </a:r>
                    </a:p>
                    <a:p>
                      <a:pPr marL="285750" indent="-285750">
                        <a:buFont typeface="Arial" panose="020B0604020202020204" pitchFamily="34" charset="0"/>
                        <a:buChar char="•"/>
                      </a:pPr>
                      <a:r>
                        <a:rPr lang="en-GB" b="1" u="none" baseline="0" dirty="0" smtClean="0">
                          <a:solidFill>
                            <a:schemeClr val="tx1"/>
                          </a:solidFill>
                        </a:rPr>
                        <a:t>Spotlight on data gathering and analysis</a:t>
                      </a:r>
                      <a:endParaRPr lang="en-GB" b="1" u="none" dirty="0">
                        <a:solidFill>
                          <a:schemeClr val="tx1"/>
                        </a:solidFill>
                      </a:endParaRPr>
                    </a:p>
                  </a:txBody>
                  <a:tcPr>
                    <a:solidFill>
                      <a:schemeClr val="accent6">
                        <a:lumMod val="40000"/>
                        <a:lumOff val="60000"/>
                      </a:schemeClr>
                    </a:solidFill>
                  </a:tcPr>
                </a:tc>
              </a:tr>
              <a:tr h="1283587">
                <a:tc>
                  <a:txBody>
                    <a:bodyPr/>
                    <a:lstStyle/>
                    <a:p>
                      <a:pPr marL="285750" indent="-285750">
                        <a:buFont typeface="Arial" panose="020B0604020202020204" pitchFamily="34" charset="0"/>
                        <a:buChar char="•"/>
                      </a:pPr>
                      <a:r>
                        <a:rPr lang="en-GB" b="1" u="none" dirty="0" smtClean="0">
                          <a:solidFill>
                            <a:schemeClr val="tx1"/>
                          </a:solidFill>
                        </a:rPr>
                        <a:t>Spotlight</a:t>
                      </a:r>
                      <a:r>
                        <a:rPr lang="en-GB" b="1" u="none" baseline="0" dirty="0" smtClean="0">
                          <a:solidFill>
                            <a:schemeClr val="tx1"/>
                          </a:solidFill>
                        </a:rPr>
                        <a:t> on wood energy</a:t>
                      </a:r>
                    </a:p>
                    <a:p>
                      <a:pPr marL="285750" indent="-285750">
                        <a:buFont typeface="Arial" panose="020B0604020202020204" pitchFamily="34" charset="0"/>
                        <a:buChar char="•"/>
                      </a:pPr>
                      <a:r>
                        <a:rPr lang="en-GB" b="1" baseline="0" dirty="0" smtClean="0">
                          <a:solidFill>
                            <a:schemeClr val="tx1"/>
                          </a:solidFill>
                        </a:rPr>
                        <a:t>Policy priority negotiation</a:t>
                      </a:r>
                    </a:p>
                    <a:p>
                      <a:pPr marL="285750" indent="-285750">
                        <a:buFont typeface="Arial" panose="020B0604020202020204" pitchFamily="34" charset="0"/>
                        <a:buChar char="•"/>
                      </a:pPr>
                      <a:r>
                        <a:rPr lang="en-GB" b="1" u="sng" baseline="0" dirty="0" smtClean="0">
                          <a:solidFill>
                            <a:schemeClr val="tx1"/>
                          </a:solidFill>
                        </a:rPr>
                        <a:t>Policy drafting and review</a:t>
                      </a:r>
                      <a:endParaRPr lang="en-GB" b="1" u="sng" dirty="0">
                        <a:solidFill>
                          <a:schemeClr val="tx1"/>
                        </a:solidFill>
                      </a:endParaRPr>
                    </a:p>
                  </a:txBody>
                  <a:tcPr>
                    <a:solidFill>
                      <a:schemeClr val="accent6">
                        <a:lumMod val="75000"/>
                      </a:schemeClr>
                    </a:solidFill>
                  </a:tcPr>
                </a:tc>
              </a:tr>
              <a:tr h="1413894">
                <a:tc>
                  <a:txBody>
                    <a:bodyPr/>
                    <a:lstStyle/>
                    <a:p>
                      <a:pPr marL="285750" indent="-285750">
                        <a:buFont typeface="Arial" panose="020B0604020202020204" pitchFamily="34" charset="0"/>
                        <a:buChar char="•"/>
                      </a:pPr>
                      <a:r>
                        <a:rPr lang="en-GB" b="1" baseline="0" dirty="0" smtClean="0">
                          <a:solidFill>
                            <a:schemeClr val="tx1"/>
                          </a:solidFill>
                        </a:rPr>
                        <a:t>Planning the process and methods for forestry plan/strategy for the green economy development.</a:t>
                      </a:r>
                    </a:p>
                    <a:p>
                      <a:pPr marL="285750" indent="-285750">
                        <a:buFont typeface="Arial" panose="020B0604020202020204" pitchFamily="34" charset="0"/>
                        <a:buChar char="•"/>
                      </a:pPr>
                      <a:r>
                        <a:rPr lang="en-GB" b="1" baseline="0" dirty="0" smtClean="0">
                          <a:solidFill>
                            <a:schemeClr val="tx1"/>
                          </a:solidFill>
                        </a:rPr>
                        <a:t>Training evaluation</a:t>
                      </a:r>
                    </a:p>
                  </a:txBody>
                  <a:tcPr>
                    <a:solidFill>
                      <a:srgbClr val="FF0000"/>
                    </a:solidFill>
                  </a:tcPr>
                </a:tc>
              </a:tr>
            </a:tbl>
          </a:graphicData>
        </a:graphic>
      </p:graphicFrame>
      <p:sp>
        <p:nvSpPr>
          <p:cNvPr id="24" name="Rectangle 23"/>
          <p:cNvSpPr txBox="1">
            <a:spLocks noChangeArrowheads="1"/>
          </p:cNvSpPr>
          <p:nvPr/>
        </p:nvSpPr>
        <p:spPr bwMode="auto">
          <a:xfrm>
            <a:off x="0" y="-53324"/>
            <a:ext cx="9149335" cy="743599"/>
          </a:xfrm>
          <a:prstGeom prst="rect">
            <a:avLst/>
          </a:prstGeom>
          <a:solidFill>
            <a:schemeClr val="accent3">
              <a:lumMod val="20000"/>
              <a:lumOff val="80000"/>
            </a:schemeClr>
          </a:solidFill>
        </p:spPr>
        <p:txBody>
          <a:bodyPr vert="horz" wrap="square" lIns="91440" tIns="45720" rIns="91440" bIns="45720" numCol="1" rtlCol="0" anchor="t" anchorCtr="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200" b="1" dirty="0" smtClean="0">
                <a:solidFill>
                  <a:prstClr val="black"/>
                </a:solidFill>
              </a:rPr>
              <a:t>Training </a:t>
            </a:r>
            <a:r>
              <a:rPr lang="en-US" altLang="en-US" sz="3200" b="1" dirty="0">
                <a:solidFill>
                  <a:prstClr val="black"/>
                </a:solidFill>
              </a:rPr>
              <a:t>flow and </a:t>
            </a:r>
            <a:r>
              <a:rPr lang="en-US" altLang="en-US" sz="3200" b="1" dirty="0" smtClean="0">
                <a:solidFill>
                  <a:prstClr val="black"/>
                </a:solidFill>
              </a:rPr>
              <a:t>structure – </a:t>
            </a:r>
            <a:r>
              <a:rPr lang="en-US" altLang="en-US" sz="3200" b="1" u="sng" dirty="0" smtClean="0">
                <a:solidFill>
                  <a:prstClr val="black"/>
                </a:solidFill>
              </a:rPr>
              <a:t>where are we?</a:t>
            </a:r>
            <a:endParaRPr lang="en-US" sz="3200" b="1" u="sng" dirty="0">
              <a:solidFill>
                <a:srgbClr val="FF0000"/>
              </a:solidFill>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933180736"/>
              </p:ext>
            </p:extLst>
          </p:nvPr>
        </p:nvGraphicFramePr>
        <p:xfrm>
          <a:off x="0" y="690275"/>
          <a:ext cx="8892480" cy="640080"/>
        </p:xfrm>
        <a:graphic>
          <a:graphicData uri="http://schemas.openxmlformats.org/drawingml/2006/table">
            <a:tbl>
              <a:tblPr firstRow="1" bandRow="1">
                <a:tableStyleId>{5C22544A-7EE6-4342-B048-85BDC9FD1C3A}</a:tableStyleId>
              </a:tblPr>
              <a:tblGrid>
                <a:gridCol w="3275856"/>
                <a:gridCol w="5616624"/>
              </a:tblGrid>
              <a:tr h="5784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Components of the training</a:t>
                      </a:r>
                    </a:p>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Content-topics of the training</a:t>
                      </a:r>
                    </a:p>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0340841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27100"/>
            <a:ext cx="9144000" cy="3662541"/>
          </a:xfrm>
          <a:prstGeom prst="rect">
            <a:avLst/>
          </a:prstGeom>
          <a:noFill/>
        </p:spPr>
        <p:txBody>
          <a:bodyPr wrap="square">
            <a:spAutoFit/>
          </a:bodyPr>
          <a:lstStyle/>
          <a:p>
            <a:pPr>
              <a:defRPr/>
            </a:pPr>
            <a:r>
              <a:rPr lang="en-GB" sz="2800" b="1" dirty="0">
                <a:solidFill>
                  <a:srgbClr val="000000"/>
                </a:solidFill>
              </a:rPr>
              <a:t>Purpose of peer review.</a:t>
            </a:r>
          </a:p>
          <a:p>
            <a:pPr>
              <a:defRPr/>
            </a:pPr>
            <a:endParaRPr lang="en-GB" sz="2800" b="1" dirty="0">
              <a:solidFill>
                <a:srgbClr val="000000"/>
              </a:solidFill>
            </a:endParaRPr>
          </a:p>
          <a:p>
            <a:pPr marL="285750" indent="-285750">
              <a:buFont typeface="Arial" pitchFamily="34" charset="0"/>
              <a:buChar char="•"/>
              <a:defRPr/>
            </a:pPr>
            <a:r>
              <a:rPr lang="en-GB" sz="2800" dirty="0">
                <a:solidFill>
                  <a:srgbClr val="000000"/>
                </a:solidFill>
              </a:rPr>
              <a:t>Ensure </a:t>
            </a:r>
            <a:r>
              <a:rPr lang="en-GB" sz="2800" dirty="0" smtClean="0">
                <a:solidFill>
                  <a:srgbClr val="000000"/>
                </a:solidFill>
              </a:rPr>
              <a:t>policy outlines are </a:t>
            </a:r>
            <a:r>
              <a:rPr lang="en-GB" sz="2800" dirty="0">
                <a:solidFill>
                  <a:srgbClr val="000000"/>
                </a:solidFill>
              </a:rPr>
              <a:t>dissected </a:t>
            </a:r>
            <a:r>
              <a:rPr lang="en-GB" sz="2800" dirty="0" smtClean="0">
                <a:solidFill>
                  <a:srgbClr val="000000"/>
                </a:solidFill>
              </a:rPr>
              <a:t>according different stakeholder perspectives and key criteria</a:t>
            </a:r>
          </a:p>
          <a:p>
            <a:pPr marL="285750" indent="-285750">
              <a:buFont typeface="Arial" pitchFamily="34" charset="0"/>
              <a:buChar char="•"/>
              <a:defRPr/>
            </a:pPr>
            <a:endParaRPr lang="en-GB" sz="2800" dirty="0">
              <a:solidFill>
                <a:srgbClr val="000000"/>
              </a:solidFill>
            </a:endParaRPr>
          </a:p>
          <a:p>
            <a:pPr marL="285750" indent="-285750">
              <a:buFont typeface="Arial" pitchFamily="34" charset="0"/>
              <a:buChar char="•"/>
              <a:defRPr/>
            </a:pPr>
            <a:r>
              <a:rPr lang="en-GB" sz="2800" dirty="0" smtClean="0">
                <a:solidFill>
                  <a:srgbClr val="000000"/>
                </a:solidFill>
              </a:rPr>
              <a:t>Establish </a:t>
            </a:r>
            <a:r>
              <a:rPr lang="en-GB" sz="2800" dirty="0">
                <a:solidFill>
                  <a:srgbClr val="000000"/>
                </a:solidFill>
              </a:rPr>
              <a:t>a </a:t>
            </a:r>
            <a:r>
              <a:rPr lang="en-GB" sz="2800" dirty="0" smtClean="0">
                <a:solidFill>
                  <a:srgbClr val="000000"/>
                </a:solidFill>
              </a:rPr>
              <a:t>competitive peer </a:t>
            </a:r>
            <a:r>
              <a:rPr lang="en-GB" sz="2800" dirty="0">
                <a:solidFill>
                  <a:srgbClr val="000000"/>
                </a:solidFill>
              </a:rPr>
              <a:t>review </a:t>
            </a:r>
            <a:r>
              <a:rPr lang="en-GB" sz="2800" dirty="0" smtClean="0">
                <a:solidFill>
                  <a:srgbClr val="000000"/>
                </a:solidFill>
              </a:rPr>
              <a:t>dynamic to find the winning team</a:t>
            </a:r>
            <a:endParaRPr lang="en-GB" sz="2800" dirty="0">
              <a:solidFill>
                <a:srgbClr val="000000"/>
              </a:solidFill>
            </a:endParaRPr>
          </a:p>
          <a:p>
            <a:pPr>
              <a:defRPr/>
            </a:pPr>
            <a:endParaRPr lang="en-GB" dirty="0">
              <a:solidFill>
                <a:srgbClr val="000000"/>
              </a:solidFill>
              <a:latin typeface="+mn-lt"/>
            </a:endParaRPr>
          </a:p>
          <a:p>
            <a:pPr>
              <a:defRPr/>
            </a:pPr>
            <a:endParaRPr lang="en-GB" b="1" dirty="0">
              <a:solidFill>
                <a:srgbClr val="000000"/>
              </a:solidFill>
              <a:latin typeface="+mn-lt"/>
            </a:endParaRPr>
          </a:p>
        </p:txBody>
      </p:sp>
      <p:sp>
        <p:nvSpPr>
          <p:cNvPr id="5" name="Rectangle 23"/>
          <p:cNvSpPr txBox="1">
            <a:spLocks noChangeArrowheads="1"/>
          </p:cNvSpPr>
          <p:nvPr/>
        </p:nvSpPr>
        <p:spPr bwMode="auto">
          <a:xfrm>
            <a:off x="0" y="0"/>
            <a:ext cx="9144000" cy="927100"/>
          </a:xfrm>
          <a:prstGeom prst="rect">
            <a:avLst/>
          </a:prstGeom>
          <a:solidFill>
            <a:srgbClr val="9BBB59">
              <a:lumMod val="20000"/>
              <a:lumOff val="80000"/>
            </a:srgbClr>
          </a:solidFill>
        </p:spPr>
        <p:txBody>
          <a:bodyPr vert="horz" wrap="square" lIns="91440" tIns="45720" rIns="91440" bIns="45720" numCol="1" rtlCol="0" anchor="t" anchorCtr="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Aft>
                <a:spcPct val="0"/>
              </a:spcAft>
            </a:pPr>
            <a:r>
              <a:rPr lang="en-GB" sz="2400" b="1" dirty="0" smtClean="0">
                <a:solidFill>
                  <a:srgbClr val="000000"/>
                </a:solidFill>
              </a:rPr>
              <a:t>Presentation procedure – using the rotating panel method for multi-stakeholder peer review</a:t>
            </a:r>
            <a:endParaRPr lang="en-GB" sz="2400" b="1" dirty="0">
              <a:solidFill>
                <a:srgbClr val="000000"/>
              </a:solidFill>
            </a:endParaRPr>
          </a:p>
        </p:txBody>
      </p:sp>
    </p:spTree>
    <p:extLst>
      <p:ext uri="{BB962C8B-B14F-4D97-AF65-F5344CB8AC3E}">
        <p14:creationId xmlns:p14="http://schemas.microsoft.com/office/powerpoint/2010/main" val="28005063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27100"/>
            <a:ext cx="9144000" cy="4893647"/>
          </a:xfrm>
          <a:prstGeom prst="rect">
            <a:avLst/>
          </a:prstGeom>
          <a:noFill/>
        </p:spPr>
        <p:txBody>
          <a:bodyPr wrap="square">
            <a:spAutoFit/>
          </a:bodyPr>
          <a:lstStyle/>
          <a:p>
            <a:pPr>
              <a:defRPr/>
            </a:pPr>
            <a:endParaRPr lang="en-GB" dirty="0">
              <a:solidFill>
                <a:srgbClr val="000000"/>
              </a:solidFill>
              <a:latin typeface="+mn-lt"/>
            </a:endParaRPr>
          </a:p>
          <a:p>
            <a:pPr>
              <a:defRPr/>
            </a:pPr>
            <a:r>
              <a:rPr lang="en-GB" b="1" dirty="0">
                <a:solidFill>
                  <a:srgbClr val="000000"/>
                </a:solidFill>
                <a:latin typeface="+mn-lt"/>
              </a:rPr>
              <a:t>Procedure.</a:t>
            </a:r>
          </a:p>
          <a:p>
            <a:pPr>
              <a:defRPr/>
            </a:pPr>
            <a:endParaRPr lang="en-GB" b="1" dirty="0">
              <a:solidFill>
                <a:srgbClr val="000000"/>
              </a:solidFill>
              <a:latin typeface="+mn-lt"/>
            </a:endParaRPr>
          </a:p>
          <a:p>
            <a:pPr marL="285750" indent="-285750">
              <a:buFont typeface="Arial" pitchFamily="34" charset="0"/>
              <a:buChar char="•"/>
              <a:defRPr/>
            </a:pPr>
            <a:r>
              <a:rPr lang="en-GB" sz="2000" dirty="0" smtClean="0">
                <a:solidFill>
                  <a:srgbClr val="000000"/>
                </a:solidFill>
              </a:rPr>
              <a:t>Volunteers will come forward </a:t>
            </a:r>
            <a:r>
              <a:rPr lang="en-GB" sz="2000" dirty="0">
                <a:solidFill>
                  <a:srgbClr val="000000"/>
                </a:solidFill>
              </a:rPr>
              <a:t>for the </a:t>
            </a:r>
            <a:r>
              <a:rPr lang="en-GB" sz="2000" dirty="0" smtClean="0">
                <a:solidFill>
                  <a:srgbClr val="000000"/>
                </a:solidFill>
              </a:rPr>
              <a:t>panel who must assess the policy statement according to key stakeholder perspectives</a:t>
            </a:r>
          </a:p>
          <a:p>
            <a:pPr marL="285750" indent="-285750">
              <a:buFont typeface="Arial" pitchFamily="34" charset="0"/>
              <a:buChar char="•"/>
              <a:defRPr/>
            </a:pPr>
            <a:endParaRPr lang="en-GB" sz="2000" dirty="0">
              <a:solidFill>
                <a:srgbClr val="000000"/>
              </a:solidFill>
            </a:endParaRPr>
          </a:p>
          <a:p>
            <a:pPr marL="285750" indent="-285750">
              <a:buFont typeface="Arial" pitchFamily="34" charset="0"/>
              <a:buChar char="•"/>
              <a:defRPr/>
            </a:pPr>
            <a:r>
              <a:rPr lang="en-GB" sz="2000" dirty="0" smtClean="0">
                <a:solidFill>
                  <a:srgbClr val="000000"/>
                </a:solidFill>
              </a:rPr>
              <a:t>Representatives of </a:t>
            </a:r>
            <a:r>
              <a:rPr lang="en-GB" sz="2000" dirty="0">
                <a:solidFill>
                  <a:srgbClr val="000000"/>
                </a:solidFill>
              </a:rPr>
              <a:t>groups present according to a strict time frame</a:t>
            </a:r>
          </a:p>
          <a:p>
            <a:pPr marL="285750" indent="-285750">
              <a:buFont typeface="Arial" pitchFamily="34" charset="0"/>
              <a:buChar char="•"/>
              <a:defRPr/>
            </a:pPr>
            <a:endParaRPr lang="en-GB" sz="2000" dirty="0">
              <a:solidFill>
                <a:srgbClr val="000000"/>
              </a:solidFill>
            </a:endParaRPr>
          </a:p>
          <a:p>
            <a:pPr marL="285750" indent="-285750">
              <a:buFont typeface="Arial" pitchFamily="34" charset="0"/>
              <a:buChar char="•"/>
              <a:defRPr/>
            </a:pPr>
            <a:r>
              <a:rPr lang="en-GB" sz="2000" dirty="0">
                <a:solidFill>
                  <a:srgbClr val="000000"/>
                </a:solidFill>
              </a:rPr>
              <a:t>Q&amp;A from all.</a:t>
            </a:r>
          </a:p>
          <a:p>
            <a:pPr marL="285750" indent="-285750">
              <a:buFont typeface="Arial" pitchFamily="34" charset="0"/>
              <a:buChar char="•"/>
              <a:defRPr/>
            </a:pPr>
            <a:endParaRPr lang="en-GB" sz="2000" dirty="0">
              <a:solidFill>
                <a:srgbClr val="000000"/>
              </a:solidFill>
            </a:endParaRPr>
          </a:p>
          <a:p>
            <a:pPr marL="285750" indent="-285750">
              <a:buFont typeface="Arial" pitchFamily="34" charset="0"/>
              <a:buChar char="•"/>
              <a:defRPr/>
            </a:pPr>
            <a:r>
              <a:rPr lang="en-GB" sz="2000" dirty="0">
                <a:solidFill>
                  <a:srgbClr val="000000"/>
                </a:solidFill>
              </a:rPr>
              <a:t>Final – strictly 1</a:t>
            </a:r>
            <a:r>
              <a:rPr lang="en-GB" sz="2000" dirty="0" smtClean="0">
                <a:solidFill>
                  <a:srgbClr val="000000"/>
                </a:solidFill>
              </a:rPr>
              <a:t> </a:t>
            </a:r>
            <a:r>
              <a:rPr lang="en-GB" sz="2000" dirty="0">
                <a:solidFill>
                  <a:srgbClr val="000000"/>
                </a:solidFill>
              </a:rPr>
              <a:t>minute comments from panellists </a:t>
            </a:r>
            <a:r>
              <a:rPr lang="en-GB" sz="2000" dirty="0" smtClean="0">
                <a:solidFill>
                  <a:srgbClr val="000000"/>
                </a:solidFill>
              </a:rPr>
              <a:t>according to their stakeholder perspective.</a:t>
            </a:r>
          </a:p>
          <a:p>
            <a:pPr marL="285750" indent="-285750">
              <a:buFont typeface="Arial" pitchFamily="34" charset="0"/>
              <a:buChar char="•"/>
              <a:defRPr/>
            </a:pPr>
            <a:endParaRPr lang="en-GB" sz="2000" b="1" dirty="0">
              <a:solidFill>
                <a:srgbClr val="000000"/>
              </a:solidFill>
            </a:endParaRPr>
          </a:p>
          <a:p>
            <a:pPr marL="285750" indent="-285750">
              <a:buFont typeface="Arial" pitchFamily="34" charset="0"/>
              <a:buChar char="•"/>
              <a:defRPr/>
            </a:pPr>
            <a:r>
              <a:rPr lang="en-GB" sz="2000" b="1" dirty="0">
                <a:solidFill>
                  <a:srgbClr val="FF0000"/>
                </a:solidFill>
              </a:rPr>
              <a:t>Finally award a score out of 10 for the performance </a:t>
            </a:r>
            <a:r>
              <a:rPr lang="en-GB" sz="2000" b="1" dirty="0" smtClean="0">
                <a:solidFill>
                  <a:srgbClr val="FF0000"/>
                </a:solidFill>
              </a:rPr>
              <a:t>according to your stakeholder viewpoint!  </a:t>
            </a:r>
            <a:endParaRPr lang="en-GB" sz="2000" b="1" dirty="0">
              <a:solidFill>
                <a:srgbClr val="000000"/>
              </a:solidFill>
            </a:endParaRPr>
          </a:p>
          <a:p>
            <a:pPr>
              <a:defRPr/>
            </a:pPr>
            <a:endParaRPr lang="en-GB" b="1" dirty="0">
              <a:solidFill>
                <a:srgbClr val="000000"/>
              </a:solidFill>
              <a:latin typeface="+mn-lt"/>
            </a:endParaRPr>
          </a:p>
        </p:txBody>
      </p:sp>
      <p:sp>
        <p:nvSpPr>
          <p:cNvPr id="5" name="Rectangle 23"/>
          <p:cNvSpPr txBox="1">
            <a:spLocks noChangeArrowheads="1"/>
          </p:cNvSpPr>
          <p:nvPr/>
        </p:nvSpPr>
        <p:spPr bwMode="auto">
          <a:xfrm>
            <a:off x="21432" y="0"/>
            <a:ext cx="9122568" cy="620687"/>
          </a:xfrm>
          <a:prstGeom prst="rect">
            <a:avLst/>
          </a:prstGeom>
          <a:solidFill>
            <a:srgbClr val="9BBB59">
              <a:lumMod val="20000"/>
              <a:lumOff val="80000"/>
            </a:srgbClr>
          </a:solidFill>
        </p:spPr>
        <p:txBody>
          <a:bodyPr vert="horz" wrap="square" lIns="91440" tIns="45720" rIns="91440" bIns="45720" numCol="1" rtlCol="0" anchor="t" anchorCtr="0" compatLnSpc="1">
            <a:prstTxWarp prst="textNoShape">
              <a:avLst/>
            </a:prstTxWarp>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Aft>
                <a:spcPct val="0"/>
              </a:spcAft>
            </a:pPr>
            <a:r>
              <a:rPr lang="en-GB" sz="2400" b="1" dirty="0" smtClean="0">
                <a:solidFill>
                  <a:srgbClr val="000000"/>
                </a:solidFill>
              </a:rPr>
              <a:t>Presentation procedure – using the rotating panel method for multi-stakeholder peer review</a:t>
            </a:r>
            <a:endParaRPr lang="en-GB" sz="2400" b="1" dirty="0">
              <a:solidFill>
                <a:srgbClr val="000000"/>
              </a:solidFill>
            </a:endParaRPr>
          </a:p>
        </p:txBody>
      </p:sp>
    </p:spTree>
    <p:extLst>
      <p:ext uri="{BB962C8B-B14F-4D97-AF65-F5344CB8AC3E}">
        <p14:creationId xmlns:p14="http://schemas.microsoft.com/office/powerpoint/2010/main" val="37920218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27100"/>
            <a:ext cx="9144000" cy="6463308"/>
          </a:xfrm>
          <a:prstGeom prst="rect">
            <a:avLst/>
          </a:prstGeom>
          <a:noFill/>
        </p:spPr>
        <p:txBody>
          <a:bodyPr wrap="square">
            <a:spAutoFit/>
          </a:bodyPr>
          <a:lstStyle/>
          <a:p>
            <a:pPr>
              <a:defRPr/>
            </a:pPr>
            <a:r>
              <a:rPr lang="en-GB" sz="2000" b="1" dirty="0" smtClean="0">
                <a:solidFill>
                  <a:srgbClr val="000000"/>
                </a:solidFill>
                <a:latin typeface="+mn-lt"/>
              </a:rPr>
              <a:t>Stakeholder panellists and criteria they are interested in.</a:t>
            </a:r>
          </a:p>
          <a:p>
            <a:pPr>
              <a:defRPr/>
            </a:pPr>
            <a:endParaRPr lang="en-GB" sz="2000" b="1" dirty="0">
              <a:solidFill>
                <a:srgbClr val="000000"/>
              </a:solidFill>
            </a:endParaRPr>
          </a:p>
          <a:p>
            <a:pPr>
              <a:defRPr/>
            </a:pPr>
            <a:r>
              <a:rPr lang="en-GB" sz="2000" b="1" dirty="0" smtClean="0">
                <a:solidFill>
                  <a:srgbClr val="000000"/>
                </a:solidFill>
              </a:rPr>
              <a:t>1. </a:t>
            </a:r>
            <a:r>
              <a:rPr lang="en-GB" sz="2000" b="1" dirty="0" smtClean="0">
                <a:solidFill>
                  <a:schemeClr val="accent2"/>
                </a:solidFill>
              </a:rPr>
              <a:t>Government  Forester.  </a:t>
            </a:r>
            <a:r>
              <a:rPr lang="en-GB" sz="2000" b="1" dirty="0" smtClean="0"/>
              <a:t>As you will be responsible for implementing the policy you are very interested  in ensuring that the policy is clear, logical and coherent as well as good outcome monitoring, data collection and analysis.</a:t>
            </a:r>
          </a:p>
          <a:p>
            <a:pPr>
              <a:defRPr/>
            </a:pPr>
            <a:endParaRPr lang="en-GB" sz="2000" b="1" dirty="0" smtClean="0">
              <a:solidFill>
                <a:srgbClr val="000000"/>
              </a:solidFill>
            </a:endParaRPr>
          </a:p>
          <a:p>
            <a:pPr>
              <a:defRPr/>
            </a:pPr>
            <a:r>
              <a:rPr lang="en-GB" sz="2000" b="1" dirty="0" smtClean="0">
                <a:solidFill>
                  <a:srgbClr val="000000"/>
                </a:solidFill>
              </a:rPr>
              <a:t>2</a:t>
            </a:r>
            <a:r>
              <a:rPr lang="en-GB" sz="2000" b="1" dirty="0" smtClean="0">
                <a:solidFill>
                  <a:srgbClr val="C00000"/>
                </a:solidFill>
              </a:rPr>
              <a:t>. Private forest enterprise. </a:t>
            </a:r>
            <a:r>
              <a:rPr lang="en-GB" sz="2000" b="1" dirty="0" smtClean="0">
                <a:solidFill>
                  <a:srgbClr val="000000"/>
                </a:solidFill>
              </a:rPr>
              <a:t>You are interested to see if the policy will be very positive, make forestry an attractive opportunity for investment( e.g. enterprise friendly, supporting timber and wood energy development, amenity opportunities). </a:t>
            </a:r>
          </a:p>
          <a:p>
            <a:pPr>
              <a:defRPr/>
            </a:pPr>
            <a:endParaRPr lang="en-GB" sz="2000" b="1" dirty="0" smtClean="0">
              <a:solidFill>
                <a:srgbClr val="000000"/>
              </a:solidFill>
            </a:endParaRPr>
          </a:p>
          <a:p>
            <a:pPr>
              <a:defRPr/>
            </a:pPr>
            <a:r>
              <a:rPr lang="en-GB" sz="2000" b="1" dirty="0" smtClean="0">
                <a:solidFill>
                  <a:srgbClr val="000000"/>
                </a:solidFill>
              </a:rPr>
              <a:t>3. </a:t>
            </a:r>
            <a:r>
              <a:rPr lang="en-GB" sz="2000" b="1" dirty="0" smtClean="0">
                <a:solidFill>
                  <a:srgbClr val="00B050"/>
                </a:solidFill>
              </a:rPr>
              <a:t>Non Government Organisation. </a:t>
            </a:r>
            <a:r>
              <a:rPr lang="en-GB" sz="2000" b="1" dirty="0" smtClean="0">
                <a:solidFill>
                  <a:srgbClr val="000000"/>
                </a:solidFill>
              </a:rPr>
              <a:t>You are very interested in ensuring that the policy is in line with Green Economy and Green Growth</a:t>
            </a:r>
            <a:r>
              <a:rPr lang="en-GB" sz="2000" b="1" dirty="0">
                <a:solidFill>
                  <a:srgbClr val="000000"/>
                </a:solidFill>
              </a:rPr>
              <a:t> </a:t>
            </a:r>
            <a:r>
              <a:rPr lang="en-GB" sz="2000" b="1" dirty="0" smtClean="0">
                <a:solidFill>
                  <a:srgbClr val="000000"/>
                </a:solidFill>
              </a:rPr>
              <a:t>– sustainable development and sustainable forest management principles.</a:t>
            </a:r>
          </a:p>
          <a:p>
            <a:pPr>
              <a:defRPr/>
            </a:pPr>
            <a:endParaRPr lang="en-GB" sz="2000" b="1" dirty="0" smtClean="0">
              <a:solidFill>
                <a:srgbClr val="000000"/>
              </a:solidFill>
            </a:endParaRPr>
          </a:p>
          <a:p>
            <a:pPr>
              <a:defRPr/>
            </a:pPr>
            <a:r>
              <a:rPr lang="en-GB" sz="2000" b="1" dirty="0" smtClean="0">
                <a:solidFill>
                  <a:srgbClr val="FFC000"/>
                </a:solidFill>
              </a:rPr>
              <a:t>4. Community member. </a:t>
            </a:r>
            <a:r>
              <a:rPr lang="en-GB" sz="2000" b="1" dirty="0" smtClean="0">
                <a:solidFill>
                  <a:srgbClr val="000000"/>
                </a:solidFill>
              </a:rPr>
              <a:t>You are very interested to see if the policy has a strong element of devolution – handing over secure forest tenure, user rights and forest management decision making to communities.</a:t>
            </a:r>
            <a:endParaRPr lang="en-GB" sz="2000" b="1" dirty="0">
              <a:solidFill>
                <a:srgbClr val="000000"/>
              </a:solidFill>
            </a:endParaRPr>
          </a:p>
          <a:p>
            <a:pPr>
              <a:defRPr/>
            </a:pPr>
            <a:endParaRPr lang="en-GB" b="1" dirty="0">
              <a:solidFill>
                <a:srgbClr val="000000"/>
              </a:solidFill>
              <a:latin typeface="+mn-lt"/>
            </a:endParaRPr>
          </a:p>
          <a:p>
            <a:pPr>
              <a:defRPr/>
            </a:pPr>
            <a:endParaRPr lang="en-GB" b="1" dirty="0">
              <a:solidFill>
                <a:srgbClr val="000000"/>
              </a:solidFill>
              <a:latin typeface="+mn-lt"/>
            </a:endParaRPr>
          </a:p>
        </p:txBody>
      </p:sp>
      <p:sp>
        <p:nvSpPr>
          <p:cNvPr id="5" name="Rectangle 23"/>
          <p:cNvSpPr txBox="1">
            <a:spLocks noChangeArrowheads="1"/>
          </p:cNvSpPr>
          <p:nvPr/>
        </p:nvSpPr>
        <p:spPr bwMode="auto">
          <a:xfrm>
            <a:off x="0" y="0"/>
            <a:ext cx="9144000" cy="620687"/>
          </a:xfrm>
          <a:prstGeom prst="rect">
            <a:avLst/>
          </a:prstGeom>
          <a:solidFill>
            <a:srgbClr val="9BBB59">
              <a:lumMod val="20000"/>
              <a:lumOff val="80000"/>
            </a:srgbClr>
          </a:solidFill>
        </p:spPr>
        <p:txBody>
          <a:bodyPr vert="horz" wrap="square" lIns="91440" tIns="45720" rIns="91440" bIns="45720" numCol="1" rtlCol="0" anchor="t" anchorCtr="0" compatLnSpc="1">
            <a:prstTxWarp prst="textNoShape">
              <a:avLst/>
            </a:prstTxWarp>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Aft>
                <a:spcPct val="0"/>
              </a:spcAft>
            </a:pPr>
            <a:r>
              <a:rPr lang="en-GB" sz="2400" b="1" dirty="0" smtClean="0">
                <a:solidFill>
                  <a:srgbClr val="000000"/>
                </a:solidFill>
              </a:rPr>
              <a:t>Presentation procedure – using the rotating panel method for multi-stakeholder peer review</a:t>
            </a:r>
            <a:endParaRPr lang="en-GB" sz="2400" b="1" dirty="0">
              <a:solidFill>
                <a:srgbClr val="000000"/>
              </a:solidFill>
            </a:endParaRPr>
          </a:p>
        </p:txBody>
      </p:sp>
    </p:spTree>
    <p:extLst>
      <p:ext uri="{BB962C8B-B14F-4D97-AF65-F5344CB8AC3E}">
        <p14:creationId xmlns:p14="http://schemas.microsoft.com/office/powerpoint/2010/main" val="805046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937803116"/>
              </p:ext>
            </p:extLst>
          </p:nvPr>
        </p:nvGraphicFramePr>
        <p:xfrm>
          <a:off x="251520" y="2420888"/>
          <a:ext cx="8640960" cy="3840469"/>
        </p:xfrm>
        <a:graphic>
          <a:graphicData uri="http://schemas.openxmlformats.org/drawingml/2006/table">
            <a:tbl>
              <a:tblPr firstRow="1" firstCol="1" bandRow="1">
                <a:tableStyleId>{5C22544A-7EE6-4342-B048-85BDC9FD1C3A}</a:tableStyleId>
              </a:tblPr>
              <a:tblGrid>
                <a:gridCol w="1522673"/>
                <a:gridCol w="1655015"/>
                <a:gridCol w="1472963"/>
                <a:gridCol w="1402822"/>
                <a:gridCol w="1395148"/>
                <a:gridCol w="1192339"/>
              </a:tblGrid>
              <a:tr h="792088">
                <a:tc>
                  <a:txBody>
                    <a:bodyPr/>
                    <a:lstStyle/>
                    <a:p>
                      <a:pPr>
                        <a:lnSpc>
                          <a:spcPct val="100000"/>
                        </a:lnSpc>
                        <a:spcAft>
                          <a:spcPts val="1200"/>
                        </a:spcAft>
                      </a:pPr>
                      <a:r>
                        <a:rPr lang="en-US" sz="1800" b="1" dirty="0">
                          <a:solidFill>
                            <a:schemeClr val="tx1"/>
                          </a:solidFill>
                          <a:effectLst/>
                        </a:rPr>
                        <a:t> </a:t>
                      </a:r>
                      <a:endParaRPr lang="en-GB" sz="1800" b="1" dirty="0">
                        <a:solidFill>
                          <a:schemeClr val="tx1"/>
                        </a:solidFill>
                        <a:effectLst/>
                      </a:endParaRPr>
                    </a:p>
                    <a:p>
                      <a:pPr>
                        <a:lnSpc>
                          <a:spcPct val="100000"/>
                        </a:lnSpc>
                        <a:spcAft>
                          <a:spcPts val="1200"/>
                        </a:spcAft>
                      </a:pPr>
                      <a:r>
                        <a:rPr lang="en-US" sz="1800" b="1" dirty="0">
                          <a:solidFill>
                            <a:schemeClr val="tx1"/>
                          </a:solidFill>
                          <a:effectLst/>
                        </a:rPr>
                        <a:t> </a:t>
                      </a:r>
                      <a:endParaRPr lang="en-GB" sz="1800" b="1" dirty="0">
                        <a:solidFill>
                          <a:schemeClr val="tx1"/>
                        </a:solidFill>
                        <a:effectLst/>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1200"/>
                        </a:spcAft>
                        <a:buClrTx/>
                        <a:buSzTx/>
                        <a:buFontTx/>
                        <a:buNone/>
                        <a:tabLst/>
                        <a:defRPr/>
                      </a:pPr>
                      <a:r>
                        <a:rPr lang="en-GB" sz="1600" b="1" dirty="0" smtClean="0">
                          <a:solidFill>
                            <a:srgbClr val="0070C0"/>
                          </a:solidFill>
                          <a:latin typeface="+mn-lt"/>
                        </a:rPr>
                        <a:t>Technical Forester. </a:t>
                      </a:r>
                      <a:endParaRPr lang="en-GB" sz="1600" b="1" dirty="0">
                        <a:solidFill>
                          <a:schemeClr val="tx1"/>
                        </a:solidFill>
                        <a:effectLst/>
                        <a:latin typeface="Times New Roman"/>
                        <a:ea typeface="MS Mincho"/>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1200"/>
                        </a:spcAft>
                      </a:pPr>
                      <a:r>
                        <a:rPr lang="en-GB" sz="1600" b="1" dirty="0" smtClean="0">
                          <a:solidFill>
                            <a:srgbClr val="C00000"/>
                          </a:solidFill>
                        </a:rPr>
                        <a:t>Private forest enterprise. </a:t>
                      </a:r>
                      <a:endParaRPr lang="en-GB" sz="1600" b="1" dirty="0">
                        <a:solidFill>
                          <a:schemeClr val="tx1"/>
                        </a:solidFill>
                        <a:effectLst/>
                        <a:latin typeface="Times New Roman"/>
                        <a:ea typeface="MS Mincho"/>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1200"/>
                        </a:spcAft>
                      </a:pPr>
                      <a:r>
                        <a:rPr lang="en-GB" sz="1600" b="1" dirty="0" smtClean="0">
                          <a:solidFill>
                            <a:srgbClr val="00B050"/>
                          </a:solidFill>
                          <a:latin typeface="+mn-lt"/>
                        </a:rPr>
                        <a:t>Non Government Organisation</a:t>
                      </a:r>
                      <a:endParaRPr lang="en-GB" sz="1600" b="1" dirty="0">
                        <a:solidFill>
                          <a:srgbClr val="FF0000"/>
                        </a:solidFill>
                        <a:effectLst/>
                        <a:latin typeface="Times New Roman"/>
                        <a:ea typeface="MS Mincho"/>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1200"/>
                        </a:spcAft>
                      </a:pPr>
                      <a:r>
                        <a:rPr lang="en-GB" sz="1600" b="1" dirty="0" smtClean="0">
                          <a:solidFill>
                            <a:srgbClr val="FF0000"/>
                          </a:solidFill>
                        </a:rPr>
                        <a:t>Community member. </a:t>
                      </a:r>
                      <a:endParaRPr lang="en-GB" sz="1600" b="1" dirty="0">
                        <a:solidFill>
                          <a:schemeClr val="tx1"/>
                        </a:solidFill>
                        <a:effectLst/>
                        <a:latin typeface="Times New Roman"/>
                        <a:ea typeface="MS Mincho"/>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1200"/>
                        </a:spcAft>
                      </a:pPr>
                      <a:r>
                        <a:rPr lang="en-GB" sz="1800" b="1" u="sng" dirty="0" smtClean="0">
                          <a:solidFill>
                            <a:schemeClr val="tx1"/>
                          </a:solidFill>
                          <a:effectLst/>
                          <a:latin typeface="Times New Roman"/>
                          <a:ea typeface="MS Mincho"/>
                        </a:rPr>
                        <a:t>Total score</a:t>
                      </a:r>
                      <a:endParaRPr lang="en-GB" sz="1800" b="1" u="sng" dirty="0">
                        <a:solidFill>
                          <a:schemeClr val="tx1"/>
                        </a:solidFill>
                        <a:effectLst/>
                        <a:latin typeface="Times New Roman"/>
                        <a:ea typeface="MS Mincho"/>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97509">
                <a:tc>
                  <a:txBody>
                    <a:bodyPr/>
                    <a:lstStyle/>
                    <a:p>
                      <a:pPr marL="0" marR="0" indent="0" algn="l" defTabSz="914400" rtl="0" eaLnBrk="1" fontAlgn="auto" latinLnBrk="0" hangingPunct="1">
                        <a:lnSpc>
                          <a:spcPct val="100000"/>
                        </a:lnSpc>
                        <a:spcBef>
                          <a:spcPts val="0"/>
                        </a:spcBef>
                        <a:spcAft>
                          <a:spcPts val="1200"/>
                        </a:spcAft>
                        <a:buClrTx/>
                        <a:buSzTx/>
                        <a:buFontTx/>
                        <a:buNone/>
                        <a:tabLst/>
                        <a:defRPr/>
                      </a:pPr>
                      <a:r>
                        <a:rPr lang="en-US" sz="1800" b="1" dirty="0" smtClean="0">
                          <a:solidFill>
                            <a:schemeClr val="tx1"/>
                          </a:solidFill>
                          <a:effectLst/>
                          <a:latin typeface="+mj-lt"/>
                        </a:rPr>
                        <a:t>Group 1.</a:t>
                      </a: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1200"/>
                        </a:spcAft>
                      </a:pPr>
                      <a:r>
                        <a:rPr lang="en-US" sz="1800" b="1">
                          <a:solidFill>
                            <a:schemeClr val="tx1"/>
                          </a:solidFill>
                          <a:effectLst/>
                        </a:rPr>
                        <a:t> </a:t>
                      </a:r>
                      <a:endParaRPr lang="en-GB" sz="1800" b="1">
                        <a:solidFill>
                          <a:schemeClr val="tx1"/>
                        </a:solidFill>
                        <a:effectLst/>
                        <a:latin typeface="Times New Roman"/>
                        <a:ea typeface="MS Mincho"/>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1200"/>
                        </a:spcAft>
                      </a:pPr>
                      <a:r>
                        <a:rPr lang="en-US" sz="1800" b="1" dirty="0">
                          <a:solidFill>
                            <a:schemeClr val="tx1"/>
                          </a:solidFill>
                          <a:effectLst/>
                        </a:rPr>
                        <a:t> </a:t>
                      </a:r>
                      <a:endParaRPr lang="en-GB" sz="1800" b="1" dirty="0">
                        <a:solidFill>
                          <a:schemeClr val="tx1"/>
                        </a:solidFill>
                        <a:effectLst/>
                        <a:latin typeface="Times New Roman"/>
                        <a:ea typeface="MS Mincho"/>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1200"/>
                        </a:spcAft>
                      </a:pPr>
                      <a:r>
                        <a:rPr lang="en-US" sz="1800" b="1" dirty="0">
                          <a:solidFill>
                            <a:schemeClr val="tx1"/>
                          </a:solidFill>
                          <a:effectLst/>
                        </a:rPr>
                        <a:t> </a:t>
                      </a:r>
                      <a:endParaRPr lang="en-GB" sz="1800" b="1" dirty="0">
                        <a:solidFill>
                          <a:schemeClr val="tx1"/>
                        </a:solidFill>
                        <a:effectLst/>
                        <a:latin typeface="Times New Roman"/>
                        <a:ea typeface="MS Mincho"/>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1200"/>
                        </a:spcAft>
                      </a:pPr>
                      <a:r>
                        <a:rPr lang="en-US" sz="1800" b="1" dirty="0">
                          <a:solidFill>
                            <a:schemeClr val="tx1"/>
                          </a:solidFill>
                          <a:effectLst/>
                        </a:rPr>
                        <a:t> </a:t>
                      </a:r>
                      <a:endParaRPr lang="en-GB" sz="1800" b="1" dirty="0">
                        <a:solidFill>
                          <a:schemeClr val="tx1"/>
                        </a:solidFill>
                        <a:effectLst/>
                        <a:latin typeface="Times New Roman"/>
                        <a:ea typeface="MS Mincho"/>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1200"/>
                        </a:spcAft>
                      </a:pPr>
                      <a:endParaRPr lang="en-GB" sz="1800" b="1" dirty="0">
                        <a:solidFill>
                          <a:schemeClr val="tx1"/>
                        </a:solidFill>
                        <a:effectLst/>
                        <a:latin typeface="Times New Roman"/>
                        <a:ea typeface="MS Mincho"/>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9003">
                <a:tc>
                  <a:txBody>
                    <a:bodyPr/>
                    <a:lstStyle/>
                    <a:p>
                      <a:pPr marL="0" marR="0" indent="0" algn="l" defTabSz="914400" rtl="0" eaLnBrk="1" fontAlgn="auto" latinLnBrk="0" hangingPunct="1">
                        <a:lnSpc>
                          <a:spcPct val="100000"/>
                        </a:lnSpc>
                        <a:spcBef>
                          <a:spcPts val="0"/>
                        </a:spcBef>
                        <a:spcAft>
                          <a:spcPts val="1200"/>
                        </a:spcAft>
                        <a:buClrTx/>
                        <a:buSzTx/>
                        <a:buFontTx/>
                        <a:buNone/>
                        <a:tabLst/>
                        <a:defRPr/>
                      </a:pPr>
                      <a:r>
                        <a:rPr lang="en-GB" sz="1800" b="1" dirty="0" smtClean="0">
                          <a:solidFill>
                            <a:schemeClr val="tx1"/>
                          </a:solidFill>
                          <a:effectLst/>
                          <a:latin typeface="+mj-lt"/>
                          <a:ea typeface="MS Mincho"/>
                        </a:rPr>
                        <a:t>Group 2.</a:t>
                      </a: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1200"/>
                        </a:spcAft>
                      </a:pPr>
                      <a:r>
                        <a:rPr lang="en-US" sz="1800" b="1" dirty="0">
                          <a:solidFill>
                            <a:schemeClr val="tx1"/>
                          </a:solidFill>
                          <a:effectLst/>
                        </a:rPr>
                        <a:t> </a:t>
                      </a:r>
                      <a:endParaRPr lang="en-US" sz="1800" b="1" dirty="0" smtClean="0">
                        <a:solidFill>
                          <a:schemeClr val="tx1"/>
                        </a:solidFill>
                        <a:effectLst/>
                      </a:endParaRPr>
                    </a:p>
                    <a:p>
                      <a:pPr>
                        <a:lnSpc>
                          <a:spcPct val="100000"/>
                        </a:lnSpc>
                        <a:spcAft>
                          <a:spcPts val="1200"/>
                        </a:spcAft>
                      </a:pPr>
                      <a:endParaRPr lang="en-US" sz="1800" b="1" dirty="0" smtClean="0">
                        <a:solidFill>
                          <a:schemeClr val="tx1"/>
                        </a:solidFill>
                        <a:effectLst/>
                        <a:latin typeface="Times New Roman"/>
                        <a:ea typeface="MS Mincho"/>
                      </a:endParaRPr>
                    </a:p>
                    <a:p>
                      <a:pPr>
                        <a:lnSpc>
                          <a:spcPct val="100000"/>
                        </a:lnSpc>
                        <a:spcAft>
                          <a:spcPts val="1200"/>
                        </a:spcAft>
                      </a:pPr>
                      <a:endParaRPr lang="en-GB" sz="1800" b="1" dirty="0">
                        <a:solidFill>
                          <a:schemeClr val="tx1"/>
                        </a:solidFill>
                        <a:effectLst/>
                        <a:latin typeface="Times New Roman"/>
                        <a:ea typeface="MS Mincho"/>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1200"/>
                        </a:spcAft>
                      </a:pPr>
                      <a:r>
                        <a:rPr lang="en-US" sz="1800" b="1">
                          <a:solidFill>
                            <a:schemeClr val="tx1"/>
                          </a:solidFill>
                          <a:effectLst/>
                        </a:rPr>
                        <a:t> </a:t>
                      </a:r>
                      <a:endParaRPr lang="en-GB" sz="1800" b="1">
                        <a:solidFill>
                          <a:schemeClr val="tx1"/>
                        </a:solidFill>
                        <a:effectLst/>
                        <a:latin typeface="Times New Roman"/>
                        <a:ea typeface="MS Mincho"/>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1200"/>
                        </a:spcAft>
                      </a:pPr>
                      <a:r>
                        <a:rPr lang="en-US" sz="1800" b="1" dirty="0">
                          <a:solidFill>
                            <a:schemeClr val="tx1"/>
                          </a:solidFill>
                          <a:effectLst/>
                        </a:rPr>
                        <a:t> </a:t>
                      </a:r>
                      <a:endParaRPr lang="en-GB" sz="1800" b="1" dirty="0">
                        <a:solidFill>
                          <a:schemeClr val="tx1"/>
                        </a:solidFill>
                        <a:effectLst/>
                        <a:latin typeface="Times New Roman"/>
                        <a:ea typeface="MS Mincho"/>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1200"/>
                        </a:spcAft>
                      </a:pPr>
                      <a:r>
                        <a:rPr lang="en-US" sz="1800" b="1" dirty="0">
                          <a:solidFill>
                            <a:schemeClr val="tx1"/>
                          </a:solidFill>
                          <a:effectLst/>
                        </a:rPr>
                        <a:t> </a:t>
                      </a:r>
                      <a:endParaRPr lang="en-GB" sz="1800" b="1" dirty="0">
                        <a:solidFill>
                          <a:schemeClr val="tx1"/>
                        </a:solidFill>
                        <a:effectLst/>
                        <a:latin typeface="Times New Roman"/>
                        <a:ea typeface="MS Mincho"/>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1200"/>
                        </a:spcAft>
                      </a:pPr>
                      <a:endParaRPr lang="en-GB" sz="1800" b="1" dirty="0">
                        <a:solidFill>
                          <a:schemeClr val="tx1"/>
                        </a:solidFill>
                        <a:effectLst/>
                        <a:latin typeface="Times New Roman"/>
                        <a:ea typeface="MS Mincho"/>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23112">
                <a:tc>
                  <a:txBody>
                    <a:bodyPr/>
                    <a:lstStyle/>
                    <a:p>
                      <a:pPr marL="0" marR="0" indent="0" algn="l" defTabSz="914400" rtl="0" eaLnBrk="1" fontAlgn="auto" latinLnBrk="0" hangingPunct="1">
                        <a:lnSpc>
                          <a:spcPct val="100000"/>
                        </a:lnSpc>
                        <a:spcBef>
                          <a:spcPts val="0"/>
                        </a:spcBef>
                        <a:spcAft>
                          <a:spcPts val="1200"/>
                        </a:spcAft>
                        <a:buClrTx/>
                        <a:buSzTx/>
                        <a:buFontTx/>
                        <a:buNone/>
                        <a:tabLst/>
                        <a:defRPr/>
                      </a:pPr>
                      <a:r>
                        <a:rPr lang="en-GB" sz="1800" b="1" dirty="0" smtClean="0">
                          <a:solidFill>
                            <a:schemeClr val="tx1"/>
                          </a:solidFill>
                          <a:effectLst/>
                          <a:latin typeface="+mj-lt"/>
                          <a:ea typeface="MS Mincho"/>
                        </a:rPr>
                        <a:t>Group 3.</a:t>
                      </a:r>
                      <a:endParaRPr lang="en-GB" sz="1800" b="1" dirty="0">
                        <a:solidFill>
                          <a:schemeClr val="tx1"/>
                        </a:solidFill>
                        <a:effectLst/>
                        <a:latin typeface="+mj-lt"/>
                        <a:ea typeface="MS Mincho"/>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1200"/>
                        </a:spcAft>
                      </a:pPr>
                      <a:r>
                        <a:rPr lang="en-US" sz="1800" b="1">
                          <a:solidFill>
                            <a:schemeClr val="tx1"/>
                          </a:solidFill>
                          <a:effectLst/>
                        </a:rPr>
                        <a:t> </a:t>
                      </a:r>
                      <a:endParaRPr lang="en-GB" sz="1800" b="1">
                        <a:solidFill>
                          <a:schemeClr val="tx1"/>
                        </a:solidFill>
                        <a:effectLst/>
                        <a:latin typeface="Times New Roman"/>
                        <a:ea typeface="MS Mincho"/>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1200"/>
                        </a:spcAft>
                      </a:pPr>
                      <a:r>
                        <a:rPr lang="en-US" sz="1800" b="1" dirty="0">
                          <a:solidFill>
                            <a:schemeClr val="tx1"/>
                          </a:solidFill>
                          <a:effectLst/>
                        </a:rPr>
                        <a:t> </a:t>
                      </a:r>
                      <a:endParaRPr lang="en-GB" sz="1800" b="1" dirty="0">
                        <a:solidFill>
                          <a:schemeClr val="tx1"/>
                        </a:solidFill>
                        <a:effectLst/>
                        <a:latin typeface="Times New Roman"/>
                        <a:ea typeface="MS Mincho"/>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1200"/>
                        </a:spcAft>
                      </a:pPr>
                      <a:r>
                        <a:rPr lang="en-US" sz="1800" b="1">
                          <a:solidFill>
                            <a:schemeClr val="tx1"/>
                          </a:solidFill>
                          <a:effectLst/>
                        </a:rPr>
                        <a:t> </a:t>
                      </a:r>
                      <a:endParaRPr lang="en-GB" sz="1800" b="1">
                        <a:solidFill>
                          <a:schemeClr val="tx1"/>
                        </a:solidFill>
                        <a:effectLst/>
                        <a:latin typeface="Times New Roman"/>
                        <a:ea typeface="MS Mincho"/>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1200"/>
                        </a:spcAft>
                      </a:pPr>
                      <a:r>
                        <a:rPr lang="en-US" sz="1800" b="1" dirty="0">
                          <a:solidFill>
                            <a:schemeClr val="tx1"/>
                          </a:solidFill>
                          <a:effectLst/>
                        </a:rPr>
                        <a:t> </a:t>
                      </a:r>
                      <a:endParaRPr lang="en-GB" sz="1800" b="1" dirty="0">
                        <a:solidFill>
                          <a:schemeClr val="tx1"/>
                        </a:solidFill>
                        <a:effectLst/>
                        <a:latin typeface="Times New Roman"/>
                        <a:ea typeface="MS Mincho"/>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1200"/>
                        </a:spcAft>
                      </a:pPr>
                      <a:endParaRPr lang="en-GB" sz="1800" b="1" dirty="0">
                        <a:solidFill>
                          <a:schemeClr val="tx1"/>
                        </a:solidFill>
                        <a:effectLst/>
                        <a:latin typeface="Times New Roman"/>
                        <a:ea typeface="MS Mincho"/>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Rectangle 23"/>
          <p:cNvSpPr txBox="1">
            <a:spLocks noChangeArrowheads="1"/>
          </p:cNvSpPr>
          <p:nvPr/>
        </p:nvSpPr>
        <p:spPr bwMode="auto">
          <a:xfrm>
            <a:off x="0" y="0"/>
            <a:ext cx="9144000" cy="620687"/>
          </a:xfrm>
          <a:prstGeom prst="rect">
            <a:avLst/>
          </a:prstGeom>
          <a:solidFill>
            <a:srgbClr val="9BBB59">
              <a:lumMod val="20000"/>
              <a:lumOff val="80000"/>
            </a:srgbClr>
          </a:solidFill>
        </p:spPr>
        <p:txBody>
          <a:bodyPr vert="horz" wrap="square" lIns="91440" tIns="45720" rIns="91440" bIns="45720" numCol="1" rtlCol="0" anchor="t" anchorCtr="0" compatLnSpc="1">
            <a:prstTxWarp prst="textNoShape">
              <a:avLst/>
            </a:prstTxWarp>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Aft>
                <a:spcPct val="0"/>
              </a:spcAft>
            </a:pPr>
            <a:r>
              <a:rPr lang="en-GB" sz="2400" b="1" dirty="0" smtClean="0">
                <a:solidFill>
                  <a:srgbClr val="000000"/>
                </a:solidFill>
              </a:rPr>
              <a:t>Presentation procedure – using the rotating panel method for multi-stakeholder peer review – score sheet</a:t>
            </a:r>
            <a:endParaRPr lang="en-GB" sz="2400" b="1" dirty="0">
              <a:solidFill>
                <a:srgbClr val="000000"/>
              </a:solidFill>
            </a:endParaRPr>
          </a:p>
        </p:txBody>
      </p:sp>
      <p:sp>
        <p:nvSpPr>
          <p:cNvPr id="2" name="TextBox 1"/>
          <p:cNvSpPr txBox="1"/>
          <p:nvPr/>
        </p:nvSpPr>
        <p:spPr>
          <a:xfrm>
            <a:off x="971600" y="1124744"/>
            <a:ext cx="7920880" cy="954107"/>
          </a:xfrm>
          <a:prstGeom prst="rect">
            <a:avLst/>
          </a:prstGeom>
          <a:noFill/>
        </p:spPr>
        <p:txBody>
          <a:bodyPr wrap="square" rtlCol="0">
            <a:spAutoFit/>
          </a:bodyPr>
          <a:lstStyle/>
          <a:p>
            <a:r>
              <a:rPr lang="en-GB" sz="2800" dirty="0" smtClean="0"/>
              <a:t>Panellists will change for every presentation – no </a:t>
            </a:r>
            <a:r>
              <a:rPr lang="en-GB" sz="2800" dirty="0" err="1" smtClean="0"/>
              <a:t>pannellists</a:t>
            </a:r>
            <a:r>
              <a:rPr lang="en-GB" sz="2800" dirty="0" smtClean="0"/>
              <a:t> from the presenting group!</a:t>
            </a:r>
            <a:endParaRPr lang="en-GB" sz="2800" dirty="0"/>
          </a:p>
        </p:txBody>
      </p:sp>
    </p:spTree>
    <p:extLst>
      <p:ext uri="{BB962C8B-B14F-4D97-AF65-F5344CB8AC3E}">
        <p14:creationId xmlns:p14="http://schemas.microsoft.com/office/powerpoint/2010/main" val="38818635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TextBox 5"/>
          <p:cNvSpPr txBox="1">
            <a:spLocks noChangeArrowheads="1"/>
          </p:cNvSpPr>
          <p:nvPr/>
        </p:nvSpPr>
        <p:spPr bwMode="auto">
          <a:xfrm>
            <a:off x="115911" y="4077072"/>
            <a:ext cx="9018587" cy="20005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GB" sz="2400" b="1" dirty="0">
              <a:solidFill>
                <a:srgbClr val="000000"/>
              </a:solidFill>
            </a:endParaRPr>
          </a:p>
          <a:p>
            <a:pPr algn="ctr" eaLnBrk="1" fontAlgn="base" hangingPunct="1">
              <a:spcBef>
                <a:spcPct val="0"/>
              </a:spcBef>
              <a:spcAft>
                <a:spcPct val="0"/>
              </a:spcAft>
            </a:pPr>
            <a:r>
              <a:rPr lang="en-GB" sz="2000" b="1" dirty="0" smtClean="0">
                <a:solidFill>
                  <a:srgbClr val="000000"/>
                </a:solidFill>
              </a:rPr>
              <a:t>What did you find were the strengths?</a:t>
            </a:r>
          </a:p>
          <a:p>
            <a:pPr algn="ctr" eaLnBrk="1" fontAlgn="base" hangingPunct="1">
              <a:spcBef>
                <a:spcPct val="0"/>
              </a:spcBef>
              <a:spcAft>
                <a:spcPct val="0"/>
              </a:spcAft>
            </a:pPr>
            <a:endParaRPr lang="en-GB" sz="2000" b="1" dirty="0">
              <a:solidFill>
                <a:srgbClr val="000000"/>
              </a:solidFill>
            </a:endParaRPr>
          </a:p>
          <a:p>
            <a:pPr algn="ctr" eaLnBrk="1" fontAlgn="base" hangingPunct="1">
              <a:spcBef>
                <a:spcPct val="0"/>
              </a:spcBef>
              <a:spcAft>
                <a:spcPct val="0"/>
              </a:spcAft>
            </a:pPr>
            <a:r>
              <a:rPr lang="en-GB" sz="2000" b="1" dirty="0" smtClean="0">
                <a:solidFill>
                  <a:srgbClr val="000000"/>
                </a:solidFill>
              </a:rPr>
              <a:t>Weaknesses/limitations?</a:t>
            </a:r>
          </a:p>
          <a:p>
            <a:pPr algn="ctr" eaLnBrk="1" fontAlgn="base" hangingPunct="1">
              <a:spcBef>
                <a:spcPct val="0"/>
              </a:spcBef>
              <a:spcAft>
                <a:spcPct val="0"/>
              </a:spcAft>
            </a:pPr>
            <a:endParaRPr lang="en-GB" sz="2000" b="1" dirty="0">
              <a:solidFill>
                <a:srgbClr val="000000"/>
              </a:solidFill>
            </a:endParaRPr>
          </a:p>
          <a:p>
            <a:pPr algn="ctr" eaLnBrk="1" fontAlgn="base" hangingPunct="1">
              <a:spcBef>
                <a:spcPct val="0"/>
              </a:spcBef>
              <a:spcAft>
                <a:spcPct val="0"/>
              </a:spcAft>
            </a:pPr>
            <a:r>
              <a:rPr lang="en-GB" sz="2000" b="1" dirty="0" smtClean="0">
                <a:solidFill>
                  <a:srgbClr val="000000"/>
                </a:solidFill>
              </a:rPr>
              <a:t>Recommendations for applicability/adaptability?</a:t>
            </a:r>
            <a:endParaRPr lang="en-GB" sz="2000" b="1" dirty="0">
              <a:solidFill>
                <a:srgbClr val="000000"/>
              </a:solidFill>
            </a:endParaRPr>
          </a:p>
        </p:txBody>
      </p:sp>
      <p:pic>
        <p:nvPicPr>
          <p:cNvPr id="29700" name="Picture 2" descr="C:\Users\PeterOHara\Pictures\2007-01-02 001\100_029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32" y="620687"/>
            <a:ext cx="3072344" cy="2069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3" descr="C:\Users\PeterOHara\Pictures\2007-01-01 001\100_02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6813" y="624745"/>
            <a:ext cx="2930988" cy="20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100_079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7801" y="624743"/>
            <a:ext cx="2842671" cy="20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323528" y="3338115"/>
            <a:ext cx="1936031" cy="369332"/>
          </a:xfrm>
          <a:prstGeom prst="rect">
            <a:avLst/>
          </a:prstGeom>
          <a:solidFill>
            <a:srgbClr val="92D050"/>
          </a:solidFill>
          <a:ln>
            <a:solidFill>
              <a:schemeClr val="tx1"/>
            </a:solidFill>
          </a:ln>
        </p:spPr>
        <p:txBody>
          <a:bodyPr wrap="square" rtlCol="0">
            <a:spAutoFit/>
          </a:bodyPr>
          <a:lstStyle/>
          <a:p>
            <a:r>
              <a:rPr lang="en-GB" b="1" dirty="0" smtClean="0"/>
              <a:t>Solution tree </a:t>
            </a:r>
            <a:endParaRPr lang="en-GB" b="1" dirty="0"/>
          </a:p>
        </p:txBody>
      </p:sp>
      <p:sp>
        <p:nvSpPr>
          <p:cNvPr id="10" name="TextBox 9"/>
          <p:cNvSpPr txBox="1"/>
          <p:nvPr/>
        </p:nvSpPr>
        <p:spPr>
          <a:xfrm>
            <a:off x="3657188" y="3137192"/>
            <a:ext cx="1936031" cy="646331"/>
          </a:xfrm>
          <a:prstGeom prst="rect">
            <a:avLst/>
          </a:prstGeom>
          <a:solidFill>
            <a:schemeClr val="accent2">
              <a:lumMod val="20000"/>
              <a:lumOff val="80000"/>
            </a:schemeClr>
          </a:solidFill>
          <a:ln>
            <a:solidFill>
              <a:schemeClr val="tx1"/>
            </a:solidFill>
          </a:ln>
        </p:spPr>
        <p:txBody>
          <a:bodyPr wrap="square" rtlCol="0">
            <a:spAutoFit/>
          </a:bodyPr>
          <a:lstStyle/>
          <a:p>
            <a:r>
              <a:rPr lang="en-GB" b="1" dirty="0" smtClean="0"/>
              <a:t>Logical framework</a:t>
            </a:r>
            <a:endParaRPr lang="en-GB" b="1" dirty="0"/>
          </a:p>
        </p:txBody>
      </p:sp>
      <p:sp>
        <p:nvSpPr>
          <p:cNvPr id="11" name="TextBox 10"/>
          <p:cNvSpPr txBox="1"/>
          <p:nvPr/>
        </p:nvSpPr>
        <p:spPr>
          <a:xfrm>
            <a:off x="6804248" y="3275692"/>
            <a:ext cx="1936031" cy="369332"/>
          </a:xfrm>
          <a:prstGeom prst="rect">
            <a:avLst/>
          </a:prstGeom>
          <a:solidFill>
            <a:srgbClr val="FFC000"/>
          </a:solidFill>
          <a:ln>
            <a:solidFill>
              <a:schemeClr val="tx1"/>
            </a:solidFill>
          </a:ln>
        </p:spPr>
        <p:txBody>
          <a:bodyPr wrap="square" rtlCol="0">
            <a:spAutoFit/>
          </a:bodyPr>
          <a:lstStyle/>
          <a:p>
            <a:r>
              <a:rPr lang="en-GB" b="1" dirty="0" smtClean="0"/>
              <a:t>Rotating panel</a:t>
            </a:r>
            <a:endParaRPr lang="en-GB" b="1" dirty="0"/>
          </a:p>
        </p:txBody>
      </p:sp>
      <p:sp>
        <p:nvSpPr>
          <p:cNvPr id="12" name="Rectangle 23"/>
          <p:cNvSpPr txBox="1">
            <a:spLocks noChangeArrowheads="1"/>
          </p:cNvSpPr>
          <p:nvPr/>
        </p:nvSpPr>
        <p:spPr bwMode="auto">
          <a:xfrm>
            <a:off x="21432" y="0"/>
            <a:ext cx="9122568" cy="620687"/>
          </a:xfrm>
          <a:prstGeom prst="rect">
            <a:avLst/>
          </a:prstGeom>
          <a:solidFill>
            <a:srgbClr val="9BBB59">
              <a:lumMod val="20000"/>
              <a:lumOff val="80000"/>
            </a:srgbClr>
          </a:solidFill>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Aft>
                <a:spcPct val="0"/>
              </a:spcAft>
            </a:pPr>
            <a:r>
              <a:rPr lang="en-GB" sz="2400" b="1" dirty="0" smtClean="0">
                <a:solidFill>
                  <a:srgbClr val="000000"/>
                </a:solidFill>
              </a:rPr>
              <a:t>Methods reflection</a:t>
            </a:r>
            <a:endParaRPr lang="en-GB" sz="2400" b="1" dirty="0">
              <a:solidFill>
                <a:srgbClr val="000000"/>
              </a:solidFill>
            </a:endParaRPr>
          </a:p>
        </p:txBody>
      </p:sp>
    </p:spTree>
    <p:extLst>
      <p:ext uri="{BB962C8B-B14F-4D97-AF65-F5344CB8AC3E}">
        <p14:creationId xmlns:p14="http://schemas.microsoft.com/office/powerpoint/2010/main" val="6454129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bwMode="auto">
          <a:xfrm>
            <a:off x="530225" y="473075"/>
            <a:ext cx="8229600" cy="403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buFontTx/>
              <a:buNone/>
            </a:pPr>
            <a:endParaRPr lang="en-GB" dirty="0" smtClean="0"/>
          </a:p>
          <a:p>
            <a:pPr algn="ctr" eaLnBrk="1" hangingPunct="1">
              <a:buFontTx/>
              <a:buNone/>
            </a:pPr>
            <a:endParaRPr lang="en-GB" dirty="0" smtClean="0"/>
          </a:p>
          <a:p>
            <a:pPr algn="ctr" eaLnBrk="1" hangingPunct="1">
              <a:buFontTx/>
              <a:buNone/>
            </a:pPr>
            <a:endParaRPr lang="en-GB" dirty="0" smtClean="0"/>
          </a:p>
        </p:txBody>
      </p:sp>
      <p:sp>
        <p:nvSpPr>
          <p:cNvPr id="3" name="Rectangle 2"/>
          <p:cNvSpPr/>
          <p:nvPr/>
        </p:nvSpPr>
        <p:spPr>
          <a:xfrm>
            <a:off x="1045691" y="1480160"/>
            <a:ext cx="7031186" cy="5117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9" name="Arc 8"/>
          <p:cNvSpPr/>
          <p:nvPr/>
        </p:nvSpPr>
        <p:spPr>
          <a:xfrm rot="15987480">
            <a:off x="3563858" y="838546"/>
            <a:ext cx="1512888" cy="1368425"/>
          </a:xfrm>
          <a:prstGeom prst="arc">
            <a:avLst>
              <a:gd name="adj1" fmla="val 16200000"/>
              <a:gd name="adj2" fmla="val 5707401"/>
            </a:avLst>
          </a:prstGeom>
          <a:ln w="76200"/>
        </p:spPr>
        <p:style>
          <a:lnRef idx="1">
            <a:schemeClr val="dk1"/>
          </a:lnRef>
          <a:fillRef idx="0">
            <a:schemeClr val="dk1"/>
          </a:fillRef>
          <a:effectRef idx="0">
            <a:schemeClr val="dk1"/>
          </a:effectRef>
          <a:fontRef idx="minor">
            <a:schemeClr val="tx1"/>
          </a:fontRef>
        </p:style>
        <p:txBody>
          <a:bodyPr anchor="ctr"/>
          <a:lstStyle/>
          <a:p>
            <a:pPr algn="ctr">
              <a:defRPr/>
            </a:pPr>
            <a:endParaRPr lang="en-GB" b="1">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sp>
        <p:nvSpPr>
          <p:cNvPr id="7" name="TextBox 6"/>
          <p:cNvSpPr txBox="1"/>
          <p:nvPr/>
        </p:nvSpPr>
        <p:spPr>
          <a:xfrm>
            <a:off x="1907704" y="2127041"/>
            <a:ext cx="1512168" cy="923330"/>
          </a:xfrm>
          <a:prstGeom prst="rect">
            <a:avLst/>
          </a:prstGeom>
          <a:solidFill>
            <a:srgbClr val="FFC000"/>
          </a:solidFill>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en-GB" dirty="0" smtClean="0">
                <a:ln>
                  <a:solidFill>
                    <a:prstClr val="black"/>
                  </a:solidFill>
                </a:ln>
                <a:solidFill>
                  <a:prstClr val="black"/>
                </a:solidFill>
              </a:rPr>
              <a:t>Quick target assessment method</a:t>
            </a:r>
            <a:endParaRPr lang="en-GB" dirty="0">
              <a:ln>
                <a:solidFill>
                  <a:prstClr val="black"/>
                </a:solidFill>
              </a:ln>
              <a:solidFill>
                <a:prstClr val="black"/>
              </a:solidFill>
            </a:endParaRPr>
          </a:p>
        </p:txBody>
      </p:sp>
      <p:sp>
        <p:nvSpPr>
          <p:cNvPr id="8" name="TextBox 7"/>
          <p:cNvSpPr txBox="1"/>
          <p:nvPr/>
        </p:nvSpPr>
        <p:spPr>
          <a:xfrm>
            <a:off x="3862497" y="2132856"/>
            <a:ext cx="1512168" cy="923330"/>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en-GB" dirty="0" smtClean="0">
                <a:ln>
                  <a:solidFill>
                    <a:prstClr val="black"/>
                  </a:solidFill>
                </a:ln>
                <a:solidFill>
                  <a:prstClr val="black"/>
                </a:solidFill>
              </a:rPr>
              <a:t>Poster with post-it method</a:t>
            </a:r>
            <a:endParaRPr lang="en-GB" dirty="0">
              <a:ln>
                <a:solidFill>
                  <a:prstClr val="black"/>
                </a:solidFill>
              </a:ln>
              <a:solidFill>
                <a:prstClr val="black"/>
              </a:solidFill>
            </a:endParaRPr>
          </a:p>
        </p:txBody>
      </p:sp>
      <p:sp>
        <p:nvSpPr>
          <p:cNvPr id="11" name="TextBox 10"/>
          <p:cNvSpPr txBox="1"/>
          <p:nvPr/>
        </p:nvSpPr>
        <p:spPr>
          <a:xfrm>
            <a:off x="5652120" y="2132856"/>
            <a:ext cx="1512168" cy="646331"/>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en-GB" dirty="0" err="1" smtClean="0">
                <a:ln>
                  <a:solidFill>
                    <a:prstClr val="black"/>
                  </a:solidFill>
                </a:ln>
                <a:solidFill>
                  <a:prstClr val="black"/>
                </a:solidFill>
              </a:rPr>
              <a:t>Stakeholderanalysis</a:t>
            </a:r>
            <a:endParaRPr lang="en-GB" dirty="0">
              <a:ln>
                <a:solidFill>
                  <a:prstClr val="black"/>
                </a:solidFill>
              </a:ln>
              <a:solidFill>
                <a:prstClr val="black"/>
              </a:solidFill>
            </a:endParaRPr>
          </a:p>
        </p:txBody>
      </p:sp>
      <p:sp>
        <p:nvSpPr>
          <p:cNvPr id="12" name="TextBox 11"/>
          <p:cNvSpPr txBox="1"/>
          <p:nvPr/>
        </p:nvSpPr>
        <p:spPr>
          <a:xfrm>
            <a:off x="1891680" y="3212976"/>
            <a:ext cx="1512168" cy="646331"/>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en-GB" dirty="0" smtClean="0">
                <a:ln>
                  <a:solidFill>
                    <a:prstClr val="black"/>
                  </a:solidFill>
                </a:ln>
                <a:solidFill>
                  <a:prstClr val="black"/>
                </a:solidFill>
              </a:rPr>
              <a:t>Problem Analysis</a:t>
            </a:r>
            <a:endParaRPr lang="en-GB" dirty="0">
              <a:ln>
                <a:solidFill>
                  <a:prstClr val="black"/>
                </a:solidFill>
              </a:ln>
              <a:solidFill>
                <a:prstClr val="black"/>
              </a:solidFill>
            </a:endParaRPr>
          </a:p>
        </p:txBody>
      </p:sp>
      <p:sp>
        <p:nvSpPr>
          <p:cNvPr id="13" name="TextBox 12"/>
          <p:cNvSpPr txBox="1"/>
          <p:nvPr/>
        </p:nvSpPr>
        <p:spPr>
          <a:xfrm>
            <a:off x="3733192" y="3440902"/>
            <a:ext cx="1846920" cy="1200329"/>
          </a:xfrm>
          <a:prstGeom prst="rect">
            <a:avLst/>
          </a:prstGeom>
          <a:solidFill>
            <a:schemeClr val="accent1">
              <a:lumMod val="75000"/>
            </a:schemeClr>
          </a:solidFill>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en-GB" dirty="0" smtClean="0">
                <a:ln>
                  <a:solidFill>
                    <a:prstClr val="black"/>
                  </a:solidFill>
                </a:ln>
                <a:solidFill>
                  <a:prstClr val="black"/>
                </a:solidFill>
              </a:rPr>
              <a:t>Rights, Revenues and responsibilities analysis</a:t>
            </a:r>
            <a:endParaRPr lang="en-GB" dirty="0">
              <a:ln>
                <a:solidFill>
                  <a:prstClr val="black"/>
                </a:solidFill>
              </a:ln>
              <a:solidFill>
                <a:prstClr val="black"/>
              </a:solidFill>
            </a:endParaRPr>
          </a:p>
        </p:txBody>
      </p:sp>
      <p:sp>
        <p:nvSpPr>
          <p:cNvPr id="14" name="TextBox 13"/>
          <p:cNvSpPr txBox="1"/>
          <p:nvPr/>
        </p:nvSpPr>
        <p:spPr>
          <a:xfrm>
            <a:off x="6012160" y="3076267"/>
            <a:ext cx="1656184" cy="1477328"/>
          </a:xfrm>
          <a:prstGeom prst="rect">
            <a:avLst/>
          </a:prstGeom>
          <a:solidFill>
            <a:schemeClr val="accent5">
              <a:lumMod val="90000"/>
            </a:schemeClr>
          </a:solidFill>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en-GB" dirty="0" smtClean="0">
                <a:ln>
                  <a:solidFill>
                    <a:prstClr val="black"/>
                  </a:solidFill>
                </a:ln>
                <a:solidFill>
                  <a:prstClr val="black"/>
                </a:solidFill>
              </a:rPr>
              <a:t>Strengths, Weaknesses, Opportunities and Threats Analysis</a:t>
            </a:r>
            <a:endParaRPr lang="en-GB" dirty="0">
              <a:ln>
                <a:solidFill>
                  <a:prstClr val="black"/>
                </a:solidFill>
              </a:ln>
              <a:solidFill>
                <a:prstClr val="black"/>
              </a:solidFill>
            </a:endParaRPr>
          </a:p>
        </p:txBody>
      </p:sp>
      <p:sp>
        <p:nvSpPr>
          <p:cNvPr id="15" name="TextBox 14"/>
          <p:cNvSpPr txBox="1"/>
          <p:nvPr/>
        </p:nvSpPr>
        <p:spPr>
          <a:xfrm>
            <a:off x="1875993" y="4230429"/>
            <a:ext cx="1512168" cy="646331"/>
          </a:xfrm>
          <a:prstGeom prst="rect">
            <a:avLst/>
          </a:prstGeom>
          <a:solidFill>
            <a:srgbClr val="92D050"/>
          </a:solidFill>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en-GB" dirty="0" smtClean="0">
                <a:ln>
                  <a:solidFill>
                    <a:prstClr val="black"/>
                  </a:solidFill>
                </a:ln>
                <a:solidFill>
                  <a:prstClr val="black"/>
                </a:solidFill>
              </a:rPr>
              <a:t>Fishbowl debate</a:t>
            </a:r>
            <a:endParaRPr lang="en-GB" dirty="0">
              <a:ln>
                <a:solidFill>
                  <a:prstClr val="black"/>
                </a:solidFill>
              </a:ln>
              <a:solidFill>
                <a:prstClr val="black"/>
              </a:solidFill>
            </a:endParaRPr>
          </a:p>
        </p:txBody>
      </p:sp>
      <p:sp>
        <p:nvSpPr>
          <p:cNvPr id="16" name="TextBox 15"/>
          <p:cNvSpPr txBox="1"/>
          <p:nvPr/>
        </p:nvSpPr>
        <p:spPr>
          <a:xfrm>
            <a:off x="5023165" y="4876760"/>
            <a:ext cx="1512168" cy="646331"/>
          </a:xfrm>
          <a:prstGeom prst="rect">
            <a:avLst/>
          </a:prstGeom>
          <a:solidFill>
            <a:schemeClr val="bg2">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en-GB" dirty="0" smtClean="0">
                <a:ln>
                  <a:solidFill>
                    <a:prstClr val="black"/>
                  </a:solidFill>
                </a:ln>
                <a:solidFill>
                  <a:prstClr val="black"/>
                </a:solidFill>
              </a:rPr>
              <a:t>Priority ranking</a:t>
            </a:r>
            <a:endParaRPr lang="en-GB" dirty="0">
              <a:ln>
                <a:solidFill>
                  <a:prstClr val="black"/>
                </a:solidFill>
              </a:ln>
              <a:solidFill>
                <a:prstClr val="black"/>
              </a:solidFill>
            </a:endParaRPr>
          </a:p>
        </p:txBody>
      </p:sp>
      <p:sp>
        <p:nvSpPr>
          <p:cNvPr id="18" name="TextBox 17"/>
          <p:cNvSpPr txBox="1"/>
          <p:nvPr/>
        </p:nvSpPr>
        <p:spPr>
          <a:xfrm>
            <a:off x="6012160" y="5747462"/>
            <a:ext cx="1768489" cy="369332"/>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en-GB" dirty="0" smtClean="0">
                <a:ln>
                  <a:solidFill>
                    <a:prstClr val="black"/>
                  </a:solidFill>
                </a:ln>
                <a:solidFill>
                  <a:prstClr val="black"/>
                </a:solidFill>
              </a:rPr>
              <a:t>Solution tree</a:t>
            </a:r>
            <a:endParaRPr lang="en-GB" dirty="0">
              <a:ln>
                <a:solidFill>
                  <a:prstClr val="black"/>
                </a:solidFill>
              </a:ln>
              <a:solidFill>
                <a:prstClr val="black"/>
              </a:solidFill>
            </a:endParaRPr>
          </a:p>
        </p:txBody>
      </p:sp>
      <p:sp>
        <p:nvSpPr>
          <p:cNvPr id="19" name="TextBox 18"/>
          <p:cNvSpPr txBox="1"/>
          <p:nvPr/>
        </p:nvSpPr>
        <p:spPr>
          <a:xfrm>
            <a:off x="3419872" y="5757761"/>
            <a:ext cx="1768489" cy="646331"/>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en-GB" dirty="0" smtClean="0">
                <a:ln>
                  <a:solidFill>
                    <a:prstClr val="black"/>
                  </a:solidFill>
                </a:ln>
                <a:solidFill>
                  <a:prstClr val="black"/>
                </a:solidFill>
              </a:rPr>
              <a:t>Logical framework</a:t>
            </a:r>
            <a:endParaRPr lang="en-GB" dirty="0">
              <a:ln>
                <a:solidFill>
                  <a:prstClr val="black"/>
                </a:solidFill>
              </a:ln>
              <a:solidFill>
                <a:prstClr val="black"/>
              </a:solidFill>
            </a:endParaRPr>
          </a:p>
        </p:txBody>
      </p:sp>
      <p:sp>
        <p:nvSpPr>
          <p:cNvPr id="20" name="TextBox 19"/>
          <p:cNvSpPr txBox="1"/>
          <p:nvPr/>
        </p:nvSpPr>
        <p:spPr>
          <a:xfrm>
            <a:off x="1763519" y="5153759"/>
            <a:ext cx="1768489" cy="369332"/>
          </a:xfrm>
          <a:prstGeom prst="rect">
            <a:avLst/>
          </a:prstGeom>
          <a:solidFill>
            <a:schemeClr val="accent5">
              <a:lumMod val="90000"/>
            </a:schemeClr>
          </a:solidFill>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en-GB" dirty="0" smtClean="0">
                <a:ln>
                  <a:solidFill>
                    <a:prstClr val="black"/>
                  </a:solidFill>
                </a:ln>
                <a:solidFill>
                  <a:prstClr val="black"/>
                </a:solidFill>
              </a:rPr>
              <a:t>Rotating panel</a:t>
            </a:r>
            <a:endParaRPr lang="en-GB" dirty="0">
              <a:ln>
                <a:solidFill>
                  <a:prstClr val="black"/>
                </a:solidFill>
              </a:ln>
              <a:solidFill>
                <a:prstClr val="black"/>
              </a:solidFill>
            </a:endParaRPr>
          </a:p>
        </p:txBody>
      </p:sp>
      <p:sp>
        <p:nvSpPr>
          <p:cNvPr id="21" name="Rectangle 23"/>
          <p:cNvSpPr txBox="1">
            <a:spLocks noChangeArrowheads="1"/>
          </p:cNvSpPr>
          <p:nvPr/>
        </p:nvSpPr>
        <p:spPr bwMode="auto">
          <a:xfrm>
            <a:off x="21432" y="0"/>
            <a:ext cx="9122568" cy="725488"/>
          </a:xfrm>
          <a:prstGeom prst="rect">
            <a:avLst/>
          </a:prstGeom>
          <a:solidFill>
            <a:srgbClr val="9BBB59">
              <a:lumMod val="20000"/>
              <a:lumOff val="80000"/>
            </a:srgbClr>
          </a:solidFill>
        </p:spPr>
        <p:txBody>
          <a:bodyPr vert="horz" wrap="square" lIns="91440" tIns="45720" rIns="91440" bIns="45720" numCol="1" rtlCol="0" anchor="t" anchorCtr="0" compatLnSpc="1">
            <a:prstTxWarp prst="textNoShape">
              <a:avLst/>
            </a:prstTxWarp>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en-US" sz="2400" b="1" dirty="0">
                <a:solidFill>
                  <a:prstClr val="black"/>
                </a:solidFill>
                <a:latin typeface="Arial" pitchFamily="34" charset="0"/>
                <a:cs typeface="Arial" pitchFamily="34" charset="0"/>
              </a:rPr>
              <a:t>Social methods tool box for engaging stakeholders and for negotiation of SFM/Green </a:t>
            </a:r>
            <a:r>
              <a:rPr lang="en-US" sz="2400" b="1" dirty="0" smtClean="0">
                <a:solidFill>
                  <a:prstClr val="black"/>
                </a:solidFill>
                <a:latin typeface="Arial" pitchFamily="34" charset="0"/>
                <a:cs typeface="Arial" pitchFamily="34" charset="0"/>
              </a:rPr>
              <a:t>economy forest policy development – all detailed in the handout</a:t>
            </a:r>
            <a:endParaRPr lang="en-US" sz="2400"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41402539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9"/>
          <p:cNvSpPr>
            <a:spLocks noChangeArrowheads="1"/>
          </p:cNvSpPr>
          <p:nvPr/>
        </p:nvSpPr>
        <p:spPr bwMode="auto">
          <a:xfrm>
            <a:off x="57150" y="13604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GB">
              <a:solidFill>
                <a:srgbClr val="000000"/>
              </a:solidFill>
              <a:cs typeface="Arial" pitchFamily="34" charset="0"/>
            </a:endParaRPr>
          </a:p>
        </p:txBody>
      </p:sp>
      <p:sp>
        <p:nvSpPr>
          <p:cNvPr id="6147" name="Rectangle 10"/>
          <p:cNvSpPr>
            <a:spLocks noChangeArrowheads="1"/>
          </p:cNvSpPr>
          <p:nvPr/>
        </p:nvSpPr>
        <p:spPr bwMode="auto">
          <a:xfrm>
            <a:off x="57150" y="13604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GB">
              <a:solidFill>
                <a:srgbClr val="000000"/>
              </a:solidFill>
              <a:cs typeface="Arial" pitchFamily="34" charset="0"/>
            </a:endParaRPr>
          </a:p>
        </p:txBody>
      </p:sp>
      <p:sp>
        <p:nvSpPr>
          <p:cNvPr id="6148" name="Rectangle 11"/>
          <p:cNvSpPr>
            <a:spLocks noChangeArrowheads="1"/>
          </p:cNvSpPr>
          <p:nvPr/>
        </p:nvSpPr>
        <p:spPr bwMode="auto">
          <a:xfrm>
            <a:off x="57150" y="13604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GB">
              <a:solidFill>
                <a:srgbClr val="000000"/>
              </a:solidFill>
              <a:cs typeface="Arial" pitchFamily="34" charset="0"/>
            </a:endParaRPr>
          </a:p>
        </p:txBody>
      </p:sp>
      <p:sp>
        <p:nvSpPr>
          <p:cNvPr id="6149" name="Rectangle 12"/>
          <p:cNvSpPr>
            <a:spLocks noChangeArrowheads="1"/>
          </p:cNvSpPr>
          <p:nvPr/>
        </p:nvSpPr>
        <p:spPr bwMode="auto">
          <a:xfrm>
            <a:off x="57150" y="13604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GB">
              <a:solidFill>
                <a:srgbClr val="000000"/>
              </a:solidFill>
              <a:cs typeface="Arial" pitchFamily="34" charset="0"/>
            </a:endParaRPr>
          </a:p>
        </p:txBody>
      </p:sp>
      <p:sp>
        <p:nvSpPr>
          <p:cNvPr id="6150" name="Rectangle 1"/>
          <p:cNvSpPr>
            <a:spLocks noChangeArrowheads="1"/>
          </p:cNvSpPr>
          <p:nvPr/>
        </p:nvSpPr>
        <p:spPr bwMode="auto">
          <a:xfrm>
            <a:off x="264694" y="980728"/>
            <a:ext cx="8435156" cy="56323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endParaRPr lang="en-GB" dirty="0">
              <a:solidFill>
                <a:srgbClr val="000000"/>
              </a:solidFill>
              <a:cs typeface="Arial" pitchFamily="34" charset="0"/>
            </a:endParaRPr>
          </a:p>
          <a:p>
            <a:pPr fontAlgn="base">
              <a:spcBef>
                <a:spcPct val="0"/>
              </a:spcBef>
              <a:spcAft>
                <a:spcPct val="0"/>
              </a:spcAft>
            </a:pPr>
            <a:r>
              <a:rPr lang="en-GB" b="1" dirty="0" smtClean="0">
                <a:solidFill>
                  <a:srgbClr val="000000"/>
                </a:solidFill>
                <a:cs typeface="Arial" pitchFamily="34" charset="0"/>
              </a:rPr>
              <a:t>What is a forest policy?</a:t>
            </a:r>
          </a:p>
          <a:p>
            <a:pPr fontAlgn="base">
              <a:spcBef>
                <a:spcPct val="0"/>
              </a:spcBef>
              <a:spcAft>
                <a:spcPct val="0"/>
              </a:spcAft>
            </a:pPr>
            <a:endParaRPr lang="en-GB" b="1" dirty="0">
              <a:solidFill>
                <a:srgbClr val="000000"/>
              </a:solidFill>
              <a:cs typeface="Arial" pitchFamily="34" charset="0"/>
            </a:endParaRPr>
          </a:p>
          <a:p>
            <a:pPr marL="285750" indent="-285750">
              <a:buFont typeface="Arial" pitchFamily="34" charset="0"/>
              <a:buChar char="•"/>
              <a:defRPr/>
            </a:pPr>
            <a:r>
              <a:rPr lang="en-GB" b="1" dirty="0">
                <a:solidFill>
                  <a:schemeClr val="accent2"/>
                </a:solidFill>
                <a:cs typeface="Arial" charset="0"/>
              </a:rPr>
              <a:t>It is a non-legally binding strategic level guidance document to provide direction for forestry in the medium/long </a:t>
            </a:r>
            <a:r>
              <a:rPr lang="en-GB" b="1" dirty="0" smtClean="0">
                <a:solidFill>
                  <a:schemeClr val="accent2"/>
                </a:solidFill>
                <a:cs typeface="Arial" charset="0"/>
              </a:rPr>
              <a:t>term.</a:t>
            </a:r>
          </a:p>
          <a:p>
            <a:pPr>
              <a:defRPr/>
            </a:pPr>
            <a:endParaRPr lang="en-GB" b="1" dirty="0">
              <a:solidFill>
                <a:schemeClr val="accent2"/>
              </a:solidFill>
              <a:cs typeface="Arial" charset="0"/>
            </a:endParaRPr>
          </a:p>
          <a:p>
            <a:pPr marL="285750" indent="-285750">
              <a:buFont typeface="Arial" pitchFamily="34" charset="0"/>
              <a:buChar char="•"/>
              <a:defRPr/>
            </a:pPr>
            <a:r>
              <a:rPr lang="en-GB" b="1" dirty="0" smtClean="0">
                <a:solidFill>
                  <a:schemeClr val="accent2"/>
                </a:solidFill>
                <a:cs typeface="Arial" charset="0"/>
              </a:rPr>
              <a:t>Forest </a:t>
            </a:r>
            <a:r>
              <a:rPr lang="en-GB" b="1" dirty="0">
                <a:solidFill>
                  <a:schemeClr val="accent2"/>
                </a:solidFill>
                <a:cs typeface="Arial" charset="0"/>
              </a:rPr>
              <a:t>policy </a:t>
            </a:r>
            <a:r>
              <a:rPr lang="en-GB" b="1" dirty="0" smtClean="0">
                <a:solidFill>
                  <a:schemeClr val="accent2"/>
                </a:solidFill>
                <a:cs typeface="Arial" charset="0"/>
              </a:rPr>
              <a:t>should incorporate the findings from exhaustive analysis and the priorities negotiated by all key relevant stakeholders.</a:t>
            </a:r>
          </a:p>
          <a:p>
            <a:pPr marL="285750" indent="-285750">
              <a:buFont typeface="Arial" pitchFamily="34" charset="0"/>
              <a:buChar char="•"/>
              <a:defRPr/>
            </a:pPr>
            <a:endParaRPr lang="en-GB" b="1" dirty="0" smtClean="0">
              <a:solidFill>
                <a:srgbClr val="000000"/>
              </a:solidFill>
              <a:cs typeface="Arial" pitchFamily="34" charset="0"/>
            </a:endParaRPr>
          </a:p>
          <a:p>
            <a:pPr fontAlgn="base">
              <a:spcBef>
                <a:spcPct val="0"/>
              </a:spcBef>
              <a:spcAft>
                <a:spcPct val="0"/>
              </a:spcAft>
            </a:pPr>
            <a:r>
              <a:rPr lang="en-GB" b="1" dirty="0" smtClean="0">
                <a:solidFill>
                  <a:srgbClr val="000000"/>
                </a:solidFill>
                <a:cs typeface="Arial" pitchFamily="34" charset="0"/>
              </a:rPr>
              <a:t>What key principles should be applied when drafting and reviewing a forest policy?</a:t>
            </a:r>
          </a:p>
          <a:p>
            <a:pPr fontAlgn="base">
              <a:spcBef>
                <a:spcPct val="0"/>
              </a:spcBef>
              <a:spcAft>
                <a:spcPct val="0"/>
              </a:spcAft>
            </a:pPr>
            <a:endParaRPr lang="en-GB" dirty="0">
              <a:solidFill>
                <a:srgbClr val="000000"/>
              </a:solidFill>
              <a:cs typeface="Arial" pitchFamily="34" charset="0"/>
            </a:endParaRPr>
          </a:p>
          <a:p>
            <a:pPr marL="285750" indent="-285750" fontAlgn="base">
              <a:spcBef>
                <a:spcPct val="0"/>
              </a:spcBef>
              <a:spcAft>
                <a:spcPct val="0"/>
              </a:spcAft>
              <a:buFont typeface="Arial" panose="020B0604020202020204" pitchFamily="34" charset="0"/>
              <a:buChar char="•"/>
            </a:pPr>
            <a:r>
              <a:rPr lang="en-GB" b="1" dirty="0" smtClean="0">
                <a:solidFill>
                  <a:schemeClr val="accent2"/>
                </a:solidFill>
                <a:cs typeface="Arial" pitchFamily="34" charset="0"/>
              </a:rPr>
              <a:t>Neutrality </a:t>
            </a:r>
            <a:r>
              <a:rPr lang="en-GB" b="1" dirty="0">
                <a:solidFill>
                  <a:schemeClr val="accent2"/>
                </a:solidFill>
                <a:cs typeface="Arial" pitchFamily="34" charset="0"/>
              </a:rPr>
              <a:t>in drafting, incorporating analysis and balancing stakeholder interests. </a:t>
            </a:r>
          </a:p>
          <a:p>
            <a:pPr marL="285750" indent="-285750" fontAlgn="base">
              <a:spcBef>
                <a:spcPct val="0"/>
              </a:spcBef>
              <a:spcAft>
                <a:spcPct val="0"/>
              </a:spcAft>
              <a:buFont typeface="Arial" panose="020B0604020202020204" pitchFamily="34" charset="0"/>
              <a:buChar char="•"/>
            </a:pPr>
            <a:endParaRPr lang="en-GB" b="1" dirty="0">
              <a:solidFill>
                <a:schemeClr val="accent2"/>
              </a:solidFill>
              <a:cs typeface="Arial" pitchFamily="34" charset="0"/>
            </a:endParaRPr>
          </a:p>
          <a:p>
            <a:pPr marL="285750" indent="-285750" fontAlgn="base">
              <a:spcBef>
                <a:spcPct val="0"/>
              </a:spcBef>
              <a:spcAft>
                <a:spcPct val="0"/>
              </a:spcAft>
              <a:buFont typeface="Arial" panose="020B0604020202020204" pitchFamily="34" charset="0"/>
              <a:buChar char="•"/>
            </a:pPr>
            <a:r>
              <a:rPr lang="en-GB" b="1" dirty="0">
                <a:solidFill>
                  <a:schemeClr val="accent2"/>
                </a:solidFill>
                <a:cs typeface="Arial" pitchFamily="34" charset="0"/>
              </a:rPr>
              <a:t>Actors involved must link local, </a:t>
            </a:r>
            <a:r>
              <a:rPr lang="en-GB" b="1" dirty="0" smtClean="0">
                <a:solidFill>
                  <a:schemeClr val="accent2"/>
                </a:solidFill>
                <a:cs typeface="Arial" pitchFamily="34" charset="0"/>
              </a:rPr>
              <a:t>national( including cross-</a:t>
            </a:r>
            <a:r>
              <a:rPr lang="en-GB" b="1" dirty="0" err="1" smtClean="0">
                <a:solidFill>
                  <a:schemeClr val="accent2"/>
                </a:solidFill>
                <a:cs typeface="Arial" pitchFamily="34" charset="0"/>
              </a:rPr>
              <a:t>sectoral</a:t>
            </a:r>
            <a:r>
              <a:rPr lang="en-GB" b="1" dirty="0" smtClean="0">
                <a:solidFill>
                  <a:schemeClr val="accent2"/>
                </a:solidFill>
                <a:cs typeface="Arial" pitchFamily="34" charset="0"/>
              </a:rPr>
              <a:t>) </a:t>
            </a:r>
            <a:r>
              <a:rPr lang="en-GB" b="1" dirty="0">
                <a:solidFill>
                  <a:schemeClr val="accent2"/>
                </a:solidFill>
                <a:cs typeface="Arial" pitchFamily="34" charset="0"/>
              </a:rPr>
              <a:t>and international </a:t>
            </a:r>
            <a:r>
              <a:rPr lang="en-GB" b="1" dirty="0" smtClean="0">
                <a:solidFill>
                  <a:schemeClr val="accent2"/>
                </a:solidFill>
                <a:cs typeface="Arial" pitchFamily="34" charset="0"/>
              </a:rPr>
              <a:t>levels and commitments</a:t>
            </a:r>
          </a:p>
          <a:p>
            <a:pPr marL="285750" indent="-285750" fontAlgn="base">
              <a:spcBef>
                <a:spcPct val="0"/>
              </a:spcBef>
              <a:spcAft>
                <a:spcPct val="0"/>
              </a:spcAft>
              <a:buFont typeface="Arial" panose="020B0604020202020204" pitchFamily="34" charset="0"/>
              <a:buChar char="•"/>
            </a:pPr>
            <a:endParaRPr lang="en-GB" b="1" dirty="0">
              <a:solidFill>
                <a:schemeClr val="accent2"/>
              </a:solidFill>
              <a:cs typeface="Arial" pitchFamily="34" charset="0"/>
            </a:endParaRPr>
          </a:p>
          <a:p>
            <a:pPr marL="285750" indent="-285750" fontAlgn="base">
              <a:spcBef>
                <a:spcPct val="0"/>
              </a:spcBef>
              <a:spcAft>
                <a:spcPct val="0"/>
              </a:spcAft>
              <a:buFont typeface="Arial" panose="020B0604020202020204" pitchFamily="34" charset="0"/>
              <a:buChar char="•"/>
            </a:pPr>
            <a:r>
              <a:rPr lang="en-GB" b="1" dirty="0">
                <a:solidFill>
                  <a:schemeClr val="accent2"/>
                </a:solidFill>
                <a:ea typeface="Times New Roman"/>
                <a:cs typeface="Arial" charset="0"/>
              </a:rPr>
              <a:t>Must be realistic and achievable within existing or planned/expected resources. </a:t>
            </a:r>
            <a:endParaRPr lang="en-GB" dirty="0">
              <a:solidFill>
                <a:schemeClr val="accent2"/>
              </a:solidFill>
              <a:cs typeface="Arial" pitchFamily="34" charset="0"/>
            </a:endParaRPr>
          </a:p>
        </p:txBody>
      </p:sp>
      <p:sp>
        <p:nvSpPr>
          <p:cNvPr id="10" name="Rectangle 23"/>
          <p:cNvSpPr txBox="1">
            <a:spLocks noChangeArrowheads="1"/>
          </p:cNvSpPr>
          <p:nvPr/>
        </p:nvSpPr>
        <p:spPr bwMode="auto">
          <a:xfrm>
            <a:off x="0" y="1"/>
            <a:ext cx="9122568" cy="692695"/>
          </a:xfrm>
          <a:prstGeom prst="rect">
            <a:avLst/>
          </a:prstGeom>
          <a:solidFill>
            <a:srgbClr val="9BBB59">
              <a:lumMod val="20000"/>
              <a:lumOff val="80000"/>
            </a:srgbClr>
          </a:solidFill>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a:ea typeface="+mj-ea"/>
                <a:cs typeface="Arial" pitchFamily="34" charset="0"/>
              </a:rPr>
              <a:t>Function and principles of an effective forest policy</a:t>
            </a:r>
            <a:endParaRPr kumimoji="0" lang="en-US" sz="2400" b="1" i="0" u="none" strike="noStrike" kern="1200" cap="none" spc="0" normalizeH="0" baseline="0" noProof="0" dirty="0">
              <a:ln>
                <a:noFill/>
              </a:ln>
              <a:solidFill>
                <a:prstClr val="black"/>
              </a:solidFill>
              <a:effectLst/>
              <a:uLnTx/>
              <a:uFillTx/>
              <a:latin typeface="Calibri"/>
              <a:ea typeface="+mj-ea"/>
              <a:cs typeface="Arial" pitchFamily="34" charset="0"/>
            </a:endParaRPr>
          </a:p>
        </p:txBody>
      </p:sp>
    </p:spTree>
    <p:extLst>
      <p:ext uri="{BB962C8B-B14F-4D97-AF65-F5344CB8AC3E}">
        <p14:creationId xmlns:p14="http://schemas.microsoft.com/office/powerpoint/2010/main" val="3476999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Peter\FAO nfp\FAO policy module\Training package\Illustrations\2nd draft Ariels\img005.jpg"/>
          <p:cNvPicPr>
            <a:picLocks noChangeAspect="1" noChangeArrowheads="1"/>
          </p:cNvPicPr>
          <p:nvPr/>
        </p:nvPicPr>
        <p:blipFill>
          <a:blip r:embed="rId3">
            <a:grayscl/>
            <a:biLevel thresh="50000"/>
            <a:extLst>
              <a:ext uri="{28A0092B-C50C-407E-A947-70E740481C1C}">
                <a14:useLocalDpi xmlns:a14="http://schemas.microsoft.com/office/drawing/2010/main" val="0"/>
              </a:ext>
            </a:extLst>
          </a:blip>
          <a:srcRect/>
          <a:stretch>
            <a:fillRect/>
          </a:stretch>
        </p:blipFill>
        <p:spPr bwMode="auto">
          <a:xfrm>
            <a:off x="2124075" y="984250"/>
            <a:ext cx="4575175" cy="587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1"/>
          <p:cNvSpPr txBox="1">
            <a:spLocks noChangeArrowheads="1"/>
          </p:cNvSpPr>
          <p:nvPr/>
        </p:nvSpPr>
        <p:spPr bwMode="auto">
          <a:xfrm>
            <a:off x="839788" y="6205538"/>
            <a:ext cx="71437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GB" b="1" dirty="0">
                <a:solidFill>
                  <a:srgbClr val="7030A0"/>
                </a:solidFill>
              </a:rPr>
              <a:t>How many forest policies </a:t>
            </a:r>
            <a:r>
              <a:rPr lang="en-GB" b="1" dirty="0" smtClean="0">
                <a:solidFill>
                  <a:srgbClr val="7030A0"/>
                </a:solidFill>
              </a:rPr>
              <a:t>in transition countries are </a:t>
            </a:r>
            <a:r>
              <a:rPr lang="en-GB" b="1" dirty="0">
                <a:solidFill>
                  <a:srgbClr val="7030A0"/>
                </a:solidFill>
              </a:rPr>
              <a:t>actually </a:t>
            </a:r>
            <a:r>
              <a:rPr lang="en-GB" b="1" dirty="0" smtClean="0">
                <a:solidFill>
                  <a:srgbClr val="7030A0"/>
                </a:solidFill>
              </a:rPr>
              <a:t>implementable with </a:t>
            </a:r>
            <a:r>
              <a:rPr lang="en-GB" b="1" dirty="0">
                <a:solidFill>
                  <a:srgbClr val="7030A0"/>
                </a:solidFill>
              </a:rPr>
              <a:t>the resources available</a:t>
            </a:r>
            <a:r>
              <a:rPr lang="en-GB" b="1" dirty="0" smtClean="0">
                <a:solidFill>
                  <a:srgbClr val="7030A0"/>
                </a:solidFill>
              </a:rPr>
              <a:t>? </a:t>
            </a:r>
            <a:endParaRPr lang="en-GB" b="1" dirty="0">
              <a:solidFill>
                <a:srgbClr val="7030A0"/>
              </a:solidFill>
            </a:endParaRPr>
          </a:p>
        </p:txBody>
      </p:sp>
      <p:sp>
        <p:nvSpPr>
          <p:cNvPr id="7" name="Rectangle 23"/>
          <p:cNvSpPr txBox="1">
            <a:spLocks noChangeArrowheads="1"/>
          </p:cNvSpPr>
          <p:nvPr/>
        </p:nvSpPr>
        <p:spPr bwMode="auto">
          <a:xfrm>
            <a:off x="0" y="1"/>
            <a:ext cx="9122568" cy="908720"/>
          </a:xfrm>
          <a:prstGeom prst="rect">
            <a:avLst/>
          </a:prstGeom>
          <a:solidFill>
            <a:srgbClr val="9BBB59">
              <a:lumMod val="20000"/>
              <a:lumOff val="80000"/>
            </a:srgbClr>
          </a:solidFill>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a:ea typeface="+mj-ea"/>
                <a:cs typeface="Arial" pitchFamily="34" charset="0"/>
              </a:rPr>
              <a:t>Policy drafting – keeping it real!</a:t>
            </a:r>
            <a:endParaRPr kumimoji="0" lang="en-US" sz="2400" b="1" i="0" u="none" strike="noStrike" kern="1200" cap="none" spc="0" normalizeH="0" baseline="0" noProof="0" dirty="0">
              <a:ln>
                <a:noFill/>
              </a:ln>
              <a:solidFill>
                <a:prstClr val="black"/>
              </a:solidFill>
              <a:effectLst/>
              <a:uLnTx/>
              <a:uFillTx/>
              <a:latin typeface="Calibri"/>
              <a:ea typeface="+mj-ea"/>
              <a:cs typeface="Arial" pitchFamily="34" charset="0"/>
            </a:endParaRPr>
          </a:p>
        </p:txBody>
      </p:sp>
      <p:sp>
        <p:nvSpPr>
          <p:cNvPr id="10" name="Oval Callout 9"/>
          <p:cNvSpPr/>
          <p:nvPr/>
        </p:nvSpPr>
        <p:spPr>
          <a:xfrm>
            <a:off x="-9979" y="531743"/>
            <a:ext cx="3357843" cy="3389382"/>
          </a:xfrm>
          <a:prstGeom prst="wedgeEllipseCallout">
            <a:avLst>
              <a:gd name="adj1" fmla="val 39563"/>
              <a:gd name="adj2" fmla="val 4402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GB" sz="2400" dirty="0">
                <a:solidFill>
                  <a:srgbClr val="000000"/>
                </a:solidFill>
              </a:rPr>
              <a:t>The forest policy is </a:t>
            </a:r>
            <a:r>
              <a:rPr lang="en-GB" sz="2400" dirty="0" smtClean="0">
                <a:solidFill>
                  <a:srgbClr val="000000"/>
                </a:solidFill>
              </a:rPr>
              <a:t>very good, the country just does not have the resources to implement it, that is the problem.</a:t>
            </a:r>
            <a:endParaRPr lang="en-GB" sz="2400" dirty="0">
              <a:solidFill>
                <a:srgbClr val="FFFFFF"/>
              </a:solidFill>
            </a:endParaRPr>
          </a:p>
        </p:txBody>
      </p:sp>
      <p:sp>
        <p:nvSpPr>
          <p:cNvPr id="11" name="Oval Callout 10"/>
          <p:cNvSpPr/>
          <p:nvPr/>
        </p:nvSpPr>
        <p:spPr>
          <a:xfrm>
            <a:off x="6109750" y="566423"/>
            <a:ext cx="2951608" cy="3634854"/>
          </a:xfrm>
          <a:prstGeom prst="wedgeEllipseCallout">
            <a:avLst>
              <a:gd name="adj1" fmla="val -51158"/>
              <a:gd name="adj2" fmla="val 2415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GB" sz="2400" dirty="0" smtClean="0">
                <a:solidFill>
                  <a:srgbClr val="000000"/>
                </a:solidFill>
              </a:rPr>
              <a:t>Policies should be fit the resources available in the country, if not it is simply a bad forest policy. </a:t>
            </a:r>
            <a:endParaRPr lang="en-GB" sz="2400" dirty="0">
              <a:solidFill>
                <a:srgbClr val="000000"/>
              </a:solidFill>
            </a:endParaRPr>
          </a:p>
        </p:txBody>
      </p:sp>
    </p:spTree>
    <p:extLst>
      <p:ext uri="{BB962C8B-B14F-4D97-AF65-F5344CB8AC3E}">
        <p14:creationId xmlns:p14="http://schemas.microsoft.com/office/powerpoint/2010/main" val="40715666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9"/>
          <p:cNvSpPr>
            <a:spLocks noChangeArrowheads="1"/>
          </p:cNvSpPr>
          <p:nvPr/>
        </p:nvSpPr>
        <p:spPr bwMode="auto">
          <a:xfrm>
            <a:off x="57150" y="13604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GB">
              <a:solidFill>
                <a:srgbClr val="000000"/>
              </a:solidFill>
              <a:cs typeface="Arial" pitchFamily="34" charset="0"/>
            </a:endParaRPr>
          </a:p>
        </p:txBody>
      </p:sp>
      <p:sp>
        <p:nvSpPr>
          <p:cNvPr id="6147" name="Rectangle 10"/>
          <p:cNvSpPr>
            <a:spLocks noChangeArrowheads="1"/>
          </p:cNvSpPr>
          <p:nvPr/>
        </p:nvSpPr>
        <p:spPr bwMode="auto">
          <a:xfrm>
            <a:off x="57150" y="13604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GB">
              <a:solidFill>
                <a:srgbClr val="000000"/>
              </a:solidFill>
              <a:cs typeface="Arial" pitchFamily="34" charset="0"/>
            </a:endParaRPr>
          </a:p>
        </p:txBody>
      </p:sp>
      <p:sp>
        <p:nvSpPr>
          <p:cNvPr id="6148" name="Rectangle 11"/>
          <p:cNvSpPr>
            <a:spLocks noChangeArrowheads="1"/>
          </p:cNvSpPr>
          <p:nvPr/>
        </p:nvSpPr>
        <p:spPr bwMode="auto">
          <a:xfrm>
            <a:off x="57150" y="13604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GB">
              <a:solidFill>
                <a:srgbClr val="000000"/>
              </a:solidFill>
              <a:cs typeface="Arial" pitchFamily="34" charset="0"/>
            </a:endParaRPr>
          </a:p>
        </p:txBody>
      </p:sp>
      <p:sp>
        <p:nvSpPr>
          <p:cNvPr id="6149" name="Rectangle 12"/>
          <p:cNvSpPr>
            <a:spLocks noChangeArrowheads="1"/>
          </p:cNvSpPr>
          <p:nvPr/>
        </p:nvSpPr>
        <p:spPr bwMode="auto">
          <a:xfrm>
            <a:off x="57150" y="13604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GB">
              <a:solidFill>
                <a:srgbClr val="000000"/>
              </a:solidFill>
              <a:cs typeface="Arial" pitchFamily="34" charset="0"/>
            </a:endParaRPr>
          </a:p>
        </p:txBody>
      </p:sp>
      <p:sp>
        <p:nvSpPr>
          <p:cNvPr id="10" name="Rectangle 23"/>
          <p:cNvSpPr txBox="1">
            <a:spLocks noChangeArrowheads="1"/>
          </p:cNvSpPr>
          <p:nvPr/>
        </p:nvSpPr>
        <p:spPr bwMode="auto">
          <a:xfrm>
            <a:off x="0" y="1"/>
            <a:ext cx="9122568" cy="454360"/>
          </a:xfrm>
          <a:prstGeom prst="rect">
            <a:avLst/>
          </a:prstGeom>
          <a:solidFill>
            <a:srgbClr val="9BBB59">
              <a:lumMod val="20000"/>
              <a:lumOff val="80000"/>
            </a:srgbClr>
          </a:solidFill>
        </p:spPr>
        <p:txBody>
          <a:bodyPr vert="horz" wrap="square" lIns="91440" tIns="45720" rIns="91440" bIns="45720" numCol="1" rtlCol="0" anchor="t" anchorCtr="0" compatLnSpc="1">
            <a:prstTxWarp prst="textNoShape">
              <a:avLst/>
            </a:prstTxWarp>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b="1" noProof="0" dirty="0" err="1" smtClean="0">
                <a:solidFill>
                  <a:prstClr val="black"/>
                </a:solidFill>
                <a:latin typeface="Calibri"/>
                <a:cs typeface="Arial" pitchFamily="34" charset="0"/>
              </a:rPr>
              <a:t>Str</a:t>
            </a:r>
            <a:r>
              <a:rPr kumimoji="0" lang="en-US" sz="2400" b="1" i="0" u="none" strike="noStrike" kern="1200" cap="none" spc="0" normalizeH="0" baseline="0" noProof="0" dirty="0" smtClean="0">
                <a:ln>
                  <a:noFill/>
                </a:ln>
                <a:solidFill>
                  <a:prstClr val="black"/>
                </a:solidFill>
                <a:effectLst/>
                <a:uLnTx/>
                <a:uFillTx/>
                <a:latin typeface="Calibri"/>
                <a:ea typeface="+mj-ea"/>
                <a:cs typeface="Arial" pitchFamily="34" charset="0"/>
              </a:rPr>
              <a:t> drafting – who is directly involved?</a:t>
            </a:r>
            <a:endParaRPr kumimoji="0" lang="en-US" sz="2400" b="1" i="0" u="none" strike="noStrike" kern="1200" cap="none" spc="0" normalizeH="0" baseline="0" noProof="0" dirty="0">
              <a:ln>
                <a:noFill/>
              </a:ln>
              <a:solidFill>
                <a:prstClr val="black"/>
              </a:solidFill>
              <a:effectLst/>
              <a:uLnTx/>
              <a:uFillTx/>
              <a:latin typeface="Calibri"/>
              <a:ea typeface="+mj-ea"/>
              <a:cs typeface="Arial" pitchFamily="34" charset="0"/>
            </a:endParaRPr>
          </a:p>
        </p:txBody>
      </p:sp>
      <p:sp>
        <p:nvSpPr>
          <p:cNvPr id="3" name="TextBox 2"/>
          <p:cNvSpPr txBox="1"/>
          <p:nvPr/>
        </p:nvSpPr>
        <p:spPr>
          <a:xfrm>
            <a:off x="655376" y="3035388"/>
            <a:ext cx="4276664" cy="923330"/>
          </a:xfrm>
          <a:prstGeom prst="rect">
            <a:avLst/>
          </a:prstGeom>
          <a:solidFill>
            <a:schemeClr val="accent5">
              <a:lumMod val="90000"/>
            </a:schemeClr>
          </a:solidFill>
          <a:ln>
            <a:solidFill>
              <a:srgbClr val="7030A0"/>
            </a:solidFill>
          </a:ln>
        </p:spPr>
        <p:txBody>
          <a:bodyPr wrap="square" rtlCol="0">
            <a:spAutoFit/>
          </a:bodyPr>
          <a:lstStyle/>
          <a:p>
            <a:pPr algn="ctr"/>
            <a:r>
              <a:rPr lang="en-GB" b="1" dirty="0" smtClean="0"/>
              <a:t>Core drafting team. </a:t>
            </a:r>
            <a:r>
              <a:rPr lang="en-GB" dirty="0" smtClean="0"/>
              <a:t>Maybe</a:t>
            </a:r>
            <a:r>
              <a:rPr lang="en-GB" b="1" dirty="0" smtClean="0"/>
              <a:t> </a:t>
            </a:r>
            <a:r>
              <a:rPr lang="en-GB" dirty="0" smtClean="0"/>
              <a:t>4-6 people; E.g. Forest policy experts, policy researchers and editors</a:t>
            </a:r>
            <a:endParaRPr lang="en-GB" dirty="0"/>
          </a:p>
        </p:txBody>
      </p:sp>
      <p:sp>
        <p:nvSpPr>
          <p:cNvPr id="11" name="TextBox 10"/>
          <p:cNvSpPr txBox="1"/>
          <p:nvPr/>
        </p:nvSpPr>
        <p:spPr>
          <a:xfrm>
            <a:off x="655376" y="4753485"/>
            <a:ext cx="4276664" cy="923330"/>
          </a:xfrm>
          <a:prstGeom prst="rect">
            <a:avLst/>
          </a:prstGeom>
          <a:solidFill>
            <a:srgbClr val="FFC000"/>
          </a:solidFill>
          <a:ln>
            <a:solidFill>
              <a:srgbClr val="7030A0"/>
            </a:solidFill>
          </a:ln>
        </p:spPr>
        <p:txBody>
          <a:bodyPr wrap="square" rtlCol="0">
            <a:spAutoFit/>
          </a:bodyPr>
          <a:lstStyle/>
          <a:p>
            <a:pPr algn="ctr"/>
            <a:r>
              <a:rPr lang="en-GB" b="1" dirty="0" smtClean="0"/>
              <a:t>Intermittent advisors. </a:t>
            </a:r>
            <a:r>
              <a:rPr lang="en-GB" dirty="0" smtClean="0"/>
              <a:t>E.g. Thematic experts on forest management, tenure, private sector engagement</a:t>
            </a:r>
            <a:endParaRPr lang="en-GB" dirty="0"/>
          </a:p>
        </p:txBody>
      </p:sp>
      <p:sp>
        <p:nvSpPr>
          <p:cNvPr id="12" name="TextBox 11"/>
          <p:cNvSpPr txBox="1"/>
          <p:nvPr/>
        </p:nvSpPr>
        <p:spPr>
          <a:xfrm>
            <a:off x="655377" y="752830"/>
            <a:ext cx="4276663" cy="1754326"/>
          </a:xfrm>
          <a:prstGeom prst="rect">
            <a:avLst/>
          </a:prstGeom>
          <a:solidFill>
            <a:schemeClr val="accent6">
              <a:lumMod val="20000"/>
              <a:lumOff val="80000"/>
            </a:schemeClr>
          </a:solidFill>
          <a:ln>
            <a:solidFill>
              <a:srgbClr val="7030A0"/>
            </a:solidFill>
          </a:ln>
        </p:spPr>
        <p:txBody>
          <a:bodyPr wrap="square" rtlCol="0">
            <a:spAutoFit/>
          </a:bodyPr>
          <a:lstStyle/>
          <a:p>
            <a:pPr algn="ctr"/>
            <a:r>
              <a:rPr lang="en-GB" b="1" dirty="0" smtClean="0"/>
              <a:t>Advisory committee </a:t>
            </a:r>
            <a:r>
              <a:rPr lang="en-GB" dirty="0" smtClean="0"/>
              <a:t>– senior level cross </a:t>
            </a:r>
            <a:r>
              <a:rPr lang="en-GB" dirty="0" err="1" smtClean="0"/>
              <a:t>sectoral</a:t>
            </a:r>
            <a:r>
              <a:rPr lang="en-GB" dirty="0" smtClean="0"/>
              <a:t> relevant ministerial and departmental senior representatives from key relevant ministries and departments E.g. forestry, agriculture, trade, energy,  mining, statistics</a:t>
            </a:r>
            <a:endParaRPr lang="en-GB" dirty="0"/>
          </a:p>
        </p:txBody>
      </p:sp>
      <p:sp>
        <p:nvSpPr>
          <p:cNvPr id="6" name="Left-Right Arrow 5"/>
          <p:cNvSpPr/>
          <p:nvPr/>
        </p:nvSpPr>
        <p:spPr>
          <a:xfrm>
            <a:off x="4932040" y="3209021"/>
            <a:ext cx="1864544" cy="57606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Up-Down Arrow 6"/>
          <p:cNvSpPr/>
          <p:nvPr/>
        </p:nvSpPr>
        <p:spPr>
          <a:xfrm>
            <a:off x="2635595" y="2543125"/>
            <a:ext cx="432048" cy="52698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6804248" y="752830"/>
            <a:ext cx="1728192" cy="4524315"/>
          </a:xfrm>
          <a:prstGeom prst="rect">
            <a:avLst/>
          </a:prstGeom>
          <a:solidFill>
            <a:srgbClr val="92D050"/>
          </a:solidFill>
          <a:ln>
            <a:solidFill>
              <a:srgbClr val="7030A0"/>
            </a:solidFill>
          </a:ln>
        </p:spPr>
        <p:txBody>
          <a:bodyPr wrap="square" rtlCol="0">
            <a:spAutoFit/>
          </a:bodyPr>
          <a:lstStyle/>
          <a:p>
            <a:pPr algn="ctr"/>
            <a:r>
              <a:rPr lang="en-GB" b="1" dirty="0" smtClean="0"/>
              <a:t>Multi-stakeholder reviews. </a:t>
            </a:r>
            <a:endParaRPr lang="en-GB" b="1" dirty="0"/>
          </a:p>
          <a:p>
            <a:pPr algn="ctr"/>
            <a:r>
              <a:rPr lang="en-GB" dirty="0" smtClean="0"/>
              <a:t>E.g. focus group discussions with stakeholder groups, or multi-stakeholder workshops using participatory review methodologies</a:t>
            </a:r>
            <a:endParaRPr lang="en-GB" dirty="0"/>
          </a:p>
        </p:txBody>
      </p:sp>
      <p:sp>
        <p:nvSpPr>
          <p:cNvPr id="14" name="Left-Right Arrow 13"/>
          <p:cNvSpPr/>
          <p:nvPr/>
        </p:nvSpPr>
        <p:spPr>
          <a:xfrm>
            <a:off x="4932040" y="1255812"/>
            <a:ext cx="1864544" cy="57606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Up-Down Arrow 16"/>
          <p:cNvSpPr/>
          <p:nvPr/>
        </p:nvSpPr>
        <p:spPr>
          <a:xfrm>
            <a:off x="2635595" y="3958718"/>
            <a:ext cx="432048" cy="794767"/>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Left-Right Arrow 17"/>
          <p:cNvSpPr/>
          <p:nvPr/>
        </p:nvSpPr>
        <p:spPr>
          <a:xfrm>
            <a:off x="4932040" y="4788618"/>
            <a:ext cx="1864544" cy="57606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500145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9"/>
          <p:cNvSpPr>
            <a:spLocks noChangeArrowheads="1"/>
          </p:cNvSpPr>
          <p:nvPr/>
        </p:nvSpPr>
        <p:spPr bwMode="auto">
          <a:xfrm>
            <a:off x="57150" y="13604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GB">
              <a:solidFill>
                <a:srgbClr val="000000"/>
              </a:solidFill>
              <a:cs typeface="Arial" pitchFamily="34" charset="0"/>
            </a:endParaRPr>
          </a:p>
        </p:txBody>
      </p:sp>
      <p:sp>
        <p:nvSpPr>
          <p:cNvPr id="10243" name="Rectangle 10"/>
          <p:cNvSpPr>
            <a:spLocks noChangeArrowheads="1"/>
          </p:cNvSpPr>
          <p:nvPr/>
        </p:nvSpPr>
        <p:spPr bwMode="auto">
          <a:xfrm>
            <a:off x="57150" y="13604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GB">
              <a:solidFill>
                <a:srgbClr val="000000"/>
              </a:solidFill>
              <a:cs typeface="Arial" pitchFamily="34" charset="0"/>
            </a:endParaRPr>
          </a:p>
        </p:txBody>
      </p:sp>
      <p:sp>
        <p:nvSpPr>
          <p:cNvPr id="10244" name="Rectangle 11"/>
          <p:cNvSpPr>
            <a:spLocks noChangeArrowheads="1"/>
          </p:cNvSpPr>
          <p:nvPr/>
        </p:nvSpPr>
        <p:spPr bwMode="auto">
          <a:xfrm>
            <a:off x="57150" y="13604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GB">
              <a:solidFill>
                <a:srgbClr val="000000"/>
              </a:solidFill>
              <a:cs typeface="Arial" pitchFamily="34" charset="0"/>
            </a:endParaRPr>
          </a:p>
        </p:txBody>
      </p:sp>
      <p:sp>
        <p:nvSpPr>
          <p:cNvPr id="10245" name="Rectangle 12"/>
          <p:cNvSpPr>
            <a:spLocks noChangeArrowheads="1"/>
          </p:cNvSpPr>
          <p:nvPr/>
        </p:nvSpPr>
        <p:spPr bwMode="auto">
          <a:xfrm>
            <a:off x="57150" y="13604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GB">
              <a:solidFill>
                <a:srgbClr val="000000"/>
              </a:solidFill>
              <a:cs typeface="Arial" pitchFamily="34" charset="0"/>
            </a:endParaRPr>
          </a:p>
        </p:txBody>
      </p:sp>
      <p:sp>
        <p:nvSpPr>
          <p:cNvPr id="10246" name="Rectangle 1"/>
          <p:cNvSpPr>
            <a:spLocks noChangeArrowheads="1"/>
          </p:cNvSpPr>
          <p:nvPr/>
        </p:nvSpPr>
        <p:spPr bwMode="auto">
          <a:xfrm>
            <a:off x="241300" y="1730375"/>
            <a:ext cx="8291513"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endParaRPr lang="en-GB">
              <a:solidFill>
                <a:srgbClr val="000000"/>
              </a:solidFill>
              <a:cs typeface="Arial" pitchFamily="34" charset="0"/>
            </a:endParaRPr>
          </a:p>
          <a:p>
            <a:pPr fontAlgn="base">
              <a:spcBef>
                <a:spcPct val="0"/>
              </a:spcBef>
              <a:spcAft>
                <a:spcPct val="0"/>
              </a:spcAft>
            </a:pPr>
            <a:endParaRPr lang="en-GB">
              <a:solidFill>
                <a:srgbClr val="000000"/>
              </a:solidFill>
              <a:cs typeface="Arial" pitchFamily="34" charset="0"/>
            </a:endParaRPr>
          </a:p>
          <a:p>
            <a:pPr fontAlgn="base">
              <a:spcBef>
                <a:spcPct val="0"/>
              </a:spcBef>
              <a:spcAft>
                <a:spcPct val="0"/>
              </a:spcAft>
            </a:pPr>
            <a:endParaRPr lang="en-GB">
              <a:solidFill>
                <a:srgbClr val="000000"/>
              </a:solidFill>
              <a:cs typeface="Arial" pitchFamily="34" charset="0"/>
            </a:endParaRPr>
          </a:p>
          <a:p>
            <a:pPr fontAlgn="base">
              <a:spcBef>
                <a:spcPct val="0"/>
              </a:spcBef>
              <a:spcAft>
                <a:spcPct val="0"/>
              </a:spcAft>
            </a:pPr>
            <a:endParaRPr lang="en-GB">
              <a:solidFill>
                <a:srgbClr val="000000"/>
              </a:solidFill>
              <a:cs typeface="Arial" pitchFamily="34" charset="0"/>
            </a:endParaRPr>
          </a:p>
          <a:p>
            <a:pPr fontAlgn="base">
              <a:spcBef>
                <a:spcPct val="0"/>
              </a:spcBef>
              <a:spcAft>
                <a:spcPct val="0"/>
              </a:spcAft>
            </a:pPr>
            <a:endParaRPr lang="en-GB">
              <a:solidFill>
                <a:srgbClr val="000000"/>
              </a:solidFill>
              <a:cs typeface="Arial" pitchFamily="34" charset="0"/>
            </a:endParaRPr>
          </a:p>
          <a:p>
            <a:pPr fontAlgn="base">
              <a:spcBef>
                <a:spcPct val="0"/>
              </a:spcBef>
              <a:spcAft>
                <a:spcPct val="0"/>
              </a:spcAft>
            </a:pPr>
            <a:endParaRPr lang="en-GB">
              <a:solidFill>
                <a:srgbClr val="000000"/>
              </a:solidFill>
              <a:cs typeface="Arial" pitchFamily="34" charset="0"/>
            </a:endParaRPr>
          </a:p>
          <a:p>
            <a:pPr fontAlgn="base">
              <a:spcBef>
                <a:spcPct val="0"/>
              </a:spcBef>
              <a:spcAft>
                <a:spcPct val="0"/>
              </a:spcAft>
            </a:pPr>
            <a:endParaRPr lang="en-GB">
              <a:solidFill>
                <a:srgbClr val="000000"/>
              </a:solidFill>
              <a:cs typeface="Arial" pitchFamily="34" charset="0"/>
            </a:endParaRPr>
          </a:p>
        </p:txBody>
      </p:sp>
      <p:sp>
        <p:nvSpPr>
          <p:cNvPr id="10247" name="Rectangle 2"/>
          <p:cNvSpPr>
            <a:spLocks noChangeArrowheads="1"/>
          </p:cNvSpPr>
          <p:nvPr/>
        </p:nvSpPr>
        <p:spPr bwMode="auto">
          <a:xfrm>
            <a:off x="116026" y="764704"/>
            <a:ext cx="9006542" cy="5601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en-GB" dirty="0">
                <a:solidFill>
                  <a:srgbClr val="000000"/>
                </a:solidFill>
                <a:cs typeface="Arial" pitchFamily="34" charset="0"/>
              </a:rPr>
              <a:t> </a:t>
            </a:r>
          </a:p>
          <a:p>
            <a:pPr fontAlgn="base">
              <a:spcBef>
                <a:spcPct val="0"/>
              </a:spcBef>
              <a:spcAft>
                <a:spcPct val="0"/>
              </a:spcAft>
            </a:pPr>
            <a:r>
              <a:rPr lang="en-GB" sz="2000" b="1" dirty="0" smtClean="0">
                <a:solidFill>
                  <a:srgbClr val="000000"/>
                </a:solidFill>
                <a:cs typeface="Arial" pitchFamily="34" charset="0"/>
              </a:rPr>
              <a:t>The </a:t>
            </a:r>
            <a:r>
              <a:rPr lang="en-GB" sz="2000" b="1" dirty="0">
                <a:solidFill>
                  <a:srgbClr val="000000"/>
                </a:solidFill>
                <a:cs typeface="Arial" pitchFamily="34" charset="0"/>
              </a:rPr>
              <a:t>form of </a:t>
            </a:r>
            <a:r>
              <a:rPr lang="en-GB" sz="2000" b="1" dirty="0" smtClean="0">
                <a:solidFill>
                  <a:srgbClr val="000000"/>
                </a:solidFill>
                <a:cs typeface="Arial" pitchFamily="34" charset="0"/>
              </a:rPr>
              <a:t>forest policy </a:t>
            </a:r>
            <a:r>
              <a:rPr lang="en-GB" sz="2000" b="1" dirty="0">
                <a:solidFill>
                  <a:srgbClr val="000000"/>
                </a:solidFill>
                <a:cs typeface="Arial" pitchFamily="34" charset="0"/>
              </a:rPr>
              <a:t>changes from country to country to reflect the context – however some generic </a:t>
            </a:r>
            <a:r>
              <a:rPr lang="en-GB" sz="2000" b="1" dirty="0" smtClean="0">
                <a:solidFill>
                  <a:srgbClr val="000000"/>
                </a:solidFill>
                <a:cs typeface="Arial" pitchFamily="34" charset="0"/>
              </a:rPr>
              <a:t>principles </a:t>
            </a:r>
            <a:r>
              <a:rPr lang="en-GB" sz="2000" b="1" dirty="0">
                <a:solidFill>
                  <a:srgbClr val="000000"/>
                </a:solidFill>
                <a:cs typeface="Arial" pitchFamily="34" charset="0"/>
              </a:rPr>
              <a:t>of effective forest policy </a:t>
            </a:r>
            <a:r>
              <a:rPr lang="en-GB" sz="2000" b="1" dirty="0" smtClean="0">
                <a:solidFill>
                  <a:srgbClr val="000000"/>
                </a:solidFill>
                <a:cs typeface="Arial" pitchFamily="34" charset="0"/>
              </a:rPr>
              <a:t>include:</a:t>
            </a:r>
            <a:endParaRPr lang="en-GB" sz="2000" b="1" dirty="0">
              <a:solidFill>
                <a:srgbClr val="000000"/>
              </a:solidFill>
              <a:cs typeface="Arial" pitchFamily="34" charset="0"/>
            </a:endParaRPr>
          </a:p>
          <a:p>
            <a:pPr fontAlgn="base">
              <a:spcBef>
                <a:spcPct val="0"/>
              </a:spcBef>
              <a:spcAft>
                <a:spcPct val="0"/>
              </a:spcAft>
            </a:pPr>
            <a:endParaRPr lang="en-GB" sz="2000" dirty="0">
              <a:solidFill>
                <a:srgbClr val="000000"/>
              </a:solidFill>
              <a:cs typeface="Arial" pitchFamily="34" charset="0"/>
            </a:endParaRPr>
          </a:p>
          <a:p>
            <a:pPr marL="285750" indent="-285750" fontAlgn="base">
              <a:spcBef>
                <a:spcPct val="0"/>
              </a:spcBef>
              <a:spcAft>
                <a:spcPct val="0"/>
              </a:spcAft>
              <a:buFont typeface="Arial" pitchFamily="34" charset="0"/>
              <a:buChar char="•"/>
            </a:pPr>
            <a:r>
              <a:rPr lang="en-GB" sz="2000" b="1" dirty="0">
                <a:cs typeface="Arial" pitchFamily="34" charset="0"/>
              </a:rPr>
              <a:t>Forward </a:t>
            </a:r>
            <a:r>
              <a:rPr lang="en-GB" sz="2000" b="1" dirty="0" smtClean="0">
                <a:cs typeface="Arial" pitchFamily="34" charset="0"/>
              </a:rPr>
              <a:t>looking </a:t>
            </a:r>
            <a:r>
              <a:rPr lang="en-GB" sz="2000" dirty="0" smtClean="0">
                <a:cs typeface="Arial" pitchFamily="34" charset="0"/>
              </a:rPr>
              <a:t>- </a:t>
            </a:r>
            <a:r>
              <a:rPr lang="en-GB" sz="2000" dirty="0" smtClean="0">
                <a:solidFill>
                  <a:schemeClr val="accent2"/>
                </a:solidFill>
                <a:cs typeface="Arial" pitchFamily="34" charset="0"/>
              </a:rPr>
              <a:t>(e.g. 25-100 years), with clear vision of goal - ‘the destination’, and broad strategies how to get there - ‘the journey’.</a:t>
            </a:r>
          </a:p>
          <a:p>
            <a:pPr marL="285750" indent="-285750" fontAlgn="base">
              <a:spcBef>
                <a:spcPct val="0"/>
              </a:spcBef>
              <a:spcAft>
                <a:spcPct val="0"/>
              </a:spcAft>
              <a:buFont typeface="Arial" pitchFamily="34" charset="0"/>
              <a:buChar char="•"/>
            </a:pPr>
            <a:endParaRPr lang="en-GB" sz="2000" b="1" dirty="0">
              <a:solidFill>
                <a:srgbClr val="7030A0"/>
              </a:solidFill>
              <a:cs typeface="Arial" pitchFamily="34" charset="0"/>
            </a:endParaRPr>
          </a:p>
          <a:p>
            <a:pPr marL="285750" indent="-285750" fontAlgn="base">
              <a:spcBef>
                <a:spcPct val="0"/>
              </a:spcBef>
              <a:spcAft>
                <a:spcPct val="0"/>
              </a:spcAft>
              <a:buFont typeface="Arial" pitchFamily="34" charset="0"/>
              <a:buChar char="•"/>
            </a:pPr>
            <a:r>
              <a:rPr lang="en-GB" sz="2000" b="1" dirty="0" smtClean="0">
                <a:cs typeface="Arial" pitchFamily="34" charset="0"/>
              </a:rPr>
              <a:t>Logically structured – </a:t>
            </a:r>
            <a:r>
              <a:rPr lang="en-GB" sz="2000" dirty="0" smtClean="0">
                <a:solidFill>
                  <a:schemeClr val="accent2"/>
                </a:solidFill>
                <a:cs typeface="Arial" pitchFamily="34" charset="0"/>
              </a:rPr>
              <a:t>with clear flow and coherent components directly linking to goal and avoiding overlap or contradictions.</a:t>
            </a:r>
          </a:p>
          <a:p>
            <a:pPr marL="285750" indent="-285750" fontAlgn="base">
              <a:spcBef>
                <a:spcPct val="0"/>
              </a:spcBef>
              <a:spcAft>
                <a:spcPct val="0"/>
              </a:spcAft>
              <a:buFont typeface="Arial" pitchFamily="34" charset="0"/>
              <a:buChar char="•"/>
            </a:pPr>
            <a:endParaRPr lang="en-GB" sz="2000" b="1" dirty="0">
              <a:cs typeface="Arial" pitchFamily="34" charset="0"/>
            </a:endParaRPr>
          </a:p>
          <a:p>
            <a:pPr marL="285750" indent="-285750" fontAlgn="base">
              <a:spcBef>
                <a:spcPct val="0"/>
              </a:spcBef>
              <a:spcAft>
                <a:spcPct val="0"/>
              </a:spcAft>
              <a:buFont typeface="Arial" pitchFamily="34" charset="0"/>
              <a:buChar char="•"/>
            </a:pPr>
            <a:r>
              <a:rPr lang="en-GB" sz="2000" b="1" dirty="0" smtClean="0">
                <a:cs typeface="Arial" pitchFamily="34" charset="0"/>
              </a:rPr>
              <a:t>User friendly and concise -  </a:t>
            </a:r>
            <a:r>
              <a:rPr lang="en-GB" sz="2000" dirty="0" smtClean="0">
                <a:solidFill>
                  <a:schemeClr val="accent2"/>
                </a:solidFill>
                <a:cs typeface="Arial" pitchFamily="34" charset="0"/>
              </a:rPr>
              <a:t>written in a simple and clear language, concise (e.g. </a:t>
            </a:r>
            <a:r>
              <a:rPr lang="en-GB" sz="2000" dirty="0">
                <a:solidFill>
                  <a:schemeClr val="accent2"/>
                </a:solidFill>
                <a:cs typeface="Arial" pitchFamily="34" charset="0"/>
              </a:rPr>
              <a:t>2</a:t>
            </a:r>
            <a:r>
              <a:rPr lang="en-GB" sz="2000" dirty="0" smtClean="0">
                <a:solidFill>
                  <a:schemeClr val="accent2"/>
                </a:solidFill>
                <a:cs typeface="Arial" pitchFamily="34" charset="0"/>
              </a:rPr>
              <a:t>0-50 pages maximum) and well laid out to make it easy to understand.</a:t>
            </a:r>
          </a:p>
          <a:p>
            <a:pPr marL="285750" indent="-285750" fontAlgn="base">
              <a:spcBef>
                <a:spcPct val="0"/>
              </a:spcBef>
              <a:spcAft>
                <a:spcPct val="0"/>
              </a:spcAft>
              <a:buFont typeface="Arial" pitchFamily="34" charset="0"/>
              <a:buChar char="•"/>
            </a:pPr>
            <a:endParaRPr lang="en-GB" sz="2000" b="1" dirty="0">
              <a:solidFill>
                <a:srgbClr val="7030A0"/>
              </a:solidFill>
              <a:cs typeface="Arial" pitchFamily="34" charset="0"/>
            </a:endParaRPr>
          </a:p>
          <a:p>
            <a:pPr marL="285750" indent="-285750" fontAlgn="base">
              <a:spcBef>
                <a:spcPct val="0"/>
              </a:spcBef>
              <a:spcAft>
                <a:spcPct val="0"/>
              </a:spcAft>
              <a:buFont typeface="Arial" pitchFamily="34" charset="0"/>
              <a:buChar char="•"/>
            </a:pPr>
            <a:r>
              <a:rPr lang="en-GB" sz="2000" b="1" dirty="0" smtClean="0">
                <a:cs typeface="Arial" pitchFamily="34" charset="0"/>
              </a:rPr>
              <a:t>Specific as possible in terminology used - </a:t>
            </a:r>
            <a:r>
              <a:rPr lang="en-GB" sz="2000" dirty="0" smtClean="0">
                <a:solidFill>
                  <a:schemeClr val="accent2"/>
                </a:solidFill>
                <a:cs typeface="Arial" pitchFamily="34" charset="0"/>
              </a:rPr>
              <a:t>to ensure common understanding avoiding different interpretations.</a:t>
            </a:r>
          </a:p>
          <a:p>
            <a:pPr marL="285750" indent="-285750" fontAlgn="base">
              <a:spcBef>
                <a:spcPct val="0"/>
              </a:spcBef>
              <a:spcAft>
                <a:spcPct val="0"/>
              </a:spcAft>
              <a:buFont typeface="Arial" pitchFamily="34" charset="0"/>
              <a:buChar char="•"/>
            </a:pPr>
            <a:endParaRPr lang="en-GB" sz="2000" b="1" dirty="0">
              <a:solidFill>
                <a:srgbClr val="7030A0"/>
              </a:solidFill>
              <a:cs typeface="Arial" pitchFamily="34" charset="0"/>
            </a:endParaRPr>
          </a:p>
        </p:txBody>
      </p:sp>
      <p:sp>
        <p:nvSpPr>
          <p:cNvPr id="9" name="Rectangle 23"/>
          <p:cNvSpPr txBox="1">
            <a:spLocks noChangeArrowheads="1"/>
          </p:cNvSpPr>
          <p:nvPr/>
        </p:nvSpPr>
        <p:spPr bwMode="auto">
          <a:xfrm>
            <a:off x="0" y="1"/>
            <a:ext cx="9122568" cy="620687"/>
          </a:xfrm>
          <a:prstGeom prst="rect">
            <a:avLst/>
          </a:prstGeom>
          <a:solidFill>
            <a:srgbClr val="9BBB59">
              <a:lumMod val="20000"/>
              <a:lumOff val="80000"/>
            </a:srgbClr>
          </a:solidFill>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a:ea typeface="+mj-ea"/>
                <a:cs typeface="Arial" pitchFamily="34" charset="0"/>
              </a:rPr>
              <a:t>Form of an effective forest policy</a:t>
            </a:r>
            <a:endParaRPr kumimoji="0" lang="en-US" sz="2400" b="1" i="0" u="none" strike="noStrike" kern="1200" cap="none" spc="0" normalizeH="0" baseline="0" noProof="0" dirty="0">
              <a:ln>
                <a:noFill/>
              </a:ln>
              <a:solidFill>
                <a:prstClr val="black"/>
              </a:solidFill>
              <a:effectLst/>
              <a:uLnTx/>
              <a:uFillTx/>
              <a:latin typeface="Calibri"/>
              <a:ea typeface="+mj-ea"/>
              <a:cs typeface="Arial" pitchFamily="34" charset="0"/>
            </a:endParaRPr>
          </a:p>
        </p:txBody>
      </p:sp>
    </p:spTree>
    <p:extLst>
      <p:ext uri="{BB962C8B-B14F-4D97-AF65-F5344CB8AC3E}">
        <p14:creationId xmlns:p14="http://schemas.microsoft.com/office/powerpoint/2010/main" val="22390783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9"/>
          <p:cNvSpPr>
            <a:spLocks noChangeArrowheads="1"/>
          </p:cNvSpPr>
          <p:nvPr/>
        </p:nvSpPr>
        <p:spPr bwMode="auto">
          <a:xfrm>
            <a:off x="57150" y="13604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GB">
              <a:solidFill>
                <a:srgbClr val="000000"/>
              </a:solidFill>
              <a:cs typeface="Arial" pitchFamily="34" charset="0"/>
            </a:endParaRPr>
          </a:p>
        </p:txBody>
      </p:sp>
      <p:sp>
        <p:nvSpPr>
          <p:cNvPr id="15363" name="Rectangle 10"/>
          <p:cNvSpPr>
            <a:spLocks noChangeArrowheads="1"/>
          </p:cNvSpPr>
          <p:nvPr/>
        </p:nvSpPr>
        <p:spPr bwMode="auto">
          <a:xfrm>
            <a:off x="57150" y="13604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GB">
              <a:solidFill>
                <a:srgbClr val="000000"/>
              </a:solidFill>
              <a:cs typeface="Arial" pitchFamily="34" charset="0"/>
            </a:endParaRPr>
          </a:p>
        </p:txBody>
      </p:sp>
      <p:sp>
        <p:nvSpPr>
          <p:cNvPr id="15364" name="Rectangle 11"/>
          <p:cNvSpPr>
            <a:spLocks noChangeArrowheads="1"/>
          </p:cNvSpPr>
          <p:nvPr/>
        </p:nvSpPr>
        <p:spPr bwMode="auto">
          <a:xfrm>
            <a:off x="57150" y="13604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GB">
              <a:solidFill>
                <a:srgbClr val="000000"/>
              </a:solidFill>
              <a:cs typeface="Arial" pitchFamily="34" charset="0"/>
            </a:endParaRPr>
          </a:p>
        </p:txBody>
      </p:sp>
      <p:sp>
        <p:nvSpPr>
          <p:cNvPr id="15365" name="Rectangle 12"/>
          <p:cNvSpPr>
            <a:spLocks noChangeArrowheads="1"/>
          </p:cNvSpPr>
          <p:nvPr/>
        </p:nvSpPr>
        <p:spPr bwMode="auto">
          <a:xfrm>
            <a:off x="57150" y="13604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GB">
              <a:solidFill>
                <a:srgbClr val="000000"/>
              </a:solidFill>
              <a:cs typeface="Arial" pitchFamily="34" charset="0"/>
            </a:endParaRPr>
          </a:p>
        </p:txBody>
      </p:sp>
      <p:sp>
        <p:nvSpPr>
          <p:cNvPr id="15366" name="Rectangle 1"/>
          <p:cNvSpPr>
            <a:spLocks noChangeArrowheads="1"/>
          </p:cNvSpPr>
          <p:nvPr/>
        </p:nvSpPr>
        <p:spPr bwMode="auto">
          <a:xfrm>
            <a:off x="241300" y="1730375"/>
            <a:ext cx="8291513"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endParaRPr lang="en-GB">
              <a:solidFill>
                <a:srgbClr val="000000"/>
              </a:solidFill>
              <a:cs typeface="Arial" pitchFamily="34" charset="0"/>
            </a:endParaRPr>
          </a:p>
          <a:p>
            <a:pPr fontAlgn="base">
              <a:spcBef>
                <a:spcPct val="0"/>
              </a:spcBef>
              <a:spcAft>
                <a:spcPct val="0"/>
              </a:spcAft>
            </a:pPr>
            <a:endParaRPr lang="en-GB">
              <a:solidFill>
                <a:srgbClr val="000000"/>
              </a:solidFill>
              <a:cs typeface="Arial" pitchFamily="34" charset="0"/>
            </a:endParaRPr>
          </a:p>
          <a:p>
            <a:pPr fontAlgn="base">
              <a:spcBef>
                <a:spcPct val="0"/>
              </a:spcBef>
              <a:spcAft>
                <a:spcPct val="0"/>
              </a:spcAft>
            </a:pPr>
            <a:endParaRPr lang="en-GB">
              <a:solidFill>
                <a:srgbClr val="000000"/>
              </a:solidFill>
              <a:cs typeface="Arial" pitchFamily="34" charset="0"/>
            </a:endParaRPr>
          </a:p>
          <a:p>
            <a:pPr fontAlgn="base">
              <a:spcBef>
                <a:spcPct val="0"/>
              </a:spcBef>
              <a:spcAft>
                <a:spcPct val="0"/>
              </a:spcAft>
            </a:pPr>
            <a:endParaRPr lang="en-GB">
              <a:solidFill>
                <a:srgbClr val="000000"/>
              </a:solidFill>
              <a:cs typeface="Arial" pitchFamily="34" charset="0"/>
            </a:endParaRPr>
          </a:p>
          <a:p>
            <a:pPr fontAlgn="base">
              <a:spcBef>
                <a:spcPct val="0"/>
              </a:spcBef>
              <a:spcAft>
                <a:spcPct val="0"/>
              </a:spcAft>
            </a:pPr>
            <a:endParaRPr lang="en-GB">
              <a:solidFill>
                <a:srgbClr val="000000"/>
              </a:solidFill>
              <a:cs typeface="Arial" pitchFamily="34" charset="0"/>
            </a:endParaRPr>
          </a:p>
          <a:p>
            <a:pPr fontAlgn="base">
              <a:spcBef>
                <a:spcPct val="0"/>
              </a:spcBef>
              <a:spcAft>
                <a:spcPct val="0"/>
              </a:spcAft>
            </a:pPr>
            <a:endParaRPr lang="en-GB">
              <a:solidFill>
                <a:srgbClr val="000000"/>
              </a:solidFill>
              <a:cs typeface="Arial" pitchFamily="34" charset="0"/>
            </a:endParaRPr>
          </a:p>
          <a:p>
            <a:pPr fontAlgn="base">
              <a:spcBef>
                <a:spcPct val="0"/>
              </a:spcBef>
              <a:spcAft>
                <a:spcPct val="0"/>
              </a:spcAft>
            </a:pPr>
            <a:endParaRPr lang="en-GB">
              <a:solidFill>
                <a:srgbClr val="000000"/>
              </a:solidFill>
              <a:cs typeface="Arial" pitchFamily="34" charset="0"/>
            </a:endParaRPr>
          </a:p>
        </p:txBody>
      </p:sp>
      <p:graphicFrame>
        <p:nvGraphicFramePr>
          <p:cNvPr id="15433" name="Group 73"/>
          <p:cNvGraphicFramePr>
            <a:graphicFrameLocks noGrp="1"/>
          </p:cNvGraphicFramePr>
          <p:nvPr>
            <p:extLst>
              <p:ext uri="{D42A27DB-BD31-4B8C-83A1-F6EECF244321}">
                <p14:modId xmlns:p14="http://schemas.microsoft.com/office/powerpoint/2010/main" val="2941978577"/>
              </p:ext>
            </p:extLst>
          </p:nvPr>
        </p:nvGraphicFramePr>
        <p:xfrm>
          <a:off x="57150" y="476672"/>
          <a:ext cx="8887272" cy="6219270"/>
        </p:xfrm>
        <a:graphic>
          <a:graphicData uri="http://schemas.openxmlformats.org/drawingml/2006/table">
            <a:tbl>
              <a:tblPr/>
              <a:tblGrid>
                <a:gridCol w="8887272"/>
              </a:tblGrid>
              <a:tr h="640009">
                <a:tc>
                  <a:txBody>
                    <a:bodyPr/>
                    <a:lstStyle/>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GB" sz="1800" b="0" i="0" u="none" strike="noStrike" cap="none" normalizeH="0" baseline="0" dirty="0" smtClean="0">
                          <a:ln>
                            <a:noFill/>
                          </a:ln>
                          <a:solidFill>
                            <a:schemeClr val="tx1"/>
                          </a:solidFill>
                          <a:effectLst/>
                          <a:latin typeface="Arial" pitchFamily="34" charset="0"/>
                          <a:cs typeface="Times New Roman" pitchFamily="18" charset="0"/>
                        </a:rPr>
                        <a:t>Title, table of contents, definitions</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GB" sz="1800" b="1" i="0" u="none" strike="noStrike" cap="none" normalizeH="0" baseline="0" dirty="0" smtClean="0">
                          <a:ln>
                            <a:noFill/>
                          </a:ln>
                          <a:solidFill>
                            <a:schemeClr val="accent6"/>
                          </a:solidFill>
                          <a:effectLst/>
                          <a:latin typeface="Arial" pitchFamily="34" charset="0"/>
                          <a:cs typeface="Times New Roman" pitchFamily="18" charset="0"/>
                        </a:rPr>
                        <a:t>Preamble</a:t>
                      </a:r>
                    </a:p>
                  </a:txBody>
                  <a:tcPr marL="58525" marR="5852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58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accent2"/>
                          </a:solidFill>
                          <a:effectLst/>
                          <a:latin typeface="Arial" pitchFamily="34" charset="0"/>
                          <a:cs typeface="Times New Roman" pitchFamily="18" charset="0"/>
                        </a:rPr>
                        <a:t>1.Brief context analysis </a:t>
                      </a:r>
                      <a:r>
                        <a:rPr kumimoji="0" lang="en-GB" sz="1800" b="1" i="0" u="none" strike="noStrike" cap="none" normalizeH="0" baseline="0" dirty="0" smtClean="0">
                          <a:ln>
                            <a:noFill/>
                          </a:ln>
                          <a:solidFill>
                            <a:schemeClr val="tx1"/>
                          </a:solidFill>
                          <a:effectLst/>
                          <a:latin typeface="Arial" pitchFamily="34" charset="0"/>
                          <a:cs typeface="Times New Roman" pitchFamily="18" charset="0"/>
                        </a:rPr>
                        <a:t>– TRENDS, CHALLENGES AND OPPORTUNITIES</a:t>
                      </a:r>
                      <a:endParaRPr kumimoji="0" lang="en-GB" sz="1800" b="0" i="0" u="none" strike="noStrike" cap="none" normalizeH="0" baseline="0" dirty="0" smtClean="0">
                        <a:ln>
                          <a:noFill/>
                        </a:ln>
                        <a:solidFill>
                          <a:schemeClr val="tx1"/>
                        </a:solidFill>
                        <a:effectLst/>
                        <a:latin typeface="Calibri" pitchFamily="34" charset="0"/>
                        <a:cs typeface="Times New Roman" pitchFamily="18" charset="0"/>
                      </a:endParaRPr>
                    </a:p>
                  </a:txBody>
                  <a:tcPr marL="58525" marR="5852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8893">
                <a:tc>
                  <a:txBody>
                    <a:bodyPr/>
                    <a:lstStyle/>
                    <a:p>
                      <a:pPr marL="0" marR="0" lvl="0" indent="0" algn="l" defTabSz="914400" rtl="0" eaLnBrk="1" fontAlgn="base" latinLnBrk="0" hangingPunct="1">
                        <a:lnSpc>
                          <a:spcPct val="100000"/>
                        </a:lnSpc>
                        <a:spcBef>
                          <a:spcPct val="0"/>
                        </a:spcBef>
                        <a:spcAft>
                          <a:spcPct val="0"/>
                        </a:spcAft>
                        <a:buClrTx/>
                        <a:buSzTx/>
                        <a:buFont typeface="+mj-lt"/>
                        <a:buNone/>
                        <a:tabLst/>
                      </a:pPr>
                      <a:r>
                        <a:rPr kumimoji="0" lang="en-GB" sz="1800" b="1" i="0" u="none" strike="noStrike" cap="none" normalizeH="0" baseline="0" dirty="0" smtClean="0">
                          <a:ln>
                            <a:noFill/>
                          </a:ln>
                          <a:solidFill>
                            <a:schemeClr val="accent2"/>
                          </a:solidFill>
                          <a:effectLst/>
                          <a:latin typeface="Arial" pitchFamily="34" charset="0"/>
                          <a:cs typeface="Times New Roman" pitchFamily="18" charset="0"/>
                        </a:rPr>
                        <a:t>2. Description of the expected long term vision/impact of the policy and time frame(e.g. 25 – 100 years) </a:t>
                      </a:r>
                      <a:r>
                        <a:rPr kumimoji="0" lang="en-GB" sz="1800" b="1" i="0" u="none" strike="noStrike" cap="none" normalizeH="0" baseline="0" dirty="0" smtClean="0">
                          <a:ln>
                            <a:noFill/>
                          </a:ln>
                          <a:solidFill>
                            <a:schemeClr val="tx1"/>
                          </a:solidFill>
                          <a:effectLst/>
                          <a:latin typeface="Arial" pitchFamily="34" charset="0"/>
                          <a:cs typeface="Times New Roman" pitchFamily="18" charset="0"/>
                        </a:rPr>
                        <a:t>– THE DESTINATION</a:t>
                      </a:r>
                      <a:endParaRPr kumimoji="0" lang="en-GB" sz="1800" b="0" i="0" u="none" strike="noStrike" cap="none" normalizeH="0" baseline="0" dirty="0" smtClean="0">
                        <a:ln>
                          <a:noFill/>
                        </a:ln>
                        <a:solidFill>
                          <a:schemeClr val="tx1"/>
                        </a:solidFill>
                        <a:effectLst/>
                        <a:latin typeface="Calibri" pitchFamily="34" charset="0"/>
                        <a:cs typeface="Times New Roman" pitchFamily="18" charset="0"/>
                      </a:endParaRPr>
                    </a:p>
                  </a:txBody>
                  <a:tcPr marL="58525" marR="5852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0009">
                <a:tc>
                  <a:txBody>
                    <a:bodyPr/>
                    <a:lstStyle/>
                    <a:p>
                      <a:pPr marL="0" marR="0" lvl="0" indent="0" algn="l" defTabSz="914400" rtl="0" eaLnBrk="1" fontAlgn="base" latinLnBrk="0" hangingPunct="1">
                        <a:lnSpc>
                          <a:spcPct val="100000"/>
                        </a:lnSpc>
                        <a:spcBef>
                          <a:spcPct val="0"/>
                        </a:spcBef>
                        <a:spcAft>
                          <a:spcPct val="0"/>
                        </a:spcAft>
                        <a:buClrTx/>
                        <a:buSzTx/>
                        <a:buFont typeface="+mj-lt"/>
                        <a:buNone/>
                        <a:tabLst/>
                      </a:pPr>
                      <a:r>
                        <a:rPr kumimoji="0" lang="en-GB" sz="1800" b="1" i="0" u="none" strike="noStrike" cap="none" normalizeH="0" baseline="0" dirty="0" smtClean="0">
                          <a:ln>
                            <a:noFill/>
                          </a:ln>
                          <a:solidFill>
                            <a:schemeClr val="accent2"/>
                          </a:solidFill>
                          <a:effectLst/>
                          <a:latin typeface="Arial" pitchFamily="34" charset="0"/>
                          <a:cs typeface="Times New Roman" pitchFamily="18" charset="0"/>
                        </a:rPr>
                        <a:t>3. Overall purpose </a:t>
                      </a:r>
                      <a:r>
                        <a:rPr kumimoji="0" lang="en-GB" sz="1800" b="1" i="0" u="none" strike="noStrike" cap="none" normalizeH="0" baseline="0" dirty="0" smtClean="0">
                          <a:ln>
                            <a:noFill/>
                          </a:ln>
                          <a:solidFill>
                            <a:schemeClr val="tx1"/>
                          </a:solidFill>
                          <a:effectLst/>
                          <a:latin typeface="Arial" pitchFamily="34" charset="0"/>
                          <a:cs typeface="Times New Roman" pitchFamily="18" charset="0"/>
                        </a:rPr>
                        <a:t>–  HOW TO GET THERE? THE BROAD PRINCIPLES AND STRATEGY IT WILL USE TO GET TO THE DESTINATION</a:t>
                      </a:r>
                    </a:p>
                  </a:txBody>
                  <a:tcPr marL="58525" marR="5852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6453">
                <a:tc>
                  <a:txBody>
                    <a:bodyPr/>
                    <a:lstStyle/>
                    <a:p>
                      <a:pPr marL="0" marR="0" lvl="0" indent="0" algn="l" defTabSz="914400" rtl="0" eaLnBrk="1" fontAlgn="base" latinLnBrk="0" hangingPunct="1">
                        <a:lnSpc>
                          <a:spcPct val="100000"/>
                        </a:lnSpc>
                        <a:spcBef>
                          <a:spcPct val="0"/>
                        </a:spcBef>
                        <a:spcAft>
                          <a:spcPct val="0"/>
                        </a:spcAft>
                        <a:buClrTx/>
                        <a:buSzTx/>
                        <a:buFont typeface="+mj-lt"/>
                        <a:buNone/>
                        <a:tabLst/>
                      </a:pPr>
                      <a:r>
                        <a:rPr kumimoji="0" lang="en-GB" sz="1800" b="1" i="0" u="none" strike="noStrike" cap="none" normalizeH="0" baseline="0" dirty="0" smtClean="0">
                          <a:ln>
                            <a:noFill/>
                          </a:ln>
                          <a:solidFill>
                            <a:schemeClr val="accent2"/>
                          </a:solidFill>
                          <a:effectLst/>
                          <a:latin typeface="Arial" pitchFamily="34" charset="0"/>
                          <a:cs typeface="Times New Roman" pitchFamily="18" charset="0"/>
                        </a:rPr>
                        <a:t>4. Component objectives - </a:t>
                      </a:r>
                      <a:r>
                        <a:rPr kumimoji="0" lang="en-GB" sz="1800" b="1" i="0" u="none" strike="noStrike" cap="none" normalizeH="0" baseline="0" dirty="0" smtClean="0">
                          <a:ln>
                            <a:noFill/>
                          </a:ln>
                          <a:solidFill>
                            <a:schemeClr val="tx1"/>
                          </a:solidFill>
                          <a:effectLst/>
                          <a:latin typeface="Arial" pitchFamily="34" charset="0"/>
                          <a:cs typeface="Times New Roman" pitchFamily="18" charset="0"/>
                        </a:rPr>
                        <a:t>THE THEMATIC OR CROSS CUTTING BUILDING BLOCKS OF THE STRATEGY</a:t>
                      </a:r>
                      <a:endParaRPr kumimoji="0" lang="en-GB" sz="1800" b="0" i="0" u="none" strike="noStrike" cap="none" normalizeH="0" baseline="0" dirty="0" smtClean="0">
                        <a:ln>
                          <a:noFill/>
                        </a:ln>
                        <a:solidFill>
                          <a:schemeClr val="tx1"/>
                        </a:solidFill>
                        <a:effectLst/>
                        <a:latin typeface="Arial" pitchFamily="34" charset="0"/>
                        <a:cs typeface="Times New Roman" pitchFamily="18" charset="0"/>
                      </a:endParaRPr>
                    </a:p>
                  </a:txBody>
                  <a:tcPr marL="58525" marR="5852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6673">
                <a:tc>
                  <a:txBody>
                    <a:bodyPr/>
                    <a:lstStyle/>
                    <a:p>
                      <a:pPr marL="0" marR="0" lvl="0" indent="0" algn="l" defTabSz="914400" rtl="0" eaLnBrk="1" fontAlgn="base" latinLnBrk="0" hangingPunct="1">
                        <a:lnSpc>
                          <a:spcPct val="100000"/>
                        </a:lnSpc>
                        <a:spcBef>
                          <a:spcPct val="0"/>
                        </a:spcBef>
                        <a:spcAft>
                          <a:spcPct val="0"/>
                        </a:spcAft>
                        <a:buClrTx/>
                        <a:buSzTx/>
                        <a:buFont typeface="+mj-lt"/>
                        <a:buNone/>
                        <a:tabLst/>
                      </a:pPr>
                      <a:r>
                        <a:rPr kumimoji="0" lang="en-GB" sz="1800" b="1" i="0" u="none" strike="noStrike" cap="none" normalizeH="0" baseline="0" dirty="0" smtClean="0">
                          <a:ln>
                            <a:noFill/>
                          </a:ln>
                          <a:solidFill>
                            <a:schemeClr val="accent2"/>
                          </a:solidFill>
                          <a:effectLst/>
                          <a:latin typeface="Arial" pitchFamily="34" charset="0"/>
                          <a:cs typeface="Times New Roman" pitchFamily="18" charset="0"/>
                        </a:rPr>
                        <a:t>5. Courses of action - </a:t>
                      </a:r>
                      <a:r>
                        <a:rPr kumimoji="0" lang="en-GB" sz="1800" b="1" i="0" u="none" strike="noStrike" cap="none" normalizeH="0" baseline="0" dirty="0" smtClean="0">
                          <a:ln>
                            <a:noFill/>
                          </a:ln>
                          <a:solidFill>
                            <a:schemeClr val="tx1"/>
                          </a:solidFill>
                          <a:effectLst/>
                          <a:latin typeface="Arial" pitchFamily="34" charset="0"/>
                          <a:cs typeface="Times New Roman" pitchFamily="18" charset="0"/>
                        </a:rPr>
                        <a:t>ELABORATION OF ACTION STEPS UNDER EACH COMPONENT OBJECTIVE</a:t>
                      </a:r>
                      <a:endParaRPr kumimoji="0" lang="en-GB" sz="1800" b="0" i="0" u="none" strike="noStrike" cap="none" normalizeH="0" baseline="0" dirty="0" smtClean="0">
                        <a:ln>
                          <a:noFill/>
                        </a:ln>
                        <a:solidFill>
                          <a:schemeClr val="tx1"/>
                        </a:solidFill>
                        <a:effectLst/>
                        <a:latin typeface="Calibri" pitchFamily="34" charset="0"/>
                        <a:cs typeface="Times New Roman" pitchFamily="18" charset="0"/>
                      </a:endParaRPr>
                    </a:p>
                  </a:txBody>
                  <a:tcPr marL="58525" marR="5852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53345">
                <a:tc>
                  <a:txBody>
                    <a:bodyPr/>
                    <a:lstStyle/>
                    <a:p>
                      <a:pPr marL="0" marR="0" lvl="0" indent="0" algn="l" defTabSz="914400" rtl="0" eaLnBrk="1" fontAlgn="base" latinLnBrk="0" hangingPunct="1">
                        <a:lnSpc>
                          <a:spcPct val="100000"/>
                        </a:lnSpc>
                        <a:spcBef>
                          <a:spcPct val="0"/>
                        </a:spcBef>
                        <a:spcAft>
                          <a:spcPct val="0"/>
                        </a:spcAft>
                        <a:buClrTx/>
                        <a:buSzTx/>
                        <a:buFont typeface="+mj-lt"/>
                        <a:buNone/>
                        <a:tabLst/>
                      </a:pPr>
                      <a:r>
                        <a:rPr kumimoji="0" lang="en-GB" sz="1800" b="1" i="0" u="none" strike="noStrike" cap="none" normalizeH="0" baseline="0" dirty="0" smtClean="0">
                          <a:ln>
                            <a:noFill/>
                          </a:ln>
                          <a:solidFill>
                            <a:schemeClr val="accent2"/>
                          </a:solidFill>
                          <a:effectLst/>
                          <a:latin typeface="Arial" pitchFamily="34" charset="0"/>
                          <a:cs typeface="Times New Roman" pitchFamily="18" charset="0"/>
                        </a:rPr>
                        <a:t>6. Forestry institutional reform, funding and other issues related to implementation - </a:t>
                      </a:r>
                      <a:r>
                        <a:rPr kumimoji="0" lang="en-GB" sz="1800" b="1" i="0" u="none" strike="noStrike" cap="none" normalizeH="0" baseline="0" dirty="0" smtClean="0">
                          <a:ln>
                            <a:noFill/>
                          </a:ln>
                          <a:solidFill>
                            <a:schemeClr val="tx1"/>
                          </a:solidFill>
                          <a:effectLst/>
                          <a:latin typeface="Arial" pitchFamily="34" charset="0"/>
                          <a:cs typeface="Times New Roman" pitchFamily="18" charset="0"/>
                        </a:rPr>
                        <a:t>WHO AND WHAT IS REQUIRED IN TERMS OF INSTITUTIONAL CAPACITIES, LIST ACTORS ROLES AND RESOURCES TO IMPLEMENT THE COURSES OF ACTION.</a:t>
                      </a:r>
                      <a:endParaRPr kumimoji="0" lang="en-GB" sz="1800" b="0" i="0" u="none" strike="noStrike" cap="none" normalizeH="0" baseline="0" dirty="0" smtClean="0">
                        <a:ln>
                          <a:noFill/>
                        </a:ln>
                        <a:solidFill>
                          <a:schemeClr val="tx1"/>
                        </a:solidFill>
                        <a:effectLst/>
                        <a:latin typeface="Calibri" pitchFamily="34" charset="0"/>
                        <a:cs typeface="Times New Roman" pitchFamily="18" charset="0"/>
                      </a:endParaRPr>
                    </a:p>
                  </a:txBody>
                  <a:tcPr marL="58525" marR="5852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0009">
                <a:tc>
                  <a:txBody>
                    <a:bodyPr/>
                    <a:lstStyle/>
                    <a:p>
                      <a:pPr marL="0" marR="0" lvl="0" indent="0" algn="l" defTabSz="914400" rtl="0" eaLnBrk="1" fontAlgn="base" latinLnBrk="0" hangingPunct="1">
                        <a:lnSpc>
                          <a:spcPct val="100000"/>
                        </a:lnSpc>
                        <a:spcBef>
                          <a:spcPct val="0"/>
                        </a:spcBef>
                        <a:spcAft>
                          <a:spcPct val="0"/>
                        </a:spcAft>
                        <a:buClrTx/>
                        <a:buSzTx/>
                        <a:buFont typeface="+mj-lt"/>
                        <a:buNone/>
                        <a:tabLst/>
                      </a:pPr>
                      <a:r>
                        <a:rPr kumimoji="0" lang="en-GB" sz="1800" b="1" i="0" u="none" strike="noStrike" cap="none" normalizeH="0" baseline="0" dirty="0" smtClean="0">
                          <a:ln>
                            <a:noFill/>
                          </a:ln>
                          <a:solidFill>
                            <a:schemeClr val="accent2"/>
                          </a:solidFill>
                          <a:effectLst/>
                          <a:latin typeface="Arial" pitchFamily="34" charset="0"/>
                          <a:cs typeface="Arial" pitchFamily="34" charset="0"/>
                        </a:rPr>
                        <a:t>7. Guidance on rules, incentives and penalties - </a:t>
                      </a:r>
                      <a:r>
                        <a:rPr kumimoji="0" lang="en-GB" sz="1800" b="1" i="0" u="none" strike="noStrike" cap="none" normalizeH="0" baseline="0" dirty="0" smtClean="0">
                          <a:ln>
                            <a:noFill/>
                          </a:ln>
                          <a:solidFill>
                            <a:schemeClr val="tx1"/>
                          </a:solidFill>
                          <a:effectLst/>
                          <a:latin typeface="Arial" pitchFamily="34" charset="0"/>
                          <a:cs typeface="Arial" pitchFamily="34" charset="0"/>
                        </a:rPr>
                        <a:t>WHAT ARE THE ‘CARROTS AND STICKS’ – INCENTIVES AND DISINCENTIVES THAT WILL BE AVAILABLE FOR FOREST STAKEHOLDERS. </a:t>
                      </a:r>
                    </a:p>
                    <a:p>
                      <a:pPr marL="0" marR="0" lvl="0" indent="0" algn="l" defTabSz="914400" rtl="0" eaLnBrk="1" fontAlgn="base" latinLnBrk="0" hangingPunct="1">
                        <a:lnSpc>
                          <a:spcPct val="100000"/>
                        </a:lnSpc>
                        <a:spcBef>
                          <a:spcPct val="0"/>
                        </a:spcBef>
                        <a:spcAft>
                          <a:spcPct val="0"/>
                        </a:spcAft>
                        <a:buClrTx/>
                        <a:buSzTx/>
                        <a:buFont typeface="+mj-lt"/>
                        <a:buNone/>
                        <a:tabLst/>
                      </a:pPr>
                      <a:r>
                        <a:rPr kumimoji="0" lang="en-GB" sz="1800" b="1" i="0" u="none" strike="noStrike" cap="none" normalizeH="0" baseline="0" dirty="0" smtClean="0">
                          <a:ln>
                            <a:noFill/>
                          </a:ln>
                          <a:solidFill>
                            <a:srgbClr val="FF0000"/>
                          </a:solidFill>
                          <a:effectLst/>
                          <a:latin typeface="Arial" pitchFamily="34" charset="0"/>
                          <a:cs typeface="Arial" pitchFamily="34" charset="0"/>
                        </a:rPr>
                        <a:t>Note: Most flourishing forest sectors have policies focussing on positive incentives making forestry attractive and competitive rather than excessive focus on what is not allowed, which tend to discourage investment and even result in increased illegality. </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a:txBody>
                  <a:tcPr marL="58525" marR="5852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9" name="Rectangle 23"/>
          <p:cNvSpPr txBox="1">
            <a:spLocks noChangeArrowheads="1"/>
          </p:cNvSpPr>
          <p:nvPr/>
        </p:nvSpPr>
        <p:spPr bwMode="auto">
          <a:xfrm>
            <a:off x="0" y="1"/>
            <a:ext cx="9122568" cy="404663"/>
          </a:xfrm>
          <a:prstGeom prst="rect">
            <a:avLst/>
          </a:prstGeom>
          <a:solidFill>
            <a:srgbClr val="9BBB59">
              <a:lumMod val="20000"/>
              <a:lumOff val="80000"/>
            </a:srgbClr>
          </a:solidFill>
        </p:spPr>
        <p:txBody>
          <a:bodyPr vert="horz" wrap="square" lIns="91440" tIns="45720" rIns="91440" bIns="45720" numCol="1" rtlCol="0" anchor="t" anchorCtr="0" compatLnSpc="1">
            <a:prstTxWarp prst="textNoShape">
              <a:avLst/>
            </a:prstTxWarp>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a:ea typeface="+mj-ea"/>
                <a:cs typeface="Arial" pitchFamily="34" charset="0"/>
              </a:rPr>
              <a:t>Generic policy structure – details provided in the handout </a:t>
            </a:r>
            <a:endParaRPr kumimoji="0" lang="en-US" sz="2400" b="1" i="0" u="none" strike="noStrike" kern="1200" cap="none" spc="0" normalizeH="0" baseline="0" noProof="0" dirty="0">
              <a:ln>
                <a:noFill/>
              </a:ln>
              <a:solidFill>
                <a:prstClr val="black"/>
              </a:solidFill>
              <a:effectLst/>
              <a:uLnTx/>
              <a:uFillTx/>
              <a:latin typeface="Calibri"/>
              <a:ea typeface="+mj-ea"/>
              <a:cs typeface="Arial" pitchFamily="34" charset="0"/>
            </a:endParaRPr>
          </a:p>
        </p:txBody>
      </p:sp>
    </p:spTree>
    <p:extLst>
      <p:ext uri="{BB962C8B-B14F-4D97-AF65-F5344CB8AC3E}">
        <p14:creationId xmlns:p14="http://schemas.microsoft.com/office/powerpoint/2010/main" val="16423551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9"/>
          <p:cNvSpPr>
            <a:spLocks noChangeArrowheads="1"/>
          </p:cNvSpPr>
          <p:nvPr/>
        </p:nvSpPr>
        <p:spPr bwMode="auto">
          <a:xfrm>
            <a:off x="57150" y="13604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solidFill>
                <a:srgbClr val="000000"/>
              </a:solidFill>
            </a:endParaRPr>
          </a:p>
        </p:txBody>
      </p:sp>
      <p:sp>
        <p:nvSpPr>
          <p:cNvPr id="8195" name="Rectangle 10"/>
          <p:cNvSpPr>
            <a:spLocks noChangeArrowheads="1"/>
          </p:cNvSpPr>
          <p:nvPr/>
        </p:nvSpPr>
        <p:spPr bwMode="auto">
          <a:xfrm>
            <a:off x="57150" y="13604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solidFill>
                <a:srgbClr val="000000"/>
              </a:solidFill>
            </a:endParaRPr>
          </a:p>
        </p:txBody>
      </p:sp>
      <p:sp>
        <p:nvSpPr>
          <p:cNvPr id="8196" name="Rectangle 11"/>
          <p:cNvSpPr>
            <a:spLocks noChangeArrowheads="1"/>
          </p:cNvSpPr>
          <p:nvPr/>
        </p:nvSpPr>
        <p:spPr bwMode="auto">
          <a:xfrm>
            <a:off x="57150" y="13604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solidFill>
                <a:srgbClr val="000000"/>
              </a:solidFill>
            </a:endParaRPr>
          </a:p>
        </p:txBody>
      </p:sp>
      <p:sp>
        <p:nvSpPr>
          <p:cNvPr id="8197" name="Rectangle 12"/>
          <p:cNvSpPr>
            <a:spLocks noChangeArrowheads="1"/>
          </p:cNvSpPr>
          <p:nvPr/>
        </p:nvSpPr>
        <p:spPr bwMode="auto">
          <a:xfrm>
            <a:off x="57150" y="13604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solidFill>
                <a:srgbClr val="000000"/>
              </a:solidFill>
            </a:endParaRPr>
          </a:p>
        </p:txBody>
      </p:sp>
      <p:pic>
        <p:nvPicPr>
          <p:cNvPr id="8199" name="Picture 2" descr="D:\FAO policy training\FAO policy module\Training package\Illustrations\2nd draft Ariels\img0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250" y="1763713"/>
            <a:ext cx="6180038" cy="4774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Cloud Callout 25"/>
          <p:cNvSpPr>
            <a:spLocks noChangeArrowheads="1"/>
          </p:cNvSpPr>
          <p:nvPr/>
        </p:nvSpPr>
        <p:spPr bwMode="auto">
          <a:xfrm>
            <a:off x="241300" y="692696"/>
            <a:ext cx="3795366" cy="2015579"/>
          </a:xfrm>
          <a:prstGeom prst="cloudCallout">
            <a:avLst>
              <a:gd name="adj1" fmla="val 17775"/>
              <a:gd name="adj2" fmla="val 58324"/>
            </a:avLst>
          </a:prstGeom>
          <a:solidFill>
            <a:srgbClr val="FFFFFF"/>
          </a:solidFill>
          <a:ln w="9525">
            <a:solidFill>
              <a:srgbClr val="000000"/>
            </a:solidFill>
            <a:round/>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Aft>
                <a:spcPts val="1000"/>
              </a:spcAft>
            </a:pPr>
            <a:r>
              <a:rPr lang="en-GB" altLang="en-US" sz="2000" b="1" dirty="0">
                <a:latin typeface="Calibri" pitchFamily="34" charset="0"/>
              </a:rPr>
              <a:t>I think it would be much easier if I just offer this forest guard a bribe.</a:t>
            </a:r>
            <a:endParaRPr lang="en-US" altLang="en-US" sz="2000" b="1" dirty="0"/>
          </a:p>
        </p:txBody>
      </p:sp>
      <p:sp>
        <p:nvSpPr>
          <p:cNvPr id="8202" name="Oval Callout 28"/>
          <p:cNvSpPr>
            <a:spLocks noChangeArrowheads="1"/>
          </p:cNvSpPr>
          <p:nvPr/>
        </p:nvSpPr>
        <p:spPr bwMode="auto">
          <a:xfrm>
            <a:off x="4751388" y="836712"/>
            <a:ext cx="3637036" cy="1871563"/>
          </a:xfrm>
          <a:prstGeom prst="wedgeEllipseCallout">
            <a:avLst>
              <a:gd name="adj1" fmla="val -10472"/>
              <a:gd name="adj2" fmla="val 69403"/>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Aft>
                <a:spcPts val="1000"/>
              </a:spcAft>
            </a:pPr>
            <a:r>
              <a:rPr lang="en-GB" altLang="en-US" sz="2000" b="1" dirty="0">
                <a:latin typeface="Calibri" pitchFamily="34" charset="0"/>
              </a:rPr>
              <a:t>You are required to fill out </a:t>
            </a:r>
            <a:r>
              <a:rPr lang="en-GB" altLang="en-US" sz="2000" b="1" dirty="0" smtClean="0">
                <a:latin typeface="Calibri" pitchFamily="34" charset="0"/>
              </a:rPr>
              <a:t>all these forms</a:t>
            </a:r>
            <a:r>
              <a:rPr lang="en-GB" altLang="en-US" sz="2000" b="1" dirty="0">
                <a:latin typeface="Calibri" pitchFamily="34" charset="0"/>
              </a:rPr>
              <a:t> </a:t>
            </a:r>
            <a:r>
              <a:rPr lang="en-GB" altLang="en-US" sz="2000" b="1" dirty="0" smtClean="0">
                <a:latin typeface="Calibri" pitchFamily="34" charset="0"/>
              </a:rPr>
              <a:t>before you are allowed to harvest those trees.</a:t>
            </a:r>
            <a:endParaRPr lang="en-US" altLang="en-US" sz="2000" b="1" dirty="0"/>
          </a:p>
        </p:txBody>
      </p:sp>
      <p:sp>
        <p:nvSpPr>
          <p:cNvPr id="8203" name="Cloud Callout 27"/>
          <p:cNvSpPr>
            <a:spLocks noChangeArrowheads="1"/>
          </p:cNvSpPr>
          <p:nvPr/>
        </p:nvSpPr>
        <p:spPr bwMode="auto">
          <a:xfrm>
            <a:off x="6569906" y="2627313"/>
            <a:ext cx="2432807" cy="1667668"/>
          </a:xfrm>
          <a:prstGeom prst="cloudCallout">
            <a:avLst>
              <a:gd name="adj1" fmla="val -55226"/>
              <a:gd name="adj2" fmla="val -20360"/>
            </a:avLst>
          </a:prstGeom>
          <a:solidFill>
            <a:srgbClr val="FFFFFF"/>
          </a:solidFill>
          <a:ln w="9525">
            <a:solidFill>
              <a:srgbClr val="000000"/>
            </a:solidFill>
            <a:round/>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Aft>
                <a:spcPts val="1000"/>
              </a:spcAft>
            </a:pPr>
            <a:r>
              <a:rPr lang="en-GB" altLang="en-US" sz="2000" b="1" dirty="0">
                <a:latin typeface="Calibri" pitchFamily="34" charset="0"/>
              </a:rPr>
              <a:t>When will he offer me a bribe</a:t>
            </a:r>
            <a:r>
              <a:rPr lang="en-GB" altLang="en-US" sz="2000" b="1" dirty="0" smtClean="0">
                <a:latin typeface="Calibri" pitchFamily="34" charset="0"/>
              </a:rPr>
              <a:t>? </a:t>
            </a:r>
            <a:endParaRPr lang="en-US" altLang="en-US" sz="2000" b="1" dirty="0"/>
          </a:p>
        </p:txBody>
      </p:sp>
      <p:sp>
        <p:nvSpPr>
          <p:cNvPr id="8204" name="TextBox 1"/>
          <p:cNvSpPr txBox="1">
            <a:spLocks noChangeArrowheads="1"/>
          </p:cNvSpPr>
          <p:nvPr/>
        </p:nvSpPr>
        <p:spPr bwMode="auto">
          <a:xfrm>
            <a:off x="-19404" y="5976176"/>
            <a:ext cx="914197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altLang="en-US" b="1" dirty="0">
                <a:solidFill>
                  <a:schemeClr val="accent2"/>
                </a:solidFill>
              </a:rPr>
              <a:t>Regulations/procedures </a:t>
            </a:r>
            <a:r>
              <a:rPr lang="en-GB" altLang="en-US" b="1" dirty="0" smtClean="0">
                <a:solidFill>
                  <a:schemeClr val="accent2"/>
                </a:solidFill>
              </a:rPr>
              <a:t>that are overly restrictive can be counterproductive –  effective policies should promote user friendly procedures that make legal and sustainable use more attractive.</a:t>
            </a:r>
            <a:endParaRPr lang="en-GB" altLang="en-US" b="1" dirty="0">
              <a:solidFill>
                <a:schemeClr val="accent2"/>
              </a:solidFill>
            </a:endParaRPr>
          </a:p>
        </p:txBody>
      </p:sp>
      <p:sp>
        <p:nvSpPr>
          <p:cNvPr id="13" name="Rectangle 23"/>
          <p:cNvSpPr txBox="1">
            <a:spLocks noChangeArrowheads="1"/>
          </p:cNvSpPr>
          <p:nvPr/>
        </p:nvSpPr>
        <p:spPr bwMode="auto">
          <a:xfrm>
            <a:off x="0" y="1"/>
            <a:ext cx="9122568" cy="980727"/>
          </a:xfrm>
          <a:prstGeom prst="rect">
            <a:avLst/>
          </a:prstGeom>
          <a:solidFill>
            <a:srgbClr val="9BBB59">
              <a:lumMod val="20000"/>
              <a:lumOff val="80000"/>
            </a:srgbClr>
          </a:solidFill>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b="1" dirty="0" smtClean="0">
                <a:solidFill>
                  <a:prstClr val="black"/>
                </a:solidFill>
                <a:latin typeface="Calibri"/>
                <a:cs typeface="Arial" pitchFamily="34" charset="0"/>
              </a:rPr>
              <a:t>Forest policy and resultant regulations – excessive restrictions and complexity can even encourage illegality </a:t>
            </a:r>
            <a:endParaRPr kumimoji="0" lang="en-US" sz="2400" b="1" i="0" u="none" strike="noStrike" kern="1200" cap="none" spc="0" normalizeH="0" baseline="0" noProof="0" dirty="0">
              <a:ln>
                <a:noFill/>
              </a:ln>
              <a:solidFill>
                <a:prstClr val="black"/>
              </a:solidFill>
              <a:effectLst/>
              <a:uLnTx/>
              <a:uFillTx/>
              <a:latin typeface="Calibri"/>
              <a:ea typeface="+mj-ea"/>
              <a:cs typeface="Arial" pitchFamily="34" charset="0"/>
            </a:endParaRPr>
          </a:p>
        </p:txBody>
      </p:sp>
    </p:spTree>
    <p:extLst>
      <p:ext uri="{BB962C8B-B14F-4D97-AF65-F5344CB8AC3E}">
        <p14:creationId xmlns:p14="http://schemas.microsoft.com/office/powerpoint/2010/main" val="1273346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9"/>
          <p:cNvSpPr>
            <a:spLocks noChangeArrowheads="1"/>
          </p:cNvSpPr>
          <p:nvPr/>
        </p:nvSpPr>
        <p:spPr bwMode="auto">
          <a:xfrm>
            <a:off x="57150" y="13604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GB">
              <a:solidFill>
                <a:srgbClr val="000000"/>
              </a:solidFill>
              <a:cs typeface="Arial" pitchFamily="34" charset="0"/>
            </a:endParaRPr>
          </a:p>
        </p:txBody>
      </p:sp>
      <p:sp>
        <p:nvSpPr>
          <p:cNvPr id="16387" name="Rectangle 10"/>
          <p:cNvSpPr>
            <a:spLocks noChangeArrowheads="1"/>
          </p:cNvSpPr>
          <p:nvPr/>
        </p:nvSpPr>
        <p:spPr bwMode="auto">
          <a:xfrm>
            <a:off x="57150" y="13604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GB">
              <a:solidFill>
                <a:srgbClr val="000000"/>
              </a:solidFill>
              <a:cs typeface="Arial" pitchFamily="34" charset="0"/>
            </a:endParaRPr>
          </a:p>
        </p:txBody>
      </p:sp>
      <p:sp>
        <p:nvSpPr>
          <p:cNvPr id="16388" name="Rectangle 11"/>
          <p:cNvSpPr>
            <a:spLocks noChangeArrowheads="1"/>
          </p:cNvSpPr>
          <p:nvPr/>
        </p:nvSpPr>
        <p:spPr bwMode="auto">
          <a:xfrm>
            <a:off x="57150" y="13604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GB">
              <a:solidFill>
                <a:srgbClr val="000000"/>
              </a:solidFill>
              <a:cs typeface="Arial" pitchFamily="34" charset="0"/>
            </a:endParaRPr>
          </a:p>
        </p:txBody>
      </p:sp>
      <p:sp>
        <p:nvSpPr>
          <p:cNvPr id="16389" name="Rectangle 12"/>
          <p:cNvSpPr>
            <a:spLocks noChangeArrowheads="1"/>
          </p:cNvSpPr>
          <p:nvPr/>
        </p:nvSpPr>
        <p:spPr bwMode="auto">
          <a:xfrm>
            <a:off x="57150" y="13604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GB">
              <a:solidFill>
                <a:srgbClr val="000000"/>
              </a:solidFill>
              <a:cs typeface="Arial" pitchFamily="34" charset="0"/>
            </a:endParaRPr>
          </a:p>
        </p:txBody>
      </p:sp>
      <p:sp>
        <p:nvSpPr>
          <p:cNvPr id="16390" name="Rectangle 1"/>
          <p:cNvSpPr>
            <a:spLocks noChangeArrowheads="1"/>
          </p:cNvSpPr>
          <p:nvPr/>
        </p:nvSpPr>
        <p:spPr bwMode="auto">
          <a:xfrm>
            <a:off x="241300" y="1730375"/>
            <a:ext cx="8291513"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endParaRPr lang="en-GB">
              <a:solidFill>
                <a:srgbClr val="000000"/>
              </a:solidFill>
              <a:cs typeface="Arial" pitchFamily="34" charset="0"/>
            </a:endParaRPr>
          </a:p>
          <a:p>
            <a:pPr fontAlgn="base">
              <a:spcBef>
                <a:spcPct val="0"/>
              </a:spcBef>
              <a:spcAft>
                <a:spcPct val="0"/>
              </a:spcAft>
            </a:pPr>
            <a:endParaRPr lang="en-GB">
              <a:solidFill>
                <a:srgbClr val="000000"/>
              </a:solidFill>
              <a:cs typeface="Arial" pitchFamily="34" charset="0"/>
            </a:endParaRPr>
          </a:p>
          <a:p>
            <a:pPr fontAlgn="base">
              <a:spcBef>
                <a:spcPct val="0"/>
              </a:spcBef>
              <a:spcAft>
                <a:spcPct val="0"/>
              </a:spcAft>
            </a:pPr>
            <a:endParaRPr lang="en-GB">
              <a:solidFill>
                <a:srgbClr val="000000"/>
              </a:solidFill>
              <a:cs typeface="Arial" pitchFamily="34" charset="0"/>
            </a:endParaRPr>
          </a:p>
          <a:p>
            <a:pPr fontAlgn="base">
              <a:spcBef>
                <a:spcPct val="0"/>
              </a:spcBef>
              <a:spcAft>
                <a:spcPct val="0"/>
              </a:spcAft>
            </a:pPr>
            <a:endParaRPr lang="en-GB">
              <a:solidFill>
                <a:srgbClr val="000000"/>
              </a:solidFill>
              <a:cs typeface="Arial" pitchFamily="34" charset="0"/>
            </a:endParaRPr>
          </a:p>
          <a:p>
            <a:pPr fontAlgn="base">
              <a:spcBef>
                <a:spcPct val="0"/>
              </a:spcBef>
              <a:spcAft>
                <a:spcPct val="0"/>
              </a:spcAft>
            </a:pPr>
            <a:endParaRPr lang="en-GB">
              <a:solidFill>
                <a:srgbClr val="000000"/>
              </a:solidFill>
              <a:cs typeface="Arial" pitchFamily="34" charset="0"/>
            </a:endParaRPr>
          </a:p>
          <a:p>
            <a:pPr fontAlgn="base">
              <a:spcBef>
                <a:spcPct val="0"/>
              </a:spcBef>
              <a:spcAft>
                <a:spcPct val="0"/>
              </a:spcAft>
            </a:pPr>
            <a:endParaRPr lang="en-GB">
              <a:solidFill>
                <a:srgbClr val="000000"/>
              </a:solidFill>
              <a:cs typeface="Arial" pitchFamily="34" charset="0"/>
            </a:endParaRPr>
          </a:p>
          <a:p>
            <a:pPr fontAlgn="base">
              <a:spcBef>
                <a:spcPct val="0"/>
              </a:spcBef>
              <a:spcAft>
                <a:spcPct val="0"/>
              </a:spcAft>
            </a:pPr>
            <a:endParaRPr lang="en-GB">
              <a:solidFill>
                <a:srgbClr val="000000"/>
              </a:solidFill>
              <a:cs typeface="Arial" pitchFamily="34" charset="0"/>
            </a:endParaRPr>
          </a:p>
        </p:txBody>
      </p:sp>
      <p:sp>
        <p:nvSpPr>
          <p:cNvPr id="16391" name="Rectangle 2"/>
          <p:cNvSpPr>
            <a:spLocks noChangeArrowheads="1"/>
          </p:cNvSpPr>
          <p:nvPr/>
        </p:nvSpPr>
        <p:spPr bwMode="auto">
          <a:xfrm>
            <a:off x="468313" y="3675063"/>
            <a:ext cx="8532812" cy="5540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fontAlgn="base">
              <a:spcBef>
                <a:spcPct val="0"/>
              </a:spcBef>
              <a:spcAft>
                <a:spcPct val="0"/>
              </a:spcAft>
            </a:pPr>
            <a:endParaRPr lang="en-GB" sz="1600">
              <a:solidFill>
                <a:srgbClr val="000000"/>
              </a:solidFill>
              <a:cs typeface="Arial" pitchFamily="34" charset="0"/>
            </a:endParaRPr>
          </a:p>
          <a:p>
            <a:pPr marL="342900" indent="-342900" fontAlgn="base">
              <a:spcBef>
                <a:spcPct val="0"/>
              </a:spcBef>
              <a:spcAft>
                <a:spcPct val="0"/>
              </a:spcAft>
            </a:pPr>
            <a:r>
              <a:rPr lang="en-GB" sz="1400">
                <a:solidFill>
                  <a:srgbClr val="000000"/>
                </a:solidFill>
                <a:cs typeface="Arial" pitchFamily="34" charset="0"/>
              </a:rPr>
              <a:t>.</a:t>
            </a:r>
          </a:p>
        </p:txBody>
      </p:sp>
      <p:graphicFrame>
        <p:nvGraphicFramePr>
          <p:cNvPr id="4" name="Table 3"/>
          <p:cNvGraphicFramePr>
            <a:graphicFrameLocks noGrp="1"/>
          </p:cNvGraphicFramePr>
          <p:nvPr>
            <p:extLst>
              <p:ext uri="{D42A27DB-BD31-4B8C-83A1-F6EECF244321}">
                <p14:modId xmlns:p14="http://schemas.microsoft.com/office/powerpoint/2010/main" val="3451366531"/>
              </p:ext>
            </p:extLst>
          </p:nvPr>
        </p:nvGraphicFramePr>
        <p:xfrm>
          <a:off x="0" y="550937"/>
          <a:ext cx="9122568" cy="6382955"/>
        </p:xfrm>
        <a:graphic>
          <a:graphicData uri="http://schemas.openxmlformats.org/drawingml/2006/table">
            <a:tbl>
              <a:tblPr firstRow="1" bandRow="1">
                <a:tableStyleId>{5C22544A-7EE6-4342-B048-85BDC9FD1C3A}</a:tableStyleId>
              </a:tblPr>
              <a:tblGrid>
                <a:gridCol w="9122568"/>
              </a:tblGrid>
              <a:tr h="1149614">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1" u="sng" dirty="0" smtClean="0">
                          <a:solidFill>
                            <a:schemeClr val="tx1"/>
                          </a:solidFill>
                        </a:rPr>
                        <a:t>Vision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1" dirty="0" smtClean="0">
                          <a:solidFill>
                            <a:srgbClr val="0070C0"/>
                          </a:solidFill>
                        </a:rPr>
                        <a:t>To be the best in the world in sustainable forest management and a global leader in forest sector innovation</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1" dirty="0" smtClean="0">
                          <a:solidFill>
                            <a:srgbClr val="0070C0"/>
                          </a:solidFill>
                        </a:rPr>
                        <a:t>Commitment to sustainable forest management.</a:t>
                      </a:r>
                      <a:endParaRPr lang="en-GB" sz="1800" dirty="0"/>
                    </a:p>
                  </a:txBody>
                  <a:tcPr marL="91454" marR="91454"/>
                </a:tc>
              </a:tr>
              <a:tr h="1414909">
                <a:tc>
                  <a:txBody>
                    <a:bodyPr/>
                    <a:lstStyle/>
                    <a:p>
                      <a:pPr marL="0" indent="0">
                        <a:buFont typeface="Arial" panose="020B0604020202020204" pitchFamily="34" charset="0"/>
                        <a:buNone/>
                      </a:pPr>
                      <a:r>
                        <a:rPr lang="en-GB" sz="1800" b="1" u="sng" dirty="0" smtClean="0">
                          <a:solidFill>
                            <a:schemeClr val="tx1"/>
                          </a:solidFill>
                        </a:rPr>
                        <a:t>National</a:t>
                      </a:r>
                      <a:r>
                        <a:rPr lang="en-GB" sz="1800" b="1" u="sng" baseline="0" dirty="0" smtClean="0">
                          <a:solidFill>
                            <a:schemeClr val="tx1"/>
                          </a:solidFill>
                        </a:rPr>
                        <a:t> priorities</a:t>
                      </a:r>
                    </a:p>
                    <a:p>
                      <a:pPr marL="285750" indent="-285750">
                        <a:buFontTx/>
                        <a:buChar char="-"/>
                      </a:pPr>
                      <a:r>
                        <a:rPr lang="en-GB" sz="1800" b="1" baseline="0" dirty="0" smtClean="0">
                          <a:solidFill>
                            <a:srgbClr val="0070C0"/>
                          </a:solidFill>
                        </a:rPr>
                        <a:t>Forest sector transformation – need to continually innovate and broaden the range of forest related products and services, increase efficiency and engagement with local people.</a:t>
                      </a:r>
                    </a:p>
                    <a:p>
                      <a:pPr marL="285750" indent="-285750">
                        <a:buFontTx/>
                        <a:buChar char="-"/>
                      </a:pPr>
                      <a:r>
                        <a:rPr lang="en-GB" sz="1800" b="1" baseline="0" dirty="0" smtClean="0">
                          <a:solidFill>
                            <a:srgbClr val="0070C0"/>
                          </a:solidFill>
                        </a:rPr>
                        <a:t>Climate change –strengthen role of forests in mitigation and adaptation</a:t>
                      </a:r>
                      <a:endParaRPr lang="en-GB" sz="1800" b="1" dirty="0">
                        <a:solidFill>
                          <a:srgbClr val="0070C0"/>
                        </a:solidFill>
                      </a:endParaRPr>
                    </a:p>
                  </a:txBody>
                  <a:tcPr marL="91454" marR="91454"/>
                </a:tc>
              </a:tr>
              <a:tr h="2210795">
                <a:tc>
                  <a:txBody>
                    <a:bodyPr/>
                    <a:lstStyle/>
                    <a:p>
                      <a:pPr marL="342900" marR="0" indent="-342900" algn="l" defTabSz="914400" rtl="0" eaLnBrk="1" fontAlgn="auto" latinLnBrk="0" hangingPunct="1">
                        <a:lnSpc>
                          <a:spcPct val="100000"/>
                        </a:lnSpc>
                        <a:spcBef>
                          <a:spcPts val="0"/>
                        </a:spcBef>
                        <a:spcAft>
                          <a:spcPts val="0"/>
                        </a:spcAft>
                        <a:buClrTx/>
                        <a:buSzTx/>
                        <a:buFontTx/>
                        <a:buNone/>
                        <a:tabLst/>
                        <a:defRPr/>
                      </a:pPr>
                      <a:r>
                        <a:rPr lang="en-GB" sz="1800" b="1" u="sng" dirty="0" smtClean="0">
                          <a:solidFill>
                            <a:schemeClr val="tx1"/>
                          </a:solidFill>
                        </a:rPr>
                        <a:t>Goals</a:t>
                      </a:r>
                      <a:r>
                        <a:rPr lang="en-GB" sz="1800" b="1" u="sng" baseline="0" dirty="0" smtClean="0">
                          <a:solidFill>
                            <a:schemeClr val="tx1"/>
                          </a:solidFill>
                        </a:rPr>
                        <a:t> and desired outcomes</a:t>
                      </a:r>
                    </a:p>
                    <a:p>
                      <a:pPr marL="342900" marR="0" indent="-342900" algn="l" defTabSz="914400" rtl="0" eaLnBrk="1" fontAlgn="auto" latinLnBrk="0" hangingPunct="1">
                        <a:lnSpc>
                          <a:spcPct val="100000"/>
                        </a:lnSpc>
                        <a:spcBef>
                          <a:spcPts val="0"/>
                        </a:spcBef>
                        <a:spcAft>
                          <a:spcPts val="0"/>
                        </a:spcAft>
                        <a:buClrTx/>
                        <a:buSzTx/>
                        <a:buFontTx/>
                        <a:buNone/>
                        <a:tabLst/>
                        <a:defRPr/>
                      </a:pPr>
                      <a:r>
                        <a:rPr lang="en-GB" sz="1800" b="1" baseline="0" dirty="0" smtClean="0">
                          <a:solidFill>
                            <a:srgbClr val="0070C0"/>
                          </a:solidFill>
                        </a:rPr>
                        <a:t>Goals: A) Ensure a prosperous and sustainable future for Canada’s entire forest sector;	B) Become a world leader in innovative policies and actions to mitigate and adapt to the effects of climate change.</a:t>
                      </a:r>
                    </a:p>
                    <a:p>
                      <a:pPr marL="342900" marR="0" indent="-342900" algn="l" defTabSz="914400" rtl="0" eaLnBrk="1" fontAlgn="auto" latinLnBrk="0" hangingPunct="1">
                        <a:lnSpc>
                          <a:spcPct val="100000"/>
                        </a:lnSpc>
                        <a:spcBef>
                          <a:spcPts val="0"/>
                        </a:spcBef>
                        <a:spcAft>
                          <a:spcPts val="0"/>
                        </a:spcAft>
                        <a:buClrTx/>
                        <a:buSzTx/>
                        <a:buFontTx/>
                        <a:buNone/>
                        <a:tabLst/>
                        <a:defRPr/>
                      </a:pPr>
                      <a:r>
                        <a:rPr lang="en-GB" sz="1800" b="1" baseline="0" dirty="0" smtClean="0">
                          <a:solidFill>
                            <a:srgbClr val="0070C0"/>
                          </a:solidFill>
                        </a:rPr>
                        <a:t>Outcomes: A) Public private research partnerships, Maximise returns through diversification, world leader in environmentally and socially responsible products, developing a skilled workforce. B) Bioenergy production, working with local communities in adaptation and mitigation etc.</a:t>
                      </a:r>
                      <a:endParaRPr lang="en-GB" sz="1800" dirty="0"/>
                    </a:p>
                  </a:txBody>
                  <a:tcPr marL="91454" marR="91454"/>
                </a:tc>
              </a:tr>
              <a:tr h="8843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u="sng" dirty="0" smtClean="0">
                          <a:solidFill>
                            <a:schemeClr val="tx1"/>
                          </a:solidFill>
                        </a:rPr>
                        <a:t>Roles and partnerships </a:t>
                      </a:r>
                      <a:r>
                        <a:rPr lang="en-GB" sz="1800" b="1" u="none" dirty="0" smtClean="0">
                          <a:solidFill>
                            <a:srgbClr val="0070C0"/>
                          </a:solidFill>
                        </a:rPr>
                        <a:t>- List of stakeholders who will work in partnership to implement the strategy</a:t>
                      </a:r>
                      <a:r>
                        <a:rPr lang="en-GB" sz="1800" b="1" u="none" baseline="0" dirty="0" smtClean="0">
                          <a:solidFill>
                            <a:srgbClr val="0070C0"/>
                          </a:solidFill>
                        </a:rPr>
                        <a:t> and their expected roles, </a:t>
                      </a:r>
                      <a:r>
                        <a:rPr lang="en-GB" sz="1800" b="1" u="none" dirty="0" smtClean="0">
                          <a:solidFill>
                            <a:srgbClr val="0070C0"/>
                          </a:solidFill>
                        </a:rPr>
                        <a:t>government bodies, private sector, communities and international partners.</a:t>
                      </a:r>
                      <a:endParaRPr lang="en-GB" sz="1800" b="1" u="none" dirty="0">
                        <a:solidFill>
                          <a:srgbClr val="0070C0"/>
                        </a:solidFill>
                      </a:endParaRPr>
                    </a:p>
                  </a:txBody>
                  <a:tcPr marL="91454" marR="91454"/>
                </a:tc>
              </a:tr>
              <a:tr h="5307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u="sng" dirty="0" smtClean="0">
                          <a:solidFill>
                            <a:schemeClr val="tx1"/>
                          </a:solidFill>
                        </a:rPr>
                        <a:t>Communication and review</a:t>
                      </a:r>
                      <a:r>
                        <a:rPr lang="en-GB" sz="1800" b="1" u="sng" baseline="0" dirty="0" smtClean="0">
                          <a:solidFill>
                            <a:schemeClr val="tx1"/>
                          </a:solidFill>
                        </a:rPr>
                        <a:t> </a:t>
                      </a:r>
                      <a:r>
                        <a:rPr lang="en-GB" sz="1800" b="1" u="none" baseline="0" dirty="0" smtClean="0">
                          <a:solidFill>
                            <a:srgbClr val="0070C0"/>
                          </a:solidFill>
                        </a:rPr>
                        <a:t>– Continuous communication and 3 yearly review.</a:t>
                      </a:r>
                      <a:endParaRPr lang="en-GB" sz="1800" b="1" u="none" dirty="0">
                        <a:solidFill>
                          <a:srgbClr val="0070C0"/>
                        </a:solidFill>
                      </a:endParaRPr>
                    </a:p>
                  </a:txBody>
                  <a:tcPr marL="91454" marR="91454"/>
                </a:tc>
              </a:tr>
            </a:tbl>
          </a:graphicData>
        </a:graphic>
      </p:graphicFrame>
      <p:sp>
        <p:nvSpPr>
          <p:cNvPr id="2" name="TextBox 1"/>
          <p:cNvSpPr txBox="1"/>
          <p:nvPr/>
        </p:nvSpPr>
        <p:spPr>
          <a:xfrm>
            <a:off x="611560" y="574651"/>
            <a:ext cx="7488832" cy="369332"/>
          </a:xfrm>
          <a:prstGeom prst="rect">
            <a:avLst/>
          </a:prstGeom>
          <a:noFill/>
        </p:spPr>
        <p:txBody>
          <a:bodyPr wrap="square" rtlCol="0">
            <a:spAutoFit/>
          </a:bodyPr>
          <a:lstStyle/>
          <a:p>
            <a:pPr algn="ctr"/>
            <a:endParaRPr lang="en-GB" b="1" dirty="0"/>
          </a:p>
        </p:txBody>
      </p:sp>
      <p:sp>
        <p:nvSpPr>
          <p:cNvPr id="11" name="Rectangle 23"/>
          <p:cNvSpPr txBox="1">
            <a:spLocks noChangeArrowheads="1"/>
          </p:cNvSpPr>
          <p:nvPr/>
        </p:nvSpPr>
        <p:spPr bwMode="auto">
          <a:xfrm>
            <a:off x="0" y="1"/>
            <a:ext cx="9122568" cy="574650"/>
          </a:xfrm>
          <a:prstGeom prst="rect">
            <a:avLst/>
          </a:prstGeom>
          <a:solidFill>
            <a:srgbClr val="9BBB59">
              <a:lumMod val="20000"/>
              <a:lumOff val="80000"/>
            </a:srgbClr>
          </a:solidFill>
        </p:spPr>
        <p:txBody>
          <a:bodyPr vert="horz" wrap="square" lIns="91440" tIns="45720" rIns="91440" bIns="45720" numCol="1" rtlCol="0" anchor="t" anchorCtr="0" compatLnSpc="1">
            <a:prstTxWarp prst="textNoShape">
              <a:avLst/>
            </a:prstTxWarp>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b="1" dirty="0"/>
              <a:t>Canada’s forest </a:t>
            </a:r>
            <a:r>
              <a:rPr lang="en-GB" sz="2400" b="1" dirty="0" smtClean="0"/>
              <a:t>strategy </a:t>
            </a:r>
            <a:r>
              <a:rPr lang="en-GB" sz="2400" b="1" dirty="0"/>
              <a:t>– 15 pages </a:t>
            </a:r>
            <a:r>
              <a:rPr lang="en-GB" sz="2400" b="1" dirty="0" smtClean="0"/>
              <a:t>long – developed through inclusive participatory process also</a:t>
            </a:r>
            <a:endParaRPr lang="en-GB" sz="2400" b="1" dirty="0"/>
          </a:p>
        </p:txBody>
      </p:sp>
    </p:spTree>
    <p:extLst>
      <p:ext uri="{BB962C8B-B14F-4D97-AF65-F5344CB8AC3E}">
        <p14:creationId xmlns:p14="http://schemas.microsoft.com/office/powerpoint/2010/main" val="395649685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1683</TotalTime>
  <Words>2892</Words>
  <Application>Microsoft Office PowerPoint</Application>
  <PresentationFormat>On-screen Show (4:3)</PresentationFormat>
  <Paragraphs>381</Paragraphs>
  <Slides>25</Slides>
  <Notes>22</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25</vt:i4>
      </vt:variant>
    </vt:vector>
  </HeadingPairs>
  <TitlesOfParts>
    <vt:vector size="29" baseType="lpstr">
      <vt:lpstr>Default Design</vt:lpstr>
      <vt:lpstr>Office Theme</vt:lpstr>
      <vt:lpstr>1_Office Theme</vt:lpstr>
      <vt:lpstr>Photo Editor Photo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PeterOHara</dc:creator>
  <cp:lastModifiedBy>PeterOHara</cp:lastModifiedBy>
  <cp:revision>109</cp:revision>
  <cp:lastPrinted>2014-02-02T11:36:35Z</cp:lastPrinted>
  <dcterms:created xsi:type="dcterms:W3CDTF">2013-12-11T18:58:06Z</dcterms:created>
  <dcterms:modified xsi:type="dcterms:W3CDTF">2014-08-07T21:58:07Z</dcterms:modified>
</cp:coreProperties>
</file>