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13" r:id="rId2"/>
    <p:sldMasterId id="2147483725" r:id="rId3"/>
  </p:sldMasterIdLst>
  <p:notesMasterIdLst>
    <p:notesMasterId r:id="rId44"/>
  </p:notesMasterIdLst>
  <p:sldIdLst>
    <p:sldId id="359" r:id="rId4"/>
    <p:sldId id="280" r:id="rId5"/>
    <p:sldId id="372" r:id="rId6"/>
    <p:sldId id="361"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394" r:id="rId29"/>
    <p:sldId id="395" r:id="rId30"/>
    <p:sldId id="396" r:id="rId31"/>
    <p:sldId id="397" r:id="rId32"/>
    <p:sldId id="398" r:id="rId33"/>
    <p:sldId id="399" r:id="rId34"/>
    <p:sldId id="371" r:id="rId35"/>
    <p:sldId id="362" r:id="rId36"/>
    <p:sldId id="363" r:id="rId37"/>
    <p:sldId id="364" r:id="rId38"/>
    <p:sldId id="365" r:id="rId39"/>
    <p:sldId id="366" r:id="rId40"/>
    <p:sldId id="367" r:id="rId41"/>
    <p:sldId id="368" r:id="rId42"/>
    <p:sldId id="36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SO_Mati" initials="M" lastIdx="48" clrIdx="0"/>
  <p:cmAuthor id="1" name="pisani" initials="p" lastIdx="26" clrIdx="1"/>
  <p:cmAuthor id="2" name="PeterOHara" initials="P"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3309" autoAdjust="0"/>
  </p:normalViewPr>
  <p:slideViewPr>
    <p:cSldViewPr>
      <p:cViewPr varScale="1">
        <p:scale>
          <a:sx n="76" d="100"/>
          <a:sy n="76" d="100"/>
        </p:scale>
        <p:origin x="-235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6-02T14:31:01.495" idx="25">
    <p:pos x="4520" y="99"/>
    <p:text>Title has been changed and needs translation</p:text>
    <p:extLst>
      <p:ext uri="{C676402C-5697-4E1C-873F-D02D1690AC5C}">
        <p15:threadingInfo xmlns:p15="http://schemas.microsoft.com/office/powerpoint/2012/main" timeZoneBias="-18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0" dt="2014-06-02T14:13:59.509" idx="43">
    <p:pos x="3616" y="549"/>
    <p:text>There are new arrows  on the diagram. Only new text is one in the middle: SFM for
GREENER
ECONOMY</p:text>
    <p:extLst>
      <p:ext uri="{C676402C-5697-4E1C-873F-D02D1690AC5C}">
        <p15:threadingInfo xmlns:p15="http://schemas.microsoft.com/office/powerpoint/2012/main" timeZoneBias="-18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0" dt="2014-06-02T17:42:00.750" idx="44">
    <p:pos x="4965" y="1882"/>
    <p:text>title changed</p:text>
    <p:extLst>
      <p:ext uri="{C676402C-5697-4E1C-873F-D02D1690AC5C}">
        <p15:threadingInfo xmlns:p15="http://schemas.microsoft.com/office/powerpoint/2012/main" timeZoneBias="-18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0" dt="2014-06-02T17:48:00.835" idx="45">
    <p:pos x="560" y="99"/>
    <p:text>word added</p:text>
    <p:extLst>
      <p:ext uri="{C676402C-5697-4E1C-873F-D02D1690AC5C}">
        <p15:threadingInfo xmlns:p15="http://schemas.microsoft.com/office/powerpoint/2012/main" timeZoneBias="-180"/>
      </p:ext>
    </p:extLst>
  </p:cm>
  <p:cm authorId="0" dt="2014-06-02T17:48:09.723" idx="46">
    <p:pos x="318" y="1552"/>
    <p:text>word added</p:text>
    <p:extLst>
      <p:ext uri="{C676402C-5697-4E1C-873F-D02D1690AC5C}">
        <p15:threadingInfo xmlns:p15="http://schemas.microsoft.com/office/powerpoint/2012/main" timeZoneBias="-180"/>
      </p:ext>
    </p:extLst>
  </p:cm>
  <p:cm authorId="0" dt="2014-06-02T17:49:36.971" idx="47">
    <p:pos x="5645" y="1679"/>
    <p:text>several word deleted</p:text>
    <p:extLst>
      <p:ext uri="{C676402C-5697-4E1C-873F-D02D1690AC5C}">
        <p15:threadingInfo xmlns:p15="http://schemas.microsoft.com/office/powerpoint/2012/main" timeZoneBias="-18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4-01-10T11:36:23.481" idx="25">
    <p:pos x="3276" y="97"/>
    <p:text>Mind the sequence of slides. This slide should come before the previous one.</p:text>
  </p:cm>
  <p:cm authorId="0" dt="2014-06-02T18:07:02.603" idx="48">
    <p:pos x="5694" y="2408"/>
    <p:text>several words deleted</p:text>
    <p:extLst>
      <p:ext uri="{C676402C-5697-4E1C-873F-D02D1690AC5C}">
        <p15:threadingInfo xmlns:p15="http://schemas.microsoft.com/office/powerpoint/2012/main" timeZoneBias="-18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4-01-10T11:38:13.581" idx="26">
    <p:pos x="3695" y="97"/>
    <p:text>Have a slide providing a graphical representation of the relationship between:
NF Information System (overarching)
National Forest Monitoring
National Forest Inventory (part of monitoring)</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6-02T14:45:35.616" idx="26">
    <p:pos x="10" y="10"/>
    <p:text>Those slides are shortened files from original presentation and may need slight attention from translator as texts ahave been shortened.</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14-06-02T14:55:33.837" idx="27">
    <p:pos x="285" y="99"/>
    <p:text>This slide is combination of earlier slides. New text: "must be mutually supporting"</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14-06-03T11:27:27.005" idx="28">
    <p:pos x="801" y="609"/>
    <p:text>2 words deleted</p:text>
    <p:extLst>
      <p:ext uri="{C676402C-5697-4E1C-873F-D02D1690AC5C}">
        <p15:threadingInfo xmlns:p15="http://schemas.microsoft.com/office/powerpoint/2012/main" timeZoneBias="-180"/>
      </p:ext>
    </p:extLst>
  </p:cm>
  <p:cm authorId="0" dt="2014-06-03T12:15:19.620" idx="29">
    <p:pos x="1317" y="3120"/>
    <p:text>New sentence, needs translation</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14-06-02T15:34:49.713" idx="30">
    <p:pos x="3045" y="1816"/>
    <p:text>title changed, needs translation</p:text>
    <p:extLst>
      <p:ext uri="{C676402C-5697-4E1C-873F-D02D1690AC5C}">
        <p15:threadingInfo xmlns:p15="http://schemas.microsoft.com/office/powerpoint/2012/main" timeZoneBias="-18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0" dt="2014-06-02T15:50:09.469" idx="31">
    <p:pos x="4257" y="1887"/>
    <p:text>new words need translation</p:text>
    <p:extLst>
      <p:ext uri="{C676402C-5697-4E1C-873F-D02D1690AC5C}">
        <p15:threadingInfo xmlns:p15="http://schemas.microsoft.com/office/powerpoint/2012/main" timeZoneBias="-180"/>
      </p:ext>
    </p:extLst>
  </p:cm>
  <p:cm authorId="0" dt="2014-06-02T16:04:18.514" idx="32">
    <p:pos x="5458" y="2693"/>
    <p:text>words have been rearranged and may need new translation</p:text>
    <p:extLst>
      <p:ext uri="{C676402C-5697-4E1C-873F-D02D1690AC5C}">
        <p15:threadingInfo xmlns:p15="http://schemas.microsoft.com/office/powerpoint/2012/main" timeZoneBias="-18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0" dt="2014-06-02T15:50:09.469" idx="33">
    <p:pos x="4795" y="1048"/>
    <p:text>new words need translation</p:text>
    <p:extLst>
      <p:ext uri="{C676402C-5697-4E1C-873F-D02D1690AC5C}">
        <p15:threadingInfo xmlns:p15="http://schemas.microsoft.com/office/powerpoint/2012/main" timeZoneBias="-180"/>
      </p:ext>
    </p:extLst>
  </p:cm>
  <p:cm authorId="0" dt="2014-06-02T16:04:18.514" idx="34">
    <p:pos x="4778" y="1514"/>
    <p:text>words have been rearranged and may need new translation</p:text>
    <p:extLst>
      <p:ext uri="{C676402C-5697-4E1C-873F-D02D1690AC5C}">
        <p15:threadingInfo xmlns:p15="http://schemas.microsoft.com/office/powerpoint/2012/main" timeZoneBias="-1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0" dt="2014-06-02T16:05:54.438" idx="35">
    <p:pos x="971" y="99"/>
    <p:text>2 words added</p:text>
    <p:extLst>
      <p:ext uri="{C676402C-5697-4E1C-873F-D02D1690AC5C}">
        <p15:threadingInfo xmlns:p15="http://schemas.microsoft.com/office/powerpoint/2012/main" timeZoneBias="-180"/>
      </p:ext>
    </p:extLst>
  </p:cm>
  <p:cm authorId="0" dt="2014-06-02T16:06:26.144" idx="36">
    <p:pos x="1563" y="806"/>
    <p:text>several words deleted</p:text>
    <p:extLst>
      <p:ext uri="{C676402C-5697-4E1C-873F-D02D1690AC5C}">
        <p15:threadingInfo xmlns:p15="http://schemas.microsoft.com/office/powerpoint/2012/main" timeZoneBias="-180"/>
      </p:ext>
    </p:extLst>
  </p:cm>
  <p:cm authorId="0" dt="2014-06-02T16:06:58.526" idx="37">
    <p:pos x="1097" y="1536"/>
    <p:text>several words deleted</p:text>
    <p:extLst>
      <p:ext uri="{C676402C-5697-4E1C-873F-D02D1690AC5C}">
        <p15:threadingInfo xmlns:p15="http://schemas.microsoft.com/office/powerpoint/2012/main" timeZoneBias="-180"/>
      </p:ext>
    </p:extLst>
  </p:cm>
  <p:cm authorId="0" dt="2014-06-02T16:07:34.546" idx="38">
    <p:pos x="2046" y="2737"/>
    <p:text>several words deleted</p:text>
    <p:extLst>
      <p:ext uri="{C676402C-5697-4E1C-873F-D02D1690AC5C}">
        <p15:threadingInfo xmlns:p15="http://schemas.microsoft.com/office/powerpoint/2012/main" timeZoneBias="-180"/>
      </p:ext>
    </p:extLst>
  </p:cm>
  <p:cm authorId="0" dt="2014-06-02T16:08:09.206" idx="39">
    <p:pos x="1629" y="3160"/>
    <p:text>Forestry and forest-realated added, several words deleted</p:text>
    <p:extLst>
      <p:ext uri="{C676402C-5697-4E1C-873F-D02D1690AC5C}">
        <p15:threadingInfo xmlns:p15="http://schemas.microsoft.com/office/powerpoint/2012/main" timeZoneBias="-18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0" dt="2014-06-02T16:14:31.883" idx="40">
    <p:pos x="5118" y="3763"/>
    <p:text>words added</p:text>
    <p:extLst>
      <p:ext uri="{C676402C-5697-4E1C-873F-D02D1690AC5C}">
        <p15:threadingInfo xmlns:p15="http://schemas.microsoft.com/office/powerpoint/2012/main" timeZoneBias="-180"/>
      </p:ext>
    </p:extLst>
  </p:cm>
  <p:cm authorId="0" dt="2014-06-02T16:14:45.666" idx="41">
    <p:pos x="4987" y="99"/>
    <p:text>title changed</p:text>
    <p:extLst>
      <p:ext uri="{C676402C-5697-4E1C-873F-D02D1690AC5C}">
        <p15:threadingInfo xmlns:p15="http://schemas.microsoft.com/office/powerpoint/2012/main" timeZoneBias="-180"/>
      </p:ext>
    </p:extLst>
  </p:cm>
  <p:cm authorId="0" dt="2014-06-02T18:44:46.052" idx="42">
    <p:pos x="3077" y="1410"/>
    <p:text>word "create" deleted</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48A1A9-094A-4A6F-9EDD-180701605E90}" type="datetimeFigureOut">
              <a:rPr lang="en-GB" smtClean="0"/>
              <a:t>07/08/2014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FED2D1-874A-41EE-AF4A-DA03FB4DF8B2}" type="slidenum">
              <a:rPr lang="en-GB" smtClean="0"/>
              <a:t>‹#›</a:t>
            </a:fld>
            <a:endParaRPr lang="en-GB"/>
          </a:p>
        </p:txBody>
      </p:sp>
    </p:spTree>
    <p:extLst>
      <p:ext uri="{BB962C8B-B14F-4D97-AF65-F5344CB8AC3E}">
        <p14:creationId xmlns:p14="http://schemas.microsoft.com/office/powerpoint/2010/main" val="1155528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29" indent="-285742">
              <a:defRPr>
                <a:solidFill>
                  <a:schemeClr val="tx1"/>
                </a:solidFill>
                <a:latin typeface="Arial" charset="0"/>
              </a:defRPr>
            </a:lvl2pPr>
            <a:lvl3pPr marL="1142969" indent="-228594">
              <a:defRPr>
                <a:solidFill>
                  <a:schemeClr val="tx1"/>
                </a:solidFill>
                <a:latin typeface="Arial" charset="0"/>
              </a:defRPr>
            </a:lvl3pPr>
            <a:lvl4pPr marL="1600157" indent="-228594">
              <a:defRPr>
                <a:solidFill>
                  <a:schemeClr val="tx1"/>
                </a:solidFill>
                <a:latin typeface="Arial" charset="0"/>
              </a:defRPr>
            </a:lvl4pPr>
            <a:lvl5pPr marL="2057344" indent="-228594">
              <a:defRPr>
                <a:solidFill>
                  <a:schemeClr val="tx1"/>
                </a:solidFill>
                <a:latin typeface="Arial" charset="0"/>
              </a:defRPr>
            </a:lvl5pPr>
            <a:lvl6pPr marL="2514531" indent="-228594" fontAlgn="base">
              <a:spcBef>
                <a:spcPct val="0"/>
              </a:spcBef>
              <a:spcAft>
                <a:spcPct val="0"/>
              </a:spcAft>
              <a:defRPr>
                <a:solidFill>
                  <a:schemeClr val="tx1"/>
                </a:solidFill>
                <a:latin typeface="Arial" charset="0"/>
              </a:defRPr>
            </a:lvl6pPr>
            <a:lvl7pPr marL="2971719" indent="-228594" fontAlgn="base">
              <a:spcBef>
                <a:spcPct val="0"/>
              </a:spcBef>
              <a:spcAft>
                <a:spcPct val="0"/>
              </a:spcAft>
              <a:defRPr>
                <a:solidFill>
                  <a:schemeClr val="tx1"/>
                </a:solidFill>
                <a:latin typeface="Arial" charset="0"/>
              </a:defRPr>
            </a:lvl7pPr>
            <a:lvl8pPr marL="3428906" indent="-228594" fontAlgn="base">
              <a:spcBef>
                <a:spcPct val="0"/>
              </a:spcBef>
              <a:spcAft>
                <a:spcPct val="0"/>
              </a:spcAft>
              <a:defRPr>
                <a:solidFill>
                  <a:schemeClr val="tx1"/>
                </a:solidFill>
                <a:latin typeface="Arial" charset="0"/>
              </a:defRPr>
            </a:lvl8pPr>
            <a:lvl9pPr marL="3886094" indent="-228594" fontAlgn="base">
              <a:spcBef>
                <a:spcPct val="0"/>
              </a:spcBef>
              <a:spcAft>
                <a:spcPct val="0"/>
              </a:spcAft>
              <a:defRPr>
                <a:solidFill>
                  <a:schemeClr val="tx1"/>
                </a:solidFill>
                <a:latin typeface="Arial" charset="0"/>
              </a:defRPr>
            </a:lvl9pPr>
          </a:lstStyle>
          <a:p>
            <a:pPr fontAlgn="base">
              <a:spcBef>
                <a:spcPct val="0"/>
              </a:spcBef>
              <a:spcAft>
                <a:spcPct val="0"/>
              </a:spcAft>
              <a:defRPr/>
            </a:pPr>
            <a:fld id="{55A8C918-2CBA-484A-9F9C-A855D77B46E0}" type="slidenum">
              <a:rPr lang="en-GB" smtClean="0">
                <a:solidFill>
                  <a:srgbClr val="000000"/>
                </a:solidFill>
                <a:latin typeface="Calibri" pitchFamily="34" charset="0"/>
              </a:rPr>
              <a:pPr fontAlgn="base">
                <a:spcBef>
                  <a:spcPct val="0"/>
                </a:spcBef>
                <a:spcAft>
                  <a:spcPct val="0"/>
                </a:spcAft>
                <a:defRPr/>
              </a:pPr>
              <a:t>1</a:t>
            </a:fld>
            <a:endParaRPr lang="en-GB" smtClean="0">
              <a:solidFill>
                <a:srgbClr val="000000"/>
              </a:solidFill>
              <a:latin typeface="Calibri"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extLst>
      <p:ext uri="{BB962C8B-B14F-4D97-AF65-F5344CB8AC3E}">
        <p14:creationId xmlns:p14="http://schemas.microsoft.com/office/powerpoint/2010/main" val="115081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29" indent="-285742">
              <a:defRPr>
                <a:solidFill>
                  <a:schemeClr val="tx1"/>
                </a:solidFill>
                <a:latin typeface="Arial" charset="0"/>
              </a:defRPr>
            </a:lvl2pPr>
            <a:lvl3pPr marL="1142969" indent="-228594">
              <a:defRPr>
                <a:solidFill>
                  <a:schemeClr val="tx1"/>
                </a:solidFill>
                <a:latin typeface="Arial" charset="0"/>
              </a:defRPr>
            </a:lvl3pPr>
            <a:lvl4pPr marL="1600157" indent="-228594">
              <a:defRPr>
                <a:solidFill>
                  <a:schemeClr val="tx1"/>
                </a:solidFill>
                <a:latin typeface="Arial" charset="0"/>
              </a:defRPr>
            </a:lvl4pPr>
            <a:lvl5pPr marL="2057344" indent="-228594">
              <a:defRPr>
                <a:solidFill>
                  <a:schemeClr val="tx1"/>
                </a:solidFill>
                <a:latin typeface="Arial" charset="0"/>
              </a:defRPr>
            </a:lvl5pPr>
            <a:lvl6pPr marL="2514531" indent="-228594" fontAlgn="base">
              <a:spcBef>
                <a:spcPct val="0"/>
              </a:spcBef>
              <a:spcAft>
                <a:spcPct val="0"/>
              </a:spcAft>
              <a:defRPr>
                <a:solidFill>
                  <a:schemeClr val="tx1"/>
                </a:solidFill>
                <a:latin typeface="Arial" charset="0"/>
              </a:defRPr>
            </a:lvl6pPr>
            <a:lvl7pPr marL="2971719" indent="-228594" fontAlgn="base">
              <a:spcBef>
                <a:spcPct val="0"/>
              </a:spcBef>
              <a:spcAft>
                <a:spcPct val="0"/>
              </a:spcAft>
              <a:defRPr>
                <a:solidFill>
                  <a:schemeClr val="tx1"/>
                </a:solidFill>
                <a:latin typeface="Arial" charset="0"/>
              </a:defRPr>
            </a:lvl7pPr>
            <a:lvl8pPr marL="3428906" indent="-228594" fontAlgn="base">
              <a:spcBef>
                <a:spcPct val="0"/>
              </a:spcBef>
              <a:spcAft>
                <a:spcPct val="0"/>
              </a:spcAft>
              <a:defRPr>
                <a:solidFill>
                  <a:schemeClr val="tx1"/>
                </a:solidFill>
                <a:latin typeface="Arial" charset="0"/>
              </a:defRPr>
            </a:lvl8pPr>
            <a:lvl9pPr marL="3886094" indent="-228594" fontAlgn="base">
              <a:spcBef>
                <a:spcPct val="0"/>
              </a:spcBef>
              <a:spcAft>
                <a:spcPct val="0"/>
              </a:spcAft>
              <a:defRPr>
                <a:solidFill>
                  <a:schemeClr val="tx1"/>
                </a:solidFill>
                <a:latin typeface="Arial" charset="0"/>
              </a:defRPr>
            </a:lvl9pPr>
          </a:lstStyle>
          <a:p>
            <a:pPr fontAlgn="base">
              <a:spcBef>
                <a:spcPct val="0"/>
              </a:spcBef>
              <a:spcAft>
                <a:spcPct val="0"/>
              </a:spcAft>
              <a:defRPr/>
            </a:pPr>
            <a:fld id="{55A8C918-2CBA-484A-9F9C-A855D77B46E0}" type="slidenum">
              <a:rPr lang="en-GB" smtClean="0">
                <a:solidFill>
                  <a:srgbClr val="000000"/>
                </a:solidFill>
                <a:latin typeface="Calibri" pitchFamily="34" charset="0"/>
              </a:rPr>
              <a:pPr fontAlgn="base">
                <a:spcBef>
                  <a:spcPct val="0"/>
                </a:spcBef>
                <a:spcAft>
                  <a:spcPct val="0"/>
                </a:spcAft>
                <a:defRPr/>
              </a:pPr>
              <a:t>37</a:t>
            </a:fld>
            <a:endParaRPr lang="en-GB" smtClean="0">
              <a:solidFill>
                <a:srgbClr val="000000"/>
              </a:solidFill>
              <a:latin typeface="Calibri"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latin typeface="Arial" pitchFamily="34" charset="0"/>
              </a:rPr>
              <a:t>BIG SHEET</a:t>
            </a:r>
            <a:r>
              <a:rPr lang="en-GB" baseline="0" dirty="0" smtClean="0">
                <a:latin typeface="Arial" pitchFamily="34" charset="0"/>
              </a:rPr>
              <a:t>: As before</a:t>
            </a:r>
            <a:endParaRPr lang="en-GB" dirty="0" smtClean="0">
              <a:latin typeface="Arial" pitchFamily="34" charset="0"/>
            </a:endParaRPr>
          </a:p>
        </p:txBody>
      </p:sp>
    </p:spTree>
    <p:extLst>
      <p:ext uri="{BB962C8B-B14F-4D97-AF65-F5344CB8AC3E}">
        <p14:creationId xmlns:p14="http://schemas.microsoft.com/office/powerpoint/2010/main" val="1309245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29" indent="-285742">
              <a:defRPr>
                <a:solidFill>
                  <a:schemeClr val="tx1"/>
                </a:solidFill>
                <a:latin typeface="Arial" charset="0"/>
              </a:defRPr>
            </a:lvl2pPr>
            <a:lvl3pPr marL="1142969" indent="-228594">
              <a:defRPr>
                <a:solidFill>
                  <a:schemeClr val="tx1"/>
                </a:solidFill>
                <a:latin typeface="Arial" charset="0"/>
              </a:defRPr>
            </a:lvl3pPr>
            <a:lvl4pPr marL="1600157" indent="-228594">
              <a:defRPr>
                <a:solidFill>
                  <a:schemeClr val="tx1"/>
                </a:solidFill>
                <a:latin typeface="Arial" charset="0"/>
              </a:defRPr>
            </a:lvl4pPr>
            <a:lvl5pPr marL="2057344" indent="-228594">
              <a:defRPr>
                <a:solidFill>
                  <a:schemeClr val="tx1"/>
                </a:solidFill>
                <a:latin typeface="Arial" charset="0"/>
              </a:defRPr>
            </a:lvl5pPr>
            <a:lvl6pPr marL="2514531" indent="-228594" fontAlgn="base">
              <a:spcBef>
                <a:spcPct val="0"/>
              </a:spcBef>
              <a:spcAft>
                <a:spcPct val="0"/>
              </a:spcAft>
              <a:defRPr>
                <a:solidFill>
                  <a:schemeClr val="tx1"/>
                </a:solidFill>
                <a:latin typeface="Arial" charset="0"/>
              </a:defRPr>
            </a:lvl6pPr>
            <a:lvl7pPr marL="2971719" indent="-228594" fontAlgn="base">
              <a:spcBef>
                <a:spcPct val="0"/>
              </a:spcBef>
              <a:spcAft>
                <a:spcPct val="0"/>
              </a:spcAft>
              <a:defRPr>
                <a:solidFill>
                  <a:schemeClr val="tx1"/>
                </a:solidFill>
                <a:latin typeface="Arial" charset="0"/>
              </a:defRPr>
            </a:lvl7pPr>
            <a:lvl8pPr marL="3428906" indent="-228594" fontAlgn="base">
              <a:spcBef>
                <a:spcPct val="0"/>
              </a:spcBef>
              <a:spcAft>
                <a:spcPct val="0"/>
              </a:spcAft>
              <a:defRPr>
                <a:solidFill>
                  <a:schemeClr val="tx1"/>
                </a:solidFill>
                <a:latin typeface="Arial" charset="0"/>
              </a:defRPr>
            </a:lvl8pPr>
            <a:lvl9pPr marL="3886094" indent="-228594" fontAlgn="base">
              <a:spcBef>
                <a:spcPct val="0"/>
              </a:spcBef>
              <a:spcAft>
                <a:spcPct val="0"/>
              </a:spcAft>
              <a:defRPr>
                <a:solidFill>
                  <a:schemeClr val="tx1"/>
                </a:solidFill>
                <a:latin typeface="Arial" charset="0"/>
              </a:defRPr>
            </a:lvl9pPr>
          </a:lstStyle>
          <a:p>
            <a:pPr fontAlgn="base">
              <a:spcBef>
                <a:spcPct val="0"/>
              </a:spcBef>
              <a:spcAft>
                <a:spcPct val="0"/>
              </a:spcAft>
              <a:defRPr/>
            </a:pPr>
            <a:fld id="{55A8C918-2CBA-484A-9F9C-A855D77B46E0}" type="slidenum">
              <a:rPr lang="en-GB" smtClean="0">
                <a:solidFill>
                  <a:srgbClr val="000000"/>
                </a:solidFill>
                <a:latin typeface="Calibri" pitchFamily="34" charset="0"/>
              </a:rPr>
              <a:pPr fontAlgn="base">
                <a:spcBef>
                  <a:spcPct val="0"/>
                </a:spcBef>
                <a:spcAft>
                  <a:spcPct val="0"/>
                </a:spcAft>
                <a:defRPr/>
              </a:pPr>
              <a:t>38</a:t>
            </a:fld>
            <a:endParaRPr lang="en-GB" smtClean="0">
              <a:solidFill>
                <a:srgbClr val="000000"/>
              </a:solidFill>
              <a:latin typeface="Calibri"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latin typeface="Arial" pitchFamily="34" charset="0"/>
              </a:rPr>
              <a:t>BIG SHEET</a:t>
            </a:r>
            <a:r>
              <a:rPr lang="en-GB" baseline="0" dirty="0" smtClean="0">
                <a:latin typeface="Arial" pitchFamily="34" charset="0"/>
              </a:rPr>
              <a:t>: As Before</a:t>
            </a:r>
            <a:endParaRPr lang="en-GB" dirty="0" smtClean="0">
              <a:latin typeface="Arial" pitchFamily="34" charset="0"/>
            </a:endParaRPr>
          </a:p>
        </p:txBody>
      </p:sp>
    </p:spTree>
    <p:extLst>
      <p:ext uri="{BB962C8B-B14F-4D97-AF65-F5344CB8AC3E}">
        <p14:creationId xmlns:p14="http://schemas.microsoft.com/office/powerpoint/2010/main" val="3717896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29" indent="-285742">
              <a:defRPr>
                <a:solidFill>
                  <a:schemeClr val="tx1"/>
                </a:solidFill>
                <a:latin typeface="Arial" charset="0"/>
              </a:defRPr>
            </a:lvl2pPr>
            <a:lvl3pPr marL="1142969" indent="-228594">
              <a:defRPr>
                <a:solidFill>
                  <a:schemeClr val="tx1"/>
                </a:solidFill>
                <a:latin typeface="Arial" charset="0"/>
              </a:defRPr>
            </a:lvl3pPr>
            <a:lvl4pPr marL="1600157" indent="-228594">
              <a:defRPr>
                <a:solidFill>
                  <a:schemeClr val="tx1"/>
                </a:solidFill>
                <a:latin typeface="Arial" charset="0"/>
              </a:defRPr>
            </a:lvl4pPr>
            <a:lvl5pPr marL="2057344" indent="-228594">
              <a:defRPr>
                <a:solidFill>
                  <a:schemeClr val="tx1"/>
                </a:solidFill>
                <a:latin typeface="Arial" charset="0"/>
              </a:defRPr>
            </a:lvl5pPr>
            <a:lvl6pPr marL="2514531" indent="-228594" fontAlgn="base">
              <a:spcBef>
                <a:spcPct val="0"/>
              </a:spcBef>
              <a:spcAft>
                <a:spcPct val="0"/>
              </a:spcAft>
              <a:defRPr>
                <a:solidFill>
                  <a:schemeClr val="tx1"/>
                </a:solidFill>
                <a:latin typeface="Arial" charset="0"/>
              </a:defRPr>
            </a:lvl6pPr>
            <a:lvl7pPr marL="2971719" indent="-228594" fontAlgn="base">
              <a:spcBef>
                <a:spcPct val="0"/>
              </a:spcBef>
              <a:spcAft>
                <a:spcPct val="0"/>
              </a:spcAft>
              <a:defRPr>
                <a:solidFill>
                  <a:schemeClr val="tx1"/>
                </a:solidFill>
                <a:latin typeface="Arial" charset="0"/>
              </a:defRPr>
            </a:lvl7pPr>
            <a:lvl8pPr marL="3428906" indent="-228594" fontAlgn="base">
              <a:spcBef>
                <a:spcPct val="0"/>
              </a:spcBef>
              <a:spcAft>
                <a:spcPct val="0"/>
              </a:spcAft>
              <a:defRPr>
                <a:solidFill>
                  <a:schemeClr val="tx1"/>
                </a:solidFill>
                <a:latin typeface="Arial" charset="0"/>
              </a:defRPr>
            </a:lvl8pPr>
            <a:lvl9pPr marL="3886094" indent="-228594" fontAlgn="base">
              <a:spcBef>
                <a:spcPct val="0"/>
              </a:spcBef>
              <a:spcAft>
                <a:spcPct val="0"/>
              </a:spcAft>
              <a:defRPr>
                <a:solidFill>
                  <a:schemeClr val="tx1"/>
                </a:solidFill>
                <a:latin typeface="Arial" charset="0"/>
              </a:defRPr>
            </a:lvl9pPr>
          </a:lstStyle>
          <a:p>
            <a:pPr fontAlgn="base">
              <a:spcBef>
                <a:spcPct val="0"/>
              </a:spcBef>
              <a:spcAft>
                <a:spcPct val="0"/>
              </a:spcAft>
              <a:defRPr/>
            </a:pPr>
            <a:fld id="{55A8C918-2CBA-484A-9F9C-A855D77B46E0}" type="slidenum">
              <a:rPr lang="en-GB" smtClean="0">
                <a:solidFill>
                  <a:srgbClr val="000000"/>
                </a:solidFill>
                <a:latin typeface="Calibri" pitchFamily="34" charset="0"/>
              </a:rPr>
              <a:pPr fontAlgn="base">
                <a:spcBef>
                  <a:spcPct val="0"/>
                </a:spcBef>
                <a:spcAft>
                  <a:spcPct val="0"/>
                </a:spcAft>
                <a:defRPr/>
              </a:pPr>
              <a:t>39</a:t>
            </a:fld>
            <a:endParaRPr lang="en-GB" smtClean="0">
              <a:solidFill>
                <a:srgbClr val="000000"/>
              </a:solidFill>
              <a:latin typeface="Calibri"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latin typeface="Arial" pitchFamily="34" charset="0"/>
              </a:rPr>
              <a:t>BIG SHEET:</a:t>
            </a:r>
            <a:r>
              <a:rPr lang="en-GB" baseline="0" dirty="0" smtClean="0">
                <a:latin typeface="Arial" pitchFamily="34" charset="0"/>
              </a:rPr>
              <a:t> </a:t>
            </a:r>
            <a:r>
              <a:rPr lang="en-GB" baseline="0" smtClean="0">
                <a:latin typeface="Arial" pitchFamily="34" charset="0"/>
              </a:rPr>
              <a:t>As before</a:t>
            </a:r>
            <a:endParaRPr lang="en-GB" dirty="0" smtClean="0">
              <a:latin typeface="Arial" pitchFamily="34" charset="0"/>
            </a:endParaRPr>
          </a:p>
        </p:txBody>
      </p:sp>
    </p:spTree>
    <p:extLst>
      <p:ext uri="{BB962C8B-B14F-4D97-AF65-F5344CB8AC3E}">
        <p14:creationId xmlns:p14="http://schemas.microsoft.com/office/powerpoint/2010/main" val="1611627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29" indent="-285742">
              <a:defRPr>
                <a:solidFill>
                  <a:schemeClr val="tx1"/>
                </a:solidFill>
                <a:latin typeface="Arial" charset="0"/>
              </a:defRPr>
            </a:lvl2pPr>
            <a:lvl3pPr marL="1142969" indent="-228594">
              <a:defRPr>
                <a:solidFill>
                  <a:schemeClr val="tx1"/>
                </a:solidFill>
                <a:latin typeface="Arial" charset="0"/>
              </a:defRPr>
            </a:lvl3pPr>
            <a:lvl4pPr marL="1600157" indent="-228594">
              <a:defRPr>
                <a:solidFill>
                  <a:schemeClr val="tx1"/>
                </a:solidFill>
                <a:latin typeface="Arial" charset="0"/>
              </a:defRPr>
            </a:lvl4pPr>
            <a:lvl5pPr marL="2057344" indent="-228594">
              <a:defRPr>
                <a:solidFill>
                  <a:schemeClr val="tx1"/>
                </a:solidFill>
                <a:latin typeface="Arial" charset="0"/>
              </a:defRPr>
            </a:lvl5pPr>
            <a:lvl6pPr marL="2514531" indent="-228594" fontAlgn="base">
              <a:spcBef>
                <a:spcPct val="0"/>
              </a:spcBef>
              <a:spcAft>
                <a:spcPct val="0"/>
              </a:spcAft>
              <a:defRPr>
                <a:solidFill>
                  <a:schemeClr val="tx1"/>
                </a:solidFill>
                <a:latin typeface="Arial" charset="0"/>
              </a:defRPr>
            </a:lvl6pPr>
            <a:lvl7pPr marL="2971719" indent="-228594" fontAlgn="base">
              <a:spcBef>
                <a:spcPct val="0"/>
              </a:spcBef>
              <a:spcAft>
                <a:spcPct val="0"/>
              </a:spcAft>
              <a:defRPr>
                <a:solidFill>
                  <a:schemeClr val="tx1"/>
                </a:solidFill>
                <a:latin typeface="Arial" charset="0"/>
              </a:defRPr>
            </a:lvl7pPr>
            <a:lvl8pPr marL="3428906" indent="-228594" fontAlgn="base">
              <a:spcBef>
                <a:spcPct val="0"/>
              </a:spcBef>
              <a:spcAft>
                <a:spcPct val="0"/>
              </a:spcAft>
              <a:defRPr>
                <a:solidFill>
                  <a:schemeClr val="tx1"/>
                </a:solidFill>
                <a:latin typeface="Arial" charset="0"/>
              </a:defRPr>
            </a:lvl8pPr>
            <a:lvl9pPr marL="3886094" indent="-228594" fontAlgn="base">
              <a:spcBef>
                <a:spcPct val="0"/>
              </a:spcBef>
              <a:spcAft>
                <a:spcPct val="0"/>
              </a:spcAft>
              <a:defRPr>
                <a:solidFill>
                  <a:schemeClr val="tx1"/>
                </a:solidFill>
                <a:latin typeface="Arial" charset="0"/>
              </a:defRPr>
            </a:lvl9pPr>
          </a:lstStyle>
          <a:p>
            <a:pPr fontAlgn="base">
              <a:spcBef>
                <a:spcPct val="0"/>
              </a:spcBef>
              <a:spcAft>
                <a:spcPct val="0"/>
              </a:spcAft>
              <a:defRPr/>
            </a:pPr>
            <a:fld id="{55A8C918-2CBA-484A-9F9C-A855D77B46E0}" type="slidenum">
              <a:rPr lang="en-GB" smtClean="0">
                <a:solidFill>
                  <a:srgbClr val="000000"/>
                </a:solidFill>
                <a:latin typeface="Calibri" pitchFamily="34" charset="0"/>
              </a:rPr>
              <a:pPr fontAlgn="base">
                <a:spcBef>
                  <a:spcPct val="0"/>
                </a:spcBef>
                <a:spcAft>
                  <a:spcPct val="0"/>
                </a:spcAft>
                <a:defRPr/>
              </a:pPr>
              <a:t>40</a:t>
            </a:fld>
            <a:endParaRPr lang="en-GB" smtClean="0">
              <a:solidFill>
                <a:srgbClr val="000000"/>
              </a:solidFill>
              <a:latin typeface="Calibri"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extLst>
      <p:ext uri="{BB962C8B-B14F-4D97-AF65-F5344CB8AC3E}">
        <p14:creationId xmlns:p14="http://schemas.microsoft.com/office/powerpoint/2010/main" val="323988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29" indent="-285742">
              <a:defRPr>
                <a:solidFill>
                  <a:schemeClr val="tx1"/>
                </a:solidFill>
                <a:latin typeface="Arial" charset="0"/>
              </a:defRPr>
            </a:lvl2pPr>
            <a:lvl3pPr marL="1142969" indent="-228594">
              <a:defRPr>
                <a:solidFill>
                  <a:schemeClr val="tx1"/>
                </a:solidFill>
                <a:latin typeface="Arial" charset="0"/>
              </a:defRPr>
            </a:lvl3pPr>
            <a:lvl4pPr marL="1600157" indent="-228594">
              <a:defRPr>
                <a:solidFill>
                  <a:schemeClr val="tx1"/>
                </a:solidFill>
                <a:latin typeface="Arial" charset="0"/>
              </a:defRPr>
            </a:lvl4pPr>
            <a:lvl5pPr marL="2057344" indent="-228594">
              <a:defRPr>
                <a:solidFill>
                  <a:schemeClr val="tx1"/>
                </a:solidFill>
                <a:latin typeface="Arial" charset="0"/>
              </a:defRPr>
            </a:lvl5pPr>
            <a:lvl6pPr marL="2514531" indent="-228594" fontAlgn="base">
              <a:spcBef>
                <a:spcPct val="0"/>
              </a:spcBef>
              <a:spcAft>
                <a:spcPct val="0"/>
              </a:spcAft>
              <a:defRPr>
                <a:solidFill>
                  <a:schemeClr val="tx1"/>
                </a:solidFill>
                <a:latin typeface="Arial" charset="0"/>
              </a:defRPr>
            </a:lvl6pPr>
            <a:lvl7pPr marL="2971719" indent="-228594" fontAlgn="base">
              <a:spcBef>
                <a:spcPct val="0"/>
              </a:spcBef>
              <a:spcAft>
                <a:spcPct val="0"/>
              </a:spcAft>
              <a:defRPr>
                <a:solidFill>
                  <a:schemeClr val="tx1"/>
                </a:solidFill>
                <a:latin typeface="Arial" charset="0"/>
              </a:defRPr>
            </a:lvl7pPr>
            <a:lvl8pPr marL="3428906" indent="-228594" fontAlgn="base">
              <a:spcBef>
                <a:spcPct val="0"/>
              </a:spcBef>
              <a:spcAft>
                <a:spcPct val="0"/>
              </a:spcAft>
              <a:defRPr>
                <a:solidFill>
                  <a:schemeClr val="tx1"/>
                </a:solidFill>
                <a:latin typeface="Arial" charset="0"/>
              </a:defRPr>
            </a:lvl8pPr>
            <a:lvl9pPr marL="3886094" indent="-228594" fontAlgn="base">
              <a:spcBef>
                <a:spcPct val="0"/>
              </a:spcBef>
              <a:spcAft>
                <a:spcPct val="0"/>
              </a:spcAft>
              <a:defRPr>
                <a:solidFill>
                  <a:schemeClr val="tx1"/>
                </a:solidFill>
                <a:latin typeface="Arial" charset="0"/>
              </a:defRPr>
            </a:lvl9pPr>
          </a:lstStyle>
          <a:p>
            <a:pPr fontAlgn="base">
              <a:spcBef>
                <a:spcPct val="0"/>
              </a:spcBef>
              <a:spcAft>
                <a:spcPct val="0"/>
              </a:spcAft>
              <a:defRPr/>
            </a:pPr>
            <a:fld id="{55A8C918-2CBA-484A-9F9C-A855D77B46E0}" type="slidenum">
              <a:rPr lang="en-GB" smtClean="0">
                <a:solidFill>
                  <a:srgbClr val="000000"/>
                </a:solidFill>
                <a:latin typeface="Calibri" pitchFamily="34" charset="0"/>
              </a:rPr>
              <a:pPr fontAlgn="base">
                <a:spcBef>
                  <a:spcPct val="0"/>
                </a:spcBef>
                <a:spcAft>
                  <a:spcPct val="0"/>
                </a:spcAft>
                <a:defRPr/>
              </a:pPr>
              <a:t>2</a:t>
            </a:fld>
            <a:endParaRPr lang="en-GB" smtClean="0">
              <a:solidFill>
                <a:srgbClr val="000000"/>
              </a:solidFill>
              <a:latin typeface="Calibri"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latin typeface="Arial" pitchFamily="34" charset="0"/>
              </a:rPr>
              <a:t>Hand over the time cards and remind new teams of their responsibilities.</a:t>
            </a:r>
          </a:p>
        </p:txBody>
      </p:sp>
    </p:spTree>
    <p:extLst>
      <p:ext uri="{BB962C8B-B14F-4D97-AF65-F5344CB8AC3E}">
        <p14:creationId xmlns:p14="http://schemas.microsoft.com/office/powerpoint/2010/main" val="2631558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620F39-5C48-4641-B0AD-203AECB85CE7}" type="slidenum">
              <a:rPr lang="en-GB" smtClean="0">
                <a:solidFill>
                  <a:prstClr val="black"/>
                </a:solidFill>
                <a:latin typeface="Arial" charset="0"/>
              </a:rPr>
              <a:pPr fontAlgn="base">
                <a:spcBef>
                  <a:spcPct val="0"/>
                </a:spcBef>
                <a:spcAft>
                  <a:spcPct val="0"/>
                </a:spcAft>
                <a:defRPr/>
              </a:pPr>
              <a:t>3</a:t>
            </a:fld>
            <a:endParaRPr lang="en-GB" smtClean="0">
              <a:solidFill>
                <a:prstClr val="black"/>
              </a:solidFill>
              <a:latin typeface="Arial"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29" indent="-285742">
              <a:defRPr>
                <a:solidFill>
                  <a:schemeClr val="tx1"/>
                </a:solidFill>
                <a:latin typeface="Arial" charset="0"/>
              </a:defRPr>
            </a:lvl2pPr>
            <a:lvl3pPr marL="1142969" indent="-228594">
              <a:defRPr>
                <a:solidFill>
                  <a:schemeClr val="tx1"/>
                </a:solidFill>
                <a:latin typeface="Arial" charset="0"/>
              </a:defRPr>
            </a:lvl3pPr>
            <a:lvl4pPr marL="1600157" indent="-228594">
              <a:defRPr>
                <a:solidFill>
                  <a:schemeClr val="tx1"/>
                </a:solidFill>
                <a:latin typeface="Arial" charset="0"/>
              </a:defRPr>
            </a:lvl4pPr>
            <a:lvl5pPr marL="2057344" indent="-228594">
              <a:defRPr>
                <a:solidFill>
                  <a:schemeClr val="tx1"/>
                </a:solidFill>
                <a:latin typeface="Arial" charset="0"/>
              </a:defRPr>
            </a:lvl5pPr>
            <a:lvl6pPr marL="2514531" indent="-228594" fontAlgn="base">
              <a:spcBef>
                <a:spcPct val="0"/>
              </a:spcBef>
              <a:spcAft>
                <a:spcPct val="0"/>
              </a:spcAft>
              <a:defRPr>
                <a:solidFill>
                  <a:schemeClr val="tx1"/>
                </a:solidFill>
                <a:latin typeface="Arial" charset="0"/>
              </a:defRPr>
            </a:lvl6pPr>
            <a:lvl7pPr marL="2971719" indent="-228594" fontAlgn="base">
              <a:spcBef>
                <a:spcPct val="0"/>
              </a:spcBef>
              <a:spcAft>
                <a:spcPct val="0"/>
              </a:spcAft>
              <a:defRPr>
                <a:solidFill>
                  <a:schemeClr val="tx1"/>
                </a:solidFill>
                <a:latin typeface="Arial" charset="0"/>
              </a:defRPr>
            </a:lvl7pPr>
            <a:lvl8pPr marL="3428906" indent="-228594" fontAlgn="base">
              <a:spcBef>
                <a:spcPct val="0"/>
              </a:spcBef>
              <a:spcAft>
                <a:spcPct val="0"/>
              </a:spcAft>
              <a:defRPr>
                <a:solidFill>
                  <a:schemeClr val="tx1"/>
                </a:solidFill>
                <a:latin typeface="Arial" charset="0"/>
              </a:defRPr>
            </a:lvl8pPr>
            <a:lvl9pPr marL="3886094" indent="-228594" fontAlgn="base">
              <a:spcBef>
                <a:spcPct val="0"/>
              </a:spcBef>
              <a:spcAft>
                <a:spcPct val="0"/>
              </a:spcAft>
              <a:defRPr>
                <a:solidFill>
                  <a:schemeClr val="tx1"/>
                </a:solidFill>
                <a:latin typeface="Arial" charset="0"/>
              </a:defRPr>
            </a:lvl9pPr>
          </a:lstStyle>
          <a:p>
            <a:pPr fontAlgn="base">
              <a:spcBef>
                <a:spcPct val="0"/>
              </a:spcBef>
              <a:spcAft>
                <a:spcPct val="0"/>
              </a:spcAft>
              <a:defRPr/>
            </a:pPr>
            <a:fld id="{55A8C918-2CBA-484A-9F9C-A855D77B46E0}" type="slidenum">
              <a:rPr lang="en-GB" smtClean="0">
                <a:solidFill>
                  <a:srgbClr val="000000"/>
                </a:solidFill>
                <a:latin typeface="Calibri" pitchFamily="34" charset="0"/>
              </a:rPr>
              <a:pPr fontAlgn="base">
                <a:spcBef>
                  <a:spcPct val="0"/>
                </a:spcBef>
                <a:spcAft>
                  <a:spcPct val="0"/>
                </a:spcAft>
                <a:defRPr/>
              </a:pPr>
              <a:t>4</a:t>
            </a:fld>
            <a:endParaRPr lang="en-GB" smtClean="0">
              <a:solidFill>
                <a:srgbClr val="000000"/>
              </a:solidFill>
              <a:latin typeface="Calibri"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extLst>
      <p:ext uri="{BB962C8B-B14F-4D97-AF65-F5344CB8AC3E}">
        <p14:creationId xmlns:p14="http://schemas.microsoft.com/office/powerpoint/2010/main" val="2051823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Comment</a:t>
            </a:r>
            <a:r>
              <a:rPr lang="en-GB" baseline="0" dirty="0" smtClean="0"/>
              <a:t> from Peter. </a:t>
            </a:r>
            <a:r>
              <a:rPr lang="en-GB" dirty="0" smtClean="0"/>
              <a:t>This is also presented on Day 1 of the training, it can be presented quickly as a reminder if necessary but be careful not to go into too much</a:t>
            </a:r>
            <a:r>
              <a:rPr lang="en-GB" baseline="0" dirty="0" smtClean="0"/>
              <a:t> repetition of the 1</a:t>
            </a:r>
            <a:r>
              <a:rPr lang="en-GB" baseline="30000" dirty="0" smtClean="0"/>
              <a:t>st</a:t>
            </a:r>
            <a:r>
              <a:rPr lang="en-GB" baseline="0" dirty="0" smtClean="0"/>
              <a:t> day.</a:t>
            </a:r>
            <a:endParaRPr lang="en-GB" dirty="0"/>
          </a:p>
        </p:txBody>
      </p:sp>
      <p:sp>
        <p:nvSpPr>
          <p:cNvPr id="4" name="Slide Number Placeholder 3"/>
          <p:cNvSpPr>
            <a:spLocks noGrp="1"/>
          </p:cNvSpPr>
          <p:nvPr>
            <p:ph type="sldNum" sz="quarter" idx="10"/>
          </p:nvPr>
        </p:nvSpPr>
        <p:spPr/>
        <p:txBody>
          <a:bodyPr/>
          <a:lstStyle/>
          <a:p>
            <a:fld id="{FAFED2D1-874A-41EE-AF4A-DA03FB4DF8B2}"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647665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29" indent="-285742">
              <a:defRPr>
                <a:solidFill>
                  <a:schemeClr val="tx1"/>
                </a:solidFill>
                <a:latin typeface="Arial" charset="0"/>
              </a:defRPr>
            </a:lvl2pPr>
            <a:lvl3pPr marL="1142969" indent="-228594">
              <a:defRPr>
                <a:solidFill>
                  <a:schemeClr val="tx1"/>
                </a:solidFill>
                <a:latin typeface="Arial" charset="0"/>
              </a:defRPr>
            </a:lvl3pPr>
            <a:lvl4pPr marL="1600157" indent="-228594">
              <a:defRPr>
                <a:solidFill>
                  <a:schemeClr val="tx1"/>
                </a:solidFill>
                <a:latin typeface="Arial" charset="0"/>
              </a:defRPr>
            </a:lvl4pPr>
            <a:lvl5pPr marL="2057344" indent="-228594">
              <a:defRPr>
                <a:solidFill>
                  <a:schemeClr val="tx1"/>
                </a:solidFill>
                <a:latin typeface="Arial" charset="0"/>
              </a:defRPr>
            </a:lvl5pPr>
            <a:lvl6pPr marL="2514531" indent="-228594" fontAlgn="base">
              <a:spcBef>
                <a:spcPct val="0"/>
              </a:spcBef>
              <a:spcAft>
                <a:spcPct val="0"/>
              </a:spcAft>
              <a:defRPr>
                <a:solidFill>
                  <a:schemeClr val="tx1"/>
                </a:solidFill>
                <a:latin typeface="Arial" charset="0"/>
              </a:defRPr>
            </a:lvl6pPr>
            <a:lvl7pPr marL="2971719" indent="-228594" fontAlgn="base">
              <a:spcBef>
                <a:spcPct val="0"/>
              </a:spcBef>
              <a:spcAft>
                <a:spcPct val="0"/>
              </a:spcAft>
              <a:defRPr>
                <a:solidFill>
                  <a:schemeClr val="tx1"/>
                </a:solidFill>
                <a:latin typeface="Arial" charset="0"/>
              </a:defRPr>
            </a:lvl7pPr>
            <a:lvl8pPr marL="3428906" indent="-228594" fontAlgn="base">
              <a:spcBef>
                <a:spcPct val="0"/>
              </a:spcBef>
              <a:spcAft>
                <a:spcPct val="0"/>
              </a:spcAft>
              <a:defRPr>
                <a:solidFill>
                  <a:schemeClr val="tx1"/>
                </a:solidFill>
                <a:latin typeface="Arial" charset="0"/>
              </a:defRPr>
            </a:lvl8pPr>
            <a:lvl9pPr marL="3886094" indent="-228594" fontAlgn="base">
              <a:spcBef>
                <a:spcPct val="0"/>
              </a:spcBef>
              <a:spcAft>
                <a:spcPct val="0"/>
              </a:spcAft>
              <a:defRPr>
                <a:solidFill>
                  <a:schemeClr val="tx1"/>
                </a:solidFill>
                <a:latin typeface="Arial" charset="0"/>
              </a:defRPr>
            </a:lvl9pPr>
          </a:lstStyle>
          <a:p>
            <a:pPr fontAlgn="base">
              <a:spcBef>
                <a:spcPct val="0"/>
              </a:spcBef>
              <a:spcAft>
                <a:spcPct val="0"/>
              </a:spcAft>
              <a:defRPr/>
            </a:pPr>
            <a:fld id="{55A8C918-2CBA-484A-9F9C-A855D77B46E0}" type="slidenum">
              <a:rPr lang="en-GB" smtClean="0">
                <a:solidFill>
                  <a:srgbClr val="000000"/>
                </a:solidFill>
                <a:latin typeface="Calibri" pitchFamily="34" charset="0"/>
              </a:rPr>
              <a:pPr fontAlgn="base">
                <a:spcBef>
                  <a:spcPct val="0"/>
                </a:spcBef>
                <a:spcAft>
                  <a:spcPct val="0"/>
                </a:spcAft>
                <a:defRPr/>
              </a:pPr>
              <a:t>33</a:t>
            </a:fld>
            <a:endParaRPr lang="en-GB" smtClean="0">
              <a:solidFill>
                <a:srgbClr val="000000"/>
              </a:solidFill>
              <a:latin typeface="Calibri"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extLst>
      <p:ext uri="{BB962C8B-B14F-4D97-AF65-F5344CB8AC3E}">
        <p14:creationId xmlns:p14="http://schemas.microsoft.com/office/powerpoint/2010/main" val="1565315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29" indent="-285742">
              <a:defRPr>
                <a:solidFill>
                  <a:schemeClr val="tx1"/>
                </a:solidFill>
                <a:latin typeface="Arial" charset="0"/>
              </a:defRPr>
            </a:lvl2pPr>
            <a:lvl3pPr marL="1142969" indent="-228594">
              <a:defRPr>
                <a:solidFill>
                  <a:schemeClr val="tx1"/>
                </a:solidFill>
                <a:latin typeface="Arial" charset="0"/>
              </a:defRPr>
            </a:lvl3pPr>
            <a:lvl4pPr marL="1600157" indent="-228594">
              <a:defRPr>
                <a:solidFill>
                  <a:schemeClr val="tx1"/>
                </a:solidFill>
                <a:latin typeface="Arial" charset="0"/>
              </a:defRPr>
            </a:lvl4pPr>
            <a:lvl5pPr marL="2057344" indent="-228594">
              <a:defRPr>
                <a:solidFill>
                  <a:schemeClr val="tx1"/>
                </a:solidFill>
                <a:latin typeface="Arial" charset="0"/>
              </a:defRPr>
            </a:lvl5pPr>
            <a:lvl6pPr marL="2514531" indent="-228594" fontAlgn="base">
              <a:spcBef>
                <a:spcPct val="0"/>
              </a:spcBef>
              <a:spcAft>
                <a:spcPct val="0"/>
              </a:spcAft>
              <a:defRPr>
                <a:solidFill>
                  <a:schemeClr val="tx1"/>
                </a:solidFill>
                <a:latin typeface="Arial" charset="0"/>
              </a:defRPr>
            </a:lvl6pPr>
            <a:lvl7pPr marL="2971719" indent="-228594" fontAlgn="base">
              <a:spcBef>
                <a:spcPct val="0"/>
              </a:spcBef>
              <a:spcAft>
                <a:spcPct val="0"/>
              </a:spcAft>
              <a:defRPr>
                <a:solidFill>
                  <a:schemeClr val="tx1"/>
                </a:solidFill>
                <a:latin typeface="Arial" charset="0"/>
              </a:defRPr>
            </a:lvl7pPr>
            <a:lvl8pPr marL="3428906" indent="-228594" fontAlgn="base">
              <a:spcBef>
                <a:spcPct val="0"/>
              </a:spcBef>
              <a:spcAft>
                <a:spcPct val="0"/>
              </a:spcAft>
              <a:defRPr>
                <a:solidFill>
                  <a:schemeClr val="tx1"/>
                </a:solidFill>
                <a:latin typeface="Arial" charset="0"/>
              </a:defRPr>
            </a:lvl8pPr>
            <a:lvl9pPr marL="3886094" indent="-228594" fontAlgn="base">
              <a:spcBef>
                <a:spcPct val="0"/>
              </a:spcBef>
              <a:spcAft>
                <a:spcPct val="0"/>
              </a:spcAft>
              <a:defRPr>
                <a:solidFill>
                  <a:schemeClr val="tx1"/>
                </a:solidFill>
                <a:latin typeface="Arial" charset="0"/>
              </a:defRPr>
            </a:lvl9pPr>
          </a:lstStyle>
          <a:p>
            <a:pPr fontAlgn="base">
              <a:spcBef>
                <a:spcPct val="0"/>
              </a:spcBef>
              <a:spcAft>
                <a:spcPct val="0"/>
              </a:spcAft>
              <a:defRPr/>
            </a:pPr>
            <a:fld id="{55A8C918-2CBA-484A-9F9C-A855D77B46E0}" type="slidenum">
              <a:rPr lang="en-GB" smtClean="0">
                <a:solidFill>
                  <a:srgbClr val="000000"/>
                </a:solidFill>
                <a:latin typeface="Calibri" pitchFamily="34" charset="0"/>
              </a:rPr>
              <a:pPr fontAlgn="base">
                <a:spcBef>
                  <a:spcPct val="0"/>
                </a:spcBef>
                <a:spcAft>
                  <a:spcPct val="0"/>
                </a:spcAft>
                <a:defRPr/>
              </a:pPr>
              <a:t>34</a:t>
            </a:fld>
            <a:endParaRPr lang="en-GB" smtClean="0">
              <a:solidFill>
                <a:srgbClr val="000000"/>
              </a:solidFill>
              <a:latin typeface="Calibri"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latin typeface="Arial" pitchFamily="34" charset="0"/>
            </a:endParaRPr>
          </a:p>
        </p:txBody>
      </p:sp>
    </p:spTree>
    <p:extLst>
      <p:ext uri="{BB962C8B-B14F-4D97-AF65-F5344CB8AC3E}">
        <p14:creationId xmlns:p14="http://schemas.microsoft.com/office/powerpoint/2010/main" val="896133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29" indent="-285742">
              <a:defRPr>
                <a:solidFill>
                  <a:schemeClr val="tx1"/>
                </a:solidFill>
                <a:latin typeface="Arial" charset="0"/>
              </a:defRPr>
            </a:lvl2pPr>
            <a:lvl3pPr marL="1142969" indent="-228594">
              <a:defRPr>
                <a:solidFill>
                  <a:schemeClr val="tx1"/>
                </a:solidFill>
                <a:latin typeface="Arial" charset="0"/>
              </a:defRPr>
            </a:lvl3pPr>
            <a:lvl4pPr marL="1600157" indent="-228594">
              <a:defRPr>
                <a:solidFill>
                  <a:schemeClr val="tx1"/>
                </a:solidFill>
                <a:latin typeface="Arial" charset="0"/>
              </a:defRPr>
            </a:lvl4pPr>
            <a:lvl5pPr marL="2057344" indent="-228594">
              <a:defRPr>
                <a:solidFill>
                  <a:schemeClr val="tx1"/>
                </a:solidFill>
                <a:latin typeface="Arial" charset="0"/>
              </a:defRPr>
            </a:lvl5pPr>
            <a:lvl6pPr marL="2514531" indent="-228594" fontAlgn="base">
              <a:spcBef>
                <a:spcPct val="0"/>
              </a:spcBef>
              <a:spcAft>
                <a:spcPct val="0"/>
              </a:spcAft>
              <a:defRPr>
                <a:solidFill>
                  <a:schemeClr val="tx1"/>
                </a:solidFill>
                <a:latin typeface="Arial" charset="0"/>
              </a:defRPr>
            </a:lvl6pPr>
            <a:lvl7pPr marL="2971719" indent="-228594" fontAlgn="base">
              <a:spcBef>
                <a:spcPct val="0"/>
              </a:spcBef>
              <a:spcAft>
                <a:spcPct val="0"/>
              </a:spcAft>
              <a:defRPr>
                <a:solidFill>
                  <a:schemeClr val="tx1"/>
                </a:solidFill>
                <a:latin typeface="Arial" charset="0"/>
              </a:defRPr>
            </a:lvl7pPr>
            <a:lvl8pPr marL="3428906" indent="-228594" fontAlgn="base">
              <a:spcBef>
                <a:spcPct val="0"/>
              </a:spcBef>
              <a:spcAft>
                <a:spcPct val="0"/>
              </a:spcAft>
              <a:defRPr>
                <a:solidFill>
                  <a:schemeClr val="tx1"/>
                </a:solidFill>
                <a:latin typeface="Arial" charset="0"/>
              </a:defRPr>
            </a:lvl8pPr>
            <a:lvl9pPr marL="3886094" indent="-228594" fontAlgn="base">
              <a:spcBef>
                <a:spcPct val="0"/>
              </a:spcBef>
              <a:spcAft>
                <a:spcPct val="0"/>
              </a:spcAft>
              <a:defRPr>
                <a:solidFill>
                  <a:schemeClr val="tx1"/>
                </a:solidFill>
                <a:latin typeface="Arial" charset="0"/>
              </a:defRPr>
            </a:lvl9pPr>
          </a:lstStyle>
          <a:p>
            <a:pPr fontAlgn="base">
              <a:spcBef>
                <a:spcPct val="0"/>
              </a:spcBef>
              <a:spcAft>
                <a:spcPct val="0"/>
              </a:spcAft>
              <a:defRPr/>
            </a:pPr>
            <a:fld id="{55A8C918-2CBA-484A-9F9C-A855D77B46E0}" type="slidenum">
              <a:rPr lang="en-GB" smtClean="0">
                <a:solidFill>
                  <a:srgbClr val="000000"/>
                </a:solidFill>
                <a:latin typeface="Calibri" pitchFamily="34" charset="0"/>
              </a:rPr>
              <a:pPr fontAlgn="base">
                <a:spcBef>
                  <a:spcPct val="0"/>
                </a:spcBef>
                <a:spcAft>
                  <a:spcPct val="0"/>
                </a:spcAft>
                <a:defRPr/>
              </a:pPr>
              <a:t>35</a:t>
            </a:fld>
            <a:endParaRPr lang="en-GB" smtClean="0">
              <a:solidFill>
                <a:srgbClr val="000000"/>
              </a:solidFill>
              <a:latin typeface="Calibri"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latin typeface="Arial" pitchFamily="34" charset="0"/>
              </a:rPr>
              <a:t>BIG SHEET: About</a:t>
            </a:r>
            <a:r>
              <a:rPr lang="en-GB" baseline="0" dirty="0" smtClean="0">
                <a:latin typeface="Arial" pitchFamily="34" charset="0"/>
              </a:rPr>
              <a:t> the size of 3 flip charts wide, remember to maximise the space underneath the headings beside the 1,2 and 3.</a:t>
            </a:r>
            <a:endParaRPr lang="en-GB" dirty="0" smtClean="0">
              <a:latin typeface="Arial" pitchFamily="34" charset="0"/>
            </a:endParaRPr>
          </a:p>
        </p:txBody>
      </p:sp>
    </p:spTree>
    <p:extLst>
      <p:ext uri="{BB962C8B-B14F-4D97-AF65-F5344CB8AC3E}">
        <p14:creationId xmlns:p14="http://schemas.microsoft.com/office/powerpoint/2010/main" val="298873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29" indent="-285742">
              <a:defRPr>
                <a:solidFill>
                  <a:schemeClr val="tx1"/>
                </a:solidFill>
                <a:latin typeface="Arial" charset="0"/>
              </a:defRPr>
            </a:lvl2pPr>
            <a:lvl3pPr marL="1142969" indent="-228594">
              <a:defRPr>
                <a:solidFill>
                  <a:schemeClr val="tx1"/>
                </a:solidFill>
                <a:latin typeface="Arial" charset="0"/>
              </a:defRPr>
            </a:lvl3pPr>
            <a:lvl4pPr marL="1600157" indent="-228594">
              <a:defRPr>
                <a:solidFill>
                  <a:schemeClr val="tx1"/>
                </a:solidFill>
                <a:latin typeface="Arial" charset="0"/>
              </a:defRPr>
            </a:lvl4pPr>
            <a:lvl5pPr marL="2057344" indent="-228594">
              <a:defRPr>
                <a:solidFill>
                  <a:schemeClr val="tx1"/>
                </a:solidFill>
                <a:latin typeface="Arial" charset="0"/>
              </a:defRPr>
            </a:lvl5pPr>
            <a:lvl6pPr marL="2514531" indent="-228594" fontAlgn="base">
              <a:spcBef>
                <a:spcPct val="0"/>
              </a:spcBef>
              <a:spcAft>
                <a:spcPct val="0"/>
              </a:spcAft>
              <a:defRPr>
                <a:solidFill>
                  <a:schemeClr val="tx1"/>
                </a:solidFill>
                <a:latin typeface="Arial" charset="0"/>
              </a:defRPr>
            </a:lvl6pPr>
            <a:lvl7pPr marL="2971719" indent="-228594" fontAlgn="base">
              <a:spcBef>
                <a:spcPct val="0"/>
              </a:spcBef>
              <a:spcAft>
                <a:spcPct val="0"/>
              </a:spcAft>
              <a:defRPr>
                <a:solidFill>
                  <a:schemeClr val="tx1"/>
                </a:solidFill>
                <a:latin typeface="Arial" charset="0"/>
              </a:defRPr>
            </a:lvl7pPr>
            <a:lvl8pPr marL="3428906" indent="-228594" fontAlgn="base">
              <a:spcBef>
                <a:spcPct val="0"/>
              </a:spcBef>
              <a:spcAft>
                <a:spcPct val="0"/>
              </a:spcAft>
              <a:defRPr>
                <a:solidFill>
                  <a:schemeClr val="tx1"/>
                </a:solidFill>
                <a:latin typeface="Arial" charset="0"/>
              </a:defRPr>
            </a:lvl8pPr>
            <a:lvl9pPr marL="3886094" indent="-228594" fontAlgn="base">
              <a:spcBef>
                <a:spcPct val="0"/>
              </a:spcBef>
              <a:spcAft>
                <a:spcPct val="0"/>
              </a:spcAft>
              <a:defRPr>
                <a:solidFill>
                  <a:schemeClr val="tx1"/>
                </a:solidFill>
                <a:latin typeface="Arial" charset="0"/>
              </a:defRPr>
            </a:lvl9pPr>
          </a:lstStyle>
          <a:p>
            <a:pPr fontAlgn="base">
              <a:spcBef>
                <a:spcPct val="0"/>
              </a:spcBef>
              <a:spcAft>
                <a:spcPct val="0"/>
              </a:spcAft>
              <a:defRPr/>
            </a:pPr>
            <a:fld id="{55A8C918-2CBA-484A-9F9C-A855D77B46E0}" type="slidenum">
              <a:rPr lang="en-GB" smtClean="0">
                <a:solidFill>
                  <a:srgbClr val="000000"/>
                </a:solidFill>
                <a:latin typeface="Calibri" pitchFamily="34" charset="0"/>
              </a:rPr>
              <a:pPr fontAlgn="base">
                <a:spcBef>
                  <a:spcPct val="0"/>
                </a:spcBef>
                <a:spcAft>
                  <a:spcPct val="0"/>
                </a:spcAft>
                <a:defRPr/>
              </a:pPr>
              <a:t>36</a:t>
            </a:fld>
            <a:endParaRPr lang="en-GB" smtClean="0">
              <a:solidFill>
                <a:srgbClr val="000000"/>
              </a:solidFill>
              <a:latin typeface="Calibri"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latin typeface="Arial" pitchFamily="34" charset="0"/>
              </a:rPr>
              <a:t>BIG SHEET: As before</a:t>
            </a:r>
          </a:p>
        </p:txBody>
      </p:sp>
    </p:spTree>
    <p:extLst>
      <p:ext uri="{BB962C8B-B14F-4D97-AF65-F5344CB8AC3E}">
        <p14:creationId xmlns:p14="http://schemas.microsoft.com/office/powerpoint/2010/main" val="127734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464354B-B6FD-432A-B14A-3AEA78C272E5}" type="datetimeFigureOut">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652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64354B-B6FD-432A-B14A-3AEA78C272E5}" type="datetimeFigureOut">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015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64354B-B6FD-432A-B14A-3AEA78C272E5}" type="datetimeFigureOut">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4987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GB" noProof="0" smtClean="0"/>
          </a:p>
        </p:txBody>
      </p:sp>
    </p:spTree>
    <p:extLst>
      <p:ext uri="{BB962C8B-B14F-4D97-AF65-F5344CB8AC3E}">
        <p14:creationId xmlns:p14="http://schemas.microsoft.com/office/powerpoint/2010/main" val="2772200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t-E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t-EE"/>
          </a:p>
        </p:txBody>
      </p:sp>
      <p:sp>
        <p:nvSpPr>
          <p:cNvPr id="4" name="Date Placeholder 3"/>
          <p:cNvSpPr>
            <a:spLocks noGrp="1"/>
          </p:cNvSpPr>
          <p:nvPr>
            <p:ph type="dt" sz="half" idx="10"/>
          </p:nvPr>
        </p:nvSpPr>
        <p:spPr/>
        <p:txBody>
          <a:bodyPr/>
          <a:lstStyle/>
          <a:p>
            <a:fld id="{EB600D71-12E1-4329-8566-6E4339817B3F}" type="datetimeFigureOut">
              <a:rPr lang="et-EE" smtClean="0">
                <a:solidFill>
                  <a:prstClr val="black">
                    <a:tint val="75000"/>
                  </a:prstClr>
                </a:solidFill>
              </a:rPr>
              <a:pPr/>
              <a:t>7.08.2014</a:t>
            </a:fld>
            <a:endParaRPr lang="et-EE">
              <a:solidFill>
                <a:prstClr val="black">
                  <a:tint val="75000"/>
                </a:prstClr>
              </a:solidFill>
            </a:endParaRPr>
          </a:p>
        </p:txBody>
      </p:sp>
      <p:sp>
        <p:nvSpPr>
          <p:cNvPr id="5" name="Footer Placeholder 4"/>
          <p:cNvSpPr>
            <a:spLocks noGrp="1"/>
          </p:cNvSpPr>
          <p:nvPr>
            <p:ph type="ftr" sz="quarter" idx="11"/>
          </p:nvPr>
        </p:nvSpPr>
        <p:spPr/>
        <p:txBody>
          <a:bodyPr/>
          <a:lstStyle/>
          <a:p>
            <a:endParaRPr lang="et-EE">
              <a:solidFill>
                <a:prstClr val="black">
                  <a:tint val="75000"/>
                </a:prstClr>
              </a:solidFill>
            </a:endParaRPr>
          </a:p>
        </p:txBody>
      </p:sp>
      <p:sp>
        <p:nvSpPr>
          <p:cNvPr id="6" name="Slide Number Placeholder 5"/>
          <p:cNvSpPr>
            <a:spLocks noGrp="1"/>
          </p:cNvSpPr>
          <p:nvPr>
            <p:ph type="sldNum" sz="quarter" idx="12"/>
          </p:nvPr>
        </p:nvSpPr>
        <p:spPr/>
        <p:txBody>
          <a:bodyPr/>
          <a:lstStyle/>
          <a:p>
            <a:fld id="{A04CEF9B-4D4C-4737-8924-482C83BEFF1A}"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1449363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EB600D71-12E1-4329-8566-6E4339817B3F}" type="datetimeFigureOut">
              <a:rPr lang="et-EE" smtClean="0">
                <a:solidFill>
                  <a:prstClr val="black">
                    <a:tint val="75000"/>
                  </a:prstClr>
                </a:solidFill>
              </a:rPr>
              <a:pPr/>
              <a:t>7.08.2014</a:t>
            </a:fld>
            <a:endParaRPr lang="et-EE">
              <a:solidFill>
                <a:prstClr val="black">
                  <a:tint val="75000"/>
                </a:prstClr>
              </a:solidFill>
            </a:endParaRPr>
          </a:p>
        </p:txBody>
      </p:sp>
      <p:sp>
        <p:nvSpPr>
          <p:cNvPr id="5" name="Footer Placeholder 4"/>
          <p:cNvSpPr>
            <a:spLocks noGrp="1"/>
          </p:cNvSpPr>
          <p:nvPr>
            <p:ph type="ftr" sz="quarter" idx="11"/>
          </p:nvPr>
        </p:nvSpPr>
        <p:spPr/>
        <p:txBody>
          <a:bodyPr/>
          <a:lstStyle/>
          <a:p>
            <a:endParaRPr lang="et-EE">
              <a:solidFill>
                <a:prstClr val="black">
                  <a:tint val="75000"/>
                </a:prstClr>
              </a:solidFill>
            </a:endParaRPr>
          </a:p>
        </p:txBody>
      </p:sp>
      <p:sp>
        <p:nvSpPr>
          <p:cNvPr id="6" name="Slide Number Placeholder 5"/>
          <p:cNvSpPr>
            <a:spLocks noGrp="1"/>
          </p:cNvSpPr>
          <p:nvPr>
            <p:ph type="sldNum" sz="quarter" idx="12"/>
          </p:nvPr>
        </p:nvSpPr>
        <p:spPr/>
        <p:txBody>
          <a:bodyPr/>
          <a:lstStyle/>
          <a:p>
            <a:fld id="{A04CEF9B-4D4C-4737-8924-482C83BEFF1A}"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132683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600D71-12E1-4329-8566-6E4339817B3F}" type="datetimeFigureOut">
              <a:rPr lang="et-EE" smtClean="0">
                <a:solidFill>
                  <a:prstClr val="black">
                    <a:tint val="75000"/>
                  </a:prstClr>
                </a:solidFill>
              </a:rPr>
              <a:pPr/>
              <a:t>7.08.2014</a:t>
            </a:fld>
            <a:endParaRPr lang="et-EE">
              <a:solidFill>
                <a:prstClr val="black">
                  <a:tint val="75000"/>
                </a:prstClr>
              </a:solidFill>
            </a:endParaRPr>
          </a:p>
        </p:txBody>
      </p:sp>
      <p:sp>
        <p:nvSpPr>
          <p:cNvPr id="5" name="Footer Placeholder 4"/>
          <p:cNvSpPr>
            <a:spLocks noGrp="1"/>
          </p:cNvSpPr>
          <p:nvPr>
            <p:ph type="ftr" sz="quarter" idx="11"/>
          </p:nvPr>
        </p:nvSpPr>
        <p:spPr/>
        <p:txBody>
          <a:bodyPr/>
          <a:lstStyle/>
          <a:p>
            <a:endParaRPr lang="et-EE">
              <a:solidFill>
                <a:prstClr val="black">
                  <a:tint val="75000"/>
                </a:prstClr>
              </a:solidFill>
            </a:endParaRPr>
          </a:p>
        </p:txBody>
      </p:sp>
      <p:sp>
        <p:nvSpPr>
          <p:cNvPr id="6" name="Slide Number Placeholder 5"/>
          <p:cNvSpPr>
            <a:spLocks noGrp="1"/>
          </p:cNvSpPr>
          <p:nvPr>
            <p:ph type="sldNum" sz="quarter" idx="12"/>
          </p:nvPr>
        </p:nvSpPr>
        <p:spPr/>
        <p:txBody>
          <a:bodyPr/>
          <a:lstStyle/>
          <a:p>
            <a:fld id="{A04CEF9B-4D4C-4737-8924-482C83BEFF1A}"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2780389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Date Placeholder 4"/>
          <p:cNvSpPr>
            <a:spLocks noGrp="1"/>
          </p:cNvSpPr>
          <p:nvPr>
            <p:ph type="dt" sz="half" idx="10"/>
          </p:nvPr>
        </p:nvSpPr>
        <p:spPr/>
        <p:txBody>
          <a:bodyPr/>
          <a:lstStyle/>
          <a:p>
            <a:fld id="{EB600D71-12E1-4329-8566-6E4339817B3F}" type="datetimeFigureOut">
              <a:rPr lang="et-EE" smtClean="0">
                <a:solidFill>
                  <a:prstClr val="black">
                    <a:tint val="75000"/>
                  </a:prstClr>
                </a:solidFill>
              </a:rPr>
              <a:pPr/>
              <a:t>7.08.2014</a:t>
            </a:fld>
            <a:endParaRPr lang="et-EE">
              <a:solidFill>
                <a:prstClr val="black">
                  <a:tint val="75000"/>
                </a:prstClr>
              </a:solidFill>
            </a:endParaRPr>
          </a:p>
        </p:txBody>
      </p:sp>
      <p:sp>
        <p:nvSpPr>
          <p:cNvPr id="6" name="Footer Placeholder 5"/>
          <p:cNvSpPr>
            <a:spLocks noGrp="1"/>
          </p:cNvSpPr>
          <p:nvPr>
            <p:ph type="ftr" sz="quarter" idx="11"/>
          </p:nvPr>
        </p:nvSpPr>
        <p:spPr/>
        <p:txBody>
          <a:bodyPr/>
          <a:lstStyle/>
          <a:p>
            <a:endParaRPr lang="et-EE">
              <a:solidFill>
                <a:prstClr val="black">
                  <a:tint val="75000"/>
                </a:prstClr>
              </a:solidFill>
            </a:endParaRPr>
          </a:p>
        </p:txBody>
      </p:sp>
      <p:sp>
        <p:nvSpPr>
          <p:cNvPr id="7" name="Slide Number Placeholder 6"/>
          <p:cNvSpPr>
            <a:spLocks noGrp="1"/>
          </p:cNvSpPr>
          <p:nvPr>
            <p:ph type="sldNum" sz="quarter" idx="12"/>
          </p:nvPr>
        </p:nvSpPr>
        <p:spPr/>
        <p:txBody>
          <a:bodyPr/>
          <a:lstStyle/>
          <a:p>
            <a:fld id="{A04CEF9B-4D4C-4737-8924-482C83BEFF1A}"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2743063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Date Placeholder 6"/>
          <p:cNvSpPr>
            <a:spLocks noGrp="1"/>
          </p:cNvSpPr>
          <p:nvPr>
            <p:ph type="dt" sz="half" idx="10"/>
          </p:nvPr>
        </p:nvSpPr>
        <p:spPr/>
        <p:txBody>
          <a:bodyPr/>
          <a:lstStyle/>
          <a:p>
            <a:fld id="{EB600D71-12E1-4329-8566-6E4339817B3F}" type="datetimeFigureOut">
              <a:rPr lang="et-EE" smtClean="0">
                <a:solidFill>
                  <a:prstClr val="black">
                    <a:tint val="75000"/>
                  </a:prstClr>
                </a:solidFill>
              </a:rPr>
              <a:pPr/>
              <a:t>7.08.2014</a:t>
            </a:fld>
            <a:endParaRPr lang="et-EE">
              <a:solidFill>
                <a:prstClr val="black">
                  <a:tint val="75000"/>
                </a:prstClr>
              </a:solidFill>
            </a:endParaRPr>
          </a:p>
        </p:txBody>
      </p:sp>
      <p:sp>
        <p:nvSpPr>
          <p:cNvPr id="8" name="Footer Placeholder 7"/>
          <p:cNvSpPr>
            <a:spLocks noGrp="1"/>
          </p:cNvSpPr>
          <p:nvPr>
            <p:ph type="ftr" sz="quarter" idx="11"/>
          </p:nvPr>
        </p:nvSpPr>
        <p:spPr/>
        <p:txBody>
          <a:bodyPr/>
          <a:lstStyle/>
          <a:p>
            <a:endParaRPr lang="et-EE">
              <a:solidFill>
                <a:prstClr val="black">
                  <a:tint val="75000"/>
                </a:prstClr>
              </a:solidFill>
            </a:endParaRPr>
          </a:p>
        </p:txBody>
      </p:sp>
      <p:sp>
        <p:nvSpPr>
          <p:cNvPr id="9" name="Slide Number Placeholder 8"/>
          <p:cNvSpPr>
            <a:spLocks noGrp="1"/>
          </p:cNvSpPr>
          <p:nvPr>
            <p:ph type="sldNum" sz="quarter" idx="12"/>
          </p:nvPr>
        </p:nvSpPr>
        <p:spPr/>
        <p:txBody>
          <a:bodyPr/>
          <a:lstStyle/>
          <a:p>
            <a:fld id="{A04CEF9B-4D4C-4737-8924-482C83BEFF1A}"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1912888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Date Placeholder 2"/>
          <p:cNvSpPr>
            <a:spLocks noGrp="1"/>
          </p:cNvSpPr>
          <p:nvPr>
            <p:ph type="dt" sz="half" idx="10"/>
          </p:nvPr>
        </p:nvSpPr>
        <p:spPr/>
        <p:txBody>
          <a:bodyPr/>
          <a:lstStyle/>
          <a:p>
            <a:fld id="{EB600D71-12E1-4329-8566-6E4339817B3F}" type="datetimeFigureOut">
              <a:rPr lang="et-EE" smtClean="0">
                <a:solidFill>
                  <a:prstClr val="black">
                    <a:tint val="75000"/>
                  </a:prstClr>
                </a:solidFill>
              </a:rPr>
              <a:pPr/>
              <a:t>7.08.2014</a:t>
            </a:fld>
            <a:endParaRPr lang="et-EE">
              <a:solidFill>
                <a:prstClr val="black">
                  <a:tint val="75000"/>
                </a:prstClr>
              </a:solidFill>
            </a:endParaRPr>
          </a:p>
        </p:txBody>
      </p:sp>
      <p:sp>
        <p:nvSpPr>
          <p:cNvPr id="4" name="Footer Placeholder 3"/>
          <p:cNvSpPr>
            <a:spLocks noGrp="1"/>
          </p:cNvSpPr>
          <p:nvPr>
            <p:ph type="ftr" sz="quarter" idx="11"/>
          </p:nvPr>
        </p:nvSpPr>
        <p:spPr/>
        <p:txBody>
          <a:bodyPr/>
          <a:lstStyle/>
          <a:p>
            <a:endParaRPr lang="et-EE">
              <a:solidFill>
                <a:prstClr val="black">
                  <a:tint val="75000"/>
                </a:prstClr>
              </a:solidFill>
            </a:endParaRPr>
          </a:p>
        </p:txBody>
      </p:sp>
      <p:sp>
        <p:nvSpPr>
          <p:cNvPr id="5" name="Slide Number Placeholder 4"/>
          <p:cNvSpPr>
            <a:spLocks noGrp="1"/>
          </p:cNvSpPr>
          <p:nvPr>
            <p:ph type="sldNum" sz="quarter" idx="12"/>
          </p:nvPr>
        </p:nvSpPr>
        <p:spPr/>
        <p:txBody>
          <a:bodyPr/>
          <a:lstStyle/>
          <a:p>
            <a:fld id="{A04CEF9B-4D4C-4737-8924-482C83BEFF1A}"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1810370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00D71-12E1-4329-8566-6E4339817B3F}" type="datetimeFigureOut">
              <a:rPr lang="et-EE" smtClean="0">
                <a:solidFill>
                  <a:prstClr val="black">
                    <a:tint val="75000"/>
                  </a:prstClr>
                </a:solidFill>
              </a:rPr>
              <a:pPr/>
              <a:t>7.08.2014</a:t>
            </a:fld>
            <a:endParaRPr lang="et-EE">
              <a:solidFill>
                <a:prstClr val="black">
                  <a:tint val="75000"/>
                </a:prstClr>
              </a:solidFill>
            </a:endParaRPr>
          </a:p>
        </p:txBody>
      </p:sp>
      <p:sp>
        <p:nvSpPr>
          <p:cNvPr id="3" name="Footer Placeholder 2"/>
          <p:cNvSpPr>
            <a:spLocks noGrp="1"/>
          </p:cNvSpPr>
          <p:nvPr>
            <p:ph type="ftr" sz="quarter" idx="11"/>
          </p:nvPr>
        </p:nvSpPr>
        <p:spPr/>
        <p:txBody>
          <a:bodyPr/>
          <a:lstStyle/>
          <a:p>
            <a:endParaRPr lang="et-EE">
              <a:solidFill>
                <a:prstClr val="black">
                  <a:tint val="75000"/>
                </a:prstClr>
              </a:solidFill>
            </a:endParaRPr>
          </a:p>
        </p:txBody>
      </p:sp>
      <p:sp>
        <p:nvSpPr>
          <p:cNvPr id="4" name="Slide Number Placeholder 3"/>
          <p:cNvSpPr>
            <a:spLocks noGrp="1"/>
          </p:cNvSpPr>
          <p:nvPr>
            <p:ph type="sldNum" sz="quarter" idx="12"/>
          </p:nvPr>
        </p:nvSpPr>
        <p:spPr/>
        <p:txBody>
          <a:bodyPr/>
          <a:lstStyle/>
          <a:p>
            <a:fld id="{A04CEF9B-4D4C-4737-8924-482C83BEFF1A}"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2769252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64354B-B6FD-432A-B14A-3AEA78C272E5}" type="datetimeFigureOut">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377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00D71-12E1-4329-8566-6E4339817B3F}" type="datetimeFigureOut">
              <a:rPr lang="et-EE" smtClean="0">
                <a:solidFill>
                  <a:prstClr val="black">
                    <a:tint val="75000"/>
                  </a:prstClr>
                </a:solidFill>
              </a:rPr>
              <a:pPr/>
              <a:t>7.08.2014</a:t>
            </a:fld>
            <a:endParaRPr lang="et-EE">
              <a:solidFill>
                <a:prstClr val="black">
                  <a:tint val="75000"/>
                </a:prstClr>
              </a:solidFill>
            </a:endParaRPr>
          </a:p>
        </p:txBody>
      </p:sp>
      <p:sp>
        <p:nvSpPr>
          <p:cNvPr id="6" name="Footer Placeholder 5"/>
          <p:cNvSpPr>
            <a:spLocks noGrp="1"/>
          </p:cNvSpPr>
          <p:nvPr>
            <p:ph type="ftr" sz="quarter" idx="11"/>
          </p:nvPr>
        </p:nvSpPr>
        <p:spPr/>
        <p:txBody>
          <a:bodyPr/>
          <a:lstStyle/>
          <a:p>
            <a:endParaRPr lang="et-EE">
              <a:solidFill>
                <a:prstClr val="black">
                  <a:tint val="75000"/>
                </a:prstClr>
              </a:solidFill>
            </a:endParaRPr>
          </a:p>
        </p:txBody>
      </p:sp>
      <p:sp>
        <p:nvSpPr>
          <p:cNvPr id="7" name="Slide Number Placeholder 6"/>
          <p:cNvSpPr>
            <a:spLocks noGrp="1"/>
          </p:cNvSpPr>
          <p:nvPr>
            <p:ph type="sldNum" sz="quarter" idx="12"/>
          </p:nvPr>
        </p:nvSpPr>
        <p:spPr/>
        <p:txBody>
          <a:bodyPr/>
          <a:lstStyle/>
          <a:p>
            <a:fld id="{A04CEF9B-4D4C-4737-8924-482C83BEFF1A}"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4151360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00D71-12E1-4329-8566-6E4339817B3F}" type="datetimeFigureOut">
              <a:rPr lang="et-EE" smtClean="0">
                <a:solidFill>
                  <a:prstClr val="black">
                    <a:tint val="75000"/>
                  </a:prstClr>
                </a:solidFill>
              </a:rPr>
              <a:pPr/>
              <a:t>7.08.2014</a:t>
            </a:fld>
            <a:endParaRPr lang="et-EE">
              <a:solidFill>
                <a:prstClr val="black">
                  <a:tint val="75000"/>
                </a:prstClr>
              </a:solidFill>
            </a:endParaRPr>
          </a:p>
        </p:txBody>
      </p:sp>
      <p:sp>
        <p:nvSpPr>
          <p:cNvPr id="6" name="Footer Placeholder 5"/>
          <p:cNvSpPr>
            <a:spLocks noGrp="1"/>
          </p:cNvSpPr>
          <p:nvPr>
            <p:ph type="ftr" sz="quarter" idx="11"/>
          </p:nvPr>
        </p:nvSpPr>
        <p:spPr/>
        <p:txBody>
          <a:bodyPr/>
          <a:lstStyle/>
          <a:p>
            <a:endParaRPr lang="et-EE">
              <a:solidFill>
                <a:prstClr val="black">
                  <a:tint val="75000"/>
                </a:prstClr>
              </a:solidFill>
            </a:endParaRPr>
          </a:p>
        </p:txBody>
      </p:sp>
      <p:sp>
        <p:nvSpPr>
          <p:cNvPr id="7" name="Slide Number Placeholder 6"/>
          <p:cNvSpPr>
            <a:spLocks noGrp="1"/>
          </p:cNvSpPr>
          <p:nvPr>
            <p:ph type="sldNum" sz="quarter" idx="12"/>
          </p:nvPr>
        </p:nvSpPr>
        <p:spPr/>
        <p:txBody>
          <a:bodyPr/>
          <a:lstStyle/>
          <a:p>
            <a:fld id="{A04CEF9B-4D4C-4737-8924-482C83BEFF1A}"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1686255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EB600D71-12E1-4329-8566-6E4339817B3F}" type="datetimeFigureOut">
              <a:rPr lang="et-EE" smtClean="0">
                <a:solidFill>
                  <a:prstClr val="black">
                    <a:tint val="75000"/>
                  </a:prstClr>
                </a:solidFill>
              </a:rPr>
              <a:pPr/>
              <a:t>7.08.2014</a:t>
            </a:fld>
            <a:endParaRPr lang="et-EE">
              <a:solidFill>
                <a:prstClr val="black">
                  <a:tint val="75000"/>
                </a:prstClr>
              </a:solidFill>
            </a:endParaRPr>
          </a:p>
        </p:txBody>
      </p:sp>
      <p:sp>
        <p:nvSpPr>
          <p:cNvPr id="5" name="Footer Placeholder 4"/>
          <p:cNvSpPr>
            <a:spLocks noGrp="1"/>
          </p:cNvSpPr>
          <p:nvPr>
            <p:ph type="ftr" sz="quarter" idx="11"/>
          </p:nvPr>
        </p:nvSpPr>
        <p:spPr/>
        <p:txBody>
          <a:bodyPr/>
          <a:lstStyle/>
          <a:p>
            <a:endParaRPr lang="et-EE">
              <a:solidFill>
                <a:prstClr val="black">
                  <a:tint val="75000"/>
                </a:prstClr>
              </a:solidFill>
            </a:endParaRPr>
          </a:p>
        </p:txBody>
      </p:sp>
      <p:sp>
        <p:nvSpPr>
          <p:cNvPr id="6" name="Slide Number Placeholder 5"/>
          <p:cNvSpPr>
            <a:spLocks noGrp="1"/>
          </p:cNvSpPr>
          <p:nvPr>
            <p:ph type="sldNum" sz="quarter" idx="12"/>
          </p:nvPr>
        </p:nvSpPr>
        <p:spPr/>
        <p:txBody>
          <a:bodyPr/>
          <a:lstStyle/>
          <a:p>
            <a:fld id="{A04CEF9B-4D4C-4737-8924-482C83BEFF1A}"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2930243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10"/>
          </p:nvPr>
        </p:nvSpPr>
        <p:spPr/>
        <p:txBody>
          <a:bodyPr/>
          <a:lstStyle/>
          <a:p>
            <a:fld id="{EB600D71-12E1-4329-8566-6E4339817B3F}" type="datetimeFigureOut">
              <a:rPr lang="et-EE" smtClean="0">
                <a:solidFill>
                  <a:prstClr val="black">
                    <a:tint val="75000"/>
                  </a:prstClr>
                </a:solidFill>
              </a:rPr>
              <a:pPr/>
              <a:t>7.08.2014</a:t>
            </a:fld>
            <a:endParaRPr lang="et-EE">
              <a:solidFill>
                <a:prstClr val="black">
                  <a:tint val="75000"/>
                </a:prstClr>
              </a:solidFill>
            </a:endParaRPr>
          </a:p>
        </p:txBody>
      </p:sp>
      <p:sp>
        <p:nvSpPr>
          <p:cNvPr id="5" name="Footer Placeholder 4"/>
          <p:cNvSpPr>
            <a:spLocks noGrp="1"/>
          </p:cNvSpPr>
          <p:nvPr>
            <p:ph type="ftr" sz="quarter" idx="11"/>
          </p:nvPr>
        </p:nvSpPr>
        <p:spPr/>
        <p:txBody>
          <a:bodyPr/>
          <a:lstStyle/>
          <a:p>
            <a:endParaRPr lang="et-EE">
              <a:solidFill>
                <a:prstClr val="black">
                  <a:tint val="75000"/>
                </a:prstClr>
              </a:solidFill>
            </a:endParaRPr>
          </a:p>
        </p:txBody>
      </p:sp>
      <p:sp>
        <p:nvSpPr>
          <p:cNvPr id="6" name="Slide Number Placeholder 5"/>
          <p:cNvSpPr>
            <a:spLocks noGrp="1"/>
          </p:cNvSpPr>
          <p:nvPr>
            <p:ph type="sldNum" sz="quarter" idx="12"/>
          </p:nvPr>
        </p:nvSpPr>
        <p:spPr/>
        <p:txBody>
          <a:bodyPr/>
          <a:lstStyle/>
          <a:p>
            <a:fld id="{A04CEF9B-4D4C-4737-8924-482C83BEFF1A}"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3364557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14BCEF-225F-49B9-B72A-A455CDC62AD9}"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801F51-A4E3-4D8E-BFF2-CE8E9F78D5A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8400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9A297E6-4DE9-4453-A515-BE39057DECB1}"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801F51-A4E3-4D8E-BFF2-CE8E9F78D5A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30135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B1FF9A-DE84-43E5-967D-8DC1A049E21D}"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801F51-A4E3-4D8E-BFF2-CE8E9F78D5A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5016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E0B791-D163-4153-A6E5-31A59DE8C23A}" type="datetime1">
              <a:rPr lang="en-GB" smtClean="0">
                <a:solidFill>
                  <a:prstClr val="black">
                    <a:tint val="75000"/>
                  </a:prstClr>
                </a:solidFill>
              </a:rPr>
              <a:pPr/>
              <a:t>07/08/2014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801F51-A4E3-4D8E-BFF2-CE8E9F78D5A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1042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B9802D5-DA0B-4A91-970E-BFF4190BF44F}" type="datetime1">
              <a:rPr lang="en-GB" smtClean="0">
                <a:solidFill>
                  <a:prstClr val="black">
                    <a:tint val="75000"/>
                  </a:prstClr>
                </a:solidFill>
              </a:rPr>
              <a:pPr/>
              <a:t>07/08/2014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D801F51-A4E3-4D8E-BFF2-CE8E9F78D5A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3577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A1C761-A9FC-4384-AA72-BC8461716140}" type="datetime1">
              <a:rPr lang="en-GB" smtClean="0">
                <a:solidFill>
                  <a:prstClr val="black">
                    <a:tint val="75000"/>
                  </a:prstClr>
                </a:solidFill>
              </a:rPr>
              <a:pPr/>
              <a:t>07/08/2014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7D801F51-A4E3-4D8E-BFF2-CE8E9F78D5A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0933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64354B-B6FD-432A-B14A-3AEA78C272E5}" type="datetimeFigureOut">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6204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9DB07-1906-4B5E-A575-5E405A1CBF09}" type="datetime1">
              <a:rPr lang="en-GB" smtClean="0">
                <a:solidFill>
                  <a:prstClr val="black">
                    <a:tint val="75000"/>
                  </a:prstClr>
                </a:solidFill>
              </a:rPr>
              <a:pPr/>
              <a:t>07/08/2014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7D801F51-A4E3-4D8E-BFF2-CE8E9F78D5A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2009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AFDCC8-B4D0-4B64-B89C-357E98047CDD}" type="datetime1">
              <a:rPr lang="en-GB" smtClean="0">
                <a:solidFill>
                  <a:prstClr val="black">
                    <a:tint val="75000"/>
                  </a:prstClr>
                </a:solidFill>
              </a:rPr>
              <a:pPr/>
              <a:t>07/08/2014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801F51-A4E3-4D8E-BFF2-CE8E9F78D5A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6955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DD7D73-C0B5-4C3D-B9B2-01A5DECE9F1D}" type="datetime1">
              <a:rPr lang="en-GB" smtClean="0">
                <a:solidFill>
                  <a:prstClr val="black">
                    <a:tint val="75000"/>
                  </a:prstClr>
                </a:solidFill>
              </a:rPr>
              <a:pPr/>
              <a:t>07/08/2014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D801F51-A4E3-4D8E-BFF2-CE8E9F78D5A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5164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C5F2C1-CB52-433B-845F-16D96AEC0B0A}"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801F51-A4E3-4D8E-BFF2-CE8E9F78D5A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6779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99E477-33D9-4943-8CCB-C3AE8733B102}"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D801F51-A4E3-4D8E-BFF2-CE8E9F78D5A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6806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464354B-B6FD-432A-B14A-3AEA78C272E5}" type="datetimeFigureOut">
              <a:rPr lang="en-GB" smtClean="0">
                <a:solidFill>
                  <a:prstClr val="black">
                    <a:tint val="75000"/>
                  </a:prstClr>
                </a:solidFill>
              </a:rPr>
              <a:pPr/>
              <a:t>07/08/2014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999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464354B-B6FD-432A-B14A-3AEA78C272E5}" type="datetimeFigureOut">
              <a:rPr lang="en-GB" smtClean="0">
                <a:solidFill>
                  <a:prstClr val="black">
                    <a:tint val="75000"/>
                  </a:prstClr>
                </a:solidFill>
              </a:rPr>
              <a:pPr/>
              <a:t>07/08/2014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259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464354B-B6FD-432A-B14A-3AEA78C272E5}" type="datetimeFigureOut">
              <a:rPr lang="en-GB" smtClean="0">
                <a:solidFill>
                  <a:prstClr val="black">
                    <a:tint val="75000"/>
                  </a:prstClr>
                </a:solidFill>
              </a:rPr>
              <a:pPr/>
              <a:t>07/08/2014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4828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4354B-B6FD-432A-B14A-3AEA78C272E5}" type="datetimeFigureOut">
              <a:rPr lang="en-GB" smtClean="0">
                <a:solidFill>
                  <a:prstClr val="black">
                    <a:tint val="75000"/>
                  </a:prstClr>
                </a:solidFill>
              </a:rPr>
              <a:pPr/>
              <a:t>07/08/2014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669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4354B-B6FD-432A-B14A-3AEA78C272E5}" type="datetimeFigureOut">
              <a:rPr lang="en-GB" smtClean="0">
                <a:solidFill>
                  <a:prstClr val="black">
                    <a:tint val="75000"/>
                  </a:prstClr>
                </a:solidFill>
              </a:rPr>
              <a:pPr/>
              <a:t>07/08/2014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801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4354B-B6FD-432A-B14A-3AEA78C272E5}" type="datetimeFigureOut">
              <a:rPr lang="en-GB" smtClean="0">
                <a:solidFill>
                  <a:prstClr val="black">
                    <a:tint val="75000"/>
                  </a:prstClr>
                </a:solidFill>
              </a:rPr>
              <a:pPr/>
              <a:t>07/08/2014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4744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4354B-B6FD-432A-B14A-3AEA78C272E5}" type="datetimeFigureOut">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D0890-2B98-43E1-94A3-427DE464902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858684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t-E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00D71-12E1-4329-8566-6E4339817B3F}" type="datetimeFigureOut">
              <a:rPr lang="et-EE" smtClean="0">
                <a:solidFill>
                  <a:prstClr val="black">
                    <a:tint val="75000"/>
                  </a:prstClr>
                </a:solidFill>
              </a:rPr>
              <a:pPr/>
              <a:t>7.08.2014</a:t>
            </a:fld>
            <a:endParaRPr lang="et-E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CEF9B-4D4C-4737-8924-482C83BEFF1A}" type="slidenum">
              <a:rPr lang="et-EE" smtClean="0">
                <a:solidFill>
                  <a:prstClr val="black">
                    <a:tint val="75000"/>
                  </a:prstClr>
                </a:solidFill>
              </a:rPr>
              <a:pPr/>
              <a:t>‹#›</a:t>
            </a:fld>
            <a:endParaRPr lang="et-EE">
              <a:solidFill>
                <a:prstClr val="black">
                  <a:tint val="75000"/>
                </a:prstClr>
              </a:solidFill>
            </a:endParaRPr>
          </a:p>
        </p:txBody>
      </p:sp>
    </p:spTree>
    <p:extLst>
      <p:ext uri="{BB962C8B-B14F-4D97-AF65-F5344CB8AC3E}">
        <p14:creationId xmlns:p14="http://schemas.microsoft.com/office/powerpoint/2010/main" val="384280620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2502C-B537-4363-AE6E-889E64EA64F7}" type="datetime1">
              <a:rPr lang="en-GB" smtClean="0">
                <a:solidFill>
                  <a:prstClr val="black">
                    <a:tint val="75000"/>
                  </a:prstClr>
                </a:solidFill>
              </a:rPr>
              <a:pPr/>
              <a:t>07/08/2014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01F51-A4E3-4D8E-BFF2-CE8E9F78D5A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446070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comments" Target="../comments/comment7.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comments" Target="../comments/comment12.xml"/><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19"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0"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1"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44" name="Rectangle 23"/>
          <p:cNvSpPr txBox="1">
            <a:spLocks noChangeArrowheads="1"/>
          </p:cNvSpPr>
          <p:nvPr/>
        </p:nvSpPr>
        <p:spPr bwMode="auto">
          <a:xfrm>
            <a:off x="-19471" y="0"/>
            <a:ext cx="9144000" cy="509055"/>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a:t>Agenda for Day </a:t>
            </a:r>
            <a:r>
              <a:rPr lang="en-GB" sz="2400" b="1" dirty="0" smtClean="0"/>
              <a:t>2 - morning</a:t>
            </a:r>
            <a:endParaRPr lang="en-GB" sz="2400" b="1" dirty="0"/>
          </a:p>
        </p:txBody>
      </p:sp>
      <p:sp>
        <p:nvSpPr>
          <p:cNvPr id="5" name="TextBox 4"/>
          <p:cNvSpPr txBox="1"/>
          <p:nvPr/>
        </p:nvSpPr>
        <p:spPr>
          <a:xfrm>
            <a:off x="217984" y="620688"/>
            <a:ext cx="8926016" cy="6740307"/>
          </a:xfrm>
          <a:prstGeom prst="rect">
            <a:avLst/>
          </a:prstGeom>
          <a:noFill/>
        </p:spPr>
        <p:txBody>
          <a:bodyPr wrap="square" rtlCol="0">
            <a:spAutoFit/>
          </a:bodyPr>
          <a:lstStyle/>
          <a:p>
            <a:endParaRPr lang="en-GB" dirty="0" smtClean="0"/>
          </a:p>
          <a:p>
            <a:pPr marL="285750" indent="-285750">
              <a:buFont typeface="Arial" panose="020B0604020202020204" pitchFamily="34" charset="0"/>
              <a:buChar char="•"/>
            </a:pPr>
            <a:r>
              <a:rPr lang="en-GB" sz="2400" dirty="0"/>
              <a:t>Concise presentation from the training delivery reflection team on yesterday</a:t>
            </a:r>
            <a:r>
              <a:rPr lang="en-GB" sz="2400" dirty="0" smtClean="0"/>
              <a:t>.</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Rotating the responsible teams to have new responsibilities.</a:t>
            </a:r>
          </a:p>
          <a:p>
            <a:pPr marL="285750" indent="-285750">
              <a:buFont typeface="Arial" panose="020B0604020202020204" pitchFamily="34" charset="0"/>
              <a:buChar char="•"/>
            </a:pPr>
            <a:endParaRPr lang="en-GB" sz="2400" dirty="0"/>
          </a:p>
          <a:p>
            <a:endParaRPr lang="en-GB" dirty="0"/>
          </a:p>
          <a:p>
            <a:endParaRPr lang="en-GB" dirty="0"/>
          </a:p>
          <a:p>
            <a:r>
              <a:rPr lang="en-GB" sz="2400" b="1" dirty="0" smtClean="0"/>
              <a:t>II. Review and Analysis continued.</a:t>
            </a:r>
          </a:p>
          <a:p>
            <a:endParaRPr lang="en-GB" sz="2400" dirty="0"/>
          </a:p>
          <a:p>
            <a:pPr marL="285750" indent="-285750">
              <a:buFont typeface="Arial" pitchFamily="34" charset="0"/>
              <a:buChar char="•"/>
            </a:pPr>
            <a:r>
              <a:rPr lang="en-GB" sz="2400" dirty="0" smtClean="0"/>
              <a:t>Spotlight on forest data collection, analysis and management</a:t>
            </a:r>
            <a:r>
              <a:rPr lang="en-GB" sz="2400" dirty="0"/>
              <a:t>. Presentation and Questions and answers. </a:t>
            </a:r>
            <a:endParaRPr lang="en-GB" sz="2400" dirty="0" smtClean="0"/>
          </a:p>
          <a:p>
            <a:pPr marL="285750" indent="-285750">
              <a:buFont typeface="Arial" pitchFamily="34" charset="0"/>
              <a:buChar char="•"/>
            </a:pPr>
            <a:endParaRPr lang="en-GB" sz="2400" dirty="0"/>
          </a:p>
          <a:p>
            <a:pPr marL="285750" indent="-285750">
              <a:buFont typeface="Arial" pitchFamily="34" charset="0"/>
              <a:buChar char="•"/>
            </a:pPr>
            <a:r>
              <a:rPr lang="en-GB" sz="2400" dirty="0" smtClean="0"/>
              <a:t>Exercise. Gap analysis of priority forest data according to pillars of the Green Economy.</a:t>
            </a:r>
            <a:endParaRPr lang="en-GB" dirty="0" smtClean="0"/>
          </a:p>
          <a:p>
            <a:endParaRPr lang="en-GB" dirty="0"/>
          </a:p>
          <a:p>
            <a:endParaRPr lang="en-GB" dirty="0" smtClean="0"/>
          </a:p>
          <a:p>
            <a:pPr marL="285750" indent="-285750">
              <a:buFont typeface="Arial" pitchFamily="34" charset="0"/>
              <a:buChar char="•"/>
            </a:pPr>
            <a:endParaRPr lang="en-GB" dirty="0"/>
          </a:p>
          <a:p>
            <a:pPr marL="285750" indent="-285750">
              <a:buFont typeface="Arial" pitchFamily="34" charset="0"/>
              <a:buChar char="•"/>
            </a:pPr>
            <a:endParaRPr lang="en-GB" dirty="0" smtClean="0"/>
          </a:p>
          <a:p>
            <a:endParaRPr lang="en-GB" dirty="0"/>
          </a:p>
        </p:txBody>
      </p:sp>
    </p:spTree>
    <p:extLst>
      <p:ext uri="{BB962C8B-B14F-4D97-AF65-F5344CB8AC3E}">
        <p14:creationId xmlns:p14="http://schemas.microsoft.com/office/powerpoint/2010/main" val="1916327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1560" y="3140968"/>
            <a:ext cx="7776864" cy="769441"/>
          </a:xfrm>
          <a:prstGeom prst="rect">
            <a:avLst/>
          </a:prstGeom>
        </p:spPr>
        <p:txBody>
          <a:bodyPr wrap="square">
            <a:spAutoFit/>
          </a:bodyPr>
          <a:lstStyle/>
          <a:p>
            <a:pPr algn="ctr"/>
            <a:r>
              <a:rPr lang="et-EE" sz="4400" b="1" dirty="0" smtClean="0">
                <a:solidFill>
                  <a:srgbClr val="1F497D">
                    <a:lumMod val="50000"/>
                  </a:srgbClr>
                </a:solidFill>
                <a:latin typeface="Arial" pitchFamily="34" charset="0"/>
                <a:cs typeface="Arial" pitchFamily="34" charset="0"/>
              </a:rPr>
              <a:t>3 </a:t>
            </a:r>
            <a:r>
              <a:rPr lang="et-EE" sz="4400" b="1" dirty="0" err="1" smtClean="0">
                <a:solidFill>
                  <a:srgbClr val="1F497D">
                    <a:lumMod val="50000"/>
                  </a:srgbClr>
                </a:solidFill>
                <a:latin typeface="Arial" pitchFamily="34" charset="0"/>
                <a:cs typeface="Arial" pitchFamily="34" charset="0"/>
              </a:rPr>
              <a:t>key</a:t>
            </a:r>
            <a:r>
              <a:rPr lang="et-EE" sz="4400" b="1" dirty="0" smtClean="0">
                <a:solidFill>
                  <a:srgbClr val="1F497D">
                    <a:lumMod val="50000"/>
                  </a:srgbClr>
                </a:solidFill>
                <a:latin typeface="Arial" pitchFamily="34" charset="0"/>
                <a:cs typeface="Arial" pitchFamily="34" charset="0"/>
              </a:rPr>
              <a:t> </a:t>
            </a:r>
            <a:r>
              <a:rPr lang="et-EE" sz="4400" b="1" dirty="0" err="1" smtClean="0">
                <a:solidFill>
                  <a:srgbClr val="1F497D">
                    <a:lumMod val="50000"/>
                  </a:srgbClr>
                </a:solidFill>
                <a:latin typeface="Arial" pitchFamily="34" charset="0"/>
                <a:cs typeface="Arial" pitchFamily="34" charset="0"/>
              </a:rPr>
              <a:t>messages</a:t>
            </a:r>
            <a:endParaRPr lang="et-EE" sz="4400" b="1" dirty="0">
              <a:solidFill>
                <a:srgbClr val="1F497D">
                  <a:lumMod val="50000"/>
                </a:srgbClr>
              </a:solidFill>
            </a:endParaRPr>
          </a:p>
        </p:txBody>
      </p:sp>
    </p:spTree>
    <p:extLst>
      <p:ext uri="{BB962C8B-B14F-4D97-AF65-F5344CB8AC3E}">
        <p14:creationId xmlns:p14="http://schemas.microsoft.com/office/powerpoint/2010/main" val="1793744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16632"/>
            <a:ext cx="8784976" cy="954107"/>
          </a:xfrm>
          <a:prstGeom prst="rect">
            <a:avLst/>
          </a:prstGeom>
        </p:spPr>
        <p:txBody>
          <a:bodyPr wrap="square">
            <a:spAutoFit/>
          </a:bodyPr>
          <a:lstStyle/>
          <a:p>
            <a:r>
              <a:rPr lang="en-US" sz="2800" b="1" dirty="0" smtClean="0">
                <a:solidFill>
                  <a:srgbClr val="EEECE1">
                    <a:lumMod val="50000"/>
                  </a:srgbClr>
                </a:solidFill>
              </a:rPr>
              <a:t>3 </a:t>
            </a:r>
            <a:r>
              <a:rPr lang="en-US" sz="2800" b="1" dirty="0">
                <a:solidFill>
                  <a:srgbClr val="EEECE1">
                    <a:lumMod val="50000"/>
                  </a:srgbClr>
                </a:solidFill>
              </a:rPr>
              <a:t>key </a:t>
            </a:r>
            <a:r>
              <a:rPr lang="en-US" sz="2800" b="1" dirty="0" smtClean="0">
                <a:solidFill>
                  <a:srgbClr val="EEECE1">
                    <a:lumMod val="50000"/>
                  </a:srgbClr>
                </a:solidFill>
              </a:rPr>
              <a:t>messages</a:t>
            </a:r>
            <a:r>
              <a:rPr lang="et-EE" sz="2800" b="1" dirty="0" smtClean="0">
                <a:solidFill>
                  <a:srgbClr val="EEECE1">
                    <a:lumMod val="50000"/>
                  </a:srgbClr>
                </a:solidFill>
              </a:rPr>
              <a:t> </a:t>
            </a:r>
            <a:r>
              <a:rPr lang="en-US" sz="1600" b="1" dirty="0">
                <a:solidFill>
                  <a:srgbClr val="FF0000"/>
                </a:solidFill>
              </a:rPr>
              <a:t>THESE 3 KEY </a:t>
            </a:r>
            <a:r>
              <a:rPr lang="en-US" sz="1600" b="1" dirty="0" smtClean="0">
                <a:solidFill>
                  <a:srgbClr val="FF0000"/>
                </a:solidFill>
              </a:rPr>
              <a:t>MESSAGES</a:t>
            </a:r>
            <a:r>
              <a:rPr lang="et-EE" sz="1600" b="1" dirty="0" smtClean="0">
                <a:solidFill>
                  <a:srgbClr val="FF0000"/>
                </a:solidFill>
              </a:rPr>
              <a:t> </a:t>
            </a:r>
            <a:r>
              <a:rPr lang="en-US" sz="1600" b="1" dirty="0" smtClean="0">
                <a:solidFill>
                  <a:srgbClr val="FF0000"/>
                </a:solidFill>
              </a:rPr>
              <a:t>ARE </a:t>
            </a:r>
            <a:r>
              <a:rPr lang="en-US" sz="1600" b="1" dirty="0">
                <a:solidFill>
                  <a:srgbClr val="FF0000"/>
                </a:solidFill>
              </a:rPr>
              <a:t>ALSO VALID </a:t>
            </a:r>
            <a:r>
              <a:rPr lang="en-US" sz="1600" b="1" dirty="0" smtClean="0">
                <a:solidFill>
                  <a:srgbClr val="FF0000"/>
                </a:solidFill>
              </a:rPr>
              <a:t>IN</a:t>
            </a:r>
            <a:r>
              <a:rPr lang="et-EE" sz="1600" b="1" dirty="0" smtClean="0">
                <a:solidFill>
                  <a:srgbClr val="FF0000"/>
                </a:solidFill>
              </a:rPr>
              <a:t> </a:t>
            </a:r>
            <a:r>
              <a:rPr lang="en-US" sz="1600" b="1" dirty="0" smtClean="0">
                <a:solidFill>
                  <a:srgbClr val="FF0000"/>
                </a:solidFill>
              </a:rPr>
              <a:t>FOREST </a:t>
            </a:r>
            <a:r>
              <a:rPr lang="en-US" sz="1600" b="1" dirty="0">
                <a:solidFill>
                  <a:srgbClr val="FF0000"/>
                </a:solidFill>
              </a:rPr>
              <a:t>DATA MANAGEMENT</a:t>
            </a:r>
          </a:p>
          <a:p>
            <a:endParaRPr lang="et-EE" sz="2800" b="1" dirty="0">
              <a:solidFill>
                <a:srgbClr val="EEECE1">
                  <a:lumMod val="50000"/>
                </a:srgbClr>
              </a:solidFill>
            </a:endParaRPr>
          </a:p>
        </p:txBody>
      </p:sp>
      <p:sp>
        <p:nvSpPr>
          <p:cNvPr id="2" name="Rectangle 1"/>
          <p:cNvSpPr/>
          <p:nvPr/>
        </p:nvSpPr>
        <p:spPr>
          <a:xfrm>
            <a:off x="323528" y="770324"/>
            <a:ext cx="8568952" cy="2167260"/>
          </a:xfrm>
          <a:prstGeom prst="rect">
            <a:avLst/>
          </a:prstGeom>
        </p:spPr>
        <p:txBody>
          <a:bodyPr wrap="square">
            <a:spAutoFit/>
          </a:bodyPr>
          <a:lstStyle/>
          <a:p>
            <a:pPr>
              <a:lnSpc>
                <a:spcPct val="115000"/>
              </a:lnSpc>
            </a:pPr>
            <a:r>
              <a:rPr lang="et-EE" sz="2400" b="1" dirty="0" smtClean="0">
                <a:solidFill>
                  <a:srgbClr val="4F81BD"/>
                </a:solidFill>
                <a:ea typeface="Times New Roman"/>
                <a:cs typeface="Times New Roman"/>
              </a:rPr>
              <a:t>1. “</a:t>
            </a:r>
            <a:r>
              <a:rPr lang="et-EE" sz="2400" b="1" dirty="0" err="1" smtClean="0">
                <a:solidFill>
                  <a:srgbClr val="4F81BD"/>
                </a:solidFill>
                <a:ea typeface="Times New Roman"/>
                <a:cs typeface="Times New Roman"/>
              </a:rPr>
              <a:t>Good</a:t>
            </a:r>
            <a:r>
              <a:rPr lang="et-EE" sz="2400" b="1" dirty="0" smtClean="0">
                <a:solidFill>
                  <a:srgbClr val="4F81BD"/>
                </a:solidFill>
                <a:ea typeface="Times New Roman"/>
                <a:cs typeface="Times New Roman"/>
              </a:rPr>
              <a:t> </a:t>
            </a:r>
            <a:r>
              <a:rPr lang="et-EE" sz="2400" b="1" dirty="0" err="1" smtClean="0">
                <a:solidFill>
                  <a:srgbClr val="4F81BD"/>
                </a:solidFill>
                <a:ea typeface="Times New Roman"/>
                <a:cs typeface="Times New Roman"/>
              </a:rPr>
              <a:t>decisions</a:t>
            </a:r>
            <a:r>
              <a:rPr lang="et-EE" sz="2400" b="1" dirty="0" smtClean="0">
                <a:solidFill>
                  <a:srgbClr val="4F81BD"/>
                </a:solidFill>
                <a:ea typeface="Times New Roman"/>
                <a:cs typeface="Times New Roman"/>
              </a:rPr>
              <a:t> </a:t>
            </a:r>
            <a:r>
              <a:rPr lang="et-EE" sz="2400" b="1" dirty="0" err="1" smtClean="0">
                <a:solidFill>
                  <a:srgbClr val="4F81BD"/>
                </a:solidFill>
                <a:ea typeface="Times New Roman"/>
                <a:cs typeface="Times New Roman"/>
              </a:rPr>
              <a:t>require</a:t>
            </a:r>
            <a:r>
              <a:rPr lang="et-EE" sz="2400" b="1" dirty="0" smtClean="0">
                <a:solidFill>
                  <a:srgbClr val="4F81BD"/>
                </a:solidFill>
                <a:ea typeface="Times New Roman"/>
                <a:cs typeface="Times New Roman"/>
              </a:rPr>
              <a:t> </a:t>
            </a:r>
            <a:r>
              <a:rPr lang="et-EE" sz="2400" b="1" dirty="0" err="1" smtClean="0">
                <a:solidFill>
                  <a:srgbClr val="4F81BD"/>
                </a:solidFill>
                <a:ea typeface="Times New Roman"/>
                <a:cs typeface="Times New Roman"/>
              </a:rPr>
              <a:t>good</a:t>
            </a:r>
            <a:r>
              <a:rPr lang="et-EE" sz="2400" b="1" dirty="0" smtClean="0">
                <a:solidFill>
                  <a:srgbClr val="4F81BD"/>
                </a:solidFill>
                <a:ea typeface="Times New Roman"/>
                <a:cs typeface="Times New Roman"/>
              </a:rPr>
              <a:t> </a:t>
            </a:r>
            <a:r>
              <a:rPr lang="et-EE" sz="2400" b="1" dirty="0" err="1" smtClean="0">
                <a:solidFill>
                  <a:srgbClr val="4F81BD"/>
                </a:solidFill>
                <a:ea typeface="Times New Roman"/>
                <a:cs typeface="Times New Roman"/>
              </a:rPr>
              <a:t>information</a:t>
            </a:r>
            <a:r>
              <a:rPr lang="et-EE" sz="2400" b="1" dirty="0" smtClean="0">
                <a:solidFill>
                  <a:srgbClr val="4F81BD"/>
                </a:solidFill>
                <a:ea typeface="Times New Roman"/>
                <a:cs typeface="Times New Roman"/>
              </a:rPr>
              <a:t>”</a:t>
            </a:r>
            <a:r>
              <a:rPr lang="en-US" sz="2400" dirty="0">
                <a:solidFill>
                  <a:prstClr val="black"/>
                </a:solidFill>
                <a:ea typeface="Calibri"/>
                <a:cs typeface="Times New Roman"/>
              </a:rPr>
              <a:t> </a:t>
            </a:r>
            <a:endParaRPr lang="et-EE" sz="2400" dirty="0" smtClean="0">
              <a:solidFill>
                <a:prstClr val="black"/>
              </a:solidFill>
              <a:ea typeface="Calibri"/>
              <a:cs typeface="Times New Roman"/>
            </a:endParaRPr>
          </a:p>
          <a:p>
            <a:pPr marL="457200">
              <a:lnSpc>
                <a:spcPct val="115000"/>
              </a:lnSpc>
            </a:pPr>
            <a:r>
              <a:rPr lang="en-US" sz="1600" dirty="0" smtClean="0">
                <a:solidFill>
                  <a:prstClr val="black"/>
                </a:solidFill>
                <a:ea typeface="Calibri"/>
                <a:cs typeface="Times New Roman"/>
              </a:rPr>
              <a:t>Data </a:t>
            </a:r>
            <a:r>
              <a:rPr lang="en-US" sz="1600" dirty="0">
                <a:solidFill>
                  <a:prstClr val="black"/>
                </a:solidFill>
                <a:ea typeface="Calibri"/>
                <a:cs typeface="Times New Roman"/>
              </a:rPr>
              <a:t>and information are indispensable and integral part of:</a:t>
            </a:r>
            <a:endParaRPr lang="et-EE" sz="1600" dirty="0">
              <a:solidFill>
                <a:prstClr val="black"/>
              </a:solidFill>
              <a:ea typeface="Calibri"/>
              <a:cs typeface="Times New Roman"/>
            </a:endParaRPr>
          </a:p>
          <a:p>
            <a:pPr marL="809625" indent="-365125">
              <a:lnSpc>
                <a:spcPct val="115000"/>
              </a:lnSpc>
              <a:buFont typeface="Calibri"/>
              <a:buChar char="-"/>
            </a:pPr>
            <a:r>
              <a:rPr lang="en-US" sz="1600" b="1" dirty="0">
                <a:solidFill>
                  <a:prstClr val="black"/>
                </a:solidFill>
                <a:ea typeface="Calibri"/>
                <a:cs typeface="Times New Roman"/>
              </a:rPr>
              <a:t>planning, monitoring and reviewing </a:t>
            </a:r>
            <a:endParaRPr lang="et-EE" sz="1600" b="1" dirty="0">
              <a:solidFill>
                <a:prstClr val="black"/>
              </a:solidFill>
              <a:ea typeface="Calibri"/>
              <a:cs typeface="Times New Roman"/>
            </a:endParaRPr>
          </a:p>
          <a:p>
            <a:pPr marL="809625" indent="-365125">
              <a:lnSpc>
                <a:spcPct val="115000"/>
              </a:lnSpc>
              <a:buFont typeface="Calibri"/>
              <a:buChar char="-"/>
            </a:pPr>
            <a:r>
              <a:rPr lang="en-US" sz="1600" b="1" dirty="0">
                <a:solidFill>
                  <a:prstClr val="black"/>
                </a:solidFill>
                <a:ea typeface="Calibri"/>
                <a:cs typeface="Times New Roman"/>
              </a:rPr>
              <a:t>at all levels </a:t>
            </a:r>
            <a:r>
              <a:rPr lang="en-US" sz="1600" dirty="0">
                <a:solidFill>
                  <a:prstClr val="black"/>
                </a:solidFill>
                <a:ea typeface="Calibri"/>
                <a:cs typeface="Times New Roman"/>
              </a:rPr>
              <a:t>(local to </a:t>
            </a:r>
            <a:r>
              <a:rPr lang="et-EE" sz="1600" b="1" dirty="0" err="1">
                <a:solidFill>
                  <a:prstClr val="black"/>
                </a:solidFill>
                <a:ea typeface="Calibri"/>
                <a:cs typeface="Times New Roman"/>
              </a:rPr>
              <a:t>national</a:t>
            </a:r>
            <a:r>
              <a:rPr lang="et-EE" sz="1600" dirty="0">
                <a:solidFill>
                  <a:prstClr val="black"/>
                </a:solidFill>
                <a:ea typeface="Calibri"/>
                <a:cs typeface="Times New Roman"/>
              </a:rPr>
              <a:t> </a:t>
            </a:r>
            <a:r>
              <a:rPr lang="et-EE" sz="1600" dirty="0" err="1">
                <a:solidFill>
                  <a:prstClr val="black"/>
                </a:solidFill>
                <a:ea typeface="Calibri"/>
                <a:cs typeface="Times New Roman"/>
              </a:rPr>
              <a:t>to</a:t>
            </a:r>
            <a:r>
              <a:rPr lang="et-EE" sz="1600" dirty="0">
                <a:solidFill>
                  <a:prstClr val="black"/>
                </a:solidFill>
                <a:ea typeface="Calibri"/>
                <a:cs typeface="Times New Roman"/>
              </a:rPr>
              <a:t> </a:t>
            </a:r>
            <a:r>
              <a:rPr lang="en-US" sz="1600" dirty="0">
                <a:solidFill>
                  <a:prstClr val="black"/>
                </a:solidFill>
                <a:ea typeface="Calibri"/>
                <a:cs typeface="Times New Roman"/>
              </a:rPr>
              <a:t>global), </a:t>
            </a:r>
            <a:endParaRPr lang="et-EE" sz="1600" dirty="0">
              <a:solidFill>
                <a:prstClr val="black"/>
              </a:solidFill>
              <a:ea typeface="Calibri"/>
              <a:cs typeface="Times New Roman"/>
            </a:endParaRPr>
          </a:p>
          <a:p>
            <a:pPr marL="809625" indent="-365125">
              <a:lnSpc>
                <a:spcPct val="115000"/>
              </a:lnSpc>
              <a:spcAft>
                <a:spcPts val="1000"/>
              </a:spcAft>
              <a:buFont typeface="Calibri"/>
              <a:buChar char="-"/>
            </a:pPr>
            <a:r>
              <a:rPr lang="en-US" sz="1600" b="1" dirty="0">
                <a:solidFill>
                  <a:prstClr val="black"/>
                </a:solidFill>
                <a:ea typeface="Calibri"/>
                <a:cs typeface="Times New Roman"/>
              </a:rPr>
              <a:t>in all sectors of society </a:t>
            </a:r>
            <a:r>
              <a:rPr lang="en-US" sz="1600" dirty="0">
                <a:solidFill>
                  <a:prstClr val="black"/>
                </a:solidFill>
                <a:ea typeface="Calibri"/>
                <a:cs typeface="Times New Roman"/>
              </a:rPr>
              <a:t>(social, economic, environmental and cultural).</a:t>
            </a:r>
            <a:endParaRPr lang="et-EE" sz="1600" dirty="0">
              <a:solidFill>
                <a:prstClr val="black"/>
              </a:solidFill>
              <a:ea typeface="Calibri"/>
              <a:cs typeface="Times New Roman"/>
            </a:endParaRPr>
          </a:p>
          <a:p>
            <a:pPr marL="457200">
              <a:lnSpc>
                <a:spcPct val="115000"/>
              </a:lnSpc>
              <a:spcAft>
                <a:spcPts val="1000"/>
              </a:spcAft>
            </a:pPr>
            <a:endParaRPr lang="et-EE" i="1" dirty="0" smtClean="0">
              <a:solidFill>
                <a:prstClr val="black"/>
              </a:solidFill>
              <a:ea typeface="Calibri"/>
              <a:cs typeface="Times New Roman"/>
            </a:endParaRPr>
          </a:p>
        </p:txBody>
      </p:sp>
      <p:sp>
        <p:nvSpPr>
          <p:cNvPr id="3" name="Ristkülik 2"/>
          <p:cNvSpPr/>
          <p:nvPr/>
        </p:nvSpPr>
        <p:spPr>
          <a:xfrm>
            <a:off x="287524" y="2636912"/>
            <a:ext cx="8100900" cy="1649682"/>
          </a:xfrm>
          <a:prstGeom prst="rect">
            <a:avLst/>
          </a:prstGeom>
        </p:spPr>
        <p:txBody>
          <a:bodyPr wrap="square">
            <a:spAutoFit/>
          </a:bodyPr>
          <a:lstStyle/>
          <a:p>
            <a:pPr>
              <a:lnSpc>
                <a:spcPct val="115000"/>
              </a:lnSpc>
            </a:pPr>
            <a:r>
              <a:rPr lang="et-EE" sz="2400" b="1" dirty="0">
                <a:solidFill>
                  <a:srgbClr val="4F81BD"/>
                </a:solidFill>
                <a:ea typeface="Times New Roman"/>
                <a:cs typeface="Times New Roman"/>
              </a:rPr>
              <a:t>2. </a:t>
            </a:r>
            <a:r>
              <a:rPr lang="et-EE" sz="2400" b="1" dirty="0" err="1" smtClean="0">
                <a:solidFill>
                  <a:srgbClr val="4F81BD"/>
                </a:solidFill>
                <a:ea typeface="Times New Roman"/>
                <a:cs typeface="Times New Roman"/>
              </a:rPr>
              <a:t>Facts</a:t>
            </a:r>
            <a:r>
              <a:rPr lang="et-EE" sz="2400" b="1" dirty="0" smtClean="0">
                <a:solidFill>
                  <a:srgbClr val="4F81BD"/>
                </a:solidFill>
                <a:ea typeface="Times New Roman"/>
                <a:cs typeface="Times New Roman"/>
              </a:rPr>
              <a:t> and Opinions</a:t>
            </a:r>
            <a:r>
              <a:rPr lang="en-US" sz="2400" dirty="0" smtClean="0">
                <a:solidFill>
                  <a:prstClr val="black"/>
                </a:solidFill>
                <a:ea typeface="Calibri"/>
                <a:cs typeface="Times New Roman"/>
              </a:rPr>
              <a:t> </a:t>
            </a:r>
            <a:r>
              <a:rPr lang="et-EE" sz="2400" b="1" dirty="0">
                <a:solidFill>
                  <a:srgbClr val="4F81BD"/>
                </a:solidFill>
                <a:ea typeface="Times New Roman"/>
                <a:cs typeface="Times New Roman"/>
              </a:rPr>
              <a:t>must </a:t>
            </a:r>
            <a:r>
              <a:rPr lang="et-EE" sz="2400" b="1" dirty="0" err="1">
                <a:solidFill>
                  <a:srgbClr val="4F81BD"/>
                </a:solidFill>
                <a:ea typeface="Times New Roman"/>
                <a:cs typeface="Times New Roman"/>
              </a:rPr>
              <a:t>be</a:t>
            </a:r>
            <a:r>
              <a:rPr lang="et-EE" sz="2400" b="1" dirty="0">
                <a:solidFill>
                  <a:srgbClr val="4F81BD"/>
                </a:solidFill>
                <a:ea typeface="Times New Roman"/>
                <a:cs typeface="Times New Roman"/>
              </a:rPr>
              <a:t> </a:t>
            </a:r>
            <a:r>
              <a:rPr lang="et-EE" sz="2400" b="1" dirty="0" err="1">
                <a:solidFill>
                  <a:srgbClr val="4F81BD"/>
                </a:solidFill>
                <a:ea typeface="Times New Roman"/>
                <a:cs typeface="Times New Roman"/>
              </a:rPr>
              <a:t>mutually</a:t>
            </a:r>
            <a:r>
              <a:rPr lang="et-EE" sz="2400" b="1" dirty="0">
                <a:solidFill>
                  <a:srgbClr val="4F81BD"/>
                </a:solidFill>
                <a:ea typeface="Times New Roman"/>
                <a:cs typeface="Times New Roman"/>
              </a:rPr>
              <a:t> </a:t>
            </a:r>
            <a:r>
              <a:rPr lang="et-EE" sz="2400" b="1" dirty="0" err="1">
                <a:solidFill>
                  <a:srgbClr val="4F81BD"/>
                </a:solidFill>
                <a:ea typeface="Times New Roman"/>
                <a:cs typeface="Times New Roman"/>
              </a:rPr>
              <a:t>supporting</a:t>
            </a:r>
            <a:endParaRPr lang="et-EE" sz="2400" b="1" dirty="0">
              <a:solidFill>
                <a:srgbClr val="4F81BD"/>
              </a:solidFill>
              <a:ea typeface="Times New Roman"/>
              <a:cs typeface="Times New Roman"/>
            </a:endParaRPr>
          </a:p>
          <a:p>
            <a:pPr>
              <a:lnSpc>
                <a:spcPct val="115000"/>
              </a:lnSpc>
            </a:pPr>
            <a:r>
              <a:rPr lang="et-EE" sz="1600" dirty="0">
                <a:solidFill>
                  <a:prstClr val="black"/>
                </a:solidFill>
                <a:ea typeface="Calibri"/>
                <a:cs typeface="Times New Roman"/>
              </a:rPr>
              <a:t> </a:t>
            </a:r>
            <a:r>
              <a:rPr lang="et-EE" sz="1600" dirty="0" smtClean="0">
                <a:solidFill>
                  <a:prstClr val="black"/>
                </a:solidFill>
                <a:ea typeface="Calibri"/>
                <a:cs typeface="Times New Roman"/>
              </a:rPr>
              <a:t>        </a:t>
            </a:r>
            <a:r>
              <a:rPr lang="et-EE" sz="1600" dirty="0" err="1" smtClean="0">
                <a:solidFill>
                  <a:prstClr val="black"/>
                </a:solidFill>
                <a:ea typeface="Calibri"/>
                <a:cs typeface="Times New Roman"/>
              </a:rPr>
              <a:t>Data</a:t>
            </a:r>
            <a:r>
              <a:rPr lang="et-EE" sz="1600" dirty="0" smtClean="0">
                <a:solidFill>
                  <a:srgbClr val="FF0000"/>
                </a:solidFill>
                <a:ea typeface="Calibri"/>
                <a:cs typeface="Times New Roman"/>
              </a:rPr>
              <a:t> </a:t>
            </a:r>
            <a:r>
              <a:rPr lang="en-US" sz="1600" dirty="0">
                <a:solidFill>
                  <a:prstClr val="black"/>
                </a:solidFill>
                <a:ea typeface="Calibri"/>
                <a:cs typeface="Times New Roman"/>
              </a:rPr>
              <a:t>and information give </a:t>
            </a:r>
            <a:r>
              <a:rPr lang="en-US" sz="1600" b="1" dirty="0">
                <a:solidFill>
                  <a:srgbClr val="9BBB59">
                    <a:lumMod val="50000"/>
                  </a:srgbClr>
                </a:solidFill>
                <a:ea typeface="Calibri"/>
                <a:cs typeface="Times New Roman"/>
              </a:rPr>
              <a:t>objective basis (common language)</a:t>
            </a:r>
            <a:r>
              <a:rPr lang="en-US" sz="1600" dirty="0">
                <a:solidFill>
                  <a:prstClr val="black"/>
                </a:solidFill>
                <a:ea typeface="Calibri"/>
                <a:cs typeface="Times New Roman"/>
              </a:rPr>
              <a:t> </a:t>
            </a:r>
            <a:r>
              <a:rPr lang="en-US" sz="1600" dirty="0" smtClean="0">
                <a:solidFill>
                  <a:prstClr val="black"/>
                </a:solidFill>
                <a:ea typeface="Calibri"/>
                <a:cs typeface="Times New Roman"/>
              </a:rPr>
              <a:t>for </a:t>
            </a:r>
            <a:r>
              <a:rPr lang="en-US" sz="1600" dirty="0">
                <a:solidFill>
                  <a:prstClr val="black"/>
                </a:solidFill>
                <a:ea typeface="Calibri"/>
                <a:cs typeface="Times New Roman"/>
              </a:rPr>
              <a:t>discussions </a:t>
            </a:r>
            <a:r>
              <a:rPr lang="en-US" sz="1600" b="1" dirty="0">
                <a:solidFill>
                  <a:srgbClr val="FF0000"/>
                </a:solidFill>
                <a:ea typeface="Calibri"/>
                <a:cs typeface="Times New Roman"/>
              </a:rPr>
              <a:t>but</a:t>
            </a:r>
            <a:r>
              <a:rPr lang="en-US" sz="1600" b="1" dirty="0" smtClean="0">
                <a:solidFill>
                  <a:srgbClr val="FF0000"/>
                </a:solidFill>
                <a:ea typeface="Calibri"/>
                <a:cs typeface="Times New Roman"/>
              </a:rPr>
              <a:t>:</a:t>
            </a:r>
            <a:endParaRPr lang="et-EE" sz="1600" b="1" dirty="0" smtClean="0">
              <a:solidFill>
                <a:srgbClr val="FF0000"/>
              </a:solidFill>
              <a:ea typeface="Calibri"/>
              <a:cs typeface="Times New Roman"/>
            </a:endParaRPr>
          </a:p>
          <a:p>
            <a:pPr marL="809625" indent="-365125">
              <a:lnSpc>
                <a:spcPct val="115000"/>
              </a:lnSpc>
            </a:pPr>
            <a:r>
              <a:rPr lang="et-EE" sz="1600" b="1" dirty="0" smtClean="0">
                <a:solidFill>
                  <a:srgbClr val="FF0000"/>
                </a:solidFill>
                <a:ea typeface="Calibri"/>
                <a:cs typeface="Times New Roman"/>
              </a:rPr>
              <a:t>-      </a:t>
            </a:r>
            <a:r>
              <a:rPr lang="en-US" sz="1600" dirty="0" smtClean="0">
                <a:solidFill>
                  <a:prstClr val="black"/>
                </a:solidFill>
                <a:ea typeface="Calibri"/>
                <a:cs typeface="Times New Roman"/>
              </a:rPr>
              <a:t>can </a:t>
            </a:r>
            <a:r>
              <a:rPr lang="en-US" sz="1600" dirty="0">
                <a:solidFill>
                  <a:prstClr val="black"/>
                </a:solidFill>
                <a:ea typeface="Calibri"/>
                <a:cs typeface="Times New Roman"/>
              </a:rPr>
              <a:t>be </a:t>
            </a:r>
            <a:r>
              <a:rPr lang="en-US" sz="1600" b="1" dirty="0">
                <a:solidFill>
                  <a:srgbClr val="FF0000"/>
                </a:solidFill>
                <a:ea typeface="Calibri"/>
                <a:cs typeface="Times New Roman"/>
              </a:rPr>
              <a:t>treated from different views </a:t>
            </a:r>
            <a:r>
              <a:rPr lang="en-US" sz="1600" dirty="0">
                <a:solidFill>
                  <a:prstClr val="black"/>
                </a:solidFill>
                <a:ea typeface="Calibri"/>
                <a:cs typeface="Times New Roman"/>
              </a:rPr>
              <a:t>and </a:t>
            </a:r>
            <a:r>
              <a:rPr lang="en-US" sz="1600" dirty="0" smtClean="0">
                <a:solidFill>
                  <a:prstClr val="black"/>
                </a:solidFill>
                <a:ea typeface="Calibri"/>
                <a:cs typeface="Times New Roman"/>
              </a:rPr>
              <a:t>„</a:t>
            </a:r>
            <a:r>
              <a:rPr lang="en-US" sz="1600" dirty="0">
                <a:solidFill>
                  <a:prstClr val="black"/>
                </a:solidFill>
                <a:ea typeface="Calibri"/>
                <a:cs typeface="Times New Roman"/>
              </a:rPr>
              <a:t>dressed with different garments of interest“ </a:t>
            </a:r>
            <a:endParaRPr lang="et-EE" sz="1600" dirty="0">
              <a:solidFill>
                <a:prstClr val="black"/>
              </a:solidFill>
              <a:ea typeface="Calibri"/>
              <a:cs typeface="Times New Roman"/>
            </a:endParaRPr>
          </a:p>
          <a:p>
            <a:pPr marL="809625" indent="-365125">
              <a:lnSpc>
                <a:spcPct val="115000"/>
              </a:lnSpc>
              <a:buFont typeface="Calibri"/>
              <a:buChar char="-"/>
            </a:pPr>
            <a:r>
              <a:rPr lang="en-US" sz="1600" dirty="0">
                <a:solidFill>
                  <a:prstClr val="black"/>
                </a:solidFill>
                <a:ea typeface="Calibri"/>
                <a:cs typeface="Times New Roman"/>
              </a:rPr>
              <a:t>or </a:t>
            </a:r>
            <a:r>
              <a:rPr lang="en-US" sz="1600" b="1" dirty="0">
                <a:solidFill>
                  <a:srgbClr val="FF0000"/>
                </a:solidFill>
                <a:ea typeface="Calibri"/>
                <a:cs typeface="Times New Roman"/>
              </a:rPr>
              <a:t>misused accidentally </a:t>
            </a:r>
            <a:r>
              <a:rPr lang="en-US" sz="1600" dirty="0">
                <a:solidFill>
                  <a:prstClr val="black"/>
                </a:solidFill>
                <a:ea typeface="Calibri"/>
                <a:cs typeface="Times New Roman"/>
              </a:rPr>
              <a:t>(poor knowledge or mishandling of data) or </a:t>
            </a:r>
            <a:r>
              <a:rPr lang="en-US" sz="1600" b="1" dirty="0">
                <a:solidFill>
                  <a:srgbClr val="FF0000"/>
                </a:solidFill>
                <a:ea typeface="Calibri"/>
                <a:cs typeface="Times New Roman"/>
              </a:rPr>
              <a:t>intentionally</a:t>
            </a:r>
            <a:r>
              <a:rPr lang="en-US" sz="1600" dirty="0">
                <a:solidFill>
                  <a:prstClr val="black"/>
                </a:solidFill>
                <a:ea typeface="Calibri"/>
                <a:cs typeface="Times New Roman"/>
              </a:rPr>
              <a:t> (manipulation or hiding). </a:t>
            </a:r>
            <a:endParaRPr lang="et-EE" sz="1600" dirty="0">
              <a:solidFill>
                <a:prstClr val="black"/>
              </a:solidFill>
              <a:ea typeface="Calibri"/>
              <a:cs typeface="Times New Roman"/>
            </a:endParaRPr>
          </a:p>
        </p:txBody>
      </p:sp>
      <p:sp>
        <p:nvSpPr>
          <p:cNvPr id="6" name="Rectangle 1"/>
          <p:cNvSpPr/>
          <p:nvPr/>
        </p:nvSpPr>
        <p:spPr>
          <a:xfrm>
            <a:off x="289863" y="4287393"/>
            <a:ext cx="8098561" cy="2423740"/>
          </a:xfrm>
          <a:prstGeom prst="rect">
            <a:avLst/>
          </a:prstGeom>
        </p:spPr>
        <p:txBody>
          <a:bodyPr wrap="square">
            <a:spAutoFit/>
          </a:bodyPr>
          <a:lstStyle/>
          <a:p>
            <a:r>
              <a:rPr lang="et-EE" sz="2400" b="1" dirty="0">
                <a:solidFill>
                  <a:srgbClr val="4F81BD"/>
                </a:solidFill>
                <a:ea typeface="Times New Roman"/>
                <a:cs typeface="Times New Roman"/>
              </a:rPr>
              <a:t>3</a:t>
            </a:r>
            <a:r>
              <a:rPr lang="et-EE" sz="2400" b="1" dirty="0" smtClean="0">
                <a:solidFill>
                  <a:srgbClr val="4F81BD"/>
                </a:solidFill>
                <a:ea typeface="Times New Roman"/>
                <a:cs typeface="Times New Roman"/>
              </a:rPr>
              <a:t>. </a:t>
            </a:r>
            <a:r>
              <a:rPr lang="en-US" sz="2400" b="1" dirty="0" smtClean="0">
                <a:solidFill>
                  <a:srgbClr val="4F81BD"/>
                </a:solidFill>
                <a:ea typeface="Times New Roman"/>
                <a:cs typeface="Times New Roman"/>
              </a:rPr>
              <a:t>Information management and policy </a:t>
            </a:r>
            <a:r>
              <a:rPr lang="et-EE" sz="2400" b="1" dirty="0" smtClean="0">
                <a:solidFill>
                  <a:srgbClr val="4F81BD"/>
                </a:solidFill>
                <a:ea typeface="Times New Roman"/>
                <a:cs typeface="Times New Roman"/>
              </a:rPr>
              <a:t>m</a:t>
            </a:r>
            <a:r>
              <a:rPr lang="en-US" sz="2400" b="1" dirty="0" err="1" smtClean="0">
                <a:solidFill>
                  <a:srgbClr val="4F81BD"/>
                </a:solidFill>
                <a:ea typeface="Times New Roman"/>
                <a:cs typeface="Times New Roman"/>
              </a:rPr>
              <a:t>aking</a:t>
            </a:r>
            <a:r>
              <a:rPr lang="et-EE" sz="2400" b="1" dirty="0">
                <a:solidFill>
                  <a:srgbClr val="4F81BD"/>
                </a:solidFill>
                <a:ea typeface="Times New Roman"/>
                <a:cs typeface="Times New Roman"/>
              </a:rPr>
              <a:t> </a:t>
            </a:r>
            <a:r>
              <a:rPr lang="et-EE" sz="2400" b="1" dirty="0" smtClean="0">
                <a:solidFill>
                  <a:srgbClr val="4F81BD"/>
                </a:solidFill>
                <a:ea typeface="Times New Roman"/>
                <a:cs typeface="Times New Roman"/>
              </a:rPr>
              <a:t>and  </a:t>
            </a:r>
          </a:p>
          <a:p>
            <a:r>
              <a:rPr lang="et-EE" sz="2400" b="1" dirty="0">
                <a:solidFill>
                  <a:srgbClr val="4F81BD"/>
                </a:solidFill>
                <a:ea typeface="Times New Roman"/>
                <a:cs typeface="Times New Roman"/>
              </a:rPr>
              <a:t> </a:t>
            </a:r>
            <a:r>
              <a:rPr lang="et-EE" sz="2400" b="1" dirty="0" smtClean="0">
                <a:solidFill>
                  <a:srgbClr val="4F81BD"/>
                </a:solidFill>
                <a:ea typeface="Times New Roman"/>
                <a:cs typeface="Times New Roman"/>
              </a:rPr>
              <a:t>    </a:t>
            </a:r>
            <a:r>
              <a:rPr lang="en-US" sz="2400" b="1" dirty="0" smtClean="0">
                <a:solidFill>
                  <a:srgbClr val="4F81BD"/>
                </a:solidFill>
                <a:ea typeface="Times New Roman"/>
                <a:cs typeface="Times New Roman"/>
              </a:rPr>
              <a:t>implementation are mutually dependent </a:t>
            </a:r>
            <a:endParaRPr lang="et-EE" sz="2400" b="1" dirty="0">
              <a:solidFill>
                <a:prstClr val="black"/>
              </a:solidFill>
              <a:ea typeface="Calibri"/>
              <a:cs typeface="Times New Roman"/>
            </a:endParaRPr>
          </a:p>
          <a:p>
            <a:pPr marL="354013">
              <a:lnSpc>
                <a:spcPct val="115000"/>
              </a:lnSpc>
            </a:pPr>
            <a:r>
              <a:rPr lang="en-US" sz="1600" b="1" dirty="0" smtClean="0">
                <a:solidFill>
                  <a:srgbClr val="006600"/>
                </a:solidFill>
                <a:ea typeface="Calibri"/>
                <a:cs typeface="Times New Roman"/>
              </a:rPr>
              <a:t>Data </a:t>
            </a:r>
            <a:r>
              <a:rPr lang="en-US" sz="1600" b="1" dirty="0">
                <a:solidFill>
                  <a:srgbClr val="006600"/>
                </a:solidFill>
                <a:ea typeface="Calibri"/>
                <a:cs typeface="Times New Roman"/>
              </a:rPr>
              <a:t>and information management processes</a:t>
            </a:r>
            <a:r>
              <a:rPr lang="en-US" sz="1600" dirty="0">
                <a:solidFill>
                  <a:srgbClr val="00B050"/>
                </a:solidFill>
                <a:ea typeface="Calibri"/>
                <a:cs typeface="Times New Roman"/>
              </a:rPr>
              <a:t> </a:t>
            </a:r>
            <a:r>
              <a:rPr lang="en-US" sz="1600" dirty="0">
                <a:solidFill>
                  <a:prstClr val="black"/>
                </a:solidFill>
                <a:ea typeface="Calibri"/>
                <a:cs typeface="Times New Roman"/>
              </a:rPr>
              <a:t>should be developed in line with advancement of policy </a:t>
            </a:r>
            <a:r>
              <a:rPr lang="en-US" sz="1600" dirty="0" smtClean="0">
                <a:solidFill>
                  <a:prstClr val="black"/>
                </a:solidFill>
                <a:ea typeface="Calibri"/>
                <a:cs typeface="Times New Roman"/>
              </a:rPr>
              <a:t>ideas:</a:t>
            </a:r>
            <a:endParaRPr lang="et-EE" sz="1600" dirty="0" smtClean="0">
              <a:solidFill>
                <a:prstClr val="black"/>
              </a:solidFill>
              <a:ea typeface="Calibri"/>
              <a:cs typeface="Times New Roman"/>
            </a:endParaRPr>
          </a:p>
          <a:p>
            <a:pPr marL="354013">
              <a:lnSpc>
                <a:spcPct val="115000"/>
              </a:lnSpc>
            </a:pPr>
            <a:r>
              <a:rPr lang="et-EE" sz="1000" b="1" dirty="0" smtClean="0">
                <a:solidFill>
                  <a:srgbClr val="006600"/>
                </a:solidFill>
                <a:ea typeface="Calibri"/>
                <a:cs typeface="Times New Roman"/>
              </a:rPr>
              <a:t> </a:t>
            </a:r>
          </a:p>
          <a:p>
            <a:pPr marL="354013">
              <a:lnSpc>
                <a:spcPct val="115000"/>
              </a:lnSpc>
            </a:pPr>
            <a:r>
              <a:rPr lang="et-EE" sz="1600" b="1" dirty="0" err="1" smtClean="0">
                <a:solidFill>
                  <a:srgbClr val="006600"/>
                </a:solidFill>
                <a:ea typeface="Calibri"/>
                <a:cs typeface="Times New Roman"/>
              </a:rPr>
              <a:t>Forest</a:t>
            </a:r>
            <a:r>
              <a:rPr lang="et-EE" sz="1600" b="1" dirty="0" smtClean="0">
                <a:solidFill>
                  <a:srgbClr val="006600"/>
                </a:solidFill>
                <a:ea typeface="Calibri"/>
                <a:cs typeface="Times New Roman"/>
              </a:rPr>
              <a:t> p</a:t>
            </a:r>
            <a:r>
              <a:rPr lang="en-US" sz="1600" b="1" dirty="0" err="1" smtClean="0">
                <a:solidFill>
                  <a:srgbClr val="006600"/>
                </a:solidFill>
                <a:ea typeface="Calibri"/>
                <a:cs typeface="Times New Roman"/>
              </a:rPr>
              <a:t>olicy</a:t>
            </a:r>
            <a:r>
              <a:rPr lang="et-EE" sz="1600" b="1" dirty="0" smtClean="0">
                <a:solidFill>
                  <a:srgbClr val="006600"/>
                </a:solidFill>
                <a:ea typeface="Calibri"/>
                <a:cs typeface="Times New Roman"/>
              </a:rPr>
              <a:t> formulation</a:t>
            </a:r>
            <a:r>
              <a:rPr lang="fr-CH" sz="1600" b="1" dirty="0" smtClean="0">
                <a:solidFill>
                  <a:srgbClr val="006600"/>
                </a:solidFill>
                <a:ea typeface="Calibri"/>
                <a:cs typeface="Times New Roman"/>
              </a:rPr>
              <a:t>, </a:t>
            </a:r>
            <a:r>
              <a:rPr lang="et-EE" sz="1600" b="1" dirty="0" err="1" smtClean="0">
                <a:solidFill>
                  <a:srgbClr val="006600"/>
                </a:solidFill>
                <a:ea typeface="Calibri"/>
                <a:cs typeface="Times New Roman"/>
              </a:rPr>
              <a:t>implementation</a:t>
            </a:r>
            <a:r>
              <a:rPr lang="et-EE" sz="1600" b="1" dirty="0" smtClean="0">
                <a:solidFill>
                  <a:srgbClr val="006600"/>
                </a:solidFill>
                <a:ea typeface="Calibri"/>
                <a:cs typeface="Times New Roman"/>
              </a:rPr>
              <a:t>, </a:t>
            </a:r>
            <a:r>
              <a:rPr lang="et-EE" sz="1600" b="1" dirty="0" err="1" smtClean="0">
                <a:solidFill>
                  <a:srgbClr val="006600"/>
                </a:solidFill>
                <a:ea typeface="Calibri"/>
                <a:cs typeface="Times New Roman"/>
              </a:rPr>
              <a:t>assessment</a:t>
            </a:r>
            <a:r>
              <a:rPr lang="et-EE" sz="1600" b="1" dirty="0" smtClean="0">
                <a:solidFill>
                  <a:srgbClr val="006600"/>
                </a:solidFill>
                <a:ea typeface="Calibri"/>
                <a:cs typeface="Times New Roman"/>
              </a:rPr>
              <a:t> </a:t>
            </a:r>
            <a:r>
              <a:rPr lang="fr-CH" sz="1600" b="1" dirty="0" smtClean="0">
                <a:solidFill>
                  <a:srgbClr val="006600"/>
                </a:solidFill>
                <a:ea typeface="Calibri"/>
                <a:cs typeface="Times New Roman"/>
              </a:rPr>
              <a:t>and review</a:t>
            </a:r>
            <a:r>
              <a:rPr lang="en-US" sz="1600" b="1" dirty="0" smtClean="0">
                <a:solidFill>
                  <a:srgbClr val="006600"/>
                </a:solidFill>
                <a:ea typeface="Calibri"/>
                <a:cs typeface="Times New Roman"/>
              </a:rPr>
              <a:t> </a:t>
            </a:r>
            <a:r>
              <a:rPr lang="en-US" sz="1600" dirty="0" smtClean="0">
                <a:solidFill>
                  <a:prstClr val="black"/>
                </a:solidFill>
                <a:ea typeface="Calibri"/>
                <a:cs typeface="Times New Roman"/>
              </a:rPr>
              <a:t>must</a:t>
            </a:r>
            <a:r>
              <a:rPr lang="et-EE" sz="1600" dirty="0" smtClean="0">
                <a:solidFill>
                  <a:prstClr val="black"/>
                </a:solidFill>
                <a:ea typeface="Calibri"/>
                <a:cs typeface="Times New Roman"/>
              </a:rPr>
              <a:t>:</a:t>
            </a:r>
          </a:p>
          <a:p>
            <a:pPr marL="696913" indent="-342900">
              <a:lnSpc>
                <a:spcPct val="115000"/>
              </a:lnSpc>
              <a:buFontTx/>
              <a:buChar char="-"/>
            </a:pPr>
            <a:r>
              <a:rPr lang="en-US" sz="1600" dirty="0" smtClean="0">
                <a:solidFill>
                  <a:prstClr val="black"/>
                </a:solidFill>
                <a:ea typeface="Calibri"/>
                <a:cs typeface="Times New Roman"/>
              </a:rPr>
              <a:t>include </a:t>
            </a:r>
            <a:r>
              <a:rPr lang="et-EE" sz="1600" dirty="0" err="1" smtClean="0">
                <a:solidFill>
                  <a:prstClr val="black"/>
                </a:solidFill>
                <a:ea typeface="Calibri"/>
                <a:cs typeface="Times New Roman"/>
              </a:rPr>
              <a:t>proper</a:t>
            </a:r>
            <a:r>
              <a:rPr lang="et-EE" sz="1600" dirty="0">
                <a:solidFill>
                  <a:prstClr val="black"/>
                </a:solidFill>
                <a:ea typeface="Calibri"/>
                <a:cs typeface="Times New Roman"/>
              </a:rPr>
              <a:t> </a:t>
            </a:r>
            <a:r>
              <a:rPr lang="en-US" sz="1600" b="1" dirty="0" smtClean="0">
                <a:solidFill>
                  <a:prstClr val="black"/>
                </a:solidFill>
                <a:ea typeface="Calibri"/>
                <a:cs typeface="Times New Roman"/>
              </a:rPr>
              <a:t>usage </a:t>
            </a:r>
            <a:r>
              <a:rPr lang="en-US" sz="1600" b="1" dirty="0">
                <a:solidFill>
                  <a:prstClr val="black"/>
                </a:solidFill>
                <a:ea typeface="Calibri"/>
                <a:cs typeface="Times New Roman"/>
              </a:rPr>
              <a:t>of information </a:t>
            </a:r>
            <a:r>
              <a:rPr lang="en-US" sz="1600" dirty="0">
                <a:solidFill>
                  <a:prstClr val="black"/>
                </a:solidFill>
                <a:ea typeface="Calibri"/>
                <a:cs typeface="Times New Roman"/>
              </a:rPr>
              <a:t>in all phases </a:t>
            </a:r>
            <a:r>
              <a:rPr lang="et-EE" sz="1600" dirty="0" smtClean="0">
                <a:solidFill>
                  <a:prstClr val="black"/>
                </a:solidFill>
                <a:ea typeface="Calibri"/>
                <a:cs typeface="Times New Roman"/>
              </a:rPr>
              <a:t>of </a:t>
            </a:r>
            <a:r>
              <a:rPr lang="et-EE" sz="1600" dirty="0" err="1" smtClean="0">
                <a:solidFill>
                  <a:prstClr val="black"/>
                </a:solidFill>
                <a:ea typeface="Calibri"/>
                <a:cs typeface="Times New Roman"/>
              </a:rPr>
              <a:t>forest</a:t>
            </a:r>
            <a:r>
              <a:rPr lang="et-EE" sz="1600" dirty="0" smtClean="0">
                <a:solidFill>
                  <a:prstClr val="black"/>
                </a:solidFill>
                <a:ea typeface="Calibri"/>
                <a:cs typeface="Times New Roman"/>
              </a:rPr>
              <a:t> </a:t>
            </a:r>
            <a:r>
              <a:rPr lang="et-EE" sz="1600" dirty="0" err="1" smtClean="0">
                <a:solidFill>
                  <a:prstClr val="black"/>
                </a:solidFill>
                <a:ea typeface="Calibri"/>
                <a:cs typeface="Times New Roman"/>
              </a:rPr>
              <a:t>policy</a:t>
            </a:r>
            <a:r>
              <a:rPr lang="et-EE" sz="1600" dirty="0" smtClean="0">
                <a:solidFill>
                  <a:prstClr val="black"/>
                </a:solidFill>
                <a:ea typeface="Calibri"/>
                <a:cs typeface="Times New Roman"/>
              </a:rPr>
              <a:t> </a:t>
            </a:r>
            <a:r>
              <a:rPr lang="et-EE" sz="1600" dirty="0" err="1" smtClean="0">
                <a:solidFill>
                  <a:prstClr val="black"/>
                </a:solidFill>
                <a:ea typeface="Calibri"/>
                <a:cs typeface="Times New Roman"/>
              </a:rPr>
              <a:t>process</a:t>
            </a:r>
            <a:r>
              <a:rPr lang="et-EE" sz="1600" dirty="0" smtClean="0">
                <a:solidFill>
                  <a:prstClr val="black"/>
                </a:solidFill>
                <a:ea typeface="Calibri"/>
                <a:cs typeface="Times New Roman"/>
              </a:rPr>
              <a:t> </a:t>
            </a:r>
            <a:r>
              <a:rPr lang="en-US" sz="1600" dirty="0" smtClean="0">
                <a:solidFill>
                  <a:prstClr val="black"/>
                </a:solidFill>
                <a:ea typeface="Calibri"/>
                <a:cs typeface="Times New Roman"/>
              </a:rPr>
              <a:t>and</a:t>
            </a:r>
            <a:endParaRPr lang="et-EE" sz="1600" dirty="0" smtClean="0">
              <a:solidFill>
                <a:prstClr val="black"/>
              </a:solidFill>
              <a:ea typeface="Calibri"/>
              <a:cs typeface="Times New Roman"/>
            </a:endParaRPr>
          </a:p>
          <a:p>
            <a:pPr marL="696913" indent="-342900">
              <a:lnSpc>
                <a:spcPct val="115000"/>
              </a:lnSpc>
              <a:buFontTx/>
              <a:buChar char="-"/>
            </a:pPr>
            <a:r>
              <a:rPr lang="en-US" sz="1600" b="1" dirty="0" smtClean="0">
                <a:solidFill>
                  <a:prstClr val="black"/>
                </a:solidFill>
                <a:ea typeface="Calibri"/>
                <a:cs typeface="Times New Roman"/>
              </a:rPr>
              <a:t>guarantee </a:t>
            </a:r>
            <a:r>
              <a:rPr lang="en-US" sz="1600" b="1" dirty="0">
                <a:solidFill>
                  <a:prstClr val="black"/>
                </a:solidFill>
                <a:ea typeface="Calibri"/>
                <a:cs typeface="Times New Roman"/>
              </a:rPr>
              <a:t>the sustainability and effectiveness </a:t>
            </a:r>
            <a:r>
              <a:rPr lang="en-US" sz="1600" dirty="0">
                <a:solidFill>
                  <a:prstClr val="black"/>
                </a:solidFill>
                <a:ea typeface="Calibri"/>
                <a:cs typeface="Times New Roman"/>
              </a:rPr>
              <a:t>of information management process; </a:t>
            </a:r>
            <a:endParaRPr lang="et-EE" sz="1600" dirty="0" smtClean="0">
              <a:solidFill>
                <a:prstClr val="black"/>
              </a:solidFill>
              <a:ea typeface="Calibri"/>
              <a:cs typeface="Times New Roman"/>
            </a:endParaRPr>
          </a:p>
        </p:txBody>
      </p:sp>
    </p:spTree>
    <p:extLst>
      <p:ext uri="{BB962C8B-B14F-4D97-AF65-F5344CB8AC3E}">
        <p14:creationId xmlns:p14="http://schemas.microsoft.com/office/powerpoint/2010/main" val="574483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6118" y="2499483"/>
            <a:ext cx="8856984" cy="523220"/>
          </a:xfrm>
          <a:prstGeom prst="rect">
            <a:avLst/>
          </a:prstGeom>
        </p:spPr>
        <p:txBody>
          <a:bodyPr wrap="square">
            <a:spAutoFit/>
          </a:bodyPr>
          <a:lstStyle/>
          <a:p>
            <a:r>
              <a:rPr lang="en-US" sz="2800" b="1" dirty="0" smtClean="0">
                <a:solidFill>
                  <a:srgbClr val="1F497D">
                    <a:lumMod val="60000"/>
                    <a:lumOff val="40000"/>
                  </a:srgbClr>
                </a:solidFill>
              </a:rPr>
              <a:t>Example</a:t>
            </a:r>
            <a:r>
              <a:rPr lang="et-EE" sz="2800" b="1" dirty="0" smtClean="0">
                <a:solidFill>
                  <a:srgbClr val="1F497D">
                    <a:lumMod val="60000"/>
                    <a:lumOff val="40000"/>
                  </a:srgbClr>
                </a:solidFill>
              </a:rPr>
              <a:t> of </a:t>
            </a:r>
            <a:r>
              <a:rPr lang="et-EE" sz="2800" b="1" dirty="0" err="1" smtClean="0">
                <a:solidFill>
                  <a:srgbClr val="1F497D">
                    <a:lumMod val="60000"/>
                    <a:lumOff val="40000"/>
                  </a:srgbClr>
                </a:solidFill>
              </a:rPr>
              <a:t>Armenia</a:t>
            </a:r>
            <a:endParaRPr lang="en-US" sz="2800" b="1" dirty="0">
              <a:solidFill>
                <a:srgbClr val="1F497D">
                  <a:lumMod val="60000"/>
                  <a:lumOff val="40000"/>
                </a:srgbClr>
              </a:solidFill>
            </a:endParaRPr>
          </a:p>
        </p:txBody>
      </p:sp>
      <p:sp>
        <p:nvSpPr>
          <p:cNvPr id="2" name="Rectangle 1"/>
          <p:cNvSpPr/>
          <p:nvPr/>
        </p:nvSpPr>
        <p:spPr>
          <a:xfrm>
            <a:off x="85002" y="3042186"/>
            <a:ext cx="8807478" cy="3616375"/>
          </a:xfrm>
          <a:prstGeom prst="rect">
            <a:avLst/>
          </a:prstGeom>
        </p:spPr>
        <p:txBody>
          <a:bodyPr wrap="square">
            <a:spAutoFit/>
          </a:bodyPr>
          <a:lstStyle/>
          <a:p>
            <a:r>
              <a:rPr lang="en-US" sz="1600" dirty="0" smtClean="0">
                <a:solidFill>
                  <a:prstClr val="black"/>
                </a:solidFill>
              </a:rPr>
              <a:t>The </a:t>
            </a:r>
            <a:r>
              <a:rPr lang="en-US" sz="1600" dirty="0">
                <a:solidFill>
                  <a:prstClr val="black"/>
                </a:solidFill>
              </a:rPr>
              <a:t>biggest issue with </a:t>
            </a:r>
            <a:r>
              <a:rPr lang="en-US" sz="1600" b="1" dirty="0">
                <a:solidFill>
                  <a:prstClr val="black"/>
                </a:solidFill>
              </a:rPr>
              <a:t>reliability of statistics </a:t>
            </a:r>
            <a:r>
              <a:rPr lang="en-US" sz="1600" dirty="0">
                <a:solidFill>
                  <a:prstClr val="black"/>
                </a:solidFill>
              </a:rPr>
              <a:t>is that unrecorded (illegal) logging, particularly </a:t>
            </a:r>
            <a:r>
              <a:rPr lang="en-US" sz="1600" b="1" dirty="0" err="1">
                <a:solidFill>
                  <a:prstClr val="black"/>
                </a:solidFill>
              </a:rPr>
              <a:t>woodfuel</a:t>
            </a:r>
            <a:r>
              <a:rPr lang="en-US" sz="1600" b="1" dirty="0">
                <a:solidFill>
                  <a:prstClr val="black"/>
                </a:solidFill>
              </a:rPr>
              <a:t> consumption by households is not reflected in official removals statistics</a:t>
            </a:r>
            <a:r>
              <a:rPr lang="en-US" sz="1600" dirty="0">
                <a:solidFill>
                  <a:prstClr val="black"/>
                </a:solidFill>
              </a:rPr>
              <a:t>. </a:t>
            </a:r>
            <a:endParaRPr lang="et-EE" sz="1600" dirty="0" smtClean="0">
              <a:solidFill>
                <a:prstClr val="black"/>
              </a:solidFill>
            </a:endParaRPr>
          </a:p>
          <a:p>
            <a:r>
              <a:rPr lang="et-EE" sz="800" dirty="0">
                <a:solidFill>
                  <a:prstClr val="black"/>
                </a:solidFill>
              </a:rPr>
              <a:t> </a:t>
            </a:r>
            <a:r>
              <a:rPr lang="et-EE" sz="800" dirty="0" smtClean="0">
                <a:solidFill>
                  <a:prstClr val="black"/>
                </a:solidFill>
              </a:rPr>
              <a:t> </a:t>
            </a:r>
          </a:p>
          <a:p>
            <a:r>
              <a:rPr lang="en-US" sz="1600" dirty="0" smtClean="0">
                <a:solidFill>
                  <a:prstClr val="black"/>
                </a:solidFill>
              </a:rPr>
              <a:t>The </a:t>
            </a:r>
            <a:r>
              <a:rPr lang="en-US" sz="1600" dirty="0">
                <a:solidFill>
                  <a:prstClr val="black"/>
                </a:solidFill>
              </a:rPr>
              <a:t>study of illegal logging carried out in 2003 assessed about 150,000 m</a:t>
            </a:r>
            <a:r>
              <a:rPr lang="en-US" sz="1600" baseline="30000" dirty="0">
                <a:solidFill>
                  <a:prstClr val="black"/>
                </a:solidFill>
              </a:rPr>
              <a:t>3</a:t>
            </a:r>
            <a:r>
              <a:rPr lang="en-US" sz="1600" dirty="0">
                <a:solidFill>
                  <a:prstClr val="black"/>
                </a:solidFill>
              </a:rPr>
              <a:t> of transported roundwood. The study revealed that </a:t>
            </a:r>
            <a:r>
              <a:rPr lang="en-US" sz="1600" b="1" dirty="0">
                <a:solidFill>
                  <a:prstClr val="black"/>
                </a:solidFill>
              </a:rPr>
              <a:t>total removals </a:t>
            </a:r>
            <a:r>
              <a:rPr lang="en-US" sz="1600" dirty="0">
                <a:solidFill>
                  <a:prstClr val="black"/>
                </a:solidFill>
              </a:rPr>
              <a:t>in Armenia were 847,000 m</a:t>
            </a:r>
            <a:r>
              <a:rPr lang="en-US" sz="1600" baseline="30000" dirty="0">
                <a:solidFill>
                  <a:prstClr val="black"/>
                </a:solidFill>
              </a:rPr>
              <a:t>3</a:t>
            </a:r>
            <a:r>
              <a:rPr lang="en-US" sz="1600" dirty="0">
                <a:solidFill>
                  <a:prstClr val="black"/>
                </a:solidFill>
              </a:rPr>
              <a:t> or about </a:t>
            </a:r>
            <a:r>
              <a:rPr lang="en-US" sz="1600" b="1" dirty="0">
                <a:solidFill>
                  <a:prstClr val="black"/>
                </a:solidFill>
              </a:rPr>
              <a:t>10 times more than recorded</a:t>
            </a:r>
            <a:r>
              <a:rPr lang="en-US" sz="1600" dirty="0">
                <a:solidFill>
                  <a:prstClr val="black"/>
                </a:solidFill>
              </a:rPr>
              <a:t> in official statistics. </a:t>
            </a:r>
            <a:endParaRPr lang="et-EE" sz="1600" dirty="0" smtClean="0">
              <a:solidFill>
                <a:prstClr val="black"/>
              </a:solidFill>
            </a:endParaRPr>
          </a:p>
          <a:p>
            <a:r>
              <a:rPr lang="en-US" sz="1100" dirty="0" smtClean="0">
                <a:solidFill>
                  <a:prstClr val="black"/>
                </a:solidFill>
              </a:rPr>
              <a:t>Source: Proceedings of the workshop on forest products statistics for CIS-region National Statistical Correspondents, </a:t>
            </a:r>
            <a:r>
              <a:rPr lang="et-EE" sz="1100" dirty="0" smtClean="0">
                <a:solidFill>
                  <a:prstClr val="black"/>
                </a:solidFill>
              </a:rPr>
              <a:t>UNECE/FAO, </a:t>
            </a:r>
            <a:r>
              <a:rPr lang="et-EE" sz="1100" dirty="0" err="1" smtClean="0">
                <a:solidFill>
                  <a:prstClr val="black"/>
                </a:solidFill>
              </a:rPr>
              <a:t>Moscow</a:t>
            </a:r>
            <a:r>
              <a:rPr lang="et-EE" sz="1100" dirty="0" smtClean="0">
                <a:solidFill>
                  <a:prstClr val="black"/>
                </a:solidFill>
              </a:rPr>
              <a:t> 2009</a:t>
            </a:r>
          </a:p>
          <a:p>
            <a:endParaRPr lang="et-EE" sz="1200" dirty="0" smtClean="0">
              <a:solidFill>
                <a:prstClr val="black"/>
              </a:solidFill>
            </a:endParaRPr>
          </a:p>
          <a:p>
            <a:endParaRPr lang="et-EE" sz="1200" dirty="0" smtClean="0">
              <a:solidFill>
                <a:prstClr val="black"/>
              </a:solidFill>
            </a:endParaRPr>
          </a:p>
          <a:p>
            <a:r>
              <a:rPr lang="et-EE" sz="1600" b="1" dirty="0" err="1" smtClean="0">
                <a:solidFill>
                  <a:srgbClr val="006600"/>
                </a:solidFill>
              </a:rPr>
              <a:t>Possible</a:t>
            </a:r>
            <a:r>
              <a:rPr lang="et-EE" sz="1600" b="1" dirty="0" smtClean="0">
                <a:solidFill>
                  <a:srgbClr val="006600"/>
                </a:solidFill>
              </a:rPr>
              <a:t> </a:t>
            </a:r>
            <a:r>
              <a:rPr lang="et-EE" sz="1600" b="1" dirty="0" err="1" smtClean="0">
                <a:solidFill>
                  <a:srgbClr val="006600"/>
                </a:solidFill>
              </a:rPr>
              <a:t>solution</a:t>
            </a:r>
            <a:r>
              <a:rPr lang="et-EE" sz="1600" b="1" dirty="0" smtClean="0">
                <a:solidFill>
                  <a:srgbClr val="006600"/>
                </a:solidFill>
              </a:rPr>
              <a:t>:</a:t>
            </a:r>
          </a:p>
          <a:p>
            <a:r>
              <a:rPr lang="et-EE" sz="1600" b="1" dirty="0" err="1" smtClean="0">
                <a:solidFill>
                  <a:srgbClr val="006600"/>
                </a:solidFill>
              </a:rPr>
              <a:t>Inclusion</a:t>
            </a:r>
            <a:r>
              <a:rPr lang="et-EE" sz="1600" b="1" dirty="0" smtClean="0">
                <a:solidFill>
                  <a:srgbClr val="006600"/>
                </a:solidFill>
              </a:rPr>
              <a:t> of </a:t>
            </a:r>
            <a:r>
              <a:rPr lang="et-EE" sz="1600" b="1" dirty="0" err="1" smtClean="0">
                <a:solidFill>
                  <a:srgbClr val="006600"/>
                </a:solidFill>
              </a:rPr>
              <a:t>woodfuel</a:t>
            </a:r>
            <a:r>
              <a:rPr lang="et-EE" sz="1600" b="1" dirty="0" smtClean="0">
                <a:solidFill>
                  <a:srgbClr val="006600"/>
                </a:solidFill>
              </a:rPr>
              <a:t> </a:t>
            </a:r>
          </a:p>
          <a:p>
            <a:r>
              <a:rPr lang="et-EE" sz="1600" b="1" dirty="0" err="1" smtClean="0">
                <a:solidFill>
                  <a:srgbClr val="006600"/>
                </a:solidFill>
              </a:rPr>
              <a:t>consumption</a:t>
            </a:r>
            <a:r>
              <a:rPr lang="et-EE" sz="1600" b="1" dirty="0" smtClean="0">
                <a:solidFill>
                  <a:srgbClr val="006600"/>
                </a:solidFill>
              </a:rPr>
              <a:t> (m3) </a:t>
            </a:r>
          </a:p>
          <a:p>
            <a:r>
              <a:rPr lang="et-EE" sz="1600" b="1" dirty="0" err="1" smtClean="0">
                <a:solidFill>
                  <a:srgbClr val="006600"/>
                </a:solidFill>
              </a:rPr>
              <a:t>component</a:t>
            </a:r>
            <a:r>
              <a:rPr lang="et-EE" sz="1600" b="1" dirty="0" smtClean="0">
                <a:solidFill>
                  <a:srgbClr val="006600"/>
                </a:solidFill>
              </a:rPr>
              <a:t>  </a:t>
            </a:r>
          </a:p>
          <a:p>
            <a:r>
              <a:rPr lang="et-EE" sz="1600" b="1" dirty="0" err="1" smtClean="0">
                <a:solidFill>
                  <a:srgbClr val="006600"/>
                </a:solidFill>
              </a:rPr>
              <a:t>into</a:t>
            </a:r>
            <a:r>
              <a:rPr lang="et-EE" sz="1600" b="1" dirty="0" smtClean="0">
                <a:solidFill>
                  <a:srgbClr val="006600"/>
                </a:solidFill>
              </a:rPr>
              <a:t> </a:t>
            </a:r>
            <a:r>
              <a:rPr lang="et-EE" sz="1600" b="1" dirty="0" err="1" smtClean="0">
                <a:solidFill>
                  <a:srgbClr val="006600"/>
                </a:solidFill>
              </a:rPr>
              <a:t>regular</a:t>
            </a:r>
            <a:r>
              <a:rPr lang="et-EE" sz="1600" b="1" dirty="0" smtClean="0">
                <a:solidFill>
                  <a:srgbClr val="006600"/>
                </a:solidFill>
              </a:rPr>
              <a:t> </a:t>
            </a:r>
          </a:p>
          <a:p>
            <a:r>
              <a:rPr lang="et-EE" sz="1600" b="1" dirty="0" err="1" smtClean="0">
                <a:solidFill>
                  <a:srgbClr val="006600"/>
                </a:solidFill>
              </a:rPr>
              <a:t>household</a:t>
            </a:r>
            <a:r>
              <a:rPr lang="et-EE" sz="1600" b="1" dirty="0" smtClean="0">
                <a:solidFill>
                  <a:srgbClr val="006600"/>
                </a:solidFill>
              </a:rPr>
              <a:t> </a:t>
            </a:r>
            <a:r>
              <a:rPr lang="et-EE" sz="1600" b="1" dirty="0" err="1" smtClean="0">
                <a:solidFill>
                  <a:srgbClr val="006600"/>
                </a:solidFill>
              </a:rPr>
              <a:t>surveys</a:t>
            </a:r>
            <a:endParaRPr lang="et-EE" sz="1600" b="1" dirty="0" smtClean="0">
              <a:solidFill>
                <a:srgbClr val="006600"/>
              </a:solidFill>
            </a:endParaRPr>
          </a:p>
          <a:p>
            <a:r>
              <a:rPr lang="et-EE" sz="1000" dirty="0" smtClean="0">
                <a:solidFill>
                  <a:prstClr val="black"/>
                </a:solidFill>
              </a:rPr>
              <a:t> </a:t>
            </a:r>
            <a:endParaRPr lang="et-EE" sz="2400" b="1"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4725144"/>
            <a:ext cx="7092280" cy="1886937"/>
          </a:xfrm>
          <a:prstGeom prst="rect">
            <a:avLst/>
          </a:prstGeom>
        </p:spPr>
      </p:pic>
      <p:sp>
        <p:nvSpPr>
          <p:cNvPr id="6" name="Rectangle 1"/>
          <p:cNvSpPr/>
          <p:nvPr/>
        </p:nvSpPr>
        <p:spPr>
          <a:xfrm>
            <a:off x="156118" y="195422"/>
            <a:ext cx="8964488" cy="2062103"/>
          </a:xfrm>
          <a:prstGeom prst="rect">
            <a:avLst/>
          </a:prstGeom>
        </p:spPr>
        <p:txBody>
          <a:bodyPr wrap="square">
            <a:spAutoFit/>
          </a:bodyPr>
          <a:lstStyle/>
          <a:p>
            <a:r>
              <a:rPr lang="et-EE" sz="2400" b="1" dirty="0">
                <a:solidFill>
                  <a:srgbClr val="4F81BD"/>
                </a:solidFill>
                <a:ea typeface="Times New Roman"/>
                <a:cs typeface="Times New Roman"/>
              </a:rPr>
              <a:t>3</a:t>
            </a:r>
            <a:r>
              <a:rPr lang="et-EE" sz="2400" b="1" dirty="0" smtClean="0">
                <a:solidFill>
                  <a:srgbClr val="4F81BD"/>
                </a:solidFill>
                <a:ea typeface="Times New Roman"/>
                <a:cs typeface="Times New Roman"/>
              </a:rPr>
              <a:t>. </a:t>
            </a:r>
            <a:r>
              <a:rPr lang="en-US" sz="2400" b="1" dirty="0" smtClean="0">
                <a:solidFill>
                  <a:srgbClr val="4F81BD"/>
                </a:solidFill>
                <a:ea typeface="Times New Roman"/>
                <a:cs typeface="Times New Roman"/>
              </a:rPr>
              <a:t>Information management and policy </a:t>
            </a:r>
            <a:r>
              <a:rPr lang="et-EE" sz="2400" b="1" dirty="0" smtClean="0">
                <a:solidFill>
                  <a:srgbClr val="4F81BD"/>
                </a:solidFill>
                <a:ea typeface="Times New Roman"/>
                <a:cs typeface="Times New Roman"/>
              </a:rPr>
              <a:t>m</a:t>
            </a:r>
            <a:r>
              <a:rPr lang="en-US" sz="2400" b="1" dirty="0" err="1" smtClean="0">
                <a:solidFill>
                  <a:srgbClr val="4F81BD"/>
                </a:solidFill>
                <a:ea typeface="Times New Roman"/>
                <a:cs typeface="Times New Roman"/>
              </a:rPr>
              <a:t>aking</a:t>
            </a:r>
            <a:r>
              <a:rPr lang="et-EE" sz="2400" b="1" dirty="0">
                <a:solidFill>
                  <a:srgbClr val="4F81BD"/>
                </a:solidFill>
                <a:ea typeface="Times New Roman"/>
                <a:cs typeface="Times New Roman"/>
              </a:rPr>
              <a:t> </a:t>
            </a:r>
            <a:r>
              <a:rPr lang="et-EE" sz="2400" b="1" dirty="0" smtClean="0">
                <a:solidFill>
                  <a:srgbClr val="4F81BD"/>
                </a:solidFill>
                <a:ea typeface="Times New Roman"/>
                <a:cs typeface="Times New Roman"/>
              </a:rPr>
              <a:t>and  </a:t>
            </a:r>
          </a:p>
          <a:p>
            <a:r>
              <a:rPr lang="et-EE" sz="2400" b="1" dirty="0">
                <a:solidFill>
                  <a:srgbClr val="4F81BD"/>
                </a:solidFill>
                <a:ea typeface="Times New Roman"/>
                <a:cs typeface="Times New Roman"/>
              </a:rPr>
              <a:t> </a:t>
            </a:r>
            <a:r>
              <a:rPr lang="et-EE" sz="2400" b="1" dirty="0" smtClean="0">
                <a:solidFill>
                  <a:srgbClr val="4F81BD"/>
                </a:solidFill>
                <a:ea typeface="Times New Roman"/>
                <a:cs typeface="Times New Roman"/>
              </a:rPr>
              <a:t>    </a:t>
            </a:r>
            <a:r>
              <a:rPr lang="en-US" sz="2400" b="1" dirty="0" smtClean="0">
                <a:solidFill>
                  <a:srgbClr val="4F81BD"/>
                </a:solidFill>
                <a:ea typeface="Times New Roman"/>
                <a:cs typeface="Times New Roman"/>
              </a:rPr>
              <a:t>implementation are mutually dependent </a:t>
            </a:r>
            <a:endParaRPr lang="et-EE" sz="2400" dirty="0">
              <a:solidFill>
                <a:prstClr val="black"/>
              </a:solidFill>
              <a:ea typeface="Calibri"/>
              <a:cs typeface="Times New Roman"/>
            </a:endParaRPr>
          </a:p>
          <a:p>
            <a:r>
              <a:rPr lang="et-EE" sz="1600" dirty="0" smtClean="0">
                <a:solidFill>
                  <a:prstClr val="black"/>
                </a:solidFill>
                <a:ea typeface="Calibri"/>
                <a:cs typeface="Times New Roman"/>
              </a:rPr>
              <a:t>I</a:t>
            </a:r>
            <a:r>
              <a:rPr lang="en-US" sz="1600" dirty="0" err="1" smtClean="0">
                <a:solidFill>
                  <a:prstClr val="black"/>
                </a:solidFill>
                <a:ea typeface="Calibri"/>
                <a:cs typeface="Times New Roman"/>
              </a:rPr>
              <a:t>nformation</a:t>
            </a:r>
            <a:r>
              <a:rPr lang="en-US" sz="1600" dirty="0" smtClean="0">
                <a:solidFill>
                  <a:prstClr val="black"/>
                </a:solidFill>
                <a:ea typeface="Calibri"/>
                <a:cs typeface="Times New Roman"/>
              </a:rPr>
              <a:t> </a:t>
            </a:r>
            <a:r>
              <a:rPr lang="en-US" sz="1600" dirty="0">
                <a:solidFill>
                  <a:prstClr val="black"/>
                </a:solidFill>
                <a:ea typeface="Calibri"/>
                <a:cs typeface="Times New Roman"/>
              </a:rPr>
              <a:t>management processes should be developed in line with advancement of policy ideas:</a:t>
            </a:r>
            <a:endParaRPr lang="et-EE" sz="1600" dirty="0">
              <a:solidFill>
                <a:prstClr val="black"/>
              </a:solidFill>
              <a:ea typeface="Calibri"/>
              <a:cs typeface="Times New Roman"/>
            </a:endParaRPr>
          </a:p>
          <a:p>
            <a:pPr marL="269875"/>
            <a:r>
              <a:rPr lang="en-US" sz="1600" dirty="0" smtClean="0">
                <a:solidFill>
                  <a:prstClr val="black"/>
                </a:solidFill>
                <a:ea typeface="Calibri"/>
                <a:cs typeface="Times New Roman"/>
              </a:rPr>
              <a:t>Information </a:t>
            </a:r>
            <a:r>
              <a:rPr lang="en-US" sz="1600" dirty="0">
                <a:solidFill>
                  <a:prstClr val="black"/>
                </a:solidFill>
                <a:ea typeface="Calibri"/>
                <a:cs typeface="Times New Roman"/>
              </a:rPr>
              <a:t>managers </a:t>
            </a:r>
            <a:r>
              <a:rPr lang="en-US" sz="1600" dirty="0" smtClean="0">
                <a:solidFill>
                  <a:prstClr val="black"/>
                </a:solidFill>
                <a:ea typeface="Calibri"/>
                <a:cs typeface="Times New Roman"/>
              </a:rPr>
              <a:t>should</a:t>
            </a:r>
            <a:r>
              <a:rPr lang="et-EE" sz="1600" dirty="0" smtClean="0">
                <a:solidFill>
                  <a:prstClr val="black"/>
                </a:solidFill>
                <a:ea typeface="Calibri"/>
                <a:cs typeface="Times New Roman"/>
              </a:rPr>
              <a:t>:</a:t>
            </a:r>
            <a:r>
              <a:rPr lang="en-US" sz="1600" dirty="0" smtClean="0">
                <a:solidFill>
                  <a:prstClr val="black"/>
                </a:solidFill>
                <a:ea typeface="Calibri"/>
                <a:cs typeface="Times New Roman"/>
              </a:rPr>
              <a:t> </a:t>
            </a:r>
            <a:endParaRPr lang="et-EE" sz="1600" dirty="0">
              <a:solidFill>
                <a:prstClr val="black"/>
              </a:solidFill>
              <a:ea typeface="Calibri"/>
              <a:cs typeface="Times New Roman"/>
            </a:endParaRPr>
          </a:p>
          <a:p>
            <a:pPr marL="627063">
              <a:buFont typeface="+mj-lt"/>
              <a:buAutoNum type="alphaLcParenR"/>
            </a:pPr>
            <a:r>
              <a:rPr lang="en-US" sz="1600" dirty="0">
                <a:solidFill>
                  <a:prstClr val="black"/>
                </a:solidFill>
                <a:ea typeface="Calibri"/>
                <a:cs typeface="Times New Roman"/>
              </a:rPr>
              <a:t>“hear” the </a:t>
            </a:r>
            <a:r>
              <a:rPr lang="en-US" sz="1600" b="1" dirty="0">
                <a:solidFill>
                  <a:prstClr val="black"/>
                </a:solidFill>
                <a:ea typeface="Calibri"/>
                <a:cs typeface="Times New Roman"/>
              </a:rPr>
              <a:t>needs of stakeholders</a:t>
            </a:r>
            <a:r>
              <a:rPr lang="en-US" sz="1600" dirty="0" smtClean="0">
                <a:solidFill>
                  <a:prstClr val="black"/>
                </a:solidFill>
                <a:ea typeface="Calibri"/>
                <a:cs typeface="Times New Roman"/>
              </a:rPr>
              <a:t>, </a:t>
            </a:r>
            <a:endParaRPr lang="et-EE" sz="1600" dirty="0">
              <a:solidFill>
                <a:prstClr val="black"/>
              </a:solidFill>
              <a:ea typeface="Calibri"/>
              <a:cs typeface="Times New Roman"/>
            </a:endParaRPr>
          </a:p>
          <a:p>
            <a:pPr marL="627063">
              <a:buFont typeface="+mj-lt"/>
              <a:buAutoNum type="alphaLcParenR"/>
            </a:pPr>
            <a:r>
              <a:rPr lang="en-US" sz="1600" dirty="0">
                <a:solidFill>
                  <a:prstClr val="black"/>
                </a:solidFill>
                <a:ea typeface="Calibri"/>
                <a:cs typeface="Times New Roman"/>
              </a:rPr>
              <a:t>use </a:t>
            </a:r>
            <a:r>
              <a:rPr lang="en-US" sz="1600" b="1" dirty="0">
                <a:solidFill>
                  <a:prstClr val="black"/>
                </a:solidFill>
                <a:ea typeface="Calibri"/>
                <a:cs typeface="Times New Roman"/>
              </a:rPr>
              <a:t>flexible and cost-effective methods </a:t>
            </a:r>
            <a:r>
              <a:rPr lang="en-US" sz="1600" dirty="0">
                <a:solidFill>
                  <a:prstClr val="black"/>
                </a:solidFill>
                <a:ea typeface="Calibri"/>
                <a:cs typeface="Times New Roman"/>
              </a:rPr>
              <a:t>in data collections, </a:t>
            </a:r>
            <a:r>
              <a:rPr lang="en-US" sz="1600" dirty="0" smtClean="0">
                <a:solidFill>
                  <a:prstClr val="black"/>
                </a:solidFill>
                <a:ea typeface="Calibri"/>
                <a:cs typeface="Times New Roman"/>
              </a:rPr>
              <a:t>and </a:t>
            </a:r>
            <a:endParaRPr lang="et-EE" sz="1600" dirty="0">
              <a:solidFill>
                <a:prstClr val="black"/>
              </a:solidFill>
              <a:ea typeface="Calibri"/>
              <a:cs typeface="Times New Roman"/>
            </a:endParaRPr>
          </a:p>
          <a:p>
            <a:pPr marL="627063">
              <a:buFont typeface="+mj-lt"/>
              <a:buAutoNum type="alphaLcParenR"/>
            </a:pPr>
            <a:r>
              <a:rPr lang="en-US" sz="1600" dirty="0">
                <a:solidFill>
                  <a:prstClr val="black"/>
                </a:solidFill>
                <a:ea typeface="Calibri"/>
                <a:cs typeface="Times New Roman"/>
              </a:rPr>
              <a:t>provide </a:t>
            </a:r>
            <a:r>
              <a:rPr lang="en-US" sz="1600" b="1" dirty="0">
                <a:solidFill>
                  <a:prstClr val="black"/>
                </a:solidFill>
                <a:ea typeface="Calibri"/>
                <a:cs typeface="Times New Roman"/>
              </a:rPr>
              <a:t>well-presented, timely and relevant input </a:t>
            </a:r>
            <a:r>
              <a:rPr lang="en-US" sz="1600" dirty="0">
                <a:solidFill>
                  <a:prstClr val="black"/>
                </a:solidFill>
                <a:ea typeface="Calibri"/>
                <a:cs typeface="Times New Roman"/>
              </a:rPr>
              <a:t>to users. </a:t>
            </a:r>
            <a:endParaRPr lang="et-EE" sz="1600" dirty="0">
              <a:solidFill>
                <a:prstClr val="black"/>
              </a:solidFill>
              <a:ea typeface="Calibri"/>
              <a:cs typeface="Times New Roman"/>
            </a:endParaRPr>
          </a:p>
        </p:txBody>
      </p:sp>
    </p:spTree>
    <p:extLst>
      <p:ext uri="{BB962C8B-B14F-4D97-AF65-F5344CB8AC3E}">
        <p14:creationId xmlns:p14="http://schemas.microsoft.com/office/powerpoint/2010/main" val="1301847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96752"/>
            <a:ext cx="9144000" cy="3416320"/>
          </a:xfrm>
          <a:prstGeom prst="rect">
            <a:avLst/>
          </a:prstGeom>
        </p:spPr>
        <p:txBody>
          <a:bodyPr wrap="square">
            <a:spAutoFit/>
          </a:bodyPr>
          <a:lstStyle/>
          <a:p>
            <a:pPr algn="ctr"/>
            <a:r>
              <a:rPr lang="et-EE" sz="5400" b="1" dirty="0" err="1" smtClean="0">
                <a:solidFill>
                  <a:srgbClr val="1F497D">
                    <a:lumMod val="50000"/>
                  </a:srgbClr>
                </a:solidFill>
              </a:rPr>
              <a:t>Why</a:t>
            </a:r>
            <a:r>
              <a:rPr lang="et-EE" sz="5400" b="1" dirty="0" smtClean="0">
                <a:solidFill>
                  <a:srgbClr val="1F497D">
                    <a:lumMod val="50000"/>
                  </a:srgbClr>
                </a:solidFill>
              </a:rPr>
              <a:t> </a:t>
            </a:r>
            <a:r>
              <a:rPr lang="et-EE" sz="5400" b="1" dirty="0" err="1" smtClean="0">
                <a:solidFill>
                  <a:srgbClr val="1F497D">
                    <a:lumMod val="50000"/>
                  </a:srgbClr>
                </a:solidFill>
              </a:rPr>
              <a:t>we</a:t>
            </a:r>
            <a:r>
              <a:rPr lang="et-EE" sz="5400" b="1" dirty="0" smtClean="0">
                <a:solidFill>
                  <a:srgbClr val="1F497D">
                    <a:lumMod val="50000"/>
                  </a:srgbClr>
                </a:solidFill>
              </a:rPr>
              <a:t> need </a:t>
            </a:r>
            <a:r>
              <a:rPr lang="et-EE" sz="5400" b="1" dirty="0" err="1" smtClean="0">
                <a:solidFill>
                  <a:srgbClr val="1F497D">
                    <a:lumMod val="50000"/>
                  </a:srgbClr>
                </a:solidFill>
              </a:rPr>
              <a:t>better</a:t>
            </a:r>
            <a:r>
              <a:rPr lang="et-EE" sz="5400" b="1" dirty="0" smtClean="0">
                <a:solidFill>
                  <a:srgbClr val="1F497D">
                    <a:lumMod val="50000"/>
                  </a:srgbClr>
                </a:solidFill>
              </a:rPr>
              <a:t> </a:t>
            </a:r>
            <a:r>
              <a:rPr lang="en-US" sz="5400" b="1" dirty="0" smtClean="0">
                <a:solidFill>
                  <a:srgbClr val="1F497D">
                    <a:lumMod val="50000"/>
                  </a:srgbClr>
                </a:solidFill>
              </a:rPr>
              <a:t> </a:t>
            </a:r>
            <a:r>
              <a:rPr lang="en-US" sz="5400" b="1" dirty="0">
                <a:solidFill>
                  <a:srgbClr val="1F497D">
                    <a:lumMod val="50000"/>
                  </a:srgbClr>
                </a:solidFill>
              </a:rPr>
              <a:t>information </a:t>
            </a:r>
            <a:r>
              <a:rPr lang="en-US" sz="5400" b="1" dirty="0" smtClean="0">
                <a:solidFill>
                  <a:srgbClr val="1F497D">
                    <a:lumMod val="50000"/>
                  </a:srgbClr>
                </a:solidFill>
              </a:rPr>
              <a:t>management</a:t>
            </a:r>
            <a:endParaRPr lang="et-EE" sz="5400" b="1" dirty="0" smtClean="0">
              <a:solidFill>
                <a:srgbClr val="1F497D">
                  <a:lumMod val="50000"/>
                </a:srgbClr>
              </a:solidFill>
            </a:endParaRPr>
          </a:p>
          <a:p>
            <a:pPr algn="ctr"/>
            <a:r>
              <a:rPr lang="et-EE" sz="5400" b="1" dirty="0" smtClean="0">
                <a:solidFill>
                  <a:srgbClr val="1F497D">
                    <a:lumMod val="50000"/>
                  </a:srgbClr>
                </a:solidFill>
              </a:rPr>
              <a:t>in</a:t>
            </a:r>
          </a:p>
          <a:p>
            <a:pPr algn="ctr"/>
            <a:r>
              <a:rPr lang="et-EE" sz="5400" b="1" dirty="0" smtClean="0">
                <a:solidFill>
                  <a:srgbClr val="1F497D">
                    <a:lumMod val="50000"/>
                  </a:srgbClr>
                </a:solidFill>
              </a:rPr>
              <a:t>SFM </a:t>
            </a:r>
            <a:r>
              <a:rPr lang="et-EE" sz="5400" b="1" dirty="0" err="1" smtClean="0">
                <a:solidFill>
                  <a:srgbClr val="1F497D">
                    <a:lumMod val="50000"/>
                  </a:srgbClr>
                </a:solidFill>
              </a:rPr>
              <a:t>for</a:t>
            </a:r>
            <a:r>
              <a:rPr lang="et-EE" sz="5400" b="1" dirty="0" smtClean="0">
                <a:solidFill>
                  <a:srgbClr val="1F497D">
                    <a:lumMod val="50000"/>
                  </a:srgbClr>
                </a:solidFill>
              </a:rPr>
              <a:t> </a:t>
            </a:r>
            <a:r>
              <a:rPr lang="et-EE" sz="5400" b="1" dirty="0" err="1" smtClean="0">
                <a:solidFill>
                  <a:srgbClr val="1F497D">
                    <a:lumMod val="50000"/>
                  </a:srgbClr>
                </a:solidFill>
              </a:rPr>
              <a:t>Greener</a:t>
            </a:r>
            <a:r>
              <a:rPr lang="et-EE" sz="5400" b="1" dirty="0" smtClean="0">
                <a:solidFill>
                  <a:srgbClr val="1F497D">
                    <a:lumMod val="50000"/>
                  </a:srgbClr>
                </a:solidFill>
              </a:rPr>
              <a:t> </a:t>
            </a:r>
            <a:r>
              <a:rPr lang="et-EE" sz="5400" b="1" dirty="0" err="1" smtClean="0">
                <a:solidFill>
                  <a:srgbClr val="1F497D">
                    <a:lumMod val="50000"/>
                  </a:srgbClr>
                </a:solidFill>
              </a:rPr>
              <a:t>Economy</a:t>
            </a:r>
            <a:r>
              <a:rPr lang="et-EE" sz="5400" b="1" dirty="0" smtClean="0">
                <a:solidFill>
                  <a:srgbClr val="1F497D">
                    <a:lumMod val="50000"/>
                  </a:srgbClr>
                </a:solidFill>
              </a:rPr>
              <a:t>?</a:t>
            </a:r>
            <a:endParaRPr lang="et-EE" sz="5400" b="1" dirty="0">
              <a:solidFill>
                <a:srgbClr val="1F497D">
                  <a:lumMod val="50000"/>
                </a:srgbClr>
              </a:solidFill>
            </a:endParaRPr>
          </a:p>
        </p:txBody>
      </p:sp>
    </p:spTree>
    <p:extLst>
      <p:ext uri="{BB962C8B-B14F-4D97-AF65-F5344CB8AC3E}">
        <p14:creationId xmlns:p14="http://schemas.microsoft.com/office/powerpoint/2010/main" val="2570522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504" y="-171400"/>
            <a:ext cx="8424936" cy="3234732"/>
          </a:xfrm>
          <a:prstGeom prst="rect">
            <a:avLst/>
          </a:prstGeom>
        </p:spPr>
        <p:txBody>
          <a:bodyPr wrap="square">
            <a:spAutoFit/>
          </a:bodyPr>
          <a:lstStyle/>
          <a:p>
            <a:r>
              <a:rPr lang="et-EE" sz="1000" i="1" dirty="0" smtClean="0">
                <a:solidFill>
                  <a:prstClr val="black"/>
                </a:solidFill>
                <a:ea typeface="Calibri"/>
                <a:cs typeface="Times New Roman"/>
              </a:rPr>
              <a:t> </a:t>
            </a:r>
            <a:endParaRPr lang="et-EE" sz="1000" i="1" dirty="0">
              <a:solidFill>
                <a:prstClr val="black"/>
              </a:solidFill>
              <a:ea typeface="Calibri"/>
              <a:cs typeface="Times New Roman"/>
            </a:endParaRPr>
          </a:p>
          <a:p>
            <a:pPr>
              <a:lnSpc>
                <a:spcPct val="115000"/>
              </a:lnSpc>
            </a:pPr>
            <a:r>
              <a:rPr lang="en-GB" sz="2800" b="1" dirty="0">
                <a:solidFill>
                  <a:prstClr val="black"/>
                </a:solidFill>
                <a:ea typeface="Calibri"/>
                <a:cs typeface="Times New Roman"/>
              </a:rPr>
              <a:t>Rapid development of forest </a:t>
            </a:r>
            <a:r>
              <a:rPr lang="en-GB" sz="2800" b="1" dirty="0" smtClean="0">
                <a:solidFill>
                  <a:prstClr val="black"/>
                </a:solidFill>
                <a:ea typeface="Calibri"/>
                <a:cs typeface="Times New Roman"/>
              </a:rPr>
              <a:t>policies</a:t>
            </a:r>
            <a:r>
              <a:rPr lang="et-EE" sz="2800" b="1" dirty="0" smtClean="0">
                <a:solidFill>
                  <a:prstClr val="black"/>
                </a:solidFill>
                <a:ea typeface="Calibri"/>
                <a:cs typeface="Times New Roman"/>
              </a:rPr>
              <a:t> - </a:t>
            </a:r>
            <a:r>
              <a:rPr lang="et-EE" sz="2000" b="1" dirty="0" err="1">
                <a:solidFill>
                  <a:srgbClr val="1F497D">
                    <a:lumMod val="50000"/>
                  </a:srgbClr>
                </a:solidFill>
                <a:ea typeface="Calibri"/>
                <a:cs typeface="Times New Roman"/>
              </a:rPr>
              <a:t>e</a:t>
            </a:r>
            <a:r>
              <a:rPr lang="et-EE" sz="2000" b="1" dirty="0" err="1" smtClean="0">
                <a:solidFill>
                  <a:srgbClr val="1F497D">
                    <a:lumMod val="50000"/>
                  </a:srgbClr>
                </a:solidFill>
                <a:ea typeface="Calibri"/>
                <a:cs typeface="Times New Roman"/>
              </a:rPr>
              <a:t>volving</a:t>
            </a:r>
            <a:r>
              <a:rPr lang="et-EE" sz="2000" b="1" dirty="0" smtClean="0">
                <a:solidFill>
                  <a:srgbClr val="1F497D">
                    <a:lumMod val="50000"/>
                  </a:srgbClr>
                </a:solidFill>
                <a:ea typeface="Calibri"/>
                <a:cs typeface="Times New Roman"/>
              </a:rPr>
              <a:t> c</a:t>
            </a:r>
            <a:r>
              <a:rPr lang="en-GB" sz="2000" b="1" dirty="0" err="1" smtClean="0">
                <a:solidFill>
                  <a:srgbClr val="1F497D">
                    <a:lumMod val="50000"/>
                  </a:srgbClr>
                </a:solidFill>
                <a:ea typeface="Calibri"/>
                <a:cs typeface="Times New Roman"/>
              </a:rPr>
              <a:t>oncepts</a:t>
            </a:r>
            <a:r>
              <a:rPr lang="en-GB" sz="2000" b="1" dirty="0">
                <a:solidFill>
                  <a:srgbClr val="1F497D">
                    <a:lumMod val="50000"/>
                  </a:srgbClr>
                </a:solidFill>
                <a:ea typeface="Calibri"/>
                <a:cs typeface="Times New Roman"/>
              </a:rPr>
              <a:t>:</a:t>
            </a:r>
          </a:p>
          <a:p>
            <a:pPr marL="457200" indent="-457200">
              <a:buFontTx/>
              <a:buChar char="-"/>
            </a:pPr>
            <a:r>
              <a:rPr lang="en-GB" sz="2000" b="1" dirty="0">
                <a:solidFill>
                  <a:prstClr val="black"/>
                </a:solidFill>
                <a:ea typeface="Calibri"/>
                <a:cs typeface="Times New Roman"/>
              </a:rPr>
              <a:t>effective and sustainable use and protection of timber resources</a:t>
            </a:r>
            <a:endParaRPr lang="et-EE" sz="2000" b="1" dirty="0">
              <a:solidFill>
                <a:prstClr val="black"/>
              </a:solidFill>
              <a:ea typeface="Calibri"/>
              <a:cs typeface="Times New Roman"/>
            </a:endParaRPr>
          </a:p>
          <a:p>
            <a:r>
              <a:rPr lang="et-EE" sz="1000" b="1" dirty="0" smtClean="0">
                <a:solidFill>
                  <a:prstClr val="black"/>
                </a:solidFill>
                <a:ea typeface="Calibri"/>
                <a:cs typeface="Times New Roman"/>
              </a:rPr>
              <a:t>  </a:t>
            </a:r>
            <a:endParaRPr lang="en-GB" sz="1000" b="1" dirty="0">
              <a:solidFill>
                <a:prstClr val="black"/>
              </a:solidFill>
              <a:ea typeface="Calibri"/>
              <a:cs typeface="Times New Roman"/>
            </a:endParaRPr>
          </a:p>
          <a:p>
            <a:pPr marL="457200" indent="-457200">
              <a:buFontTx/>
              <a:buChar char="-"/>
            </a:pPr>
            <a:r>
              <a:rPr lang="en-GB" sz="2000" b="1" dirty="0">
                <a:solidFill>
                  <a:prstClr val="black"/>
                </a:solidFill>
                <a:ea typeface="Calibri"/>
                <a:cs typeface="Times New Roman"/>
              </a:rPr>
              <a:t>multi-purpose forestry</a:t>
            </a:r>
            <a:r>
              <a:rPr lang="en-GB" sz="2000" dirty="0">
                <a:solidFill>
                  <a:prstClr val="black"/>
                </a:solidFill>
                <a:ea typeface="Calibri"/>
                <a:cs typeface="Times New Roman"/>
              </a:rPr>
              <a:t>  </a:t>
            </a:r>
            <a:r>
              <a:rPr lang="et-EE" sz="2000" dirty="0" smtClean="0">
                <a:solidFill>
                  <a:prstClr val="black"/>
                </a:solidFill>
                <a:ea typeface="Calibri"/>
                <a:cs typeface="Times New Roman"/>
              </a:rPr>
              <a:t>a</a:t>
            </a:r>
            <a:r>
              <a:rPr lang="en-GB" sz="2000" dirty="0" err="1" smtClean="0">
                <a:solidFill>
                  <a:prstClr val="black"/>
                </a:solidFill>
                <a:ea typeface="Calibri"/>
                <a:cs typeface="Times New Roman"/>
              </a:rPr>
              <a:t>nd</a:t>
            </a:r>
            <a:r>
              <a:rPr lang="en-GB" sz="2000" dirty="0" smtClean="0">
                <a:solidFill>
                  <a:prstClr val="black"/>
                </a:solidFill>
                <a:ea typeface="Calibri"/>
                <a:cs typeface="Times New Roman"/>
              </a:rPr>
              <a:t> </a:t>
            </a:r>
            <a:r>
              <a:rPr lang="en-GB" sz="2000" b="1" dirty="0" smtClean="0">
                <a:solidFill>
                  <a:prstClr val="black"/>
                </a:solidFill>
                <a:ea typeface="Calibri"/>
                <a:cs typeface="Times New Roman"/>
              </a:rPr>
              <a:t>multi-stakeholder </a:t>
            </a:r>
            <a:r>
              <a:rPr lang="en-GB" sz="2000" b="1" dirty="0">
                <a:solidFill>
                  <a:prstClr val="black"/>
                </a:solidFill>
                <a:ea typeface="Calibri"/>
                <a:cs typeface="Times New Roman"/>
              </a:rPr>
              <a:t>approach</a:t>
            </a:r>
            <a:endParaRPr lang="et-EE" sz="2000" b="1" dirty="0">
              <a:solidFill>
                <a:prstClr val="black"/>
              </a:solidFill>
              <a:ea typeface="Calibri"/>
              <a:cs typeface="Times New Roman"/>
            </a:endParaRPr>
          </a:p>
          <a:p>
            <a:r>
              <a:rPr lang="et-EE" sz="1000" dirty="0">
                <a:solidFill>
                  <a:prstClr val="black"/>
                </a:solidFill>
                <a:ea typeface="Calibri"/>
                <a:cs typeface="Times New Roman"/>
              </a:rPr>
              <a:t> </a:t>
            </a:r>
            <a:endParaRPr lang="en-GB" sz="1000" dirty="0">
              <a:solidFill>
                <a:prstClr val="black"/>
              </a:solidFill>
              <a:ea typeface="Calibri"/>
              <a:cs typeface="Times New Roman"/>
            </a:endParaRPr>
          </a:p>
          <a:p>
            <a:pPr marL="457200" indent="-457200">
              <a:buFontTx/>
              <a:buChar char="-"/>
            </a:pPr>
            <a:r>
              <a:rPr lang="en-GB" sz="2000" b="1" dirty="0" err="1">
                <a:solidFill>
                  <a:prstClr val="black"/>
                </a:solidFill>
                <a:ea typeface="Calibri"/>
                <a:cs typeface="Times New Roman"/>
              </a:rPr>
              <a:t>increas</a:t>
            </a:r>
            <a:r>
              <a:rPr lang="et-EE" sz="2000" b="1" dirty="0" err="1">
                <a:solidFill>
                  <a:prstClr val="black"/>
                </a:solidFill>
                <a:ea typeface="Calibri"/>
                <a:cs typeface="Times New Roman"/>
              </a:rPr>
              <a:t>ed</a:t>
            </a:r>
            <a:r>
              <a:rPr lang="en-GB" sz="2000" b="1" dirty="0">
                <a:solidFill>
                  <a:prstClr val="black"/>
                </a:solidFill>
                <a:ea typeface="Calibri"/>
                <a:cs typeface="Times New Roman"/>
              </a:rPr>
              <a:t> focussing on </a:t>
            </a:r>
            <a:r>
              <a:rPr lang="en-GB" sz="1600" dirty="0">
                <a:solidFill>
                  <a:prstClr val="black"/>
                </a:solidFill>
                <a:ea typeface="Calibri"/>
                <a:cs typeface="Times New Roman"/>
              </a:rPr>
              <a:t>recreation, rights of indigenous/local people, emphasis on health status of forests, cultural heritage, woodland key habitats, biodiversity protection, climate, inter-sectorial approach etc.)</a:t>
            </a:r>
            <a:endParaRPr lang="et-EE" sz="1600" dirty="0">
              <a:solidFill>
                <a:prstClr val="black"/>
              </a:solidFill>
              <a:ea typeface="Calibri"/>
              <a:cs typeface="Times New Roman"/>
            </a:endParaRPr>
          </a:p>
          <a:p>
            <a:r>
              <a:rPr lang="et-EE" sz="1000" dirty="0" smtClean="0">
                <a:solidFill>
                  <a:prstClr val="black"/>
                </a:solidFill>
                <a:ea typeface="Calibri"/>
                <a:cs typeface="Times New Roman"/>
              </a:rPr>
              <a:t> </a:t>
            </a:r>
            <a:endParaRPr lang="en-GB" sz="1000" dirty="0">
              <a:solidFill>
                <a:prstClr val="black"/>
              </a:solidFill>
              <a:ea typeface="Calibri"/>
              <a:cs typeface="Times New Roman"/>
            </a:endParaRPr>
          </a:p>
          <a:p>
            <a:pPr marL="446088" indent="-446088">
              <a:buFont typeface="Calibri"/>
              <a:buChar char="-"/>
            </a:pPr>
            <a:r>
              <a:rPr lang="en-GB" sz="2000" b="1" dirty="0">
                <a:solidFill>
                  <a:prstClr val="black"/>
                </a:solidFill>
                <a:ea typeface="Calibri"/>
                <a:cs typeface="Times New Roman"/>
              </a:rPr>
              <a:t>sustainable forest management (SFM) </a:t>
            </a:r>
            <a:r>
              <a:rPr lang="en-GB" sz="2000" dirty="0">
                <a:solidFill>
                  <a:prstClr val="black"/>
                </a:solidFill>
                <a:ea typeface="Calibri"/>
                <a:cs typeface="Times New Roman"/>
              </a:rPr>
              <a:t>formulation of criteria and indicators for SFM, </a:t>
            </a:r>
            <a:r>
              <a:rPr lang="et-EE" sz="2000" dirty="0" smtClean="0">
                <a:solidFill>
                  <a:prstClr val="black"/>
                </a:solidFill>
                <a:ea typeface="Calibri"/>
                <a:cs typeface="Times New Roman"/>
              </a:rPr>
              <a:t>and </a:t>
            </a:r>
            <a:r>
              <a:rPr lang="et-EE" sz="2000" b="1" dirty="0" smtClean="0">
                <a:solidFill>
                  <a:srgbClr val="006600"/>
                </a:solidFill>
                <a:ea typeface="Calibri"/>
                <a:cs typeface="Times New Roman"/>
              </a:rPr>
              <a:t>SFM </a:t>
            </a:r>
            <a:r>
              <a:rPr lang="et-EE" sz="2000" b="1" dirty="0" err="1" smtClean="0">
                <a:solidFill>
                  <a:srgbClr val="006600"/>
                </a:solidFill>
                <a:ea typeface="Calibri"/>
                <a:cs typeface="Times New Roman"/>
              </a:rPr>
              <a:t>for</a:t>
            </a:r>
            <a:r>
              <a:rPr lang="et-EE" sz="2000" b="1" dirty="0" smtClean="0">
                <a:solidFill>
                  <a:srgbClr val="006600"/>
                </a:solidFill>
                <a:ea typeface="Calibri"/>
                <a:cs typeface="Times New Roman"/>
              </a:rPr>
              <a:t> </a:t>
            </a:r>
            <a:r>
              <a:rPr lang="et-EE" sz="2000" b="1" dirty="0" err="1" smtClean="0">
                <a:solidFill>
                  <a:srgbClr val="006600"/>
                </a:solidFill>
                <a:ea typeface="Calibri"/>
                <a:cs typeface="Times New Roman"/>
              </a:rPr>
              <a:t>Greener</a:t>
            </a:r>
            <a:r>
              <a:rPr lang="et-EE" sz="2000" b="1" dirty="0" smtClean="0">
                <a:solidFill>
                  <a:srgbClr val="006600"/>
                </a:solidFill>
                <a:ea typeface="Calibri"/>
                <a:cs typeface="Times New Roman"/>
              </a:rPr>
              <a:t> </a:t>
            </a:r>
            <a:r>
              <a:rPr lang="et-EE" sz="2000" b="1" dirty="0" err="1" smtClean="0">
                <a:solidFill>
                  <a:srgbClr val="006600"/>
                </a:solidFill>
                <a:ea typeface="Calibri"/>
                <a:cs typeface="Times New Roman"/>
              </a:rPr>
              <a:t>Economy</a:t>
            </a:r>
            <a:endParaRPr lang="en-GB" sz="2000" b="1" dirty="0">
              <a:solidFill>
                <a:srgbClr val="006600"/>
              </a:solidFill>
              <a:ea typeface="Calibri"/>
              <a:cs typeface="Times New Roman"/>
            </a:endParaRPr>
          </a:p>
        </p:txBody>
      </p:sp>
      <p:grpSp>
        <p:nvGrpSpPr>
          <p:cNvPr id="6" name="Group 4"/>
          <p:cNvGrpSpPr/>
          <p:nvPr/>
        </p:nvGrpSpPr>
        <p:grpSpPr>
          <a:xfrm>
            <a:off x="2483768" y="3043978"/>
            <a:ext cx="4104456" cy="3769398"/>
            <a:chOff x="1907704" y="2780928"/>
            <a:chExt cx="3528392" cy="3240360"/>
          </a:xfrm>
        </p:grpSpPr>
        <p:sp>
          <p:nvSpPr>
            <p:cNvPr id="7" name="Oval 5"/>
            <p:cNvSpPr/>
            <p:nvPr/>
          </p:nvSpPr>
          <p:spPr>
            <a:xfrm>
              <a:off x="1907704" y="3717032"/>
              <a:ext cx="2304256" cy="2304256"/>
            </a:xfrm>
            <a:prstGeom prst="ellipse">
              <a:avLst/>
            </a:prstGeom>
            <a:solidFill>
              <a:schemeClr val="accent1">
                <a:alpha val="3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endParaRPr lang="et-EE" sz="2000" dirty="0">
                <a:solidFill>
                  <a:srgbClr val="1F497D">
                    <a:lumMod val="50000"/>
                  </a:srgbClr>
                </a:solidFill>
              </a:endParaRPr>
            </a:p>
          </p:txBody>
        </p:sp>
        <p:sp>
          <p:nvSpPr>
            <p:cNvPr id="9" name="Oval 6"/>
            <p:cNvSpPr/>
            <p:nvPr/>
          </p:nvSpPr>
          <p:spPr>
            <a:xfrm>
              <a:off x="3131840" y="3717032"/>
              <a:ext cx="2304256" cy="2304256"/>
            </a:xfrm>
            <a:prstGeom prst="ellipse">
              <a:avLst/>
            </a:prstGeom>
            <a:solidFill>
              <a:srgbClr val="FF0000">
                <a:alpha val="3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solidFill>
                  <a:prstClr val="white"/>
                </a:solidFill>
              </a:endParaRPr>
            </a:p>
          </p:txBody>
        </p:sp>
        <p:sp>
          <p:nvSpPr>
            <p:cNvPr id="10" name="Oval 8"/>
            <p:cNvSpPr/>
            <p:nvPr/>
          </p:nvSpPr>
          <p:spPr>
            <a:xfrm>
              <a:off x="2555776" y="2780928"/>
              <a:ext cx="2304256" cy="2304256"/>
            </a:xfrm>
            <a:prstGeom prst="ellipse">
              <a:avLst/>
            </a:prstGeom>
            <a:solidFill>
              <a:srgbClr val="FFFF00">
                <a:alpha val="3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solidFill>
                  <a:prstClr val="white"/>
                </a:solidFill>
              </a:endParaRPr>
            </a:p>
          </p:txBody>
        </p:sp>
        <p:sp>
          <p:nvSpPr>
            <p:cNvPr id="11" name="TextBox 10"/>
            <p:cNvSpPr txBox="1"/>
            <p:nvPr/>
          </p:nvSpPr>
          <p:spPr>
            <a:xfrm>
              <a:off x="2060843" y="4870901"/>
              <a:ext cx="1143005" cy="646331"/>
            </a:xfrm>
            <a:prstGeom prst="rect">
              <a:avLst/>
            </a:prstGeom>
            <a:noFill/>
          </p:spPr>
          <p:txBody>
            <a:bodyPr wrap="none" rtlCol="0">
              <a:spAutoFit/>
            </a:bodyPr>
            <a:lstStyle/>
            <a:p>
              <a:r>
                <a:rPr lang="et-EE" b="1" dirty="0" err="1" smtClean="0">
                  <a:solidFill>
                    <a:prstClr val="black"/>
                  </a:solidFill>
                </a:rPr>
                <a:t>Economic</a:t>
              </a:r>
              <a:r>
                <a:rPr lang="et-EE" b="1" dirty="0" smtClean="0">
                  <a:solidFill>
                    <a:prstClr val="black"/>
                  </a:solidFill>
                </a:rPr>
                <a:t> </a:t>
              </a:r>
            </a:p>
            <a:p>
              <a:r>
                <a:rPr lang="et-EE" b="1" dirty="0" err="1" smtClean="0">
                  <a:solidFill>
                    <a:prstClr val="black"/>
                  </a:solidFill>
                </a:rPr>
                <a:t>values</a:t>
              </a:r>
              <a:endParaRPr lang="et-EE" b="1" dirty="0">
                <a:solidFill>
                  <a:prstClr val="black"/>
                </a:solidFill>
              </a:endParaRPr>
            </a:p>
          </p:txBody>
        </p:sp>
        <p:sp>
          <p:nvSpPr>
            <p:cNvPr id="12" name="TextBox 11"/>
            <p:cNvSpPr txBox="1"/>
            <p:nvPr/>
          </p:nvSpPr>
          <p:spPr>
            <a:xfrm>
              <a:off x="3146877" y="3063163"/>
              <a:ext cx="1174810" cy="646331"/>
            </a:xfrm>
            <a:prstGeom prst="rect">
              <a:avLst/>
            </a:prstGeom>
            <a:noFill/>
          </p:spPr>
          <p:txBody>
            <a:bodyPr wrap="none" rtlCol="0">
              <a:spAutoFit/>
            </a:bodyPr>
            <a:lstStyle/>
            <a:p>
              <a:pPr algn="ctr"/>
              <a:r>
                <a:rPr lang="et-EE" b="1" dirty="0" err="1" smtClean="0">
                  <a:solidFill>
                    <a:prstClr val="black"/>
                  </a:solidFill>
                </a:rPr>
                <a:t>Ecological</a:t>
              </a:r>
              <a:r>
                <a:rPr lang="et-EE" b="1" dirty="0" smtClean="0">
                  <a:solidFill>
                    <a:prstClr val="black"/>
                  </a:solidFill>
                </a:rPr>
                <a:t> </a:t>
              </a:r>
            </a:p>
            <a:p>
              <a:pPr algn="ctr"/>
              <a:r>
                <a:rPr lang="et-EE" b="1" dirty="0" err="1" smtClean="0">
                  <a:solidFill>
                    <a:prstClr val="black"/>
                  </a:solidFill>
                </a:rPr>
                <a:t>values</a:t>
              </a:r>
              <a:endParaRPr lang="et-EE" b="1" dirty="0">
                <a:solidFill>
                  <a:prstClr val="black"/>
                </a:solidFill>
              </a:endParaRPr>
            </a:p>
          </p:txBody>
        </p:sp>
        <p:sp>
          <p:nvSpPr>
            <p:cNvPr id="13" name="TextBox 12"/>
            <p:cNvSpPr txBox="1"/>
            <p:nvPr/>
          </p:nvSpPr>
          <p:spPr>
            <a:xfrm>
              <a:off x="4196250" y="4869160"/>
              <a:ext cx="910570" cy="923330"/>
            </a:xfrm>
            <a:prstGeom prst="rect">
              <a:avLst/>
            </a:prstGeom>
            <a:noFill/>
          </p:spPr>
          <p:txBody>
            <a:bodyPr wrap="none" rtlCol="0">
              <a:spAutoFit/>
            </a:bodyPr>
            <a:lstStyle/>
            <a:p>
              <a:pPr algn="r"/>
              <a:r>
                <a:rPr lang="et-EE" b="1" dirty="0" err="1" smtClean="0">
                  <a:solidFill>
                    <a:prstClr val="black"/>
                  </a:solidFill>
                </a:rPr>
                <a:t>Social</a:t>
              </a:r>
              <a:r>
                <a:rPr lang="et-EE" b="1" dirty="0" smtClean="0">
                  <a:solidFill>
                    <a:prstClr val="black"/>
                  </a:solidFill>
                </a:rPr>
                <a:t> –</a:t>
              </a:r>
            </a:p>
            <a:p>
              <a:pPr algn="r"/>
              <a:r>
                <a:rPr lang="et-EE" b="1" dirty="0" err="1" smtClean="0">
                  <a:solidFill>
                    <a:prstClr val="black"/>
                  </a:solidFill>
                </a:rPr>
                <a:t>cultural</a:t>
              </a:r>
              <a:endParaRPr lang="et-EE" b="1" dirty="0" smtClean="0">
                <a:solidFill>
                  <a:prstClr val="black"/>
                </a:solidFill>
              </a:endParaRPr>
            </a:p>
            <a:p>
              <a:pPr algn="r"/>
              <a:r>
                <a:rPr lang="et-EE" b="1" dirty="0" err="1" smtClean="0">
                  <a:solidFill>
                    <a:prstClr val="black"/>
                  </a:solidFill>
                </a:rPr>
                <a:t>values</a:t>
              </a:r>
              <a:endParaRPr lang="et-EE" b="1" dirty="0">
                <a:solidFill>
                  <a:prstClr val="black"/>
                </a:solidFill>
              </a:endParaRPr>
            </a:p>
          </p:txBody>
        </p:sp>
        <p:sp>
          <p:nvSpPr>
            <p:cNvPr id="14" name="TextBox 13"/>
            <p:cNvSpPr txBox="1"/>
            <p:nvPr/>
          </p:nvSpPr>
          <p:spPr>
            <a:xfrm>
              <a:off x="3225919" y="4428401"/>
              <a:ext cx="926857" cy="584775"/>
            </a:xfrm>
            <a:prstGeom prst="rect">
              <a:avLst/>
            </a:prstGeom>
            <a:noFill/>
          </p:spPr>
          <p:txBody>
            <a:bodyPr wrap="none" rtlCol="0">
              <a:spAutoFit/>
            </a:bodyPr>
            <a:lstStyle/>
            <a:p>
              <a:r>
                <a:rPr lang="et-EE" sz="3200" b="1" dirty="0" smtClean="0">
                  <a:solidFill>
                    <a:srgbClr val="006600"/>
                  </a:solidFill>
                </a:rPr>
                <a:t>SFM</a:t>
              </a:r>
              <a:endParaRPr lang="et-EE" sz="3200" b="1" dirty="0">
                <a:solidFill>
                  <a:srgbClr val="006600"/>
                </a:solidFill>
              </a:endParaRPr>
            </a:p>
          </p:txBody>
        </p:sp>
      </p:grpSp>
    </p:spTree>
    <p:extLst>
      <p:ext uri="{BB962C8B-B14F-4D97-AF65-F5344CB8AC3E}">
        <p14:creationId xmlns:p14="http://schemas.microsoft.com/office/powerpoint/2010/main" val="2746012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p:nvPr/>
        </p:nvSpPr>
        <p:spPr>
          <a:xfrm>
            <a:off x="323528" y="116632"/>
            <a:ext cx="8737648" cy="2803844"/>
          </a:xfrm>
          <a:prstGeom prst="rect">
            <a:avLst/>
          </a:prstGeom>
        </p:spPr>
        <p:txBody>
          <a:bodyPr wrap="square">
            <a:spAutoFit/>
          </a:bodyPr>
          <a:lstStyle/>
          <a:p>
            <a:pPr>
              <a:lnSpc>
                <a:spcPct val="115000"/>
              </a:lnSpc>
            </a:pPr>
            <a:r>
              <a:rPr lang="et-EE" sz="2800" b="1" dirty="0" err="1" smtClean="0">
                <a:solidFill>
                  <a:prstClr val="black"/>
                </a:solidFill>
                <a:ea typeface="Calibri"/>
                <a:cs typeface="Times New Roman"/>
              </a:rPr>
              <a:t>Challenges</a:t>
            </a:r>
            <a:r>
              <a:rPr lang="et-EE" sz="2800" b="1" dirty="0" smtClean="0">
                <a:solidFill>
                  <a:prstClr val="black"/>
                </a:solidFill>
                <a:ea typeface="Calibri"/>
                <a:cs typeface="Times New Roman"/>
              </a:rPr>
              <a:t> and </a:t>
            </a:r>
            <a:r>
              <a:rPr lang="et-EE" sz="2800" b="1" dirty="0" err="1" smtClean="0">
                <a:solidFill>
                  <a:prstClr val="black"/>
                </a:solidFill>
                <a:ea typeface="Calibri"/>
                <a:cs typeface="Times New Roman"/>
              </a:rPr>
              <a:t>new</a:t>
            </a:r>
            <a:r>
              <a:rPr lang="et-EE" sz="2800" b="1" dirty="0" smtClean="0">
                <a:solidFill>
                  <a:prstClr val="black"/>
                </a:solidFill>
                <a:ea typeface="Calibri"/>
                <a:cs typeface="Times New Roman"/>
              </a:rPr>
              <a:t> </a:t>
            </a:r>
            <a:r>
              <a:rPr lang="et-EE" sz="2800" b="1" dirty="0" err="1" smtClean="0">
                <a:solidFill>
                  <a:prstClr val="black"/>
                </a:solidFill>
                <a:ea typeface="Calibri"/>
                <a:cs typeface="Times New Roman"/>
              </a:rPr>
              <a:t>possibilities</a:t>
            </a:r>
            <a:r>
              <a:rPr lang="et-EE" sz="2800" b="1" dirty="0" smtClean="0">
                <a:solidFill>
                  <a:prstClr val="black"/>
                </a:solidFill>
                <a:ea typeface="Calibri"/>
                <a:cs typeface="Times New Roman"/>
              </a:rPr>
              <a:t> in </a:t>
            </a:r>
            <a:r>
              <a:rPr lang="et-EE" sz="2800" b="1" dirty="0" err="1" smtClean="0">
                <a:solidFill>
                  <a:prstClr val="black"/>
                </a:solidFill>
                <a:ea typeface="Calibri"/>
                <a:cs typeface="Times New Roman"/>
              </a:rPr>
              <a:t>data</a:t>
            </a:r>
            <a:r>
              <a:rPr lang="et-EE" sz="2800" b="1" dirty="0" smtClean="0">
                <a:solidFill>
                  <a:prstClr val="black"/>
                </a:solidFill>
                <a:ea typeface="Calibri"/>
                <a:cs typeface="Times New Roman"/>
              </a:rPr>
              <a:t> </a:t>
            </a:r>
            <a:r>
              <a:rPr lang="et-EE" sz="2800" b="1" dirty="0" err="1" smtClean="0">
                <a:solidFill>
                  <a:prstClr val="black"/>
                </a:solidFill>
                <a:ea typeface="Calibri"/>
                <a:cs typeface="Times New Roman"/>
              </a:rPr>
              <a:t>management</a:t>
            </a:r>
            <a:endParaRPr lang="et-EE" sz="2800" b="1" dirty="0" smtClean="0">
              <a:solidFill>
                <a:srgbClr val="1F497D">
                  <a:lumMod val="50000"/>
                </a:srgbClr>
              </a:solidFill>
              <a:ea typeface="Calibri"/>
              <a:cs typeface="Times New Roman"/>
            </a:endParaRPr>
          </a:p>
          <a:p>
            <a:pPr marL="342900" indent="-342900">
              <a:buFont typeface="Calibri"/>
              <a:buChar char="-"/>
            </a:pPr>
            <a:r>
              <a:rPr lang="et-EE" sz="2000" b="1" dirty="0" smtClean="0">
                <a:solidFill>
                  <a:prstClr val="black"/>
                </a:solidFill>
                <a:ea typeface="Calibri"/>
                <a:cs typeface="Times New Roman"/>
              </a:rPr>
              <a:t>R</a:t>
            </a:r>
            <a:r>
              <a:rPr lang="en-GB" sz="2000" b="1" dirty="0" err="1" smtClean="0">
                <a:solidFill>
                  <a:prstClr val="black"/>
                </a:solidFill>
                <a:ea typeface="Calibri"/>
                <a:cs typeface="Times New Roman"/>
              </a:rPr>
              <a:t>aising</a:t>
            </a:r>
            <a:r>
              <a:rPr lang="en-GB" sz="2000" b="1" dirty="0" smtClean="0">
                <a:solidFill>
                  <a:prstClr val="black"/>
                </a:solidFill>
                <a:ea typeface="Calibri"/>
                <a:cs typeface="Times New Roman"/>
              </a:rPr>
              <a:t> </a:t>
            </a:r>
            <a:r>
              <a:rPr lang="en-GB" sz="2000" b="1" dirty="0">
                <a:solidFill>
                  <a:prstClr val="black"/>
                </a:solidFill>
                <a:ea typeface="Calibri"/>
                <a:cs typeface="Times New Roman"/>
              </a:rPr>
              <a:t>needs </a:t>
            </a:r>
            <a:r>
              <a:rPr lang="en-GB" sz="2000" dirty="0">
                <a:solidFill>
                  <a:prstClr val="black"/>
                </a:solidFill>
                <a:ea typeface="Calibri"/>
                <a:cs typeface="Times New Roman"/>
              </a:rPr>
              <a:t>of </a:t>
            </a:r>
            <a:r>
              <a:rPr lang="et-EE" sz="2000" dirty="0" err="1" smtClean="0">
                <a:solidFill>
                  <a:prstClr val="black"/>
                </a:solidFill>
                <a:ea typeface="Calibri"/>
                <a:cs typeface="Times New Roman"/>
              </a:rPr>
              <a:t>national</a:t>
            </a:r>
            <a:r>
              <a:rPr lang="et-EE" sz="2000" dirty="0" smtClean="0">
                <a:solidFill>
                  <a:prstClr val="black"/>
                </a:solidFill>
                <a:ea typeface="Calibri"/>
                <a:cs typeface="Times New Roman"/>
              </a:rPr>
              <a:t> and </a:t>
            </a:r>
            <a:r>
              <a:rPr lang="en-GB" sz="2000" dirty="0" smtClean="0">
                <a:solidFill>
                  <a:prstClr val="black"/>
                </a:solidFill>
                <a:ea typeface="Calibri"/>
                <a:cs typeface="Times New Roman"/>
              </a:rPr>
              <a:t>international </a:t>
            </a:r>
            <a:r>
              <a:rPr lang="en-GB" sz="2000" b="1" dirty="0" smtClean="0">
                <a:solidFill>
                  <a:prstClr val="black"/>
                </a:solidFill>
                <a:ea typeface="Calibri"/>
                <a:cs typeface="Times New Roman"/>
              </a:rPr>
              <a:t>reporting</a:t>
            </a:r>
            <a:r>
              <a:rPr lang="et-EE" sz="2000" dirty="0" smtClean="0">
                <a:solidFill>
                  <a:prstClr val="black"/>
                </a:solidFill>
                <a:ea typeface="Calibri"/>
                <a:cs typeface="Times New Roman"/>
              </a:rPr>
              <a:t> </a:t>
            </a:r>
            <a:r>
              <a:rPr lang="et-EE" sz="1600" dirty="0" err="1" smtClean="0">
                <a:solidFill>
                  <a:prstClr val="black"/>
                </a:solidFill>
                <a:ea typeface="Calibri"/>
                <a:cs typeface="Times New Roman"/>
              </a:rPr>
              <a:t>e.g</a:t>
            </a:r>
            <a:r>
              <a:rPr lang="et-EE" sz="1600" dirty="0" smtClean="0">
                <a:solidFill>
                  <a:prstClr val="black"/>
                </a:solidFill>
                <a:ea typeface="Calibri"/>
                <a:cs typeface="Times New Roman"/>
              </a:rPr>
              <a:t>. </a:t>
            </a:r>
            <a:r>
              <a:rPr lang="et-EE" sz="1600" dirty="0" smtClean="0">
                <a:solidFill>
                  <a:srgbClr val="1F497D">
                    <a:lumMod val="50000"/>
                  </a:srgbClr>
                </a:solidFill>
                <a:ea typeface="Calibri"/>
                <a:cs typeface="Times New Roman"/>
              </a:rPr>
              <a:t>i</a:t>
            </a:r>
            <a:r>
              <a:rPr lang="en-GB" sz="1600" dirty="0" err="1" smtClean="0">
                <a:solidFill>
                  <a:srgbClr val="1F497D">
                    <a:lumMod val="50000"/>
                  </a:srgbClr>
                </a:solidFill>
                <a:ea typeface="Calibri"/>
                <a:cs typeface="Times New Roman"/>
              </a:rPr>
              <a:t>ncreased</a:t>
            </a:r>
            <a:r>
              <a:rPr lang="en-GB" sz="1600" dirty="0" smtClean="0">
                <a:solidFill>
                  <a:srgbClr val="1F497D">
                    <a:lumMod val="50000"/>
                  </a:srgbClr>
                </a:solidFill>
                <a:ea typeface="Calibri"/>
                <a:cs typeface="Times New Roman"/>
              </a:rPr>
              <a:t> </a:t>
            </a:r>
            <a:r>
              <a:rPr lang="en-GB" sz="1600" dirty="0" smtClean="0">
                <a:solidFill>
                  <a:prstClr val="black"/>
                </a:solidFill>
                <a:ea typeface="Calibri"/>
                <a:cs typeface="Times New Roman"/>
              </a:rPr>
              <a:t>focus on forest ecosystem</a:t>
            </a:r>
            <a:r>
              <a:rPr lang="et-EE" sz="1600" dirty="0" smtClean="0">
                <a:solidFill>
                  <a:prstClr val="black"/>
                </a:solidFill>
                <a:ea typeface="Calibri"/>
                <a:cs typeface="Times New Roman"/>
              </a:rPr>
              <a:t>s</a:t>
            </a:r>
            <a:r>
              <a:rPr lang="fr-CH" sz="1600" dirty="0" smtClean="0">
                <a:solidFill>
                  <a:prstClr val="black"/>
                </a:solidFill>
                <a:ea typeface="Calibri"/>
                <a:cs typeface="Times New Roman"/>
              </a:rPr>
              <a:t> and services</a:t>
            </a:r>
            <a:r>
              <a:rPr lang="en-GB" sz="1600" dirty="0" smtClean="0">
                <a:solidFill>
                  <a:prstClr val="black"/>
                </a:solidFill>
                <a:ea typeface="Calibri"/>
                <a:cs typeface="Times New Roman"/>
              </a:rPr>
              <a:t>  by global policy processes (UNFCCC, CBD, UNCCD </a:t>
            </a:r>
            <a:r>
              <a:rPr lang="en-GB" sz="1600" dirty="0" err="1" smtClean="0">
                <a:solidFill>
                  <a:prstClr val="black"/>
                </a:solidFill>
                <a:ea typeface="Calibri"/>
                <a:cs typeface="Times New Roman"/>
              </a:rPr>
              <a:t>etc</a:t>
            </a:r>
            <a:r>
              <a:rPr lang="en-GB" sz="1600" dirty="0" smtClean="0">
                <a:solidFill>
                  <a:prstClr val="black"/>
                </a:solidFill>
                <a:ea typeface="Calibri"/>
                <a:cs typeface="Times New Roman"/>
              </a:rPr>
              <a:t>) from 1980-s    </a:t>
            </a:r>
            <a:endParaRPr lang="et-EE" sz="1600" dirty="0" smtClean="0">
              <a:solidFill>
                <a:prstClr val="black"/>
              </a:solidFill>
              <a:ea typeface="Calibri"/>
              <a:cs typeface="Times New Roman"/>
            </a:endParaRPr>
          </a:p>
          <a:p>
            <a:pPr>
              <a:lnSpc>
                <a:spcPct val="115000"/>
              </a:lnSpc>
            </a:pPr>
            <a:r>
              <a:rPr lang="et-EE" sz="800" dirty="0">
                <a:solidFill>
                  <a:prstClr val="black"/>
                </a:solidFill>
                <a:ea typeface="Calibri"/>
                <a:cs typeface="Times New Roman"/>
              </a:rPr>
              <a:t> </a:t>
            </a:r>
            <a:endParaRPr lang="en-GB" sz="800" dirty="0" smtClean="0">
              <a:solidFill>
                <a:srgbClr val="4F81BD">
                  <a:lumMod val="50000"/>
                </a:srgbClr>
              </a:solidFill>
              <a:ea typeface="Calibri"/>
              <a:cs typeface="Times New Roman"/>
            </a:endParaRPr>
          </a:p>
          <a:p>
            <a:pPr marL="342900" indent="-342900">
              <a:lnSpc>
                <a:spcPct val="115000"/>
              </a:lnSpc>
              <a:buFont typeface="Calibri"/>
              <a:buChar char="-"/>
            </a:pPr>
            <a:r>
              <a:rPr lang="et-EE" sz="2000" b="1" dirty="0">
                <a:solidFill>
                  <a:prstClr val="black"/>
                </a:solidFill>
                <a:ea typeface="Calibri"/>
                <a:cs typeface="Times New Roman"/>
              </a:rPr>
              <a:t>U</a:t>
            </a:r>
            <a:r>
              <a:rPr lang="en-GB" sz="2000" b="1" dirty="0" err="1">
                <a:solidFill>
                  <a:prstClr val="black"/>
                </a:solidFill>
                <a:ea typeface="Calibri"/>
                <a:cs typeface="Times New Roman"/>
              </a:rPr>
              <a:t>nequal</a:t>
            </a:r>
            <a:r>
              <a:rPr lang="en-GB" sz="2000" b="1" dirty="0">
                <a:solidFill>
                  <a:prstClr val="black"/>
                </a:solidFill>
                <a:ea typeface="Calibri"/>
                <a:cs typeface="Times New Roman"/>
              </a:rPr>
              <a:t> </a:t>
            </a:r>
            <a:r>
              <a:rPr lang="et-EE" sz="2000" b="1" dirty="0" err="1">
                <a:solidFill>
                  <a:prstClr val="black"/>
                </a:solidFill>
                <a:ea typeface="Calibri"/>
                <a:cs typeface="Times New Roman"/>
              </a:rPr>
              <a:t>development</a:t>
            </a:r>
            <a:r>
              <a:rPr lang="en-GB" sz="2000" b="1" dirty="0">
                <a:solidFill>
                  <a:prstClr val="black"/>
                </a:solidFill>
                <a:ea typeface="Calibri"/>
                <a:cs typeface="Times New Roman"/>
              </a:rPr>
              <a:t> of </a:t>
            </a:r>
            <a:r>
              <a:rPr lang="et-EE" sz="2000" b="1" dirty="0">
                <a:solidFill>
                  <a:prstClr val="black"/>
                </a:solidFill>
                <a:ea typeface="Calibri"/>
                <a:cs typeface="Times New Roman"/>
              </a:rPr>
              <a:t>N</a:t>
            </a:r>
            <a:r>
              <a:rPr lang="en-GB" sz="2000" b="1" dirty="0" err="1">
                <a:solidFill>
                  <a:prstClr val="black"/>
                </a:solidFill>
                <a:ea typeface="Calibri"/>
                <a:cs typeface="Times New Roman"/>
              </a:rPr>
              <a:t>ational</a:t>
            </a:r>
            <a:r>
              <a:rPr lang="en-GB" sz="2000" b="1" dirty="0">
                <a:solidFill>
                  <a:prstClr val="black"/>
                </a:solidFill>
                <a:ea typeface="Calibri"/>
                <a:cs typeface="Times New Roman"/>
              </a:rPr>
              <a:t> Forest Information </a:t>
            </a:r>
            <a:r>
              <a:rPr lang="en-GB" sz="2000" b="1" dirty="0" smtClean="0">
                <a:solidFill>
                  <a:prstClr val="black"/>
                </a:solidFill>
                <a:ea typeface="Calibri"/>
                <a:cs typeface="Times New Roman"/>
              </a:rPr>
              <a:t>Systems</a:t>
            </a:r>
            <a:endParaRPr lang="et-EE" sz="2000" b="1" dirty="0" smtClean="0">
              <a:solidFill>
                <a:prstClr val="black"/>
              </a:solidFill>
              <a:ea typeface="Calibri"/>
              <a:cs typeface="Times New Roman"/>
            </a:endParaRPr>
          </a:p>
          <a:p>
            <a:pPr>
              <a:lnSpc>
                <a:spcPct val="115000"/>
              </a:lnSpc>
            </a:pPr>
            <a:r>
              <a:rPr lang="et-EE" sz="800" b="1" dirty="0">
                <a:solidFill>
                  <a:prstClr val="black"/>
                </a:solidFill>
                <a:ea typeface="Calibri"/>
                <a:cs typeface="Times New Roman"/>
              </a:rPr>
              <a:t> </a:t>
            </a:r>
            <a:endParaRPr lang="en-GB" sz="800" dirty="0">
              <a:solidFill>
                <a:prstClr val="black"/>
              </a:solidFill>
              <a:ea typeface="Calibri"/>
              <a:cs typeface="Times New Roman"/>
            </a:endParaRPr>
          </a:p>
          <a:p>
            <a:pPr marL="342900" indent="-342900">
              <a:buFont typeface="Calibri"/>
              <a:buChar char="-"/>
            </a:pPr>
            <a:r>
              <a:rPr lang="en-GB" sz="2000" b="1" dirty="0" smtClean="0">
                <a:solidFill>
                  <a:prstClr val="black"/>
                </a:solidFill>
                <a:ea typeface="Calibri"/>
                <a:cs typeface="Times New Roman"/>
              </a:rPr>
              <a:t>Development of new data</a:t>
            </a:r>
            <a:r>
              <a:rPr lang="et-EE" sz="2000" b="1" dirty="0" smtClean="0">
                <a:solidFill>
                  <a:prstClr val="black"/>
                </a:solidFill>
                <a:ea typeface="Calibri"/>
                <a:cs typeface="Times New Roman"/>
              </a:rPr>
              <a:t> </a:t>
            </a:r>
            <a:r>
              <a:rPr lang="et-EE" sz="2000" b="1" dirty="0" err="1" smtClean="0">
                <a:solidFill>
                  <a:prstClr val="black"/>
                </a:solidFill>
                <a:ea typeface="Calibri"/>
                <a:cs typeface="Times New Roman"/>
              </a:rPr>
              <a:t>collection</a:t>
            </a:r>
            <a:r>
              <a:rPr lang="et-EE" sz="2000" b="1" dirty="0" smtClean="0">
                <a:solidFill>
                  <a:prstClr val="black"/>
                </a:solidFill>
                <a:ea typeface="Calibri"/>
                <a:cs typeface="Times New Roman"/>
              </a:rPr>
              <a:t> and </a:t>
            </a:r>
            <a:r>
              <a:rPr lang="et-EE" sz="2000" b="1" dirty="0" err="1" smtClean="0">
                <a:solidFill>
                  <a:prstClr val="black"/>
                </a:solidFill>
                <a:ea typeface="Calibri"/>
                <a:cs typeface="Times New Roman"/>
              </a:rPr>
              <a:t>management</a:t>
            </a:r>
            <a:r>
              <a:rPr lang="en-GB" sz="2000" b="1" dirty="0" smtClean="0">
                <a:solidFill>
                  <a:prstClr val="black"/>
                </a:solidFill>
                <a:ea typeface="Calibri"/>
                <a:cs typeface="Times New Roman"/>
              </a:rPr>
              <a:t> </a:t>
            </a:r>
            <a:r>
              <a:rPr lang="et-EE" sz="1600" b="1" dirty="0" err="1" smtClean="0">
                <a:solidFill>
                  <a:prstClr val="black"/>
                </a:solidFill>
                <a:ea typeface="Calibri"/>
                <a:cs typeface="Times New Roman"/>
              </a:rPr>
              <a:t>methods</a:t>
            </a:r>
            <a:r>
              <a:rPr lang="en-GB" sz="1600" b="1" dirty="0" smtClean="0">
                <a:solidFill>
                  <a:prstClr val="black"/>
                </a:solidFill>
                <a:ea typeface="Calibri"/>
                <a:cs typeface="Times New Roman"/>
              </a:rPr>
              <a:t> </a:t>
            </a:r>
            <a:endParaRPr lang="et-EE" sz="1600" b="1" dirty="0" smtClean="0">
              <a:solidFill>
                <a:prstClr val="black"/>
              </a:solidFill>
              <a:ea typeface="Calibri"/>
              <a:cs typeface="Times New Roman"/>
            </a:endParaRPr>
          </a:p>
          <a:p>
            <a:r>
              <a:rPr lang="et-EE" sz="1600" b="1" dirty="0" smtClean="0">
                <a:solidFill>
                  <a:prstClr val="black"/>
                </a:solidFill>
                <a:ea typeface="Calibri"/>
                <a:cs typeface="Times New Roman"/>
              </a:rPr>
              <a:t>       </a:t>
            </a:r>
            <a:r>
              <a:rPr lang="en-GB" sz="1600" dirty="0" smtClean="0">
                <a:solidFill>
                  <a:prstClr val="black"/>
                </a:solidFill>
                <a:ea typeface="Calibri"/>
                <a:cs typeface="Times New Roman"/>
              </a:rPr>
              <a:t>(inclusion of new indicators , multi-source systems, use of new ICT and spatial information </a:t>
            </a:r>
            <a:endParaRPr lang="et-EE" sz="1600" dirty="0" smtClean="0">
              <a:solidFill>
                <a:prstClr val="black"/>
              </a:solidFill>
              <a:ea typeface="Calibri"/>
              <a:cs typeface="Times New Roman"/>
            </a:endParaRPr>
          </a:p>
          <a:p>
            <a:r>
              <a:rPr lang="et-EE" sz="1600" dirty="0">
                <a:solidFill>
                  <a:prstClr val="black"/>
                </a:solidFill>
                <a:ea typeface="Calibri"/>
                <a:cs typeface="Times New Roman"/>
              </a:rPr>
              <a:t> </a:t>
            </a:r>
            <a:r>
              <a:rPr lang="et-EE" sz="1600" dirty="0" smtClean="0">
                <a:solidFill>
                  <a:prstClr val="black"/>
                </a:solidFill>
                <a:ea typeface="Calibri"/>
                <a:cs typeface="Times New Roman"/>
              </a:rPr>
              <a:t>      </a:t>
            </a:r>
            <a:r>
              <a:rPr lang="en-GB" sz="1600" dirty="0" smtClean="0">
                <a:solidFill>
                  <a:prstClr val="black"/>
                </a:solidFill>
                <a:ea typeface="Calibri"/>
                <a:cs typeface="Times New Roman"/>
              </a:rPr>
              <a:t>possibilities, networking, high demands on specialists)</a:t>
            </a:r>
            <a:endParaRPr lang="et-EE" sz="1600" dirty="0" smtClean="0">
              <a:solidFill>
                <a:prstClr val="black"/>
              </a:solidFill>
              <a:ea typeface="Calibri"/>
              <a:cs typeface="Times New Roman"/>
            </a:endParaRPr>
          </a:p>
          <a:p>
            <a:pPr>
              <a:lnSpc>
                <a:spcPct val="115000"/>
              </a:lnSpc>
            </a:pPr>
            <a:r>
              <a:rPr lang="et-EE" sz="800" dirty="0" smtClean="0">
                <a:solidFill>
                  <a:prstClr val="black"/>
                </a:solidFill>
                <a:ea typeface="Calibri"/>
                <a:cs typeface="Times New Roman"/>
              </a:rPr>
              <a:t> </a:t>
            </a:r>
            <a:endParaRPr lang="et-EE" sz="800" dirty="0">
              <a:solidFill>
                <a:prstClr val="black"/>
              </a:solidFill>
              <a:ea typeface="Calibri"/>
              <a:cs typeface="Times New Roman"/>
            </a:endParaRPr>
          </a:p>
        </p:txBody>
      </p:sp>
      <p:pic>
        <p:nvPicPr>
          <p:cNvPr id="5"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436530" y="3068960"/>
            <a:ext cx="5697720" cy="3364367"/>
          </a:xfrm>
          <a:prstGeom prst="rect">
            <a:avLst/>
          </a:prstGeom>
        </p:spPr>
      </p:pic>
      <p:sp>
        <p:nvSpPr>
          <p:cNvPr id="3" name="Ristkülik 2"/>
          <p:cNvSpPr/>
          <p:nvPr/>
        </p:nvSpPr>
        <p:spPr>
          <a:xfrm>
            <a:off x="90846" y="2996952"/>
            <a:ext cx="3401034" cy="3416320"/>
          </a:xfrm>
          <a:prstGeom prst="rect">
            <a:avLst/>
          </a:prstGeom>
        </p:spPr>
        <p:txBody>
          <a:bodyPr wrap="square">
            <a:spAutoFit/>
          </a:bodyPr>
          <a:lstStyle/>
          <a:p>
            <a:r>
              <a:rPr lang="et-EE" dirty="0" err="1">
                <a:solidFill>
                  <a:prstClr val="black"/>
                </a:solidFill>
              </a:rPr>
              <a:t>Due</a:t>
            </a:r>
            <a:r>
              <a:rPr lang="et-EE" dirty="0">
                <a:solidFill>
                  <a:prstClr val="black"/>
                </a:solidFill>
              </a:rPr>
              <a:t> </a:t>
            </a:r>
            <a:r>
              <a:rPr lang="et-EE" dirty="0" err="1">
                <a:solidFill>
                  <a:prstClr val="black"/>
                </a:solidFill>
              </a:rPr>
              <a:t>to</a:t>
            </a:r>
            <a:r>
              <a:rPr lang="et-EE" dirty="0">
                <a:solidFill>
                  <a:prstClr val="black"/>
                </a:solidFill>
              </a:rPr>
              <a:t> </a:t>
            </a:r>
            <a:r>
              <a:rPr lang="et-EE" dirty="0" err="1">
                <a:solidFill>
                  <a:prstClr val="black"/>
                </a:solidFill>
              </a:rPr>
              <a:t>inaccuracy</a:t>
            </a:r>
            <a:r>
              <a:rPr lang="et-EE" dirty="0">
                <a:solidFill>
                  <a:prstClr val="black"/>
                </a:solidFill>
              </a:rPr>
              <a:t> in </a:t>
            </a:r>
            <a:r>
              <a:rPr lang="et-EE" dirty="0" err="1">
                <a:solidFill>
                  <a:prstClr val="black"/>
                </a:solidFill>
              </a:rPr>
              <a:t>forest</a:t>
            </a:r>
            <a:r>
              <a:rPr lang="et-EE" dirty="0">
                <a:solidFill>
                  <a:prstClr val="black"/>
                </a:solidFill>
              </a:rPr>
              <a:t> </a:t>
            </a:r>
            <a:r>
              <a:rPr lang="et-EE" dirty="0" err="1">
                <a:solidFill>
                  <a:prstClr val="black"/>
                </a:solidFill>
              </a:rPr>
              <a:t>resource</a:t>
            </a:r>
            <a:r>
              <a:rPr lang="et-EE" dirty="0">
                <a:solidFill>
                  <a:prstClr val="black"/>
                </a:solidFill>
              </a:rPr>
              <a:t> </a:t>
            </a:r>
            <a:r>
              <a:rPr lang="et-EE" dirty="0" err="1">
                <a:solidFill>
                  <a:prstClr val="black"/>
                </a:solidFill>
              </a:rPr>
              <a:t>statistics</a:t>
            </a:r>
            <a:r>
              <a:rPr lang="et-EE" dirty="0">
                <a:solidFill>
                  <a:prstClr val="black"/>
                </a:solidFill>
              </a:rPr>
              <a:t> </a:t>
            </a:r>
            <a:r>
              <a:rPr lang="et-EE" dirty="0" err="1" smtClean="0">
                <a:solidFill>
                  <a:prstClr val="black"/>
                </a:solidFill>
              </a:rPr>
              <a:t>the</a:t>
            </a:r>
            <a:r>
              <a:rPr lang="et-EE" dirty="0" smtClean="0">
                <a:solidFill>
                  <a:prstClr val="black"/>
                </a:solidFill>
              </a:rPr>
              <a:t> </a:t>
            </a:r>
            <a:r>
              <a:rPr lang="et-EE" b="1" dirty="0" err="1">
                <a:solidFill>
                  <a:prstClr val="black"/>
                </a:solidFill>
              </a:rPr>
              <a:t>National</a:t>
            </a:r>
            <a:r>
              <a:rPr lang="et-EE" b="1" dirty="0">
                <a:solidFill>
                  <a:prstClr val="black"/>
                </a:solidFill>
              </a:rPr>
              <a:t> </a:t>
            </a:r>
            <a:r>
              <a:rPr lang="et-EE" b="1" dirty="0" err="1">
                <a:solidFill>
                  <a:prstClr val="black"/>
                </a:solidFill>
              </a:rPr>
              <a:t>Forest</a:t>
            </a:r>
            <a:r>
              <a:rPr lang="et-EE" b="1" dirty="0">
                <a:solidFill>
                  <a:prstClr val="black"/>
                </a:solidFill>
              </a:rPr>
              <a:t> </a:t>
            </a:r>
            <a:r>
              <a:rPr lang="et-EE" b="1" dirty="0" err="1">
                <a:solidFill>
                  <a:prstClr val="black"/>
                </a:solidFill>
              </a:rPr>
              <a:t>Inventory</a:t>
            </a:r>
            <a:r>
              <a:rPr lang="et-EE" b="1" dirty="0">
                <a:solidFill>
                  <a:prstClr val="black"/>
                </a:solidFill>
              </a:rPr>
              <a:t> </a:t>
            </a:r>
            <a:r>
              <a:rPr lang="et-EE" dirty="0" err="1">
                <a:solidFill>
                  <a:prstClr val="black"/>
                </a:solidFill>
              </a:rPr>
              <a:t>was</a:t>
            </a:r>
            <a:r>
              <a:rPr lang="et-EE" dirty="0">
                <a:solidFill>
                  <a:prstClr val="black"/>
                </a:solidFill>
              </a:rPr>
              <a:t> </a:t>
            </a:r>
            <a:r>
              <a:rPr lang="et-EE" dirty="0" err="1">
                <a:solidFill>
                  <a:prstClr val="black"/>
                </a:solidFill>
              </a:rPr>
              <a:t>carried</a:t>
            </a:r>
            <a:r>
              <a:rPr lang="et-EE" dirty="0">
                <a:solidFill>
                  <a:prstClr val="black"/>
                </a:solidFill>
              </a:rPr>
              <a:t> </a:t>
            </a:r>
            <a:r>
              <a:rPr lang="et-EE" dirty="0" err="1">
                <a:solidFill>
                  <a:prstClr val="black"/>
                </a:solidFill>
              </a:rPr>
              <a:t>out</a:t>
            </a:r>
            <a:r>
              <a:rPr lang="et-EE" dirty="0">
                <a:solidFill>
                  <a:prstClr val="black"/>
                </a:solidFill>
              </a:rPr>
              <a:t> in 2008-2010 in </a:t>
            </a:r>
            <a:r>
              <a:rPr lang="et-EE" dirty="0" err="1">
                <a:solidFill>
                  <a:prstClr val="black"/>
                </a:solidFill>
              </a:rPr>
              <a:t>Kyrgyzstan</a:t>
            </a:r>
            <a:r>
              <a:rPr lang="et-EE" dirty="0">
                <a:solidFill>
                  <a:prstClr val="black"/>
                </a:solidFill>
              </a:rPr>
              <a:t>. </a:t>
            </a:r>
            <a:endParaRPr lang="et-EE" dirty="0" smtClean="0">
              <a:solidFill>
                <a:prstClr val="black"/>
              </a:solidFill>
            </a:endParaRPr>
          </a:p>
          <a:p>
            <a:r>
              <a:rPr lang="en-US" dirty="0" smtClean="0">
                <a:solidFill>
                  <a:prstClr val="black"/>
                </a:solidFill>
              </a:rPr>
              <a:t>N</a:t>
            </a:r>
            <a:r>
              <a:rPr lang="et-EE" dirty="0">
                <a:solidFill>
                  <a:prstClr val="black"/>
                </a:solidFill>
              </a:rPr>
              <a:t>FI</a:t>
            </a:r>
            <a:r>
              <a:rPr lang="en-US" dirty="0">
                <a:solidFill>
                  <a:prstClr val="black"/>
                </a:solidFill>
              </a:rPr>
              <a:t> </a:t>
            </a:r>
            <a:r>
              <a:rPr lang="et-EE" b="1" dirty="0">
                <a:solidFill>
                  <a:srgbClr val="006600"/>
                </a:solidFill>
              </a:rPr>
              <a:t>„</a:t>
            </a:r>
            <a:r>
              <a:rPr lang="et-EE" b="1" dirty="0" err="1">
                <a:solidFill>
                  <a:srgbClr val="006600"/>
                </a:solidFill>
              </a:rPr>
              <a:t>discovered</a:t>
            </a:r>
            <a:r>
              <a:rPr lang="et-EE" b="1" dirty="0">
                <a:solidFill>
                  <a:srgbClr val="006600"/>
                </a:solidFill>
              </a:rPr>
              <a:t>“ </a:t>
            </a:r>
            <a:r>
              <a:rPr lang="en-US" b="1" dirty="0">
                <a:solidFill>
                  <a:srgbClr val="006600"/>
                </a:solidFill>
              </a:rPr>
              <a:t>277,000 hectares of forests </a:t>
            </a:r>
            <a:r>
              <a:rPr lang="en-US" dirty="0">
                <a:solidFill>
                  <a:prstClr val="black"/>
                </a:solidFill>
              </a:rPr>
              <a:t>(1.39%) beyond S</a:t>
            </a:r>
            <a:r>
              <a:rPr lang="et-EE" dirty="0" err="1">
                <a:solidFill>
                  <a:prstClr val="black"/>
                </a:solidFill>
              </a:rPr>
              <a:t>tate</a:t>
            </a:r>
            <a:r>
              <a:rPr lang="et-EE" dirty="0">
                <a:solidFill>
                  <a:prstClr val="black"/>
                </a:solidFill>
              </a:rPr>
              <a:t> </a:t>
            </a:r>
            <a:r>
              <a:rPr lang="en-US" dirty="0">
                <a:solidFill>
                  <a:prstClr val="black"/>
                </a:solidFill>
              </a:rPr>
              <a:t>F</a:t>
            </a:r>
            <a:r>
              <a:rPr lang="et-EE" dirty="0" err="1">
                <a:solidFill>
                  <a:prstClr val="black"/>
                </a:solidFill>
              </a:rPr>
              <a:t>orest</a:t>
            </a:r>
            <a:r>
              <a:rPr lang="et-EE" dirty="0">
                <a:solidFill>
                  <a:prstClr val="black"/>
                </a:solidFill>
              </a:rPr>
              <a:t> </a:t>
            </a:r>
            <a:r>
              <a:rPr lang="en-US" dirty="0">
                <a:solidFill>
                  <a:prstClr val="black"/>
                </a:solidFill>
              </a:rPr>
              <a:t>R</a:t>
            </a:r>
            <a:r>
              <a:rPr lang="et-EE" dirty="0" err="1">
                <a:solidFill>
                  <a:prstClr val="black"/>
                </a:solidFill>
              </a:rPr>
              <a:t>eserve</a:t>
            </a:r>
            <a:r>
              <a:rPr lang="en-US" dirty="0">
                <a:solidFill>
                  <a:prstClr val="black"/>
                </a:solidFill>
              </a:rPr>
              <a:t> and S</a:t>
            </a:r>
            <a:r>
              <a:rPr lang="et-EE" dirty="0" err="1">
                <a:solidFill>
                  <a:prstClr val="black"/>
                </a:solidFill>
              </a:rPr>
              <a:t>trictly</a:t>
            </a:r>
            <a:r>
              <a:rPr lang="et-EE" dirty="0">
                <a:solidFill>
                  <a:prstClr val="black"/>
                </a:solidFill>
              </a:rPr>
              <a:t> </a:t>
            </a:r>
            <a:r>
              <a:rPr lang="en-US" dirty="0">
                <a:solidFill>
                  <a:prstClr val="black"/>
                </a:solidFill>
              </a:rPr>
              <a:t>P</a:t>
            </a:r>
            <a:r>
              <a:rPr lang="et-EE" dirty="0" err="1">
                <a:solidFill>
                  <a:prstClr val="black"/>
                </a:solidFill>
              </a:rPr>
              <a:t>rotected</a:t>
            </a:r>
            <a:r>
              <a:rPr lang="et-EE" dirty="0">
                <a:solidFill>
                  <a:prstClr val="black"/>
                </a:solidFill>
              </a:rPr>
              <a:t> </a:t>
            </a:r>
            <a:r>
              <a:rPr lang="en-US" dirty="0">
                <a:solidFill>
                  <a:prstClr val="black"/>
                </a:solidFill>
              </a:rPr>
              <a:t>A</a:t>
            </a:r>
            <a:r>
              <a:rPr lang="et-EE" dirty="0">
                <a:solidFill>
                  <a:prstClr val="black"/>
                </a:solidFill>
              </a:rPr>
              <a:t>reas</a:t>
            </a:r>
            <a:r>
              <a:rPr lang="en-US" dirty="0">
                <a:solidFill>
                  <a:prstClr val="black"/>
                </a:solidFill>
              </a:rPr>
              <a:t> in Kyrgyzstan. </a:t>
            </a:r>
            <a:r>
              <a:rPr lang="et-EE" dirty="0">
                <a:solidFill>
                  <a:prstClr val="black"/>
                </a:solidFill>
              </a:rPr>
              <a:t> </a:t>
            </a:r>
          </a:p>
          <a:p>
            <a:endParaRPr lang="et-EE" dirty="0" smtClean="0">
              <a:solidFill>
                <a:prstClr val="black"/>
              </a:solidFill>
            </a:endParaRPr>
          </a:p>
          <a:p>
            <a:r>
              <a:rPr lang="et-EE" dirty="0" smtClean="0">
                <a:solidFill>
                  <a:prstClr val="black"/>
                </a:solidFill>
              </a:rPr>
              <a:t>NFI </a:t>
            </a:r>
            <a:r>
              <a:rPr lang="et-EE" dirty="0" err="1">
                <a:solidFill>
                  <a:prstClr val="black"/>
                </a:solidFill>
              </a:rPr>
              <a:t>results</a:t>
            </a:r>
            <a:r>
              <a:rPr lang="et-EE" dirty="0">
                <a:solidFill>
                  <a:prstClr val="black"/>
                </a:solidFill>
              </a:rPr>
              <a:t> passed </a:t>
            </a:r>
            <a:r>
              <a:rPr lang="et-EE" dirty="0" err="1">
                <a:solidFill>
                  <a:prstClr val="black"/>
                </a:solidFill>
              </a:rPr>
              <a:t>concrete</a:t>
            </a:r>
            <a:r>
              <a:rPr lang="et-EE" dirty="0">
                <a:solidFill>
                  <a:prstClr val="black"/>
                </a:solidFill>
              </a:rPr>
              <a:t> </a:t>
            </a:r>
            <a:r>
              <a:rPr lang="et-EE" dirty="0" err="1">
                <a:solidFill>
                  <a:prstClr val="black"/>
                </a:solidFill>
              </a:rPr>
              <a:t>issues</a:t>
            </a:r>
            <a:r>
              <a:rPr lang="et-EE" dirty="0">
                <a:solidFill>
                  <a:prstClr val="black"/>
                </a:solidFill>
              </a:rPr>
              <a:t> </a:t>
            </a:r>
            <a:r>
              <a:rPr lang="et-EE" dirty="0" err="1">
                <a:solidFill>
                  <a:prstClr val="black"/>
                </a:solidFill>
              </a:rPr>
              <a:t>to</a:t>
            </a:r>
            <a:r>
              <a:rPr lang="et-EE" dirty="0">
                <a:solidFill>
                  <a:prstClr val="black"/>
                </a:solidFill>
              </a:rPr>
              <a:t> </a:t>
            </a:r>
            <a:r>
              <a:rPr lang="et-EE" dirty="0" err="1">
                <a:solidFill>
                  <a:prstClr val="black"/>
                </a:solidFill>
              </a:rPr>
              <a:t>policy</a:t>
            </a:r>
            <a:r>
              <a:rPr lang="et-EE" dirty="0">
                <a:solidFill>
                  <a:prstClr val="black"/>
                </a:solidFill>
              </a:rPr>
              <a:t> </a:t>
            </a:r>
            <a:r>
              <a:rPr lang="et-EE" dirty="0" err="1">
                <a:solidFill>
                  <a:prstClr val="black"/>
                </a:solidFill>
              </a:rPr>
              <a:t>level</a:t>
            </a:r>
            <a:r>
              <a:rPr lang="et-EE" dirty="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1743611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404664"/>
            <a:ext cx="8640960" cy="6822380"/>
          </a:xfrm>
          <a:prstGeom prst="rect">
            <a:avLst/>
          </a:prstGeom>
        </p:spPr>
        <p:txBody>
          <a:bodyPr wrap="square">
            <a:spAutoFit/>
          </a:bodyPr>
          <a:lstStyle/>
          <a:p>
            <a:r>
              <a:rPr lang="et-EE" sz="2400" b="1" dirty="0" err="1" smtClean="0">
                <a:solidFill>
                  <a:srgbClr val="4F81BD">
                    <a:lumMod val="50000"/>
                  </a:srgbClr>
                </a:solidFill>
              </a:rPr>
              <a:t>There</a:t>
            </a:r>
            <a:r>
              <a:rPr lang="et-EE" sz="2400" b="1" dirty="0" smtClean="0">
                <a:solidFill>
                  <a:srgbClr val="4F81BD">
                    <a:lumMod val="50000"/>
                  </a:srgbClr>
                </a:solidFill>
              </a:rPr>
              <a:t> are t</a:t>
            </a:r>
            <a:r>
              <a:rPr lang="en-GB" sz="2400" b="1" dirty="0" err="1" smtClean="0">
                <a:solidFill>
                  <a:srgbClr val="4F81BD">
                    <a:lumMod val="50000"/>
                  </a:srgbClr>
                </a:solidFill>
              </a:rPr>
              <a:t>ypical</a:t>
            </a:r>
            <a:r>
              <a:rPr lang="en-GB" sz="2400" b="1" dirty="0" smtClean="0">
                <a:solidFill>
                  <a:srgbClr val="4F81BD">
                    <a:lumMod val="50000"/>
                  </a:srgbClr>
                </a:solidFill>
              </a:rPr>
              <a:t> problems in meeting data needs</a:t>
            </a:r>
            <a:r>
              <a:rPr lang="et-EE" sz="2400" b="1" dirty="0" smtClean="0">
                <a:solidFill>
                  <a:srgbClr val="4F81BD">
                    <a:lumMod val="50000"/>
                  </a:srgbClr>
                </a:solidFill>
              </a:rPr>
              <a:t> </a:t>
            </a:r>
            <a:r>
              <a:rPr lang="en-GB" b="1" dirty="0" smtClean="0">
                <a:solidFill>
                  <a:srgbClr val="FF0000"/>
                </a:solidFill>
              </a:rPr>
              <a:t>N</a:t>
            </a:r>
            <a:r>
              <a:rPr lang="et-EE" b="1" dirty="0" smtClean="0">
                <a:solidFill>
                  <a:srgbClr val="FF0000"/>
                </a:solidFill>
              </a:rPr>
              <a:t>ot </a:t>
            </a:r>
            <a:r>
              <a:rPr lang="en-GB" b="1" dirty="0" smtClean="0">
                <a:solidFill>
                  <a:srgbClr val="FF0000"/>
                </a:solidFill>
              </a:rPr>
              <a:t>exhaustive </a:t>
            </a:r>
            <a:r>
              <a:rPr lang="et-EE" b="1" dirty="0" smtClean="0">
                <a:solidFill>
                  <a:srgbClr val="FF0000"/>
                </a:solidFill>
              </a:rPr>
              <a:t>list</a:t>
            </a:r>
            <a:endParaRPr lang="en-GB" b="1" dirty="0" smtClean="0">
              <a:solidFill>
                <a:srgbClr val="FF0000"/>
              </a:solidFill>
            </a:endParaRPr>
          </a:p>
          <a:p>
            <a:r>
              <a:rPr lang="et-EE" sz="1000" dirty="0" smtClean="0">
                <a:solidFill>
                  <a:prstClr val="black"/>
                </a:solidFill>
              </a:rPr>
              <a:t> </a:t>
            </a:r>
            <a:endParaRPr lang="en-GB" sz="1000" dirty="0" smtClean="0">
              <a:solidFill>
                <a:prstClr val="black"/>
              </a:solidFill>
            </a:endParaRPr>
          </a:p>
          <a:p>
            <a:r>
              <a:rPr lang="en-GB" sz="2200" dirty="0" smtClean="0">
                <a:solidFill>
                  <a:prstClr val="black"/>
                </a:solidFill>
              </a:rPr>
              <a:t>Main weaknesses and constraints in the current statistical system:</a:t>
            </a:r>
          </a:p>
          <a:p>
            <a:pPr marL="285750" indent="-285750">
              <a:spcBef>
                <a:spcPts val="1000"/>
              </a:spcBef>
              <a:buFontTx/>
              <a:buChar char="-"/>
            </a:pPr>
            <a:r>
              <a:rPr lang="en-GB" sz="2000" dirty="0" smtClean="0">
                <a:solidFill>
                  <a:prstClr val="black"/>
                </a:solidFill>
              </a:rPr>
              <a:t>In general, </a:t>
            </a:r>
            <a:r>
              <a:rPr lang="en-GB" sz="2000" b="1" dirty="0" smtClean="0">
                <a:solidFill>
                  <a:prstClr val="black"/>
                </a:solidFill>
              </a:rPr>
              <a:t>data</a:t>
            </a:r>
            <a:r>
              <a:rPr lang="en-GB" sz="2000" dirty="0" smtClean="0">
                <a:solidFill>
                  <a:prstClr val="black"/>
                </a:solidFill>
              </a:rPr>
              <a:t> </a:t>
            </a:r>
            <a:r>
              <a:rPr lang="en-GB" sz="2000" b="1" dirty="0" smtClean="0">
                <a:solidFill>
                  <a:prstClr val="black"/>
                </a:solidFill>
              </a:rPr>
              <a:t>from existing statistical reports</a:t>
            </a:r>
            <a:r>
              <a:rPr lang="en-GB" sz="2000" dirty="0" smtClean="0">
                <a:solidFill>
                  <a:prstClr val="black"/>
                </a:solidFill>
              </a:rPr>
              <a:t> are rather </a:t>
            </a:r>
            <a:r>
              <a:rPr lang="en-GB" sz="2000" b="1" dirty="0" smtClean="0">
                <a:solidFill>
                  <a:prstClr val="black"/>
                </a:solidFill>
              </a:rPr>
              <a:t>inaccurate, inconsistent and inadequate</a:t>
            </a:r>
            <a:r>
              <a:rPr lang="en-GB" sz="2000" dirty="0" smtClean="0">
                <a:solidFill>
                  <a:prstClr val="black"/>
                </a:solidFill>
              </a:rPr>
              <a:t>;</a:t>
            </a:r>
          </a:p>
          <a:p>
            <a:pPr marL="285750" indent="-285750">
              <a:spcBef>
                <a:spcPts val="1000"/>
              </a:spcBef>
              <a:buFontTx/>
              <a:buChar char="-"/>
            </a:pPr>
            <a:r>
              <a:rPr lang="en-GB" sz="2000" dirty="0" smtClean="0">
                <a:solidFill>
                  <a:prstClr val="black"/>
                </a:solidFill>
              </a:rPr>
              <a:t>Most </a:t>
            </a:r>
            <a:r>
              <a:rPr lang="et-EE" sz="2000" b="1" dirty="0" smtClean="0">
                <a:solidFill>
                  <a:prstClr val="black"/>
                </a:solidFill>
              </a:rPr>
              <a:t>data </a:t>
            </a:r>
            <a:r>
              <a:rPr lang="en-GB" sz="2000" b="1" dirty="0" smtClean="0">
                <a:solidFill>
                  <a:prstClr val="black"/>
                </a:solidFill>
              </a:rPr>
              <a:t>on illegal logging </a:t>
            </a:r>
            <a:r>
              <a:rPr lang="en-GB" sz="2000" dirty="0" smtClean="0">
                <a:solidFill>
                  <a:prstClr val="black"/>
                </a:solidFill>
              </a:rPr>
              <a:t>might </a:t>
            </a:r>
            <a:r>
              <a:rPr lang="en-GB" sz="2000" b="1" dirty="0" smtClean="0">
                <a:solidFill>
                  <a:prstClr val="black"/>
                </a:solidFill>
              </a:rPr>
              <a:t>not be captured in official statistics</a:t>
            </a:r>
            <a:r>
              <a:rPr lang="en-GB" sz="2000" dirty="0" smtClean="0">
                <a:solidFill>
                  <a:prstClr val="black"/>
                </a:solidFill>
              </a:rPr>
              <a:t>;</a:t>
            </a:r>
          </a:p>
          <a:p>
            <a:pPr marL="285750" indent="-285750">
              <a:spcBef>
                <a:spcPts val="1000"/>
              </a:spcBef>
              <a:buFontTx/>
              <a:buChar char="-"/>
            </a:pPr>
            <a:r>
              <a:rPr lang="en-GB" sz="2000" b="1" dirty="0" smtClean="0">
                <a:solidFill>
                  <a:prstClr val="black"/>
                </a:solidFill>
              </a:rPr>
              <a:t>Statistics</a:t>
            </a:r>
            <a:r>
              <a:rPr lang="en-GB" sz="2000" dirty="0" smtClean="0">
                <a:solidFill>
                  <a:prstClr val="black"/>
                </a:solidFill>
              </a:rPr>
              <a:t> requested by international organizations simply </a:t>
            </a:r>
            <a:r>
              <a:rPr lang="en-GB" sz="2000" b="1" dirty="0" smtClean="0">
                <a:solidFill>
                  <a:prstClr val="black"/>
                </a:solidFill>
              </a:rPr>
              <a:t>do not exist </a:t>
            </a:r>
            <a:r>
              <a:rPr lang="en-GB" sz="2000" dirty="0" smtClean="0">
                <a:solidFill>
                  <a:prstClr val="black"/>
                </a:solidFill>
              </a:rPr>
              <a:t>because they are </a:t>
            </a:r>
            <a:r>
              <a:rPr lang="en-GB" sz="2000" b="1" dirty="0" smtClean="0">
                <a:solidFill>
                  <a:prstClr val="black"/>
                </a:solidFill>
              </a:rPr>
              <a:t>not collected in country</a:t>
            </a:r>
            <a:r>
              <a:rPr lang="en-GB" sz="2000" dirty="0" smtClean="0">
                <a:solidFill>
                  <a:prstClr val="black"/>
                </a:solidFill>
              </a:rPr>
              <a:t>;</a:t>
            </a:r>
          </a:p>
          <a:p>
            <a:pPr marL="285750" indent="-285750">
              <a:spcBef>
                <a:spcPts val="1000"/>
              </a:spcBef>
              <a:buFontTx/>
              <a:buChar char="-"/>
            </a:pPr>
            <a:r>
              <a:rPr lang="en-GB" sz="2000" b="1" dirty="0" smtClean="0">
                <a:solidFill>
                  <a:prstClr val="black"/>
                </a:solidFill>
              </a:rPr>
              <a:t>Differences in national and international definitions </a:t>
            </a:r>
            <a:r>
              <a:rPr lang="en-GB" sz="2000" dirty="0" smtClean="0">
                <a:solidFill>
                  <a:prstClr val="black"/>
                </a:solidFill>
              </a:rPr>
              <a:t>as well as </a:t>
            </a:r>
            <a:r>
              <a:rPr lang="en-GB" sz="2000" b="1" dirty="0" smtClean="0">
                <a:solidFill>
                  <a:prstClr val="black"/>
                </a:solidFill>
              </a:rPr>
              <a:t>different approaches </a:t>
            </a:r>
            <a:r>
              <a:rPr lang="en-GB" sz="2000" dirty="0" smtClean="0">
                <a:solidFill>
                  <a:prstClr val="black"/>
                </a:solidFill>
              </a:rPr>
              <a:t>used for data collection;</a:t>
            </a:r>
          </a:p>
          <a:p>
            <a:pPr marL="285750" indent="-285750">
              <a:spcBef>
                <a:spcPts val="1000"/>
              </a:spcBef>
              <a:buFontTx/>
              <a:buChar char="-"/>
            </a:pPr>
            <a:r>
              <a:rPr lang="en-GB" sz="2000" b="1" dirty="0" smtClean="0">
                <a:solidFill>
                  <a:prstClr val="black"/>
                </a:solidFill>
              </a:rPr>
              <a:t>Coordination between </a:t>
            </a:r>
            <a:r>
              <a:rPr lang="en-GB" sz="2000" dirty="0" smtClean="0">
                <a:solidFill>
                  <a:prstClr val="black"/>
                </a:solidFill>
              </a:rPr>
              <a:t>statistical </a:t>
            </a:r>
            <a:r>
              <a:rPr lang="en-GB" sz="2000" b="1" dirty="0" smtClean="0">
                <a:solidFill>
                  <a:prstClr val="black"/>
                </a:solidFill>
              </a:rPr>
              <a:t>organizations </a:t>
            </a:r>
            <a:r>
              <a:rPr lang="en-GB" sz="2000" dirty="0" smtClean="0">
                <a:solidFill>
                  <a:prstClr val="black"/>
                </a:solidFill>
              </a:rPr>
              <a:t>and the Department of Forestry </a:t>
            </a:r>
            <a:r>
              <a:rPr lang="en-GB" sz="2000" b="1" dirty="0" smtClean="0">
                <a:solidFill>
                  <a:prstClr val="black"/>
                </a:solidFill>
              </a:rPr>
              <a:t>remain weak </a:t>
            </a:r>
            <a:r>
              <a:rPr lang="en-GB" sz="2000" dirty="0" smtClean="0">
                <a:solidFill>
                  <a:prstClr val="black"/>
                </a:solidFill>
              </a:rPr>
              <a:t>and there is </a:t>
            </a:r>
            <a:r>
              <a:rPr lang="en-GB" sz="2000" b="1" dirty="0" smtClean="0">
                <a:solidFill>
                  <a:prstClr val="black"/>
                </a:solidFill>
              </a:rPr>
              <a:t>no established system of exchanging statistical data </a:t>
            </a:r>
            <a:r>
              <a:rPr lang="en-GB" sz="2000" dirty="0" smtClean="0">
                <a:solidFill>
                  <a:prstClr val="black"/>
                </a:solidFill>
              </a:rPr>
              <a:t>in the field among organizations;</a:t>
            </a:r>
          </a:p>
          <a:p>
            <a:pPr marL="285750" indent="-285750">
              <a:spcBef>
                <a:spcPts val="1000"/>
              </a:spcBef>
              <a:buFontTx/>
              <a:buChar char="-"/>
            </a:pPr>
            <a:r>
              <a:rPr lang="et-EE" sz="2000" dirty="0" err="1" smtClean="0">
                <a:solidFill>
                  <a:prstClr val="black"/>
                </a:solidFill>
              </a:rPr>
              <a:t>Forestry</a:t>
            </a:r>
            <a:r>
              <a:rPr lang="et-EE" sz="2000" dirty="0" smtClean="0">
                <a:solidFill>
                  <a:prstClr val="black"/>
                </a:solidFill>
              </a:rPr>
              <a:t> and </a:t>
            </a:r>
            <a:r>
              <a:rPr lang="et-EE" sz="2000" dirty="0" err="1" smtClean="0">
                <a:solidFill>
                  <a:prstClr val="black"/>
                </a:solidFill>
              </a:rPr>
              <a:t>forest-related</a:t>
            </a:r>
            <a:r>
              <a:rPr lang="et-EE" sz="2000" dirty="0" smtClean="0">
                <a:solidFill>
                  <a:prstClr val="black"/>
                </a:solidFill>
              </a:rPr>
              <a:t> s</a:t>
            </a:r>
            <a:r>
              <a:rPr lang="en-GB" sz="2000" dirty="0" err="1" smtClean="0">
                <a:solidFill>
                  <a:prstClr val="black"/>
                </a:solidFill>
              </a:rPr>
              <a:t>tatistics</a:t>
            </a:r>
            <a:r>
              <a:rPr lang="en-GB" sz="2000" dirty="0" smtClean="0">
                <a:solidFill>
                  <a:prstClr val="black"/>
                </a:solidFill>
              </a:rPr>
              <a:t> </a:t>
            </a:r>
            <a:r>
              <a:rPr lang="en-GB" sz="2000" b="1" dirty="0">
                <a:solidFill>
                  <a:prstClr val="black"/>
                </a:solidFill>
              </a:rPr>
              <a:t>aren’t compiled and published on a yearly basis</a:t>
            </a:r>
            <a:r>
              <a:rPr lang="en-GB" sz="2000" dirty="0" smtClean="0">
                <a:solidFill>
                  <a:prstClr val="black"/>
                </a:solidFill>
              </a:rPr>
              <a:t>;</a:t>
            </a:r>
          </a:p>
          <a:p>
            <a:pPr marL="285750" indent="-285750">
              <a:spcBef>
                <a:spcPts val="1000"/>
              </a:spcBef>
              <a:buFontTx/>
              <a:buChar char="-"/>
            </a:pPr>
            <a:r>
              <a:rPr lang="en-GB" sz="2000" b="1" dirty="0">
                <a:solidFill>
                  <a:prstClr val="black"/>
                </a:solidFill>
              </a:rPr>
              <a:t>Cartographic material is all outdated</a:t>
            </a:r>
            <a:endParaRPr lang="en-GB" sz="2000" dirty="0">
              <a:solidFill>
                <a:prstClr val="black"/>
              </a:solidFill>
            </a:endParaRPr>
          </a:p>
          <a:p>
            <a:pPr marL="285750" indent="-285750">
              <a:spcBef>
                <a:spcPts val="600"/>
              </a:spcBef>
              <a:buFontTx/>
              <a:buChar char="-"/>
            </a:pPr>
            <a:endParaRPr lang="en-GB" sz="2200" dirty="0" smtClean="0">
              <a:solidFill>
                <a:prstClr val="black"/>
              </a:solidFill>
            </a:endParaRPr>
          </a:p>
          <a:p>
            <a:pPr marL="285750" indent="-285750">
              <a:buFontTx/>
              <a:buChar char="-"/>
            </a:pPr>
            <a:endParaRPr lang="et-EE" dirty="0" smtClean="0">
              <a:solidFill>
                <a:prstClr val="black"/>
              </a:solidFill>
            </a:endParaRPr>
          </a:p>
          <a:p>
            <a:pPr marL="285750" indent="-285750">
              <a:buFontTx/>
              <a:buChar char="-"/>
            </a:pPr>
            <a:endParaRPr lang="et-EE" dirty="0">
              <a:solidFill>
                <a:prstClr val="black"/>
              </a:solidFill>
            </a:endParaRPr>
          </a:p>
        </p:txBody>
      </p:sp>
    </p:spTree>
    <p:extLst>
      <p:ext uri="{BB962C8B-B14F-4D97-AF65-F5344CB8AC3E}">
        <p14:creationId xmlns:p14="http://schemas.microsoft.com/office/powerpoint/2010/main" val="2253188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3061463"/>
            <a:ext cx="5989144" cy="3796537"/>
          </a:xfrm>
          <a:prstGeom prst="rect">
            <a:avLst/>
          </a:prstGeom>
        </p:spPr>
      </p:pic>
      <p:sp>
        <p:nvSpPr>
          <p:cNvPr id="8" name="Rectangle 7"/>
          <p:cNvSpPr/>
          <p:nvPr/>
        </p:nvSpPr>
        <p:spPr>
          <a:xfrm>
            <a:off x="179512" y="116632"/>
            <a:ext cx="8712968" cy="707886"/>
          </a:xfrm>
          <a:prstGeom prst="rect">
            <a:avLst/>
          </a:prstGeom>
        </p:spPr>
        <p:txBody>
          <a:bodyPr wrap="square">
            <a:spAutoFit/>
          </a:bodyPr>
          <a:lstStyle/>
          <a:p>
            <a:r>
              <a:rPr lang="en-US" sz="2000" b="1" dirty="0" smtClean="0">
                <a:solidFill>
                  <a:srgbClr val="EEECE1">
                    <a:lumMod val="50000"/>
                  </a:srgbClr>
                </a:solidFill>
              </a:rPr>
              <a:t>Forest information management </a:t>
            </a:r>
            <a:r>
              <a:rPr lang="et-EE" sz="2000" b="1" dirty="0" smtClean="0">
                <a:solidFill>
                  <a:srgbClr val="EEECE1">
                    <a:lumMod val="50000"/>
                  </a:srgbClr>
                </a:solidFill>
              </a:rPr>
              <a:t>must </a:t>
            </a:r>
            <a:r>
              <a:rPr lang="et-EE" sz="2000" b="1" dirty="0" err="1" smtClean="0">
                <a:solidFill>
                  <a:srgbClr val="EEECE1">
                    <a:lumMod val="50000"/>
                  </a:srgbClr>
                </a:solidFill>
              </a:rPr>
              <a:t>be</a:t>
            </a:r>
            <a:r>
              <a:rPr lang="et-EE" sz="2000" b="1" dirty="0" smtClean="0">
                <a:solidFill>
                  <a:srgbClr val="EEECE1">
                    <a:lumMod val="50000"/>
                  </a:srgbClr>
                </a:solidFill>
              </a:rPr>
              <a:t> </a:t>
            </a:r>
            <a:r>
              <a:rPr lang="et-EE" sz="2000" b="1" dirty="0" err="1" smtClean="0">
                <a:solidFill>
                  <a:srgbClr val="EEECE1">
                    <a:lumMod val="50000"/>
                  </a:srgbClr>
                </a:solidFill>
              </a:rPr>
              <a:t>continuous</a:t>
            </a:r>
            <a:r>
              <a:rPr lang="et-EE" sz="2000" b="1" dirty="0" smtClean="0">
                <a:solidFill>
                  <a:srgbClr val="EEECE1">
                    <a:lumMod val="50000"/>
                  </a:srgbClr>
                </a:solidFill>
              </a:rPr>
              <a:t> and </a:t>
            </a:r>
            <a:r>
              <a:rPr lang="et-EE" sz="2000" b="1" dirty="0" err="1" smtClean="0">
                <a:solidFill>
                  <a:srgbClr val="EEECE1">
                    <a:lumMod val="50000"/>
                  </a:srgbClr>
                </a:solidFill>
              </a:rPr>
              <a:t>full-cycle</a:t>
            </a:r>
            <a:r>
              <a:rPr lang="et-EE" sz="2000" b="1" dirty="0" smtClean="0">
                <a:solidFill>
                  <a:srgbClr val="EEECE1">
                    <a:lumMod val="50000"/>
                  </a:srgbClr>
                </a:solidFill>
              </a:rPr>
              <a:t> </a:t>
            </a:r>
            <a:r>
              <a:rPr lang="et-EE" sz="2000" b="1" dirty="0" err="1" smtClean="0">
                <a:solidFill>
                  <a:srgbClr val="EEECE1">
                    <a:lumMod val="50000"/>
                  </a:srgbClr>
                </a:solidFill>
              </a:rPr>
              <a:t>process</a:t>
            </a:r>
            <a:r>
              <a:rPr lang="et-EE" sz="2000" b="1" dirty="0" smtClean="0">
                <a:solidFill>
                  <a:srgbClr val="EEECE1">
                    <a:lumMod val="50000"/>
                  </a:srgbClr>
                </a:solidFill>
              </a:rPr>
              <a:t> </a:t>
            </a:r>
            <a:r>
              <a:rPr lang="et-EE" sz="2000" b="1" dirty="0" err="1" smtClean="0">
                <a:solidFill>
                  <a:srgbClr val="EEECE1">
                    <a:lumMod val="50000"/>
                  </a:srgbClr>
                </a:solidFill>
              </a:rPr>
              <a:t>to</a:t>
            </a:r>
            <a:r>
              <a:rPr lang="et-EE" sz="2000" b="1" dirty="0" smtClean="0">
                <a:solidFill>
                  <a:srgbClr val="EEECE1">
                    <a:lumMod val="50000"/>
                  </a:srgbClr>
                </a:solidFill>
              </a:rPr>
              <a:t> </a:t>
            </a:r>
            <a:r>
              <a:rPr lang="et-EE" sz="2000" b="1" dirty="0" err="1" smtClean="0">
                <a:solidFill>
                  <a:srgbClr val="EEECE1">
                    <a:lumMod val="50000"/>
                  </a:srgbClr>
                </a:solidFill>
              </a:rPr>
              <a:t>support</a:t>
            </a:r>
            <a:r>
              <a:rPr lang="et-EE" sz="2000" b="1" dirty="0" smtClean="0">
                <a:solidFill>
                  <a:srgbClr val="EEECE1">
                    <a:lumMod val="50000"/>
                  </a:srgbClr>
                </a:solidFill>
              </a:rPr>
              <a:t> </a:t>
            </a:r>
            <a:r>
              <a:rPr lang="et-EE" sz="2000" b="1" dirty="0" err="1" smtClean="0">
                <a:solidFill>
                  <a:srgbClr val="EEECE1">
                    <a:lumMod val="50000"/>
                  </a:srgbClr>
                </a:solidFill>
              </a:rPr>
              <a:t>forest</a:t>
            </a:r>
            <a:r>
              <a:rPr lang="et-EE" sz="2000" b="1" dirty="0" smtClean="0">
                <a:solidFill>
                  <a:srgbClr val="EEECE1">
                    <a:lumMod val="50000"/>
                  </a:srgbClr>
                </a:solidFill>
              </a:rPr>
              <a:t> </a:t>
            </a:r>
            <a:r>
              <a:rPr lang="et-EE" sz="2000" b="1" dirty="0" err="1" smtClean="0">
                <a:solidFill>
                  <a:srgbClr val="EEECE1">
                    <a:lumMod val="50000"/>
                  </a:srgbClr>
                </a:solidFill>
              </a:rPr>
              <a:t>policies</a:t>
            </a:r>
            <a:endParaRPr lang="et-EE" sz="2000" b="1" dirty="0">
              <a:solidFill>
                <a:srgbClr val="EEECE1">
                  <a:lumMod val="50000"/>
                </a:srgbClr>
              </a:solidFill>
            </a:endParaRPr>
          </a:p>
        </p:txBody>
      </p:sp>
      <p:sp>
        <p:nvSpPr>
          <p:cNvPr id="2" name="Rectangle 1"/>
          <p:cNvSpPr/>
          <p:nvPr/>
        </p:nvSpPr>
        <p:spPr>
          <a:xfrm>
            <a:off x="107504" y="836712"/>
            <a:ext cx="8964488" cy="5401479"/>
          </a:xfrm>
          <a:prstGeom prst="rect">
            <a:avLst/>
          </a:prstGeom>
        </p:spPr>
        <p:txBody>
          <a:bodyPr wrap="square">
            <a:spAutoFit/>
          </a:bodyPr>
          <a:lstStyle/>
          <a:p>
            <a:pPr marL="536575" indent="-447675">
              <a:spcAft>
                <a:spcPts val="600"/>
              </a:spcAft>
            </a:pPr>
            <a:r>
              <a:rPr lang="en-US" sz="1600" b="1" dirty="0" smtClean="0">
                <a:solidFill>
                  <a:srgbClr val="4F81BD"/>
                </a:solidFill>
                <a:ea typeface="Times New Roman"/>
                <a:cs typeface="Times New Roman"/>
              </a:rPr>
              <a:t>a)</a:t>
            </a:r>
            <a:r>
              <a:rPr lang="et-EE" sz="1600" b="1" dirty="0" smtClean="0">
                <a:solidFill>
                  <a:srgbClr val="4F81BD"/>
                </a:solidFill>
                <a:ea typeface="Times New Roman"/>
                <a:cs typeface="Times New Roman"/>
              </a:rPr>
              <a:t>  </a:t>
            </a:r>
            <a:r>
              <a:rPr lang="en-US" sz="1600" b="1" dirty="0" smtClean="0">
                <a:solidFill>
                  <a:srgbClr val="4F81BD"/>
                </a:solidFill>
                <a:ea typeface="Times New Roman"/>
                <a:cs typeface="Times New Roman"/>
              </a:rPr>
              <a:t>data collection and data compiling/processing</a:t>
            </a:r>
            <a:r>
              <a:rPr lang="et-EE" sz="1600" b="1" dirty="0" smtClean="0">
                <a:solidFill>
                  <a:srgbClr val="4F81BD"/>
                </a:solidFill>
                <a:ea typeface="Times New Roman"/>
                <a:cs typeface="Times New Roman"/>
              </a:rPr>
              <a:t> </a:t>
            </a:r>
            <a:r>
              <a:rPr lang="en-US" sz="1600" b="1" dirty="0" smtClean="0">
                <a:solidFill>
                  <a:srgbClr val="76923C"/>
                </a:solidFill>
                <a:ea typeface="Times New Roman"/>
                <a:cs typeface="Times New Roman"/>
              </a:rPr>
              <a:t>= CREATING DATA</a:t>
            </a:r>
            <a:endParaRPr lang="et-EE" sz="1600" b="1" dirty="0" smtClean="0">
              <a:solidFill>
                <a:srgbClr val="76923C"/>
              </a:solidFill>
              <a:ea typeface="Times New Roman"/>
              <a:cs typeface="Times New Roman"/>
            </a:endParaRPr>
          </a:p>
          <a:p>
            <a:pPr marL="536575" indent="-447675">
              <a:spcAft>
                <a:spcPts val="600"/>
              </a:spcAft>
            </a:pPr>
            <a:r>
              <a:rPr lang="et-EE" sz="1600" b="1" dirty="0" smtClean="0">
                <a:solidFill>
                  <a:srgbClr val="4F81BD"/>
                </a:solidFill>
                <a:ea typeface="Times New Roman"/>
                <a:cs typeface="Times New Roman"/>
              </a:rPr>
              <a:t>b)  </a:t>
            </a:r>
            <a:r>
              <a:rPr lang="en-US" sz="1600" b="1" dirty="0" smtClean="0">
                <a:solidFill>
                  <a:srgbClr val="4F81BD"/>
                </a:solidFill>
                <a:ea typeface="Times New Roman"/>
                <a:cs typeface="Times New Roman"/>
              </a:rPr>
              <a:t>data analyses </a:t>
            </a:r>
            <a:r>
              <a:rPr lang="en-US" sz="1600" b="1" dirty="0" smtClean="0">
                <a:solidFill>
                  <a:srgbClr val="76923C"/>
                </a:solidFill>
                <a:ea typeface="Times New Roman"/>
                <a:cs typeface="Times New Roman"/>
              </a:rPr>
              <a:t>= CREATING INFORMATION = CREATING MESSAGE</a:t>
            </a:r>
            <a:endParaRPr lang="et-EE" sz="1600" b="1" dirty="0" smtClean="0">
              <a:solidFill>
                <a:srgbClr val="76923C"/>
              </a:solidFill>
              <a:ea typeface="Times New Roman"/>
              <a:cs typeface="Times New Roman"/>
            </a:endParaRPr>
          </a:p>
          <a:p>
            <a:pPr marL="536575" indent="-447675">
              <a:spcAft>
                <a:spcPts val="600"/>
              </a:spcAft>
            </a:pPr>
            <a:r>
              <a:rPr lang="et-EE" sz="1600" b="1" dirty="0" smtClean="0">
                <a:solidFill>
                  <a:srgbClr val="558ED5"/>
                </a:solidFill>
                <a:ea typeface="Times New Roman"/>
                <a:cs typeface="Times New Roman"/>
              </a:rPr>
              <a:t>c)  </a:t>
            </a:r>
            <a:r>
              <a:rPr lang="en-US" sz="1600" b="1" dirty="0" smtClean="0">
                <a:solidFill>
                  <a:srgbClr val="558ED5"/>
                </a:solidFill>
                <a:ea typeface="Times New Roman"/>
                <a:cs typeface="Times New Roman"/>
              </a:rPr>
              <a:t>data</a:t>
            </a:r>
            <a:r>
              <a:rPr lang="en-US" sz="1600" b="1" dirty="0" smtClean="0">
                <a:solidFill>
                  <a:srgbClr val="4F81BD"/>
                </a:solidFill>
                <a:ea typeface="Times New Roman"/>
                <a:cs typeface="Times New Roman"/>
              </a:rPr>
              <a:t>/information use and dissemination, including </a:t>
            </a:r>
            <a:r>
              <a:rPr lang="et-EE" sz="1600" b="1" dirty="0" smtClean="0">
                <a:solidFill>
                  <a:srgbClr val="4F81BD"/>
                </a:solidFill>
                <a:ea typeface="Times New Roman"/>
                <a:cs typeface="Times New Roman"/>
              </a:rPr>
              <a:t> </a:t>
            </a:r>
            <a:r>
              <a:rPr lang="en-US" sz="1600" b="1" dirty="0" smtClean="0">
                <a:solidFill>
                  <a:srgbClr val="4F81BD"/>
                </a:solidFill>
                <a:ea typeface="Times New Roman"/>
                <a:cs typeface="Times New Roman"/>
              </a:rPr>
              <a:t>“packing”</a:t>
            </a:r>
            <a:endParaRPr lang="et-EE" sz="1600" strike="sngStrike" dirty="0" smtClean="0">
              <a:solidFill>
                <a:prstClr val="black"/>
              </a:solidFill>
              <a:ea typeface="Calibri"/>
              <a:cs typeface="Times New Roman"/>
            </a:endParaRPr>
          </a:p>
          <a:p>
            <a:pPr marL="536575" indent="-447675" algn="ctr">
              <a:spcAft>
                <a:spcPts val="600"/>
              </a:spcAft>
            </a:pPr>
            <a:r>
              <a:rPr lang="en-US" sz="1600" b="1" dirty="0" smtClean="0">
                <a:solidFill>
                  <a:srgbClr val="76923C"/>
                </a:solidFill>
                <a:ea typeface="Times New Roman"/>
                <a:cs typeface="Times New Roman"/>
              </a:rPr>
              <a:t>= DELIVERING THE MESSAGE</a:t>
            </a:r>
            <a:r>
              <a:rPr lang="et-EE" sz="1600" b="1" dirty="0" smtClean="0">
                <a:solidFill>
                  <a:srgbClr val="76923C"/>
                </a:solidFill>
                <a:ea typeface="Times New Roman"/>
                <a:cs typeface="Times New Roman"/>
              </a:rPr>
              <a:t> </a:t>
            </a:r>
            <a:r>
              <a:rPr lang="en-US" sz="1600" b="1" dirty="0" smtClean="0">
                <a:solidFill>
                  <a:srgbClr val="76923C"/>
                </a:solidFill>
                <a:ea typeface="Times New Roman"/>
                <a:cs typeface="Times New Roman"/>
              </a:rPr>
              <a:t>= POSSIBILITY FOR INFORMATION TO BECOME THE KNOWLEDGE</a:t>
            </a:r>
            <a:endParaRPr lang="et-EE" sz="1600" dirty="0">
              <a:solidFill>
                <a:prstClr val="black"/>
              </a:solidFill>
              <a:ea typeface="Calibri"/>
              <a:cs typeface="Times New Roman"/>
            </a:endParaRPr>
          </a:p>
          <a:p>
            <a:pPr marL="536575" indent="-447675">
              <a:spcAft>
                <a:spcPts val="600"/>
              </a:spcAft>
            </a:pPr>
            <a:r>
              <a:rPr lang="et-EE" sz="1600" b="1" dirty="0" smtClean="0">
                <a:solidFill>
                  <a:srgbClr val="4F81BD"/>
                </a:solidFill>
                <a:ea typeface="Times New Roman"/>
                <a:cs typeface="Times New Roman"/>
              </a:rPr>
              <a:t>d) </a:t>
            </a:r>
            <a:r>
              <a:rPr lang="en-US" sz="1600" b="1" dirty="0" smtClean="0">
                <a:solidFill>
                  <a:srgbClr val="4F81BD"/>
                </a:solidFill>
                <a:ea typeface="Times New Roman"/>
                <a:cs typeface="Times New Roman"/>
              </a:rPr>
              <a:t>analysis and planning of development of information management systems</a:t>
            </a:r>
            <a:r>
              <a:rPr lang="et-EE" sz="1600" b="1" dirty="0" smtClean="0">
                <a:solidFill>
                  <a:srgbClr val="4F81BD"/>
                </a:solidFill>
                <a:ea typeface="Times New Roman"/>
                <a:cs typeface="Times New Roman"/>
              </a:rPr>
              <a:t> </a:t>
            </a:r>
            <a:r>
              <a:rPr lang="et-EE" sz="1600" b="1" dirty="0" err="1" smtClean="0">
                <a:solidFill>
                  <a:srgbClr val="4F81BD"/>
                </a:solidFill>
                <a:ea typeface="Times New Roman"/>
                <a:cs typeface="Times New Roman"/>
              </a:rPr>
              <a:t>which</a:t>
            </a:r>
            <a:r>
              <a:rPr lang="et-EE" sz="1600" b="1" dirty="0" smtClean="0">
                <a:solidFill>
                  <a:srgbClr val="4F81BD"/>
                </a:solidFill>
                <a:ea typeface="Times New Roman"/>
                <a:cs typeface="Times New Roman"/>
              </a:rPr>
              <a:t> </a:t>
            </a:r>
            <a:r>
              <a:rPr lang="et-EE" sz="1600" b="1" dirty="0" err="1" smtClean="0">
                <a:solidFill>
                  <a:srgbClr val="4F81BD"/>
                </a:solidFill>
                <a:ea typeface="Times New Roman"/>
                <a:cs typeface="Times New Roman"/>
              </a:rPr>
              <a:t>starts</a:t>
            </a:r>
            <a:r>
              <a:rPr lang="et-EE" sz="1600" b="1" dirty="0" smtClean="0">
                <a:solidFill>
                  <a:srgbClr val="4F81BD"/>
                </a:solidFill>
                <a:ea typeface="Times New Roman"/>
                <a:cs typeface="Times New Roman"/>
              </a:rPr>
              <a:t> </a:t>
            </a:r>
            <a:r>
              <a:rPr lang="et-EE" sz="1600" b="1" dirty="0" err="1" smtClean="0">
                <a:solidFill>
                  <a:srgbClr val="4F81BD"/>
                </a:solidFill>
                <a:ea typeface="Times New Roman"/>
                <a:cs typeface="Times New Roman"/>
              </a:rPr>
              <a:t>the</a:t>
            </a:r>
            <a:r>
              <a:rPr lang="et-EE" sz="1600" b="1" dirty="0" smtClean="0">
                <a:solidFill>
                  <a:srgbClr val="4F81BD"/>
                </a:solidFill>
                <a:ea typeface="Times New Roman"/>
                <a:cs typeface="Times New Roman"/>
              </a:rPr>
              <a:t> </a:t>
            </a:r>
            <a:r>
              <a:rPr lang="et-EE" sz="1600" b="1" dirty="0" err="1" smtClean="0">
                <a:solidFill>
                  <a:srgbClr val="4F81BD"/>
                </a:solidFill>
                <a:ea typeface="Times New Roman"/>
                <a:cs typeface="Times New Roman"/>
              </a:rPr>
              <a:t>new</a:t>
            </a:r>
            <a:r>
              <a:rPr lang="et-EE" sz="1600" b="1" dirty="0" smtClean="0">
                <a:solidFill>
                  <a:srgbClr val="4F81BD"/>
                </a:solidFill>
                <a:ea typeface="Times New Roman"/>
                <a:cs typeface="Times New Roman"/>
              </a:rPr>
              <a:t> </a:t>
            </a:r>
            <a:r>
              <a:rPr lang="et-EE" sz="1600" b="1" dirty="0" err="1" smtClean="0">
                <a:solidFill>
                  <a:srgbClr val="4F81BD"/>
                </a:solidFill>
                <a:ea typeface="Times New Roman"/>
                <a:cs typeface="Times New Roman"/>
              </a:rPr>
              <a:t>cycle</a:t>
            </a:r>
            <a:r>
              <a:rPr lang="et-EE" sz="1600" b="1" dirty="0" smtClean="0">
                <a:solidFill>
                  <a:srgbClr val="4F81BD"/>
                </a:solidFill>
                <a:ea typeface="Times New Roman"/>
                <a:cs typeface="Times New Roman"/>
              </a:rPr>
              <a:t> … </a:t>
            </a:r>
          </a:p>
          <a:p>
            <a:pPr marL="536575" indent="-447675">
              <a:spcAft>
                <a:spcPts val="600"/>
              </a:spcAft>
            </a:pPr>
            <a:r>
              <a:rPr lang="et-EE" sz="1600" b="1" dirty="0" smtClean="0">
                <a:solidFill>
                  <a:srgbClr val="4F81BD"/>
                </a:solidFill>
                <a:ea typeface="Times New Roman"/>
                <a:cs typeface="Times New Roman"/>
              </a:rPr>
              <a:t>… </a:t>
            </a:r>
            <a:r>
              <a:rPr lang="en-US" sz="1600" b="1" dirty="0" smtClean="0">
                <a:solidFill>
                  <a:srgbClr val="4F81BD"/>
                </a:solidFill>
                <a:ea typeface="Times New Roman"/>
                <a:cs typeface="Times New Roman"/>
              </a:rPr>
              <a:t>data </a:t>
            </a:r>
            <a:r>
              <a:rPr lang="en-US" sz="1600" b="1" dirty="0">
                <a:solidFill>
                  <a:srgbClr val="4F81BD"/>
                </a:solidFill>
                <a:ea typeface="Times New Roman"/>
                <a:cs typeface="Times New Roman"/>
              </a:rPr>
              <a:t>collection and data </a:t>
            </a:r>
            <a:r>
              <a:rPr lang="en-US" sz="1600" b="1" dirty="0" smtClean="0">
                <a:solidFill>
                  <a:srgbClr val="4F81BD"/>
                </a:solidFill>
                <a:ea typeface="Times New Roman"/>
                <a:cs typeface="Times New Roman"/>
              </a:rPr>
              <a:t>compiling/processing</a:t>
            </a:r>
            <a:endParaRPr lang="et-EE" sz="1600" b="1" dirty="0" smtClean="0">
              <a:solidFill>
                <a:srgbClr val="4F81BD"/>
              </a:solidFill>
              <a:ea typeface="Times New Roman"/>
              <a:cs typeface="Times New Roman"/>
            </a:endParaRPr>
          </a:p>
          <a:p>
            <a:pPr marL="536575" indent="-447675">
              <a:spcAft>
                <a:spcPts val="600"/>
              </a:spcAft>
            </a:pPr>
            <a:endParaRPr lang="et-EE" sz="1600" b="1" dirty="0">
              <a:solidFill>
                <a:srgbClr val="4F81BD"/>
              </a:solidFill>
              <a:ea typeface="Calibri"/>
              <a:cs typeface="Times New Roman"/>
            </a:endParaRPr>
          </a:p>
          <a:p>
            <a:pPr marL="536575" indent="-447675">
              <a:spcAft>
                <a:spcPts val="600"/>
              </a:spcAft>
            </a:pPr>
            <a:r>
              <a:rPr lang="et-EE" sz="1600" b="1" dirty="0" err="1">
                <a:solidFill>
                  <a:prstClr val="black"/>
                </a:solidFill>
                <a:ea typeface="Calibri"/>
                <a:cs typeface="Times New Roman"/>
              </a:rPr>
              <a:t>Example</a:t>
            </a:r>
            <a:r>
              <a:rPr lang="et-EE" sz="1600" b="1" dirty="0">
                <a:solidFill>
                  <a:prstClr val="black"/>
                </a:solidFill>
                <a:ea typeface="Calibri"/>
                <a:cs typeface="Times New Roman"/>
              </a:rPr>
              <a:t> of </a:t>
            </a:r>
            <a:r>
              <a:rPr lang="et-EE" sz="1600" b="1" dirty="0" err="1">
                <a:solidFill>
                  <a:prstClr val="black"/>
                </a:solidFill>
                <a:ea typeface="Calibri"/>
                <a:cs typeface="Times New Roman"/>
              </a:rPr>
              <a:t>Kyrgyzstan</a:t>
            </a:r>
            <a:r>
              <a:rPr lang="et-EE" sz="1600" b="1" dirty="0">
                <a:solidFill>
                  <a:prstClr val="black"/>
                </a:solidFill>
                <a:ea typeface="Calibri"/>
                <a:cs typeface="Times New Roman"/>
              </a:rPr>
              <a:t> </a:t>
            </a:r>
            <a:endParaRPr lang="et-EE" sz="1600" b="1" dirty="0" smtClean="0">
              <a:solidFill>
                <a:prstClr val="black"/>
              </a:solidFill>
              <a:ea typeface="Calibri"/>
              <a:cs typeface="Times New Roman"/>
            </a:endParaRPr>
          </a:p>
          <a:p>
            <a:pPr marL="536575" indent="-447675">
              <a:spcAft>
                <a:spcPts val="600"/>
              </a:spcAft>
            </a:pPr>
            <a:r>
              <a:rPr lang="et-EE" sz="1600" dirty="0" err="1" smtClean="0">
                <a:solidFill>
                  <a:prstClr val="black"/>
                </a:solidFill>
              </a:rPr>
              <a:t>Information</a:t>
            </a:r>
            <a:r>
              <a:rPr lang="et-EE" sz="1600" dirty="0" smtClean="0">
                <a:solidFill>
                  <a:prstClr val="black"/>
                </a:solidFill>
              </a:rPr>
              <a:t> </a:t>
            </a:r>
            <a:r>
              <a:rPr lang="et-EE" sz="1600" dirty="0" err="1">
                <a:solidFill>
                  <a:prstClr val="black"/>
                </a:solidFill>
              </a:rPr>
              <a:t>management</a:t>
            </a:r>
            <a:r>
              <a:rPr lang="et-EE" sz="1600" dirty="0">
                <a:solidFill>
                  <a:prstClr val="black"/>
                </a:solidFill>
              </a:rPr>
              <a:t> </a:t>
            </a:r>
            <a:r>
              <a:rPr lang="et-EE" sz="1600" dirty="0" err="1">
                <a:solidFill>
                  <a:prstClr val="black"/>
                </a:solidFill>
              </a:rPr>
              <a:t>is</a:t>
            </a:r>
            <a:r>
              <a:rPr lang="et-EE" sz="1600" dirty="0">
                <a:solidFill>
                  <a:prstClr val="black"/>
                </a:solidFill>
              </a:rPr>
              <a:t> </a:t>
            </a:r>
            <a:endParaRPr lang="et-EE" sz="1600" dirty="0" smtClean="0">
              <a:solidFill>
                <a:prstClr val="black"/>
              </a:solidFill>
            </a:endParaRPr>
          </a:p>
          <a:p>
            <a:pPr marL="536575" indent="-447675">
              <a:spcAft>
                <a:spcPts val="600"/>
              </a:spcAft>
            </a:pPr>
            <a:r>
              <a:rPr lang="et-EE" sz="1600" dirty="0" err="1" smtClean="0">
                <a:solidFill>
                  <a:prstClr val="black"/>
                </a:solidFill>
              </a:rPr>
              <a:t>included</a:t>
            </a:r>
            <a:r>
              <a:rPr lang="et-EE" sz="1600" dirty="0" smtClean="0">
                <a:solidFill>
                  <a:prstClr val="black"/>
                </a:solidFill>
              </a:rPr>
              <a:t> </a:t>
            </a:r>
            <a:r>
              <a:rPr lang="et-EE" sz="1600" dirty="0" err="1">
                <a:solidFill>
                  <a:prstClr val="black"/>
                </a:solidFill>
              </a:rPr>
              <a:t>as</a:t>
            </a:r>
            <a:r>
              <a:rPr lang="et-EE" sz="1600" dirty="0">
                <a:solidFill>
                  <a:prstClr val="black"/>
                </a:solidFill>
              </a:rPr>
              <a:t> </a:t>
            </a:r>
            <a:r>
              <a:rPr lang="et-EE" sz="1600" dirty="0" err="1">
                <a:solidFill>
                  <a:prstClr val="black"/>
                </a:solidFill>
              </a:rPr>
              <a:t>framework</a:t>
            </a:r>
            <a:r>
              <a:rPr lang="et-EE" sz="1600" dirty="0">
                <a:solidFill>
                  <a:prstClr val="black"/>
                </a:solidFill>
              </a:rPr>
              <a:t> </a:t>
            </a:r>
            <a:endParaRPr lang="et-EE" sz="1600" dirty="0" smtClean="0">
              <a:solidFill>
                <a:prstClr val="black"/>
              </a:solidFill>
            </a:endParaRPr>
          </a:p>
          <a:p>
            <a:pPr marL="536575" indent="-447675">
              <a:spcAft>
                <a:spcPts val="600"/>
              </a:spcAft>
            </a:pPr>
            <a:r>
              <a:rPr lang="et-EE" sz="1600" dirty="0" err="1" smtClean="0">
                <a:solidFill>
                  <a:prstClr val="black"/>
                </a:solidFill>
              </a:rPr>
              <a:t>condition</a:t>
            </a:r>
            <a:r>
              <a:rPr lang="et-EE" sz="1600" dirty="0" smtClean="0">
                <a:solidFill>
                  <a:prstClr val="black"/>
                </a:solidFill>
              </a:rPr>
              <a:t>.</a:t>
            </a:r>
          </a:p>
          <a:p>
            <a:pPr marL="536575" indent="-447675">
              <a:spcAft>
                <a:spcPts val="600"/>
              </a:spcAft>
            </a:pPr>
            <a:endParaRPr lang="et-EE" sz="1600" dirty="0">
              <a:solidFill>
                <a:prstClr val="black"/>
              </a:solidFill>
            </a:endParaRPr>
          </a:p>
          <a:p>
            <a:r>
              <a:rPr lang="et-EE" sz="1000" dirty="0" err="1">
                <a:solidFill>
                  <a:prstClr val="black"/>
                </a:solidFill>
              </a:rPr>
              <a:t>Source</a:t>
            </a:r>
            <a:r>
              <a:rPr lang="et-EE" sz="1000" dirty="0">
                <a:solidFill>
                  <a:prstClr val="black"/>
                </a:solidFill>
              </a:rPr>
              <a:t>: „</a:t>
            </a:r>
            <a:r>
              <a:rPr lang="en-US" sz="1000" dirty="0">
                <a:solidFill>
                  <a:prstClr val="black"/>
                </a:solidFill>
              </a:rPr>
              <a:t>The national forest </a:t>
            </a:r>
            <a:r>
              <a:rPr lang="en-US" sz="1000" dirty="0" err="1">
                <a:solidFill>
                  <a:prstClr val="black"/>
                </a:solidFill>
              </a:rPr>
              <a:t>programme</a:t>
            </a:r>
            <a:r>
              <a:rPr lang="en-US" sz="1000" dirty="0">
                <a:solidFill>
                  <a:prstClr val="black"/>
                </a:solidFill>
              </a:rPr>
              <a:t> </a:t>
            </a:r>
            <a:endParaRPr lang="et-EE" sz="1000" dirty="0" smtClean="0">
              <a:solidFill>
                <a:prstClr val="black"/>
              </a:solidFill>
            </a:endParaRPr>
          </a:p>
          <a:p>
            <a:r>
              <a:rPr lang="en-US" sz="1000" dirty="0" smtClean="0">
                <a:solidFill>
                  <a:prstClr val="black"/>
                </a:solidFill>
              </a:rPr>
              <a:t>as </a:t>
            </a:r>
            <a:r>
              <a:rPr lang="en-US" sz="1000" dirty="0">
                <a:solidFill>
                  <a:prstClr val="black"/>
                </a:solidFill>
              </a:rPr>
              <a:t>an element of forest</a:t>
            </a:r>
            <a:r>
              <a:rPr lang="et-EE" sz="1000" dirty="0">
                <a:solidFill>
                  <a:prstClr val="black"/>
                </a:solidFill>
              </a:rPr>
              <a:t> </a:t>
            </a:r>
            <a:r>
              <a:rPr lang="et-EE" sz="1000" dirty="0" err="1">
                <a:solidFill>
                  <a:prstClr val="black"/>
                </a:solidFill>
              </a:rPr>
              <a:t>policy</a:t>
            </a:r>
            <a:r>
              <a:rPr lang="et-EE" sz="1000" dirty="0">
                <a:solidFill>
                  <a:prstClr val="black"/>
                </a:solidFill>
              </a:rPr>
              <a:t> reform, </a:t>
            </a:r>
            <a:endParaRPr lang="et-EE" sz="1000" dirty="0" smtClean="0">
              <a:solidFill>
                <a:prstClr val="black"/>
              </a:solidFill>
            </a:endParaRPr>
          </a:p>
          <a:p>
            <a:r>
              <a:rPr lang="et-EE" sz="1000" dirty="0" err="1" smtClean="0">
                <a:solidFill>
                  <a:prstClr val="black"/>
                </a:solidFill>
              </a:rPr>
              <a:t>findings</a:t>
            </a:r>
            <a:r>
              <a:rPr lang="et-EE" sz="1000" dirty="0" smtClean="0">
                <a:solidFill>
                  <a:prstClr val="black"/>
                </a:solidFill>
              </a:rPr>
              <a:t> </a:t>
            </a:r>
            <a:r>
              <a:rPr lang="et-EE" sz="1000" dirty="0" err="1">
                <a:solidFill>
                  <a:prstClr val="black"/>
                </a:solidFill>
              </a:rPr>
              <a:t>from</a:t>
            </a:r>
            <a:r>
              <a:rPr lang="et-EE" sz="1000" dirty="0">
                <a:solidFill>
                  <a:prstClr val="black"/>
                </a:solidFill>
              </a:rPr>
              <a:t> </a:t>
            </a:r>
            <a:r>
              <a:rPr lang="et-EE" sz="1000" dirty="0" err="1">
                <a:solidFill>
                  <a:prstClr val="black"/>
                </a:solidFill>
              </a:rPr>
              <a:t>Kyrgyzstan</a:t>
            </a:r>
            <a:r>
              <a:rPr lang="et-EE" sz="1000" dirty="0">
                <a:solidFill>
                  <a:prstClr val="black"/>
                </a:solidFill>
              </a:rPr>
              <a:t>“, </a:t>
            </a:r>
            <a:endParaRPr lang="et-EE" sz="1000" dirty="0" smtClean="0">
              <a:solidFill>
                <a:prstClr val="black"/>
              </a:solidFill>
            </a:endParaRPr>
          </a:p>
          <a:p>
            <a:r>
              <a:rPr lang="et-EE" sz="1000" i="1" dirty="0" smtClean="0">
                <a:solidFill>
                  <a:prstClr val="black"/>
                </a:solidFill>
              </a:rPr>
              <a:t>I</a:t>
            </a:r>
            <a:r>
              <a:rPr lang="et-EE" sz="1000" i="1" dirty="0">
                <a:solidFill>
                  <a:prstClr val="black"/>
                </a:solidFill>
              </a:rPr>
              <a:t>. </a:t>
            </a:r>
            <a:r>
              <a:rPr lang="et-EE" sz="1000" i="1" dirty="0" err="1">
                <a:solidFill>
                  <a:prstClr val="black"/>
                </a:solidFill>
              </a:rPr>
              <a:t>Kouplevatskaya</a:t>
            </a:r>
            <a:r>
              <a:rPr lang="et-EE" sz="1000" i="1" dirty="0">
                <a:solidFill>
                  <a:prstClr val="black"/>
                </a:solidFill>
              </a:rPr>
              <a:t>, </a:t>
            </a:r>
            <a:r>
              <a:rPr lang="et-EE" sz="1000" i="1" dirty="0" err="1">
                <a:solidFill>
                  <a:prstClr val="black"/>
                </a:solidFill>
              </a:rPr>
              <a:t>Unasylva</a:t>
            </a:r>
            <a:r>
              <a:rPr lang="et-EE" sz="1000" i="1" dirty="0">
                <a:solidFill>
                  <a:prstClr val="black"/>
                </a:solidFill>
              </a:rPr>
              <a:t> 225, 2006</a:t>
            </a:r>
            <a:endParaRPr lang="et-EE" sz="1000" dirty="0">
              <a:solidFill>
                <a:prstClr val="black"/>
              </a:solidFill>
            </a:endParaRPr>
          </a:p>
          <a:p>
            <a:pPr marL="536575" indent="-447675">
              <a:spcAft>
                <a:spcPts val="600"/>
              </a:spcAft>
            </a:pPr>
            <a:endParaRPr lang="et-EE" sz="1600" dirty="0">
              <a:solidFill>
                <a:prstClr val="black"/>
              </a:solidFill>
            </a:endParaRPr>
          </a:p>
          <a:p>
            <a:pPr marL="536575" indent="-447675">
              <a:spcAft>
                <a:spcPts val="600"/>
              </a:spcAft>
            </a:pPr>
            <a:endParaRPr lang="et-EE" sz="1600" dirty="0">
              <a:solidFill>
                <a:prstClr val="black"/>
              </a:solidFill>
              <a:ea typeface="Calibri"/>
              <a:cs typeface="Times New Roman"/>
            </a:endParaRPr>
          </a:p>
        </p:txBody>
      </p:sp>
    </p:spTree>
    <p:extLst>
      <p:ext uri="{BB962C8B-B14F-4D97-AF65-F5344CB8AC3E}">
        <p14:creationId xmlns:p14="http://schemas.microsoft.com/office/powerpoint/2010/main" val="2569630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964488" cy="907941"/>
          </a:xfrm>
          <a:prstGeom prst="rect">
            <a:avLst/>
          </a:prstGeom>
        </p:spPr>
        <p:txBody>
          <a:bodyPr wrap="square">
            <a:spAutoFit/>
          </a:bodyPr>
          <a:lstStyle/>
          <a:p>
            <a:pPr marL="536575" indent="-447675" algn="ctr">
              <a:spcAft>
                <a:spcPts val="600"/>
              </a:spcAft>
            </a:pPr>
            <a:r>
              <a:rPr lang="en-GB" sz="2800" b="1" dirty="0" smtClean="0">
                <a:solidFill>
                  <a:srgbClr val="4F81BD"/>
                </a:solidFill>
                <a:ea typeface="Times New Roman"/>
                <a:cs typeface="Times New Roman"/>
              </a:rPr>
              <a:t>Role of </a:t>
            </a:r>
            <a:r>
              <a:rPr lang="et-EE" sz="2800" b="1" dirty="0" err="1" smtClean="0">
                <a:solidFill>
                  <a:srgbClr val="4F81BD"/>
                </a:solidFill>
                <a:ea typeface="Times New Roman"/>
                <a:cs typeface="Times New Roman"/>
              </a:rPr>
              <a:t>forest</a:t>
            </a:r>
            <a:r>
              <a:rPr lang="et-EE" sz="2800" b="1" dirty="0" smtClean="0">
                <a:solidFill>
                  <a:srgbClr val="4F81BD"/>
                </a:solidFill>
                <a:ea typeface="Times New Roman"/>
                <a:cs typeface="Times New Roman"/>
              </a:rPr>
              <a:t> </a:t>
            </a:r>
            <a:r>
              <a:rPr lang="en-GB" sz="2800" b="1" dirty="0" smtClean="0">
                <a:solidFill>
                  <a:srgbClr val="4F81BD"/>
                </a:solidFill>
                <a:ea typeface="Times New Roman"/>
                <a:cs typeface="Times New Roman"/>
              </a:rPr>
              <a:t>information systems in forest policy process</a:t>
            </a:r>
          </a:p>
          <a:p>
            <a:pPr marL="536575" indent="-447675" algn="ctr">
              <a:spcAft>
                <a:spcPts val="600"/>
              </a:spcAft>
            </a:pPr>
            <a:r>
              <a:rPr lang="en-GB" sz="2000" b="1" dirty="0" smtClean="0">
                <a:solidFill>
                  <a:srgbClr val="4F81BD"/>
                </a:solidFill>
                <a:ea typeface="Calibri"/>
                <a:cs typeface="Times New Roman"/>
              </a:rPr>
              <a:t>simplified approach</a:t>
            </a:r>
            <a:endParaRPr lang="en-GB" sz="2000" dirty="0">
              <a:solidFill>
                <a:prstClr val="black"/>
              </a:solidFill>
              <a:ea typeface="Calibri"/>
              <a:cs typeface="Times New Roman"/>
            </a:endParaRPr>
          </a:p>
        </p:txBody>
      </p:sp>
      <p:grpSp>
        <p:nvGrpSpPr>
          <p:cNvPr id="19" name="Rühm 18"/>
          <p:cNvGrpSpPr/>
          <p:nvPr/>
        </p:nvGrpSpPr>
        <p:grpSpPr>
          <a:xfrm>
            <a:off x="683568" y="1267690"/>
            <a:ext cx="8527104" cy="5401670"/>
            <a:chOff x="0" y="0"/>
            <a:chExt cx="9979660" cy="6010275"/>
          </a:xfrm>
        </p:grpSpPr>
        <p:sp>
          <p:nvSpPr>
            <p:cNvPr id="20" name="Rectangle 10"/>
            <p:cNvSpPr/>
            <p:nvPr/>
          </p:nvSpPr>
          <p:spPr>
            <a:xfrm>
              <a:off x="3600450" y="1133475"/>
              <a:ext cx="1647190" cy="836930"/>
            </a:xfrm>
            <a:prstGeom prst="rect">
              <a:avLst/>
            </a:prstGeom>
            <a:solidFill>
              <a:srgbClr val="FFFF00">
                <a:alpha val="49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rgbClr val="000000"/>
                  </a:solidFill>
                  <a:ea typeface="Times New Roman" panose="02020603050405020304" pitchFamily="18" charset="0"/>
                  <a:cs typeface="Times New Roman" panose="02020603050405020304" pitchFamily="18" charset="0"/>
                </a:rPr>
                <a:t>Forest policy formulation and adoption</a:t>
              </a:r>
              <a:endParaRPr lang="et-EE" sz="1200">
                <a:solidFill>
                  <a:prstClr val="white"/>
                </a:solidFill>
                <a:latin typeface="Times New Roman" panose="02020603050405020304" pitchFamily="18" charset="0"/>
                <a:ea typeface="Times New Roman" panose="02020603050405020304" pitchFamily="18" charset="0"/>
              </a:endParaRPr>
            </a:p>
          </p:txBody>
        </p:sp>
        <p:sp>
          <p:nvSpPr>
            <p:cNvPr id="21" name="Bent Arrow 11"/>
            <p:cNvSpPr/>
            <p:nvPr/>
          </p:nvSpPr>
          <p:spPr>
            <a:xfrm rot="5400000">
              <a:off x="5448300" y="1343025"/>
              <a:ext cx="1040045" cy="1145985"/>
            </a:xfrm>
            <a:prstGeom prst="bentArrow">
              <a:avLst>
                <a:gd name="adj1" fmla="val 16015"/>
                <a:gd name="adj2" fmla="val 19010"/>
                <a:gd name="adj3" fmla="val 25000"/>
                <a:gd name="adj4" fmla="val 4375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t-EE">
                <a:solidFill>
                  <a:prstClr val="white"/>
                </a:solidFill>
              </a:endParaRPr>
            </a:p>
          </p:txBody>
        </p:sp>
        <p:sp>
          <p:nvSpPr>
            <p:cNvPr id="22" name="Rectangle 12"/>
            <p:cNvSpPr/>
            <p:nvPr/>
          </p:nvSpPr>
          <p:spPr>
            <a:xfrm>
              <a:off x="3676650" y="3905250"/>
              <a:ext cx="1647354" cy="837421"/>
            </a:xfrm>
            <a:prstGeom prst="rect">
              <a:avLst/>
            </a:prstGeom>
            <a:solidFill>
              <a:srgbClr val="006600">
                <a:alpha val="54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0000"/>
                  </a:solidFill>
                  <a:ea typeface="Times New Roman" panose="02020603050405020304" pitchFamily="18" charset="0"/>
                  <a:cs typeface="Times New Roman" panose="02020603050405020304" pitchFamily="18" charset="0"/>
                </a:rPr>
                <a:t>Monitoring and evaluation</a:t>
              </a:r>
              <a:endParaRPr lang="et-EE" sz="1200" dirty="0">
                <a:solidFill>
                  <a:prstClr val="white"/>
                </a:solidFill>
                <a:latin typeface="Times New Roman" panose="02020603050405020304" pitchFamily="18" charset="0"/>
                <a:ea typeface="Times New Roman" panose="02020603050405020304" pitchFamily="18" charset="0"/>
              </a:endParaRPr>
            </a:p>
          </p:txBody>
        </p:sp>
        <p:sp>
          <p:nvSpPr>
            <p:cNvPr id="23" name="Rectangle 13"/>
            <p:cNvSpPr/>
            <p:nvPr/>
          </p:nvSpPr>
          <p:spPr>
            <a:xfrm>
              <a:off x="5553075" y="2514600"/>
              <a:ext cx="1647354" cy="837421"/>
            </a:xfrm>
            <a:prstGeom prst="rect">
              <a:avLst/>
            </a:prstGeom>
            <a:solidFill>
              <a:srgbClr val="FB0505">
                <a:alpha val="59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sz="1400" b="1" dirty="0" err="1">
                  <a:solidFill>
                    <a:srgbClr val="000000"/>
                  </a:solidFill>
                  <a:ea typeface="Times New Roman" panose="02020603050405020304" pitchFamily="18" charset="0"/>
                  <a:cs typeface="Times New Roman" panose="02020603050405020304" pitchFamily="18" charset="0"/>
                </a:rPr>
                <a:t>Forest</a:t>
              </a:r>
              <a:r>
                <a:rPr lang="et-EE" sz="1400" b="1" dirty="0">
                  <a:solidFill>
                    <a:srgbClr val="000000"/>
                  </a:solidFill>
                  <a:ea typeface="Times New Roman" panose="02020603050405020304" pitchFamily="18" charset="0"/>
                  <a:cs typeface="Times New Roman" panose="02020603050405020304" pitchFamily="18" charset="0"/>
                </a:rPr>
                <a:t> </a:t>
              </a:r>
              <a:r>
                <a:rPr lang="et-EE" sz="1400" b="1" dirty="0" err="1">
                  <a:solidFill>
                    <a:srgbClr val="000000"/>
                  </a:solidFill>
                  <a:ea typeface="Times New Roman" panose="02020603050405020304" pitchFamily="18" charset="0"/>
                  <a:cs typeface="Times New Roman" panose="02020603050405020304" pitchFamily="18" charset="0"/>
                </a:rPr>
                <a:t>policy</a:t>
              </a:r>
              <a:r>
                <a:rPr lang="et-EE" sz="1400" b="1" dirty="0">
                  <a:solidFill>
                    <a:srgbClr val="000000"/>
                  </a:solidFill>
                  <a:ea typeface="Times New Roman" panose="02020603050405020304" pitchFamily="18" charset="0"/>
                  <a:cs typeface="Times New Roman" panose="02020603050405020304" pitchFamily="18" charset="0"/>
                </a:rPr>
                <a:t> </a:t>
              </a:r>
              <a:r>
                <a:rPr lang="en-GB" sz="1400" b="1" dirty="0">
                  <a:solidFill>
                    <a:srgbClr val="000000"/>
                  </a:solidFill>
                  <a:ea typeface="Times New Roman" panose="02020603050405020304" pitchFamily="18" charset="0"/>
                  <a:cs typeface="Times New Roman" panose="02020603050405020304" pitchFamily="18" charset="0"/>
                </a:rPr>
                <a:t>Implementation</a:t>
              </a:r>
              <a:endParaRPr lang="et-EE" sz="1400" dirty="0">
                <a:solidFill>
                  <a:prstClr val="white"/>
                </a:solidFill>
                <a:latin typeface="Times New Roman" panose="02020603050405020304" pitchFamily="18" charset="0"/>
                <a:ea typeface="Times New Roman" panose="02020603050405020304" pitchFamily="18" charset="0"/>
              </a:endParaRPr>
            </a:p>
          </p:txBody>
        </p:sp>
        <p:sp>
          <p:nvSpPr>
            <p:cNvPr id="24" name="Rectangle 14"/>
            <p:cNvSpPr/>
            <p:nvPr/>
          </p:nvSpPr>
          <p:spPr>
            <a:xfrm>
              <a:off x="1743075" y="2514600"/>
              <a:ext cx="1647354" cy="837421"/>
            </a:xfrm>
            <a:prstGeom prst="rect">
              <a:avLst/>
            </a:prstGeom>
            <a:solidFill>
              <a:schemeClr val="tx2">
                <a:lumMod val="5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rgbClr val="000000"/>
                  </a:solidFill>
                  <a:ea typeface="Times New Roman" panose="02020603050405020304" pitchFamily="18" charset="0"/>
                  <a:cs typeface="Times New Roman" panose="02020603050405020304" pitchFamily="18" charset="0"/>
                </a:rPr>
                <a:t>Analyses and review</a:t>
              </a:r>
              <a:endParaRPr lang="et-EE" sz="1200">
                <a:solidFill>
                  <a:prstClr val="white"/>
                </a:solidFill>
                <a:latin typeface="Times New Roman" panose="02020603050405020304" pitchFamily="18" charset="0"/>
                <a:ea typeface="Times New Roman" panose="02020603050405020304" pitchFamily="18" charset="0"/>
              </a:endParaRPr>
            </a:p>
          </p:txBody>
        </p:sp>
        <p:sp>
          <p:nvSpPr>
            <p:cNvPr id="25" name="Bent Arrow 15"/>
            <p:cNvSpPr/>
            <p:nvPr/>
          </p:nvSpPr>
          <p:spPr>
            <a:xfrm>
              <a:off x="2466975" y="1314450"/>
              <a:ext cx="1067452" cy="1116561"/>
            </a:xfrm>
            <a:prstGeom prst="bentArrow">
              <a:avLst>
                <a:gd name="adj1" fmla="val 16015"/>
                <a:gd name="adj2" fmla="val 19010"/>
                <a:gd name="adj3" fmla="val 25000"/>
                <a:gd name="adj4" fmla="val 43750"/>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t-EE">
                <a:solidFill>
                  <a:prstClr val="white"/>
                </a:solidFill>
              </a:endParaRPr>
            </a:p>
          </p:txBody>
        </p:sp>
        <p:sp>
          <p:nvSpPr>
            <p:cNvPr id="26" name="Bent Arrow 16"/>
            <p:cNvSpPr/>
            <p:nvPr/>
          </p:nvSpPr>
          <p:spPr>
            <a:xfrm rot="16200000">
              <a:off x="2438400" y="3409950"/>
              <a:ext cx="1040045" cy="1145985"/>
            </a:xfrm>
            <a:prstGeom prst="bentArrow">
              <a:avLst>
                <a:gd name="adj1" fmla="val 16015"/>
                <a:gd name="adj2" fmla="val 19010"/>
                <a:gd name="adj3" fmla="val 25000"/>
                <a:gd name="adj4" fmla="val 43750"/>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t-EE">
                <a:solidFill>
                  <a:prstClr val="white"/>
                </a:solidFill>
              </a:endParaRPr>
            </a:p>
          </p:txBody>
        </p:sp>
        <p:sp>
          <p:nvSpPr>
            <p:cNvPr id="27" name="Bent Arrow 17"/>
            <p:cNvSpPr/>
            <p:nvPr/>
          </p:nvSpPr>
          <p:spPr>
            <a:xfrm rot="10800000">
              <a:off x="5391150" y="3457575"/>
              <a:ext cx="1067452" cy="1116561"/>
            </a:xfrm>
            <a:prstGeom prst="bentArrow">
              <a:avLst>
                <a:gd name="adj1" fmla="val 16015"/>
                <a:gd name="adj2" fmla="val 19010"/>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t-EE">
                <a:solidFill>
                  <a:prstClr val="white"/>
                </a:solidFill>
              </a:endParaRPr>
            </a:p>
          </p:txBody>
        </p:sp>
        <p:sp>
          <p:nvSpPr>
            <p:cNvPr id="28" name="TextBox 5"/>
            <p:cNvSpPr txBox="1"/>
            <p:nvPr/>
          </p:nvSpPr>
          <p:spPr>
            <a:xfrm>
              <a:off x="7839075" y="2457450"/>
              <a:ext cx="2140585" cy="1083945"/>
            </a:xfrm>
            <a:prstGeom prst="rect">
              <a:avLst/>
            </a:prstGeom>
            <a:noFill/>
          </p:spPr>
          <p:txBody>
            <a:bodyPr wrap="square" rtlCol="0">
              <a:noAutofit/>
            </a:bodyPr>
            <a:lstStyle/>
            <a:p>
              <a:r>
                <a:rPr lang="en-GB" sz="1400" b="1" dirty="0">
                  <a:solidFill>
                    <a:srgbClr val="000000"/>
                  </a:solidFill>
                  <a:ea typeface="Times New Roman" panose="02020603050405020304" pitchFamily="18" charset="0"/>
                  <a:cs typeface="Times New Roman" panose="02020603050405020304" pitchFamily="18" charset="0"/>
                </a:rPr>
                <a:t>Analyses, planning </a:t>
              </a:r>
              <a:endParaRPr lang="et-EE" sz="1400" dirty="0">
                <a:solidFill>
                  <a:prstClr val="black"/>
                </a:solidFill>
                <a:latin typeface="Times New Roman" panose="02020603050405020304" pitchFamily="18" charset="0"/>
                <a:ea typeface="Times New Roman" panose="02020603050405020304" pitchFamily="18" charset="0"/>
              </a:endParaRPr>
            </a:p>
            <a:p>
              <a:r>
                <a:rPr lang="en-GB" sz="1400" b="1" dirty="0">
                  <a:solidFill>
                    <a:srgbClr val="000000"/>
                  </a:solidFill>
                  <a:ea typeface="Times New Roman" panose="02020603050405020304" pitchFamily="18" charset="0"/>
                  <a:cs typeface="Times New Roman" panose="02020603050405020304" pitchFamily="18" charset="0"/>
                </a:rPr>
                <a:t>and development of forest information systems</a:t>
              </a:r>
              <a:endParaRPr lang="et-EE" sz="1400" dirty="0">
                <a:solidFill>
                  <a:prstClr val="black"/>
                </a:solidFill>
                <a:latin typeface="Times New Roman" panose="02020603050405020304" pitchFamily="18" charset="0"/>
                <a:ea typeface="Times New Roman" panose="02020603050405020304" pitchFamily="18" charset="0"/>
              </a:endParaRPr>
            </a:p>
          </p:txBody>
        </p:sp>
        <p:sp>
          <p:nvSpPr>
            <p:cNvPr id="29" name="TextBox 6"/>
            <p:cNvSpPr txBox="1"/>
            <p:nvPr/>
          </p:nvSpPr>
          <p:spPr>
            <a:xfrm>
              <a:off x="3429000" y="5334000"/>
              <a:ext cx="2140585" cy="587375"/>
            </a:xfrm>
            <a:prstGeom prst="rect">
              <a:avLst/>
            </a:prstGeom>
            <a:noFill/>
          </p:spPr>
          <p:txBody>
            <a:bodyPr wrap="square" rtlCol="0">
              <a:noAutofit/>
            </a:bodyPr>
            <a:lstStyle/>
            <a:p>
              <a:pPr algn="ctr"/>
              <a:r>
                <a:rPr lang="en-GB" sz="1400" b="1" dirty="0">
                  <a:solidFill>
                    <a:srgbClr val="000000"/>
                  </a:solidFill>
                  <a:ea typeface="Times New Roman" panose="02020603050405020304" pitchFamily="18" charset="0"/>
                  <a:cs typeface="Times New Roman" panose="02020603050405020304" pitchFamily="18" charset="0"/>
                </a:rPr>
                <a:t>Data collection and processing</a:t>
              </a:r>
              <a:endParaRPr lang="et-EE" sz="1400" dirty="0">
                <a:solidFill>
                  <a:prstClr val="black"/>
                </a:solidFill>
                <a:latin typeface="Times New Roman" panose="02020603050405020304" pitchFamily="18" charset="0"/>
                <a:ea typeface="Times New Roman" panose="02020603050405020304" pitchFamily="18" charset="0"/>
              </a:endParaRPr>
            </a:p>
          </p:txBody>
        </p:sp>
        <p:sp>
          <p:nvSpPr>
            <p:cNvPr id="30" name="TextBox 8"/>
            <p:cNvSpPr txBox="1"/>
            <p:nvPr/>
          </p:nvSpPr>
          <p:spPr>
            <a:xfrm>
              <a:off x="0" y="2619375"/>
              <a:ext cx="1070610" cy="587375"/>
            </a:xfrm>
            <a:prstGeom prst="rect">
              <a:avLst/>
            </a:prstGeom>
            <a:noFill/>
          </p:spPr>
          <p:txBody>
            <a:bodyPr wrap="square" rtlCol="0">
              <a:noAutofit/>
            </a:bodyPr>
            <a:lstStyle/>
            <a:p>
              <a:pPr algn="r"/>
              <a:r>
                <a:rPr lang="en-GB" sz="1400" b="1" dirty="0">
                  <a:solidFill>
                    <a:srgbClr val="000000"/>
                  </a:solidFill>
                  <a:ea typeface="Times New Roman" panose="02020603050405020304" pitchFamily="18" charset="0"/>
                  <a:cs typeface="Times New Roman" panose="02020603050405020304" pitchFamily="18" charset="0"/>
                </a:rPr>
                <a:t>Data </a:t>
              </a:r>
              <a:endParaRPr lang="et-EE" sz="1400" dirty="0">
                <a:solidFill>
                  <a:prstClr val="black"/>
                </a:solidFill>
                <a:latin typeface="Times New Roman" panose="02020603050405020304" pitchFamily="18" charset="0"/>
                <a:ea typeface="Times New Roman" panose="02020603050405020304" pitchFamily="18" charset="0"/>
              </a:endParaRPr>
            </a:p>
            <a:p>
              <a:pPr algn="r"/>
              <a:r>
                <a:rPr lang="en-GB" sz="1400" b="1" dirty="0">
                  <a:solidFill>
                    <a:srgbClr val="000000"/>
                  </a:solidFill>
                  <a:ea typeface="Times New Roman" panose="02020603050405020304" pitchFamily="18" charset="0"/>
                  <a:cs typeface="Times New Roman" panose="02020603050405020304" pitchFamily="18" charset="0"/>
                </a:rPr>
                <a:t>analyses</a:t>
              </a:r>
              <a:endParaRPr lang="et-EE" sz="1400" dirty="0">
                <a:solidFill>
                  <a:prstClr val="black"/>
                </a:solidFill>
                <a:latin typeface="Times New Roman" panose="02020603050405020304" pitchFamily="18" charset="0"/>
                <a:ea typeface="Times New Roman" panose="02020603050405020304" pitchFamily="18" charset="0"/>
              </a:endParaRPr>
            </a:p>
          </p:txBody>
        </p:sp>
        <p:sp>
          <p:nvSpPr>
            <p:cNvPr id="31" name="TextBox 9"/>
            <p:cNvSpPr txBox="1"/>
            <p:nvPr/>
          </p:nvSpPr>
          <p:spPr>
            <a:xfrm>
              <a:off x="3305175" y="152400"/>
              <a:ext cx="2140585" cy="587375"/>
            </a:xfrm>
            <a:prstGeom prst="rect">
              <a:avLst/>
            </a:prstGeom>
            <a:noFill/>
          </p:spPr>
          <p:txBody>
            <a:bodyPr wrap="square" rtlCol="0">
              <a:noAutofit/>
            </a:bodyPr>
            <a:lstStyle/>
            <a:p>
              <a:pPr algn="ctr"/>
              <a:r>
                <a:rPr lang="en-GB" sz="1400" b="1" dirty="0">
                  <a:solidFill>
                    <a:srgbClr val="000000"/>
                  </a:solidFill>
                  <a:ea typeface="Times New Roman" panose="02020603050405020304" pitchFamily="18" charset="0"/>
                  <a:cs typeface="Times New Roman" panose="02020603050405020304" pitchFamily="18" charset="0"/>
                </a:rPr>
                <a:t>Dissemination and use of information </a:t>
              </a:r>
              <a:endParaRPr lang="et-EE" sz="1400" dirty="0">
                <a:solidFill>
                  <a:prstClr val="black"/>
                </a:solidFill>
                <a:latin typeface="Times New Roman" panose="02020603050405020304" pitchFamily="18" charset="0"/>
                <a:ea typeface="Times New Roman" panose="02020603050405020304" pitchFamily="18" charset="0"/>
              </a:endParaRPr>
            </a:p>
          </p:txBody>
        </p:sp>
        <p:sp>
          <p:nvSpPr>
            <p:cNvPr id="32" name="Bent Arrow 11"/>
            <p:cNvSpPr/>
            <p:nvPr/>
          </p:nvSpPr>
          <p:spPr>
            <a:xfrm rot="5400000">
              <a:off x="6015038" y="-242888"/>
              <a:ext cx="2146935" cy="3158490"/>
            </a:xfrm>
            <a:prstGeom prst="bentArrow">
              <a:avLst>
                <a:gd name="adj1" fmla="val 16015"/>
                <a:gd name="adj2" fmla="val 19010"/>
                <a:gd name="adj3" fmla="val 25000"/>
                <a:gd name="adj4" fmla="val 44194"/>
              </a:avLst>
            </a:prstGeom>
            <a:solidFill>
              <a:srgbClr val="FFC000"/>
            </a:solidFill>
            <a:ln w="1270" cap="rnd">
              <a:solidFill>
                <a:srgbClr val="FFC000"/>
              </a:solidFill>
              <a:beve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t-EE">
                <a:solidFill>
                  <a:prstClr val="white"/>
                </a:solidFill>
              </a:endParaRPr>
            </a:p>
          </p:txBody>
        </p:sp>
        <p:sp>
          <p:nvSpPr>
            <p:cNvPr id="33" name="Bent Arrow 15"/>
            <p:cNvSpPr/>
            <p:nvPr/>
          </p:nvSpPr>
          <p:spPr>
            <a:xfrm>
              <a:off x="552450" y="0"/>
              <a:ext cx="2638425" cy="2419350"/>
            </a:xfrm>
            <a:prstGeom prst="bentArrow">
              <a:avLst>
                <a:gd name="adj1" fmla="val 16015"/>
                <a:gd name="adj2" fmla="val 19010"/>
                <a:gd name="adj3" fmla="val 25000"/>
                <a:gd name="adj4" fmla="val 43750"/>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t-EE">
                <a:solidFill>
                  <a:prstClr val="white"/>
                </a:solidFill>
              </a:endParaRPr>
            </a:p>
          </p:txBody>
        </p:sp>
        <p:sp>
          <p:nvSpPr>
            <p:cNvPr id="34" name="Bent Arrow 17"/>
            <p:cNvSpPr/>
            <p:nvPr/>
          </p:nvSpPr>
          <p:spPr>
            <a:xfrm rot="10800000">
              <a:off x="5505450" y="3581400"/>
              <a:ext cx="2882900" cy="2428875"/>
            </a:xfrm>
            <a:prstGeom prst="bentArrow">
              <a:avLst>
                <a:gd name="adj1" fmla="val 16015"/>
                <a:gd name="adj2" fmla="val 19010"/>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t-EE">
                <a:solidFill>
                  <a:prstClr val="white"/>
                </a:solidFill>
              </a:endParaRPr>
            </a:p>
          </p:txBody>
        </p:sp>
        <p:sp>
          <p:nvSpPr>
            <p:cNvPr id="35" name="Bent Arrow 16"/>
            <p:cNvSpPr/>
            <p:nvPr/>
          </p:nvSpPr>
          <p:spPr>
            <a:xfrm rot="16200000">
              <a:off x="733425" y="3009900"/>
              <a:ext cx="2358072" cy="3179125"/>
            </a:xfrm>
            <a:prstGeom prst="bentArrow">
              <a:avLst>
                <a:gd name="adj1" fmla="val 16015"/>
                <a:gd name="adj2" fmla="val 19010"/>
                <a:gd name="adj3" fmla="val 25000"/>
                <a:gd name="adj4" fmla="val 43750"/>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t-EE">
                <a:solidFill>
                  <a:prstClr val="white"/>
                </a:solidFill>
              </a:endParaRPr>
            </a:p>
          </p:txBody>
        </p:sp>
        <p:sp>
          <p:nvSpPr>
            <p:cNvPr id="36" name="Paremnool 35"/>
            <p:cNvSpPr/>
            <p:nvPr/>
          </p:nvSpPr>
          <p:spPr>
            <a:xfrm>
              <a:off x="7248525" y="2657475"/>
              <a:ext cx="590550" cy="23812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t-EE">
                <a:solidFill>
                  <a:prstClr val="white"/>
                </a:solidFill>
              </a:endParaRPr>
            </a:p>
          </p:txBody>
        </p:sp>
        <p:sp>
          <p:nvSpPr>
            <p:cNvPr id="37" name="Paremnool 36"/>
            <p:cNvSpPr/>
            <p:nvPr/>
          </p:nvSpPr>
          <p:spPr>
            <a:xfrm rot="10800000">
              <a:off x="7239000" y="3000375"/>
              <a:ext cx="590550" cy="20701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t-EE">
                <a:solidFill>
                  <a:prstClr val="white"/>
                </a:solidFill>
              </a:endParaRPr>
            </a:p>
          </p:txBody>
        </p:sp>
        <p:sp>
          <p:nvSpPr>
            <p:cNvPr id="38" name="Paremnool 37"/>
            <p:cNvSpPr/>
            <p:nvPr/>
          </p:nvSpPr>
          <p:spPr>
            <a:xfrm>
              <a:off x="1095375" y="2638425"/>
              <a:ext cx="590550" cy="21907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t-EE">
                <a:solidFill>
                  <a:prstClr val="white"/>
                </a:solidFill>
              </a:endParaRPr>
            </a:p>
          </p:txBody>
        </p:sp>
        <p:sp>
          <p:nvSpPr>
            <p:cNvPr id="39" name="Paremnool 38"/>
            <p:cNvSpPr/>
            <p:nvPr/>
          </p:nvSpPr>
          <p:spPr>
            <a:xfrm rot="10800000">
              <a:off x="1085850" y="2962275"/>
              <a:ext cx="590550" cy="226060"/>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t-EE">
                <a:solidFill>
                  <a:prstClr val="white"/>
                </a:solidFill>
              </a:endParaRPr>
            </a:p>
          </p:txBody>
        </p:sp>
        <p:sp>
          <p:nvSpPr>
            <p:cNvPr id="40" name="Paremnool 39"/>
            <p:cNvSpPr/>
            <p:nvPr/>
          </p:nvSpPr>
          <p:spPr>
            <a:xfrm rot="5400000">
              <a:off x="3948113" y="776287"/>
              <a:ext cx="400050" cy="21907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t-EE">
                <a:solidFill>
                  <a:prstClr val="white"/>
                </a:solidFill>
              </a:endParaRPr>
            </a:p>
          </p:txBody>
        </p:sp>
        <p:sp>
          <p:nvSpPr>
            <p:cNvPr id="41" name="Paremnool 40"/>
            <p:cNvSpPr/>
            <p:nvPr/>
          </p:nvSpPr>
          <p:spPr>
            <a:xfrm rot="16200000">
              <a:off x="4429125" y="781050"/>
              <a:ext cx="381000" cy="21209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t-EE">
                <a:solidFill>
                  <a:prstClr val="white"/>
                </a:solidFill>
              </a:endParaRPr>
            </a:p>
          </p:txBody>
        </p:sp>
        <p:sp>
          <p:nvSpPr>
            <p:cNvPr id="42" name="Paremnool 41"/>
            <p:cNvSpPr/>
            <p:nvPr/>
          </p:nvSpPr>
          <p:spPr>
            <a:xfrm rot="5400000">
              <a:off x="4071938" y="4967287"/>
              <a:ext cx="400050" cy="219075"/>
            </a:xfrm>
            <a:prstGeom prst="rightArrow">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t-EE">
                <a:solidFill>
                  <a:prstClr val="white"/>
                </a:solidFill>
              </a:endParaRPr>
            </a:p>
          </p:txBody>
        </p:sp>
        <p:sp>
          <p:nvSpPr>
            <p:cNvPr id="43" name="Paremnool 42"/>
            <p:cNvSpPr/>
            <p:nvPr/>
          </p:nvSpPr>
          <p:spPr>
            <a:xfrm rot="16200000">
              <a:off x="4552950" y="4972050"/>
              <a:ext cx="381000" cy="21209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t-EE">
                <a:solidFill>
                  <a:prstClr val="white"/>
                </a:solidFill>
              </a:endParaRPr>
            </a:p>
          </p:txBody>
        </p:sp>
        <p:sp>
          <p:nvSpPr>
            <p:cNvPr id="44" name="Tekstiväli 2"/>
            <p:cNvSpPr txBox="1">
              <a:spLocks noChangeArrowheads="1"/>
            </p:cNvSpPr>
            <p:nvPr/>
          </p:nvSpPr>
          <p:spPr bwMode="auto">
            <a:xfrm>
              <a:off x="3629025" y="2333625"/>
              <a:ext cx="1762125" cy="130492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et-EE" sz="2000" b="1" dirty="0">
                  <a:solidFill>
                    <a:srgbClr val="385723"/>
                  </a:solidFill>
                  <a:ea typeface="Calibri" panose="020F0502020204030204" pitchFamily="34" charset="0"/>
                  <a:cs typeface="Times New Roman" panose="02020603050405020304" pitchFamily="18" charset="0"/>
                </a:rPr>
                <a:t>SFM </a:t>
              </a:r>
              <a:r>
                <a:rPr lang="et-EE" sz="2000" b="1" dirty="0" err="1">
                  <a:solidFill>
                    <a:srgbClr val="385723"/>
                  </a:solidFill>
                  <a:ea typeface="Calibri" panose="020F0502020204030204" pitchFamily="34" charset="0"/>
                  <a:cs typeface="Times New Roman" panose="02020603050405020304" pitchFamily="18" charset="0"/>
                </a:rPr>
                <a:t>for</a:t>
              </a:r>
              <a:endParaRPr lang="et-EE" sz="2000" dirty="0">
                <a:solidFill>
                  <a:prstClr val="black"/>
                </a:solidFill>
                <a:ea typeface="Calibri" panose="020F0502020204030204" pitchFamily="34" charset="0"/>
                <a:cs typeface="Times New Roman" panose="02020603050405020304" pitchFamily="18" charset="0"/>
              </a:endParaRPr>
            </a:p>
            <a:p>
              <a:pPr algn="ctr">
                <a:lnSpc>
                  <a:spcPct val="107000"/>
                </a:lnSpc>
              </a:pPr>
              <a:r>
                <a:rPr lang="et-EE" sz="2000" b="1" dirty="0">
                  <a:solidFill>
                    <a:srgbClr val="385723"/>
                  </a:solidFill>
                  <a:ea typeface="Calibri" panose="020F0502020204030204" pitchFamily="34" charset="0"/>
                  <a:cs typeface="Times New Roman" panose="02020603050405020304" pitchFamily="18" charset="0"/>
                </a:rPr>
                <a:t>GREENER</a:t>
              </a:r>
              <a:endParaRPr lang="et-EE" sz="2000" dirty="0">
                <a:solidFill>
                  <a:prstClr val="black"/>
                </a:solidFill>
                <a:ea typeface="Calibri" panose="020F0502020204030204" pitchFamily="34" charset="0"/>
                <a:cs typeface="Times New Roman" panose="02020603050405020304" pitchFamily="18" charset="0"/>
              </a:endParaRPr>
            </a:p>
            <a:p>
              <a:pPr algn="ctr">
                <a:lnSpc>
                  <a:spcPct val="107000"/>
                </a:lnSpc>
              </a:pPr>
              <a:r>
                <a:rPr lang="et-EE" sz="2000" b="1" dirty="0">
                  <a:solidFill>
                    <a:srgbClr val="385723"/>
                  </a:solidFill>
                  <a:ea typeface="Calibri" panose="020F0502020204030204" pitchFamily="34" charset="0"/>
                  <a:cs typeface="Times New Roman" panose="02020603050405020304" pitchFamily="18" charset="0"/>
                </a:rPr>
                <a:t>ECONOMY</a:t>
              </a:r>
              <a:endParaRPr lang="et-EE" sz="2000" dirty="0">
                <a:solidFill>
                  <a:prstClr val="black"/>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979759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2736"/>
            <a:ext cx="9144000" cy="3914918"/>
          </a:xfrm>
          <a:prstGeom prst="rect">
            <a:avLst/>
          </a:prstGeom>
        </p:spPr>
        <p:txBody>
          <a:bodyPr wrap="square">
            <a:spAutoFit/>
          </a:bodyPr>
          <a:lstStyle/>
          <a:p>
            <a:pPr algn="ctr">
              <a:lnSpc>
                <a:spcPct val="115000"/>
              </a:lnSpc>
            </a:pPr>
            <a:r>
              <a:rPr lang="et-EE" sz="5400" b="1" dirty="0" err="1" smtClean="0">
                <a:solidFill>
                  <a:srgbClr val="1F497D">
                    <a:lumMod val="50000"/>
                  </a:srgbClr>
                </a:solidFill>
              </a:rPr>
              <a:t>How</a:t>
            </a:r>
            <a:r>
              <a:rPr lang="et-EE" sz="5400" b="1" dirty="0" smtClean="0">
                <a:solidFill>
                  <a:srgbClr val="1F497D">
                    <a:lumMod val="50000"/>
                  </a:srgbClr>
                </a:solidFill>
              </a:rPr>
              <a:t> </a:t>
            </a:r>
            <a:r>
              <a:rPr lang="et-EE" sz="5400" b="1" dirty="0" err="1" smtClean="0">
                <a:solidFill>
                  <a:srgbClr val="1F497D">
                    <a:lumMod val="50000"/>
                  </a:srgbClr>
                </a:solidFill>
              </a:rPr>
              <a:t>to</a:t>
            </a:r>
            <a:r>
              <a:rPr lang="et-EE" sz="5400" b="1" dirty="0" smtClean="0">
                <a:solidFill>
                  <a:srgbClr val="1F497D">
                    <a:lumMod val="50000"/>
                  </a:srgbClr>
                </a:solidFill>
              </a:rPr>
              <a:t> </a:t>
            </a:r>
            <a:r>
              <a:rPr lang="et-EE" sz="5400" b="1" dirty="0" err="1" smtClean="0">
                <a:solidFill>
                  <a:srgbClr val="1F497D">
                    <a:lumMod val="50000"/>
                  </a:srgbClr>
                </a:solidFill>
              </a:rPr>
              <a:t>achieve</a:t>
            </a:r>
            <a:r>
              <a:rPr lang="et-EE" sz="5400" b="1" dirty="0" smtClean="0">
                <a:solidFill>
                  <a:srgbClr val="1F497D">
                    <a:lumMod val="50000"/>
                  </a:srgbClr>
                </a:solidFill>
              </a:rPr>
              <a:t> </a:t>
            </a:r>
          </a:p>
          <a:p>
            <a:pPr algn="ctr">
              <a:lnSpc>
                <a:spcPct val="115000"/>
              </a:lnSpc>
            </a:pPr>
            <a:r>
              <a:rPr lang="et-EE" sz="5400" b="1" dirty="0" smtClean="0">
                <a:solidFill>
                  <a:srgbClr val="1F497D">
                    <a:lumMod val="50000"/>
                  </a:srgbClr>
                </a:solidFill>
              </a:rPr>
              <a:t>progress </a:t>
            </a:r>
          </a:p>
          <a:p>
            <a:pPr algn="ctr">
              <a:lnSpc>
                <a:spcPct val="115000"/>
              </a:lnSpc>
            </a:pPr>
            <a:r>
              <a:rPr lang="et-EE" sz="5400" b="1" dirty="0" smtClean="0">
                <a:solidFill>
                  <a:srgbClr val="1F497D">
                    <a:lumMod val="50000"/>
                  </a:srgbClr>
                </a:solidFill>
              </a:rPr>
              <a:t>in </a:t>
            </a:r>
            <a:r>
              <a:rPr lang="et-EE" sz="5400" b="1" dirty="0" err="1" smtClean="0">
                <a:solidFill>
                  <a:srgbClr val="1F497D">
                    <a:lumMod val="50000"/>
                  </a:srgbClr>
                </a:solidFill>
              </a:rPr>
              <a:t>data</a:t>
            </a:r>
            <a:r>
              <a:rPr lang="et-EE" sz="5400" b="1" dirty="0" smtClean="0">
                <a:solidFill>
                  <a:srgbClr val="1F497D">
                    <a:lumMod val="50000"/>
                  </a:srgbClr>
                </a:solidFill>
              </a:rPr>
              <a:t> </a:t>
            </a:r>
            <a:r>
              <a:rPr lang="et-EE" sz="5400" b="1" dirty="0" err="1" smtClean="0">
                <a:solidFill>
                  <a:srgbClr val="1F497D">
                    <a:lumMod val="50000"/>
                  </a:srgbClr>
                </a:solidFill>
              </a:rPr>
              <a:t>management</a:t>
            </a:r>
            <a:r>
              <a:rPr lang="et-EE" sz="5400" b="1" dirty="0" smtClean="0">
                <a:solidFill>
                  <a:srgbClr val="1F497D">
                    <a:lumMod val="50000"/>
                  </a:srgbClr>
                </a:solidFill>
              </a:rPr>
              <a:t>?</a:t>
            </a:r>
          </a:p>
          <a:p>
            <a:pPr algn="ctr">
              <a:lnSpc>
                <a:spcPct val="115000"/>
              </a:lnSpc>
            </a:pPr>
            <a:r>
              <a:rPr lang="et-EE" sz="5400" b="1" dirty="0" smtClean="0">
                <a:solidFill>
                  <a:srgbClr val="1F497D">
                    <a:lumMod val="50000"/>
                  </a:srgbClr>
                </a:solidFill>
              </a:rPr>
              <a:t> – </a:t>
            </a:r>
            <a:r>
              <a:rPr lang="et-EE" sz="5400" b="1" dirty="0" err="1" smtClean="0">
                <a:solidFill>
                  <a:srgbClr val="1F497D">
                    <a:lumMod val="50000"/>
                  </a:srgbClr>
                </a:solidFill>
              </a:rPr>
              <a:t>helping</a:t>
            </a:r>
            <a:r>
              <a:rPr lang="et-EE" sz="5400" b="1" dirty="0" smtClean="0">
                <a:solidFill>
                  <a:srgbClr val="1F497D">
                    <a:lumMod val="50000"/>
                  </a:srgbClr>
                </a:solidFill>
              </a:rPr>
              <a:t> </a:t>
            </a:r>
            <a:r>
              <a:rPr lang="et-EE" sz="5400" b="1" dirty="0" err="1" smtClean="0">
                <a:solidFill>
                  <a:srgbClr val="1F497D">
                    <a:lumMod val="50000"/>
                  </a:srgbClr>
                </a:solidFill>
              </a:rPr>
              <a:t>frameworks</a:t>
            </a:r>
            <a:endParaRPr lang="et-EE" sz="5400" b="1" dirty="0" smtClean="0">
              <a:solidFill>
                <a:srgbClr val="1F497D">
                  <a:lumMod val="50000"/>
                </a:srgbClr>
              </a:solidFill>
            </a:endParaRPr>
          </a:p>
        </p:txBody>
      </p:sp>
    </p:spTree>
    <p:extLst>
      <p:ext uri="{BB962C8B-B14F-4D97-AF65-F5344CB8AC3E}">
        <p14:creationId xmlns:p14="http://schemas.microsoft.com/office/powerpoint/2010/main" val="4293377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19"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0"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1"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44" name="Rectangle 23"/>
          <p:cNvSpPr txBox="1">
            <a:spLocks noChangeArrowheads="1"/>
          </p:cNvSpPr>
          <p:nvPr/>
        </p:nvSpPr>
        <p:spPr bwMode="auto">
          <a:xfrm>
            <a:off x="0" y="0"/>
            <a:ext cx="9201150" cy="509055"/>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smtClean="0"/>
              <a:t>Rotation of responsible teams</a:t>
            </a:r>
            <a:endParaRPr lang="en-GB" sz="2400" dirty="0"/>
          </a:p>
        </p:txBody>
      </p:sp>
      <p:sp>
        <p:nvSpPr>
          <p:cNvPr id="5" name="TextBox 4"/>
          <p:cNvSpPr txBox="1"/>
          <p:nvPr/>
        </p:nvSpPr>
        <p:spPr>
          <a:xfrm>
            <a:off x="217984" y="620688"/>
            <a:ext cx="8926016" cy="2031325"/>
          </a:xfrm>
          <a:prstGeom prst="rect">
            <a:avLst/>
          </a:prstGeom>
          <a:noFill/>
        </p:spPr>
        <p:txBody>
          <a:bodyPr wrap="square" rtlCol="0">
            <a:spAutoFit/>
          </a:bodyPr>
          <a:lstStyle/>
          <a:p>
            <a:pPr algn="ctr"/>
            <a:r>
              <a:rPr lang="en-GB" b="1" dirty="0" smtClean="0"/>
              <a:t>The responsible teams for today will now be rotated so that each team has new responsibilities.</a:t>
            </a:r>
            <a:endParaRPr lang="en-GB" b="1" dirty="0"/>
          </a:p>
          <a:p>
            <a:endParaRPr lang="en-GB" dirty="0"/>
          </a:p>
          <a:p>
            <a:endParaRPr lang="en-GB" dirty="0" smtClean="0"/>
          </a:p>
          <a:p>
            <a:pPr marL="285750" indent="-285750">
              <a:buFont typeface="Arial" pitchFamily="34" charset="0"/>
              <a:buChar char="•"/>
            </a:pPr>
            <a:endParaRPr lang="en-GB" dirty="0"/>
          </a:p>
          <a:p>
            <a:pPr marL="285750" indent="-285750">
              <a:buFont typeface="Arial" pitchFamily="34" charset="0"/>
              <a:buChar char="•"/>
            </a:pPr>
            <a:endParaRPr lang="en-GB" dirty="0" smtClean="0"/>
          </a:p>
          <a:p>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080446321"/>
              </p:ext>
            </p:extLst>
          </p:nvPr>
        </p:nvGraphicFramePr>
        <p:xfrm>
          <a:off x="979029" y="1844824"/>
          <a:ext cx="7128792" cy="2834640"/>
        </p:xfrm>
        <a:graphic>
          <a:graphicData uri="http://schemas.openxmlformats.org/drawingml/2006/table">
            <a:tbl>
              <a:tblPr firstRow="1" bandRow="1">
                <a:tableStyleId>{5940675A-B579-460E-94D1-54222C63F5DA}</a:tableStyleId>
              </a:tblPr>
              <a:tblGrid>
                <a:gridCol w="2232248"/>
                <a:gridCol w="4896544"/>
              </a:tblGrid>
              <a:tr h="370840">
                <a:tc>
                  <a:txBody>
                    <a:bodyPr/>
                    <a:lstStyle/>
                    <a:p>
                      <a:r>
                        <a:rPr lang="en-GB" sz="2800" dirty="0" smtClean="0">
                          <a:solidFill>
                            <a:schemeClr val="accent3"/>
                          </a:solidFill>
                        </a:rPr>
                        <a:t>Time</a:t>
                      </a:r>
                      <a:r>
                        <a:rPr lang="en-GB" sz="2800" baseline="0" dirty="0" smtClean="0">
                          <a:solidFill>
                            <a:schemeClr val="accent3"/>
                          </a:solidFill>
                        </a:rPr>
                        <a:t> keeping team</a:t>
                      </a:r>
                      <a:endParaRPr lang="en-GB" sz="2800" dirty="0">
                        <a:solidFill>
                          <a:schemeClr val="accent3"/>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srgbClr val="7030A0"/>
                          </a:solidFill>
                        </a:rPr>
                        <a:t>3.</a:t>
                      </a:r>
                    </a:p>
                    <a:p>
                      <a:pPr algn="ctr"/>
                      <a:endParaRPr lang="en-GB" sz="2000" dirty="0" smtClean="0">
                        <a:solidFill>
                          <a:srgbClr val="00B050"/>
                        </a:solidFill>
                      </a:endParaRPr>
                    </a:p>
                  </a:txBody>
                  <a:tcPr/>
                </a:tc>
              </a:tr>
              <a:tr h="370840">
                <a:tc>
                  <a:txBody>
                    <a:bodyPr/>
                    <a:lstStyle/>
                    <a:p>
                      <a:r>
                        <a:rPr lang="en-GB" sz="2800" dirty="0" smtClean="0">
                          <a:solidFill>
                            <a:srgbClr val="00B0F0"/>
                          </a:solidFill>
                        </a:rPr>
                        <a:t>Helping and social team</a:t>
                      </a:r>
                      <a:endParaRPr lang="en-GB" sz="2800" dirty="0">
                        <a:solidFill>
                          <a:srgbClr val="00B0F0"/>
                        </a:solidFill>
                      </a:endParaRPr>
                    </a:p>
                  </a:txBody>
                  <a:tcPr/>
                </a:tc>
                <a:tc>
                  <a:txBody>
                    <a:bodyPr/>
                    <a:lstStyle/>
                    <a:p>
                      <a:pPr algn="ctr"/>
                      <a:r>
                        <a:rPr lang="en-GB" sz="2000" dirty="0" smtClean="0">
                          <a:solidFill>
                            <a:srgbClr val="00B050"/>
                          </a:solidFill>
                        </a:rPr>
                        <a:t>1.</a:t>
                      </a:r>
                      <a:r>
                        <a:rPr lang="en-GB" sz="2000" dirty="0" smtClean="0">
                          <a:solidFill>
                            <a:srgbClr val="7030A0"/>
                          </a:solidFill>
                        </a:rPr>
                        <a:t> </a:t>
                      </a:r>
                      <a:endParaRPr lang="en-GB" sz="2000" dirty="0" smtClean="0">
                        <a:solidFill>
                          <a:srgbClr val="00B0F0"/>
                        </a:solidFill>
                      </a:endParaRPr>
                    </a:p>
                  </a:txBody>
                  <a:tcPr/>
                </a:tc>
              </a:tr>
              <a:tr h="370840">
                <a:tc>
                  <a:txBody>
                    <a:bodyPr/>
                    <a:lstStyle/>
                    <a:p>
                      <a:r>
                        <a:rPr lang="en-GB" sz="2800" dirty="0" smtClean="0">
                          <a:solidFill>
                            <a:srgbClr val="7030A0"/>
                          </a:solidFill>
                        </a:rPr>
                        <a:t>Training Lessons</a:t>
                      </a:r>
                      <a:r>
                        <a:rPr lang="en-GB" sz="2800" baseline="0" dirty="0" smtClean="0">
                          <a:solidFill>
                            <a:srgbClr val="7030A0"/>
                          </a:solidFill>
                        </a:rPr>
                        <a:t> team</a:t>
                      </a:r>
                      <a:endParaRPr lang="en-GB" sz="2800" dirty="0">
                        <a:solidFill>
                          <a:srgbClr val="7030A0"/>
                        </a:solidFill>
                      </a:endParaRPr>
                    </a:p>
                  </a:txBody>
                  <a:tcPr/>
                </a:tc>
                <a:tc>
                  <a:txBody>
                    <a:bodyPr/>
                    <a:lstStyle/>
                    <a:p>
                      <a:pPr algn="ctr"/>
                      <a:r>
                        <a:rPr lang="en-GB" sz="2000" dirty="0" smtClean="0">
                          <a:solidFill>
                            <a:srgbClr val="00B0F0"/>
                          </a:solidFill>
                        </a:rPr>
                        <a:t>2.</a:t>
                      </a:r>
                      <a:r>
                        <a:rPr lang="en-GB" sz="2000" dirty="0" smtClean="0">
                          <a:solidFill>
                            <a:srgbClr val="00B050"/>
                          </a:solidFill>
                        </a:rPr>
                        <a:t> </a:t>
                      </a:r>
                      <a:endParaRPr lang="en-GB" sz="2000" dirty="0" smtClean="0">
                        <a:solidFill>
                          <a:srgbClr val="7030A0"/>
                        </a:solidFill>
                      </a:endParaRPr>
                    </a:p>
                  </a:txBody>
                  <a:tcPr/>
                </a:tc>
              </a:tr>
            </a:tbl>
          </a:graphicData>
        </a:graphic>
      </p:graphicFrame>
    </p:spTree>
    <p:extLst>
      <p:ext uri="{BB962C8B-B14F-4D97-AF65-F5344CB8AC3E}">
        <p14:creationId xmlns:p14="http://schemas.microsoft.com/office/powerpoint/2010/main" val="730795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8877" y="170736"/>
            <a:ext cx="9144000" cy="461665"/>
          </a:xfrm>
          <a:prstGeom prst="rect">
            <a:avLst/>
          </a:prstGeom>
        </p:spPr>
        <p:txBody>
          <a:bodyPr wrap="square">
            <a:spAutoFit/>
          </a:bodyPr>
          <a:lstStyle/>
          <a:p>
            <a:r>
              <a:rPr lang="et-EE" sz="2400" b="1" dirty="0" err="1">
                <a:solidFill>
                  <a:srgbClr val="EEECE1">
                    <a:lumMod val="50000"/>
                  </a:srgbClr>
                </a:solidFill>
              </a:rPr>
              <a:t>Sustainable</a:t>
            </a:r>
            <a:r>
              <a:rPr lang="et-EE" sz="2400" b="1" dirty="0">
                <a:solidFill>
                  <a:srgbClr val="EEECE1">
                    <a:lumMod val="50000"/>
                  </a:srgbClr>
                </a:solidFill>
              </a:rPr>
              <a:t> </a:t>
            </a:r>
            <a:r>
              <a:rPr lang="et-EE" sz="2400" b="1" dirty="0" err="1">
                <a:solidFill>
                  <a:srgbClr val="EEECE1">
                    <a:lumMod val="50000"/>
                  </a:srgbClr>
                </a:solidFill>
              </a:rPr>
              <a:t>Forest</a:t>
            </a:r>
            <a:r>
              <a:rPr lang="et-EE" sz="2400" b="1" dirty="0">
                <a:solidFill>
                  <a:srgbClr val="EEECE1">
                    <a:lumMod val="50000"/>
                  </a:srgbClr>
                </a:solidFill>
              </a:rPr>
              <a:t> </a:t>
            </a:r>
            <a:r>
              <a:rPr lang="et-EE" sz="2400" b="1" dirty="0" err="1">
                <a:solidFill>
                  <a:srgbClr val="EEECE1">
                    <a:lumMod val="50000"/>
                  </a:srgbClr>
                </a:solidFill>
              </a:rPr>
              <a:t>Management</a:t>
            </a:r>
            <a:r>
              <a:rPr lang="et-EE" sz="2400" b="1" dirty="0">
                <a:solidFill>
                  <a:srgbClr val="EEECE1">
                    <a:lumMod val="50000"/>
                  </a:srgbClr>
                </a:solidFill>
              </a:rPr>
              <a:t> </a:t>
            </a:r>
            <a:r>
              <a:rPr lang="et-EE" sz="2400" b="1" dirty="0" err="1">
                <a:solidFill>
                  <a:srgbClr val="EEECE1">
                    <a:lumMod val="50000"/>
                  </a:srgbClr>
                </a:solidFill>
              </a:rPr>
              <a:t>Criteria</a:t>
            </a:r>
            <a:r>
              <a:rPr lang="et-EE" sz="2400" b="1" dirty="0">
                <a:solidFill>
                  <a:srgbClr val="EEECE1">
                    <a:lumMod val="50000"/>
                  </a:srgbClr>
                </a:solidFill>
              </a:rPr>
              <a:t> and </a:t>
            </a:r>
            <a:r>
              <a:rPr lang="et-EE" sz="2400" b="1" dirty="0" err="1">
                <a:solidFill>
                  <a:srgbClr val="EEECE1">
                    <a:lumMod val="50000"/>
                  </a:srgbClr>
                </a:solidFill>
              </a:rPr>
              <a:t>Indicators</a:t>
            </a:r>
            <a:r>
              <a:rPr lang="et-EE" sz="2400" b="1" dirty="0">
                <a:solidFill>
                  <a:srgbClr val="EEECE1">
                    <a:lumMod val="50000"/>
                  </a:srgbClr>
                </a:solidFill>
              </a:rPr>
              <a:t> </a:t>
            </a:r>
            <a:r>
              <a:rPr lang="et-EE" sz="2400" b="1" dirty="0" smtClean="0">
                <a:solidFill>
                  <a:srgbClr val="EEECE1">
                    <a:lumMod val="50000"/>
                  </a:srgbClr>
                </a:solidFill>
              </a:rPr>
              <a:t>(</a:t>
            </a:r>
            <a:r>
              <a:rPr lang="et-EE" sz="2400" b="1" dirty="0">
                <a:solidFill>
                  <a:srgbClr val="EEECE1">
                    <a:lumMod val="50000"/>
                  </a:srgbClr>
                </a:solidFill>
              </a:rPr>
              <a:t>SFM C&amp;I</a:t>
            </a:r>
            <a:r>
              <a:rPr lang="et-EE" sz="2400" b="1" dirty="0" smtClean="0">
                <a:solidFill>
                  <a:srgbClr val="EEECE1">
                    <a:lumMod val="50000"/>
                  </a:srgbClr>
                </a:solidFill>
              </a:rPr>
              <a:t>)</a:t>
            </a:r>
            <a:endParaRPr lang="et-EE" sz="2400" b="1" dirty="0">
              <a:solidFill>
                <a:srgbClr val="EEECE1">
                  <a:lumMod val="50000"/>
                </a:srgbClr>
              </a:solidFill>
            </a:endParaRPr>
          </a:p>
        </p:txBody>
      </p:sp>
      <p:sp>
        <p:nvSpPr>
          <p:cNvPr id="2" name="Rectangle 1"/>
          <p:cNvSpPr/>
          <p:nvPr/>
        </p:nvSpPr>
        <p:spPr>
          <a:xfrm>
            <a:off x="179512" y="692696"/>
            <a:ext cx="8964488" cy="2526846"/>
          </a:xfrm>
          <a:prstGeom prst="rect">
            <a:avLst/>
          </a:prstGeom>
        </p:spPr>
        <p:txBody>
          <a:bodyPr wrap="square">
            <a:spAutoFit/>
          </a:bodyPr>
          <a:lstStyle/>
          <a:p>
            <a:pPr>
              <a:lnSpc>
                <a:spcPct val="115000"/>
              </a:lnSpc>
              <a:spcBef>
                <a:spcPts val="1000"/>
              </a:spcBef>
            </a:pPr>
            <a:r>
              <a:rPr lang="et-EE" sz="2800" b="1" dirty="0" smtClean="0">
                <a:solidFill>
                  <a:srgbClr val="4F81BD"/>
                </a:solidFill>
                <a:ea typeface="Calibri"/>
                <a:cs typeface="Times New Roman"/>
              </a:rPr>
              <a:t> SFM </a:t>
            </a:r>
            <a:r>
              <a:rPr lang="et-EE" sz="2800" b="1" dirty="0" smtClean="0">
                <a:solidFill>
                  <a:srgbClr val="1F497D">
                    <a:lumMod val="50000"/>
                  </a:srgbClr>
                </a:solidFill>
                <a:ea typeface="Calibri"/>
                <a:cs typeface="Times New Roman"/>
              </a:rPr>
              <a:t>C&amp;I:</a:t>
            </a:r>
          </a:p>
          <a:p>
            <a:pPr marL="457200" indent="-457200">
              <a:buFontTx/>
              <a:buChar char="-"/>
            </a:pPr>
            <a:r>
              <a:rPr lang="et-EE" sz="2800" b="1" dirty="0" err="1" smtClean="0">
                <a:solidFill>
                  <a:srgbClr val="4F81BD">
                    <a:lumMod val="50000"/>
                  </a:srgbClr>
                </a:solidFill>
                <a:ea typeface="Calibri"/>
                <a:cs typeface="Times New Roman"/>
              </a:rPr>
              <a:t>used</a:t>
            </a:r>
            <a:r>
              <a:rPr lang="et-EE" sz="2800" b="1" dirty="0" smtClean="0">
                <a:solidFill>
                  <a:srgbClr val="4F81BD">
                    <a:lumMod val="50000"/>
                  </a:srgbClr>
                </a:solidFill>
                <a:ea typeface="Calibri"/>
                <a:cs typeface="Times New Roman"/>
              </a:rPr>
              <a:t> </a:t>
            </a:r>
            <a:r>
              <a:rPr lang="et-EE" sz="2800" b="1" dirty="0" err="1" smtClean="0">
                <a:solidFill>
                  <a:srgbClr val="4F81BD">
                    <a:lumMod val="50000"/>
                  </a:srgbClr>
                </a:solidFill>
                <a:ea typeface="Calibri"/>
                <a:cs typeface="Times New Roman"/>
              </a:rPr>
              <a:t>around</a:t>
            </a:r>
            <a:r>
              <a:rPr lang="et-EE" sz="2800" b="1" dirty="0" smtClean="0">
                <a:solidFill>
                  <a:srgbClr val="4F81BD">
                    <a:lumMod val="50000"/>
                  </a:srgbClr>
                </a:solidFill>
                <a:ea typeface="Calibri"/>
                <a:cs typeface="Times New Roman"/>
              </a:rPr>
              <a:t> </a:t>
            </a:r>
            <a:r>
              <a:rPr lang="et-EE" sz="2800" b="1" dirty="0" err="1">
                <a:solidFill>
                  <a:srgbClr val="4F81BD">
                    <a:lumMod val="50000"/>
                  </a:srgbClr>
                </a:solidFill>
                <a:ea typeface="Calibri"/>
                <a:cs typeface="Times New Roman"/>
              </a:rPr>
              <a:t>the</a:t>
            </a:r>
            <a:r>
              <a:rPr lang="et-EE" sz="2800" b="1" dirty="0">
                <a:solidFill>
                  <a:srgbClr val="4F81BD">
                    <a:lumMod val="50000"/>
                  </a:srgbClr>
                </a:solidFill>
                <a:ea typeface="Calibri"/>
                <a:cs typeface="Times New Roman"/>
              </a:rPr>
              <a:t> </a:t>
            </a:r>
            <a:r>
              <a:rPr lang="et-EE" sz="2800" b="1" dirty="0" err="1" smtClean="0">
                <a:solidFill>
                  <a:srgbClr val="4F81BD">
                    <a:lumMod val="50000"/>
                  </a:srgbClr>
                </a:solidFill>
                <a:ea typeface="Calibri"/>
                <a:cs typeface="Times New Roman"/>
              </a:rPr>
              <a:t>globe</a:t>
            </a:r>
            <a:r>
              <a:rPr lang="et-EE" sz="2800" b="1" dirty="0" smtClean="0">
                <a:solidFill>
                  <a:srgbClr val="4F81BD">
                    <a:lumMod val="50000"/>
                  </a:srgbClr>
                </a:solidFill>
                <a:ea typeface="Calibri"/>
                <a:cs typeface="Times New Roman"/>
              </a:rPr>
              <a:t> </a:t>
            </a:r>
            <a:r>
              <a:rPr lang="et-EE" sz="1400" dirty="0" smtClean="0">
                <a:solidFill>
                  <a:prstClr val="black"/>
                </a:solidFill>
                <a:ea typeface="Calibri"/>
                <a:cs typeface="Times New Roman"/>
              </a:rPr>
              <a:t>(in ca 150 </a:t>
            </a:r>
            <a:r>
              <a:rPr lang="et-EE" sz="1400" dirty="0" err="1">
                <a:solidFill>
                  <a:prstClr val="black"/>
                </a:solidFill>
                <a:ea typeface="Calibri"/>
                <a:cs typeface="Times New Roman"/>
              </a:rPr>
              <a:t>countries</a:t>
            </a:r>
            <a:r>
              <a:rPr lang="et-EE" sz="1400" dirty="0">
                <a:solidFill>
                  <a:prstClr val="black"/>
                </a:solidFill>
                <a:ea typeface="Calibri"/>
                <a:cs typeface="Times New Roman"/>
              </a:rPr>
              <a:t> </a:t>
            </a:r>
            <a:r>
              <a:rPr lang="et-EE" sz="1400" dirty="0" smtClean="0">
                <a:solidFill>
                  <a:prstClr val="black"/>
                </a:solidFill>
                <a:ea typeface="Calibri"/>
                <a:cs typeface="Times New Roman"/>
              </a:rPr>
              <a:t>, 9 </a:t>
            </a:r>
            <a:r>
              <a:rPr lang="et-EE" sz="1400" dirty="0" err="1" smtClean="0">
                <a:solidFill>
                  <a:prstClr val="black"/>
                </a:solidFill>
                <a:ea typeface="Calibri"/>
                <a:cs typeface="Times New Roman"/>
              </a:rPr>
              <a:t>international</a:t>
            </a:r>
            <a:r>
              <a:rPr lang="et-EE" sz="1400" dirty="0" smtClean="0">
                <a:solidFill>
                  <a:prstClr val="black"/>
                </a:solidFill>
                <a:ea typeface="Calibri"/>
                <a:cs typeface="Times New Roman"/>
              </a:rPr>
              <a:t> C&amp;I </a:t>
            </a:r>
            <a:r>
              <a:rPr lang="et-EE" sz="1400" dirty="0" err="1" smtClean="0">
                <a:solidFill>
                  <a:prstClr val="black"/>
                </a:solidFill>
                <a:ea typeface="Calibri"/>
                <a:cs typeface="Times New Roman"/>
              </a:rPr>
              <a:t>processes</a:t>
            </a:r>
            <a:r>
              <a:rPr lang="et-EE" sz="1400" dirty="0" smtClean="0">
                <a:solidFill>
                  <a:prstClr val="black"/>
                </a:solidFill>
                <a:ea typeface="Calibri"/>
                <a:cs typeface="Times New Roman"/>
              </a:rPr>
              <a:t>)</a:t>
            </a:r>
            <a:r>
              <a:rPr lang="et-EE" sz="1400" dirty="0" smtClean="0">
                <a:solidFill>
                  <a:prstClr val="black"/>
                </a:solidFill>
                <a:highlight>
                  <a:srgbClr val="FFFF00"/>
                </a:highlight>
                <a:ea typeface="Calibri"/>
                <a:cs typeface="Times New Roman"/>
              </a:rPr>
              <a:t> </a:t>
            </a:r>
          </a:p>
          <a:p>
            <a:pPr marL="457200" indent="-457200">
              <a:buFontTx/>
              <a:buChar char="-"/>
            </a:pPr>
            <a:r>
              <a:rPr lang="en-US" sz="2800" b="1" dirty="0" smtClean="0">
                <a:solidFill>
                  <a:srgbClr val="4F81BD">
                    <a:lumMod val="50000"/>
                  </a:srgbClr>
                </a:solidFill>
                <a:ea typeface="Calibri"/>
                <a:cs typeface="Times New Roman"/>
              </a:rPr>
              <a:t>efficient </a:t>
            </a:r>
            <a:r>
              <a:rPr lang="en-US" sz="2800" b="1" dirty="0">
                <a:solidFill>
                  <a:srgbClr val="4F81BD">
                    <a:lumMod val="50000"/>
                  </a:srgbClr>
                </a:solidFill>
                <a:ea typeface="Calibri"/>
                <a:cs typeface="Times New Roman"/>
              </a:rPr>
              <a:t>framework </a:t>
            </a:r>
            <a:r>
              <a:rPr lang="en-US" sz="1400" dirty="0" smtClean="0">
                <a:solidFill>
                  <a:prstClr val="black"/>
                </a:solidFill>
                <a:ea typeface="Calibri"/>
                <a:cs typeface="Times New Roman"/>
              </a:rPr>
              <a:t>to collect</a:t>
            </a:r>
            <a:r>
              <a:rPr lang="en-US" sz="1400" dirty="0">
                <a:solidFill>
                  <a:prstClr val="black"/>
                </a:solidFill>
                <a:ea typeface="Calibri"/>
                <a:cs typeface="Times New Roman"/>
              </a:rPr>
              <a:t>, store and disseminate reliable and scientifically </a:t>
            </a:r>
            <a:endParaRPr lang="et-EE" sz="1400" dirty="0" smtClean="0">
              <a:solidFill>
                <a:prstClr val="black"/>
              </a:solidFill>
              <a:ea typeface="Calibri"/>
              <a:cs typeface="Times New Roman"/>
            </a:endParaRPr>
          </a:p>
          <a:p>
            <a:r>
              <a:rPr lang="et-EE" sz="1400" dirty="0">
                <a:solidFill>
                  <a:prstClr val="black"/>
                </a:solidFill>
                <a:ea typeface="Calibri"/>
                <a:cs typeface="Times New Roman"/>
              </a:rPr>
              <a:t> </a:t>
            </a:r>
            <a:r>
              <a:rPr lang="et-EE" sz="1400" dirty="0" smtClean="0">
                <a:solidFill>
                  <a:prstClr val="black"/>
                </a:solidFill>
                <a:ea typeface="Calibri"/>
                <a:cs typeface="Times New Roman"/>
              </a:rPr>
              <a:t>     				</a:t>
            </a:r>
            <a:r>
              <a:rPr lang="en-US" sz="1400" dirty="0" smtClean="0">
                <a:solidFill>
                  <a:prstClr val="black"/>
                </a:solidFill>
                <a:ea typeface="Calibri"/>
                <a:cs typeface="Times New Roman"/>
              </a:rPr>
              <a:t>based </a:t>
            </a:r>
            <a:r>
              <a:rPr lang="en-US" sz="1400" dirty="0">
                <a:solidFill>
                  <a:prstClr val="black"/>
                </a:solidFill>
                <a:ea typeface="Calibri"/>
                <a:cs typeface="Times New Roman"/>
              </a:rPr>
              <a:t>information on </a:t>
            </a:r>
            <a:r>
              <a:rPr lang="en-US" sz="1400" dirty="0" smtClean="0">
                <a:solidFill>
                  <a:prstClr val="black"/>
                </a:solidFill>
                <a:ea typeface="Calibri"/>
                <a:cs typeface="Times New Roman"/>
              </a:rPr>
              <a:t>forests and forest management</a:t>
            </a:r>
            <a:endParaRPr lang="et-EE" sz="1400" dirty="0" smtClean="0">
              <a:solidFill>
                <a:prstClr val="black"/>
              </a:solidFill>
              <a:ea typeface="Calibri"/>
              <a:cs typeface="Times New Roman"/>
            </a:endParaRPr>
          </a:p>
          <a:p>
            <a:pPr marL="457200" indent="-457200">
              <a:buFontTx/>
              <a:buChar char="-"/>
            </a:pPr>
            <a:r>
              <a:rPr lang="en-US" sz="2800" b="1" dirty="0" smtClean="0">
                <a:solidFill>
                  <a:srgbClr val="4F81BD">
                    <a:lumMod val="50000"/>
                  </a:srgbClr>
                </a:solidFill>
                <a:ea typeface="Calibri"/>
                <a:cs typeface="Times New Roman"/>
              </a:rPr>
              <a:t>build </a:t>
            </a:r>
            <a:r>
              <a:rPr lang="en-US" sz="2800" b="1" dirty="0">
                <a:solidFill>
                  <a:srgbClr val="4F81BD">
                    <a:lumMod val="50000"/>
                  </a:srgbClr>
                </a:solidFill>
                <a:ea typeface="Calibri"/>
                <a:cs typeface="Times New Roman"/>
              </a:rPr>
              <a:t>bridges between stakeholders</a:t>
            </a:r>
            <a:r>
              <a:rPr lang="en-US" sz="2800" dirty="0">
                <a:solidFill>
                  <a:srgbClr val="4F81BD">
                    <a:lumMod val="50000"/>
                  </a:srgbClr>
                </a:solidFill>
                <a:ea typeface="Calibri"/>
                <a:cs typeface="Times New Roman"/>
              </a:rPr>
              <a:t> </a:t>
            </a:r>
            <a:r>
              <a:rPr lang="en-US" sz="2800" dirty="0">
                <a:solidFill>
                  <a:prstClr val="black"/>
                </a:solidFill>
                <a:ea typeface="Calibri"/>
                <a:cs typeface="Times New Roman"/>
              </a:rPr>
              <a:t>in </a:t>
            </a:r>
            <a:r>
              <a:rPr lang="en-US" sz="2800" dirty="0" smtClean="0">
                <a:solidFill>
                  <a:prstClr val="black"/>
                </a:solidFill>
                <a:ea typeface="Calibri"/>
                <a:cs typeface="Times New Roman"/>
              </a:rPr>
              <a:t>forestry</a:t>
            </a:r>
            <a:r>
              <a:rPr lang="et-EE" sz="2800" dirty="0" smtClean="0">
                <a:solidFill>
                  <a:prstClr val="black"/>
                </a:solidFill>
                <a:ea typeface="Calibri"/>
                <a:cs typeface="Times New Roman"/>
              </a:rPr>
              <a:t>: </a:t>
            </a:r>
          </a:p>
          <a:p>
            <a:pPr marL="457200" indent="-457200">
              <a:buFontTx/>
              <a:buChar char="-"/>
            </a:pPr>
            <a:r>
              <a:rPr lang="en-US" sz="2800" b="1" dirty="0" smtClean="0">
                <a:solidFill>
                  <a:srgbClr val="4F81BD">
                    <a:lumMod val="50000"/>
                  </a:srgbClr>
                </a:solidFill>
                <a:ea typeface="Calibri"/>
                <a:cs typeface="Times New Roman"/>
              </a:rPr>
              <a:t>inform </a:t>
            </a:r>
            <a:r>
              <a:rPr lang="en-US" sz="2800" b="1" dirty="0">
                <a:solidFill>
                  <a:srgbClr val="4F81BD">
                    <a:lumMod val="50000"/>
                  </a:srgbClr>
                </a:solidFill>
                <a:ea typeface="Calibri"/>
                <a:cs typeface="Times New Roman"/>
              </a:rPr>
              <a:t>policy makers and </a:t>
            </a:r>
            <a:r>
              <a:rPr lang="en-US" sz="2800" b="1" dirty="0" smtClean="0">
                <a:solidFill>
                  <a:srgbClr val="4F81BD">
                    <a:lumMod val="50000"/>
                  </a:srgbClr>
                </a:solidFill>
                <a:ea typeface="Calibri"/>
                <a:cs typeface="Times New Roman"/>
              </a:rPr>
              <a:t>public</a:t>
            </a:r>
            <a:r>
              <a:rPr lang="et-EE" sz="2800" b="1" dirty="0" smtClean="0">
                <a:solidFill>
                  <a:srgbClr val="4F81BD">
                    <a:lumMod val="50000"/>
                  </a:srgbClr>
                </a:solidFill>
                <a:ea typeface="Calibri"/>
                <a:cs typeface="Times New Roman"/>
              </a:rPr>
              <a:t>, </a:t>
            </a:r>
            <a:endParaRPr lang="et-EE" sz="2800" b="1" dirty="0">
              <a:solidFill>
                <a:prstClr val="black"/>
              </a:solidFill>
              <a:ea typeface="Calibri"/>
              <a:cs typeface="Times New Roman"/>
            </a:endParaRPr>
          </a:p>
        </p:txBody>
      </p:sp>
      <p:pic>
        <p:nvPicPr>
          <p:cNvPr id="4" name="Picture 2" descr="http://www.fao.org/forestry/5744-018c8928a3c076f9f9614a164783e3b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01" y="3573016"/>
            <a:ext cx="8605109" cy="312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221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16632"/>
            <a:ext cx="8136904" cy="523220"/>
          </a:xfrm>
          <a:prstGeom prst="rect">
            <a:avLst/>
          </a:prstGeom>
        </p:spPr>
        <p:txBody>
          <a:bodyPr wrap="square">
            <a:spAutoFit/>
          </a:bodyPr>
          <a:lstStyle/>
          <a:p>
            <a:r>
              <a:rPr lang="et-EE" sz="2800" b="1" dirty="0" smtClean="0">
                <a:solidFill>
                  <a:srgbClr val="EEECE1">
                    <a:lumMod val="50000"/>
                  </a:srgbClr>
                </a:solidFill>
              </a:rPr>
              <a:t>AIM of SFM C&amp;I</a:t>
            </a:r>
            <a:endParaRPr lang="et-EE" sz="2800" b="1" dirty="0">
              <a:solidFill>
                <a:srgbClr val="EEECE1">
                  <a:lumMod val="50000"/>
                </a:srgbClr>
              </a:solidFill>
            </a:endParaRPr>
          </a:p>
        </p:txBody>
      </p:sp>
      <p:sp>
        <p:nvSpPr>
          <p:cNvPr id="2" name="Rectangle 1"/>
          <p:cNvSpPr/>
          <p:nvPr/>
        </p:nvSpPr>
        <p:spPr>
          <a:xfrm>
            <a:off x="179512" y="548680"/>
            <a:ext cx="8964488" cy="1631216"/>
          </a:xfrm>
          <a:prstGeom prst="rect">
            <a:avLst/>
          </a:prstGeom>
        </p:spPr>
        <p:txBody>
          <a:bodyPr wrap="square">
            <a:spAutoFit/>
          </a:bodyPr>
          <a:lstStyle/>
          <a:p>
            <a:r>
              <a:rPr lang="en-US" sz="2000" dirty="0" smtClean="0">
                <a:solidFill>
                  <a:prstClr val="black"/>
                </a:solidFill>
                <a:ea typeface="Times New Roman"/>
                <a:cs typeface="Times New Roman"/>
              </a:rPr>
              <a:t>Through </a:t>
            </a:r>
            <a:r>
              <a:rPr lang="en-US" sz="2000" b="1" dirty="0">
                <a:solidFill>
                  <a:srgbClr val="4F81BD">
                    <a:lumMod val="50000"/>
                  </a:srgbClr>
                </a:solidFill>
                <a:ea typeface="Times New Roman"/>
                <a:cs typeface="Times New Roman"/>
              </a:rPr>
              <a:t>systematic and continuous data collection, analysis and dissemination </a:t>
            </a:r>
            <a:endParaRPr lang="et-EE" sz="2000" b="1" dirty="0">
              <a:solidFill>
                <a:srgbClr val="4F81BD">
                  <a:lumMod val="50000"/>
                </a:srgbClr>
              </a:solidFill>
              <a:ea typeface="Calibri"/>
              <a:cs typeface="Times New Roman"/>
            </a:endParaRPr>
          </a:p>
          <a:p>
            <a:pPr marL="457200" indent="-457200">
              <a:buFont typeface="Calibri" panose="020F0502020204030204" pitchFamily="34" charset="0"/>
              <a:buChar char="-"/>
            </a:pPr>
            <a:r>
              <a:rPr lang="en-US" sz="2000" b="1" dirty="0">
                <a:solidFill>
                  <a:prstClr val="black"/>
                </a:solidFill>
                <a:ea typeface="Times New Roman"/>
                <a:cs typeface="Times New Roman"/>
              </a:rPr>
              <a:t>to promote</a:t>
            </a:r>
            <a:r>
              <a:rPr lang="en-US" sz="2000" dirty="0">
                <a:solidFill>
                  <a:prstClr val="black"/>
                </a:solidFill>
                <a:ea typeface="Times New Roman"/>
                <a:cs typeface="Times New Roman"/>
              </a:rPr>
              <a:t> improved forest management practices, health and productivity of forests and</a:t>
            </a:r>
            <a:endParaRPr lang="et-EE" sz="2000" dirty="0">
              <a:solidFill>
                <a:prstClr val="black"/>
              </a:solidFill>
              <a:ea typeface="Calibri"/>
              <a:cs typeface="Times New Roman"/>
            </a:endParaRPr>
          </a:p>
          <a:p>
            <a:pPr marL="457200" indent="-457200">
              <a:buFont typeface="Calibri" panose="020F0502020204030204" pitchFamily="34" charset="0"/>
              <a:buChar char="-"/>
            </a:pPr>
            <a:r>
              <a:rPr lang="en-US" sz="2000" b="1" dirty="0">
                <a:solidFill>
                  <a:prstClr val="black"/>
                </a:solidFill>
                <a:ea typeface="Times New Roman"/>
                <a:cs typeface="Times New Roman"/>
              </a:rPr>
              <a:t>to take into consideration</a:t>
            </a:r>
            <a:r>
              <a:rPr lang="en-US" sz="2000" dirty="0">
                <a:solidFill>
                  <a:prstClr val="black"/>
                </a:solidFill>
                <a:ea typeface="Times New Roman"/>
                <a:cs typeface="Times New Roman"/>
              </a:rPr>
              <a:t> the social, economic, environmental, cultural and spiritual needs of the full range of stakeholder groups</a:t>
            </a:r>
            <a:r>
              <a:rPr lang="en-US" sz="2000" dirty="0" smtClean="0">
                <a:solidFill>
                  <a:prstClr val="black"/>
                </a:solidFill>
                <a:ea typeface="Times New Roman"/>
                <a:cs typeface="Times New Roman"/>
              </a:rPr>
              <a:t>.</a:t>
            </a:r>
            <a:endParaRPr lang="et-EE" sz="2000" dirty="0">
              <a:solidFill>
                <a:prstClr val="black"/>
              </a:solidFill>
              <a:ea typeface="Calibri"/>
              <a:cs typeface="Times New Roman"/>
            </a:endParaRPr>
          </a:p>
        </p:txBody>
      </p:sp>
      <p:sp>
        <p:nvSpPr>
          <p:cNvPr id="4" name="Rectangle 3"/>
          <p:cNvSpPr/>
          <p:nvPr/>
        </p:nvSpPr>
        <p:spPr>
          <a:xfrm>
            <a:off x="181080" y="2276872"/>
            <a:ext cx="8964488" cy="2990562"/>
          </a:xfrm>
          <a:prstGeom prst="rect">
            <a:avLst/>
          </a:prstGeom>
        </p:spPr>
        <p:txBody>
          <a:bodyPr wrap="square">
            <a:spAutoFit/>
          </a:bodyPr>
          <a:lstStyle/>
          <a:p>
            <a:pPr marL="685800" indent="-685800">
              <a:lnSpc>
                <a:spcPct val="115000"/>
              </a:lnSpc>
            </a:pPr>
            <a:r>
              <a:rPr lang="et-EE" sz="2000" b="1" dirty="0" smtClean="0">
                <a:solidFill>
                  <a:srgbClr val="4F81BD">
                    <a:lumMod val="50000"/>
                  </a:srgbClr>
                </a:solidFill>
                <a:ea typeface="Calibri"/>
                <a:cs typeface="Times New Roman"/>
              </a:rPr>
              <a:t>At n</a:t>
            </a:r>
            <a:r>
              <a:rPr lang="en-GB" sz="2000" b="1" dirty="0" err="1" smtClean="0">
                <a:solidFill>
                  <a:srgbClr val="4F81BD">
                    <a:lumMod val="50000"/>
                  </a:srgbClr>
                </a:solidFill>
                <a:ea typeface="Calibri"/>
                <a:cs typeface="Times New Roman"/>
              </a:rPr>
              <a:t>ational</a:t>
            </a:r>
            <a:r>
              <a:rPr lang="en-GB" sz="2000" b="1" dirty="0" smtClean="0">
                <a:solidFill>
                  <a:srgbClr val="4F81BD">
                    <a:lumMod val="50000"/>
                  </a:srgbClr>
                </a:solidFill>
                <a:ea typeface="Calibri"/>
                <a:cs typeface="Times New Roman"/>
              </a:rPr>
              <a:t> </a:t>
            </a:r>
            <a:r>
              <a:rPr lang="en-GB" sz="2000" b="1" dirty="0">
                <a:solidFill>
                  <a:srgbClr val="4F81BD">
                    <a:lumMod val="50000"/>
                  </a:srgbClr>
                </a:solidFill>
                <a:ea typeface="Calibri"/>
                <a:cs typeface="Times New Roman"/>
              </a:rPr>
              <a:t>level</a:t>
            </a:r>
            <a:r>
              <a:rPr lang="en-GB" sz="2000" dirty="0">
                <a:solidFill>
                  <a:prstClr val="black"/>
                </a:solidFill>
                <a:ea typeface="Calibri"/>
                <a:cs typeface="Times New Roman"/>
              </a:rPr>
              <a:t>, as tool for:</a:t>
            </a:r>
          </a:p>
          <a:p>
            <a:pPr>
              <a:lnSpc>
                <a:spcPct val="115000"/>
              </a:lnSpc>
            </a:pPr>
            <a:r>
              <a:rPr lang="en-GB" sz="2000" dirty="0">
                <a:solidFill>
                  <a:prstClr val="black"/>
                </a:solidFill>
                <a:ea typeface="Calibri"/>
                <a:cs typeface="Times New Roman"/>
              </a:rPr>
              <a:t>-   monitoring of </a:t>
            </a:r>
            <a:r>
              <a:rPr lang="en-GB" sz="2000" b="1" dirty="0">
                <a:solidFill>
                  <a:prstClr val="black"/>
                </a:solidFill>
                <a:ea typeface="Calibri"/>
                <a:cs typeface="Times New Roman"/>
              </a:rPr>
              <a:t>National Forest Programs</a:t>
            </a:r>
            <a:r>
              <a:rPr lang="en-GB" sz="2000" dirty="0">
                <a:solidFill>
                  <a:prstClr val="black"/>
                </a:solidFill>
                <a:ea typeface="Calibri"/>
                <a:cs typeface="Times New Roman"/>
              </a:rPr>
              <a:t> a</a:t>
            </a:r>
            <a:r>
              <a:rPr lang="et-EE" sz="2000" dirty="0" err="1">
                <a:solidFill>
                  <a:prstClr val="black"/>
                </a:solidFill>
                <a:ea typeface="Calibri"/>
                <a:cs typeface="Times New Roman"/>
              </a:rPr>
              <a:t>nd</a:t>
            </a:r>
            <a:r>
              <a:rPr lang="et-EE" sz="2000" dirty="0">
                <a:solidFill>
                  <a:prstClr val="black"/>
                </a:solidFill>
                <a:ea typeface="Calibri"/>
                <a:cs typeface="Times New Roman"/>
              </a:rPr>
              <a:t> </a:t>
            </a:r>
            <a:r>
              <a:rPr lang="en-GB" sz="2000" dirty="0">
                <a:solidFill>
                  <a:prstClr val="black"/>
                </a:solidFill>
                <a:ea typeface="Calibri"/>
                <a:cs typeface="Times New Roman"/>
              </a:rPr>
              <a:t>o</a:t>
            </a:r>
            <a:r>
              <a:rPr lang="et-EE" sz="2000" dirty="0" err="1">
                <a:solidFill>
                  <a:prstClr val="black"/>
                </a:solidFill>
                <a:ea typeface="Calibri"/>
                <a:cs typeface="Times New Roman"/>
              </a:rPr>
              <a:t>ther</a:t>
            </a:r>
            <a:r>
              <a:rPr lang="en-GB" sz="2000" dirty="0">
                <a:solidFill>
                  <a:prstClr val="black"/>
                </a:solidFill>
                <a:ea typeface="Calibri"/>
                <a:cs typeface="Times New Roman"/>
              </a:rPr>
              <a:t> related policy processes. </a:t>
            </a:r>
          </a:p>
          <a:p>
            <a:pPr marL="285750" indent="-285750">
              <a:lnSpc>
                <a:spcPct val="115000"/>
              </a:lnSpc>
              <a:spcAft>
                <a:spcPts val="1000"/>
              </a:spcAft>
              <a:buFontTx/>
              <a:buChar char="-"/>
            </a:pPr>
            <a:r>
              <a:rPr lang="en-GB" sz="2000" dirty="0" smtClean="0">
                <a:solidFill>
                  <a:prstClr val="black"/>
                </a:solidFill>
                <a:ea typeface="Calibri"/>
                <a:cs typeface="Times New Roman"/>
              </a:rPr>
              <a:t>assisting </a:t>
            </a:r>
            <a:r>
              <a:rPr lang="en-GB" sz="2000" dirty="0">
                <a:solidFill>
                  <a:prstClr val="black"/>
                </a:solidFill>
                <a:ea typeface="Calibri"/>
                <a:cs typeface="Times New Roman"/>
              </a:rPr>
              <a:t>strategic </a:t>
            </a:r>
            <a:r>
              <a:rPr lang="en-GB" sz="2000" dirty="0" smtClean="0">
                <a:solidFill>
                  <a:prstClr val="black"/>
                </a:solidFill>
                <a:ea typeface="Calibri"/>
                <a:cs typeface="Times New Roman"/>
              </a:rPr>
              <a:t>planning </a:t>
            </a:r>
            <a:r>
              <a:rPr lang="en-GB" sz="2000" dirty="0">
                <a:solidFill>
                  <a:prstClr val="black"/>
                </a:solidFill>
                <a:ea typeface="Calibri"/>
                <a:cs typeface="Times New Roman"/>
              </a:rPr>
              <a:t>and monitoring </a:t>
            </a:r>
            <a:r>
              <a:rPr lang="et-EE" sz="2000" b="1" dirty="0" smtClean="0">
                <a:solidFill>
                  <a:prstClr val="black"/>
                </a:solidFill>
                <a:ea typeface="Calibri"/>
                <a:cs typeface="Times New Roman"/>
              </a:rPr>
              <a:t>SFM </a:t>
            </a:r>
            <a:r>
              <a:rPr lang="en-GB" sz="2000" b="1" dirty="0" smtClean="0">
                <a:solidFill>
                  <a:prstClr val="black"/>
                </a:solidFill>
                <a:ea typeface="Calibri"/>
                <a:cs typeface="Times New Roman"/>
              </a:rPr>
              <a:t>plans</a:t>
            </a:r>
            <a:r>
              <a:rPr lang="en-GB" sz="2000" dirty="0" smtClean="0">
                <a:solidFill>
                  <a:prstClr val="black"/>
                </a:solidFill>
                <a:ea typeface="Calibri"/>
                <a:cs typeface="Times New Roman"/>
              </a:rPr>
              <a:t> </a:t>
            </a:r>
            <a:r>
              <a:rPr lang="en-GB" sz="2000" dirty="0">
                <a:solidFill>
                  <a:prstClr val="black"/>
                </a:solidFill>
                <a:ea typeface="Calibri"/>
                <a:cs typeface="Times New Roman"/>
              </a:rPr>
              <a:t>and </a:t>
            </a:r>
            <a:r>
              <a:rPr lang="en-GB" sz="2000" b="1" dirty="0">
                <a:solidFill>
                  <a:prstClr val="black"/>
                </a:solidFill>
                <a:ea typeface="Calibri"/>
                <a:cs typeface="Times New Roman"/>
              </a:rPr>
              <a:t>certification schemes</a:t>
            </a:r>
            <a:r>
              <a:rPr lang="en-GB" sz="2000" dirty="0">
                <a:solidFill>
                  <a:prstClr val="black"/>
                </a:solidFill>
                <a:ea typeface="Calibri"/>
                <a:cs typeface="Times New Roman"/>
              </a:rPr>
              <a:t>.</a:t>
            </a:r>
          </a:p>
          <a:p>
            <a:r>
              <a:rPr lang="et-EE" sz="2000" b="1" dirty="0" err="1" smtClean="0">
                <a:solidFill>
                  <a:srgbClr val="4F81BD">
                    <a:lumMod val="50000"/>
                  </a:srgbClr>
                </a:solidFill>
                <a:ea typeface="Calibri"/>
                <a:cs typeface="Times New Roman"/>
              </a:rPr>
              <a:t>For</a:t>
            </a:r>
            <a:r>
              <a:rPr lang="et-EE" sz="2000" b="1" dirty="0" smtClean="0">
                <a:solidFill>
                  <a:srgbClr val="4F81BD">
                    <a:lumMod val="50000"/>
                  </a:srgbClr>
                </a:solidFill>
                <a:ea typeface="Calibri"/>
                <a:cs typeface="Times New Roman"/>
              </a:rPr>
              <a:t> </a:t>
            </a:r>
            <a:r>
              <a:rPr lang="en-GB" sz="2000" b="1" dirty="0" smtClean="0">
                <a:solidFill>
                  <a:srgbClr val="4F81BD">
                    <a:lumMod val="50000"/>
                  </a:srgbClr>
                </a:solidFill>
                <a:ea typeface="Calibri"/>
                <a:cs typeface="Times New Roman"/>
              </a:rPr>
              <a:t>international </a:t>
            </a:r>
            <a:r>
              <a:rPr lang="en-GB" sz="2000" b="1" dirty="0">
                <a:solidFill>
                  <a:srgbClr val="4F81BD">
                    <a:lumMod val="50000"/>
                  </a:srgbClr>
                </a:solidFill>
                <a:ea typeface="Calibri"/>
                <a:cs typeface="Times New Roman"/>
              </a:rPr>
              <a:t>reporting: </a:t>
            </a:r>
          </a:p>
          <a:p>
            <a:r>
              <a:rPr lang="en-GB" sz="2000" dirty="0">
                <a:solidFill>
                  <a:prstClr val="black"/>
                </a:solidFill>
                <a:ea typeface="Calibri"/>
                <a:cs typeface="Times New Roman"/>
              </a:rPr>
              <a:t>national reports for international organisations, UN conventions and legally-binding agreements related to forests e.g.  </a:t>
            </a:r>
          </a:p>
          <a:p>
            <a:pPr algn="ctr">
              <a:lnSpc>
                <a:spcPct val="115000"/>
              </a:lnSpc>
            </a:pPr>
            <a:r>
              <a:rPr lang="en-US" sz="2000" dirty="0">
                <a:solidFill>
                  <a:prstClr val="black"/>
                </a:solidFill>
                <a:ea typeface="Calibri"/>
                <a:cs typeface="Times New Roman"/>
              </a:rPr>
              <a:t>FRA,</a:t>
            </a:r>
            <a:r>
              <a:rPr lang="et-EE" sz="2000" dirty="0">
                <a:solidFill>
                  <a:prstClr val="black"/>
                </a:solidFill>
                <a:ea typeface="Calibri"/>
                <a:cs typeface="Times New Roman"/>
              </a:rPr>
              <a:t> </a:t>
            </a:r>
            <a:r>
              <a:rPr lang="en-US" sz="2000" dirty="0">
                <a:solidFill>
                  <a:prstClr val="black"/>
                </a:solidFill>
                <a:ea typeface="Calibri"/>
                <a:cs typeface="Times New Roman"/>
              </a:rPr>
              <a:t>CBD,</a:t>
            </a:r>
            <a:r>
              <a:rPr lang="et-EE" sz="2000" dirty="0">
                <a:solidFill>
                  <a:prstClr val="black"/>
                </a:solidFill>
                <a:ea typeface="Calibri"/>
                <a:cs typeface="Times New Roman"/>
              </a:rPr>
              <a:t> </a:t>
            </a:r>
            <a:r>
              <a:rPr lang="en-US" sz="2000" dirty="0">
                <a:solidFill>
                  <a:prstClr val="black"/>
                </a:solidFill>
                <a:ea typeface="Calibri"/>
                <a:cs typeface="Times New Roman"/>
              </a:rPr>
              <a:t>CCD,</a:t>
            </a:r>
            <a:r>
              <a:rPr lang="et-EE" sz="2000" dirty="0">
                <a:solidFill>
                  <a:prstClr val="black"/>
                </a:solidFill>
                <a:ea typeface="Calibri"/>
                <a:cs typeface="Times New Roman"/>
              </a:rPr>
              <a:t> </a:t>
            </a:r>
            <a:r>
              <a:rPr lang="en-US" sz="2000" dirty="0">
                <a:solidFill>
                  <a:prstClr val="black"/>
                </a:solidFill>
                <a:ea typeface="Calibri"/>
                <a:cs typeface="Times New Roman"/>
              </a:rPr>
              <a:t>CITES,</a:t>
            </a:r>
            <a:r>
              <a:rPr lang="et-EE" sz="2000" dirty="0">
                <a:solidFill>
                  <a:prstClr val="black"/>
                </a:solidFill>
                <a:ea typeface="Calibri"/>
                <a:cs typeface="Times New Roman"/>
              </a:rPr>
              <a:t> </a:t>
            </a:r>
            <a:r>
              <a:rPr lang="en-US" sz="2000" dirty="0">
                <a:solidFill>
                  <a:prstClr val="black"/>
                </a:solidFill>
                <a:ea typeface="Calibri"/>
                <a:cs typeface="Times New Roman"/>
              </a:rPr>
              <a:t>CSD</a:t>
            </a:r>
            <a:r>
              <a:rPr lang="et-EE" sz="2000" dirty="0">
                <a:solidFill>
                  <a:prstClr val="black"/>
                </a:solidFill>
                <a:ea typeface="Calibri"/>
                <a:cs typeface="Times New Roman"/>
              </a:rPr>
              <a:t>, </a:t>
            </a:r>
            <a:r>
              <a:rPr lang="en-US" sz="2000" dirty="0">
                <a:solidFill>
                  <a:prstClr val="black"/>
                </a:solidFill>
                <a:ea typeface="Calibri"/>
                <a:cs typeface="Times New Roman"/>
              </a:rPr>
              <a:t>OECD</a:t>
            </a:r>
            <a:r>
              <a:rPr lang="et-EE" sz="2000" dirty="0">
                <a:solidFill>
                  <a:prstClr val="black"/>
                </a:solidFill>
                <a:ea typeface="Calibri"/>
                <a:cs typeface="Times New Roman"/>
              </a:rPr>
              <a:t>, </a:t>
            </a:r>
            <a:r>
              <a:rPr lang="en-US" sz="2000" dirty="0">
                <a:solidFill>
                  <a:prstClr val="black"/>
                </a:solidFill>
                <a:ea typeface="Calibri"/>
                <a:cs typeface="Times New Roman"/>
              </a:rPr>
              <a:t>UNFCCC,</a:t>
            </a:r>
            <a:r>
              <a:rPr lang="et-EE" sz="2000" dirty="0">
                <a:solidFill>
                  <a:prstClr val="black"/>
                </a:solidFill>
                <a:ea typeface="Calibri"/>
                <a:cs typeface="Times New Roman"/>
              </a:rPr>
              <a:t> </a:t>
            </a:r>
            <a:r>
              <a:rPr lang="en-US" sz="2000" dirty="0">
                <a:solidFill>
                  <a:prstClr val="black"/>
                </a:solidFill>
                <a:ea typeface="Calibri"/>
                <a:cs typeface="Times New Roman"/>
              </a:rPr>
              <a:t>UNFF</a:t>
            </a:r>
            <a:r>
              <a:rPr lang="et-EE" sz="2000" dirty="0">
                <a:solidFill>
                  <a:prstClr val="black"/>
                </a:solidFill>
                <a:ea typeface="Calibri"/>
                <a:cs typeface="Times New Roman"/>
              </a:rPr>
              <a:t>, </a:t>
            </a:r>
            <a:r>
              <a:rPr lang="en-US" sz="2000" dirty="0">
                <a:solidFill>
                  <a:prstClr val="black"/>
                </a:solidFill>
                <a:ea typeface="Calibri"/>
                <a:cs typeface="Times New Roman"/>
              </a:rPr>
              <a:t>WHC</a:t>
            </a:r>
            <a:endParaRPr lang="et-EE" sz="2000" dirty="0">
              <a:solidFill>
                <a:prstClr val="black"/>
              </a:solidFill>
              <a:ea typeface="Calibri"/>
              <a:cs typeface="Times New Roman"/>
            </a:endParaRPr>
          </a:p>
          <a:p>
            <a:endParaRPr lang="et-EE" sz="2800" b="1" dirty="0">
              <a:solidFill>
                <a:srgbClr val="9BBB59">
                  <a:lumMod val="50000"/>
                </a:srgbClr>
              </a:solidFill>
            </a:endParaRPr>
          </a:p>
        </p:txBody>
      </p:sp>
      <p:grpSp>
        <p:nvGrpSpPr>
          <p:cNvPr id="5" name="Rühm 4"/>
          <p:cNvGrpSpPr/>
          <p:nvPr/>
        </p:nvGrpSpPr>
        <p:grpSpPr>
          <a:xfrm>
            <a:off x="467544" y="4945914"/>
            <a:ext cx="8234059" cy="1890667"/>
            <a:chOff x="162489" y="2204864"/>
            <a:chExt cx="8954139" cy="2056008"/>
          </a:xfrm>
        </p:grpSpPr>
        <p:pic>
          <p:nvPicPr>
            <p:cNvPr id="6"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5788" y="2428990"/>
              <a:ext cx="2019582" cy="666843"/>
            </a:xfrm>
            <a:prstGeom prst="rect">
              <a:avLst/>
            </a:prstGeom>
          </p:spPr>
        </p:pic>
        <p:pic>
          <p:nvPicPr>
            <p:cNvPr id="7"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3329056"/>
              <a:ext cx="1009791" cy="876422"/>
            </a:xfrm>
            <a:prstGeom prst="rect">
              <a:avLst/>
            </a:prstGeom>
          </p:spPr>
        </p:pic>
        <p:pic>
          <p:nvPicPr>
            <p:cNvPr id="9"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620" y="3371924"/>
              <a:ext cx="838317" cy="838317"/>
            </a:xfrm>
            <a:prstGeom prst="rect">
              <a:avLst/>
            </a:prstGeom>
          </p:spPr>
        </p:pic>
        <p:pic>
          <p:nvPicPr>
            <p:cNvPr id="10"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2400" y="2347511"/>
              <a:ext cx="800212" cy="714475"/>
            </a:xfrm>
            <a:prstGeom prst="rect">
              <a:avLst/>
            </a:prstGeom>
          </p:spPr>
        </p:pic>
        <p:pic>
          <p:nvPicPr>
            <p:cNvPr id="11"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489" y="2204864"/>
              <a:ext cx="1457183" cy="971456"/>
            </a:xfrm>
            <a:prstGeom prst="rect">
              <a:avLst/>
            </a:prstGeom>
          </p:spPr>
        </p:pic>
        <p:pic>
          <p:nvPicPr>
            <p:cNvPr id="12"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1756" y="3299920"/>
              <a:ext cx="1810003" cy="924054"/>
            </a:xfrm>
            <a:prstGeom prst="rect">
              <a:avLst/>
            </a:prstGeom>
          </p:spPr>
        </p:pic>
        <p:pic>
          <p:nvPicPr>
            <p:cNvPr id="13"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63572" y="3371924"/>
              <a:ext cx="2553056" cy="819264"/>
            </a:xfrm>
            <a:prstGeom prst="rect">
              <a:avLst/>
            </a:prstGeom>
          </p:spPr>
        </p:pic>
        <p:pic>
          <p:nvPicPr>
            <p:cNvPr id="14"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55976" y="2204864"/>
              <a:ext cx="3511496" cy="935805"/>
            </a:xfrm>
            <a:prstGeom prst="rect">
              <a:avLst/>
            </a:prstGeom>
          </p:spPr>
        </p:pic>
        <p:pic>
          <p:nvPicPr>
            <p:cNvPr id="15"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3528" y="3212976"/>
              <a:ext cx="981212" cy="1047896"/>
            </a:xfrm>
            <a:prstGeom prst="rect">
              <a:avLst/>
            </a:prstGeom>
          </p:spPr>
        </p:pic>
      </p:grpSp>
    </p:spTree>
    <p:extLst>
      <p:ext uri="{BB962C8B-B14F-4D97-AF65-F5344CB8AC3E}">
        <p14:creationId xmlns:p14="http://schemas.microsoft.com/office/powerpoint/2010/main" val="919231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16632"/>
            <a:ext cx="8136904" cy="523220"/>
          </a:xfrm>
          <a:prstGeom prst="rect">
            <a:avLst/>
          </a:prstGeom>
        </p:spPr>
        <p:txBody>
          <a:bodyPr wrap="square">
            <a:spAutoFit/>
          </a:bodyPr>
          <a:lstStyle/>
          <a:p>
            <a:r>
              <a:rPr lang="et-EE" sz="2800" b="1" dirty="0" smtClean="0">
                <a:solidFill>
                  <a:srgbClr val="EEECE1">
                    <a:lumMod val="50000"/>
                  </a:srgbClr>
                </a:solidFill>
              </a:rPr>
              <a:t>SFM C&amp;I</a:t>
            </a:r>
            <a:endParaRPr lang="et-EE" sz="2800" b="1" dirty="0">
              <a:solidFill>
                <a:srgbClr val="EEECE1">
                  <a:lumMod val="50000"/>
                </a:srgbClr>
              </a:solidFill>
            </a:endParaRPr>
          </a:p>
        </p:txBody>
      </p:sp>
      <p:sp>
        <p:nvSpPr>
          <p:cNvPr id="2" name="Rectangle 1"/>
          <p:cNvSpPr/>
          <p:nvPr/>
        </p:nvSpPr>
        <p:spPr>
          <a:xfrm>
            <a:off x="179512" y="620688"/>
            <a:ext cx="8964488" cy="6447919"/>
          </a:xfrm>
          <a:prstGeom prst="rect">
            <a:avLst/>
          </a:prstGeom>
        </p:spPr>
        <p:txBody>
          <a:bodyPr wrap="square">
            <a:spAutoFit/>
          </a:bodyPr>
          <a:lstStyle/>
          <a:p>
            <a:r>
              <a:rPr lang="et-EE" sz="2000" b="1" dirty="0" smtClean="0">
                <a:solidFill>
                  <a:srgbClr val="4F81BD">
                    <a:lumMod val="50000"/>
                  </a:srgbClr>
                </a:solidFill>
                <a:ea typeface="Times New Roman"/>
                <a:cs typeface="Times New Roman"/>
              </a:rPr>
              <a:t>7</a:t>
            </a:r>
            <a:r>
              <a:rPr lang="en-US" sz="2000" b="1" dirty="0" smtClean="0">
                <a:solidFill>
                  <a:srgbClr val="4F81BD">
                    <a:lumMod val="50000"/>
                  </a:srgbClr>
                </a:solidFill>
                <a:ea typeface="Times New Roman"/>
                <a:cs typeface="Times New Roman"/>
              </a:rPr>
              <a:t> </a:t>
            </a:r>
            <a:r>
              <a:rPr lang="en-US" sz="2000" b="1" dirty="0">
                <a:solidFill>
                  <a:srgbClr val="4F81BD">
                    <a:lumMod val="50000"/>
                  </a:srgbClr>
                </a:solidFill>
                <a:ea typeface="Times New Roman"/>
                <a:cs typeface="Times New Roman"/>
              </a:rPr>
              <a:t>globally agreed thematic elements </a:t>
            </a:r>
            <a:r>
              <a:rPr lang="et-EE" sz="2000" b="1" dirty="0" smtClean="0">
                <a:solidFill>
                  <a:srgbClr val="4F81BD">
                    <a:lumMod val="50000"/>
                  </a:srgbClr>
                </a:solidFill>
                <a:ea typeface="Times New Roman"/>
                <a:cs typeface="Times New Roman"/>
              </a:rPr>
              <a:t>- </a:t>
            </a:r>
            <a:r>
              <a:rPr lang="et-EE" sz="2000" b="1" dirty="0" err="1" smtClean="0">
                <a:solidFill>
                  <a:srgbClr val="4F81BD">
                    <a:lumMod val="50000"/>
                  </a:srgbClr>
                </a:solidFill>
                <a:ea typeface="Times New Roman"/>
                <a:cs typeface="Times New Roman"/>
              </a:rPr>
              <a:t>criteria</a:t>
            </a:r>
            <a:r>
              <a:rPr lang="et-EE" sz="2000" dirty="0" smtClean="0">
                <a:solidFill>
                  <a:srgbClr val="4F81BD">
                    <a:lumMod val="50000"/>
                  </a:srgbClr>
                </a:solidFill>
                <a:ea typeface="Times New Roman"/>
                <a:cs typeface="Times New Roman"/>
              </a:rPr>
              <a:t> </a:t>
            </a:r>
            <a:r>
              <a:rPr lang="en-US" sz="2000" b="1" dirty="0" smtClean="0">
                <a:solidFill>
                  <a:srgbClr val="4F81BD">
                    <a:lumMod val="50000"/>
                  </a:srgbClr>
                </a:solidFill>
                <a:ea typeface="Times New Roman"/>
                <a:cs typeface="Times New Roman"/>
              </a:rPr>
              <a:t>of</a:t>
            </a:r>
            <a:r>
              <a:rPr lang="en-US" sz="2000" dirty="0" smtClean="0">
                <a:solidFill>
                  <a:srgbClr val="4F81BD">
                    <a:lumMod val="50000"/>
                  </a:srgbClr>
                </a:solidFill>
                <a:ea typeface="Times New Roman"/>
                <a:cs typeface="Times New Roman"/>
              </a:rPr>
              <a:t> </a:t>
            </a:r>
            <a:r>
              <a:rPr lang="en-US" sz="2000" b="1" dirty="0" smtClean="0">
                <a:solidFill>
                  <a:srgbClr val="4F81BD">
                    <a:lumMod val="50000"/>
                  </a:srgbClr>
                </a:solidFill>
                <a:ea typeface="Times New Roman"/>
                <a:cs typeface="Times New Roman"/>
              </a:rPr>
              <a:t>SFM</a:t>
            </a:r>
            <a:r>
              <a:rPr lang="en-US" sz="2000" dirty="0" smtClean="0">
                <a:solidFill>
                  <a:srgbClr val="4F81BD">
                    <a:lumMod val="50000"/>
                  </a:srgbClr>
                </a:solidFill>
                <a:ea typeface="Times New Roman"/>
                <a:cs typeface="Times New Roman"/>
              </a:rPr>
              <a:t>:</a:t>
            </a:r>
            <a:endParaRPr lang="et-EE" sz="2000" dirty="0">
              <a:solidFill>
                <a:srgbClr val="4F81BD">
                  <a:lumMod val="50000"/>
                </a:srgbClr>
              </a:solidFill>
              <a:ea typeface="Calibri"/>
              <a:cs typeface="Times New Roman"/>
            </a:endParaRPr>
          </a:p>
          <a:p>
            <a:pPr marL="342900" indent="-342900">
              <a:lnSpc>
                <a:spcPct val="115000"/>
              </a:lnSpc>
              <a:buFont typeface="+mj-lt"/>
              <a:buAutoNum type="alphaLcParenR"/>
            </a:pPr>
            <a:r>
              <a:rPr lang="en-US" sz="2000" dirty="0">
                <a:solidFill>
                  <a:prstClr val="black"/>
                </a:solidFill>
                <a:ea typeface="Times New Roman"/>
                <a:cs typeface="Times New Roman"/>
              </a:rPr>
              <a:t>Extent of forest resources; </a:t>
            </a:r>
            <a:endParaRPr lang="et-EE" sz="2000" dirty="0">
              <a:solidFill>
                <a:prstClr val="black"/>
              </a:solidFill>
              <a:ea typeface="Calibri"/>
              <a:cs typeface="Times New Roman"/>
            </a:endParaRPr>
          </a:p>
          <a:p>
            <a:pPr marL="342900" indent="-342900">
              <a:lnSpc>
                <a:spcPct val="115000"/>
              </a:lnSpc>
              <a:buFont typeface="+mj-lt"/>
              <a:buAutoNum type="alphaLcParenR"/>
            </a:pPr>
            <a:r>
              <a:rPr lang="en-US" sz="2000" dirty="0">
                <a:solidFill>
                  <a:prstClr val="black"/>
                </a:solidFill>
                <a:ea typeface="Times New Roman"/>
                <a:cs typeface="Times New Roman"/>
              </a:rPr>
              <a:t>Forest biological diversity;</a:t>
            </a:r>
            <a:endParaRPr lang="et-EE" sz="2000" dirty="0">
              <a:solidFill>
                <a:prstClr val="black"/>
              </a:solidFill>
              <a:ea typeface="Calibri"/>
              <a:cs typeface="Times New Roman"/>
            </a:endParaRPr>
          </a:p>
          <a:p>
            <a:pPr marL="342900" indent="-342900">
              <a:lnSpc>
                <a:spcPct val="115000"/>
              </a:lnSpc>
              <a:buFont typeface="+mj-lt"/>
              <a:buAutoNum type="alphaLcParenR"/>
            </a:pPr>
            <a:r>
              <a:rPr lang="en-US" sz="2000" dirty="0" smtClean="0">
                <a:solidFill>
                  <a:prstClr val="black"/>
                </a:solidFill>
                <a:ea typeface="Times New Roman"/>
                <a:cs typeface="Times New Roman"/>
              </a:rPr>
              <a:t>Forest </a:t>
            </a:r>
            <a:r>
              <a:rPr lang="en-US" sz="2000" dirty="0">
                <a:solidFill>
                  <a:prstClr val="black"/>
                </a:solidFill>
                <a:ea typeface="Times New Roman"/>
                <a:cs typeface="Times New Roman"/>
              </a:rPr>
              <a:t>health and vitality;</a:t>
            </a:r>
            <a:endParaRPr lang="et-EE" sz="2000" dirty="0">
              <a:solidFill>
                <a:prstClr val="black"/>
              </a:solidFill>
              <a:ea typeface="Calibri"/>
              <a:cs typeface="Times New Roman"/>
            </a:endParaRPr>
          </a:p>
          <a:p>
            <a:pPr marL="342900" indent="-342900">
              <a:lnSpc>
                <a:spcPct val="115000"/>
              </a:lnSpc>
              <a:buFont typeface="+mj-lt"/>
              <a:buAutoNum type="alphaLcParenR"/>
            </a:pPr>
            <a:r>
              <a:rPr lang="en-US" sz="2000" dirty="0" smtClean="0">
                <a:solidFill>
                  <a:prstClr val="black"/>
                </a:solidFill>
                <a:ea typeface="Times New Roman"/>
                <a:cs typeface="Times New Roman"/>
              </a:rPr>
              <a:t>Productive </a:t>
            </a:r>
            <a:r>
              <a:rPr lang="en-US" sz="2000" dirty="0">
                <a:solidFill>
                  <a:prstClr val="black"/>
                </a:solidFill>
                <a:ea typeface="Times New Roman"/>
                <a:cs typeface="Times New Roman"/>
              </a:rPr>
              <a:t>functions of forest resources;</a:t>
            </a:r>
            <a:endParaRPr lang="et-EE" sz="2000" dirty="0">
              <a:solidFill>
                <a:prstClr val="black"/>
              </a:solidFill>
              <a:ea typeface="Calibri"/>
              <a:cs typeface="Times New Roman"/>
            </a:endParaRPr>
          </a:p>
          <a:p>
            <a:pPr marL="342900" indent="-342900">
              <a:lnSpc>
                <a:spcPct val="115000"/>
              </a:lnSpc>
              <a:buFont typeface="+mj-lt"/>
              <a:buAutoNum type="alphaLcParenR"/>
            </a:pPr>
            <a:r>
              <a:rPr lang="en-US" sz="2000" dirty="0" smtClean="0">
                <a:solidFill>
                  <a:prstClr val="black"/>
                </a:solidFill>
                <a:ea typeface="Times New Roman"/>
                <a:cs typeface="Times New Roman"/>
              </a:rPr>
              <a:t>Protective </a:t>
            </a:r>
            <a:r>
              <a:rPr lang="en-US" sz="2000" dirty="0">
                <a:solidFill>
                  <a:prstClr val="black"/>
                </a:solidFill>
                <a:ea typeface="Times New Roman"/>
                <a:cs typeface="Times New Roman"/>
              </a:rPr>
              <a:t>functions of forest resources;</a:t>
            </a:r>
            <a:endParaRPr lang="et-EE" sz="2000" dirty="0">
              <a:solidFill>
                <a:prstClr val="black"/>
              </a:solidFill>
              <a:ea typeface="Calibri"/>
              <a:cs typeface="Times New Roman"/>
            </a:endParaRPr>
          </a:p>
          <a:p>
            <a:pPr marL="342900" indent="-342900">
              <a:lnSpc>
                <a:spcPct val="115000"/>
              </a:lnSpc>
              <a:buFont typeface="+mj-lt"/>
              <a:buAutoNum type="alphaLcParenR"/>
            </a:pPr>
            <a:r>
              <a:rPr lang="en-US" sz="2000" dirty="0" smtClean="0">
                <a:solidFill>
                  <a:prstClr val="black"/>
                </a:solidFill>
                <a:ea typeface="Times New Roman"/>
                <a:cs typeface="Times New Roman"/>
              </a:rPr>
              <a:t>Socio-economic </a:t>
            </a:r>
            <a:r>
              <a:rPr lang="en-US" sz="2000" dirty="0">
                <a:solidFill>
                  <a:prstClr val="black"/>
                </a:solidFill>
                <a:ea typeface="Times New Roman"/>
                <a:cs typeface="Times New Roman"/>
              </a:rPr>
              <a:t>functions of forests; and</a:t>
            </a:r>
            <a:endParaRPr lang="et-EE" sz="2000" dirty="0">
              <a:solidFill>
                <a:prstClr val="black"/>
              </a:solidFill>
              <a:ea typeface="Calibri"/>
              <a:cs typeface="Times New Roman"/>
            </a:endParaRPr>
          </a:p>
          <a:p>
            <a:pPr marL="342900" indent="-342900">
              <a:lnSpc>
                <a:spcPct val="115000"/>
              </a:lnSpc>
              <a:buFont typeface="+mj-lt"/>
              <a:buAutoNum type="alphaLcParenR"/>
            </a:pPr>
            <a:r>
              <a:rPr lang="en-US" sz="2000" dirty="0" smtClean="0">
                <a:solidFill>
                  <a:prstClr val="black"/>
                </a:solidFill>
                <a:ea typeface="Times New Roman"/>
                <a:cs typeface="Times New Roman"/>
              </a:rPr>
              <a:t>Legal</a:t>
            </a:r>
            <a:r>
              <a:rPr lang="en-US" sz="2000" dirty="0">
                <a:solidFill>
                  <a:prstClr val="black"/>
                </a:solidFill>
                <a:ea typeface="Times New Roman"/>
                <a:cs typeface="Times New Roman"/>
              </a:rPr>
              <a:t>, policy and institutional framework. </a:t>
            </a:r>
            <a:endParaRPr lang="et-EE" sz="2000" dirty="0" smtClean="0">
              <a:solidFill>
                <a:prstClr val="black"/>
              </a:solidFill>
              <a:ea typeface="Times New Roman"/>
              <a:cs typeface="Times New Roman"/>
            </a:endParaRPr>
          </a:p>
          <a:p>
            <a:pPr>
              <a:lnSpc>
                <a:spcPct val="115000"/>
              </a:lnSpc>
            </a:pPr>
            <a:r>
              <a:rPr lang="et-EE" sz="2000" b="1" i="1" dirty="0" smtClean="0">
                <a:solidFill>
                  <a:prstClr val="black"/>
                </a:solidFill>
                <a:ea typeface="Calibri"/>
                <a:cs typeface="Times New Roman"/>
              </a:rPr>
              <a:t> </a:t>
            </a:r>
          </a:p>
          <a:p>
            <a:pPr>
              <a:lnSpc>
                <a:spcPct val="115000"/>
              </a:lnSpc>
            </a:pPr>
            <a:r>
              <a:rPr lang="en-US" sz="2000" b="1" dirty="0" smtClean="0">
                <a:solidFill>
                  <a:prstClr val="black"/>
                </a:solidFill>
                <a:ea typeface="Calibri"/>
                <a:cs typeface="Times New Roman"/>
              </a:rPr>
              <a:t>Criteria</a:t>
            </a:r>
            <a:r>
              <a:rPr lang="en-US" sz="2000" dirty="0" smtClean="0">
                <a:solidFill>
                  <a:prstClr val="black"/>
                </a:solidFill>
                <a:ea typeface="Calibri"/>
                <a:cs typeface="Times New Roman"/>
              </a:rPr>
              <a:t> </a:t>
            </a:r>
            <a:r>
              <a:rPr lang="en-US" sz="2000" dirty="0">
                <a:solidFill>
                  <a:prstClr val="black"/>
                </a:solidFill>
                <a:ea typeface="Calibri"/>
                <a:cs typeface="Times New Roman"/>
              </a:rPr>
              <a:t>define </a:t>
            </a:r>
            <a:r>
              <a:rPr lang="en-US" sz="2000" dirty="0" smtClean="0">
                <a:solidFill>
                  <a:prstClr val="black"/>
                </a:solidFill>
                <a:ea typeface="Calibri"/>
                <a:cs typeface="Times New Roman"/>
              </a:rPr>
              <a:t>elements </a:t>
            </a:r>
            <a:r>
              <a:rPr lang="en-US" sz="2000" dirty="0">
                <a:solidFill>
                  <a:prstClr val="black"/>
                </a:solidFill>
                <a:ea typeface="Calibri"/>
                <a:cs typeface="Times New Roman"/>
              </a:rPr>
              <a:t>against which sustainability is </a:t>
            </a:r>
            <a:r>
              <a:rPr lang="en-US" sz="2000" dirty="0" smtClean="0">
                <a:solidFill>
                  <a:prstClr val="black"/>
                </a:solidFill>
                <a:ea typeface="Calibri"/>
                <a:cs typeface="Times New Roman"/>
              </a:rPr>
              <a:t>assessed. </a:t>
            </a:r>
            <a:endParaRPr lang="et-EE" sz="2000" dirty="0" smtClean="0">
              <a:solidFill>
                <a:prstClr val="black"/>
              </a:solidFill>
              <a:ea typeface="Calibri"/>
              <a:cs typeface="Times New Roman"/>
            </a:endParaRPr>
          </a:p>
          <a:p>
            <a:pPr>
              <a:lnSpc>
                <a:spcPct val="115000"/>
              </a:lnSpc>
            </a:pPr>
            <a:r>
              <a:rPr lang="en-US" sz="2000" b="1" dirty="0" smtClean="0">
                <a:solidFill>
                  <a:prstClr val="black"/>
                </a:solidFill>
                <a:ea typeface="Calibri"/>
                <a:cs typeface="Times New Roman"/>
              </a:rPr>
              <a:t>Each </a:t>
            </a:r>
            <a:r>
              <a:rPr lang="en-US" sz="2000" b="1" dirty="0">
                <a:solidFill>
                  <a:prstClr val="black"/>
                </a:solidFill>
                <a:ea typeface="Calibri"/>
                <a:cs typeface="Times New Roman"/>
              </a:rPr>
              <a:t>criterion </a:t>
            </a:r>
            <a:r>
              <a:rPr lang="en-US" sz="2000" dirty="0">
                <a:solidFill>
                  <a:prstClr val="black"/>
                </a:solidFill>
                <a:ea typeface="Calibri"/>
                <a:cs typeface="Times New Roman"/>
              </a:rPr>
              <a:t>relates to a key element of sustainability, </a:t>
            </a:r>
            <a:r>
              <a:rPr lang="en-US" sz="2000" dirty="0" smtClean="0">
                <a:solidFill>
                  <a:prstClr val="black"/>
                </a:solidFill>
                <a:ea typeface="Calibri"/>
                <a:cs typeface="Times New Roman"/>
              </a:rPr>
              <a:t>and </a:t>
            </a:r>
            <a:r>
              <a:rPr lang="en-US" sz="2000" dirty="0">
                <a:solidFill>
                  <a:prstClr val="black"/>
                </a:solidFill>
                <a:ea typeface="Calibri"/>
                <a:cs typeface="Times New Roman"/>
              </a:rPr>
              <a:t>may be described by one or more </a:t>
            </a:r>
            <a:r>
              <a:rPr lang="en-US" sz="2000" dirty="0" smtClean="0">
                <a:solidFill>
                  <a:prstClr val="black"/>
                </a:solidFill>
                <a:ea typeface="Calibri"/>
                <a:cs typeface="Times New Roman"/>
              </a:rPr>
              <a:t>indicators.</a:t>
            </a:r>
            <a:r>
              <a:rPr lang="et-EE" sz="2000" dirty="0" smtClean="0">
                <a:solidFill>
                  <a:prstClr val="black"/>
                </a:solidFill>
                <a:ea typeface="Calibri"/>
                <a:cs typeface="Times New Roman"/>
              </a:rPr>
              <a:t> </a:t>
            </a:r>
          </a:p>
          <a:p>
            <a:endParaRPr lang="et-EE" sz="2000" dirty="0">
              <a:solidFill>
                <a:prstClr val="black"/>
              </a:solidFill>
              <a:ea typeface="Calibri"/>
              <a:cs typeface="Times New Roman"/>
            </a:endParaRPr>
          </a:p>
          <a:p>
            <a:r>
              <a:rPr lang="en-US" sz="2000" b="1" dirty="0" smtClean="0">
                <a:solidFill>
                  <a:prstClr val="black"/>
                </a:solidFill>
                <a:ea typeface="Calibri"/>
                <a:cs typeface="Times New Roman"/>
              </a:rPr>
              <a:t>Indicators </a:t>
            </a:r>
            <a:r>
              <a:rPr lang="en-US" sz="2000" b="1" dirty="0">
                <a:solidFill>
                  <a:prstClr val="black"/>
                </a:solidFill>
                <a:ea typeface="Calibri"/>
                <a:cs typeface="Times New Roman"/>
              </a:rPr>
              <a:t>are parameters </a:t>
            </a:r>
            <a:r>
              <a:rPr lang="en-US" sz="2000" dirty="0">
                <a:solidFill>
                  <a:prstClr val="black"/>
                </a:solidFill>
                <a:ea typeface="Calibri"/>
                <a:cs typeface="Times New Roman"/>
              </a:rPr>
              <a:t>which can be </a:t>
            </a:r>
            <a:r>
              <a:rPr lang="en-US" sz="2000" b="1" dirty="0">
                <a:solidFill>
                  <a:prstClr val="black"/>
                </a:solidFill>
                <a:ea typeface="Calibri"/>
                <a:cs typeface="Times New Roman"/>
              </a:rPr>
              <a:t>measured</a:t>
            </a:r>
            <a:r>
              <a:rPr lang="en-US" sz="2000" dirty="0">
                <a:solidFill>
                  <a:prstClr val="black"/>
                </a:solidFill>
                <a:ea typeface="Calibri"/>
                <a:cs typeface="Times New Roman"/>
              </a:rPr>
              <a:t> and correspond to a particular criterion. </a:t>
            </a:r>
          </a:p>
          <a:p>
            <a:endParaRPr lang="et-EE" sz="2000" dirty="0" smtClean="0">
              <a:solidFill>
                <a:prstClr val="black"/>
              </a:solidFill>
              <a:ea typeface="Calibri"/>
              <a:cs typeface="Times New Roman"/>
            </a:endParaRPr>
          </a:p>
          <a:p>
            <a:r>
              <a:rPr lang="en-US" sz="2000" dirty="0" smtClean="0">
                <a:solidFill>
                  <a:prstClr val="black"/>
                </a:solidFill>
                <a:ea typeface="Calibri"/>
                <a:cs typeface="Times New Roman"/>
              </a:rPr>
              <a:t>They </a:t>
            </a:r>
            <a:r>
              <a:rPr lang="en-US" sz="2000" dirty="0">
                <a:solidFill>
                  <a:prstClr val="black"/>
                </a:solidFill>
                <a:ea typeface="Calibri"/>
                <a:cs typeface="Times New Roman"/>
              </a:rPr>
              <a:t>measure and help monitor the status and changes of forests and related attributes in </a:t>
            </a:r>
            <a:r>
              <a:rPr lang="en-US" sz="2000" b="1" dirty="0">
                <a:solidFill>
                  <a:prstClr val="black"/>
                </a:solidFill>
                <a:ea typeface="Calibri"/>
                <a:cs typeface="Times New Roman"/>
              </a:rPr>
              <a:t>quantitative, qualitative and descriptive terms</a:t>
            </a:r>
            <a:r>
              <a:rPr lang="en-US" sz="2000" dirty="0">
                <a:solidFill>
                  <a:prstClr val="black"/>
                </a:solidFill>
                <a:ea typeface="Calibri"/>
                <a:cs typeface="Times New Roman"/>
              </a:rPr>
              <a:t>. </a:t>
            </a:r>
          </a:p>
          <a:p>
            <a:endParaRPr lang="et-EE" sz="2000" dirty="0" smtClean="0">
              <a:solidFill>
                <a:prstClr val="black"/>
              </a:solidFill>
              <a:ea typeface="Calibri"/>
              <a:cs typeface="Times New Roman"/>
            </a:endParaRPr>
          </a:p>
        </p:txBody>
      </p:sp>
    </p:spTree>
    <p:extLst>
      <p:ext uri="{BB962C8B-B14F-4D97-AF65-F5344CB8AC3E}">
        <p14:creationId xmlns:p14="http://schemas.microsoft.com/office/powerpoint/2010/main" val="1856547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191450" y="188640"/>
            <a:ext cx="6789429" cy="6551525"/>
            <a:chOff x="2103051" y="45827"/>
            <a:chExt cx="7040949" cy="6916784"/>
          </a:xfrm>
        </p:grpSpPr>
        <p:pic>
          <p:nvPicPr>
            <p:cNvPr id="819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r="10248" b="3238"/>
            <a:stretch/>
          </p:blipFill>
          <p:spPr bwMode="auto">
            <a:xfrm>
              <a:off x="2103051" y="45827"/>
              <a:ext cx="7040949" cy="6916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2103051" y="548680"/>
              <a:ext cx="1820877" cy="18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solidFill>
                  <a:prstClr val="white"/>
                </a:solidFill>
              </a:endParaRPr>
            </a:p>
          </p:txBody>
        </p:sp>
      </p:grpSp>
      <p:sp>
        <p:nvSpPr>
          <p:cNvPr id="8" name="Rectangle 7"/>
          <p:cNvSpPr/>
          <p:nvPr/>
        </p:nvSpPr>
        <p:spPr>
          <a:xfrm>
            <a:off x="179512" y="116632"/>
            <a:ext cx="8136904" cy="7355860"/>
          </a:xfrm>
          <a:prstGeom prst="rect">
            <a:avLst/>
          </a:prstGeom>
        </p:spPr>
        <p:txBody>
          <a:bodyPr wrap="square">
            <a:spAutoFit/>
          </a:bodyPr>
          <a:lstStyle/>
          <a:p>
            <a:r>
              <a:rPr lang="et-EE" sz="2400" b="1" dirty="0" err="1" smtClean="0">
                <a:solidFill>
                  <a:srgbClr val="1F497D">
                    <a:lumMod val="50000"/>
                  </a:srgbClr>
                </a:solidFill>
              </a:rPr>
              <a:t>Example</a:t>
            </a:r>
            <a:r>
              <a:rPr lang="et-EE" sz="2400" b="1" dirty="0" smtClean="0">
                <a:solidFill>
                  <a:srgbClr val="1F497D">
                    <a:lumMod val="50000"/>
                  </a:srgbClr>
                </a:solidFill>
              </a:rPr>
              <a:t> </a:t>
            </a:r>
            <a:r>
              <a:rPr lang="et-EE" sz="2400" b="1" dirty="0" err="1" smtClean="0">
                <a:solidFill>
                  <a:srgbClr val="1F497D">
                    <a:lumMod val="50000"/>
                  </a:srgbClr>
                </a:solidFill>
              </a:rPr>
              <a:t>from</a:t>
            </a:r>
            <a:r>
              <a:rPr lang="et-EE" sz="2400" b="1" dirty="0" smtClean="0">
                <a:solidFill>
                  <a:srgbClr val="1F497D">
                    <a:lumMod val="50000"/>
                  </a:srgbClr>
                </a:solidFill>
              </a:rPr>
              <a:t> Pan-</a:t>
            </a:r>
            <a:r>
              <a:rPr lang="et-EE" sz="2400" b="1" dirty="0" err="1" smtClean="0">
                <a:solidFill>
                  <a:srgbClr val="1F497D">
                    <a:lumMod val="50000"/>
                  </a:srgbClr>
                </a:solidFill>
              </a:rPr>
              <a:t>European</a:t>
            </a:r>
            <a:r>
              <a:rPr lang="et-EE" sz="2400" b="1" dirty="0" smtClean="0">
                <a:solidFill>
                  <a:srgbClr val="1F497D">
                    <a:lumMod val="50000"/>
                  </a:srgbClr>
                </a:solidFill>
              </a:rPr>
              <a:t> C&amp;I </a:t>
            </a:r>
            <a:r>
              <a:rPr lang="et-EE" sz="2400" b="1" dirty="0" err="1" smtClean="0">
                <a:solidFill>
                  <a:srgbClr val="1F497D">
                    <a:lumMod val="50000"/>
                  </a:srgbClr>
                </a:solidFill>
              </a:rPr>
              <a:t>for</a:t>
            </a:r>
            <a:r>
              <a:rPr lang="et-EE" sz="2400" b="1" dirty="0" smtClean="0">
                <a:solidFill>
                  <a:srgbClr val="1F497D">
                    <a:lumMod val="50000"/>
                  </a:srgbClr>
                </a:solidFill>
              </a:rPr>
              <a:t> SFM</a:t>
            </a:r>
          </a:p>
          <a:p>
            <a:endParaRPr lang="et-EE" b="1" dirty="0" smtClean="0">
              <a:solidFill>
                <a:prstClr val="black"/>
              </a:solidFill>
            </a:endParaRPr>
          </a:p>
          <a:p>
            <a:endParaRPr lang="et-EE" b="1" dirty="0">
              <a:solidFill>
                <a:prstClr val="black"/>
              </a:solidFill>
            </a:endParaRPr>
          </a:p>
          <a:p>
            <a:endParaRPr lang="et-EE" b="1" dirty="0" smtClean="0">
              <a:solidFill>
                <a:prstClr val="black"/>
              </a:solidFill>
            </a:endParaRPr>
          </a:p>
          <a:p>
            <a:endParaRPr lang="et-EE" b="1" dirty="0">
              <a:solidFill>
                <a:prstClr val="black"/>
              </a:solidFill>
            </a:endParaRPr>
          </a:p>
          <a:p>
            <a:endParaRPr lang="et-EE" b="1" dirty="0" smtClean="0">
              <a:solidFill>
                <a:prstClr val="black"/>
              </a:solidFill>
            </a:endParaRPr>
          </a:p>
          <a:p>
            <a:endParaRPr lang="et-EE" b="1" dirty="0">
              <a:solidFill>
                <a:prstClr val="black"/>
              </a:solidFill>
            </a:endParaRPr>
          </a:p>
          <a:p>
            <a:endParaRPr lang="et-EE" b="1" dirty="0" smtClean="0">
              <a:solidFill>
                <a:prstClr val="black"/>
              </a:solidFill>
            </a:endParaRPr>
          </a:p>
          <a:p>
            <a:endParaRPr lang="et-EE" b="1" dirty="0">
              <a:solidFill>
                <a:prstClr val="black"/>
              </a:solidFill>
            </a:endParaRPr>
          </a:p>
          <a:p>
            <a:endParaRPr lang="et-EE" b="1" dirty="0" smtClean="0">
              <a:solidFill>
                <a:prstClr val="black"/>
              </a:solidFill>
            </a:endParaRPr>
          </a:p>
          <a:p>
            <a:endParaRPr lang="et-EE" b="1" dirty="0" smtClean="0">
              <a:solidFill>
                <a:prstClr val="black"/>
              </a:solidFill>
            </a:endParaRPr>
          </a:p>
          <a:p>
            <a:endParaRPr lang="et-EE" b="1" dirty="0">
              <a:solidFill>
                <a:prstClr val="black"/>
              </a:solidFill>
            </a:endParaRPr>
          </a:p>
          <a:p>
            <a:r>
              <a:rPr lang="et-EE" b="1" dirty="0" err="1" smtClean="0">
                <a:solidFill>
                  <a:prstClr val="black"/>
                </a:solidFill>
              </a:rPr>
              <a:t>Criterion</a:t>
            </a:r>
            <a:r>
              <a:rPr lang="et-EE" b="1" dirty="0" smtClean="0">
                <a:solidFill>
                  <a:prstClr val="black"/>
                </a:solidFill>
              </a:rPr>
              <a:t> </a:t>
            </a:r>
            <a:r>
              <a:rPr lang="et-EE" b="1" dirty="0">
                <a:solidFill>
                  <a:prstClr val="black"/>
                </a:solidFill>
              </a:rPr>
              <a:t>4: </a:t>
            </a:r>
            <a:r>
              <a:rPr lang="et-EE" b="1" dirty="0" err="1">
                <a:solidFill>
                  <a:prstClr val="black"/>
                </a:solidFill>
              </a:rPr>
              <a:t>Maintenance</a:t>
            </a:r>
            <a:r>
              <a:rPr lang="et-EE" b="1" dirty="0">
                <a:solidFill>
                  <a:prstClr val="black"/>
                </a:solidFill>
              </a:rPr>
              <a:t>, </a:t>
            </a:r>
            <a:endParaRPr lang="et-EE" b="1" dirty="0" smtClean="0">
              <a:solidFill>
                <a:prstClr val="black"/>
              </a:solidFill>
            </a:endParaRPr>
          </a:p>
          <a:p>
            <a:r>
              <a:rPr lang="et-EE" b="1" dirty="0" err="1" smtClean="0">
                <a:solidFill>
                  <a:prstClr val="black"/>
                </a:solidFill>
              </a:rPr>
              <a:t>Conservation</a:t>
            </a:r>
            <a:r>
              <a:rPr lang="et-EE" b="1" dirty="0" smtClean="0">
                <a:solidFill>
                  <a:prstClr val="black"/>
                </a:solidFill>
              </a:rPr>
              <a:t> </a:t>
            </a:r>
            <a:r>
              <a:rPr lang="et-EE" b="1" dirty="0">
                <a:solidFill>
                  <a:prstClr val="black"/>
                </a:solidFill>
              </a:rPr>
              <a:t>and </a:t>
            </a:r>
            <a:endParaRPr lang="et-EE" b="1" dirty="0" smtClean="0">
              <a:solidFill>
                <a:prstClr val="black"/>
              </a:solidFill>
            </a:endParaRPr>
          </a:p>
          <a:p>
            <a:r>
              <a:rPr lang="et-EE" b="1" dirty="0" err="1" smtClean="0">
                <a:solidFill>
                  <a:prstClr val="black"/>
                </a:solidFill>
              </a:rPr>
              <a:t>Appropriate</a:t>
            </a:r>
            <a:r>
              <a:rPr lang="et-EE" b="1" dirty="0" smtClean="0">
                <a:solidFill>
                  <a:prstClr val="black"/>
                </a:solidFill>
              </a:rPr>
              <a:t> </a:t>
            </a:r>
            <a:r>
              <a:rPr lang="et-EE" b="1" dirty="0" err="1">
                <a:solidFill>
                  <a:prstClr val="black"/>
                </a:solidFill>
              </a:rPr>
              <a:t>Enhancement</a:t>
            </a:r>
            <a:r>
              <a:rPr lang="et-EE" b="1" dirty="0">
                <a:solidFill>
                  <a:prstClr val="black"/>
                </a:solidFill>
              </a:rPr>
              <a:t> </a:t>
            </a:r>
            <a:r>
              <a:rPr lang="et-EE" b="1" dirty="0" err="1">
                <a:solidFill>
                  <a:prstClr val="black"/>
                </a:solidFill>
              </a:rPr>
              <a:t>of</a:t>
            </a:r>
            <a:r>
              <a:rPr lang="et-EE" b="1" dirty="0">
                <a:solidFill>
                  <a:prstClr val="black"/>
                </a:solidFill>
              </a:rPr>
              <a:t> </a:t>
            </a:r>
            <a:endParaRPr lang="et-EE" b="1" dirty="0" smtClean="0">
              <a:solidFill>
                <a:prstClr val="black"/>
              </a:solidFill>
            </a:endParaRPr>
          </a:p>
          <a:p>
            <a:r>
              <a:rPr lang="et-EE" b="1" dirty="0" err="1" smtClean="0">
                <a:solidFill>
                  <a:prstClr val="black"/>
                </a:solidFill>
              </a:rPr>
              <a:t>Biological</a:t>
            </a:r>
            <a:r>
              <a:rPr lang="et-EE" b="1" dirty="0" smtClean="0">
                <a:solidFill>
                  <a:prstClr val="black"/>
                </a:solidFill>
              </a:rPr>
              <a:t> </a:t>
            </a:r>
            <a:r>
              <a:rPr lang="et-EE" b="1" dirty="0" err="1" smtClean="0">
                <a:solidFill>
                  <a:prstClr val="black"/>
                </a:solidFill>
              </a:rPr>
              <a:t>Diversity</a:t>
            </a:r>
            <a:r>
              <a:rPr lang="et-EE" b="1" dirty="0" smtClean="0">
                <a:solidFill>
                  <a:prstClr val="black"/>
                </a:solidFill>
              </a:rPr>
              <a:t> </a:t>
            </a:r>
            <a:r>
              <a:rPr lang="et-EE" b="1" dirty="0" err="1">
                <a:solidFill>
                  <a:prstClr val="black"/>
                </a:solidFill>
              </a:rPr>
              <a:t>in</a:t>
            </a:r>
            <a:r>
              <a:rPr lang="et-EE" b="1" dirty="0">
                <a:solidFill>
                  <a:prstClr val="black"/>
                </a:solidFill>
              </a:rPr>
              <a:t> </a:t>
            </a:r>
            <a:r>
              <a:rPr lang="et-EE" b="1" dirty="0" err="1">
                <a:solidFill>
                  <a:prstClr val="black"/>
                </a:solidFill>
              </a:rPr>
              <a:t>Forest</a:t>
            </a:r>
            <a:r>
              <a:rPr lang="et-EE" b="1" dirty="0">
                <a:solidFill>
                  <a:prstClr val="black"/>
                </a:solidFill>
              </a:rPr>
              <a:t> </a:t>
            </a:r>
            <a:r>
              <a:rPr lang="et-EE" b="1" dirty="0" err="1" smtClean="0">
                <a:solidFill>
                  <a:prstClr val="black"/>
                </a:solidFill>
              </a:rPr>
              <a:t>Ecosystems</a:t>
            </a:r>
            <a:endParaRPr lang="et-EE" b="1" dirty="0" smtClean="0">
              <a:solidFill>
                <a:prstClr val="black"/>
              </a:solidFill>
            </a:endParaRPr>
          </a:p>
          <a:p>
            <a:endParaRPr lang="et-EE" dirty="0" smtClean="0">
              <a:solidFill>
                <a:prstClr val="black"/>
              </a:solidFill>
            </a:endParaRPr>
          </a:p>
          <a:p>
            <a:r>
              <a:rPr lang="et-EE" dirty="0" err="1" smtClean="0">
                <a:solidFill>
                  <a:prstClr val="black"/>
                </a:solidFill>
              </a:rPr>
              <a:t>Indicator</a:t>
            </a:r>
            <a:r>
              <a:rPr lang="et-EE" dirty="0" smtClean="0">
                <a:solidFill>
                  <a:prstClr val="black"/>
                </a:solidFill>
              </a:rPr>
              <a:t> 4.1 </a:t>
            </a:r>
            <a:r>
              <a:rPr lang="et-EE" dirty="0" err="1">
                <a:solidFill>
                  <a:prstClr val="black"/>
                </a:solidFill>
              </a:rPr>
              <a:t>Tree</a:t>
            </a:r>
            <a:r>
              <a:rPr lang="et-EE" dirty="0">
                <a:solidFill>
                  <a:prstClr val="black"/>
                </a:solidFill>
              </a:rPr>
              <a:t> </a:t>
            </a:r>
            <a:r>
              <a:rPr lang="et-EE" dirty="0" err="1">
                <a:solidFill>
                  <a:prstClr val="black"/>
                </a:solidFill>
              </a:rPr>
              <a:t>species</a:t>
            </a:r>
            <a:r>
              <a:rPr lang="et-EE" dirty="0">
                <a:solidFill>
                  <a:prstClr val="black"/>
                </a:solidFill>
              </a:rPr>
              <a:t> </a:t>
            </a:r>
            <a:r>
              <a:rPr lang="et-EE" dirty="0" err="1" smtClean="0">
                <a:solidFill>
                  <a:prstClr val="black"/>
                </a:solidFill>
              </a:rPr>
              <a:t>composition</a:t>
            </a:r>
            <a:r>
              <a:rPr lang="et-EE" dirty="0" smtClean="0">
                <a:solidFill>
                  <a:prstClr val="black"/>
                </a:solidFill>
              </a:rPr>
              <a:t>:</a:t>
            </a:r>
            <a:endParaRPr lang="et-EE" sz="1600" dirty="0">
              <a:solidFill>
                <a:prstClr val="black"/>
              </a:solidFill>
              <a:ea typeface="Calibri"/>
              <a:cs typeface="Times New Roman"/>
            </a:endParaRPr>
          </a:p>
          <a:p>
            <a:r>
              <a:rPr lang="et-EE" dirty="0" err="1" smtClean="0">
                <a:solidFill>
                  <a:prstClr val="black"/>
                </a:solidFill>
              </a:rPr>
              <a:t>Area</a:t>
            </a:r>
            <a:r>
              <a:rPr lang="et-EE" dirty="0" smtClean="0">
                <a:solidFill>
                  <a:prstClr val="black"/>
                </a:solidFill>
              </a:rPr>
              <a:t> </a:t>
            </a:r>
            <a:r>
              <a:rPr lang="et-EE" dirty="0" err="1">
                <a:solidFill>
                  <a:prstClr val="black"/>
                </a:solidFill>
              </a:rPr>
              <a:t>of</a:t>
            </a:r>
            <a:r>
              <a:rPr lang="et-EE" dirty="0">
                <a:solidFill>
                  <a:prstClr val="black"/>
                </a:solidFill>
              </a:rPr>
              <a:t> </a:t>
            </a:r>
            <a:r>
              <a:rPr lang="et-EE" dirty="0" err="1">
                <a:solidFill>
                  <a:prstClr val="black"/>
                </a:solidFill>
              </a:rPr>
              <a:t>forest</a:t>
            </a:r>
            <a:r>
              <a:rPr lang="et-EE" dirty="0">
                <a:solidFill>
                  <a:prstClr val="black"/>
                </a:solidFill>
              </a:rPr>
              <a:t> and </a:t>
            </a:r>
            <a:endParaRPr lang="et-EE" dirty="0" smtClean="0">
              <a:solidFill>
                <a:prstClr val="black"/>
              </a:solidFill>
            </a:endParaRPr>
          </a:p>
          <a:p>
            <a:r>
              <a:rPr lang="et-EE" dirty="0" err="1" smtClean="0">
                <a:solidFill>
                  <a:prstClr val="black"/>
                </a:solidFill>
              </a:rPr>
              <a:t>other</a:t>
            </a:r>
            <a:r>
              <a:rPr lang="et-EE" dirty="0" smtClean="0">
                <a:solidFill>
                  <a:prstClr val="black"/>
                </a:solidFill>
              </a:rPr>
              <a:t> </a:t>
            </a:r>
            <a:r>
              <a:rPr lang="et-EE" dirty="0" err="1">
                <a:solidFill>
                  <a:prstClr val="black"/>
                </a:solidFill>
              </a:rPr>
              <a:t>wooded</a:t>
            </a:r>
            <a:r>
              <a:rPr lang="et-EE" dirty="0">
                <a:solidFill>
                  <a:prstClr val="black"/>
                </a:solidFill>
              </a:rPr>
              <a:t> </a:t>
            </a:r>
            <a:r>
              <a:rPr lang="et-EE" dirty="0" err="1">
                <a:solidFill>
                  <a:prstClr val="black"/>
                </a:solidFill>
              </a:rPr>
              <a:t>land</a:t>
            </a:r>
            <a:r>
              <a:rPr lang="et-EE" dirty="0">
                <a:solidFill>
                  <a:prstClr val="black"/>
                </a:solidFill>
              </a:rPr>
              <a:t>, </a:t>
            </a:r>
            <a:endParaRPr lang="et-EE" dirty="0" smtClean="0">
              <a:solidFill>
                <a:prstClr val="black"/>
              </a:solidFill>
            </a:endParaRPr>
          </a:p>
          <a:p>
            <a:r>
              <a:rPr lang="et-EE" dirty="0" err="1" smtClean="0">
                <a:solidFill>
                  <a:prstClr val="black"/>
                </a:solidFill>
              </a:rPr>
              <a:t>classified</a:t>
            </a:r>
            <a:r>
              <a:rPr lang="et-EE" dirty="0" smtClean="0">
                <a:solidFill>
                  <a:prstClr val="black"/>
                </a:solidFill>
              </a:rPr>
              <a:t> </a:t>
            </a:r>
            <a:r>
              <a:rPr lang="et-EE" dirty="0" err="1">
                <a:solidFill>
                  <a:prstClr val="black"/>
                </a:solidFill>
              </a:rPr>
              <a:t>by</a:t>
            </a:r>
            <a:r>
              <a:rPr lang="et-EE" dirty="0">
                <a:solidFill>
                  <a:prstClr val="black"/>
                </a:solidFill>
              </a:rPr>
              <a:t> number </a:t>
            </a:r>
            <a:r>
              <a:rPr lang="et-EE" dirty="0" err="1">
                <a:solidFill>
                  <a:prstClr val="black"/>
                </a:solidFill>
              </a:rPr>
              <a:t>of</a:t>
            </a:r>
            <a:r>
              <a:rPr lang="et-EE" dirty="0">
                <a:solidFill>
                  <a:prstClr val="black"/>
                </a:solidFill>
              </a:rPr>
              <a:t> </a:t>
            </a:r>
            <a:endParaRPr lang="et-EE" dirty="0" smtClean="0">
              <a:solidFill>
                <a:prstClr val="black"/>
              </a:solidFill>
            </a:endParaRPr>
          </a:p>
          <a:p>
            <a:r>
              <a:rPr lang="et-EE" dirty="0" err="1" smtClean="0">
                <a:solidFill>
                  <a:prstClr val="black"/>
                </a:solidFill>
              </a:rPr>
              <a:t>tree</a:t>
            </a:r>
            <a:r>
              <a:rPr lang="et-EE" dirty="0" smtClean="0">
                <a:solidFill>
                  <a:prstClr val="black"/>
                </a:solidFill>
              </a:rPr>
              <a:t> </a:t>
            </a:r>
            <a:r>
              <a:rPr lang="et-EE" dirty="0" err="1">
                <a:solidFill>
                  <a:prstClr val="black"/>
                </a:solidFill>
              </a:rPr>
              <a:t>species</a:t>
            </a:r>
            <a:r>
              <a:rPr lang="et-EE" dirty="0">
                <a:solidFill>
                  <a:prstClr val="black"/>
                </a:solidFill>
              </a:rPr>
              <a:t> </a:t>
            </a:r>
            <a:r>
              <a:rPr lang="et-EE" dirty="0" err="1">
                <a:solidFill>
                  <a:prstClr val="black"/>
                </a:solidFill>
              </a:rPr>
              <a:t>occurring</a:t>
            </a:r>
            <a:r>
              <a:rPr lang="et-EE" dirty="0">
                <a:solidFill>
                  <a:prstClr val="black"/>
                </a:solidFill>
              </a:rPr>
              <a:t> and </a:t>
            </a:r>
            <a:endParaRPr lang="et-EE" dirty="0" smtClean="0">
              <a:solidFill>
                <a:prstClr val="black"/>
              </a:solidFill>
            </a:endParaRPr>
          </a:p>
          <a:p>
            <a:r>
              <a:rPr lang="et-EE" dirty="0" err="1" smtClean="0">
                <a:solidFill>
                  <a:prstClr val="black"/>
                </a:solidFill>
              </a:rPr>
              <a:t>by</a:t>
            </a:r>
            <a:r>
              <a:rPr lang="et-EE" dirty="0" smtClean="0">
                <a:solidFill>
                  <a:prstClr val="black"/>
                </a:solidFill>
              </a:rPr>
              <a:t> </a:t>
            </a:r>
            <a:r>
              <a:rPr lang="et-EE" dirty="0" err="1">
                <a:solidFill>
                  <a:prstClr val="black"/>
                </a:solidFill>
              </a:rPr>
              <a:t>forest</a:t>
            </a:r>
            <a:r>
              <a:rPr lang="et-EE" dirty="0">
                <a:solidFill>
                  <a:prstClr val="black"/>
                </a:solidFill>
              </a:rPr>
              <a:t> </a:t>
            </a:r>
            <a:r>
              <a:rPr lang="et-EE" dirty="0" err="1">
                <a:solidFill>
                  <a:prstClr val="black"/>
                </a:solidFill>
              </a:rPr>
              <a:t>type</a:t>
            </a:r>
            <a:endParaRPr lang="et-EE" sz="1600" dirty="0">
              <a:solidFill>
                <a:prstClr val="black"/>
              </a:solidFill>
              <a:ea typeface="Calibri"/>
              <a:cs typeface="Times New Roman"/>
            </a:endParaRPr>
          </a:p>
          <a:p>
            <a:endParaRPr lang="et-EE" b="1" dirty="0" smtClean="0">
              <a:solidFill>
                <a:prstClr val="black"/>
              </a:solidFill>
            </a:endParaRPr>
          </a:p>
          <a:p>
            <a:endParaRPr lang="et-EE" dirty="0">
              <a:solidFill>
                <a:prstClr val="black"/>
              </a:solidFill>
            </a:endParaRPr>
          </a:p>
          <a:p>
            <a:r>
              <a:rPr lang="et-EE" sz="1600" b="1" dirty="0" smtClean="0">
                <a:solidFill>
                  <a:srgbClr val="EEECE1">
                    <a:lumMod val="50000"/>
                  </a:srgbClr>
                </a:solidFill>
              </a:rPr>
              <a:t>  </a:t>
            </a:r>
            <a:endParaRPr lang="et-EE" sz="1600" b="1" dirty="0">
              <a:solidFill>
                <a:srgbClr val="EEECE1">
                  <a:lumMod val="50000"/>
                </a:srgbClr>
              </a:solidFill>
            </a:endParaRPr>
          </a:p>
        </p:txBody>
      </p:sp>
      <p:grpSp>
        <p:nvGrpSpPr>
          <p:cNvPr id="10" name="Group 9"/>
          <p:cNvGrpSpPr/>
          <p:nvPr/>
        </p:nvGrpSpPr>
        <p:grpSpPr>
          <a:xfrm>
            <a:off x="999063" y="573796"/>
            <a:ext cx="2808312" cy="2801825"/>
            <a:chOff x="971600" y="692696"/>
            <a:chExt cx="2808312" cy="2801825"/>
          </a:xfrm>
        </p:grpSpPr>
        <p:pic>
          <p:nvPicPr>
            <p:cNvPr id="8195"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17804" r="61550" b="51070"/>
            <a:stretch/>
          </p:blipFill>
          <p:spPr bwMode="auto">
            <a:xfrm>
              <a:off x="971600" y="968991"/>
              <a:ext cx="1110783" cy="96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50000" r="78200"/>
            <a:stretch/>
          </p:blipFill>
          <p:spPr bwMode="auto">
            <a:xfrm>
              <a:off x="971600" y="1937982"/>
              <a:ext cx="629781" cy="1556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053204" y="692696"/>
              <a:ext cx="2726708" cy="2739211"/>
            </a:xfrm>
            <a:prstGeom prst="rect">
              <a:avLst/>
            </a:prstGeom>
            <a:noFill/>
          </p:spPr>
          <p:txBody>
            <a:bodyPr wrap="none" rtlCol="0">
              <a:spAutoFit/>
            </a:bodyPr>
            <a:lstStyle/>
            <a:p>
              <a:r>
                <a:rPr lang="et-EE" b="1" dirty="0" smtClean="0">
                  <a:solidFill>
                    <a:prstClr val="black"/>
                  </a:solidFill>
                </a:rPr>
                <a:t>Number of </a:t>
              </a:r>
              <a:r>
                <a:rPr lang="et-EE" b="1" dirty="0" err="1" smtClean="0">
                  <a:solidFill>
                    <a:prstClr val="black"/>
                  </a:solidFill>
                </a:rPr>
                <a:t>tree</a:t>
              </a:r>
              <a:r>
                <a:rPr lang="et-EE" b="1" dirty="0" smtClean="0">
                  <a:solidFill>
                    <a:prstClr val="black"/>
                  </a:solidFill>
                </a:rPr>
                <a:t> </a:t>
              </a:r>
              <a:r>
                <a:rPr lang="et-EE" b="1" dirty="0" err="1" smtClean="0">
                  <a:solidFill>
                    <a:prstClr val="black"/>
                  </a:solidFill>
                </a:rPr>
                <a:t>species</a:t>
              </a:r>
              <a:endParaRPr lang="et-EE" b="1" dirty="0" smtClean="0">
                <a:solidFill>
                  <a:prstClr val="black"/>
                </a:solidFill>
              </a:endParaRPr>
            </a:p>
            <a:p>
              <a:endParaRPr lang="et-EE" dirty="0">
                <a:solidFill>
                  <a:prstClr val="black"/>
                </a:solidFill>
              </a:endParaRPr>
            </a:p>
            <a:p>
              <a:r>
                <a:rPr lang="et-EE" dirty="0" smtClean="0">
                  <a:solidFill>
                    <a:prstClr val="black"/>
                  </a:solidFill>
                </a:rPr>
                <a:t>  </a:t>
              </a:r>
            </a:p>
            <a:p>
              <a:endParaRPr lang="et-EE" dirty="0">
                <a:solidFill>
                  <a:prstClr val="black"/>
                </a:solidFill>
              </a:endParaRPr>
            </a:p>
            <a:p>
              <a:endParaRPr lang="et-EE" dirty="0" smtClean="0">
                <a:solidFill>
                  <a:prstClr val="black"/>
                </a:solidFill>
              </a:endParaRPr>
            </a:p>
            <a:p>
              <a:pPr>
                <a:spcBef>
                  <a:spcPts val="300"/>
                </a:spcBef>
              </a:pPr>
              <a:r>
                <a:rPr lang="et-EE" b="1" dirty="0">
                  <a:solidFill>
                    <a:prstClr val="black"/>
                  </a:solidFill>
                </a:rPr>
                <a:t> </a:t>
              </a:r>
              <a:r>
                <a:rPr lang="et-EE" b="1" dirty="0" smtClean="0">
                  <a:solidFill>
                    <a:prstClr val="black"/>
                  </a:solidFill>
                </a:rPr>
                <a:t>       1 </a:t>
              </a:r>
              <a:r>
                <a:rPr lang="et-EE" b="1" dirty="0" err="1" smtClean="0">
                  <a:solidFill>
                    <a:prstClr val="black"/>
                  </a:solidFill>
                </a:rPr>
                <a:t>tree</a:t>
              </a:r>
              <a:r>
                <a:rPr lang="et-EE" b="1" dirty="0" smtClean="0">
                  <a:solidFill>
                    <a:prstClr val="black"/>
                  </a:solidFill>
                </a:rPr>
                <a:t> </a:t>
              </a:r>
              <a:r>
                <a:rPr lang="et-EE" b="1" dirty="0" err="1" smtClean="0">
                  <a:solidFill>
                    <a:prstClr val="black"/>
                  </a:solidFill>
                </a:rPr>
                <a:t>species</a:t>
              </a:r>
              <a:endParaRPr lang="et-EE" b="1" dirty="0" smtClean="0">
                <a:solidFill>
                  <a:prstClr val="black"/>
                </a:solidFill>
              </a:endParaRPr>
            </a:p>
            <a:p>
              <a:pPr>
                <a:spcBef>
                  <a:spcPts val="300"/>
                </a:spcBef>
              </a:pPr>
              <a:r>
                <a:rPr lang="et-EE" b="1" dirty="0">
                  <a:solidFill>
                    <a:prstClr val="black"/>
                  </a:solidFill>
                </a:rPr>
                <a:t> </a:t>
              </a:r>
              <a:r>
                <a:rPr lang="et-EE" b="1" dirty="0" smtClean="0">
                  <a:solidFill>
                    <a:prstClr val="black"/>
                  </a:solidFill>
                </a:rPr>
                <a:t>       2-3 </a:t>
              </a:r>
              <a:r>
                <a:rPr lang="et-EE" b="1" dirty="0" err="1" smtClean="0">
                  <a:solidFill>
                    <a:prstClr val="black"/>
                  </a:solidFill>
                </a:rPr>
                <a:t>tree</a:t>
              </a:r>
              <a:r>
                <a:rPr lang="et-EE" b="1" dirty="0" smtClean="0">
                  <a:solidFill>
                    <a:prstClr val="black"/>
                  </a:solidFill>
                </a:rPr>
                <a:t> </a:t>
              </a:r>
              <a:r>
                <a:rPr lang="et-EE" b="1" dirty="0" err="1" smtClean="0">
                  <a:solidFill>
                    <a:prstClr val="black"/>
                  </a:solidFill>
                </a:rPr>
                <a:t>species</a:t>
              </a:r>
              <a:endParaRPr lang="et-EE" b="1" dirty="0" smtClean="0">
                <a:solidFill>
                  <a:prstClr val="black"/>
                </a:solidFill>
              </a:endParaRPr>
            </a:p>
            <a:p>
              <a:pPr>
                <a:spcBef>
                  <a:spcPts val="300"/>
                </a:spcBef>
              </a:pPr>
              <a:r>
                <a:rPr lang="et-EE" b="1" dirty="0">
                  <a:solidFill>
                    <a:prstClr val="black"/>
                  </a:solidFill>
                </a:rPr>
                <a:t> </a:t>
              </a:r>
              <a:r>
                <a:rPr lang="et-EE" b="1" dirty="0" smtClean="0">
                  <a:solidFill>
                    <a:prstClr val="black"/>
                  </a:solidFill>
                </a:rPr>
                <a:t>       4-5 </a:t>
              </a:r>
              <a:r>
                <a:rPr lang="et-EE" b="1" dirty="0" err="1" smtClean="0">
                  <a:solidFill>
                    <a:prstClr val="black"/>
                  </a:solidFill>
                </a:rPr>
                <a:t>tree</a:t>
              </a:r>
              <a:r>
                <a:rPr lang="et-EE" b="1" dirty="0" smtClean="0">
                  <a:solidFill>
                    <a:prstClr val="black"/>
                  </a:solidFill>
                </a:rPr>
                <a:t> </a:t>
              </a:r>
              <a:r>
                <a:rPr lang="et-EE" b="1" dirty="0" err="1" smtClean="0">
                  <a:solidFill>
                    <a:prstClr val="black"/>
                  </a:solidFill>
                </a:rPr>
                <a:t>species</a:t>
              </a:r>
              <a:endParaRPr lang="et-EE" b="1" dirty="0" smtClean="0">
                <a:solidFill>
                  <a:prstClr val="black"/>
                </a:solidFill>
              </a:endParaRPr>
            </a:p>
            <a:p>
              <a:pPr>
                <a:spcBef>
                  <a:spcPts val="300"/>
                </a:spcBef>
              </a:pPr>
              <a:r>
                <a:rPr lang="et-EE" b="1" dirty="0" smtClean="0">
                  <a:solidFill>
                    <a:prstClr val="black"/>
                  </a:solidFill>
                </a:rPr>
                <a:t>        6 </a:t>
              </a:r>
              <a:r>
                <a:rPr lang="et-EE" b="1" dirty="0" err="1" smtClean="0">
                  <a:solidFill>
                    <a:prstClr val="black"/>
                  </a:solidFill>
                </a:rPr>
                <a:t>or</a:t>
              </a:r>
              <a:r>
                <a:rPr lang="et-EE" b="1" dirty="0" smtClean="0">
                  <a:solidFill>
                    <a:prstClr val="black"/>
                  </a:solidFill>
                </a:rPr>
                <a:t> </a:t>
              </a:r>
              <a:r>
                <a:rPr lang="et-EE" b="1" dirty="0" err="1" smtClean="0">
                  <a:solidFill>
                    <a:prstClr val="black"/>
                  </a:solidFill>
                </a:rPr>
                <a:t>more</a:t>
              </a:r>
              <a:r>
                <a:rPr lang="et-EE" b="1" dirty="0" smtClean="0">
                  <a:solidFill>
                    <a:prstClr val="black"/>
                  </a:solidFill>
                </a:rPr>
                <a:t> </a:t>
              </a:r>
              <a:r>
                <a:rPr lang="et-EE" b="1" dirty="0" err="1" smtClean="0">
                  <a:solidFill>
                    <a:prstClr val="black"/>
                  </a:solidFill>
                </a:rPr>
                <a:t>tree</a:t>
              </a:r>
              <a:r>
                <a:rPr lang="et-EE" b="1" dirty="0" smtClean="0">
                  <a:solidFill>
                    <a:prstClr val="black"/>
                  </a:solidFill>
                </a:rPr>
                <a:t> </a:t>
              </a:r>
              <a:r>
                <a:rPr lang="et-EE" b="1" dirty="0" err="1" smtClean="0">
                  <a:solidFill>
                    <a:prstClr val="black"/>
                  </a:solidFill>
                </a:rPr>
                <a:t>species</a:t>
              </a:r>
              <a:endParaRPr lang="et-EE" b="1" dirty="0" smtClean="0">
                <a:solidFill>
                  <a:prstClr val="black"/>
                </a:solidFill>
              </a:endParaRPr>
            </a:p>
          </p:txBody>
        </p:sp>
      </p:grpSp>
    </p:spTree>
    <p:extLst>
      <p:ext uri="{BB962C8B-B14F-4D97-AF65-F5344CB8AC3E}">
        <p14:creationId xmlns:p14="http://schemas.microsoft.com/office/powerpoint/2010/main" val="106216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16632"/>
            <a:ext cx="8856984" cy="523220"/>
          </a:xfrm>
          <a:prstGeom prst="rect">
            <a:avLst/>
          </a:prstGeom>
        </p:spPr>
        <p:txBody>
          <a:bodyPr wrap="square">
            <a:spAutoFit/>
          </a:bodyPr>
          <a:lstStyle/>
          <a:p>
            <a:r>
              <a:rPr lang="et-EE" sz="2800" b="1" dirty="0" smtClean="0">
                <a:solidFill>
                  <a:srgbClr val="EEECE1">
                    <a:lumMod val="50000"/>
                  </a:srgbClr>
                </a:solidFill>
              </a:rPr>
              <a:t>SFM C&amp;I - CONCLUSION</a:t>
            </a:r>
            <a:endParaRPr lang="en-US" sz="2800" b="1" dirty="0" smtClean="0">
              <a:solidFill>
                <a:srgbClr val="EEECE1">
                  <a:lumMod val="50000"/>
                </a:srgbClr>
              </a:solidFill>
            </a:endParaRPr>
          </a:p>
        </p:txBody>
      </p:sp>
      <p:sp>
        <p:nvSpPr>
          <p:cNvPr id="2" name="Rectangle 1"/>
          <p:cNvSpPr/>
          <p:nvPr/>
        </p:nvSpPr>
        <p:spPr>
          <a:xfrm>
            <a:off x="179512" y="672190"/>
            <a:ext cx="8964488" cy="4250394"/>
          </a:xfrm>
          <a:prstGeom prst="rect">
            <a:avLst/>
          </a:prstGeom>
        </p:spPr>
        <p:txBody>
          <a:bodyPr wrap="square">
            <a:spAutoFit/>
          </a:bodyPr>
          <a:lstStyle/>
          <a:p>
            <a:pPr>
              <a:lnSpc>
                <a:spcPct val="115000"/>
              </a:lnSpc>
              <a:spcBef>
                <a:spcPts val="1000"/>
              </a:spcBef>
            </a:pPr>
            <a:r>
              <a:rPr lang="en-US" sz="2800" b="1" dirty="0" smtClean="0">
                <a:solidFill>
                  <a:srgbClr val="4F81BD">
                    <a:lumMod val="75000"/>
                  </a:srgbClr>
                </a:solidFill>
                <a:ea typeface="Times New Roman"/>
                <a:cs typeface="Times New Roman"/>
              </a:rPr>
              <a:t>C&amp;I for SFM PROCESSES CAN BE CONSIDERED AS</a:t>
            </a:r>
            <a:r>
              <a:rPr lang="en-US" sz="2800" b="1" dirty="0" smtClean="0">
                <a:solidFill>
                  <a:srgbClr val="4F81BD">
                    <a:lumMod val="50000"/>
                  </a:srgbClr>
                </a:solidFill>
                <a:ea typeface="Times New Roman"/>
                <a:cs typeface="Times New Roman"/>
              </a:rPr>
              <a:t>:</a:t>
            </a:r>
            <a:endParaRPr lang="et-EE" sz="2800" b="1" dirty="0" smtClean="0">
              <a:solidFill>
                <a:srgbClr val="4F81BD">
                  <a:lumMod val="50000"/>
                </a:srgbClr>
              </a:solidFill>
              <a:ea typeface="Times New Roman"/>
              <a:cs typeface="Times New Roman"/>
            </a:endParaRPr>
          </a:p>
          <a:p>
            <a:pPr marL="457200" indent="-457200">
              <a:buFont typeface="Cambria" panose="02040503050406030204" pitchFamily="18" charset="0"/>
              <a:buChar char="-"/>
            </a:pPr>
            <a:r>
              <a:rPr lang="et-EE" sz="2000" b="1" dirty="0" smtClean="0">
                <a:solidFill>
                  <a:srgbClr val="4F81BD">
                    <a:lumMod val="50000"/>
                  </a:srgbClr>
                </a:solidFill>
                <a:ea typeface="Calibri"/>
                <a:cs typeface="Times New Roman"/>
              </a:rPr>
              <a:t>l</a:t>
            </a:r>
            <a:r>
              <a:rPr lang="en-US" sz="2000" b="1" dirty="0" smtClean="0">
                <a:solidFill>
                  <a:srgbClr val="4F81BD">
                    <a:lumMod val="50000"/>
                  </a:srgbClr>
                </a:solidFill>
                <a:ea typeface="Calibri"/>
                <a:cs typeface="Times New Roman"/>
              </a:rPr>
              <a:t>ink </a:t>
            </a:r>
            <a:r>
              <a:rPr lang="en-US" sz="2000" dirty="0" smtClean="0">
                <a:solidFill>
                  <a:prstClr val="black"/>
                </a:solidFill>
                <a:ea typeface="Calibri"/>
                <a:cs typeface="Times New Roman"/>
              </a:rPr>
              <a:t>between:</a:t>
            </a:r>
            <a:endParaRPr lang="et-EE" sz="2000" dirty="0" smtClean="0">
              <a:solidFill>
                <a:prstClr val="black"/>
              </a:solidFill>
              <a:ea typeface="Calibri"/>
              <a:cs typeface="Times New Roman"/>
            </a:endParaRPr>
          </a:p>
          <a:p>
            <a:pPr marL="1077913" indent="-627063">
              <a:buFont typeface="+mj-lt"/>
              <a:buAutoNum type="alphaLcParenR"/>
            </a:pPr>
            <a:r>
              <a:rPr lang="et-EE" sz="2000" dirty="0" smtClean="0">
                <a:solidFill>
                  <a:prstClr val="black"/>
                </a:solidFill>
                <a:ea typeface="Times New Roman"/>
                <a:cs typeface="Times New Roman"/>
              </a:rPr>
              <a:t>t</a:t>
            </a:r>
            <a:r>
              <a:rPr lang="en-US" sz="2000" dirty="0" err="1" smtClean="0">
                <a:solidFill>
                  <a:prstClr val="black"/>
                </a:solidFill>
                <a:ea typeface="Times New Roman"/>
                <a:cs typeface="Times New Roman"/>
              </a:rPr>
              <a:t>echnical</a:t>
            </a:r>
            <a:r>
              <a:rPr lang="en-US" sz="2000" dirty="0" smtClean="0">
                <a:solidFill>
                  <a:prstClr val="black"/>
                </a:solidFill>
                <a:ea typeface="Times New Roman"/>
                <a:cs typeface="Times New Roman"/>
              </a:rPr>
              <a:t> level (data management) and </a:t>
            </a:r>
            <a:endParaRPr lang="et-EE" sz="2000" dirty="0" smtClean="0">
              <a:solidFill>
                <a:prstClr val="black"/>
              </a:solidFill>
              <a:ea typeface="Times New Roman"/>
              <a:cs typeface="Times New Roman"/>
            </a:endParaRPr>
          </a:p>
          <a:p>
            <a:pPr marL="1077913" indent="-627063">
              <a:buFont typeface="+mj-lt"/>
              <a:buAutoNum type="alphaLcParenR"/>
            </a:pPr>
            <a:r>
              <a:rPr lang="et-EE" sz="2000" dirty="0" smtClean="0">
                <a:solidFill>
                  <a:prstClr val="black"/>
                </a:solidFill>
                <a:ea typeface="Times New Roman"/>
                <a:cs typeface="Times New Roman"/>
              </a:rPr>
              <a:t>p</a:t>
            </a:r>
            <a:r>
              <a:rPr lang="en-US" sz="2000" dirty="0" err="1" smtClean="0">
                <a:solidFill>
                  <a:prstClr val="black"/>
                </a:solidFill>
                <a:ea typeface="Times New Roman"/>
                <a:cs typeface="Times New Roman"/>
              </a:rPr>
              <a:t>olicy</a:t>
            </a:r>
            <a:r>
              <a:rPr lang="en-US" sz="2000" dirty="0" smtClean="0">
                <a:solidFill>
                  <a:prstClr val="black"/>
                </a:solidFill>
                <a:ea typeface="Times New Roman"/>
                <a:cs typeface="Times New Roman"/>
              </a:rPr>
              <a:t> level (policy formulation and implementation),</a:t>
            </a:r>
            <a:endParaRPr lang="et-EE" sz="2000" dirty="0" smtClean="0">
              <a:solidFill>
                <a:prstClr val="black"/>
              </a:solidFill>
              <a:ea typeface="Times New Roman"/>
              <a:cs typeface="Times New Roman"/>
            </a:endParaRPr>
          </a:p>
          <a:p>
            <a:pPr marL="457200" indent="-457200">
              <a:buFont typeface="Cambria" panose="02040503050406030204" pitchFamily="18" charset="0"/>
              <a:buChar char="-"/>
            </a:pPr>
            <a:r>
              <a:rPr lang="et-EE" sz="2000" b="1" dirty="0" smtClean="0">
                <a:solidFill>
                  <a:srgbClr val="4F81BD">
                    <a:lumMod val="50000"/>
                  </a:srgbClr>
                </a:solidFill>
                <a:ea typeface="Calibri"/>
                <a:cs typeface="Times New Roman"/>
              </a:rPr>
              <a:t>f</a:t>
            </a:r>
            <a:r>
              <a:rPr lang="en-US" sz="2000" b="1" dirty="0" err="1" smtClean="0">
                <a:solidFill>
                  <a:srgbClr val="4F81BD">
                    <a:lumMod val="50000"/>
                  </a:srgbClr>
                </a:solidFill>
                <a:ea typeface="Calibri"/>
                <a:cs typeface="Times New Roman"/>
              </a:rPr>
              <a:t>orum</a:t>
            </a:r>
            <a:r>
              <a:rPr lang="en-US" sz="2000" b="1" dirty="0" smtClean="0">
                <a:solidFill>
                  <a:srgbClr val="4F81BD">
                    <a:lumMod val="50000"/>
                  </a:srgbClr>
                </a:solidFill>
                <a:ea typeface="Calibri"/>
                <a:cs typeface="Times New Roman"/>
              </a:rPr>
              <a:t> </a:t>
            </a:r>
            <a:r>
              <a:rPr lang="en-US" sz="2000" dirty="0" smtClean="0">
                <a:solidFill>
                  <a:prstClr val="black"/>
                </a:solidFill>
                <a:ea typeface="Calibri"/>
                <a:cs typeface="Times New Roman"/>
              </a:rPr>
              <a:t>for inclusion of stakeholders of forest and other sectors,</a:t>
            </a:r>
            <a:endParaRPr lang="et-EE" sz="2000" dirty="0" smtClean="0">
              <a:solidFill>
                <a:prstClr val="black"/>
              </a:solidFill>
              <a:ea typeface="Calibri"/>
              <a:cs typeface="Times New Roman"/>
            </a:endParaRPr>
          </a:p>
          <a:p>
            <a:pPr marL="457200" indent="-457200">
              <a:buFont typeface="Cambria" panose="02040503050406030204" pitchFamily="18" charset="0"/>
              <a:buChar char="-"/>
            </a:pPr>
            <a:r>
              <a:rPr lang="et-EE" sz="2000" b="1" dirty="0" smtClean="0">
                <a:solidFill>
                  <a:srgbClr val="4F81BD">
                    <a:lumMod val="50000"/>
                  </a:srgbClr>
                </a:solidFill>
                <a:ea typeface="Calibri"/>
                <a:cs typeface="Times New Roman"/>
              </a:rPr>
              <a:t>c</a:t>
            </a:r>
            <a:r>
              <a:rPr lang="en-US" sz="2000" b="1" dirty="0" err="1" smtClean="0">
                <a:solidFill>
                  <a:srgbClr val="4F81BD">
                    <a:lumMod val="50000"/>
                  </a:srgbClr>
                </a:solidFill>
                <a:ea typeface="Calibri"/>
                <a:cs typeface="Times New Roman"/>
              </a:rPr>
              <a:t>ommunication</a:t>
            </a:r>
            <a:r>
              <a:rPr lang="en-US" sz="2000" b="1" dirty="0" smtClean="0">
                <a:solidFill>
                  <a:srgbClr val="4F81BD">
                    <a:lumMod val="50000"/>
                  </a:srgbClr>
                </a:solidFill>
                <a:ea typeface="Calibri"/>
                <a:cs typeface="Times New Roman"/>
              </a:rPr>
              <a:t> tool </a:t>
            </a:r>
            <a:r>
              <a:rPr lang="en-US" sz="2000" dirty="0" smtClean="0">
                <a:solidFill>
                  <a:prstClr val="black"/>
                </a:solidFill>
                <a:ea typeface="Calibri"/>
                <a:cs typeface="Times New Roman"/>
              </a:rPr>
              <a:t>to inform parties at different levels and sectors</a:t>
            </a:r>
            <a:endParaRPr lang="et-EE" sz="2000" b="1" dirty="0">
              <a:solidFill>
                <a:srgbClr val="4F6228"/>
              </a:solidFill>
              <a:ea typeface="Calibri"/>
              <a:cs typeface="Times New Roman"/>
            </a:endParaRPr>
          </a:p>
          <a:p>
            <a:r>
              <a:rPr lang="et-EE" sz="1000" b="1" dirty="0" smtClean="0">
                <a:solidFill>
                  <a:srgbClr val="4F81BD"/>
                </a:solidFill>
                <a:ea typeface="Calibri"/>
                <a:cs typeface="Times New Roman"/>
              </a:rPr>
              <a:t> </a:t>
            </a:r>
            <a:r>
              <a:rPr lang="et-EE" sz="800" b="1" dirty="0" smtClean="0">
                <a:solidFill>
                  <a:srgbClr val="4F81BD">
                    <a:lumMod val="75000"/>
                  </a:srgbClr>
                </a:solidFill>
                <a:ea typeface="Times New Roman"/>
                <a:cs typeface="Times New Roman"/>
              </a:rPr>
              <a:t> </a:t>
            </a:r>
          </a:p>
          <a:p>
            <a:pPr marL="463550" indent="-463550"/>
            <a:r>
              <a:rPr lang="en-US" sz="2400" b="1" dirty="0" smtClean="0">
                <a:solidFill>
                  <a:srgbClr val="4F81BD">
                    <a:lumMod val="75000"/>
                  </a:srgbClr>
                </a:solidFill>
                <a:ea typeface="Times New Roman"/>
                <a:cs typeface="Times New Roman"/>
              </a:rPr>
              <a:t>C&amp;I for SFM IS NOT FIXED FOR COUNTRIES </a:t>
            </a:r>
            <a:endParaRPr lang="et-EE" sz="2400" b="1" dirty="0" smtClean="0">
              <a:solidFill>
                <a:srgbClr val="4F81BD">
                  <a:lumMod val="75000"/>
                </a:srgbClr>
              </a:solidFill>
              <a:ea typeface="Times New Roman"/>
              <a:cs typeface="Times New Roman"/>
            </a:endParaRPr>
          </a:p>
          <a:p>
            <a:pPr marL="463550" indent="-463550"/>
            <a:r>
              <a:rPr lang="en-US" sz="2000" dirty="0" smtClean="0">
                <a:solidFill>
                  <a:prstClr val="black"/>
                </a:solidFill>
                <a:ea typeface="Times New Roman"/>
                <a:cs typeface="Times New Roman"/>
              </a:rPr>
              <a:t>It can be flexibly </a:t>
            </a:r>
            <a:r>
              <a:rPr lang="en-US" sz="2000" b="1" dirty="0" smtClean="0">
                <a:solidFill>
                  <a:srgbClr val="4F81BD">
                    <a:lumMod val="50000"/>
                  </a:srgbClr>
                </a:solidFill>
                <a:ea typeface="Times New Roman"/>
                <a:cs typeface="Times New Roman"/>
              </a:rPr>
              <a:t>adjusted to</a:t>
            </a:r>
            <a:r>
              <a:rPr lang="et-EE" sz="2000" b="1" dirty="0" smtClean="0">
                <a:solidFill>
                  <a:srgbClr val="4F81BD">
                    <a:lumMod val="50000"/>
                  </a:srgbClr>
                </a:solidFill>
                <a:ea typeface="Times New Roman"/>
                <a:cs typeface="Times New Roman"/>
              </a:rPr>
              <a:t> </a:t>
            </a:r>
            <a:r>
              <a:rPr lang="et-EE" sz="2000" b="1" dirty="0" smtClean="0">
                <a:solidFill>
                  <a:srgbClr val="4F81BD">
                    <a:lumMod val="50000"/>
                  </a:srgbClr>
                </a:solidFill>
                <a:ea typeface="Calibri"/>
                <a:cs typeface="Times New Roman"/>
              </a:rPr>
              <a:t>n</a:t>
            </a:r>
            <a:r>
              <a:rPr lang="en-US" sz="2000" b="1" dirty="0" err="1" smtClean="0">
                <a:solidFill>
                  <a:srgbClr val="4F81BD">
                    <a:lumMod val="50000"/>
                  </a:srgbClr>
                </a:solidFill>
                <a:ea typeface="Calibri"/>
                <a:cs typeface="Times New Roman"/>
              </a:rPr>
              <a:t>ational</a:t>
            </a:r>
            <a:r>
              <a:rPr lang="en-US" sz="2000" b="1" dirty="0" smtClean="0">
                <a:solidFill>
                  <a:srgbClr val="4F81BD">
                    <a:lumMod val="50000"/>
                  </a:srgbClr>
                </a:solidFill>
                <a:ea typeface="Calibri"/>
                <a:cs typeface="Times New Roman"/>
              </a:rPr>
              <a:t> needs and </a:t>
            </a:r>
            <a:r>
              <a:rPr lang="et-EE" sz="2000" b="1" dirty="0" smtClean="0">
                <a:solidFill>
                  <a:srgbClr val="4F81BD">
                    <a:lumMod val="50000"/>
                  </a:srgbClr>
                </a:solidFill>
                <a:ea typeface="Calibri"/>
                <a:cs typeface="Times New Roman"/>
              </a:rPr>
              <a:t>e</a:t>
            </a:r>
            <a:r>
              <a:rPr lang="en-US" sz="2000" b="1" dirty="0" smtClean="0">
                <a:solidFill>
                  <a:srgbClr val="4F81BD">
                    <a:lumMod val="50000"/>
                  </a:srgbClr>
                </a:solidFill>
                <a:ea typeface="Calibri"/>
                <a:cs typeface="Times New Roman"/>
              </a:rPr>
              <a:t>merging issues</a:t>
            </a:r>
            <a:endParaRPr lang="et-EE" sz="2000" b="1" dirty="0" smtClean="0">
              <a:solidFill>
                <a:srgbClr val="4F81BD">
                  <a:lumMod val="50000"/>
                </a:srgbClr>
              </a:solidFill>
              <a:ea typeface="Calibri"/>
              <a:cs typeface="Times New Roman"/>
            </a:endParaRPr>
          </a:p>
          <a:p>
            <a:pPr marL="463550" indent="-463550"/>
            <a:r>
              <a:rPr lang="et-EE" sz="2000" dirty="0" smtClean="0">
                <a:solidFill>
                  <a:prstClr val="black"/>
                </a:solidFill>
                <a:ea typeface="Times New Roman"/>
                <a:cs typeface="Times New Roman"/>
              </a:rPr>
              <a:t>a</a:t>
            </a:r>
            <a:r>
              <a:rPr lang="en-US" sz="2000" dirty="0" err="1" smtClean="0">
                <a:solidFill>
                  <a:prstClr val="black"/>
                </a:solidFill>
                <a:ea typeface="Times New Roman"/>
                <a:cs typeface="Times New Roman"/>
              </a:rPr>
              <a:t>nd</a:t>
            </a:r>
            <a:r>
              <a:rPr lang="en-US" sz="2000" dirty="0" smtClean="0">
                <a:solidFill>
                  <a:prstClr val="black"/>
                </a:solidFill>
                <a:ea typeface="Times New Roman"/>
                <a:cs typeface="Times New Roman"/>
              </a:rPr>
              <a:t> is practical/useful tool in progress towards </a:t>
            </a:r>
            <a:r>
              <a:rPr lang="et-EE" sz="2000" dirty="0" smtClean="0">
                <a:solidFill>
                  <a:prstClr val="black"/>
                </a:solidFill>
                <a:ea typeface="Times New Roman"/>
                <a:cs typeface="Times New Roman"/>
              </a:rPr>
              <a:t>SFM</a:t>
            </a:r>
            <a:r>
              <a:rPr lang="en-US" sz="2000" dirty="0" smtClean="0">
                <a:solidFill>
                  <a:prstClr val="black"/>
                </a:solidFill>
                <a:ea typeface="Times New Roman"/>
                <a:cs typeface="Times New Roman"/>
              </a:rPr>
              <a:t>. </a:t>
            </a:r>
            <a:endParaRPr lang="et-EE" sz="2000" dirty="0" smtClean="0">
              <a:solidFill>
                <a:prstClr val="black"/>
              </a:solidFill>
              <a:ea typeface="Times New Roman"/>
              <a:cs typeface="Times New Roman"/>
            </a:endParaRPr>
          </a:p>
          <a:p>
            <a:r>
              <a:rPr lang="et-EE" sz="1000" b="1" dirty="0" smtClean="0">
                <a:solidFill>
                  <a:srgbClr val="4F6228"/>
                </a:solidFill>
                <a:ea typeface="Times New Roman"/>
                <a:cs typeface="Times New Roman"/>
              </a:rPr>
              <a:t> </a:t>
            </a:r>
            <a:r>
              <a:rPr lang="et-EE" sz="800" b="1" dirty="0" smtClean="0">
                <a:solidFill>
                  <a:srgbClr val="4F81BD">
                    <a:lumMod val="75000"/>
                  </a:srgbClr>
                </a:solidFill>
                <a:ea typeface="Times New Roman"/>
                <a:cs typeface="Times New Roman"/>
              </a:rPr>
              <a:t> </a:t>
            </a:r>
          </a:p>
          <a:p>
            <a:r>
              <a:rPr lang="en-US" sz="2400" b="1" dirty="0" smtClean="0">
                <a:solidFill>
                  <a:srgbClr val="4F81BD">
                    <a:lumMod val="75000"/>
                  </a:srgbClr>
                </a:solidFill>
                <a:ea typeface="Times New Roman"/>
                <a:cs typeface="Times New Roman"/>
              </a:rPr>
              <a:t>C&amp;I PROCESSES ARE IN CONTINUOUS EVOLUTION </a:t>
            </a:r>
            <a:endParaRPr lang="et-EE" sz="2400" b="1" dirty="0" smtClean="0">
              <a:solidFill>
                <a:srgbClr val="4F81BD">
                  <a:lumMod val="75000"/>
                </a:srgbClr>
              </a:solidFill>
              <a:ea typeface="Times New Roman"/>
              <a:cs typeface="Times New Roman"/>
            </a:endParaRPr>
          </a:p>
          <a:p>
            <a:r>
              <a:rPr lang="et-EE" sz="2000" dirty="0" smtClean="0">
                <a:solidFill>
                  <a:prstClr val="black"/>
                </a:solidFill>
                <a:ea typeface="Times New Roman"/>
                <a:cs typeface="Times New Roman"/>
              </a:rPr>
              <a:t>and need </a:t>
            </a:r>
            <a:r>
              <a:rPr lang="et-EE" sz="2000" dirty="0" err="1" smtClean="0">
                <a:solidFill>
                  <a:prstClr val="black"/>
                </a:solidFill>
                <a:ea typeface="Times New Roman"/>
                <a:cs typeface="Times New Roman"/>
              </a:rPr>
              <a:t>to</a:t>
            </a:r>
            <a:r>
              <a:rPr lang="et-EE" sz="2000" dirty="0" smtClean="0">
                <a:solidFill>
                  <a:prstClr val="black"/>
                </a:solidFill>
                <a:ea typeface="Times New Roman"/>
                <a:cs typeface="Times New Roman"/>
              </a:rPr>
              <a:t> </a:t>
            </a:r>
            <a:r>
              <a:rPr lang="et-EE" sz="2000" dirty="0" err="1" smtClean="0">
                <a:solidFill>
                  <a:prstClr val="black"/>
                </a:solidFill>
                <a:ea typeface="Times New Roman"/>
                <a:cs typeface="Times New Roman"/>
              </a:rPr>
              <a:t>be</a:t>
            </a:r>
            <a:r>
              <a:rPr lang="et-EE" sz="2000" dirty="0" smtClean="0">
                <a:solidFill>
                  <a:prstClr val="black"/>
                </a:solidFill>
                <a:ea typeface="Times New Roman"/>
                <a:cs typeface="Times New Roman"/>
              </a:rPr>
              <a:t> </a:t>
            </a:r>
            <a:r>
              <a:rPr lang="et-EE" sz="2000" dirty="0" err="1" smtClean="0">
                <a:solidFill>
                  <a:prstClr val="black"/>
                </a:solidFill>
                <a:ea typeface="Times New Roman"/>
                <a:cs typeface="Times New Roman"/>
              </a:rPr>
              <a:t>adapted</a:t>
            </a:r>
            <a:r>
              <a:rPr lang="et-EE" sz="2000" dirty="0" smtClean="0">
                <a:solidFill>
                  <a:prstClr val="black"/>
                </a:solidFill>
                <a:ea typeface="Times New Roman"/>
                <a:cs typeface="Times New Roman"/>
              </a:rPr>
              <a:t> </a:t>
            </a:r>
            <a:r>
              <a:rPr lang="et-EE" sz="2000" dirty="0" err="1" smtClean="0">
                <a:solidFill>
                  <a:prstClr val="black"/>
                </a:solidFill>
                <a:ea typeface="Times New Roman"/>
                <a:cs typeface="Times New Roman"/>
              </a:rPr>
              <a:t>to</a:t>
            </a:r>
            <a:r>
              <a:rPr lang="et-EE" sz="2000" dirty="0" smtClean="0">
                <a:solidFill>
                  <a:prstClr val="black"/>
                </a:solidFill>
                <a:ea typeface="Times New Roman"/>
                <a:cs typeface="Times New Roman"/>
              </a:rPr>
              <a:t> </a:t>
            </a:r>
            <a:r>
              <a:rPr lang="en-US" sz="2000" dirty="0" smtClean="0">
                <a:solidFill>
                  <a:prstClr val="black"/>
                </a:solidFill>
                <a:ea typeface="Times New Roman"/>
                <a:cs typeface="Times New Roman"/>
              </a:rPr>
              <a:t>forest sector in green economy action plan</a:t>
            </a:r>
            <a:endParaRPr lang="et-EE" sz="2000" dirty="0" smtClean="0">
              <a:solidFill>
                <a:prstClr val="black"/>
              </a:solidFill>
              <a:ea typeface="Times New Roman"/>
              <a:cs typeface="Times New Roman"/>
            </a:endParaRPr>
          </a:p>
          <a:p>
            <a:r>
              <a:rPr lang="en-US" sz="1000" b="1" dirty="0" smtClean="0">
                <a:solidFill>
                  <a:srgbClr val="4F6228"/>
                </a:solidFill>
                <a:ea typeface="Times New Roman"/>
                <a:cs typeface="Times New Roman"/>
              </a:rPr>
              <a:t> </a:t>
            </a:r>
            <a:endParaRPr lang="et-EE" sz="1000" b="1" dirty="0" smtClean="0">
              <a:solidFill>
                <a:srgbClr val="4F81BD"/>
              </a:solidFill>
              <a:ea typeface="Times New Roman"/>
              <a:cs typeface="Times New Roman"/>
            </a:endParaRPr>
          </a:p>
        </p:txBody>
      </p:sp>
    </p:spTree>
    <p:extLst>
      <p:ext uri="{BB962C8B-B14F-4D97-AF65-F5344CB8AC3E}">
        <p14:creationId xmlns:p14="http://schemas.microsoft.com/office/powerpoint/2010/main" val="2189620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16632"/>
            <a:ext cx="8856984" cy="523220"/>
          </a:xfrm>
          <a:prstGeom prst="rect">
            <a:avLst/>
          </a:prstGeom>
        </p:spPr>
        <p:txBody>
          <a:bodyPr wrap="square">
            <a:spAutoFit/>
          </a:bodyPr>
          <a:lstStyle/>
          <a:p>
            <a:r>
              <a:rPr lang="et-EE" sz="2800" b="1" dirty="0" smtClean="0">
                <a:solidFill>
                  <a:srgbClr val="EEECE1">
                    <a:lumMod val="50000"/>
                  </a:srgbClr>
                </a:solidFill>
              </a:rPr>
              <a:t>NATIONAL FOREST MONITORING </a:t>
            </a:r>
            <a:endParaRPr lang="en-US" sz="2800" b="1" dirty="0" smtClean="0">
              <a:solidFill>
                <a:srgbClr val="EEECE1">
                  <a:lumMod val="50000"/>
                </a:srgbClr>
              </a:solidFill>
            </a:endParaRPr>
          </a:p>
        </p:txBody>
      </p:sp>
      <p:sp>
        <p:nvSpPr>
          <p:cNvPr id="2" name="Rectangle 1"/>
          <p:cNvSpPr/>
          <p:nvPr/>
        </p:nvSpPr>
        <p:spPr>
          <a:xfrm>
            <a:off x="179512" y="548680"/>
            <a:ext cx="8856984" cy="5847755"/>
          </a:xfrm>
          <a:prstGeom prst="rect">
            <a:avLst/>
          </a:prstGeom>
        </p:spPr>
        <p:txBody>
          <a:bodyPr wrap="square">
            <a:spAutoFit/>
          </a:bodyPr>
          <a:lstStyle/>
          <a:p>
            <a:r>
              <a:rPr lang="en-US" sz="2000" dirty="0" smtClean="0">
                <a:solidFill>
                  <a:srgbClr val="4F81BD">
                    <a:lumMod val="50000"/>
                  </a:srgbClr>
                </a:solidFill>
                <a:ea typeface="Times New Roman"/>
                <a:cs typeface="Times New Roman"/>
              </a:rPr>
              <a:t>FAO has formulated key principles for information management framework at national level – </a:t>
            </a:r>
            <a:r>
              <a:rPr lang="en-US" sz="2000" b="1" dirty="0" smtClean="0">
                <a:solidFill>
                  <a:srgbClr val="4F81BD">
                    <a:lumMod val="75000"/>
                  </a:srgbClr>
                </a:solidFill>
                <a:ea typeface="Times New Roman"/>
                <a:cs typeface="Times New Roman"/>
              </a:rPr>
              <a:t>NATIONAL FOREST MONITORING (NFM) </a:t>
            </a:r>
            <a:r>
              <a:rPr lang="et-EE" sz="2000" b="1" dirty="0" err="1" smtClean="0">
                <a:solidFill>
                  <a:srgbClr val="4F81BD">
                    <a:lumMod val="75000"/>
                  </a:srgbClr>
                </a:solidFill>
                <a:ea typeface="Times New Roman"/>
                <a:cs typeface="Times New Roman"/>
              </a:rPr>
              <a:t>which</a:t>
            </a:r>
            <a:r>
              <a:rPr lang="et-EE" sz="2000" b="1" dirty="0" smtClean="0">
                <a:solidFill>
                  <a:srgbClr val="4F81BD">
                    <a:lumMod val="75000"/>
                  </a:srgbClr>
                </a:solidFill>
                <a:ea typeface="Times New Roman"/>
                <a:cs typeface="Times New Roman"/>
              </a:rPr>
              <a:t> </a:t>
            </a:r>
            <a:r>
              <a:rPr lang="en-US" sz="2000" b="1" dirty="0" smtClean="0">
                <a:solidFill>
                  <a:srgbClr val="4F6228"/>
                </a:solidFill>
                <a:ea typeface="Times New Roman"/>
                <a:cs typeface="Times New Roman"/>
              </a:rPr>
              <a:t>may </a:t>
            </a:r>
            <a:r>
              <a:rPr lang="en-US" sz="2000" b="1" dirty="0">
                <a:solidFill>
                  <a:srgbClr val="4F6228"/>
                </a:solidFill>
                <a:ea typeface="Times New Roman"/>
                <a:cs typeface="Times New Roman"/>
              </a:rPr>
              <a:t>provide helping framework for countries in coping with increasing data needs and </a:t>
            </a:r>
            <a:r>
              <a:rPr lang="en-US" sz="2000" b="1" dirty="0" smtClean="0">
                <a:solidFill>
                  <a:srgbClr val="4F6228"/>
                </a:solidFill>
                <a:ea typeface="Times New Roman"/>
                <a:cs typeface="Times New Roman"/>
              </a:rPr>
              <a:t>in </a:t>
            </a:r>
            <a:r>
              <a:rPr lang="en-US" sz="2000" b="1" dirty="0">
                <a:solidFill>
                  <a:srgbClr val="4F6228"/>
                </a:solidFill>
                <a:ea typeface="Times New Roman"/>
                <a:cs typeface="Times New Roman"/>
              </a:rPr>
              <a:t>developing cost-effective and comprehensive forest information systems</a:t>
            </a:r>
            <a:r>
              <a:rPr lang="en-US" sz="2000" b="1" dirty="0" smtClean="0">
                <a:solidFill>
                  <a:srgbClr val="4F6228"/>
                </a:solidFill>
                <a:ea typeface="Times New Roman"/>
                <a:cs typeface="Times New Roman"/>
              </a:rPr>
              <a:t>.</a:t>
            </a:r>
            <a:r>
              <a:rPr lang="et-EE" sz="2000" b="1" i="1" dirty="0">
                <a:solidFill>
                  <a:srgbClr val="FF0000"/>
                </a:solidFill>
              </a:rPr>
              <a:t> </a:t>
            </a:r>
            <a:endParaRPr lang="et-EE" sz="2000" b="1" i="1" dirty="0" smtClean="0">
              <a:solidFill>
                <a:srgbClr val="FF0000"/>
              </a:solidFill>
            </a:endParaRPr>
          </a:p>
          <a:p>
            <a:r>
              <a:rPr lang="et-EE" sz="2000" b="1" i="1" dirty="0" smtClean="0">
                <a:solidFill>
                  <a:srgbClr val="FF0000"/>
                </a:solidFill>
              </a:rPr>
              <a:t>NFM </a:t>
            </a:r>
            <a:r>
              <a:rPr lang="en-US" sz="2000" b="1" i="1" dirty="0">
                <a:solidFill>
                  <a:srgbClr val="FF0000"/>
                </a:solidFill>
              </a:rPr>
              <a:t>may be considered a standard survey activity </a:t>
            </a:r>
            <a:endParaRPr lang="et-EE" sz="2000" b="1" i="1" dirty="0">
              <a:solidFill>
                <a:srgbClr val="FF0000"/>
              </a:solidFill>
            </a:endParaRPr>
          </a:p>
          <a:p>
            <a:endParaRPr lang="en-US" sz="2000" b="1" dirty="0">
              <a:solidFill>
                <a:srgbClr val="4F81BD">
                  <a:lumMod val="75000"/>
                </a:srgbClr>
              </a:solidFill>
              <a:ea typeface="Times New Roman"/>
              <a:cs typeface="Times New Roman"/>
            </a:endParaRPr>
          </a:p>
          <a:p>
            <a:r>
              <a:rPr lang="en-US" sz="2000" b="1" dirty="0" smtClean="0">
                <a:solidFill>
                  <a:srgbClr val="1F497D">
                    <a:lumMod val="50000"/>
                  </a:srgbClr>
                </a:solidFill>
                <a:ea typeface="Times New Roman"/>
                <a:cs typeface="Times New Roman"/>
              </a:rPr>
              <a:t>Voluntary guideline</a:t>
            </a:r>
            <a:r>
              <a:rPr lang="et-EE" sz="2000" b="1" dirty="0" smtClean="0">
                <a:solidFill>
                  <a:srgbClr val="1F497D">
                    <a:lumMod val="50000"/>
                  </a:srgbClr>
                </a:solidFill>
                <a:ea typeface="Times New Roman"/>
                <a:cs typeface="Times New Roman"/>
              </a:rPr>
              <a:t>s</a:t>
            </a:r>
            <a:r>
              <a:rPr lang="en-US" sz="2000" b="1" dirty="0" smtClean="0">
                <a:solidFill>
                  <a:srgbClr val="1F497D">
                    <a:lumMod val="50000"/>
                  </a:srgbClr>
                </a:solidFill>
                <a:ea typeface="Times New Roman"/>
                <a:cs typeface="Times New Roman"/>
              </a:rPr>
              <a:t> </a:t>
            </a:r>
            <a:r>
              <a:rPr lang="en-US" sz="2000" dirty="0" smtClean="0">
                <a:solidFill>
                  <a:prstClr val="black"/>
                </a:solidFill>
                <a:ea typeface="Times New Roman"/>
                <a:cs typeface="Times New Roman"/>
              </a:rPr>
              <a:t>to</a:t>
            </a:r>
            <a:r>
              <a:rPr lang="et-EE" sz="2000" dirty="0" smtClean="0">
                <a:solidFill>
                  <a:prstClr val="black"/>
                </a:solidFill>
                <a:ea typeface="Times New Roman"/>
                <a:cs typeface="Times New Roman"/>
              </a:rPr>
              <a:t>:</a:t>
            </a:r>
            <a:r>
              <a:rPr lang="en-US" sz="2000" dirty="0" smtClean="0">
                <a:solidFill>
                  <a:prstClr val="black"/>
                </a:solidFill>
                <a:ea typeface="Times New Roman"/>
                <a:cs typeface="Times New Roman"/>
              </a:rPr>
              <a:t> </a:t>
            </a:r>
          </a:p>
          <a:p>
            <a:pPr marL="717550" indent="-361950">
              <a:buFont typeface="Calibri" panose="020F0502020204030204" pitchFamily="34" charset="0"/>
              <a:buChar char="-"/>
            </a:pPr>
            <a:r>
              <a:rPr lang="en-US" b="1" dirty="0" smtClean="0">
                <a:solidFill>
                  <a:srgbClr val="1F497D">
                    <a:lumMod val="50000"/>
                  </a:srgbClr>
                </a:solidFill>
                <a:ea typeface="Times New Roman"/>
                <a:cs typeface="Times New Roman"/>
              </a:rPr>
              <a:t>facilitate the understanding </a:t>
            </a:r>
            <a:r>
              <a:rPr lang="en-US" dirty="0" smtClean="0">
                <a:solidFill>
                  <a:prstClr val="black"/>
                </a:solidFill>
                <a:ea typeface="Times New Roman"/>
                <a:cs typeface="Times New Roman"/>
              </a:rPr>
              <a:t>of importance of information management in countries, </a:t>
            </a:r>
          </a:p>
          <a:p>
            <a:pPr marL="717550" indent="-361950">
              <a:buFont typeface="Calibri" panose="020F0502020204030204" pitchFamily="34" charset="0"/>
              <a:buChar char="-"/>
            </a:pPr>
            <a:r>
              <a:rPr lang="en-US" b="1" dirty="0" smtClean="0">
                <a:solidFill>
                  <a:srgbClr val="1F497D">
                    <a:lumMod val="50000"/>
                  </a:srgbClr>
                </a:solidFill>
                <a:ea typeface="Times New Roman"/>
                <a:cs typeface="Times New Roman"/>
              </a:rPr>
              <a:t>provide ideas and guidance </a:t>
            </a:r>
            <a:r>
              <a:rPr lang="en-US" dirty="0" smtClean="0">
                <a:solidFill>
                  <a:prstClr val="black"/>
                </a:solidFill>
                <a:ea typeface="Times New Roman"/>
                <a:cs typeface="Times New Roman"/>
              </a:rPr>
              <a:t>for further actions and </a:t>
            </a:r>
          </a:p>
          <a:p>
            <a:pPr marL="717550" indent="-361950">
              <a:buFont typeface="Calibri" panose="020F0502020204030204" pitchFamily="34" charset="0"/>
              <a:buChar char="-"/>
            </a:pPr>
            <a:r>
              <a:rPr lang="en-US" b="1" dirty="0" smtClean="0">
                <a:solidFill>
                  <a:srgbClr val="1F497D">
                    <a:lumMod val="50000"/>
                  </a:srgbClr>
                </a:solidFill>
                <a:ea typeface="Times New Roman"/>
                <a:cs typeface="Times New Roman"/>
              </a:rPr>
              <a:t>generate common basis </a:t>
            </a:r>
            <a:r>
              <a:rPr lang="en-US" dirty="0" smtClean="0">
                <a:solidFill>
                  <a:prstClr val="black"/>
                </a:solidFill>
                <a:ea typeface="Times New Roman"/>
                <a:cs typeface="Times New Roman"/>
              </a:rPr>
              <a:t>for international cooperation.</a:t>
            </a:r>
            <a:endParaRPr lang="et-EE" dirty="0">
              <a:solidFill>
                <a:prstClr val="black"/>
              </a:solidFill>
              <a:ea typeface="Times New Roman"/>
              <a:cs typeface="Times New Roman"/>
            </a:endParaRPr>
          </a:p>
          <a:p>
            <a:pPr indent="355600"/>
            <a:endParaRPr lang="et-EE" dirty="0" smtClean="0">
              <a:solidFill>
                <a:prstClr val="black"/>
              </a:solidFill>
              <a:ea typeface="Times New Roman"/>
              <a:cs typeface="Times New Roman"/>
            </a:endParaRPr>
          </a:p>
          <a:p>
            <a:r>
              <a:rPr lang="en-US" b="1" dirty="0" smtClean="0">
                <a:solidFill>
                  <a:srgbClr val="4F81BD">
                    <a:lumMod val="50000"/>
                  </a:srgbClr>
                </a:solidFill>
                <a:ea typeface="Times New Roman"/>
                <a:cs typeface="Times New Roman"/>
              </a:rPr>
              <a:t>GOALS </a:t>
            </a:r>
            <a:r>
              <a:rPr lang="en-US" b="1" dirty="0">
                <a:solidFill>
                  <a:srgbClr val="4F81BD">
                    <a:lumMod val="50000"/>
                  </a:srgbClr>
                </a:solidFill>
                <a:ea typeface="Times New Roman"/>
                <a:cs typeface="Times New Roman"/>
              </a:rPr>
              <a:t>of NFM</a:t>
            </a:r>
          </a:p>
          <a:p>
            <a:pPr marL="285750" indent="-285750">
              <a:buFontTx/>
              <a:buChar char="-"/>
            </a:pPr>
            <a:r>
              <a:rPr lang="en-US" dirty="0" smtClean="0">
                <a:solidFill>
                  <a:prstClr val="black"/>
                </a:solidFill>
                <a:ea typeface="Times New Roman"/>
                <a:cs typeface="Times New Roman"/>
              </a:rPr>
              <a:t>Generate </a:t>
            </a:r>
            <a:r>
              <a:rPr lang="en-US" dirty="0">
                <a:solidFill>
                  <a:prstClr val="black"/>
                </a:solidFill>
                <a:ea typeface="Times New Roman"/>
                <a:cs typeface="Times New Roman"/>
              </a:rPr>
              <a:t>a reliable </a:t>
            </a:r>
            <a:r>
              <a:rPr lang="en-US" b="1" dirty="0">
                <a:solidFill>
                  <a:prstClr val="black"/>
                </a:solidFill>
                <a:ea typeface="Times New Roman"/>
                <a:cs typeface="Times New Roman"/>
              </a:rPr>
              <a:t>data and information </a:t>
            </a:r>
            <a:r>
              <a:rPr lang="en-US" b="1" dirty="0" smtClean="0">
                <a:solidFill>
                  <a:prstClr val="black"/>
                </a:solidFill>
                <a:ea typeface="Times New Roman"/>
                <a:cs typeface="Times New Roman"/>
              </a:rPr>
              <a:t>base</a:t>
            </a:r>
            <a:endParaRPr lang="et-EE" b="1" dirty="0" smtClean="0">
              <a:solidFill>
                <a:prstClr val="black"/>
              </a:solidFill>
              <a:ea typeface="Times New Roman"/>
              <a:cs typeface="Times New Roman"/>
            </a:endParaRPr>
          </a:p>
          <a:p>
            <a:pPr marL="285750" indent="-285750">
              <a:buFontTx/>
              <a:buChar char="-"/>
            </a:pPr>
            <a:r>
              <a:rPr lang="en-US" dirty="0" smtClean="0">
                <a:solidFill>
                  <a:prstClr val="black"/>
                </a:solidFill>
                <a:ea typeface="Times New Roman"/>
                <a:cs typeface="Times New Roman"/>
              </a:rPr>
              <a:t>to </a:t>
            </a:r>
            <a:r>
              <a:rPr lang="en-US" b="1" dirty="0">
                <a:solidFill>
                  <a:prstClr val="black"/>
                </a:solidFill>
                <a:ea typeface="Times New Roman"/>
                <a:cs typeface="Times New Roman"/>
              </a:rPr>
              <a:t>support</a:t>
            </a:r>
            <a:r>
              <a:rPr lang="en-US" dirty="0">
                <a:solidFill>
                  <a:prstClr val="black"/>
                </a:solidFill>
                <a:ea typeface="Times New Roman"/>
                <a:cs typeface="Times New Roman"/>
              </a:rPr>
              <a:t> formulating, monitoring and adjusting </a:t>
            </a:r>
            <a:r>
              <a:rPr lang="en-US" b="1" dirty="0" smtClean="0">
                <a:solidFill>
                  <a:prstClr val="black"/>
                </a:solidFill>
                <a:ea typeface="Times New Roman"/>
                <a:cs typeface="Times New Roman"/>
              </a:rPr>
              <a:t>policies</a:t>
            </a:r>
            <a:r>
              <a:rPr lang="en-US" dirty="0" smtClean="0">
                <a:solidFill>
                  <a:prstClr val="black"/>
                </a:solidFill>
                <a:ea typeface="Times New Roman"/>
                <a:cs typeface="Times New Roman"/>
              </a:rPr>
              <a:t> </a:t>
            </a:r>
            <a:r>
              <a:rPr lang="en-US" dirty="0">
                <a:solidFill>
                  <a:prstClr val="black"/>
                </a:solidFill>
                <a:ea typeface="Times New Roman"/>
                <a:cs typeface="Times New Roman"/>
              </a:rPr>
              <a:t>related to </a:t>
            </a:r>
            <a:r>
              <a:rPr lang="en-US" dirty="0" smtClean="0">
                <a:solidFill>
                  <a:prstClr val="black"/>
                </a:solidFill>
                <a:ea typeface="Times New Roman"/>
                <a:cs typeface="Times New Roman"/>
              </a:rPr>
              <a:t>forests;</a:t>
            </a:r>
            <a:endParaRPr lang="et-EE" dirty="0" smtClean="0">
              <a:solidFill>
                <a:prstClr val="black"/>
              </a:solidFill>
              <a:ea typeface="Times New Roman"/>
              <a:cs typeface="Times New Roman"/>
            </a:endParaRPr>
          </a:p>
          <a:p>
            <a:pPr marL="285750" indent="-285750">
              <a:buFontTx/>
              <a:buChar char="-"/>
            </a:pPr>
            <a:r>
              <a:rPr lang="en-US" b="1" dirty="0" smtClean="0">
                <a:solidFill>
                  <a:prstClr val="black"/>
                </a:solidFill>
                <a:ea typeface="Times New Roman"/>
                <a:cs typeface="Times New Roman"/>
              </a:rPr>
              <a:t>to </a:t>
            </a:r>
            <a:r>
              <a:rPr lang="en-US" b="1" dirty="0">
                <a:solidFill>
                  <a:prstClr val="black"/>
                </a:solidFill>
                <a:ea typeface="Times New Roman"/>
                <a:cs typeface="Times New Roman"/>
              </a:rPr>
              <a:t>inform interested citizens and stakeholders </a:t>
            </a:r>
            <a:r>
              <a:rPr lang="en-US" dirty="0" smtClean="0">
                <a:solidFill>
                  <a:prstClr val="black"/>
                </a:solidFill>
                <a:ea typeface="Times New Roman"/>
                <a:cs typeface="Times New Roman"/>
              </a:rPr>
              <a:t>about </a:t>
            </a:r>
            <a:r>
              <a:rPr lang="en-US" dirty="0">
                <a:solidFill>
                  <a:prstClr val="black"/>
                </a:solidFill>
                <a:ea typeface="Times New Roman"/>
                <a:cs typeface="Times New Roman"/>
              </a:rPr>
              <a:t>the status and development of the forests and its many characteristics and services at the national level</a:t>
            </a:r>
            <a:r>
              <a:rPr lang="en-US" dirty="0" smtClean="0">
                <a:solidFill>
                  <a:prstClr val="black"/>
                </a:solidFill>
                <a:ea typeface="Times New Roman"/>
                <a:cs typeface="Times New Roman"/>
              </a:rPr>
              <a:t>;</a:t>
            </a:r>
            <a:endParaRPr lang="et-EE" dirty="0" smtClean="0">
              <a:solidFill>
                <a:prstClr val="black"/>
              </a:solidFill>
              <a:ea typeface="Times New Roman"/>
              <a:cs typeface="Times New Roman"/>
            </a:endParaRPr>
          </a:p>
          <a:p>
            <a:pPr marL="285750" indent="-285750">
              <a:buFontTx/>
              <a:buChar char="-"/>
            </a:pPr>
            <a:r>
              <a:rPr lang="en-US" b="1" dirty="0" smtClean="0">
                <a:solidFill>
                  <a:prstClr val="black"/>
                </a:solidFill>
                <a:ea typeface="Times New Roman"/>
                <a:cs typeface="Times New Roman"/>
              </a:rPr>
              <a:t>to </a:t>
            </a:r>
            <a:r>
              <a:rPr lang="en-US" b="1" dirty="0">
                <a:solidFill>
                  <a:prstClr val="black"/>
                </a:solidFill>
                <a:ea typeface="Times New Roman"/>
                <a:cs typeface="Times New Roman"/>
              </a:rPr>
              <a:t>facilitate discussions</a:t>
            </a:r>
            <a:r>
              <a:rPr lang="en-US" dirty="0">
                <a:solidFill>
                  <a:prstClr val="black"/>
                </a:solidFill>
                <a:ea typeface="Times New Roman"/>
                <a:cs typeface="Times New Roman"/>
              </a:rPr>
              <a:t> and the development of agreements at the international level and </a:t>
            </a:r>
            <a:endParaRPr lang="et-EE" dirty="0" smtClean="0">
              <a:solidFill>
                <a:prstClr val="black"/>
              </a:solidFill>
              <a:ea typeface="Times New Roman"/>
              <a:cs typeface="Times New Roman"/>
            </a:endParaRPr>
          </a:p>
          <a:p>
            <a:pPr marL="285750" indent="-285750">
              <a:buFontTx/>
              <a:buChar char="-"/>
            </a:pPr>
            <a:r>
              <a:rPr lang="en-US" b="1" dirty="0" smtClean="0">
                <a:solidFill>
                  <a:prstClr val="black"/>
                </a:solidFill>
                <a:ea typeface="Times New Roman"/>
                <a:cs typeface="Times New Roman"/>
              </a:rPr>
              <a:t>to </a:t>
            </a:r>
            <a:r>
              <a:rPr lang="en-US" b="1" dirty="0">
                <a:solidFill>
                  <a:prstClr val="black"/>
                </a:solidFill>
                <a:ea typeface="Times New Roman"/>
                <a:cs typeface="Times New Roman"/>
              </a:rPr>
              <a:t>report </a:t>
            </a:r>
            <a:r>
              <a:rPr lang="en-US" dirty="0">
                <a:solidFill>
                  <a:prstClr val="black"/>
                </a:solidFill>
                <a:ea typeface="Times New Roman"/>
                <a:cs typeface="Times New Roman"/>
              </a:rPr>
              <a:t>to international conventions and processes that request the signatory nations to report on a regular basis using pre-defined questionnaires.</a:t>
            </a:r>
          </a:p>
          <a:p>
            <a:pPr marL="355600"/>
            <a:endParaRPr lang="et-EE" dirty="0" smtClean="0">
              <a:solidFill>
                <a:prstClr val="black"/>
              </a:solidFill>
              <a:ea typeface="Times New Roman"/>
              <a:cs typeface="Times New Roman"/>
            </a:endParaRPr>
          </a:p>
        </p:txBody>
      </p:sp>
    </p:spTree>
    <p:extLst>
      <p:ext uri="{BB962C8B-B14F-4D97-AF65-F5344CB8AC3E}">
        <p14:creationId xmlns:p14="http://schemas.microsoft.com/office/powerpoint/2010/main" val="1405370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16632"/>
            <a:ext cx="8856984" cy="523220"/>
          </a:xfrm>
          <a:prstGeom prst="rect">
            <a:avLst/>
          </a:prstGeom>
        </p:spPr>
        <p:txBody>
          <a:bodyPr wrap="square">
            <a:spAutoFit/>
          </a:bodyPr>
          <a:lstStyle/>
          <a:p>
            <a:r>
              <a:rPr lang="et-EE" sz="2800" b="1" dirty="0" smtClean="0">
                <a:solidFill>
                  <a:srgbClr val="EEECE1">
                    <a:lumMod val="50000"/>
                  </a:srgbClr>
                </a:solidFill>
              </a:rPr>
              <a:t>NATIONAL FOREST MONITORING </a:t>
            </a:r>
            <a:endParaRPr lang="en-US" sz="2800" b="1" dirty="0" smtClean="0">
              <a:solidFill>
                <a:srgbClr val="EEECE1">
                  <a:lumMod val="50000"/>
                </a:srgbClr>
              </a:solidFill>
            </a:endParaRPr>
          </a:p>
        </p:txBody>
      </p:sp>
      <p:sp>
        <p:nvSpPr>
          <p:cNvPr id="2" name="Rectangle 1"/>
          <p:cNvSpPr/>
          <p:nvPr/>
        </p:nvSpPr>
        <p:spPr>
          <a:xfrm>
            <a:off x="179512" y="548680"/>
            <a:ext cx="8856984" cy="6370975"/>
          </a:xfrm>
          <a:prstGeom prst="rect">
            <a:avLst/>
          </a:prstGeom>
        </p:spPr>
        <p:txBody>
          <a:bodyPr wrap="square">
            <a:spAutoFit/>
          </a:bodyPr>
          <a:lstStyle/>
          <a:p>
            <a:r>
              <a:rPr lang="en-US" sz="2400" dirty="0" smtClean="0">
                <a:solidFill>
                  <a:prstClr val="black"/>
                </a:solidFill>
                <a:ea typeface="Calibri"/>
                <a:cs typeface="Times New Roman"/>
              </a:rPr>
              <a:t>C&amp;I of SFM should </a:t>
            </a:r>
            <a:r>
              <a:rPr lang="en-US" sz="2400" b="1" dirty="0" smtClean="0">
                <a:solidFill>
                  <a:srgbClr val="1F497D">
                    <a:lumMod val="50000"/>
                  </a:srgbClr>
                </a:solidFill>
                <a:ea typeface="Calibri"/>
                <a:cs typeface="Times New Roman"/>
              </a:rPr>
              <a:t>define the core attributes </a:t>
            </a:r>
            <a:r>
              <a:rPr lang="en-US" sz="2400" dirty="0" smtClean="0">
                <a:solidFill>
                  <a:prstClr val="black"/>
                </a:solidFill>
                <a:ea typeface="Calibri"/>
                <a:cs typeface="Times New Roman"/>
              </a:rPr>
              <a:t>of national forest monitoring and assessment and should encompass broad principles that include;</a:t>
            </a:r>
            <a:endParaRPr lang="et-EE" sz="2400" dirty="0" smtClean="0">
              <a:solidFill>
                <a:prstClr val="black"/>
              </a:solidFill>
              <a:ea typeface="Calibri"/>
              <a:cs typeface="Times New Roman"/>
            </a:endParaRPr>
          </a:p>
          <a:p>
            <a:r>
              <a:rPr lang="et-EE" sz="1000" dirty="0" smtClean="0">
                <a:solidFill>
                  <a:prstClr val="black"/>
                </a:solidFill>
                <a:ea typeface="Calibri"/>
                <a:cs typeface="Times New Roman"/>
              </a:rPr>
              <a:t>  </a:t>
            </a:r>
          </a:p>
          <a:p>
            <a:r>
              <a:rPr lang="en-US" sz="2400" b="1" i="1" dirty="0" smtClean="0">
                <a:solidFill>
                  <a:srgbClr val="4F81BD">
                    <a:lumMod val="75000"/>
                  </a:srgbClr>
                </a:solidFill>
                <a:latin typeface="Cambria"/>
                <a:ea typeface="Times New Roman"/>
                <a:cs typeface="Times New Roman"/>
              </a:rPr>
              <a:t>Governance </a:t>
            </a:r>
            <a:r>
              <a:rPr lang="en-US" sz="2400" b="1" i="1" dirty="0">
                <a:solidFill>
                  <a:srgbClr val="4F81BD">
                    <a:lumMod val="75000"/>
                  </a:srgbClr>
                </a:solidFill>
                <a:latin typeface="Cambria"/>
                <a:ea typeface="Times New Roman"/>
                <a:cs typeface="Times New Roman"/>
              </a:rPr>
              <a:t>Principles</a:t>
            </a:r>
            <a:r>
              <a:rPr lang="et-EE" sz="2400" b="1" i="1" dirty="0">
                <a:solidFill>
                  <a:srgbClr val="4F81BD">
                    <a:lumMod val="75000"/>
                  </a:srgbClr>
                </a:solidFill>
                <a:latin typeface="Cambria"/>
                <a:ea typeface="Times New Roman"/>
                <a:cs typeface="Times New Roman"/>
              </a:rPr>
              <a:t> </a:t>
            </a:r>
            <a:endParaRPr lang="en-GB" sz="2400" b="1" i="1" dirty="0" smtClean="0">
              <a:solidFill>
                <a:srgbClr val="4F81BD">
                  <a:lumMod val="75000"/>
                </a:srgbClr>
              </a:solidFill>
              <a:latin typeface="Cambria"/>
              <a:ea typeface="Times New Roman"/>
              <a:cs typeface="Times New Roman"/>
            </a:endParaRPr>
          </a:p>
          <a:p>
            <a:r>
              <a:rPr lang="en-US" sz="2400" b="1" dirty="0" smtClean="0">
                <a:solidFill>
                  <a:srgbClr val="1F497D">
                    <a:lumMod val="50000"/>
                  </a:srgbClr>
                </a:solidFill>
                <a:ea typeface="Calibri"/>
                <a:cs typeface="Times New Roman"/>
              </a:rPr>
              <a:t>e.g. Country </a:t>
            </a:r>
            <a:r>
              <a:rPr lang="en-US" sz="2400" b="1" dirty="0">
                <a:solidFill>
                  <a:srgbClr val="1F497D">
                    <a:lumMod val="50000"/>
                  </a:srgbClr>
                </a:solidFill>
                <a:ea typeface="Calibri"/>
                <a:cs typeface="Times New Roman"/>
              </a:rPr>
              <a:t>ownership and </a:t>
            </a:r>
            <a:r>
              <a:rPr lang="en-US" sz="2400" b="1" dirty="0" smtClean="0">
                <a:solidFill>
                  <a:srgbClr val="1F497D">
                    <a:lumMod val="50000"/>
                  </a:srgbClr>
                </a:solidFill>
                <a:ea typeface="Calibri"/>
                <a:cs typeface="Times New Roman"/>
              </a:rPr>
              <a:t>responsibility, legal basis, institutionalization of National Forest Monitoring</a:t>
            </a:r>
            <a:r>
              <a:rPr lang="en-US" sz="2400" dirty="0" smtClean="0">
                <a:solidFill>
                  <a:srgbClr val="1F497D">
                    <a:lumMod val="50000"/>
                  </a:srgbClr>
                </a:solidFill>
                <a:ea typeface="Calibri"/>
                <a:cs typeface="Times New Roman"/>
              </a:rPr>
              <a:t> </a:t>
            </a:r>
          </a:p>
          <a:p>
            <a:endParaRPr lang="et-EE" sz="2400" dirty="0">
              <a:solidFill>
                <a:srgbClr val="1F497D">
                  <a:lumMod val="50000"/>
                </a:srgbClr>
              </a:solidFill>
              <a:ea typeface="Calibri"/>
              <a:cs typeface="Times New Roman"/>
            </a:endParaRPr>
          </a:p>
          <a:p>
            <a:r>
              <a:rPr lang="et-EE" sz="2400" b="1" i="1" dirty="0" smtClean="0">
                <a:solidFill>
                  <a:srgbClr val="4F81BD">
                    <a:lumMod val="75000"/>
                  </a:srgbClr>
                </a:solidFill>
                <a:latin typeface="Cambria"/>
                <a:ea typeface="Times New Roman"/>
                <a:cs typeface="Times New Roman"/>
              </a:rPr>
              <a:t>Scope</a:t>
            </a:r>
            <a:r>
              <a:rPr lang="en-US" sz="2400" b="1" i="1" dirty="0" smtClean="0">
                <a:solidFill>
                  <a:srgbClr val="4F81BD">
                    <a:lumMod val="75000"/>
                  </a:srgbClr>
                </a:solidFill>
                <a:latin typeface="Cambria"/>
                <a:ea typeface="Times New Roman"/>
                <a:cs typeface="Times New Roman"/>
              </a:rPr>
              <a:t> </a:t>
            </a:r>
            <a:r>
              <a:rPr lang="et-EE" sz="2400" b="1" i="1" dirty="0">
                <a:solidFill>
                  <a:srgbClr val="4F81BD">
                    <a:lumMod val="75000"/>
                  </a:srgbClr>
                </a:solidFill>
                <a:latin typeface="Cambria"/>
                <a:ea typeface="Times New Roman"/>
                <a:cs typeface="Times New Roman"/>
              </a:rPr>
              <a:t>p</a:t>
            </a:r>
            <a:r>
              <a:rPr lang="en-US" sz="2400" b="1" i="1" dirty="0" err="1">
                <a:solidFill>
                  <a:srgbClr val="4F81BD">
                    <a:lumMod val="75000"/>
                  </a:srgbClr>
                </a:solidFill>
                <a:latin typeface="Cambria"/>
                <a:ea typeface="Times New Roman"/>
                <a:cs typeface="Times New Roman"/>
              </a:rPr>
              <a:t>rinciples</a:t>
            </a:r>
            <a:r>
              <a:rPr lang="et-EE" sz="2400" b="1" i="1" dirty="0">
                <a:solidFill>
                  <a:srgbClr val="4F81BD">
                    <a:lumMod val="75000"/>
                  </a:srgbClr>
                </a:solidFill>
                <a:latin typeface="Cambria"/>
                <a:ea typeface="Times New Roman"/>
                <a:cs typeface="Times New Roman"/>
              </a:rPr>
              <a:t>  </a:t>
            </a:r>
            <a:r>
              <a:rPr lang="en-US" sz="2400" dirty="0">
                <a:solidFill>
                  <a:srgbClr val="000000"/>
                </a:solidFill>
                <a:ea typeface="Calibri"/>
                <a:cs typeface="Times New Roman"/>
              </a:rPr>
              <a:t>(identification of information needs)</a:t>
            </a:r>
            <a:r>
              <a:rPr lang="en-US" sz="2400" b="1" dirty="0">
                <a:solidFill>
                  <a:srgbClr val="000000"/>
                </a:solidFill>
                <a:ea typeface="Calibri"/>
                <a:cs typeface="Times New Roman"/>
              </a:rPr>
              <a:t> </a:t>
            </a:r>
            <a:endParaRPr lang="et-EE" sz="2400" b="1" dirty="0">
              <a:solidFill>
                <a:srgbClr val="000000"/>
              </a:solidFill>
              <a:ea typeface="Calibri"/>
              <a:cs typeface="Times New Roman"/>
            </a:endParaRPr>
          </a:p>
          <a:p>
            <a:r>
              <a:rPr lang="en-GB" sz="2400" b="1" dirty="0" smtClean="0">
                <a:solidFill>
                  <a:prstClr val="black"/>
                </a:solidFill>
                <a:ea typeface="Calibri"/>
                <a:cs typeface="Times New Roman"/>
              </a:rPr>
              <a:t>e.g. Through stakeholder engagement/participatory approaches.</a:t>
            </a:r>
          </a:p>
          <a:p>
            <a:endParaRPr lang="et-EE" sz="2400" b="1" dirty="0">
              <a:solidFill>
                <a:srgbClr val="1F497D">
                  <a:lumMod val="50000"/>
                </a:srgbClr>
              </a:solidFill>
              <a:ea typeface="Calibri"/>
              <a:cs typeface="Times New Roman"/>
            </a:endParaRPr>
          </a:p>
          <a:p>
            <a:r>
              <a:rPr lang="en-US" sz="2400" b="1" i="1" dirty="0" smtClean="0">
                <a:solidFill>
                  <a:srgbClr val="4F81BD">
                    <a:lumMod val="75000"/>
                  </a:srgbClr>
                </a:solidFill>
                <a:latin typeface="Cambria"/>
                <a:ea typeface="Times New Roman"/>
                <a:cs typeface="Times New Roman"/>
              </a:rPr>
              <a:t>Design </a:t>
            </a:r>
            <a:r>
              <a:rPr lang="en-US" sz="2400" b="1" i="1" dirty="0">
                <a:solidFill>
                  <a:srgbClr val="4F81BD">
                    <a:lumMod val="75000"/>
                  </a:srgbClr>
                </a:solidFill>
                <a:latin typeface="Cambria"/>
                <a:ea typeface="Times New Roman"/>
                <a:cs typeface="Times New Roman"/>
              </a:rPr>
              <a:t>Principles</a:t>
            </a:r>
            <a:endParaRPr lang="et-EE" sz="2400" b="1" i="1" dirty="0">
              <a:solidFill>
                <a:srgbClr val="4F81BD">
                  <a:lumMod val="75000"/>
                </a:srgbClr>
              </a:solidFill>
              <a:latin typeface="Cambria"/>
              <a:ea typeface="Times New Roman"/>
              <a:cs typeface="Times New Roman"/>
            </a:endParaRPr>
          </a:p>
          <a:p>
            <a:pPr>
              <a:tabLst>
                <a:tab pos="1170305" algn="l"/>
              </a:tabLst>
            </a:pPr>
            <a:r>
              <a:rPr lang="en-GB" sz="2400" b="1" dirty="0" smtClean="0">
                <a:solidFill>
                  <a:srgbClr val="000000"/>
                </a:solidFill>
                <a:ea typeface="Calibri"/>
                <a:cs typeface="Times New Roman"/>
              </a:rPr>
              <a:t>e.g. building on what exists, flexibility, inter-</a:t>
            </a:r>
            <a:r>
              <a:rPr lang="en-GB" sz="2400" b="1" dirty="0" err="1" smtClean="0">
                <a:solidFill>
                  <a:srgbClr val="000000"/>
                </a:solidFill>
                <a:ea typeface="Calibri"/>
                <a:cs typeface="Times New Roman"/>
              </a:rPr>
              <a:t>sectoral</a:t>
            </a:r>
            <a:r>
              <a:rPr lang="en-GB" sz="2400" b="1" dirty="0" smtClean="0">
                <a:solidFill>
                  <a:srgbClr val="000000"/>
                </a:solidFill>
                <a:ea typeface="Calibri"/>
                <a:cs typeface="Times New Roman"/>
              </a:rPr>
              <a:t> and cost-efficiency. </a:t>
            </a:r>
          </a:p>
          <a:p>
            <a:pPr>
              <a:tabLst>
                <a:tab pos="1170305" algn="l"/>
              </a:tabLst>
            </a:pPr>
            <a:endParaRPr lang="en-GB" sz="2400" dirty="0">
              <a:solidFill>
                <a:prstClr val="black"/>
              </a:solidFill>
              <a:ea typeface="Calibri"/>
              <a:cs typeface="Times New Roman"/>
            </a:endParaRPr>
          </a:p>
          <a:p>
            <a:r>
              <a:rPr lang="et-EE" sz="2400" b="1" i="1" dirty="0" smtClean="0">
                <a:solidFill>
                  <a:srgbClr val="4F81BD">
                    <a:lumMod val="75000"/>
                  </a:srgbClr>
                </a:solidFill>
                <a:latin typeface="Cambria"/>
                <a:ea typeface="Times New Roman"/>
                <a:cs typeface="Times New Roman"/>
              </a:rPr>
              <a:t>DATA</a:t>
            </a:r>
            <a:r>
              <a:rPr lang="en-US" sz="2400" b="1" i="1" dirty="0" smtClean="0">
                <a:solidFill>
                  <a:srgbClr val="4F81BD">
                    <a:lumMod val="75000"/>
                  </a:srgbClr>
                </a:solidFill>
                <a:latin typeface="Cambria"/>
                <a:ea typeface="Times New Roman"/>
                <a:cs typeface="Times New Roman"/>
              </a:rPr>
              <a:t> </a:t>
            </a:r>
            <a:r>
              <a:rPr lang="et-EE" sz="2400" b="1" i="1" dirty="0">
                <a:solidFill>
                  <a:srgbClr val="4F81BD">
                    <a:lumMod val="75000"/>
                  </a:srgbClr>
                </a:solidFill>
                <a:latin typeface="Cambria"/>
                <a:ea typeface="Times New Roman"/>
                <a:cs typeface="Times New Roman"/>
              </a:rPr>
              <a:t>p</a:t>
            </a:r>
            <a:r>
              <a:rPr lang="en-US" sz="2400" b="1" i="1" dirty="0" err="1" smtClean="0">
                <a:solidFill>
                  <a:srgbClr val="4F81BD">
                    <a:lumMod val="75000"/>
                  </a:srgbClr>
                </a:solidFill>
                <a:latin typeface="Cambria"/>
                <a:ea typeface="Times New Roman"/>
                <a:cs typeface="Times New Roman"/>
              </a:rPr>
              <a:t>rinciples</a:t>
            </a:r>
            <a:endParaRPr lang="en-US" sz="2400" b="1" i="1" dirty="0" smtClean="0">
              <a:solidFill>
                <a:srgbClr val="4F81BD">
                  <a:lumMod val="75000"/>
                </a:srgbClr>
              </a:solidFill>
              <a:latin typeface="Cambria"/>
              <a:ea typeface="Times New Roman"/>
              <a:cs typeface="Times New Roman"/>
            </a:endParaRPr>
          </a:p>
          <a:p>
            <a:r>
              <a:rPr lang="en-GB" sz="2400" b="1" dirty="0" smtClean="0">
                <a:solidFill>
                  <a:prstClr val="black"/>
                </a:solidFill>
                <a:ea typeface="Times New Roman"/>
                <a:cs typeface="Calibri" panose="020F0502020204030204" pitchFamily="34" charset="0"/>
              </a:rPr>
              <a:t>e.g.</a:t>
            </a:r>
            <a:r>
              <a:rPr lang="en-GB" sz="2400" b="1" i="1" dirty="0" smtClean="0">
                <a:solidFill>
                  <a:srgbClr val="4F81BD">
                    <a:lumMod val="75000"/>
                  </a:srgbClr>
                </a:solidFill>
                <a:latin typeface="Cambria"/>
                <a:ea typeface="Times New Roman"/>
                <a:cs typeface="Times New Roman"/>
              </a:rPr>
              <a:t> </a:t>
            </a:r>
            <a:r>
              <a:rPr lang="en-GB" sz="2400" b="1" dirty="0" smtClean="0">
                <a:solidFill>
                  <a:prstClr val="black"/>
                </a:solidFill>
                <a:ea typeface="Times New Roman"/>
                <a:cs typeface="Times New Roman"/>
              </a:rPr>
              <a:t>good dissemination strategy, transparency</a:t>
            </a:r>
            <a:endParaRPr lang="et-EE" sz="2800" dirty="0" smtClean="0">
              <a:solidFill>
                <a:prstClr val="black"/>
              </a:solidFill>
              <a:ea typeface="Calibri"/>
              <a:cs typeface="Times New Roman"/>
            </a:endParaRPr>
          </a:p>
        </p:txBody>
      </p:sp>
    </p:spTree>
    <p:extLst>
      <p:ext uri="{BB962C8B-B14F-4D97-AF65-F5344CB8AC3E}">
        <p14:creationId xmlns:p14="http://schemas.microsoft.com/office/powerpoint/2010/main" val="2573701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048477"/>
            <a:ext cx="5688632" cy="3764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79512" y="116632"/>
            <a:ext cx="8856984" cy="954107"/>
          </a:xfrm>
          <a:prstGeom prst="rect">
            <a:avLst/>
          </a:prstGeom>
        </p:spPr>
        <p:txBody>
          <a:bodyPr wrap="square">
            <a:spAutoFit/>
          </a:bodyPr>
          <a:lstStyle/>
          <a:p>
            <a:r>
              <a:rPr lang="en-US" sz="2800" b="1" dirty="0">
                <a:solidFill>
                  <a:srgbClr val="4F81BD">
                    <a:lumMod val="75000"/>
                  </a:srgbClr>
                </a:solidFill>
                <a:ea typeface="Calibri"/>
                <a:cs typeface="Times New Roman"/>
              </a:rPr>
              <a:t>National Forest Inventory (NFI) </a:t>
            </a:r>
            <a:r>
              <a:rPr lang="et-EE" sz="2800" b="1" dirty="0" smtClean="0">
                <a:solidFill>
                  <a:srgbClr val="4F81BD">
                    <a:lumMod val="75000"/>
                  </a:srgbClr>
                </a:solidFill>
                <a:ea typeface="Calibri"/>
                <a:cs typeface="Times New Roman"/>
              </a:rPr>
              <a:t>- </a:t>
            </a:r>
            <a:r>
              <a:rPr lang="et-EE" sz="2000" dirty="0" smtClean="0">
                <a:solidFill>
                  <a:prstClr val="black"/>
                </a:solidFill>
                <a:ea typeface="Calibri"/>
                <a:cs typeface="Times New Roman"/>
              </a:rPr>
              <a:t>o</a:t>
            </a:r>
            <a:r>
              <a:rPr lang="en-US" sz="2000" dirty="0" smtClean="0">
                <a:solidFill>
                  <a:prstClr val="black"/>
                </a:solidFill>
                <a:ea typeface="Calibri"/>
                <a:cs typeface="Times New Roman"/>
              </a:rPr>
              <a:t>ne </a:t>
            </a:r>
            <a:r>
              <a:rPr lang="en-US" sz="2000" dirty="0">
                <a:solidFill>
                  <a:prstClr val="black"/>
                </a:solidFill>
                <a:ea typeface="Calibri"/>
                <a:cs typeface="Times New Roman"/>
              </a:rPr>
              <a:t>of the best tools for </a:t>
            </a:r>
            <a:r>
              <a:rPr lang="en-US" sz="2000" dirty="0" smtClean="0">
                <a:solidFill>
                  <a:prstClr val="black"/>
                </a:solidFill>
                <a:ea typeface="Calibri"/>
                <a:cs typeface="Times New Roman"/>
              </a:rPr>
              <a:t>NFM</a:t>
            </a:r>
            <a:endParaRPr lang="et-EE" sz="2000" dirty="0">
              <a:solidFill>
                <a:prstClr val="black"/>
              </a:solidFill>
              <a:ea typeface="Calibri"/>
              <a:cs typeface="Times New Roman"/>
            </a:endParaRPr>
          </a:p>
          <a:p>
            <a:r>
              <a:rPr lang="et-EE" sz="2800" b="1" dirty="0" smtClean="0">
                <a:solidFill>
                  <a:srgbClr val="EEECE1">
                    <a:lumMod val="50000"/>
                  </a:srgbClr>
                </a:solidFill>
              </a:rPr>
              <a:t>  </a:t>
            </a:r>
            <a:endParaRPr lang="en-US" sz="2800" b="1" dirty="0" smtClean="0">
              <a:solidFill>
                <a:srgbClr val="EEECE1">
                  <a:lumMod val="50000"/>
                </a:srgbClr>
              </a:solidFill>
            </a:endParaRPr>
          </a:p>
        </p:txBody>
      </p:sp>
      <p:sp>
        <p:nvSpPr>
          <p:cNvPr id="2" name="Rectangle 1"/>
          <p:cNvSpPr/>
          <p:nvPr/>
        </p:nvSpPr>
        <p:spPr>
          <a:xfrm>
            <a:off x="179512" y="548680"/>
            <a:ext cx="8640960" cy="5693866"/>
          </a:xfrm>
          <a:prstGeom prst="rect">
            <a:avLst/>
          </a:prstGeom>
        </p:spPr>
        <p:txBody>
          <a:bodyPr wrap="square">
            <a:spAutoFit/>
          </a:bodyPr>
          <a:lstStyle/>
          <a:p>
            <a:r>
              <a:rPr lang="en-US" sz="2400" dirty="0" smtClean="0">
                <a:solidFill>
                  <a:prstClr val="black"/>
                </a:solidFill>
                <a:ea typeface="Calibri"/>
                <a:cs typeface="Times New Roman"/>
              </a:rPr>
              <a:t>NF</a:t>
            </a:r>
            <a:r>
              <a:rPr lang="et-EE" sz="2400" dirty="0" smtClean="0">
                <a:solidFill>
                  <a:prstClr val="black"/>
                </a:solidFill>
                <a:ea typeface="Calibri"/>
                <a:cs typeface="Times New Roman"/>
              </a:rPr>
              <a:t>I </a:t>
            </a:r>
            <a:r>
              <a:rPr lang="en-US" sz="2400" dirty="0" smtClean="0">
                <a:solidFill>
                  <a:prstClr val="black"/>
                </a:solidFill>
                <a:ea typeface="Calibri"/>
                <a:cs typeface="Times New Roman"/>
              </a:rPr>
              <a:t>is </a:t>
            </a:r>
            <a:r>
              <a:rPr lang="en-US" sz="2400" b="1" dirty="0">
                <a:solidFill>
                  <a:srgbClr val="1F497D">
                    <a:lumMod val="50000"/>
                  </a:srgbClr>
                </a:solidFill>
                <a:ea typeface="Calibri"/>
                <a:cs typeface="Times New Roman"/>
              </a:rPr>
              <a:t>multi-purpose forest monitoring and information system </a:t>
            </a:r>
            <a:endParaRPr lang="et-EE" sz="2400" b="1" dirty="0" smtClean="0">
              <a:solidFill>
                <a:srgbClr val="1F497D">
                  <a:lumMod val="50000"/>
                </a:srgbClr>
              </a:solidFill>
              <a:ea typeface="Calibri"/>
              <a:cs typeface="Times New Roman"/>
            </a:endParaRPr>
          </a:p>
          <a:p>
            <a:r>
              <a:rPr lang="en-US" sz="2000" dirty="0" smtClean="0">
                <a:solidFill>
                  <a:prstClr val="black"/>
                </a:solidFill>
                <a:ea typeface="Calibri"/>
                <a:cs typeface="Times New Roman"/>
              </a:rPr>
              <a:t>that </a:t>
            </a:r>
            <a:r>
              <a:rPr lang="en-US" sz="2000" dirty="0">
                <a:solidFill>
                  <a:prstClr val="black"/>
                </a:solidFill>
                <a:ea typeface="Calibri"/>
                <a:cs typeface="Times New Roman"/>
              </a:rPr>
              <a:t>collect data and produces estimates about:</a:t>
            </a:r>
            <a:endParaRPr lang="et-EE" sz="2000" dirty="0">
              <a:solidFill>
                <a:prstClr val="black"/>
              </a:solidFill>
              <a:ea typeface="Calibri"/>
              <a:cs typeface="Times New Roman"/>
            </a:endParaRPr>
          </a:p>
          <a:p>
            <a:pPr marL="342900" indent="-342900">
              <a:buFont typeface="Calibri"/>
              <a:buChar char="-"/>
            </a:pPr>
            <a:r>
              <a:rPr lang="en-US" sz="1600" dirty="0">
                <a:solidFill>
                  <a:prstClr val="black"/>
                </a:solidFill>
                <a:ea typeface="Calibri"/>
                <a:cs typeface="Times New Roman"/>
              </a:rPr>
              <a:t>forest resources – area, location, </a:t>
            </a:r>
            <a:r>
              <a:rPr lang="en-US" sz="1600" dirty="0" smtClean="0">
                <a:solidFill>
                  <a:prstClr val="black"/>
                </a:solidFill>
                <a:ea typeface="Calibri"/>
                <a:cs typeface="Times New Roman"/>
              </a:rPr>
              <a:t>growth </a:t>
            </a:r>
            <a:r>
              <a:rPr lang="en-US" sz="1600" dirty="0">
                <a:solidFill>
                  <a:prstClr val="black"/>
                </a:solidFill>
                <a:ea typeface="Calibri"/>
                <a:cs typeface="Times New Roman"/>
              </a:rPr>
              <a:t>and quality of growing stock </a:t>
            </a:r>
            <a:r>
              <a:rPr lang="en-US" sz="1600" dirty="0" err="1">
                <a:solidFill>
                  <a:prstClr val="black"/>
                </a:solidFill>
                <a:ea typeface="Calibri"/>
                <a:cs typeface="Times New Roman"/>
              </a:rPr>
              <a:t>etc</a:t>
            </a:r>
            <a:r>
              <a:rPr lang="en-US" sz="1600" dirty="0">
                <a:solidFill>
                  <a:prstClr val="black"/>
                </a:solidFill>
                <a:ea typeface="Calibri"/>
                <a:cs typeface="Times New Roman"/>
              </a:rPr>
              <a:t>,</a:t>
            </a:r>
            <a:endParaRPr lang="et-EE" sz="1600" dirty="0">
              <a:solidFill>
                <a:prstClr val="black"/>
              </a:solidFill>
              <a:ea typeface="Calibri"/>
              <a:cs typeface="Times New Roman"/>
            </a:endParaRPr>
          </a:p>
          <a:p>
            <a:pPr marL="342900" indent="-342900">
              <a:buFont typeface="Calibri"/>
              <a:buChar char="-"/>
            </a:pPr>
            <a:r>
              <a:rPr lang="en-US" sz="1600" dirty="0">
                <a:solidFill>
                  <a:prstClr val="black"/>
                </a:solidFill>
                <a:ea typeface="Calibri"/>
                <a:cs typeface="Times New Roman"/>
              </a:rPr>
              <a:t>use, management and (re)establishment of forest resources, </a:t>
            </a:r>
            <a:endParaRPr lang="et-EE" sz="1600" dirty="0">
              <a:solidFill>
                <a:prstClr val="black"/>
              </a:solidFill>
              <a:ea typeface="Calibri"/>
              <a:cs typeface="Times New Roman"/>
            </a:endParaRPr>
          </a:p>
          <a:p>
            <a:pPr marL="342900" indent="-342900">
              <a:buFont typeface="Calibri"/>
              <a:buChar char="-"/>
            </a:pPr>
            <a:r>
              <a:rPr lang="en-US" sz="1600" dirty="0">
                <a:solidFill>
                  <a:prstClr val="black"/>
                </a:solidFill>
                <a:ea typeface="Calibri"/>
                <a:cs typeface="Times New Roman"/>
              </a:rPr>
              <a:t>forest ownership,</a:t>
            </a:r>
            <a:endParaRPr lang="et-EE" sz="1600" dirty="0">
              <a:solidFill>
                <a:prstClr val="black"/>
              </a:solidFill>
              <a:ea typeface="Calibri"/>
              <a:cs typeface="Times New Roman"/>
            </a:endParaRPr>
          </a:p>
          <a:p>
            <a:pPr marL="342900" indent="-342900">
              <a:buFont typeface="Calibri"/>
              <a:buChar char="-"/>
            </a:pPr>
            <a:r>
              <a:rPr lang="en-US" sz="1600" dirty="0">
                <a:solidFill>
                  <a:prstClr val="black"/>
                </a:solidFill>
                <a:ea typeface="Calibri"/>
                <a:cs typeface="Times New Roman"/>
              </a:rPr>
              <a:t>forest health,</a:t>
            </a:r>
            <a:endParaRPr lang="et-EE" sz="1600" dirty="0">
              <a:solidFill>
                <a:prstClr val="black"/>
              </a:solidFill>
              <a:ea typeface="Calibri"/>
              <a:cs typeface="Times New Roman"/>
            </a:endParaRPr>
          </a:p>
          <a:p>
            <a:pPr marL="342900" indent="-342900">
              <a:buFont typeface="Calibri"/>
              <a:buChar char="-"/>
            </a:pPr>
            <a:r>
              <a:rPr lang="en-US" sz="1600" dirty="0">
                <a:solidFill>
                  <a:prstClr val="black"/>
                </a:solidFill>
                <a:ea typeface="Calibri"/>
                <a:cs typeface="Times New Roman"/>
              </a:rPr>
              <a:t>biodiversity of forests,</a:t>
            </a:r>
            <a:endParaRPr lang="et-EE" sz="1600" dirty="0">
              <a:solidFill>
                <a:prstClr val="black"/>
              </a:solidFill>
              <a:ea typeface="Calibri"/>
              <a:cs typeface="Times New Roman"/>
            </a:endParaRPr>
          </a:p>
          <a:p>
            <a:pPr marL="342900" indent="-342900">
              <a:buFont typeface="Calibri"/>
              <a:buChar char="-"/>
            </a:pPr>
            <a:r>
              <a:rPr lang="en-US" sz="1600" dirty="0">
                <a:solidFill>
                  <a:prstClr val="black"/>
                </a:solidFill>
                <a:ea typeface="Calibri"/>
                <a:cs typeface="Times New Roman"/>
              </a:rPr>
              <a:t>forest carbon stocks and their </a:t>
            </a:r>
            <a:r>
              <a:rPr lang="en-US" sz="1600" dirty="0" smtClean="0">
                <a:solidFill>
                  <a:prstClr val="black"/>
                </a:solidFill>
                <a:ea typeface="Calibri"/>
                <a:cs typeface="Times New Roman"/>
              </a:rPr>
              <a:t>changes</a:t>
            </a:r>
            <a:r>
              <a:rPr lang="et-EE" sz="1600" dirty="0" smtClean="0">
                <a:solidFill>
                  <a:prstClr val="black"/>
                </a:solidFill>
                <a:ea typeface="Calibri"/>
                <a:cs typeface="Times New Roman"/>
              </a:rPr>
              <a:t>, e</a:t>
            </a:r>
            <a:r>
              <a:rPr lang="en-US" sz="1600" dirty="0" err="1" smtClean="0">
                <a:solidFill>
                  <a:prstClr val="black"/>
                </a:solidFill>
                <a:ea typeface="Calibri"/>
                <a:cs typeface="Times New Roman"/>
              </a:rPr>
              <a:t>tc</a:t>
            </a:r>
            <a:endParaRPr lang="et-EE" sz="1600" dirty="0" smtClean="0">
              <a:solidFill>
                <a:prstClr val="black"/>
              </a:solidFill>
              <a:ea typeface="Calibri"/>
              <a:cs typeface="Times New Roman"/>
            </a:endParaRPr>
          </a:p>
          <a:p>
            <a:r>
              <a:rPr lang="et-EE" sz="1000" dirty="0" smtClean="0">
                <a:solidFill>
                  <a:prstClr val="black"/>
                </a:solidFill>
                <a:ea typeface="Calibri"/>
                <a:cs typeface="Times New Roman"/>
              </a:rPr>
              <a:t>   </a:t>
            </a:r>
          </a:p>
          <a:p>
            <a:endParaRPr lang="et-EE" sz="1000" dirty="0">
              <a:solidFill>
                <a:prstClr val="black"/>
              </a:solidFill>
              <a:ea typeface="Calibri"/>
              <a:cs typeface="Times New Roman"/>
            </a:endParaRPr>
          </a:p>
          <a:p>
            <a:r>
              <a:rPr lang="en-US" sz="2000" dirty="0" smtClean="0">
                <a:solidFill>
                  <a:prstClr val="black"/>
                </a:solidFill>
                <a:ea typeface="Calibri"/>
                <a:cs typeface="Times New Roman"/>
              </a:rPr>
              <a:t>NFIs </a:t>
            </a:r>
            <a:r>
              <a:rPr lang="en-US" sz="2000" dirty="0">
                <a:solidFill>
                  <a:prstClr val="black"/>
                </a:solidFill>
                <a:ea typeface="Calibri"/>
                <a:cs typeface="Times New Roman"/>
              </a:rPr>
              <a:t>are </a:t>
            </a:r>
            <a:r>
              <a:rPr lang="en-US" sz="2000" b="1" dirty="0">
                <a:solidFill>
                  <a:prstClr val="black"/>
                </a:solidFill>
                <a:ea typeface="Calibri"/>
                <a:cs typeface="Times New Roman"/>
              </a:rPr>
              <a:t>multi-source</a:t>
            </a:r>
            <a:r>
              <a:rPr lang="en-US" sz="2000" dirty="0">
                <a:solidFill>
                  <a:prstClr val="black"/>
                </a:solidFill>
                <a:ea typeface="Calibri"/>
                <a:cs typeface="Times New Roman"/>
              </a:rPr>
              <a:t> undertakings </a:t>
            </a:r>
            <a:endParaRPr lang="et-EE" sz="2000" dirty="0" smtClean="0">
              <a:solidFill>
                <a:prstClr val="black"/>
              </a:solidFill>
              <a:ea typeface="Calibri"/>
              <a:cs typeface="Times New Roman"/>
            </a:endParaRPr>
          </a:p>
          <a:p>
            <a:r>
              <a:rPr lang="en-US" sz="2000" dirty="0" smtClean="0">
                <a:solidFill>
                  <a:prstClr val="black"/>
                </a:solidFill>
                <a:ea typeface="Calibri"/>
                <a:cs typeface="Times New Roman"/>
              </a:rPr>
              <a:t>including</a:t>
            </a:r>
            <a:r>
              <a:rPr lang="et-EE" sz="2000" dirty="0" smtClean="0">
                <a:solidFill>
                  <a:prstClr val="black"/>
                </a:solidFill>
                <a:ea typeface="Calibri"/>
                <a:cs typeface="Times New Roman"/>
              </a:rPr>
              <a:t>: </a:t>
            </a:r>
          </a:p>
          <a:p>
            <a:pPr marL="342900" indent="-342900">
              <a:buFontTx/>
              <a:buChar char="-"/>
            </a:pPr>
            <a:r>
              <a:rPr lang="en-US" sz="2000" b="1" dirty="0" smtClean="0">
                <a:solidFill>
                  <a:prstClr val="black"/>
                </a:solidFill>
                <a:ea typeface="Calibri"/>
                <a:cs typeface="Times New Roman"/>
              </a:rPr>
              <a:t>field measurements </a:t>
            </a:r>
            <a:endParaRPr lang="et-EE" sz="2000" b="1" dirty="0" smtClean="0">
              <a:solidFill>
                <a:prstClr val="black"/>
              </a:solidFill>
              <a:ea typeface="Calibri"/>
              <a:cs typeface="Times New Roman"/>
            </a:endParaRPr>
          </a:p>
          <a:p>
            <a:r>
              <a:rPr lang="et-EE" sz="2000" b="1" dirty="0">
                <a:solidFill>
                  <a:prstClr val="black"/>
                </a:solidFill>
                <a:ea typeface="Calibri"/>
                <a:cs typeface="Times New Roman"/>
              </a:rPr>
              <a:t> </a:t>
            </a:r>
            <a:r>
              <a:rPr lang="et-EE" sz="2000" b="1" dirty="0" smtClean="0">
                <a:solidFill>
                  <a:prstClr val="black"/>
                </a:solidFill>
                <a:ea typeface="Calibri"/>
                <a:cs typeface="Times New Roman"/>
              </a:rPr>
              <a:t>     </a:t>
            </a:r>
            <a:r>
              <a:rPr lang="en-US" sz="1400" dirty="0" smtClean="0">
                <a:solidFill>
                  <a:prstClr val="black"/>
                </a:solidFill>
                <a:ea typeface="Calibri"/>
                <a:cs typeface="Times New Roman"/>
              </a:rPr>
              <a:t>(on network of permanent and temporary </a:t>
            </a:r>
            <a:endParaRPr lang="et-EE" sz="1400" dirty="0" smtClean="0">
              <a:solidFill>
                <a:prstClr val="black"/>
              </a:solidFill>
              <a:ea typeface="Calibri"/>
              <a:cs typeface="Times New Roman"/>
            </a:endParaRPr>
          </a:p>
          <a:p>
            <a:r>
              <a:rPr lang="et-EE" sz="1400" dirty="0">
                <a:solidFill>
                  <a:prstClr val="black"/>
                </a:solidFill>
                <a:ea typeface="Calibri"/>
                <a:cs typeface="Times New Roman"/>
              </a:rPr>
              <a:t> </a:t>
            </a:r>
            <a:r>
              <a:rPr lang="et-EE" sz="1400" dirty="0" smtClean="0">
                <a:solidFill>
                  <a:prstClr val="black"/>
                </a:solidFill>
                <a:ea typeface="Calibri"/>
                <a:cs typeface="Times New Roman"/>
              </a:rPr>
              <a:t>        </a:t>
            </a:r>
            <a:r>
              <a:rPr lang="en-US" sz="1400" dirty="0" smtClean="0">
                <a:solidFill>
                  <a:prstClr val="black"/>
                </a:solidFill>
                <a:ea typeface="Calibri"/>
                <a:cs typeface="Times New Roman"/>
              </a:rPr>
              <a:t>sample plots),</a:t>
            </a:r>
            <a:r>
              <a:rPr lang="et-EE" sz="1400" dirty="0" smtClean="0">
                <a:solidFill>
                  <a:prstClr val="black"/>
                </a:solidFill>
                <a:ea typeface="Calibri"/>
                <a:cs typeface="Times New Roman"/>
              </a:rPr>
              <a:t> </a:t>
            </a:r>
          </a:p>
          <a:p>
            <a:pPr marL="285750" indent="-285750">
              <a:buFontTx/>
              <a:buChar char="-"/>
            </a:pPr>
            <a:r>
              <a:rPr lang="en-US" sz="2000" b="1" dirty="0" smtClean="0">
                <a:solidFill>
                  <a:prstClr val="black"/>
                </a:solidFill>
                <a:ea typeface="Calibri"/>
                <a:cs typeface="Times New Roman"/>
              </a:rPr>
              <a:t>spatial </a:t>
            </a:r>
            <a:r>
              <a:rPr lang="en-US" sz="2000" b="1" dirty="0">
                <a:solidFill>
                  <a:prstClr val="black"/>
                </a:solidFill>
                <a:ea typeface="Calibri"/>
                <a:cs typeface="Times New Roman"/>
              </a:rPr>
              <a:t>information </a:t>
            </a:r>
            <a:endParaRPr lang="et-EE" sz="2000" b="1" dirty="0" smtClean="0">
              <a:solidFill>
                <a:prstClr val="black"/>
              </a:solidFill>
              <a:ea typeface="Calibri"/>
              <a:cs typeface="Times New Roman"/>
            </a:endParaRPr>
          </a:p>
          <a:p>
            <a:r>
              <a:rPr lang="et-EE" sz="2000" b="1" dirty="0">
                <a:solidFill>
                  <a:prstClr val="black"/>
                </a:solidFill>
                <a:ea typeface="Calibri"/>
                <a:cs typeface="Times New Roman"/>
              </a:rPr>
              <a:t> </a:t>
            </a:r>
            <a:r>
              <a:rPr lang="et-EE" sz="2000" b="1" dirty="0" smtClean="0">
                <a:solidFill>
                  <a:prstClr val="black"/>
                </a:solidFill>
                <a:ea typeface="Calibri"/>
                <a:cs typeface="Times New Roman"/>
              </a:rPr>
              <a:t>    </a:t>
            </a:r>
            <a:r>
              <a:rPr lang="en-US" sz="1400" dirty="0" smtClean="0">
                <a:solidFill>
                  <a:prstClr val="black"/>
                </a:solidFill>
                <a:ea typeface="Calibri"/>
                <a:cs typeface="Times New Roman"/>
              </a:rPr>
              <a:t>(</a:t>
            </a:r>
            <a:r>
              <a:rPr lang="en-US" sz="1400" dirty="0">
                <a:solidFill>
                  <a:prstClr val="black"/>
                </a:solidFill>
                <a:ea typeface="Calibri"/>
                <a:cs typeface="Times New Roman"/>
              </a:rPr>
              <a:t>satellite images </a:t>
            </a:r>
            <a:r>
              <a:rPr lang="en-US" sz="1400" dirty="0" smtClean="0">
                <a:solidFill>
                  <a:prstClr val="black"/>
                </a:solidFill>
                <a:ea typeface="Calibri"/>
                <a:cs typeface="Times New Roman"/>
              </a:rPr>
              <a:t>and </a:t>
            </a:r>
            <a:r>
              <a:rPr lang="en-US" sz="1400" dirty="0">
                <a:solidFill>
                  <a:prstClr val="black"/>
                </a:solidFill>
                <a:ea typeface="Calibri"/>
                <a:cs typeface="Times New Roman"/>
              </a:rPr>
              <a:t>digital maps), </a:t>
            </a:r>
            <a:endParaRPr lang="et-EE" sz="1400" dirty="0" smtClean="0">
              <a:solidFill>
                <a:prstClr val="black"/>
              </a:solidFill>
              <a:ea typeface="Calibri"/>
              <a:cs typeface="Times New Roman"/>
            </a:endParaRPr>
          </a:p>
          <a:p>
            <a:pPr marL="342900" indent="-342900">
              <a:buFontTx/>
              <a:buChar char="-"/>
            </a:pPr>
            <a:r>
              <a:rPr lang="en-US" sz="2000" b="1" dirty="0" smtClean="0">
                <a:solidFill>
                  <a:prstClr val="black"/>
                </a:solidFill>
                <a:ea typeface="Calibri"/>
                <a:cs typeface="Times New Roman"/>
              </a:rPr>
              <a:t>inputs </a:t>
            </a:r>
            <a:r>
              <a:rPr lang="en-US" sz="2000" b="1" dirty="0">
                <a:solidFill>
                  <a:prstClr val="black"/>
                </a:solidFill>
                <a:ea typeface="Calibri"/>
                <a:cs typeface="Times New Roman"/>
              </a:rPr>
              <a:t>from other sources </a:t>
            </a:r>
            <a:endParaRPr lang="et-EE" sz="2000" b="1" dirty="0" smtClean="0">
              <a:solidFill>
                <a:prstClr val="black"/>
              </a:solidFill>
              <a:ea typeface="Calibri"/>
              <a:cs typeface="Times New Roman"/>
            </a:endParaRPr>
          </a:p>
          <a:p>
            <a:r>
              <a:rPr lang="et-EE" sz="2000" b="1" dirty="0">
                <a:solidFill>
                  <a:prstClr val="black"/>
                </a:solidFill>
                <a:ea typeface="Calibri"/>
                <a:cs typeface="Times New Roman"/>
              </a:rPr>
              <a:t> </a:t>
            </a:r>
            <a:r>
              <a:rPr lang="et-EE" sz="2000" b="1" dirty="0" smtClean="0">
                <a:solidFill>
                  <a:prstClr val="black"/>
                </a:solidFill>
                <a:ea typeface="Calibri"/>
                <a:cs typeface="Times New Roman"/>
              </a:rPr>
              <a:t>     </a:t>
            </a:r>
            <a:r>
              <a:rPr lang="en-US" sz="1400" dirty="0" smtClean="0">
                <a:solidFill>
                  <a:prstClr val="black"/>
                </a:solidFill>
                <a:ea typeface="Calibri"/>
                <a:cs typeface="Times New Roman"/>
              </a:rPr>
              <a:t>(</a:t>
            </a:r>
            <a:r>
              <a:rPr lang="en-US" sz="1400" dirty="0">
                <a:solidFill>
                  <a:prstClr val="black"/>
                </a:solidFill>
                <a:ea typeface="Calibri"/>
                <a:cs typeface="Times New Roman"/>
              </a:rPr>
              <a:t>conservation status, ownership, soil maps </a:t>
            </a:r>
            <a:r>
              <a:rPr lang="en-US" sz="1400" dirty="0" err="1">
                <a:solidFill>
                  <a:prstClr val="black"/>
                </a:solidFill>
                <a:ea typeface="Calibri"/>
                <a:cs typeface="Times New Roman"/>
              </a:rPr>
              <a:t>etc</a:t>
            </a:r>
            <a:r>
              <a:rPr lang="en-US" sz="1400" dirty="0" smtClean="0">
                <a:solidFill>
                  <a:prstClr val="black"/>
                </a:solidFill>
                <a:ea typeface="Calibri"/>
                <a:cs typeface="Times New Roman"/>
              </a:rPr>
              <a:t>)</a:t>
            </a:r>
            <a:r>
              <a:rPr lang="et-EE" sz="1400" dirty="0" smtClean="0">
                <a:solidFill>
                  <a:prstClr val="black"/>
                </a:solidFill>
                <a:ea typeface="Calibri"/>
                <a:cs typeface="Times New Roman"/>
              </a:rPr>
              <a:t> </a:t>
            </a:r>
            <a:endParaRPr lang="et-EE" sz="2000" dirty="0" smtClean="0">
              <a:solidFill>
                <a:prstClr val="black"/>
              </a:solidFill>
              <a:ea typeface="Calibri"/>
              <a:cs typeface="Times New Roman"/>
            </a:endParaRPr>
          </a:p>
          <a:p>
            <a:pPr marL="342900" indent="-342900">
              <a:buFontTx/>
              <a:buChar char="-"/>
            </a:pPr>
            <a:r>
              <a:rPr lang="en-US" sz="2000" b="1" dirty="0" smtClean="0">
                <a:solidFill>
                  <a:prstClr val="black"/>
                </a:solidFill>
                <a:ea typeface="Calibri"/>
                <a:cs typeface="Times New Roman"/>
              </a:rPr>
              <a:t>modelling </a:t>
            </a:r>
            <a:r>
              <a:rPr lang="en-US" sz="2000" b="1" dirty="0">
                <a:solidFill>
                  <a:prstClr val="black"/>
                </a:solidFill>
                <a:ea typeface="Calibri"/>
                <a:cs typeface="Times New Roman"/>
              </a:rPr>
              <a:t>techniques</a:t>
            </a:r>
            <a:r>
              <a:rPr lang="en-US" sz="2000" dirty="0">
                <a:solidFill>
                  <a:prstClr val="black"/>
                </a:solidFill>
                <a:ea typeface="Calibri"/>
                <a:cs typeface="Times New Roman"/>
              </a:rPr>
              <a:t>. </a:t>
            </a:r>
            <a:endParaRPr lang="et-EE" sz="2000" dirty="0" smtClean="0">
              <a:solidFill>
                <a:prstClr val="black"/>
              </a:solidFill>
              <a:ea typeface="Calibri"/>
              <a:cs typeface="Times New Roman"/>
            </a:endParaRPr>
          </a:p>
          <a:p>
            <a:r>
              <a:rPr lang="et-EE" sz="1000" dirty="0" smtClean="0">
                <a:solidFill>
                  <a:prstClr val="black"/>
                </a:solidFill>
                <a:ea typeface="Calibri"/>
                <a:cs typeface="Times New Roman"/>
              </a:rPr>
              <a:t> </a:t>
            </a:r>
            <a:endParaRPr lang="et-EE" sz="1000" dirty="0">
              <a:solidFill>
                <a:prstClr val="black"/>
              </a:solidFill>
              <a:ea typeface="Calibri"/>
              <a:cs typeface="Times New Roman"/>
            </a:endParaRPr>
          </a:p>
        </p:txBody>
      </p:sp>
    </p:spTree>
    <p:extLst>
      <p:ext uri="{BB962C8B-B14F-4D97-AF65-F5344CB8AC3E}">
        <p14:creationId xmlns:p14="http://schemas.microsoft.com/office/powerpoint/2010/main" val="243914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12968" cy="6524863"/>
          </a:xfrm>
          <a:prstGeom prst="rect">
            <a:avLst/>
          </a:prstGeom>
        </p:spPr>
        <p:txBody>
          <a:bodyPr wrap="square">
            <a:spAutoFit/>
          </a:bodyPr>
          <a:lstStyle/>
          <a:p>
            <a:r>
              <a:rPr lang="en-US" sz="2400" b="1" dirty="0" smtClean="0">
                <a:solidFill>
                  <a:srgbClr val="4F81BD">
                    <a:lumMod val="50000"/>
                  </a:srgbClr>
                </a:solidFill>
                <a:ea typeface="Calibri"/>
                <a:cs typeface="Times New Roman"/>
              </a:rPr>
              <a:t>National Forest Inventory (NFI) data/results can be used for:</a:t>
            </a:r>
            <a:endParaRPr lang="et-EE" sz="2400" b="1" dirty="0" smtClean="0">
              <a:solidFill>
                <a:srgbClr val="4F81BD">
                  <a:lumMod val="50000"/>
                </a:srgbClr>
              </a:solidFill>
              <a:ea typeface="Calibri"/>
              <a:cs typeface="Times New Roman"/>
            </a:endParaRPr>
          </a:p>
          <a:p>
            <a:pPr marL="342900" indent="-342900">
              <a:lnSpc>
                <a:spcPct val="110000"/>
              </a:lnSpc>
              <a:buFont typeface="Calibri"/>
              <a:buChar char="-"/>
            </a:pPr>
            <a:r>
              <a:rPr lang="en-US" sz="2000" b="1" dirty="0" smtClean="0">
                <a:solidFill>
                  <a:srgbClr val="1F497D">
                    <a:lumMod val="50000"/>
                  </a:srgbClr>
                </a:solidFill>
                <a:ea typeface="Calibri"/>
                <a:cs typeface="Times New Roman"/>
              </a:rPr>
              <a:t>reporting </a:t>
            </a:r>
            <a:r>
              <a:rPr lang="en-US" sz="2000" b="1" dirty="0">
                <a:solidFill>
                  <a:srgbClr val="1F497D">
                    <a:lumMod val="50000"/>
                  </a:srgbClr>
                </a:solidFill>
                <a:ea typeface="Calibri"/>
                <a:cs typeface="Times New Roman"/>
              </a:rPr>
              <a:t>on forest resources </a:t>
            </a:r>
            <a:r>
              <a:rPr lang="en-US" sz="2000" dirty="0">
                <a:solidFill>
                  <a:prstClr val="black"/>
                </a:solidFill>
                <a:ea typeface="Calibri"/>
                <a:cs typeface="Times New Roman"/>
              </a:rPr>
              <a:t>(national, Global FRA, C&amp;I for SFM, can serve as national forest statistics, </a:t>
            </a:r>
            <a:r>
              <a:rPr lang="en-US" sz="2000" dirty="0" err="1">
                <a:solidFill>
                  <a:prstClr val="black"/>
                </a:solidFill>
                <a:ea typeface="Calibri"/>
                <a:cs typeface="Times New Roman"/>
              </a:rPr>
              <a:t>etc</a:t>
            </a:r>
            <a:r>
              <a:rPr lang="en-US" sz="2000" dirty="0">
                <a:solidFill>
                  <a:prstClr val="black"/>
                </a:solidFill>
                <a:ea typeface="Calibri"/>
                <a:cs typeface="Times New Roman"/>
              </a:rPr>
              <a:t>), </a:t>
            </a:r>
            <a:endParaRPr lang="et-EE" sz="2000" dirty="0">
              <a:solidFill>
                <a:prstClr val="black"/>
              </a:solidFill>
              <a:ea typeface="Calibri"/>
              <a:cs typeface="Times New Roman"/>
            </a:endParaRPr>
          </a:p>
          <a:p>
            <a:pPr marL="342900" indent="-342900">
              <a:lnSpc>
                <a:spcPct val="110000"/>
              </a:lnSpc>
              <a:buFont typeface="Calibri"/>
              <a:buChar char="-"/>
            </a:pPr>
            <a:r>
              <a:rPr lang="en-US" sz="2000" b="1" dirty="0">
                <a:solidFill>
                  <a:srgbClr val="1F497D">
                    <a:lumMod val="50000"/>
                  </a:srgbClr>
                </a:solidFill>
                <a:ea typeface="Calibri"/>
                <a:cs typeface="Times New Roman"/>
              </a:rPr>
              <a:t>evaluation of greenhouse gas emissions and changes in carbon stock</a:t>
            </a:r>
            <a:r>
              <a:rPr lang="en-US" sz="2000" dirty="0">
                <a:solidFill>
                  <a:prstClr val="black"/>
                </a:solidFill>
                <a:ea typeface="Calibri"/>
                <a:cs typeface="Times New Roman"/>
              </a:rPr>
              <a:t> of forests and forest land (Kyoto protocol reporting), including land use and relevant </a:t>
            </a:r>
            <a:r>
              <a:rPr lang="en-US" sz="2000" dirty="0" smtClean="0">
                <a:solidFill>
                  <a:prstClr val="black"/>
                </a:solidFill>
                <a:ea typeface="Calibri"/>
                <a:cs typeface="Times New Roman"/>
              </a:rPr>
              <a:t>changes</a:t>
            </a:r>
            <a:r>
              <a:rPr lang="et-EE" sz="2000" dirty="0" smtClean="0">
                <a:solidFill>
                  <a:prstClr val="black"/>
                </a:solidFill>
                <a:ea typeface="Calibri"/>
                <a:cs typeface="Times New Roman"/>
              </a:rPr>
              <a:t>)</a:t>
            </a:r>
            <a:endParaRPr lang="et-EE" sz="2000" dirty="0">
              <a:solidFill>
                <a:prstClr val="black"/>
              </a:solidFill>
              <a:ea typeface="Calibri"/>
              <a:cs typeface="Times New Roman"/>
            </a:endParaRPr>
          </a:p>
          <a:p>
            <a:pPr marL="342900" indent="-342900">
              <a:lnSpc>
                <a:spcPct val="110000"/>
              </a:lnSpc>
              <a:buFont typeface="Calibri"/>
              <a:buChar char="-"/>
            </a:pPr>
            <a:r>
              <a:rPr lang="en-US" sz="2000" dirty="0">
                <a:solidFill>
                  <a:prstClr val="black"/>
                </a:solidFill>
                <a:ea typeface="Calibri"/>
                <a:cs typeface="Times New Roman"/>
              </a:rPr>
              <a:t>as </a:t>
            </a:r>
            <a:r>
              <a:rPr lang="en-US" sz="2000" b="1" dirty="0">
                <a:solidFill>
                  <a:srgbClr val="1F497D">
                    <a:lumMod val="50000"/>
                  </a:srgbClr>
                </a:solidFill>
                <a:ea typeface="Calibri"/>
                <a:cs typeface="Times New Roman"/>
              </a:rPr>
              <a:t>input</a:t>
            </a:r>
            <a:r>
              <a:rPr lang="en-US" sz="2000" dirty="0">
                <a:solidFill>
                  <a:prstClr val="black"/>
                </a:solidFill>
                <a:ea typeface="Calibri"/>
                <a:cs typeface="Times New Roman"/>
              </a:rPr>
              <a:t> in forest and other sectors’ </a:t>
            </a:r>
            <a:r>
              <a:rPr lang="en-US" sz="2000" b="1" dirty="0">
                <a:solidFill>
                  <a:srgbClr val="1F497D">
                    <a:lumMod val="50000"/>
                  </a:srgbClr>
                </a:solidFill>
                <a:ea typeface="Calibri"/>
                <a:cs typeface="Times New Roman"/>
              </a:rPr>
              <a:t>policy processes </a:t>
            </a:r>
            <a:r>
              <a:rPr lang="en-US" sz="2000" dirty="0">
                <a:solidFill>
                  <a:prstClr val="black"/>
                </a:solidFill>
                <a:ea typeface="Calibri"/>
                <a:cs typeface="Times New Roman"/>
              </a:rPr>
              <a:t>at national and international levels,</a:t>
            </a:r>
            <a:endParaRPr lang="et-EE" sz="2000" dirty="0">
              <a:solidFill>
                <a:prstClr val="black"/>
              </a:solidFill>
              <a:ea typeface="Calibri"/>
              <a:cs typeface="Times New Roman"/>
            </a:endParaRPr>
          </a:p>
          <a:p>
            <a:pPr marL="342900" indent="-342900">
              <a:lnSpc>
                <a:spcPct val="110000"/>
              </a:lnSpc>
              <a:buFont typeface="Calibri"/>
              <a:buChar char="-"/>
            </a:pPr>
            <a:r>
              <a:rPr lang="en-US" sz="2000" dirty="0">
                <a:solidFill>
                  <a:prstClr val="black"/>
                </a:solidFill>
                <a:ea typeface="Calibri"/>
                <a:cs typeface="Times New Roman"/>
              </a:rPr>
              <a:t>large-scale </a:t>
            </a:r>
            <a:r>
              <a:rPr lang="en-US" sz="2000" b="1" dirty="0">
                <a:solidFill>
                  <a:srgbClr val="1F497D">
                    <a:lumMod val="50000"/>
                  </a:srgbClr>
                </a:solidFill>
                <a:ea typeface="Calibri"/>
                <a:cs typeface="Times New Roman"/>
              </a:rPr>
              <a:t>forest management</a:t>
            </a:r>
            <a:r>
              <a:rPr lang="en-US" sz="2000" dirty="0">
                <a:solidFill>
                  <a:prstClr val="black"/>
                </a:solidFill>
                <a:ea typeface="Calibri"/>
                <a:cs typeface="Times New Roman"/>
              </a:rPr>
              <a:t> and landscape </a:t>
            </a:r>
            <a:r>
              <a:rPr lang="en-US" sz="2000" b="1" dirty="0">
                <a:solidFill>
                  <a:srgbClr val="1F497D">
                    <a:lumMod val="50000"/>
                  </a:srgbClr>
                </a:solidFill>
                <a:ea typeface="Calibri"/>
                <a:cs typeface="Times New Roman"/>
              </a:rPr>
              <a:t>planning</a:t>
            </a:r>
            <a:r>
              <a:rPr lang="en-US" sz="2000" dirty="0">
                <a:solidFill>
                  <a:prstClr val="black"/>
                </a:solidFill>
                <a:ea typeface="Calibri"/>
                <a:cs typeface="Times New Roman"/>
              </a:rPr>
              <a:t>,</a:t>
            </a:r>
            <a:endParaRPr lang="et-EE" sz="2000" dirty="0">
              <a:solidFill>
                <a:prstClr val="black"/>
              </a:solidFill>
              <a:ea typeface="Calibri"/>
              <a:cs typeface="Times New Roman"/>
            </a:endParaRPr>
          </a:p>
          <a:p>
            <a:pPr marL="342900" indent="-342900">
              <a:lnSpc>
                <a:spcPct val="110000"/>
              </a:lnSpc>
              <a:buFont typeface="Calibri"/>
              <a:buChar char="-"/>
            </a:pPr>
            <a:r>
              <a:rPr lang="en-US" sz="2000" b="1" dirty="0">
                <a:solidFill>
                  <a:srgbClr val="1F497D">
                    <a:lumMod val="50000"/>
                  </a:srgbClr>
                </a:solidFill>
                <a:ea typeface="Calibri"/>
                <a:cs typeface="Times New Roman"/>
              </a:rPr>
              <a:t>assessing sustainability of forestry </a:t>
            </a:r>
            <a:r>
              <a:rPr lang="en-US" sz="2000" dirty="0">
                <a:solidFill>
                  <a:prstClr val="black"/>
                </a:solidFill>
                <a:ea typeface="Calibri"/>
                <a:cs typeface="Times New Roman"/>
              </a:rPr>
              <a:t>and in forest certification</a:t>
            </a:r>
            <a:endParaRPr lang="et-EE" sz="2000" dirty="0">
              <a:solidFill>
                <a:prstClr val="black"/>
              </a:solidFill>
              <a:ea typeface="Calibri"/>
              <a:cs typeface="Times New Roman"/>
            </a:endParaRPr>
          </a:p>
          <a:p>
            <a:pPr marL="342900" indent="-342900">
              <a:lnSpc>
                <a:spcPct val="110000"/>
              </a:lnSpc>
              <a:buFont typeface="Calibri"/>
              <a:buChar char="-"/>
            </a:pPr>
            <a:r>
              <a:rPr lang="en-US" sz="2000" dirty="0">
                <a:solidFill>
                  <a:prstClr val="black"/>
                </a:solidFill>
                <a:ea typeface="Calibri"/>
                <a:cs typeface="Times New Roman"/>
              </a:rPr>
              <a:t>planning of </a:t>
            </a:r>
            <a:r>
              <a:rPr lang="en-US" sz="2000" b="1" dirty="0">
                <a:solidFill>
                  <a:srgbClr val="1F497D">
                    <a:lumMod val="50000"/>
                  </a:srgbClr>
                </a:solidFill>
                <a:ea typeface="Calibri"/>
                <a:cs typeface="Times New Roman"/>
              </a:rPr>
              <a:t>forest industry investments</a:t>
            </a:r>
            <a:r>
              <a:rPr lang="en-US" sz="2000" dirty="0">
                <a:solidFill>
                  <a:prstClr val="black"/>
                </a:solidFill>
                <a:ea typeface="Calibri"/>
                <a:cs typeface="Times New Roman"/>
              </a:rPr>
              <a:t>,</a:t>
            </a:r>
            <a:endParaRPr lang="et-EE" sz="2000" dirty="0">
              <a:solidFill>
                <a:prstClr val="black"/>
              </a:solidFill>
              <a:ea typeface="Calibri"/>
              <a:cs typeface="Times New Roman"/>
            </a:endParaRPr>
          </a:p>
          <a:p>
            <a:pPr marL="342900" indent="-342900">
              <a:lnSpc>
                <a:spcPct val="110000"/>
              </a:lnSpc>
              <a:buFont typeface="Calibri"/>
              <a:buChar char="-"/>
            </a:pPr>
            <a:r>
              <a:rPr lang="en-US" sz="2000" dirty="0">
                <a:solidFill>
                  <a:prstClr val="black"/>
                </a:solidFill>
                <a:ea typeface="Calibri"/>
                <a:cs typeface="Times New Roman"/>
              </a:rPr>
              <a:t>applied and basic </a:t>
            </a:r>
            <a:r>
              <a:rPr lang="en-US" sz="2000" b="1" dirty="0">
                <a:solidFill>
                  <a:srgbClr val="1F497D">
                    <a:lumMod val="50000"/>
                  </a:srgbClr>
                </a:solidFill>
                <a:ea typeface="Calibri"/>
                <a:cs typeface="Times New Roman"/>
              </a:rPr>
              <a:t>research</a:t>
            </a:r>
            <a:r>
              <a:rPr lang="en-US" sz="2000" dirty="0" smtClean="0">
                <a:solidFill>
                  <a:prstClr val="black"/>
                </a:solidFill>
                <a:ea typeface="Calibri"/>
                <a:cs typeface="Times New Roman"/>
              </a:rPr>
              <a:t>,</a:t>
            </a:r>
            <a:r>
              <a:rPr lang="et-EE" sz="2000" dirty="0" smtClean="0">
                <a:solidFill>
                  <a:prstClr val="black"/>
                </a:solidFill>
                <a:ea typeface="Calibri"/>
                <a:cs typeface="Times New Roman"/>
              </a:rPr>
              <a:t> </a:t>
            </a:r>
            <a:r>
              <a:rPr lang="en-US" sz="2000" dirty="0" err="1" smtClean="0">
                <a:solidFill>
                  <a:prstClr val="black"/>
                </a:solidFill>
                <a:ea typeface="Calibri"/>
                <a:cs typeface="Times New Roman"/>
              </a:rPr>
              <a:t>etc</a:t>
            </a:r>
            <a:r>
              <a:rPr lang="en-US" sz="2000" dirty="0" smtClean="0">
                <a:solidFill>
                  <a:prstClr val="black"/>
                </a:solidFill>
                <a:ea typeface="Calibri"/>
                <a:cs typeface="Times New Roman"/>
              </a:rPr>
              <a:t> </a:t>
            </a:r>
            <a:endParaRPr lang="et-EE" sz="2000" dirty="0" smtClean="0">
              <a:solidFill>
                <a:prstClr val="black"/>
              </a:solidFill>
              <a:ea typeface="Calibri"/>
              <a:cs typeface="Times New Roman"/>
            </a:endParaRPr>
          </a:p>
          <a:p>
            <a:pPr marL="342900" indent="-342900">
              <a:buFont typeface="Calibri"/>
              <a:buChar char="-"/>
            </a:pPr>
            <a:endParaRPr lang="et-EE" sz="2400" dirty="0">
              <a:solidFill>
                <a:prstClr val="black"/>
              </a:solidFill>
              <a:ea typeface="Calibri"/>
              <a:cs typeface="Times New Roman"/>
            </a:endParaRPr>
          </a:p>
          <a:p>
            <a:r>
              <a:rPr lang="en-US" sz="2000" dirty="0">
                <a:solidFill>
                  <a:prstClr val="black"/>
                </a:solidFill>
              </a:rPr>
              <a:t>NFI is organized </a:t>
            </a:r>
            <a:r>
              <a:rPr lang="en-US" sz="2000" b="1" dirty="0">
                <a:solidFill>
                  <a:srgbClr val="1F497D">
                    <a:lumMod val="50000"/>
                  </a:srgbClr>
                </a:solidFill>
              </a:rPr>
              <a:t>in cycles </a:t>
            </a:r>
            <a:r>
              <a:rPr lang="en-US" sz="2000" dirty="0">
                <a:solidFill>
                  <a:prstClr val="black"/>
                </a:solidFill>
              </a:rPr>
              <a:t>with periodic (after certain period) or continuous (yearly) </a:t>
            </a:r>
            <a:r>
              <a:rPr lang="en-US" sz="2000" b="1" dirty="0">
                <a:solidFill>
                  <a:srgbClr val="1F497D">
                    <a:lumMod val="50000"/>
                  </a:srgbClr>
                </a:solidFill>
              </a:rPr>
              <a:t>field measurements</a:t>
            </a:r>
            <a:r>
              <a:rPr lang="en-US" sz="2000" dirty="0">
                <a:solidFill>
                  <a:prstClr val="black"/>
                </a:solidFill>
              </a:rPr>
              <a:t>. Value of NFI results is increasing over time – longer time-series give possibility to </a:t>
            </a:r>
            <a:r>
              <a:rPr lang="en-US" sz="2000" b="1" dirty="0">
                <a:solidFill>
                  <a:srgbClr val="1F497D">
                    <a:lumMod val="50000"/>
                  </a:srgbClr>
                </a:solidFill>
              </a:rPr>
              <a:t>estimate trends</a:t>
            </a:r>
            <a:r>
              <a:rPr lang="en-US" sz="2000" dirty="0">
                <a:solidFill>
                  <a:prstClr val="black"/>
                </a:solidFill>
              </a:rPr>
              <a:t> (changes) and to </a:t>
            </a:r>
            <a:r>
              <a:rPr lang="en-US" sz="2000" b="1" dirty="0">
                <a:solidFill>
                  <a:srgbClr val="1F497D">
                    <a:lumMod val="50000"/>
                  </a:srgbClr>
                </a:solidFill>
              </a:rPr>
              <a:t>model the future possibilities </a:t>
            </a:r>
            <a:r>
              <a:rPr lang="en-US" sz="2000" dirty="0">
                <a:solidFill>
                  <a:prstClr val="black"/>
                </a:solidFill>
              </a:rPr>
              <a:t>(scenarios). </a:t>
            </a:r>
            <a:endParaRPr lang="et-EE" sz="2000" dirty="0" smtClean="0">
              <a:solidFill>
                <a:prstClr val="black"/>
              </a:solidFill>
            </a:endParaRPr>
          </a:p>
          <a:p>
            <a:endParaRPr lang="et-EE" sz="2400" dirty="0">
              <a:solidFill>
                <a:prstClr val="black"/>
              </a:solidFill>
            </a:endParaRPr>
          </a:p>
          <a:p>
            <a:r>
              <a:rPr lang="et-EE" sz="2000" dirty="0" smtClean="0">
                <a:solidFill>
                  <a:prstClr val="black"/>
                </a:solidFill>
              </a:rPr>
              <a:t>NFI </a:t>
            </a:r>
            <a:r>
              <a:rPr lang="et-EE" sz="2000" dirty="0" err="1" smtClean="0">
                <a:solidFill>
                  <a:prstClr val="black"/>
                </a:solidFill>
              </a:rPr>
              <a:t>is</a:t>
            </a:r>
            <a:r>
              <a:rPr lang="et-EE" sz="2000" dirty="0" smtClean="0">
                <a:solidFill>
                  <a:prstClr val="black"/>
                </a:solidFill>
              </a:rPr>
              <a:t> </a:t>
            </a:r>
            <a:r>
              <a:rPr lang="et-EE" sz="2000" b="1" dirty="0" err="1" smtClean="0">
                <a:solidFill>
                  <a:srgbClr val="4F81BD">
                    <a:lumMod val="50000"/>
                  </a:srgbClr>
                </a:solidFill>
              </a:rPr>
              <a:t>one</a:t>
            </a:r>
            <a:r>
              <a:rPr lang="et-EE" sz="2000" b="1" dirty="0" smtClean="0">
                <a:solidFill>
                  <a:srgbClr val="4F81BD">
                    <a:lumMod val="50000"/>
                  </a:srgbClr>
                </a:solidFill>
              </a:rPr>
              <a:t> of </a:t>
            </a:r>
            <a:r>
              <a:rPr lang="et-EE" sz="2000" b="1" dirty="0" err="1" smtClean="0">
                <a:solidFill>
                  <a:srgbClr val="4F81BD">
                    <a:lumMod val="50000"/>
                  </a:srgbClr>
                </a:solidFill>
              </a:rPr>
              <a:t>the</a:t>
            </a:r>
            <a:r>
              <a:rPr lang="et-EE" sz="2000" b="1" dirty="0" smtClean="0">
                <a:solidFill>
                  <a:srgbClr val="4F81BD">
                    <a:lumMod val="50000"/>
                  </a:srgbClr>
                </a:solidFill>
              </a:rPr>
              <a:t> </a:t>
            </a:r>
            <a:r>
              <a:rPr lang="et-EE" sz="2000" b="1" dirty="0" err="1" smtClean="0">
                <a:solidFill>
                  <a:srgbClr val="4F81BD">
                    <a:lumMod val="50000"/>
                  </a:srgbClr>
                </a:solidFill>
              </a:rPr>
              <a:t>most</a:t>
            </a:r>
            <a:r>
              <a:rPr lang="et-EE" sz="2000" b="1" dirty="0" smtClean="0">
                <a:solidFill>
                  <a:srgbClr val="4F81BD">
                    <a:lumMod val="50000"/>
                  </a:srgbClr>
                </a:solidFill>
              </a:rPr>
              <a:t> </a:t>
            </a:r>
            <a:r>
              <a:rPr lang="et-EE" sz="2000" b="1" dirty="0" err="1" smtClean="0">
                <a:solidFill>
                  <a:srgbClr val="4F81BD">
                    <a:lumMod val="50000"/>
                  </a:srgbClr>
                </a:solidFill>
              </a:rPr>
              <a:t>cost-effective</a:t>
            </a:r>
            <a:r>
              <a:rPr lang="et-EE" sz="2000" b="1" dirty="0" smtClean="0">
                <a:solidFill>
                  <a:srgbClr val="4F81BD">
                    <a:lumMod val="50000"/>
                  </a:srgbClr>
                </a:solidFill>
              </a:rPr>
              <a:t> </a:t>
            </a:r>
            <a:r>
              <a:rPr lang="et-EE" sz="2000" dirty="0" err="1" smtClean="0">
                <a:solidFill>
                  <a:prstClr val="black"/>
                </a:solidFill>
              </a:rPr>
              <a:t>multi-purpose</a:t>
            </a:r>
            <a:r>
              <a:rPr lang="et-EE" sz="2000" dirty="0" smtClean="0">
                <a:solidFill>
                  <a:prstClr val="black"/>
                </a:solidFill>
              </a:rPr>
              <a:t> tool of NFM.</a:t>
            </a:r>
            <a:endParaRPr lang="et-EE" sz="2000" dirty="0">
              <a:solidFill>
                <a:prstClr val="black"/>
              </a:solidFill>
            </a:endParaRPr>
          </a:p>
        </p:txBody>
      </p:sp>
    </p:spTree>
    <p:extLst>
      <p:ext uri="{BB962C8B-B14F-4D97-AF65-F5344CB8AC3E}">
        <p14:creationId xmlns:p14="http://schemas.microsoft.com/office/powerpoint/2010/main" val="3501943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08920"/>
            <a:ext cx="9144000" cy="1047979"/>
          </a:xfrm>
          <a:prstGeom prst="rect">
            <a:avLst/>
          </a:prstGeom>
        </p:spPr>
        <p:txBody>
          <a:bodyPr wrap="square">
            <a:spAutoFit/>
          </a:bodyPr>
          <a:lstStyle/>
          <a:p>
            <a:pPr algn="ctr">
              <a:lnSpc>
                <a:spcPct val="115000"/>
              </a:lnSpc>
            </a:pPr>
            <a:r>
              <a:rPr lang="et-EE" sz="5400" b="1" dirty="0" smtClean="0">
                <a:solidFill>
                  <a:srgbClr val="1F497D">
                    <a:lumMod val="50000"/>
                  </a:srgbClr>
                </a:solidFill>
              </a:rPr>
              <a:t>3 </a:t>
            </a:r>
            <a:r>
              <a:rPr lang="et-EE" sz="5400" b="1" dirty="0" err="1" smtClean="0">
                <a:solidFill>
                  <a:srgbClr val="1F497D">
                    <a:lumMod val="50000"/>
                  </a:srgbClr>
                </a:solidFill>
              </a:rPr>
              <a:t>suggestions</a:t>
            </a:r>
            <a:endParaRPr lang="et-EE" sz="5400" b="1" dirty="0" smtClean="0">
              <a:solidFill>
                <a:srgbClr val="1F497D">
                  <a:lumMod val="50000"/>
                </a:srgbClr>
              </a:solidFill>
            </a:endParaRPr>
          </a:p>
        </p:txBody>
      </p:sp>
    </p:spTree>
    <p:extLst>
      <p:ext uri="{BB962C8B-B14F-4D97-AF65-F5344CB8AC3E}">
        <p14:creationId xmlns:p14="http://schemas.microsoft.com/office/powerpoint/2010/main" val="4096348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solidFill>
                <a:prstClr val="black"/>
              </a:solidFill>
            </a:endParaRPr>
          </a:p>
        </p:txBody>
      </p:sp>
      <p:sp>
        <p:nvSpPr>
          <p:cNvPr id="10243"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solidFill>
                <a:prstClr val="black"/>
              </a:solidFill>
            </a:endParaRPr>
          </a:p>
        </p:txBody>
      </p:sp>
      <p:sp>
        <p:nvSpPr>
          <p:cNvPr id="10244"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solidFill>
                <a:prstClr val="black"/>
              </a:solidFill>
            </a:endParaRPr>
          </a:p>
        </p:txBody>
      </p:sp>
      <p:sp>
        <p:nvSpPr>
          <p:cNvPr id="10245"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GB" altLang="en-US" sz="1800">
              <a:solidFill>
                <a:prstClr val="black"/>
              </a:solidFill>
            </a:endParaRPr>
          </a:p>
        </p:txBody>
      </p:sp>
      <p:sp>
        <p:nvSpPr>
          <p:cNvPr id="10246" name="Text Box 9"/>
          <p:cNvSpPr txBox="1">
            <a:spLocks noChangeArrowheads="1"/>
          </p:cNvSpPr>
          <p:nvPr/>
        </p:nvSpPr>
        <p:spPr bwMode="auto">
          <a:xfrm>
            <a:off x="3779838" y="1989138"/>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solidFill>
                <a:prstClr val="black"/>
              </a:solidFill>
            </a:endParaRPr>
          </a:p>
        </p:txBody>
      </p:sp>
      <p:sp>
        <p:nvSpPr>
          <p:cNvPr id="10247" name="Text Box 10"/>
          <p:cNvSpPr txBox="1">
            <a:spLocks noChangeArrowheads="1"/>
          </p:cNvSpPr>
          <p:nvPr/>
        </p:nvSpPr>
        <p:spPr bwMode="auto">
          <a:xfrm>
            <a:off x="3851275" y="1844675"/>
            <a:ext cx="15128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solidFill>
                <a:prstClr val="black"/>
              </a:solidFill>
            </a:endParaRPr>
          </a:p>
        </p:txBody>
      </p:sp>
      <p:sp>
        <p:nvSpPr>
          <p:cNvPr id="19" name="Down Arrow 18"/>
          <p:cNvSpPr/>
          <p:nvPr/>
        </p:nvSpPr>
        <p:spPr>
          <a:xfrm>
            <a:off x="222785" y="1570583"/>
            <a:ext cx="3095997" cy="1066874"/>
          </a:xfrm>
          <a:prstGeom prst="downArrow">
            <a:avLst>
              <a:gd name="adj1" fmla="val 50000"/>
              <a:gd name="adj2" fmla="val 55212"/>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prstClr val="black"/>
                </a:solidFill>
              </a:rPr>
              <a:t>Preliminaries and principles</a:t>
            </a:r>
            <a:endParaRPr lang="en-GB" b="1" dirty="0">
              <a:solidFill>
                <a:prstClr val="black"/>
              </a:solidFill>
            </a:endParaRPr>
          </a:p>
        </p:txBody>
      </p:sp>
      <p:sp>
        <p:nvSpPr>
          <p:cNvPr id="20" name="Down Arrow 19"/>
          <p:cNvSpPr/>
          <p:nvPr/>
        </p:nvSpPr>
        <p:spPr>
          <a:xfrm>
            <a:off x="150132" y="2639417"/>
            <a:ext cx="3168650" cy="1368152"/>
          </a:xfrm>
          <a:prstGeom prst="downArrow">
            <a:avLst>
              <a:gd name="adj1" fmla="val 50000"/>
              <a:gd name="adj2" fmla="val 5968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u="sng" dirty="0" smtClean="0">
                <a:solidFill>
                  <a:prstClr val="black"/>
                </a:solidFill>
              </a:rPr>
              <a:t>Review and analysis</a:t>
            </a:r>
            <a:endParaRPr lang="en-GB" b="1" u="sng" dirty="0">
              <a:solidFill>
                <a:prstClr val="black"/>
              </a:solidFill>
            </a:endParaRPr>
          </a:p>
        </p:txBody>
      </p:sp>
      <p:sp>
        <p:nvSpPr>
          <p:cNvPr id="22" name="Down Arrow 21"/>
          <p:cNvSpPr/>
          <p:nvPr/>
        </p:nvSpPr>
        <p:spPr>
          <a:xfrm>
            <a:off x="221966" y="4010075"/>
            <a:ext cx="3024981" cy="1116211"/>
          </a:xfrm>
          <a:prstGeom prst="downArrow">
            <a:avLst>
              <a:gd name="adj1" fmla="val 50000"/>
              <a:gd name="adj2" fmla="val 5521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prstClr val="black"/>
                </a:solidFill>
              </a:rPr>
              <a:t>Policy development</a:t>
            </a:r>
            <a:endParaRPr lang="en-GB" b="1" dirty="0">
              <a:solidFill>
                <a:prstClr val="black"/>
              </a:solidFill>
            </a:endParaRPr>
          </a:p>
        </p:txBody>
      </p:sp>
      <p:sp>
        <p:nvSpPr>
          <p:cNvPr id="23" name="Down Arrow 22"/>
          <p:cNvSpPr/>
          <p:nvPr/>
        </p:nvSpPr>
        <p:spPr>
          <a:xfrm>
            <a:off x="-29242" y="5126286"/>
            <a:ext cx="3600053" cy="1738436"/>
          </a:xfrm>
          <a:prstGeom prst="downArrow">
            <a:avLst>
              <a:gd name="adj1" fmla="val 50000"/>
              <a:gd name="adj2" fmla="val 5521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prstClr val="black"/>
                </a:solidFill>
              </a:rPr>
              <a:t>Outcome: Improved understanding and skills </a:t>
            </a:r>
            <a:endParaRPr lang="en-GB" b="1" dirty="0">
              <a:solidFill>
                <a:prstClr val="black"/>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133941570"/>
              </p:ext>
            </p:extLst>
          </p:nvPr>
        </p:nvGraphicFramePr>
        <p:xfrm>
          <a:off x="3318782" y="1392170"/>
          <a:ext cx="5573698" cy="5181652"/>
        </p:xfrm>
        <a:graphic>
          <a:graphicData uri="http://schemas.openxmlformats.org/drawingml/2006/table">
            <a:tbl>
              <a:tblPr firstRow="1" bandRow="1">
                <a:tableStyleId>{5C22544A-7EE6-4342-B048-85BDC9FD1C3A}</a:tableStyleId>
              </a:tblPr>
              <a:tblGrid>
                <a:gridCol w="5573698"/>
              </a:tblGrid>
              <a:tr h="989494">
                <a:tc>
                  <a:txBody>
                    <a:bodyPr/>
                    <a:lstStyle/>
                    <a:p>
                      <a:pPr marL="285750" indent="-285750">
                        <a:buFont typeface="Arial" panose="020B0604020202020204" pitchFamily="34" charset="0"/>
                        <a:buChar char="•"/>
                      </a:pPr>
                      <a:r>
                        <a:rPr lang="en-GB" u="none" dirty="0" smtClean="0">
                          <a:solidFill>
                            <a:schemeClr val="tx1"/>
                          </a:solidFill>
                        </a:rPr>
                        <a:t>Intro</a:t>
                      </a:r>
                      <a:r>
                        <a:rPr lang="en-GB" u="none" baseline="0" dirty="0" smtClean="0">
                          <a:solidFill>
                            <a:schemeClr val="tx1"/>
                          </a:solidFill>
                        </a:rPr>
                        <a:t> to the training</a:t>
                      </a:r>
                    </a:p>
                    <a:p>
                      <a:pPr marL="285750" indent="-285750">
                        <a:buFont typeface="Arial" panose="020B0604020202020204" pitchFamily="34" charset="0"/>
                        <a:buChar char="•"/>
                      </a:pPr>
                      <a:r>
                        <a:rPr lang="en-GB" u="none" baseline="0" dirty="0" smtClean="0">
                          <a:solidFill>
                            <a:schemeClr val="tx1"/>
                          </a:solidFill>
                        </a:rPr>
                        <a:t>SFM and green economy principles</a:t>
                      </a:r>
                      <a:endParaRPr lang="en-GB" u="none" dirty="0">
                        <a:solidFill>
                          <a:schemeClr val="tx1"/>
                        </a:solidFill>
                      </a:endParaRPr>
                    </a:p>
                  </a:txBody>
                  <a:tcPr>
                    <a:solidFill>
                      <a:schemeClr val="accent6">
                        <a:lumMod val="20000"/>
                        <a:lumOff val="80000"/>
                      </a:schemeClr>
                    </a:solidFill>
                  </a:tcPr>
                </a:tc>
              </a:tr>
              <a:tr h="1494677">
                <a:tc>
                  <a:txBody>
                    <a:bodyPr/>
                    <a:lstStyle/>
                    <a:p>
                      <a:pPr marL="285750" indent="-285750">
                        <a:buFont typeface="Arial" panose="020B0604020202020204" pitchFamily="34" charset="0"/>
                        <a:buChar char="•"/>
                      </a:pPr>
                      <a:r>
                        <a:rPr lang="en-GB" b="1" u="none" dirty="0" smtClean="0"/>
                        <a:t>Review</a:t>
                      </a:r>
                      <a:r>
                        <a:rPr lang="en-GB" b="1" u="none" baseline="0" dirty="0" smtClean="0"/>
                        <a:t> and analysis skills and methods.</a:t>
                      </a:r>
                    </a:p>
                    <a:p>
                      <a:pPr marL="285750" indent="-285750">
                        <a:buFont typeface="Arial" panose="020B0604020202020204" pitchFamily="34" charset="0"/>
                        <a:buChar char="•"/>
                      </a:pPr>
                      <a:r>
                        <a:rPr lang="en-GB" b="1" u="sng" baseline="0" dirty="0" smtClean="0">
                          <a:solidFill>
                            <a:schemeClr val="tx1"/>
                          </a:solidFill>
                        </a:rPr>
                        <a:t>Spotlight on data gathering and analysis</a:t>
                      </a:r>
                      <a:endParaRPr lang="en-GB" b="1" u="sng" dirty="0">
                        <a:solidFill>
                          <a:schemeClr val="tx1"/>
                        </a:solidFill>
                      </a:endParaRPr>
                    </a:p>
                  </a:txBody>
                  <a:tcPr>
                    <a:solidFill>
                      <a:schemeClr val="accent6">
                        <a:lumMod val="40000"/>
                        <a:lumOff val="60000"/>
                      </a:schemeClr>
                    </a:solidFill>
                  </a:tcPr>
                </a:tc>
              </a:tr>
              <a:tr h="1283587">
                <a:tc>
                  <a:txBody>
                    <a:bodyPr/>
                    <a:lstStyle/>
                    <a:p>
                      <a:pPr marL="285750" indent="-285750">
                        <a:buFont typeface="Arial" panose="020B0604020202020204" pitchFamily="34" charset="0"/>
                        <a:buChar char="•"/>
                      </a:pPr>
                      <a:r>
                        <a:rPr lang="en-GB" b="1" dirty="0" smtClean="0">
                          <a:solidFill>
                            <a:schemeClr val="tx1"/>
                          </a:solidFill>
                        </a:rPr>
                        <a:t>Spotlight</a:t>
                      </a:r>
                      <a:r>
                        <a:rPr lang="en-GB" b="1" baseline="0" dirty="0" smtClean="0">
                          <a:solidFill>
                            <a:schemeClr val="tx1"/>
                          </a:solidFill>
                        </a:rPr>
                        <a:t> on wood energy</a:t>
                      </a:r>
                    </a:p>
                    <a:p>
                      <a:pPr marL="285750" indent="-285750">
                        <a:buFont typeface="Arial" panose="020B0604020202020204" pitchFamily="34" charset="0"/>
                        <a:buChar char="•"/>
                      </a:pPr>
                      <a:r>
                        <a:rPr lang="en-GB" b="1" baseline="0" dirty="0" smtClean="0">
                          <a:solidFill>
                            <a:schemeClr val="tx1"/>
                          </a:solidFill>
                        </a:rPr>
                        <a:t>Policy priority negotiation</a:t>
                      </a:r>
                    </a:p>
                    <a:p>
                      <a:pPr marL="285750" indent="-285750">
                        <a:buFont typeface="Arial" panose="020B0604020202020204" pitchFamily="34" charset="0"/>
                        <a:buChar char="•"/>
                      </a:pPr>
                      <a:r>
                        <a:rPr lang="en-GB" b="1" u="none" baseline="0" dirty="0" smtClean="0">
                          <a:solidFill>
                            <a:schemeClr val="tx1"/>
                          </a:solidFill>
                        </a:rPr>
                        <a:t>Policy drafting and review</a:t>
                      </a:r>
                      <a:endParaRPr lang="en-GB" b="1" u="none" dirty="0">
                        <a:solidFill>
                          <a:schemeClr val="tx1"/>
                        </a:solidFill>
                      </a:endParaRPr>
                    </a:p>
                  </a:txBody>
                  <a:tcPr>
                    <a:solidFill>
                      <a:schemeClr val="accent6">
                        <a:lumMod val="75000"/>
                      </a:schemeClr>
                    </a:solidFill>
                  </a:tcPr>
                </a:tc>
              </a:tr>
              <a:tr h="1413894">
                <a:tc>
                  <a:txBody>
                    <a:bodyPr/>
                    <a:lstStyle/>
                    <a:p>
                      <a:pPr marL="285750" indent="-285750">
                        <a:buFont typeface="Arial" panose="020B0604020202020204" pitchFamily="34" charset="0"/>
                        <a:buChar char="•"/>
                      </a:pPr>
                      <a:r>
                        <a:rPr lang="en-GB" b="1" baseline="0" dirty="0" smtClean="0">
                          <a:solidFill>
                            <a:schemeClr val="tx1"/>
                          </a:solidFill>
                        </a:rPr>
                        <a:t>Planning the process and methods for forestry plan/strategy for the green economy development.</a:t>
                      </a:r>
                    </a:p>
                    <a:p>
                      <a:pPr marL="285750" indent="-285750">
                        <a:buFont typeface="Arial" panose="020B0604020202020204" pitchFamily="34" charset="0"/>
                        <a:buChar char="•"/>
                      </a:pPr>
                      <a:r>
                        <a:rPr lang="en-GB" b="1" baseline="0" dirty="0" smtClean="0">
                          <a:solidFill>
                            <a:schemeClr val="tx1"/>
                          </a:solidFill>
                        </a:rPr>
                        <a:t>Training evaluation</a:t>
                      </a:r>
                    </a:p>
                  </a:txBody>
                  <a:tcPr>
                    <a:solidFill>
                      <a:srgbClr val="FF0000"/>
                    </a:solidFill>
                  </a:tcPr>
                </a:tc>
              </a:tr>
            </a:tbl>
          </a:graphicData>
        </a:graphic>
      </p:graphicFrame>
      <p:sp>
        <p:nvSpPr>
          <p:cNvPr id="24" name="Rectangle 23"/>
          <p:cNvSpPr txBox="1">
            <a:spLocks noChangeArrowheads="1"/>
          </p:cNvSpPr>
          <p:nvPr/>
        </p:nvSpPr>
        <p:spPr bwMode="auto">
          <a:xfrm>
            <a:off x="0" y="-53324"/>
            <a:ext cx="9149335" cy="743599"/>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smtClean="0">
                <a:solidFill>
                  <a:prstClr val="black"/>
                </a:solidFill>
              </a:rPr>
              <a:t>Training </a:t>
            </a:r>
            <a:r>
              <a:rPr lang="en-US" altLang="en-US" sz="3200" b="1" dirty="0">
                <a:solidFill>
                  <a:prstClr val="black"/>
                </a:solidFill>
              </a:rPr>
              <a:t>flow and </a:t>
            </a:r>
            <a:r>
              <a:rPr lang="en-US" altLang="en-US" sz="3200" b="1" dirty="0" smtClean="0">
                <a:solidFill>
                  <a:prstClr val="black"/>
                </a:solidFill>
              </a:rPr>
              <a:t>structure – </a:t>
            </a:r>
            <a:r>
              <a:rPr lang="en-US" altLang="en-US" sz="3200" b="1" u="sng" dirty="0" smtClean="0">
                <a:solidFill>
                  <a:prstClr val="black"/>
                </a:solidFill>
              </a:rPr>
              <a:t>where are we?</a:t>
            </a:r>
            <a:endParaRPr lang="en-US" sz="3200" b="1" u="sng" dirty="0">
              <a:solidFill>
                <a:srgbClr val="FF0000"/>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8554113"/>
              </p:ext>
            </p:extLst>
          </p:nvPr>
        </p:nvGraphicFramePr>
        <p:xfrm>
          <a:off x="0" y="690275"/>
          <a:ext cx="8892480" cy="640080"/>
        </p:xfrm>
        <a:graphic>
          <a:graphicData uri="http://schemas.openxmlformats.org/drawingml/2006/table">
            <a:tbl>
              <a:tblPr firstRow="1" bandRow="1">
                <a:tableStyleId>{5C22544A-7EE6-4342-B048-85BDC9FD1C3A}</a:tableStyleId>
              </a:tblPr>
              <a:tblGrid>
                <a:gridCol w="3275856"/>
                <a:gridCol w="5616624"/>
              </a:tblGrid>
              <a:tr h="5784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Components of the training</a:t>
                      </a: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Content-topics of the training</a:t>
                      </a: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836571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16632"/>
            <a:ext cx="8856984" cy="523220"/>
          </a:xfrm>
          <a:prstGeom prst="rect">
            <a:avLst/>
          </a:prstGeom>
        </p:spPr>
        <p:txBody>
          <a:bodyPr wrap="square">
            <a:spAutoFit/>
          </a:bodyPr>
          <a:lstStyle/>
          <a:p>
            <a:r>
              <a:rPr lang="et-EE" sz="2800" b="1" dirty="0" smtClean="0">
                <a:solidFill>
                  <a:srgbClr val="EEECE1">
                    <a:lumMod val="50000"/>
                  </a:srgbClr>
                </a:solidFill>
              </a:rPr>
              <a:t>3 SUGGESTIONS </a:t>
            </a:r>
            <a:r>
              <a:rPr lang="en-US" sz="2800" b="1" dirty="0">
                <a:solidFill>
                  <a:srgbClr val="EEECE1">
                    <a:lumMod val="50000"/>
                  </a:srgbClr>
                </a:solidFill>
              </a:rPr>
              <a:t>for first steps towards NFM </a:t>
            </a:r>
            <a:endParaRPr lang="en-US" sz="2800" b="1" dirty="0" smtClean="0">
              <a:solidFill>
                <a:srgbClr val="EEECE1">
                  <a:lumMod val="50000"/>
                </a:srgbClr>
              </a:solidFill>
            </a:endParaRPr>
          </a:p>
        </p:txBody>
      </p:sp>
      <p:sp>
        <p:nvSpPr>
          <p:cNvPr id="2" name="Rectangle 1"/>
          <p:cNvSpPr/>
          <p:nvPr/>
        </p:nvSpPr>
        <p:spPr>
          <a:xfrm>
            <a:off x="323528" y="771663"/>
            <a:ext cx="8856984" cy="5539978"/>
          </a:xfrm>
          <a:prstGeom prst="rect">
            <a:avLst/>
          </a:prstGeom>
        </p:spPr>
        <p:txBody>
          <a:bodyPr wrap="square">
            <a:spAutoFit/>
          </a:bodyPr>
          <a:lstStyle/>
          <a:p>
            <a:pPr marL="457200" indent="-457200">
              <a:buFontTx/>
              <a:buAutoNum type="arabicPeriod"/>
            </a:pPr>
            <a:r>
              <a:rPr lang="en-GB" sz="2200" dirty="0" smtClean="0">
                <a:solidFill>
                  <a:prstClr val="black"/>
                </a:solidFill>
                <a:ea typeface="Calibri"/>
                <a:cs typeface="Times New Roman"/>
              </a:rPr>
              <a:t>Carry out the </a:t>
            </a:r>
            <a:r>
              <a:rPr lang="en-GB" sz="2200" b="1" dirty="0" smtClean="0">
                <a:solidFill>
                  <a:srgbClr val="1F497D">
                    <a:lumMod val="50000"/>
                  </a:srgbClr>
                </a:solidFill>
                <a:ea typeface="Calibri"/>
                <a:cs typeface="Times New Roman"/>
              </a:rPr>
              <a:t>inventory</a:t>
            </a:r>
            <a:r>
              <a:rPr lang="en-GB" sz="2200" dirty="0" smtClean="0">
                <a:solidFill>
                  <a:prstClr val="black"/>
                </a:solidFill>
                <a:ea typeface="Calibri"/>
                <a:cs typeface="Times New Roman"/>
              </a:rPr>
              <a:t> of </a:t>
            </a:r>
            <a:r>
              <a:rPr lang="en-GB" sz="2200" b="1" dirty="0" smtClean="0">
                <a:solidFill>
                  <a:srgbClr val="1F497D">
                    <a:lumMod val="50000"/>
                  </a:srgbClr>
                </a:solidFill>
                <a:ea typeface="Calibri"/>
                <a:cs typeface="Times New Roman"/>
              </a:rPr>
              <a:t>existing situation</a:t>
            </a:r>
            <a:r>
              <a:rPr lang="en-GB" sz="2200" dirty="0" smtClean="0">
                <a:solidFill>
                  <a:prstClr val="black"/>
                </a:solidFill>
                <a:ea typeface="Calibri"/>
                <a:cs typeface="Times New Roman"/>
              </a:rPr>
              <a:t>: </a:t>
            </a:r>
          </a:p>
          <a:p>
            <a:pPr marL="357188" indent="-342900">
              <a:buFont typeface="Calibri" panose="020F0502020204030204" pitchFamily="34" charset="0"/>
              <a:buChar char="-"/>
            </a:pPr>
            <a:r>
              <a:rPr lang="en-GB" sz="2000" dirty="0" smtClean="0">
                <a:solidFill>
                  <a:prstClr val="black"/>
                </a:solidFill>
                <a:ea typeface="Calibri"/>
                <a:cs typeface="Times New Roman"/>
              </a:rPr>
              <a:t>data systems, methods, capacities,</a:t>
            </a:r>
          </a:p>
          <a:p>
            <a:pPr marL="357188" indent="-342900">
              <a:buFont typeface="Calibri" panose="020F0502020204030204" pitchFamily="34" charset="0"/>
              <a:buChar char="-"/>
            </a:pPr>
            <a:r>
              <a:rPr lang="en-GB" sz="2000" dirty="0" smtClean="0">
                <a:solidFill>
                  <a:prstClr val="black"/>
                </a:solidFill>
                <a:ea typeface="Calibri"/>
                <a:cs typeface="Times New Roman"/>
              </a:rPr>
              <a:t>collected data, compiled information (products), dissemination channels, involved institutions, data users </a:t>
            </a:r>
            <a:r>
              <a:rPr lang="en-GB" sz="2000" dirty="0" err="1" smtClean="0">
                <a:solidFill>
                  <a:prstClr val="black"/>
                </a:solidFill>
                <a:ea typeface="Calibri"/>
                <a:cs typeface="Times New Roman"/>
              </a:rPr>
              <a:t>etc</a:t>
            </a:r>
            <a:r>
              <a:rPr lang="en-GB" sz="2000" dirty="0" smtClean="0">
                <a:solidFill>
                  <a:prstClr val="black"/>
                </a:solidFill>
                <a:ea typeface="Calibri"/>
                <a:cs typeface="Times New Roman"/>
              </a:rPr>
              <a:t>;</a:t>
            </a:r>
          </a:p>
          <a:p>
            <a:pPr marL="357188" indent="-342900">
              <a:buFont typeface="Calibri" panose="020F0502020204030204" pitchFamily="34" charset="0"/>
              <a:buChar char="-"/>
            </a:pPr>
            <a:r>
              <a:rPr lang="et-EE" sz="2000" dirty="0" smtClean="0">
                <a:solidFill>
                  <a:prstClr val="black"/>
                </a:solidFill>
                <a:ea typeface="Calibri"/>
                <a:cs typeface="Times New Roman"/>
              </a:rPr>
              <a:t>a</a:t>
            </a:r>
            <a:r>
              <a:rPr lang="en-GB" sz="2000" dirty="0" err="1" smtClean="0">
                <a:solidFill>
                  <a:prstClr val="black"/>
                </a:solidFill>
                <a:ea typeface="Calibri"/>
                <a:cs typeface="Times New Roman"/>
              </a:rPr>
              <a:t>ssess</a:t>
            </a:r>
            <a:r>
              <a:rPr lang="en-GB" sz="2000" dirty="0" smtClean="0">
                <a:solidFill>
                  <a:prstClr val="black"/>
                </a:solidFill>
                <a:ea typeface="Calibri"/>
                <a:cs typeface="Times New Roman"/>
              </a:rPr>
              <a:t> national data needs for forest (and other) policy processes; </a:t>
            </a:r>
            <a:endParaRPr lang="et-EE" sz="2000" dirty="0">
              <a:solidFill>
                <a:prstClr val="black"/>
              </a:solidFill>
              <a:ea typeface="Calibri"/>
              <a:cs typeface="Times New Roman"/>
            </a:endParaRPr>
          </a:p>
          <a:p>
            <a:pPr marL="1084263" indent="-457200">
              <a:buFontTx/>
              <a:buAutoNum type="alphaLcParenR"/>
            </a:pPr>
            <a:endParaRPr lang="et-EE" sz="2000" dirty="0" smtClean="0">
              <a:solidFill>
                <a:prstClr val="black"/>
              </a:solidFill>
              <a:ea typeface="Calibri"/>
              <a:cs typeface="Times New Roman"/>
            </a:endParaRPr>
          </a:p>
          <a:p>
            <a:r>
              <a:rPr lang="en-US" sz="2200" dirty="0">
                <a:solidFill>
                  <a:prstClr val="black"/>
                </a:solidFill>
                <a:ea typeface="Calibri"/>
                <a:cs typeface="Times New Roman"/>
              </a:rPr>
              <a:t>2. </a:t>
            </a:r>
            <a:r>
              <a:rPr lang="en-US" sz="2200" b="1" dirty="0">
                <a:solidFill>
                  <a:prstClr val="black"/>
                </a:solidFill>
                <a:ea typeface="Calibri"/>
                <a:cs typeface="Times New Roman"/>
              </a:rPr>
              <a:t>Plan carefully </a:t>
            </a:r>
            <a:r>
              <a:rPr lang="en-US" sz="2200" dirty="0">
                <a:solidFill>
                  <a:prstClr val="black"/>
                </a:solidFill>
                <a:ea typeface="Calibri"/>
                <a:cs typeface="Times New Roman"/>
              </a:rPr>
              <a:t>for both short-term and long-term developments</a:t>
            </a:r>
          </a:p>
          <a:p>
            <a:pPr marL="342900" indent="-342900">
              <a:buFontTx/>
              <a:buChar char="-"/>
            </a:pPr>
            <a:r>
              <a:rPr lang="et-EE" sz="2000" dirty="0" err="1" smtClean="0">
                <a:solidFill>
                  <a:prstClr val="black"/>
                </a:solidFill>
                <a:ea typeface="Calibri"/>
                <a:cs typeface="Times New Roman"/>
              </a:rPr>
              <a:t>Elaborate</a:t>
            </a:r>
            <a:r>
              <a:rPr lang="et-EE" sz="2000" dirty="0" smtClean="0">
                <a:solidFill>
                  <a:prstClr val="black"/>
                </a:solidFill>
                <a:ea typeface="Calibri"/>
                <a:cs typeface="Times New Roman"/>
              </a:rPr>
              <a:t> </a:t>
            </a:r>
            <a:r>
              <a:rPr lang="et-EE" sz="1400" dirty="0" smtClean="0">
                <a:solidFill>
                  <a:prstClr val="black"/>
                </a:solidFill>
                <a:ea typeface="Calibri"/>
                <a:cs typeface="Times New Roman"/>
              </a:rPr>
              <a:t>(</a:t>
            </a:r>
            <a:r>
              <a:rPr lang="et-EE" sz="1400" dirty="0" err="1" smtClean="0">
                <a:solidFill>
                  <a:prstClr val="black"/>
                </a:solidFill>
                <a:ea typeface="Calibri"/>
                <a:cs typeface="Times New Roman"/>
              </a:rPr>
              <a:t>or</a:t>
            </a:r>
            <a:r>
              <a:rPr lang="et-EE" sz="1400" dirty="0" smtClean="0">
                <a:solidFill>
                  <a:prstClr val="black"/>
                </a:solidFill>
                <a:ea typeface="Calibri"/>
                <a:cs typeface="Times New Roman"/>
              </a:rPr>
              <a:t> </a:t>
            </a:r>
            <a:r>
              <a:rPr lang="et-EE" sz="1400" dirty="0" err="1" smtClean="0">
                <a:solidFill>
                  <a:prstClr val="black"/>
                </a:solidFill>
                <a:ea typeface="Calibri"/>
                <a:cs typeface="Times New Roman"/>
              </a:rPr>
              <a:t>adjust</a:t>
            </a:r>
            <a:r>
              <a:rPr lang="et-EE" sz="1400" dirty="0" smtClean="0">
                <a:solidFill>
                  <a:prstClr val="black"/>
                </a:solidFill>
                <a:ea typeface="Calibri"/>
                <a:cs typeface="Times New Roman"/>
              </a:rPr>
              <a:t> </a:t>
            </a:r>
            <a:r>
              <a:rPr lang="et-EE" sz="1400" dirty="0" err="1" smtClean="0">
                <a:solidFill>
                  <a:prstClr val="black"/>
                </a:solidFill>
                <a:ea typeface="Calibri"/>
                <a:cs typeface="Times New Roman"/>
              </a:rPr>
              <a:t>to</a:t>
            </a:r>
            <a:r>
              <a:rPr lang="et-EE" sz="1400" dirty="0" smtClean="0">
                <a:solidFill>
                  <a:prstClr val="black"/>
                </a:solidFill>
                <a:ea typeface="Calibri"/>
                <a:cs typeface="Times New Roman"/>
              </a:rPr>
              <a:t> </a:t>
            </a:r>
            <a:r>
              <a:rPr lang="et-EE" sz="1400" dirty="0" err="1" smtClean="0">
                <a:solidFill>
                  <a:prstClr val="black"/>
                </a:solidFill>
                <a:ea typeface="Calibri"/>
                <a:cs typeface="Times New Roman"/>
              </a:rPr>
              <a:t>national</a:t>
            </a:r>
            <a:r>
              <a:rPr lang="et-EE" sz="1400" dirty="0" smtClean="0">
                <a:solidFill>
                  <a:prstClr val="black"/>
                </a:solidFill>
                <a:ea typeface="Calibri"/>
                <a:cs typeface="Times New Roman"/>
              </a:rPr>
              <a:t> </a:t>
            </a:r>
            <a:r>
              <a:rPr lang="et-EE" sz="1400" dirty="0" err="1" smtClean="0">
                <a:solidFill>
                  <a:prstClr val="black"/>
                </a:solidFill>
                <a:ea typeface="Calibri"/>
                <a:cs typeface="Times New Roman"/>
              </a:rPr>
              <a:t>needs</a:t>
            </a:r>
            <a:r>
              <a:rPr lang="et-EE" sz="1400" dirty="0" smtClean="0">
                <a:solidFill>
                  <a:prstClr val="black"/>
                </a:solidFill>
                <a:ea typeface="Calibri"/>
                <a:cs typeface="Times New Roman"/>
              </a:rPr>
              <a:t>) </a:t>
            </a:r>
            <a:r>
              <a:rPr lang="en-US" sz="2000" b="1" dirty="0" smtClean="0">
                <a:solidFill>
                  <a:prstClr val="black"/>
                </a:solidFill>
                <a:ea typeface="Calibri"/>
                <a:cs typeface="Times New Roman"/>
              </a:rPr>
              <a:t>SFM </a:t>
            </a:r>
            <a:r>
              <a:rPr lang="et-EE" sz="2000" b="1" dirty="0" smtClean="0">
                <a:solidFill>
                  <a:prstClr val="black"/>
                </a:solidFill>
                <a:ea typeface="Calibri"/>
                <a:cs typeface="Times New Roman"/>
              </a:rPr>
              <a:t>C&amp;I </a:t>
            </a:r>
            <a:r>
              <a:rPr lang="en-US" sz="2000" b="1" dirty="0" smtClean="0">
                <a:solidFill>
                  <a:prstClr val="black"/>
                </a:solidFill>
                <a:ea typeface="Calibri"/>
                <a:cs typeface="Times New Roman"/>
              </a:rPr>
              <a:t>set</a:t>
            </a:r>
            <a:r>
              <a:rPr lang="en-US" sz="2000" dirty="0" smtClean="0">
                <a:solidFill>
                  <a:prstClr val="black"/>
                </a:solidFill>
                <a:ea typeface="Calibri"/>
                <a:cs typeface="Times New Roman"/>
              </a:rPr>
              <a:t>;</a:t>
            </a:r>
            <a:endParaRPr lang="et-EE" sz="2000" dirty="0" smtClean="0">
              <a:solidFill>
                <a:prstClr val="black"/>
              </a:solidFill>
              <a:ea typeface="Calibri"/>
              <a:cs typeface="Times New Roman"/>
            </a:endParaRPr>
          </a:p>
          <a:p>
            <a:pPr marL="342900" indent="-342900">
              <a:buFontTx/>
              <a:buChar char="-"/>
            </a:pPr>
            <a:r>
              <a:rPr lang="en-US" sz="2000" dirty="0" smtClean="0">
                <a:solidFill>
                  <a:prstClr val="black"/>
                </a:solidFill>
                <a:ea typeface="Calibri"/>
                <a:cs typeface="Times New Roman"/>
              </a:rPr>
              <a:t>Identify </a:t>
            </a:r>
            <a:r>
              <a:rPr lang="en-US" sz="2000" b="1" dirty="0">
                <a:solidFill>
                  <a:prstClr val="black"/>
                </a:solidFill>
                <a:ea typeface="Calibri"/>
                <a:cs typeface="Times New Roman"/>
              </a:rPr>
              <a:t>realistic steps </a:t>
            </a:r>
            <a:r>
              <a:rPr lang="en-US" sz="2000" dirty="0">
                <a:solidFill>
                  <a:prstClr val="black"/>
                </a:solidFill>
                <a:ea typeface="Calibri"/>
                <a:cs typeface="Times New Roman"/>
              </a:rPr>
              <a:t>of development for </a:t>
            </a:r>
            <a:r>
              <a:rPr lang="en-US" sz="2000" dirty="0" smtClean="0">
                <a:solidFill>
                  <a:prstClr val="black"/>
                </a:solidFill>
                <a:ea typeface="Calibri"/>
                <a:cs typeface="Times New Roman"/>
              </a:rPr>
              <a:t>NFM</a:t>
            </a:r>
            <a:r>
              <a:rPr lang="et-EE" sz="2000" dirty="0" smtClean="0">
                <a:solidFill>
                  <a:prstClr val="black"/>
                </a:solidFill>
                <a:ea typeface="Calibri"/>
                <a:cs typeface="Times New Roman"/>
              </a:rPr>
              <a:t>, </a:t>
            </a:r>
            <a:r>
              <a:rPr lang="en-US" sz="1400" dirty="0" smtClean="0">
                <a:solidFill>
                  <a:prstClr val="black"/>
                </a:solidFill>
                <a:ea typeface="Calibri"/>
                <a:cs typeface="Times New Roman"/>
              </a:rPr>
              <a:t>involve </a:t>
            </a:r>
            <a:r>
              <a:rPr lang="en-US" sz="1400" dirty="0">
                <a:solidFill>
                  <a:prstClr val="black"/>
                </a:solidFill>
                <a:ea typeface="Calibri"/>
                <a:cs typeface="Times New Roman"/>
              </a:rPr>
              <a:t>partners</a:t>
            </a:r>
            <a:r>
              <a:rPr lang="en-US" sz="2000" dirty="0">
                <a:solidFill>
                  <a:prstClr val="black"/>
                </a:solidFill>
                <a:ea typeface="Calibri"/>
                <a:cs typeface="Times New Roman"/>
              </a:rPr>
              <a:t>. </a:t>
            </a:r>
          </a:p>
          <a:p>
            <a:pPr marL="342900" indent="-342900">
              <a:buFontTx/>
              <a:buChar char="-"/>
            </a:pPr>
            <a:r>
              <a:rPr lang="et-EE" sz="2000" dirty="0" err="1" smtClean="0">
                <a:solidFill>
                  <a:prstClr val="black"/>
                </a:solidFill>
                <a:ea typeface="Calibri"/>
                <a:cs typeface="Times New Roman"/>
              </a:rPr>
              <a:t>Set</a:t>
            </a:r>
            <a:r>
              <a:rPr lang="et-EE" sz="2000" dirty="0" smtClean="0">
                <a:solidFill>
                  <a:prstClr val="black"/>
                </a:solidFill>
                <a:ea typeface="Calibri"/>
                <a:cs typeface="Times New Roman"/>
              </a:rPr>
              <a:t> </a:t>
            </a:r>
            <a:r>
              <a:rPr lang="et-EE" sz="2000" b="1" dirty="0" err="1" smtClean="0">
                <a:solidFill>
                  <a:prstClr val="black"/>
                </a:solidFill>
                <a:ea typeface="Calibri"/>
                <a:cs typeface="Times New Roman"/>
              </a:rPr>
              <a:t>achievable</a:t>
            </a:r>
            <a:r>
              <a:rPr lang="en-US" sz="2000" b="1" dirty="0" smtClean="0">
                <a:solidFill>
                  <a:prstClr val="black"/>
                </a:solidFill>
                <a:ea typeface="Calibri"/>
                <a:cs typeface="Times New Roman"/>
              </a:rPr>
              <a:t> </a:t>
            </a:r>
            <a:r>
              <a:rPr lang="en-US" sz="2000" b="1" dirty="0">
                <a:solidFill>
                  <a:prstClr val="black"/>
                </a:solidFill>
                <a:ea typeface="Calibri"/>
                <a:cs typeface="Times New Roman"/>
              </a:rPr>
              <a:t>targets </a:t>
            </a:r>
            <a:r>
              <a:rPr lang="en-US" sz="1400" dirty="0">
                <a:solidFill>
                  <a:prstClr val="black"/>
                </a:solidFill>
                <a:ea typeface="Calibri"/>
                <a:cs typeface="Times New Roman"/>
              </a:rPr>
              <a:t>(e.g. publishing regular sector overviews, NFI every 5 years</a:t>
            </a:r>
            <a:r>
              <a:rPr lang="en-US" sz="1400" dirty="0" smtClean="0">
                <a:solidFill>
                  <a:prstClr val="black"/>
                </a:solidFill>
                <a:ea typeface="Calibri"/>
                <a:cs typeface="Times New Roman"/>
              </a:rPr>
              <a:t>)</a:t>
            </a:r>
            <a:endParaRPr lang="et-EE" sz="1400" dirty="0">
              <a:solidFill>
                <a:prstClr val="black"/>
              </a:solidFill>
              <a:ea typeface="Calibri"/>
              <a:cs typeface="Times New Roman"/>
            </a:endParaRPr>
          </a:p>
          <a:p>
            <a:pPr marL="342900" indent="-342900">
              <a:buFontTx/>
              <a:buChar char="-"/>
            </a:pPr>
            <a:r>
              <a:rPr lang="en-US" sz="2000" b="1" dirty="0" smtClean="0">
                <a:solidFill>
                  <a:prstClr val="black"/>
                </a:solidFill>
                <a:ea typeface="Calibri"/>
                <a:cs typeface="Times New Roman"/>
              </a:rPr>
              <a:t>Assess cost</a:t>
            </a:r>
            <a:r>
              <a:rPr lang="et-EE" sz="2000" b="1" dirty="0" smtClean="0">
                <a:solidFill>
                  <a:prstClr val="black"/>
                </a:solidFill>
                <a:ea typeface="Calibri"/>
                <a:cs typeface="Times New Roman"/>
              </a:rPr>
              <a:t>s</a:t>
            </a:r>
            <a:r>
              <a:rPr lang="en-US" sz="2000" b="1" dirty="0" smtClean="0">
                <a:solidFill>
                  <a:prstClr val="black"/>
                </a:solidFill>
                <a:ea typeface="Calibri"/>
                <a:cs typeface="Times New Roman"/>
              </a:rPr>
              <a:t> </a:t>
            </a:r>
            <a:r>
              <a:rPr lang="en-US" sz="2000" dirty="0">
                <a:solidFill>
                  <a:prstClr val="black"/>
                </a:solidFill>
                <a:ea typeface="Calibri"/>
                <a:cs typeface="Times New Roman"/>
              </a:rPr>
              <a:t>and available </a:t>
            </a:r>
            <a:r>
              <a:rPr lang="en-US" sz="2000" dirty="0" smtClean="0">
                <a:solidFill>
                  <a:prstClr val="black"/>
                </a:solidFill>
                <a:ea typeface="Calibri"/>
                <a:cs typeface="Times New Roman"/>
              </a:rPr>
              <a:t>resources</a:t>
            </a:r>
            <a:r>
              <a:rPr lang="et-EE" sz="2000" dirty="0" smtClean="0">
                <a:solidFill>
                  <a:prstClr val="black"/>
                </a:solidFill>
                <a:ea typeface="Calibri"/>
                <a:cs typeface="Times New Roman"/>
              </a:rPr>
              <a:t>.</a:t>
            </a:r>
          </a:p>
          <a:p>
            <a:pPr marL="342900" indent="-342900">
              <a:buFontTx/>
              <a:buChar char="-"/>
            </a:pPr>
            <a:endParaRPr lang="et-EE" sz="2000" dirty="0">
              <a:solidFill>
                <a:prstClr val="black"/>
              </a:solidFill>
              <a:ea typeface="Calibri"/>
              <a:cs typeface="Times New Roman"/>
            </a:endParaRPr>
          </a:p>
          <a:p>
            <a:r>
              <a:rPr lang="en-US" sz="2200" dirty="0">
                <a:solidFill>
                  <a:prstClr val="black"/>
                </a:solidFill>
                <a:ea typeface="Calibri"/>
                <a:cs typeface="Times New Roman"/>
              </a:rPr>
              <a:t>3. </a:t>
            </a:r>
            <a:r>
              <a:rPr lang="en-US" sz="2200" b="1" dirty="0">
                <a:solidFill>
                  <a:prstClr val="black"/>
                </a:solidFill>
                <a:ea typeface="Calibri"/>
                <a:cs typeface="Times New Roman"/>
              </a:rPr>
              <a:t>Start implementing </a:t>
            </a:r>
            <a:r>
              <a:rPr lang="en-US" sz="2200" dirty="0">
                <a:solidFill>
                  <a:prstClr val="black"/>
                </a:solidFill>
                <a:ea typeface="Calibri"/>
                <a:cs typeface="Times New Roman"/>
              </a:rPr>
              <a:t>and develop</a:t>
            </a:r>
          </a:p>
          <a:p>
            <a:pPr marL="342900" indent="-342900">
              <a:buFontTx/>
              <a:buChar char="-"/>
            </a:pPr>
            <a:r>
              <a:rPr lang="en-US" sz="2000" b="1" dirty="0" smtClean="0">
                <a:solidFill>
                  <a:prstClr val="black"/>
                </a:solidFill>
                <a:ea typeface="Calibri"/>
                <a:cs typeface="Times New Roman"/>
              </a:rPr>
              <a:t>People</a:t>
            </a:r>
            <a:r>
              <a:rPr lang="en-US" sz="2000" dirty="0" smtClean="0">
                <a:solidFill>
                  <a:prstClr val="black"/>
                </a:solidFill>
                <a:ea typeface="Calibri"/>
                <a:cs typeface="Times New Roman"/>
              </a:rPr>
              <a:t> </a:t>
            </a:r>
            <a:r>
              <a:rPr lang="en-US" sz="1400" dirty="0">
                <a:solidFill>
                  <a:prstClr val="black"/>
                </a:solidFill>
                <a:ea typeface="Calibri"/>
                <a:cs typeface="Times New Roman"/>
              </a:rPr>
              <a:t>(training, assignment clear tasks, provide means, involve partners), create synergies between </a:t>
            </a:r>
            <a:r>
              <a:rPr lang="en-US" sz="1400" dirty="0" err="1">
                <a:solidFill>
                  <a:prstClr val="black"/>
                </a:solidFill>
                <a:ea typeface="Calibri"/>
                <a:cs typeface="Times New Roman"/>
              </a:rPr>
              <a:t>organisations</a:t>
            </a:r>
            <a:r>
              <a:rPr lang="en-US" sz="1400" dirty="0" smtClean="0">
                <a:solidFill>
                  <a:prstClr val="black"/>
                </a:solidFill>
                <a:ea typeface="Calibri"/>
                <a:cs typeface="Times New Roman"/>
              </a:rPr>
              <a:t>,</a:t>
            </a:r>
            <a:endParaRPr lang="et-EE" sz="1400" dirty="0" smtClean="0">
              <a:solidFill>
                <a:prstClr val="black"/>
              </a:solidFill>
              <a:ea typeface="Calibri"/>
              <a:cs typeface="Times New Roman"/>
            </a:endParaRPr>
          </a:p>
          <a:p>
            <a:pPr marL="342900" indent="-342900">
              <a:buFontTx/>
              <a:buChar char="-"/>
            </a:pPr>
            <a:r>
              <a:rPr lang="en-US" sz="2000" b="1" dirty="0" smtClean="0">
                <a:solidFill>
                  <a:prstClr val="black"/>
                </a:solidFill>
                <a:ea typeface="Calibri"/>
                <a:cs typeface="Times New Roman"/>
              </a:rPr>
              <a:t>Tools</a:t>
            </a:r>
            <a:r>
              <a:rPr lang="en-US" sz="2000" dirty="0" smtClean="0">
                <a:solidFill>
                  <a:prstClr val="black"/>
                </a:solidFill>
                <a:ea typeface="Calibri"/>
                <a:cs typeface="Times New Roman"/>
              </a:rPr>
              <a:t> </a:t>
            </a:r>
            <a:r>
              <a:rPr lang="en-US" sz="1400" dirty="0">
                <a:solidFill>
                  <a:prstClr val="black"/>
                </a:solidFill>
                <a:ea typeface="Calibri"/>
                <a:cs typeface="Times New Roman"/>
              </a:rPr>
              <a:t>(NFI, regular data collection routines, external data sources, consider establishment of data management/analytical unit</a:t>
            </a:r>
            <a:r>
              <a:rPr lang="en-US" sz="1400" dirty="0" smtClean="0">
                <a:solidFill>
                  <a:prstClr val="black"/>
                </a:solidFill>
                <a:ea typeface="Calibri"/>
                <a:cs typeface="Times New Roman"/>
              </a:rPr>
              <a:t>)</a:t>
            </a:r>
            <a:endParaRPr lang="et-EE" sz="1400" dirty="0" smtClean="0">
              <a:solidFill>
                <a:prstClr val="black"/>
              </a:solidFill>
              <a:ea typeface="Calibri"/>
              <a:cs typeface="Times New Roman"/>
            </a:endParaRPr>
          </a:p>
          <a:p>
            <a:pPr marL="342900" indent="-342900">
              <a:buFontTx/>
              <a:buChar char="-"/>
            </a:pPr>
            <a:r>
              <a:rPr lang="en-US" sz="2000" b="1" dirty="0" smtClean="0">
                <a:solidFill>
                  <a:prstClr val="black"/>
                </a:solidFill>
                <a:ea typeface="Calibri"/>
                <a:cs typeface="Times New Roman"/>
              </a:rPr>
              <a:t>Products </a:t>
            </a:r>
            <a:r>
              <a:rPr lang="en-US" sz="2000" b="1" dirty="0">
                <a:solidFill>
                  <a:prstClr val="black"/>
                </a:solidFill>
                <a:ea typeface="Calibri"/>
                <a:cs typeface="Times New Roman"/>
              </a:rPr>
              <a:t>and services </a:t>
            </a:r>
            <a:r>
              <a:rPr lang="en-US" sz="1400" dirty="0">
                <a:solidFill>
                  <a:prstClr val="black"/>
                </a:solidFill>
                <a:ea typeface="Calibri"/>
                <a:cs typeface="Times New Roman"/>
              </a:rPr>
              <a:t>(publications, reporting, public information services</a:t>
            </a:r>
            <a:r>
              <a:rPr lang="en-US" sz="1400" dirty="0" smtClean="0">
                <a:solidFill>
                  <a:prstClr val="black"/>
                </a:solidFill>
                <a:ea typeface="Calibri"/>
                <a:cs typeface="Times New Roman"/>
              </a:rPr>
              <a:t>)</a:t>
            </a:r>
            <a:endParaRPr lang="en-US" sz="1400" dirty="0">
              <a:solidFill>
                <a:prstClr val="black"/>
              </a:solidFill>
              <a:ea typeface="Calibri"/>
              <a:cs typeface="Times New Roman"/>
            </a:endParaRPr>
          </a:p>
        </p:txBody>
      </p:sp>
    </p:spTree>
    <p:extLst>
      <p:ext uri="{BB962C8B-B14F-4D97-AF65-F5344CB8AC3E}">
        <p14:creationId xmlns:p14="http://schemas.microsoft.com/office/powerpoint/2010/main" val="22097769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16632"/>
            <a:ext cx="8856984" cy="3539430"/>
          </a:xfrm>
          <a:prstGeom prst="rect">
            <a:avLst/>
          </a:prstGeom>
        </p:spPr>
        <p:txBody>
          <a:bodyPr wrap="square">
            <a:spAutoFit/>
          </a:bodyPr>
          <a:lstStyle/>
          <a:p>
            <a:endParaRPr lang="en-US" sz="2800" b="1" dirty="0" smtClean="0">
              <a:solidFill>
                <a:srgbClr val="EEECE1">
                  <a:lumMod val="50000"/>
                </a:srgbClr>
              </a:solidFill>
            </a:endParaRPr>
          </a:p>
          <a:p>
            <a:r>
              <a:rPr lang="en-US" sz="2800" b="1" dirty="0" smtClean="0">
                <a:solidFill>
                  <a:srgbClr val="EEECE1">
                    <a:lumMod val="50000"/>
                  </a:srgbClr>
                </a:solidFill>
              </a:rPr>
              <a:t>			        Thank you!</a:t>
            </a:r>
          </a:p>
          <a:p>
            <a:endParaRPr lang="en-US" sz="2800" b="1" dirty="0">
              <a:solidFill>
                <a:srgbClr val="EEECE1">
                  <a:lumMod val="50000"/>
                </a:srgbClr>
              </a:solidFill>
            </a:endParaRPr>
          </a:p>
          <a:p>
            <a:pPr algn="ctr"/>
            <a:r>
              <a:rPr lang="en-US" sz="2800" b="1" dirty="0" smtClean="0">
                <a:solidFill>
                  <a:srgbClr val="EEECE1">
                    <a:lumMod val="50000"/>
                  </a:srgbClr>
                </a:solidFill>
              </a:rPr>
              <a:t>Note that details of this presentation are provided in the handout.</a:t>
            </a:r>
          </a:p>
          <a:p>
            <a:pPr algn="ctr"/>
            <a:endParaRPr lang="en-US" sz="2800" b="1" dirty="0">
              <a:solidFill>
                <a:srgbClr val="EEECE1">
                  <a:lumMod val="50000"/>
                </a:srgbClr>
              </a:solidFill>
            </a:endParaRPr>
          </a:p>
          <a:p>
            <a:pPr algn="ctr"/>
            <a:r>
              <a:rPr lang="en-US" sz="2800" b="1" dirty="0" smtClean="0">
                <a:solidFill>
                  <a:srgbClr val="EEECE1">
                    <a:lumMod val="50000"/>
                  </a:srgbClr>
                </a:solidFill>
              </a:rPr>
              <a:t>Any questions before we move onto the practical exercise?</a:t>
            </a:r>
            <a:endParaRPr lang="en-US" sz="2800" b="1" dirty="0">
              <a:solidFill>
                <a:srgbClr val="EEECE1">
                  <a:lumMod val="50000"/>
                </a:srgbClr>
              </a:solidFill>
            </a:endParaRPr>
          </a:p>
          <a:p>
            <a:endParaRPr lang="en-US" sz="2800" b="1" dirty="0" smtClean="0">
              <a:solidFill>
                <a:srgbClr val="EEECE1">
                  <a:lumMod val="50000"/>
                </a:srgbClr>
              </a:solidFill>
            </a:endParaRPr>
          </a:p>
        </p:txBody>
      </p:sp>
    </p:spTree>
    <p:extLst>
      <p:ext uri="{BB962C8B-B14F-4D97-AF65-F5344CB8AC3E}">
        <p14:creationId xmlns:p14="http://schemas.microsoft.com/office/powerpoint/2010/main" val="612485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16632"/>
            <a:ext cx="8856984" cy="3539430"/>
          </a:xfrm>
          <a:prstGeom prst="rect">
            <a:avLst/>
          </a:prstGeom>
        </p:spPr>
        <p:txBody>
          <a:bodyPr wrap="square">
            <a:spAutoFit/>
          </a:bodyPr>
          <a:lstStyle/>
          <a:p>
            <a:endParaRPr lang="en-US" sz="2800" b="1" dirty="0" smtClean="0">
              <a:solidFill>
                <a:srgbClr val="EEECE1">
                  <a:lumMod val="50000"/>
                </a:srgbClr>
              </a:solidFill>
            </a:endParaRPr>
          </a:p>
          <a:p>
            <a:r>
              <a:rPr lang="en-US" sz="2800" b="1" dirty="0" smtClean="0">
                <a:solidFill>
                  <a:srgbClr val="EEECE1">
                    <a:lumMod val="50000"/>
                  </a:srgbClr>
                </a:solidFill>
              </a:rPr>
              <a:t>			        Thank you!</a:t>
            </a:r>
          </a:p>
          <a:p>
            <a:endParaRPr lang="en-US" sz="2800" b="1" dirty="0">
              <a:solidFill>
                <a:srgbClr val="EEECE1">
                  <a:lumMod val="50000"/>
                </a:srgbClr>
              </a:solidFill>
            </a:endParaRPr>
          </a:p>
          <a:p>
            <a:pPr algn="ctr"/>
            <a:r>
              <a:rPr lang="en-US" sz="2800" b="1" dirty="0" smtClean="0">
                <a:solidFill>
                  <a:srgbClr val="EEECE1">
                    <a:lumMod val="50000"/>
                  </a:srgbClr>
                </a:solidFill>
              </a:rPr>
              <a:t>Note that details of this presentation are provided in the handout.</a:t>
            </a:r>
          </a:p>
          <a:p>
            <a:pPr algn="ctr"/>
            <a:endParaRPr lang="en-US" sz="2800" b="1" dirty="0">
              <a:solidFill>
                <a:srgbClr val="EEECE1">
                  <a:lumMod val="50000"/>
                </a:srgbClr>
              </a:solidFill>
            </a:endParaRPr>
          </a:p>
          <a:p>
            <a:pPr algn="ctr"/>
            <a:r>
              <a:rPr lang="en-US" sz="2800" b="1" dirty="0" smtClean="0">
                <a:solidFill>
                  <a:srgbClr val="EEECE1">
                    <a:lumMod val="50000"/>
                  </a:srgbClr>
                </a:solidFill>
              </a:rPr>
              <a:t>Any questions before we move onto the practical exercise?</a:t>
            </a:r>
            <a:endParaRPr lang="en-US" sz="2800" b="1" dirty="0">
              <a:solidFill>
                <a:srgbClr val="EEECE1">
                  <a:lumMod val="50000"/>
                </a:srgbClr>
              </a:solidFill>
            </a:endParaRPr>
          </a:p>
          <a:p>
            <a:endParaRPr lang="en-US" sz="2800" b="1" dirty="0" smtClean="0">
              <a:solidFill>
                <a:srgbClr val="EEECE1">
                  <a:lumMod val="50000"/>
                </a:srgbClr>
              </a:solidFill>
            </a:endParaRPr>
          </a:p>
        </p:txBody>
      </p:sp>
    </p:spTree>
    <p:extLst>
      <p:ext uri="{BB962C8B-B14F-4D97-AF65-F5344CB8AC3E}">
        <p14:creationId xmlns:p14="http://schemas.microsoft.com/office/powerpoint/2010/main" val="3004658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19"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0"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1"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44" name="Rectangle 23"/>
          <p:cNvSpPr txBox="1">
            <a:spLocks noChangeArrowheads="1"/>
          </p:cNvSpPr>
          <p:nvPr/>
        </p:nvSpPr>
        <p:spPr bwMode="auto">
          <a:xfrm>
            <a:off x="17187" y="1797"/>
            <a:ext cx="9144000" cy="1268760"/>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smtClean="0"/>
              <a:t>Data gathering and management – practical exercise</a:t>
            </a:r>
          </a:p>
          <a:p>
            <a:endParaRPr lang="en-GB" sz="2400" dirty="0"/>
          </a:p>
          <a:p>
            <a:r>
              <a:rPr lang="en-GB" sz="2400" dirty="0" smtClean="0"/>
              <a:t>Useful definitions</a:t>
            </a:r>
            <a:endParaRPr lang="en-GB" sz="2400" dirty="0"/>
          </a:p>
          <a:p>
            <a:endParaRPr lang="en-GB" sz="2400" dirty="0"/>
          </a:p>
        </p:txBody>
      </p:sp>
      <p:sp>
        <p:nvSpPr>
          <p:cNvPr id="5" name="TextBox 4"/>
          <p:cNvSpPr txBox="1"/>
          <p:nvPr/>
        </p:nvSpPr>
        <p:spPr>
          <a:xfrm>
            <a:off x="186706" y="1268760"/>
            <a:ext cx="8731646" cy="4647426"/>
          </a:xfrm>
          <a:prstGeom prst="rect">
            <a:avLst/>
          </a:prstGeom>
          <a:noFill/>
        </p:spPr>
        <p:txBody>
          <a:bodyPr wrap="square" rtlCol="0">
            <a:spAutoFit/>
          </a:bodyPr>
          <a:lstStyle/>
          <a:p>
            <a:endParaRPr lang="en-GB" sz="2000" b="1" dirty="0" smtClean="0"/>
          </a:p>
          <a:p>
            <a:r>
              <a:rPr lang="en-GB" sz="2800" b="1" dirty="0" smtClean="0">
                <a:solidFill>
                  <a:srgbClr val="7030A0"/>
                </a:solidFill>
              </a:rPr>
              <a:t>SFM Criteria: </a:t>
            </a:r>
            <a:r>
              <a:rPr lang="en-GB" sz="2800" b="1" dirty="0" smtClean="0"/>
              <a:t>What is important to measure? Conditions, characteristics or processes. </a:t>
            </a:r>
          </a:p>
          <a:p>
            <a:endParaRPr lang="en-GB" sz="2000" dirty="0" smtClean="0"/>
          </a:p>
          <a:p>
            <a:r>
              <a:rPr lang="en-GB" sz="2800" b="1" dirty="0" smtClean="0">
                <a:solidFill>
                  <a:srgbClr val="0070C0"/>
                </a:solidFill>
              </a:rPr>
              <a:t>SFM Indicators:</a:t>
            </a:r>
            <a:r>
              <a:rPr lang="en-GB" sz="2800" b="1" dirty="0">
                <a:solidFill>
                  <a:srgbClr val="0070C0"/>
                </a:solidFill>
              </a:rPr>
              <a:t> </a:t>
            </a:r>
            <a:r>
              <a:rPr lang="en-GB" sz="2800" b="1" dirty="0" smtClean="0"/>
              <a:t>How to measure? Should be both quantitative and qualitative. </a:t>
            </a:r>
            <a:r>
              <a:rPr lang="en-GB" sz="2800" b="1" dirty="0"/>
              <a:t>The best indicators should be Specific, Measurable, Achievable, Realistic and Time-bound (SMART). </a:t>
            </a:r>
            <a:endParaRPr lang="en-GB" sz="2800" b="1" dirty="0" smtClean="0"/>
          </a:p>
          <a:p>
            <a:endParaRPr lang="en-GB" sz="2800" b="1" dirty="0">
              <a:solidFill>
                <a:schemeClr val="accent1"/>
              </a:solidFill>
            </a:endParaRPr>
          </a:p>
          <a:p>
            <a:endParaRPr lang="en-GB" sz="2000" dirty="0"/>
          </a:p>
          <a:p>
            <a:endParaRPr lang="en-GB" sz="2000" dirty="0"/>
          </a:p>
          <a:p>
            <a:endParaRPr lang="en-GB" sz="2000" dirty="0"/>
          </a:p>
        </p:txBody>
      </p:sp>
    </p:spTree>
    <p:extLst>
      <p:ext uri="{BB962C8B-B14F-4D97-AF65-F5344CB8AC3E}">
        <p14:creationId xmlns:p14="http://schemas.microsoft.com/office/powerpoint/2010/main" val="36800802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19"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0"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1"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44" name="Rectangle 23"/>
          <p:cNvSpPr txBox="1">
            <a:spLocks noChangeArrowheads="1"/>
          </p:cNvSpPr>
          <p:nvPr/>
        </p:nvSpPr>
        <p:spPr bwMode="auto">
          <a:xfrm>
            <a:off x="-19471" y="0"/>
            <a:ext cx="9144000" cy="1268760"/>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smtClean="0"/>
              <a:t>Data gathering and management – exercise</a:t>
            </a:r>
          </a:p>
          <a:p>
            <a:endParaRPr lang="en-GB" sz="2400" dirty="0"/>
          </a:p>
          <a:p>
            <a:r>
              <a:rPr lang="en-GB" sz="2400" dirty="0" smtClean="0"/>
              <a:t>Group formation</a:t>
            </a:r>
            <a:endParaRPr lang="en-GB" sz="2400" dirty="0"/>
          </a:p>
          <a:p>
            <a:endParaRPr lang="en-GB" sz="2400" dirty="0"/>
          </a:p>
        </p:txBody>
      </p:sp>
      <p:sp>
        <p:nvSpPr>
          <p:cNvPr id="5" name="TextBox 4"/>
          <p:cNvSpPr txBox="1"/>
          <p:nvPr/>
        </p:nvSpPr>
        <p:spPr>
          <a:xfrm>
            <a:off x="186706" y="1268760"/>
            <a:ext cx="8731646" cy="3046988"/>
          </a:xfrm>
          <a:prstGeom prst="rect">
            <a:avLst/>
          </a:prstGeom>
          <a:noFill/>
        </p:spPr>
        <p:txBody>
          <a:bodyPr wrap="square" rtlCol="0">
            <a:spAutoFit/>
          </a:bodyPr>
          <a:lstStyle/>
          <a:p>
            <a:endParaRPr lang="en-GB" sz="2000" b="1" dirty="0" smtClean="0"/>
          </a:p>
          <a:p>
            <a:pPr algn="ctr"/>
            <a:r>
              <a:rPr lang="en-GB" sz="2800" b="1" dirty="0" smtClean="0">
                <a:solidFill>
                  <a:schemeClr val="accent1"/>
                </a:solidFill>
              </a:rPr>
              <a:t>You will be divided into 5 groups for this exercise – although contexts are difference in discussions try to find any common ground in terms of data gaps, criteria and indicators.</a:t>
            </a:r>
            <a:endParaRPr lang="en-GB" sz="2800" b="1" dirty="0">
              <a:solidFill>
                <a:schemeClr val="accent1"/>
              </a:solidFill>
            </a:endParaRPr>
          </a:p>
          <a:p>
            <a:endParaRPr lang="en-GB" sz="2000" dirty="0"/>
          </a:p>
          <a:p>
            <a:endParaRPr lang="en-GB" sz="2000" dirty="0"/>
          </a:p>
          <a:p>
            <a:endParaRPr lang="en-GB" sz="2000" dirty="0"/>
          </a:p>
        </p:txBody>
      </p:sp>
    </p:spTree>
    <p:extLst>
      <p:ext uri="{BB962C8B-B14F-4D97-AF65-F5344CB8AC3E}">
        <p14:creationId xmlns:p14="http://schemas.microsoft.com/office/powerpoint/2010/main" val="2323141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19"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0"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1"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44" name="Rectangle 23"/>
          <p:cNvSpPr txBox="1">
            <a:spLocks noChangeArrowheads="1"/>
          </p:cNvSpPr>
          <p:nvPr/>
        </p:nvSpPr>
        <p:spPr bwMode="auto">
          <a:xfrm>
            <a:off x="-19471" y="0"/>
            <a:ext cx="9144000" cy="509055"/>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smtClean="0"/>
              <a:t>Data gathering and management - exercise</a:t>
            </a:r>
            <a:endParaRPr lang="en-GB" sz="2400" dirty="0"/>
          </a:p>
        </p:txBody>
      </p:sp>
      <p:sp>
        <p:nvSpPr>
          <p:cNvPr id="5" name="TextBox 4"/>
          <p:cNvSpPr txBox="1"/>
          <p:nvPr/>
        </p:nvSpPr>
        <p:spPr>
          <a:xfrm>
            <a:off x="55595" y="896719"/>
            <a:ext cx="8926016" cy="646331"/>
          </a:xfrm>
          <a:prstGeom prst="rect">
            <a:avLst/>
          </a:prstGeom>
          <a:noFill/>
        </p:spPr>
        <p:txBody>
          <a:bodyPr wrap="square" rtlCol="0">
            <a:spAutoFit/>
          </a:bodyPr>
          <a:lstStyle/>
          <a:p>
            <a:endParaRPr lang="en-GB" b="1" dirty="0" smtClean="0"/>
          </a:p>
          <a:p>
            <a:r>
              <a:rPr lang="en-GB" dirty="0" smtClean="0"/>
              <a:t> </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889328392"/>
              </p:ext>
            </p:extLst>
          </p:nvPr>
        </p:nvGraphicFramePr>
        <p:xfrm>
          <a:off x="395536" y="1397000"/>
          <a:ext cx="8424936" cy="5176184"/>
        </p:xfrm>
        <a:graphic>
          <a:graphicData uri="http://schemas.openxmlformats.org/drawingml/2006/table">
            <a:tbl>
              <a:tblPr firstRow="1" bandRow="1">
                <a:tableStyleId>{5C22544A-7EE6-4342-B048-85BDC9FD1C3A}</a:tableStyleId>
              </a:tblPr>
              <a:tblGrid>
                <a:gridCol w="2664296"/>
                <a:gridCol w="1944216"/>
                <a:gridCol w="1710190"/>
                <a:gridCol w="2106234"/>
              </a:tblGrid>
              <a:tr h="996866">
                <a:tc gridSpan="4">
                  <a:txBody>
                    <a:bodyPr/>
                    <a:lstStyle/>
                    <a:p>
                      <a:r>
                        <a:rPr lang="en-GB" b="1" dirty="0" smtClean="0"/>
                        <a:t>1. Sustainable production and consumption of forest products( remember to think about root causes of any problems identified yesterday –</a:t>
                      </a:r>
                      <a:r>
                        <a:rPr lang="en-GB" b="1" baseline="0" dirty="0" smtClean="0"/>
                        <a:t> e.g. governance/tenure/ownership/use rights as well as technical forest management)</a:t>
                      </a:r>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r>
              <a:tr h="996866">
                <a:tc>
                  <a:txBody>
                    <a:bodyPr/>
                    <a:lstStyle/>
                    <a:p>
                      <a:r>
                        <a:rPr lang="en-GB" b="1" dirty="0" smtClean="0"/>
                        <a:t>Identify up</a:t>
                      </a:r>
                      <a:r>
                        <a:rPr lang="en-GB" b="1" baseline="0" dirty="0" smtClean="0"/>
                        <a:t> to 3 key common data gaps and explain why they are important to fill.</a:t>
                      </a:r>
                      <a:endParaRPr lang="en-GB" b="1" dirty="0"/>
                    </a:p>
                  </a:txBody>
                  <a:tcPr>
                    <a:lnB w="12700" cap="flat" cmpd="sng" algn="ctr">
                      <a:solidFill>
                        <a:schemeClr val="tx1"/>
                      </a:solidFill>
                      <a:prstDash val="solid"/>
                      <a:round/>
                      <a:headEnd type="none" w="med" len="med"/>
                      <a:tailEnd type="none" w="med" len="med"/>
                    </a:lnB>
                  </a:tcPr>
                </a:tc>
                <a:tc>
                  <a:txBody>
                    <a:bodyPr/>
                    <a:lstStyle/>
                    <a:p>
                      <a:r>
                        <a:rPr lang="en-GB" b="1" dirty="0" smtClean="0"/>
                        <a:t>Suitable</a:t>
                      </a:r>
                      <a:r>
                        <a:rPr lang="en-GB" b="1" baseline="0" dirty="0" smtClean="0"/>
                        <a:t> criteria( What to measure?)</a:t>
                      </a:r>
                      <a:endParaRPr lang="en-GB" b="1" dirty="0"/>
                    </a:p>
                  </a:txBody>
                  <a:tcPr>
                    <a:lnB w="12700" cap="flat" cmpd="sng" algn="ctr">
                      <a:solidFill>
                        <a:schemeClr val="tx1"/>
                      </a:solidFill>
                      <a:prstDash val="solid"/>
                      <a:round/>
                      <a:headEnd type="none" w="med" len="med"/>
                      <a:tailEnd type="none" w="med" len="med"/>
                    </a:lnB>
                  </a:tcPr>
                </a:tc>
                <a:tc>
                  <a:txBody>
                    <a:bodyPr/>
                    <a:lstStyle/>
                    <a:p>
                      <a:r>
                        <a:rPr lang="en-GB" b="1" dirty="0" smtClean="0"/>
                        <a:t>Suitable Indicators( How to measure?)</a:t>
                      </a:r>
                      <a:endParaRPr lang="en-GB" b="1" dirty="0"/>
                    </a:p>
                  </a:txBody>
                  <a:tcPr>
                    <a:lnB w="12700" cap="flat" cmpd="sng" algn="ctr">
                      <a:solidFill>
                        <a:schemeClr val="tx1"/>
                      </a:solidFill>
                      <a:prstDash val="solid"/>
                      <a:round/>
                      <a:headEnd type="none" w="med" len="med"/>
                      <a:tailEnd type="none" w="med" len="med"/>
                    </a:lnB>
                  </a:tcPr>
                </a:tc>
                <a:tc>
                  <a:txBody>
                    <a:bodyPr/>
                    <a:lstStyle/>
                    <a:p>
                      <a:r>
                        <a:rPr lang="en-GB" b="1" dirty="0" smtClean="0"/>
                        <a:t>How to make the data collection feasible/cost</a:t>
                      </a:r>
                      <a:r>
                        <a:rPr lang="en-GB" b="1" baseline="0" dirty="0" smtClean="0"/>
                        <a:t> effective?</a:t>
                      </a:r>
                      <a:endParaRPr lang="en-GB" b="1" dirty="0"/>
                    </a:p>
                  </a:txBody>
                  <a:tcPr>
                    <a:lnB w="12700" cap="flat" cmpd="sng" algn="ctr">
                      <a:solidFill>
                        <a:schemeClr val="tx1"/>
                      </a:solidFill>
                      <a:prstDash val="solid"/>
                      <a:round/>
                      <a:headEnd type="none" w="med" len="med"/>
                      <a:tailEnd type="none" w="med" len="med"/>
                    </a:lnB>
                  </a:tcPr>
                </a:tc>
              </a:tr>
              <a:tr h="996866">
                <a:tc>
                  <a:txBody>
                    <a:bodyPr/>
                    <a:lstStyle/>
                    <a:p>
                      <a:r>
                        <a:rPr lang="en-GB" dirty="0" smtClean="0"/>
                        <a:t>1.</a:t>
                      </a:r>
                      <a:endParaRPr lang="en-GB" dirty="0"/>
                    </a:p>
                  </a:txBody>
                  <a:tcPr>
                    <a:lnT w="12700" cap="flat" cmpd="sng" algn="ctr">
                      <a:solidFill>
                        <a:schemeClr val="tx1"/>
                      </a:solidFill>
                      <a:prstDash val="solid"/>
                      <a:round/>
                      <a:headEnd type="none" w="med" len="med"/>
                      <a:tailEnd type="none" w="med" len="med"/>
                    </a:lnT>
                  </a:tcPr>
                </a:tc>
                <a:tc>
                  <a:txBody>
                    <a:bodyPr/>
                    <a:lstStyle/>
                    <a:p>
                      <a:endParaRPr lang="en-GB"/>
                    </a:p>
                  </a:txBody>
                  <a:tcPr>
                    <a:lnT w="12700" cap="flat" cmpd="sng" algn="ctr">
                      <a:solidFill>
                        <a:schemeClr val="tx1"/>
                      </a:solidFill>
                      <a:prstDash val="solid"/>
                      <a:round/>
                      <a:headEnd type="none" w="med" len="med"/>
                      <a:tailEnd type="none" w="med" len="med"/>
                    </a:lnT>
                  </a:tcPr>
                </a:tc>
                <a:tc>
                  <a:txBody>
                    <a:bodyPr/>
                    <a:lstStyle/>
                    <a:p>
                      <a:endParaRPr lang="en-GB"/>
                    </a:p>
                  </a:txBody>
                  <a:tcPr>
                    <a:lnT w="12700" cap="flat" cmpd="sng" algn="ctr">
                      <a:solidFill>
                        <a:schemeClr val="tx1"/>
                      </a:solidFill>
                      <a:prstDash val="solid"/>
                      <a:round/>
                      <a:headEnd type="none" w="med" len="med"/>
                      <a:tailEnd type="none" w="med" len="med"/>
                    </a:lnT>
                  </a:tcPr>
                </a:tc>
                <a:tc>
                  <a:txBody>
                    <a:bodyPr/>
                    <a:lstStyle/>
                    <a:p>
                      <a:endParaRPr lang="en-GB"/>
                    </a:p>
                  </a:txBody>
                  <a:tcPr>
                    <a:lnT w="12700" cap="flat" cmpd="sng" algn="ctr">
                      <a:solidFill>
                        <a:schemeClr val="tx1"/>
                      </a:solidFill>
                      <a:prstDash val="solid"/>
                      <a:round/>
                      <a:headEnd type="none" w="med" len="med"/>
                      <a:tailEnd type="none" w="med" len="med"/>
                    </a:lnT>
                  </a:tcPr>
                </a:tc>
              </a:tr>
              <a:tr h="996866">
                <a:tc>
                  <a:txBody>
                    <a:bodyPr/>
                    <a:lstStyle/>
                    <a:p>
                      <a:r>
                        <a:rPr lang="en-GB" dirty="0" smtClean="0"/>
                        <a:t>2.</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996866">
                <a:tc>
                  <a:txBody>
                    <a:bodyPr/>
                    <a:lstStyle/>
                    <a:p>
                      <a:r>
                        <a:rPr lang="en-GB" dirty="0" smtClean="0"/>
                        <a:t>3.</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3" name="TextBox 2"/>
          <p:cNvSpPr txBox="1"/>
          <p:nvPr/>
        </p:nvSpPr>
        <p:spPr>
          <a:xfrm>
            <a:off x="467544" y="692696"/>
            <a:ext cx="8136904" cy="646331"/>
          </a:xfrm>
          <a:prstGeom prst="rect">
            <a:avLst/>
          </a:prstGeom>
          <a:noFill/>
        </p:spPr>
        <p:txBody>
          <a:bodyPr wrap="square" rtlCol="0">
            <a:spAutoFit/>
          </a:bodyPr>
          <a:lstStyle/>
          <a:p>
            <a:r>
              <a:rPr lang="en-GB" dirty="0" smtClean="0"/>
              <a:t>You will be divided into 5 groups to work on different topics based on pillars of the Green Economy.</a:t>
            </a:r>
            <a:endParaRPr lang="en-GB" dirty="0"/>
          </a:p>
        </p:txBody>
      </p:sp>
    </p:spTree>
    <p:extLst>
      <p:ext uri="{BB962C8B-B14F-4D97-AF65-F5344CB8AC3E}">
        <p14:creationId xmlns:p14="http://schemas.microsoft.com/office/powerpoint/2010/main" val="20858884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19"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0"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1"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44" name="Rectangle 23"/>
          <p:cNvSpPr txBox="1">
            <a:spLocks noChangeArrowheads="1"/>
          </p:cNvSpPr>
          <p:nvPr/>
        </p:nvSpPr>
        <p:spPr bwMode="auto">
          <a:xfrm>
            <a:off x="0" y="2332"/>
            <a:ext cx="9144000" cy="509055"/>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smtClean="0"/>
              <a:t>Data gathering and management - exercise</a:t>
            </a:r>
            <a:endParaRPr lang="en-GB" sz="2400" dirty="0"/>
          </a:p>
        </p:txBody>
      </p:sp>
      <p:sp>
        <p:nvSpPr>
          <p:cNvPr id="5" name="TextBox 4"/>
          <p:cNvSpPr txBox="1"/>
          <p:nvPr/>
        </p:nvSpPr>
        <p:spPr>
          <a:xfrm>
            <a:off x="55595" y="896719"/>
            <a:ext cx="8926016" cy="646331"/>
          </a:xfrm>
          <a:prstGeom prst="rect">
            <a:avLst/>
          </a:prstGeom>
          <a:noFill/>
        </p:spPr>
        <p:txBody>
          <a:bodyPr wrap="square" rtlCol="0">
            <a:spAutoFit/>
          </a:bodyPr>
          <a:lstStyle/>
          <a:p>
            <a:endParaRPr lang="en-GB" b="1" dirty="0" smtClean="0"/>
          </a:p>
          <a:p>
            <a:r>
              <a:rPr lang="en-GB" dirty="0" smtClean="0"/>
              <a:t> </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4057685466"/>
              </p:ext>
            </p:extLst>
          </p:nvPr>
        </p:nvGraphicFramePr>
        <p:xfrm>
          <a:off x="395536" y="1397000"/>
          <a:ext cx="8424936" cy="5176184"/>
        </p:xfrm>
        <a:graphic>
          <a:graphicData uri="http://schemas.openxmlformats.org/drawingml/2006/table">
            <a:tbl>
              <a:tblPr firstRow="1" bandRow="1">
                <a:tableStyleId>{5C22544A-7EE6-4342-B048-85BDC9FD1C3A}</a:tableStyleId>
              </a:tblPr>
              <a:tblGrid>
                <a:gridCol w="2664296"/>
                <a:gridCol w="1944216"/>
                <a:gridCol w="1710190"/>
                <a:gridCol w="2106234"/>
              </a:tblGrid>
              <a:tr h="996866">
                <a:tc gridSpan="4">
                  <a:txBody>
                    <a:bodyPr/>
                    <a:lstStyle/>
                    <a:p>
                      <a:r>
                        <a:rPr lang="en-GB" dirty="0" smtClean="0"/>
                        <a:t>2. A low carbon forest sector: Promotion</a:t>
                      </a:r>
                      <a:r>
                        <a:rPr lang="en-GB" baseline="0" dirty="0" smtClean="0"/>
                        <a:t> of forest based renewable materials and energy to replace non renewable ones. </a:t>
                      </a:r>
                      <a:endParaRPr lang="en-GB" dirty="0"/>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r>
              <a:tr h="996866">
                <a:tc>
                  <a:txBody>
                    <a:bodyPr/>
                    <a:lstStyle/>
                    <a:p>
                      <a:r>
                        <a:rPr lang="en-GB" b="1" dirty="0" smtClean="0"/>
                        <a:t>Identify up</a:t>
                      </a:r>
                      <a:r>
                        <a:rPr lang="en-GB" b="1" baseline="0" dirty="0" smtClean="0"/>
                        <a:t> to 3 key common data gaps and explain why they are important to fill.</a:t>
                      </a:r>
                      <a:endParaRPr lang="en-GB" b="1" dirty="0"/>
                    </a:p>
                  </a:txBody>
                  <a:tcPr>
                    <a:lnB w="12700" cap="flat" cmpd="sng" algn="ctr">
                      <a:solidFill>
                        <a:schemeClr val="tx1"/>
                      </a:solidFill>
                      <a:prstDash val="solid"/>
                      <a:round/>
                      <a:headEnd type="none" w="med" len="med"/>
                      <a:tailEnd type="none" w="med" len="med"/>
                    </a:lnB>
                  </a:tcPr>
                </a:tc>
                <a:tc>
                  <a:txBody>
                    <a:bodyPr/>
                    <a:lstStyle/>
                    <a:p>
                      <a:r>
                        <a:rPr lang="en-GB" b="1" dirty="0" smtClean="0"/>
                        <a:t>Suitable</a:t>
                      </a:r>
                      <a:r>
                        <a:rPr lang="en-GB" b="1" baseline="0" dirty="0" smtClean="0"/>
                        <a:t> criteria( what to measure?)</a:t>
                      </a:r>
                      <a:endParaRPr lang="en-GB" b="1" dirty="0"/>
                    </a:p>
                  </a:txBody>
                  <a:tcPr>
                    <a:lnB w="12700" cap="flat" cmpd="sng" algn="ctr">
                      <a:solidFill>
                        <a:schemeClr val="tx1"/>
                      </a:solidFill>
                      <a:prstDash val="solid"/>
                      <a:round/>
                      <a:headEnd type="none" w="med" len="med"/>
                      <a:tailEnd type="none" w="med" len="med"/>
                    </a:lnB>
                  </a:tcPr>
                </a:tc>
                <a:tc>
                  <a:txBody>
                    <a:bodyPr/>
                    <a:lstStyle/>
                    <a:p>
                      <a:r>
                        <a:rPr lang="en-GB" b="1" dirty="0" smtClean="0"/>
                        <a:t>Suitable Indicators( How to measure?)</a:t>
                      </a:r>
                      <a:endParaRPr lang="en-GB" b="1" dirty="0"/>
                    </a:p>
                  </a:txBody>
                  <a:tcPr>
                    <a:lnB w="12700" cap="flat" cmpd="sng" algn="ctr">
                      <a:solidFill>
                        <a:schemeClr val="tx1"/>
                      </a:solidFill>
                      <a:prstDash val="solid"/>
                      <a:round/>
                      <a:headEnd type="none" w="med" len="med"/>
                      <a:tailEnd type="none" w="med" len="med"/>
                    </a:lnB>
                  </a:tcPr>
                </a:tc>
                <a:tc>
                  <a:txBody>
                    <a:bodyPr/>
                    <a:lstStyle/>
                    <a:p>
                      <a:r>
                        <a:rPr lang="en-GB" b="1" dirty="0" smtClean="0"/>
                        <a:t>How to make the data collection feasible/cost</a:t>
                      </a:r>
                      <a:r>
                        <a:rPr lang="en-GB" b="1" baseline="0" dirty="0" smtClean="0"/>
                        <a:t> effective?</a:t>
                      </a:r>
                      <a:endParaRPr lang="en-GB" b="1" dirty="0"/>
                    </a:p>
                  </a:txBody>
                  <a:tcPr>
                    <a:lnB w="12700" cap="flat" cmpd="sng" algn="ctr">
                      <a:solidFill>
                        <a:schemeClr val="tx1"/>
                      </a:solidFill>
                      <a:prstDash val="solid"/>
                      <a:round/>
                      <a:headEnd type="none" w="med" len="med"/>
                      <a:tailEnd type="none" w="med" len="med"/>
                    </a:lnB>
                  </a:tcPr>
                </a:tc>
              </a:tr>
              <a:tr h="996866">
                <a:tc>
                  <a:txBody>
                    <a:bodyPr/>
                    <a:lstStyle/>
                    <a:p>
                      <a:r>
                        <a:rPr lang="en-GB" dirty="0" smtClean="0"/>
                        <a:t>1.</a:t>
                      </a:r>
                      <a:endParaRPr lang="en-GB" dirty="0"/>
                    </a:p>
                  </a:txBody>
                  <a:tcPr>
                    <a:lnT w="12700" cap="flat" cmpd="sng" algn="ctr">
                      <a:solidFill>
                        <a:schemeClr val="tx1"/>
                      </a:solidFill>
                      <a:prstDash val="solid"/>
                      <a:round/>
                      <a:headEnd type="none" w="med" len="med"/>
                      <a:tailEnd type="none" w="med" len="med"/>
                    </a:lnT>
                  </a:tcPr>
                </a:tc>
                <a:tc>
                  <a:txBody>
                    <a:bodyPr/>
                    <a:lstStyle/>
                    <a:p>
                      <a:endParaRPr lang="en-GB"/>
                    </a:p>
                  </a:txBody>
                  <a:tcPr>
                    <a:lnT w="12700" cap="flat" cmpd="sng" algn="ctr">
                      <a:solidFill>
                        <a:schemeClr val="tx1"/>
                      </a:solidFill>
                      <a:prstDash val="solid"/>
                      <a:round/>
                      <a:headEnd type="none" w="med" len="med"/>
                      <a:tailEnd type="none" w="med" len="med"/>
                    </a:lnT>
                  </a:tcPr>
                </a:tc>
                <a:tc>
                  <a:txBody>
                    <a:bodyPr/>
                    <a:lstStyle/>
                    <a:p>
                      <a:endParaRPr lang="en-GB"/>
                    </a:p>
                  </a:txBody>
                  <a:tcPr>
                    <a:lnT w="12700" cap="flat" cmpd="sng" algn="ctr">
                      <a:solidFill>
                        <a:schemeClr val="tx1"/>
                      </a:solidFill>
                      <a:prstDash val="solid"/>
                      <a:round/>
                      <a:headEnd type="none" w="med" len="med"/>
                      <a:tailEnd type="none" w="med" len="med"/>
                    </a:lnT>
                  </a:tcPr>
                </a:tc>
                <a:tc>
                  <a:txBody>
                    <a:bodyPr/>
                    <a:lstStyle/>
                    <a:p>
                      <a:endParaRPr lang="en-GB"/>
                    </a:p>
                  </a:txBody>
                  <a:tcPr>
                    <a:lnT w="12700" cap="flat" cmpd="sng" algn="ctr">
                      <a:solidFill>
                        <a:schemeClr val="tx1"/>
                      </a:solidFill>
                      <a:prstDash val="solid"/>
                      <a:round/>
                      <a:headEnd type="none" w="med" len="med"/>
                      <a:tailEnd type="none" w="med" len="med"/>
                    </a:lnT>
                  </a:tcPr>
                </a:tc>
              </a:tr>
              <a:tr h="996866">
                <a:tc>
                  <a:txBody>
                    <a:bodyPr/>
                    <a:lstStyle/>
                    <a:p>
                      <a:r>
                        <a:rPr lang="en-GB" dirty="0" smtClean="0"/>
                        <a:t>2.</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996866">
                <a:tc>
                  <a:txBody>
                    <a:bodyPr/>
                    <a:lstStyle/>
                    <a:p>
                      <a:r>
                        <a:rPr lang="en-GB" dirty="0" smtClean="0"/>
                        <a:t>3.</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3154135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19"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0"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1"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44" name="Rectangle 23"/>
          <p:cNvSpPr txBox="1">
            <a:spLocks noChangeArrowheads="1"/>
          </p:cNvSpPr>
          <p:nvPr/>
        </p:nvSpPr>
        <p:spPr bwMode="auto">
          <a:xfrm>
            <a:off x="-19471" y="0"/>
            <a:ext cx="9144000" cy="509055"/>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smtClean="0"/>
              <a:t>Data gathering and management - exercise</a:t>
            </a:r>
            <a:endParaRPr lang="en-GB" sz="2400" dirty="0"/>
          </a:p>
        </p:txBody>
      </p:sp>
      <p:sp>
        <p:nvSpPr>
          <p:cNvPr id="5" name="TextBox 4"/>
          <p:cNvSpPr txBox="1"/>
          <p:nvPr/>
        </p:nvSpPr>
        <p:spPr>
          <a:xfrm>
            <a:off x="55595" y="896719"/>
            <a:ext cx="8926016" cy="646331"/>
          </a:xfrm>
          <a:prstGeom prst="rect">
            <a:avLst/>
          </a:prstGeom>
          <a:noFill/>
        </p:spPr>
        <p:txBody>
          <a:bodyPr wrap="square" rtlCol="0">
            <a:spAutoFit/>
          </a:bodyPr>
          <a:lstStyle/>
          <a:p>
            <a:endParaRPr lang="en-GB" b="1" dirty="0" smtClean="0"/>
          </a:p>
          <a:p>
            <a:r>
              <a:rPr lang="en-GB" dirty="0" smtClean="0"/>
              <a:t> </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4191360967"/>
              </p:ext>
            </p:extLst>
          </p:nvPr>
        </p:nvGraphicFramePr>
        <p:xfrm>
          <a:off x="395536" y="1397000"/>
          <a:ext cx="8424936" cy="5176184"/>
        </p:xfrm>
        <a:graphic>
          <a:graphicData uri="http://schemas.openxmlformats.org/drawingml/2006/table">
            <a:tbl>
              <a:tblPr firstRow="1" bandRow="1">
                <a:tableStyleId>{5C22544A-7EE6-4342-B048-85BDC9FD1C3A}</a:tableStyleId>
              </a:tblPr>
              <a:tblGrid>
                <a:gridCol w="2664296"/>
                <a:gridCol w="1944216"/>
                <a:gridCol w="1710190"/>
                <a:gridCol w="2106234"/>
              </a:tblGrid>
              <a:tr h="996866">
                <a:tc gridSpan="4">
                  <a:txBody>
                    <a:bodyPr/>
                    <a:lstStyle/>
                    <a:p>
                      <a:r>
                        <a:rPr lang="en-GB" dirty="0" smtClean="0"/>
                        <a:t>3. Decent green jobs and good forest based livelihoods</a:t>
                      </a:r>
                      <a:endParaRPr lang="en-GB" dirty="0"/>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r>
              <a:tr h="996866">
                <a:tc>
                  <a:txBody>
                    <a:bodyPr/>
                    <a:lstStyle/>
                    <a:p>
                      <a:r>
                        <a:rPr lang="en-GB" b="1" dirty="0" smtClean="0">
                          <a:solidFill>
                            <a:schemeClr val="tx1"/>
                          </a:solidFill>
                        </a:rPr>
                        <a:t>Identify up</a:t>
                      </a:r>
                      <a:r>
                        <a:rPr lang="en-GB" b="1" baseline="0" dirty="0" smtClean="0">
                          <a:solidFill>
                            <a:schemeClr val="tx1"/>
                          </a:solidFill>
                        </a:rPr>
                        <a:t> to 3 common data gaps and explain why they are important to fill.</a:t>
                      </a:r>
                      <a:endParaRPr lang="en-GB" b="1"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r>
                        <a:rPr lang="en-GB" b="1" dirty="0" smtClean="0">
                          <a:solidFill>
                            <a:schemeClr val="tx1"/>
                          </a:solidFill>
                        </a:rPr>
                        <a:t>Suitable</a:t>
                      </a:r>
                      <a:r>
                        <a:rPr lang="en-GB" b="1" baseline="0" dirty="0" smtClean="0">
                          <a:solidFill>
                            <a:schemeClr val="tx1"/>
                          </a:solidFill>
                        </a:rPr>
                        <a:t> criteria( what to measure?)</a:t>
                      </a:r>
                      <a:endParaRPr lang="en-GB" b="1"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r>
                        <a:rPr lang="en-GB" b="1" dirty="0" smtClean="0">
                          <a:solidFill>
                            <a:schemeClr val="tx1"/>
                          </a:solidFill>
                        </a:rPr>
                        <a:t>Suitable Indicators( How to measure?)</a:t>
                      </a:r>
                      <a:endParaRPr lang="en-GB" b="1"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r>
                        <a:rPr lang="en-GB" b="1" dirty="0" smtClean="0">
                          <a:solidFill>
                            <a:schemeClr val="tx1"/>
                          </a:solidFill>
                        </a:rPr>
                        <a:t>How to make the data collection feasible/cost</a:t>
                      </a:r>
                      <a:r>
                        <a:rPr lang="en-GB" b="1" baseline="0" dirty="0" smtClean="0">
                          <a:solidFill>
                            <a:schemeClr val="tx1"/>
                          </a:solidFill>
                        </a:rPr>
                        <a:t> effective?</a:t>
                      </a:r>
                      <a:endParaRPr lang="en-GB" b="1" dirty="0">
                        <a:solidFill>
                          <a:schemeClr val="tx1"/>
                        </a:solidFill>
                      </a:endParaRPr>
                    </a:p>
                  </a:txBody>
                  <a:tcPr>
                    <a:lnB w="12700" cap="flat" cmpd="sng" algn="ctr">
                      <a:solidFill>
                        <a:schemeClr val="tx1"/>
                      </a:solidFill>
                      <a:prstDash val="solid"/>
                      <a:round/>
                      <a:headEnd type="none" w="med" len="med"/>
                      <a:tailEnd type="none" w="med" len="med"/>
                    </a:lnB>
                  </a:tcPr>
                </a:tc>
              </a:tr>
              <a:tr h="996866">
                <a:tc>
                  <a:txBody>
                    <a:bodyPr/>
                    <a:lstStyle/>
                    <a:p>
                      <a:r>
                        <a:rPr lang="en-GB" dirty="0" smtClean="0"/>
                        <a:t>1.</a:t>
                      </a:r>
                      <a:endParaRPr lang="en-GB" dirty="0"/>
                    </a:p>
                  </a:txBody>
                  <a:tcPr>
                    <a:lnT w="12700" cap="flat" cmpd="sng" algn="ctr">
                      <a:solidFill>
                        <a:schemeClr val="tx1"/>
                      </a:solidFill>
                      <a:prstDash val="solid"/>
                      <a:round/>
                      <a:headEnd type="none" w="med" len="med"/>
                      <a:tailEnd type="none" w="med" len="med"/>
                    </a:lnT>
                  </a:tcPr>
                </a:tc>
                <a:tc>
                  <a:txBody>
                    <a:bodyPr/>
                    <a:lstStyle/>
                    <a:p>
                      <a:endParaRPr lang="en-GB"/>
                    </a:p>
                  </a:txBody>
                  <a:tcPr>
                    <a:lnT w="12700" cap="flat" cmpd="sng" algn="ctr">
                      <a:solidFill>
                        <a:schemeClr val="tx1"/>
                      </a:solidFill>
                      <a:prstDash val="solid"/>
                      <a:round/>
                      <a:headEnd type="none" w="med" len="med"/>
                      <a:tailEnd type="none" w="med" len="med"/>
                    </a:lnT>
                  </a:tcPr>
                </a:tc>
                <a:tc>
                  <a:txBody>
                    <a:bodyPr/>
                    <a:lstStyle/>
                    <a:p>
                      <a:endParaRPr lang="en-GB"/>
                    </a:p>
                  </a:txBody>
                  <a:tcPr>
                    <a:lnT w="12700" cap="flat" cmpd="sng" algn="ctr">
                      <a:solidFill>
                        <a:schemeClr val="tx1"/>
                      </a:solidFill>
                      <a:prstDash val="solid"/>
                      <a:round/>
                      <a:headEnd type="none" w="med" len="med"/>
                      <a:tailEnd type="none" w="med" len="med"/>
                    </a:lnT>
                  </a:tcPr>
                </a:tc>
                <a:tc>
                  <a:txBody>
                    <a:bodyPr/>
                    <a:lstStyle/>
                    <a:p>
                      <a:endParaRPr lang="en-GB"/>
                    </a:p>
                  </a:txBody>
                  <a:tcPr>
                    <a:lnT w="12700" cap="flat" cmpd="sng" algn="ctr">
                      <a:solidFill>
                        <a:schemeClr val="tx1"/>
                      </a:solidFill>
                      <a:prstDash val="solid"/>
                      <a:round/>
                      <a:headEnd type="none" w="med" len="med"/>
                      <a:tailEnd type="none" w="med" len="med"/>
                    </a:lnT>
                  </a:tcPr>
                </a:tc>
              </a:tr>
              <a:tr h="996866">
                <a:tc>
                  <a:txBody>
                    <a:bodyPr/>
                    <a:lstStyle/>
                    <a:p>
                      <a:r>
                        <a:rPr lang="en-GB" dirty="0" smtClean="0"/>
                        <a:t>2.</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996866">
                <a:tc>
                  <a:txBody>
                    <a:bodyPr/>
                    <a:lstStyle/>
                    <a:p>
                      <a:r>
                        <a:rPr lang="en-GB" dirty="0" smtClean="0"/>
                        <a:t>3.</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1864359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19"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0"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1"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44" name="Rectangle 23"/>
          <p:cNvSpPr txBox="1">
            <a:spLocks noChangeArrowheads="1"/>
          </p:cNvSpPr>
          <p:nvPr/>
        </p:nvSpPr>
        <p:spPr bwMode="auto">
          <a:xfrm>
            <a:off x="55595" y="0"/>
            <a:ext cx="9068934" cy="509055"/>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smtClean="0"/>
              <a:t>Data gathering and management - exercise</a:t>
            </a:r>
            <a:endParaRPr lang="en-GB" sz="2400" dirty="0"/>
          </a:p>
        </p:txBody>
      </p:sp>
      <p:sp>
        <p:nvSpPr>
          <p:cNvPr id="5" name="TextBox 4"/>
          <p:cNvSpPr txBox="1"/>
          <p:nvPr/>
        </p:nvSpPr>
        <p:spPr>
          <a:xfrm>
            <a:off x="55595" y="896719"/>
            <a:ext cx="8926016" cy="646331"/>
          </a:xfrm>
          <a:prstGeom prst="rect">
            <a:avLst/>
          </a:prstGeom>
          <a:noFill/>
        </p:spPr>
        <p:txBody>
          <a:bodyPr wrap="square" rtlCol="0">
            <a:spAutoFit/>
          </a:bodyPr>
          <a:lstStyle/>
          <a:p>
            <a:endParaRPr lang="en-GB" b="1" dirty="0" smtClean="0"/>
          </a:p>
          <a:p>
            <a:r>
              <a:rPr lang="en-GB" dirty="0" smtClean="0"/>
              <a:t> </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614583609"/>
              </p:ext>
            </p:extLst>
          </p:nvPr>
        </p:nvGraphicFramePr>
        <p:xfrm>
          <a:off x="395536" y="1397000"/>
          <a:ext cx="8424936" cy="5176184"/>
        </p:xfrm>
        <a:graphic>
          <a:graphicData uri="http://schemas.openxmlformats.org/drawingml/2006/table">
            <a:tbl>
              <a:tblPr firstRow="1" bandRow="1">
                <a:tableStyleId>{5C22544A-7EE6-4342-B048-85BDC9FD1C3A}</a:tableStyleId>
              </a:tblPr>
              <a:tblGrid>
                <a:gridCol w="2664296"/>
                <a:gridCol w="1944216"/>
                <a:gridCol w="1710190"/>
                <a:gridCol w="2106234"/>
              </a:tblGrid>
              <a:tr h="996866">
                <a:tc gridSpan="4">
                  <a:txBody>
                    <a:bodyPr/>
                    <a:lstStyle/>
                    <a:p>
                      <a:r>
                        <a:rPr lang="en-GB" dirty="0" smtClean="0"/>
                        <a:t>4. Ecological maintenance and enhancement – long term provision of Forest Ecosystem Services.</a:t>
                      </a:r>
                      <a:endParaRPr lang="en-GB" dirty="0"/>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r>
              <a:tr h="996866">
                <a:tc>
                  <a:txBody>
                    <a:bodyPr/>
                    <a:lstStyle/>
                    <a:p>
                      <a:r>
                        <a:rPr lang="en-GB" b="1" dirty="0" smtClean="0"/>
                        <a:t>Identify up</a:t>
                      </a:r>
                      <a:r>
                        <a:rPr lang="en-GB" b="1" baseline="0" dirty="0" smtClean="0"/>
                        <a:t> to 3 common data gaps and explain why they are important to fill?</a:t>
                      </a:r>
                      <a:endParaRPr lang="en-GB" b="1" dirty="0"/>
                    </a:p>
                  </a:txBody>
                  <a:tcPr>
                    <a:lnB w="12700" cap="flat" cmpd="sng" algn="ctr">
                      <a:solidFill>
                        <a:schemeClr val="tx1"/>
                      </a:solidFill>
                      <a:prstDash val="solid"/>
                      <a:round/>
                      <a:headEnd type="none" w="med" len="med"/>
                      <a:tailEnd type="none" w="med" len="med"/>
                    </a:lnB>
                  </a:tcPr>
                </a:tc>
                <a:tc>
                  <a:txBody>
                    <a:bodyPr/>
                    <a:lstStyle/>
                    <a:p>
                      <a:r>
                        <a:rPr lang="en-GB" b="1" dirty="0" smtClean="0"/>
                        <a:t>Suitable</a:t>
                      </a:r>
                      <a:r>
                        <a:rPr lang="en-GB" b="1" baseline="0" dirty="0" smtClean="0"/>
                        <a:t> criteria( what to measure?)</a:t>
                      </a:r>
                      <a:endParaRPr lang="en-GB" b="1" dirty="0"/>
                    </a:p>
                  </a:txBody>
                  <a:tcPr>
                    <a:lnB w="12700" cap="flat" cmpd="sng" algn="ctr">
                      <a:solidFill>
                        <a:schemeClr val="tx1"/>
                      </a:solidFill>
                      <a:prstDash val="solid"/>
                      <a:round/>
                      <a:headEnd type="none" w="med" len="med"/>
                      <a:tailEnd type="none" w="med" len="med"/>
                    </a:lnB>
                  </a:tcPr>
                </a:tc>
                <a:tc>
                  <a:txBody>
                    <a:bodyPr/>
                    <a:lstStyle/>
                    <a:p>
                      <a:r>
                        <a:rPr lang="en-GB" b="1" dirty="0" smtClean="0"/>
                        <a:t>Suitable Indicators( How to measure?)</a:t>
                      </a:r>
                      <a:endParaRPr lang="en-GB" b="1" dirty="0"/>
                    </a:p>
                  </a:txBody>
                  <a:tcPr>
                    <a:lnB w="12700" cap="flat" cmpd="sng" algn="ctr">
                      <a:solidFill>
                        <a:schemeClr val="tx1"/>
                      </a:solidFill>
                      <a:prstDash val="solid"/>
                      <a:round/>
                      <a:headEnd type="none" w="med" len="med"/>
                      <a:tailEnd type="none" w="med" len="med"/>
                    </a:lnB>
                  </a:tcPr>
                </a:tc>
                <a:tc>
                  <a:txBody>
                    <a:bodyPr/>
                    <a:lstStyle/>
                    <a:p>
                      <a:r>
                        <a:rPr lang="en-GB" b="1" dirty="0" smtClean="0"/>
                        <a:t>How to make the data collection feasible/cost</a:t>
                      </a:r>
                      <a:r>
                        <a:rPr lang="en-GB" b="1" baseline="0" dirty="0" smtClean="0"/>
                        <a:t> effective?</a:t>
                      </a:r>
                      <a:endParaRPr lang="en-GB" b="1" dirty="0"/>
                    </a:p>
                  </a:txBody>
                  <a:tcPr>
                    <a:lnB w="12700" cap="flat" cmpd="sng" algn="ctr">
                      <a:solidFill>
                        <a:schemeClr val="tx1"/>
                      </a:solidFill>
                      <a:prstDash val="solid"/>
                      <a:round/>
                      <a:headEnd type="none" w="med" len="med"/>
                      <a:tailEnd type="none" w="med" len="med"/>
                    </a:lnB>
                  </a:tcPr>
                </a:tc>
              </a:tr>
              <a:tr h="996866">
                <a:tc>
                  <a:txBody>
                    <a:bodyPr/>
                    <a:lstStyle/>
                    <a:p>
                      <a:r>
                        <a:rPr lang="en-GB" dirty="0" smtClean="0"/>
                        <a:t>1.</a:t>
                      </a:r>
                      <a:endParaRPr lang="en-GB" dirty="0"/>
                    </a:p>
                  </a:txBody>
                  <a:tcPr>
                    <a:lnT w="12700" cap="flat" cmpd="sng" algn="ctr">
                      <a:solidFill>
                        <a:schemeClr val="tx1"/>
                      </a:solidFill>
                      <a:prstDash val="solid"/>
                      <a:round/>
                      <a:headEnd type="none" w="med" len="med"/>
                      <a:tailEnd type="none" w="med" len="med"/>
                    </a:lnT>
                  </a:tcPr>
                </a:tc>
                <a:tc>
                  <a:txBody>
                    <a:bodyPr/>
                    <a:lstStyle/>
                    <a:p>
                      <a:endParaRPr lang="en-GB"/>
                    </a:p>
                  </a:txBody>
                  <a:tcPr>
                    <a:lnT w="12700" cap="flat" cmpd="sng" algn="ctr">
                      <a:solidFill>
                        <a:schemeClr val="tx1"/>
                      </a:solidFill>
                      <a:prstDash val="solid"/>
                      <a:round/>
                      <a:headEnd type="none" w="med" len="med"/>
                      <a:tailEnd type="none" w="med" len="med"/>
                    </a:lnT>
                  </a:tcPr>
                </a:tc>
                <a:tc>
                  <a:txBody>
                    <a:bodyPr/>
                    <a:lstStyle/>
                    <a:p>
                      <a:endParaRPr lang="en-GB"/>
                    </a:p>
                  </a:txBody>
                  <a:tcPr>
                    <a:lnT w="12700" cap="flat" cmpd="sng" algn="ctr">
                      <a:solidFill>
                        <a:schemeClr val="tx1"/>
                      </a:solidFill>
                      <a:prstDash val="solid"/>
                      <a:round/>
                      <a:headEnd type="none" w="med" len="med"/>
                      <a:tailEnd type="none" w="med" len="med"/>
                    </a:lnT>
                  </a:tcPr>
                </a:tc>
                <a:tc>
                  <a:txBody>
                    <a:bodyPr/>
                    <a:lstStyle/>
                    <a:p>
                      <a:endParaRPr lang="en-GB"/>
                    </a:p>
                  </a:txBody>
                  <a:tcPr>
                    <a:lnT w="12700" cap="flat" cmpd="sng" algn="ctr">
                      <a:solidFill>
                        <a:schemeClr val="tx1"/>
                      </a:solidFill>
                      <a:prstDash val="solid"/>
                      <a:round/>
                      <a:headEnd type="none" w="med" len="med"/>
                      <a:tailEnd type="none" w="med" len="med"/>
                    </a:lnT>
                  </a:tcPr>
                </a:tc>
              </a:tr>
              <a:tr h="996866">
                <a:tc>
                  <a:txBody>
                    <a:bodyPr/>
                    <a:lstStyle/>
                    <a:p>
                      <a:r>
                        <a:rPr lang="en-GB" dirty="0" smtClean="0"/>
                        <a:t>2.</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996866">
                <a:tc>
                  <a:txBody>
                    <a:bodyPr/>
                    <a:lstStyle/>
                    <a:p>
                      <a:r>
                        <a:rPr lang="en-GB" dirty="0" smtClean="0"/>
                        <a:t>3.</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42590238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19"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0"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1"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44" name="Rectangle 23"/>
          <p:cNvSpPr txBox="1">
            <a:spLocks noChangeArrowheads="1"/>
          </p:cNvSpPr>
          <p:nvPr/>
        </p:nvSpPr>
        <p:spPr bwMode="auto">
          <a:xfrm>
            <a:off x="-19471" y="0"/>
            <a:ext cx="9144000" cy="509055"/>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smtClean="0"/>
              <a:t>Data gathering and management - exercise</a:t>
            </a:r>
            <a:endParaRPr lang="en-GB" sz="2400" dirty="0"/>
          </a:p>
        </p:txBody>
      </p:sp>
      <p:sp>
        <p:nvSpPr>
          <p:cNvPr id="5" name="TextBox 4"/>
          <p:cNvSpPr txBox="1"/>
          <p:nvPr/>
        </p:nvSpPr>
        <p:spPr>
          <a:xfrm>
            <a:off x="55595" y="896719"/>
            <a:ext cx="8926016" cy="646331"/>
          </a:xfrm>
          <a:prstGeom prst="rect">
            <a:avLst/>
          </a:prstGeom>
          <a:noFill/>
        </p:spPr>
        <p:txBody>
          <a:bodyPr wrap="square" rtlCol="0">
            <a:spAutoFit/>
          </a:bodyPr>
          <a:lstStyle/>
          <a:p>
            <a:endParaRPr lang="en-GB" b="1" dirty="0" smtClean="0"/>
          </a:p>
          <a:p>
            <a:r>
              <a:rPr lang="en-GB" dirty="0" smtClean="0"/>
              <a:t> </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4281880839"/>
              </p:ext>
            </p:extLst>
          </p:nvPr>
        </p:nvGraphicFramePr>
        <p:xfrm>
          <a:off x="395536" y="1397000"/>
          <a:ext cx="8424936" cy="5176184"/>
        </p:xfrm>
        <a:graphic>
          <a:graphicData uri="http://schemas.openxmlformats.org/drawingml/2006/table">
            <a:tbl>
              <a:tblPr firstRow="1" bandRow="1">
                <a:tableStyleId>{5C22544A-7EE6-4342-B048-85BDC9FD1C3A}</a:tableStyleId>
              </a:tblPr>
              <a:tblGrid>
                <a:gridCol w="2664296"/>
                <a:gridCol w="1944216"/>
                <a:gridCol w="1710190"/>
                <a:gridCol w="2106234"/>
              </a:tblGrid>
              <a:tr h="996866">
                <a:tc gridSpan="4">
                  <a:txBody>
                    <a:bodyPr/>
                    <a:lstStyle/>
                    <a:p>
                      <a:r>
                        <a:rPr lang="en-GB" dirty="0" smtClean="0"/>
                        <a:t>5. Policy development and monitoring of the forest sector in relation to a green economy.</a:t>
                      </a:r>
                      <a:endParaRPr lang="en-GB" dirty="0"/>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r>
              <a:tr h="996866">
                <a:tc>
                  <a:txBody>
                    <a:bodyPr/>
                    <a:lstStyle/>
                    <a:p>
                      <a:r>
                        <a:rPr lang="en-GB" b="1" dirty="0" smtClean="0"/>
                        <a:t>Identify up</a:t>
                      </a:r>
                      <a:r>
                        <a:rPr lang="en-GB" b="1" baseline="0" dirty="0" smtClean="0"/>
                        <a:t> to 3 common data gaps and explain why they are important to fill.</a:t>
                      </a:r>
                      <a:endParaRPr lang="en-GB" b="1" dirty="0"/>
                    </a:p>
                  </a:txBody>
                  <a:tcPr>
                    <a:lnB w="12700" cap="flat" cmpd="sng" algn="ctr">
                      <a:solidFill>
                        <a:schemeClr val="tx1"/>
                      </a:solidFill>
                      <a:prstDash val="solid"/>
                      <a:round/>
                      <a:headEnd type="none" w="med" len="med"/>
                      <a:tailEnd type="none" w="med" len="med"/>
                    </a:lnB>
                  </a:tcPr>
                </a:tc>
                <a:tc>
                  <a:txBody>
                    <a:bodyPr/>
                    <a:lstStyle/>
                    <a:p>
                      <a:r>
                        <a:rPr lang="en-GB" b="1" dirty="0" smtClean="0"/>
                        <a:t>Suitable</a:t>
                      </a:r>
                      <a:r>
                        <a:rPr lang="en-GB" b="1" baseline="0" dirty="0" smtClean="0"/>
                        <a:t> criteria( what to measure?)</a:t>
                      </a:r>
                      <a:endParaRPr lang="en-GB" b="1" dirty="0"/>
                    </a:p>
                  </a:txBody>
                  <a:tcPr>
                    <a:lnB w="12700" cap="flat" cmpd="sng" algn="ctr">
                      <a:solidFill>
                        <a:schemeClr val="tx1"/>
                      </a:solidFill>
                      <a:prstDash val="solid"/>
                      <a:round/>
                      <a:headEnd type="none" w="med" len="med"/>
                      <a:tailEnd type="none" w="med" len="med"/>
                    </a:lnB>
                  </a:tcPr>
                </a:tc>
                <a:tc>
                  <a:txBody>
                    <a:bodyPr/>
                    <a:lstStyle/>
                    <a:p>
                      <a:r>
                        <a:rPr lang="en-GB" b="1" dirty="0" smtClean="0"/>
                        <a:t>Suitable Indicators( How to measure?)</a:t>
                      </a:r>
                      <a:endParaRPr lang="en-GB" b="1" dirty="0"/>
                    </a:p>
                  </a:txBody>
                  <a:tcPr>
                    <a:lnB w="12700" cap="flat" cmpd="sng" algn="ctr">
                      <a:solidFill>
                        <a:schemeClr val="tx1"/>
                      </a:solidFill>
                      <a:prstDash val="solid"/>
                      <a:round/>
                      <a:headEnd type="none" w="med" len="med"/>
                      <a:tailEnd type="none" w="med" len="med"/>
                    </a:lnB>
                  </a:tcPr>
                </a:tc>
                <a:tc>
                  <a:txBody>
                    <a:bodyPr/>
                    <a:lstStyle/>
                    <a:p>
                      <a:r>
                        <a:rPr lang="en-GB" b="1" dirty="0" smtClean="0"/>
                        <a:t>How to make the data collection feasible/cost</a:t>
                      </a:r>
                      <a:r>
                        <a:rPr lang="en-GB" b="1" baseline="0" dirty="0" smtClean="0"/>
                        <a:t> effective?</a:t>
                      </a:r>
                      <a:endParaRPr lang="en-GB" b="1" dirty="0"/>
                    </a:p>
                  </a:txBody>
                  <a:tcPr>
                    <a:lnB w="12700" cap="flat" cmpd="sng" algn="ctr">
                      <a:solidFill>
                        <a:schemeClr val="tx1"/>
                      </a:solidFill>
                      <a:prstDash val="solid"/>
                      <a:round/>
                      <a:headEnd type="none" w="med" len="med"/>
                      <a:tailEnd type="none" w="med" len="med"/>
                    </a:lnB>
                  </a:tcPr>
                </a:tc>
              </a:tr>
              <a:tr h="996866">
                <a:tc>
                  <a:txBody>
                    <a:bodyPr/>
                    <a:lstStyle/>
                    <a:p>
                      <a:r>
                        <a:rPr lang="en-GB" dirty="0" smtClean="0"/>
                        <a:t>1.</a:t>
                      </a:r>
                      <a:endParaRPr lang="en-GB" dirty="0"/>
                    </a:p>
                  </a:txBody>
                  <a:tcPr>
                    <a:lnT w="12700" cap="flat" cmpd="sng" algn="ctr">
                      <a:solidFill>
                        <a:schemeClr val="tx1"/>
                      </a:solidFill>
                      <a:prstDash val="solid"/>
                      <a:round/>
                      <a:headEnd type="none" w="med" len="med"/>
                      <a:tailEnd type="none" w="med" len="med"/>
                    </a:lnT>
                  </a:tcPr>
                </a:tc>
                <a:tc>
                  <a:txBody>
                    <a:bodyPr/>
                    <a:lstStyle/>
                    <a:p>
                      <a:endParaRPr lang="en-GB"/>
                    </a:p>
                  </a:txBody>
                  <a:tcPr>
                    <a:lnT w="12700" cap="flat" cmpd="sng" algn="ctr">
                      <a:solidFill>
                        <a:schemeClr val="tx1"/>
                      </a:solidFill>
                      <a:prstDash val="solid"/>
                      <a:round/>
                      <a:headEnd type="none" w="med" len="med"/>
                      <a:tailEnd type="none" w="med" len="med"/>
                    </a:lnT>
                  </a:tcPr>
                </a:tc>
                <a:tc>
                  <a:txBody>
                    <a:bodyPr/>
                    <a:lstStyle/>
                    <a:p>
                      <a:endParaRPr lang="en-GB"/>
                    </a:p>
                  </a:txBody>
                  <a:tcPr>
                    <a:lnT w="12700" cap="flat" cmpd="sng" algn="ctr">
                      <a:solidFill>
                        <a:schemeClr val="tx1"/>
                      </a:solidFill>
                      <a:prstDash val="solid"/>
                      <a:round/>
                      <a:headEnd type="none" w="med" len="med"/>
                      <a:tailEnd type="none" w="med" len="med"/>
                    </a:lnT>
                  </a:tcPr>
                </a:tc>
                <a:tc>
                  <a:txBody>
                    <a:bodyPr/>
                    <a:lstStyle/>
                    <a:p>
                      <a:endParaRPr lang="en-GB"/>
                    </a:p>
                  </a:txBody>
                  <a:tcPr>
                    <a:lnT w="12700" cap="flat" cmpd="sng" algn="ctr">
                      <a:solidFill>
                        <a:schemeClr val="tx1"/>
                      </a:solidFill>
                      <a:prstDash val="solid"/>
                      <a:round/>
                      <a:headEnd type="none" w="med" len="med"/>
                      <a:tailEnd type="none" w="med" len="med"/>
                    </a:lnT>
                  </a:tcPr>
                </a:tc>
              </a:tr>
              <a:tr h="996866">
                <a:tc>
                  <a:txBody>
                    <a:bodyPr/>
                    <a:lstStyle/>
                    <a:p>
                      <a:r>
                        <a:rPr lang="en-GB" dirty="0" smtClean="0"/>
                        <a:t>2.</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996866">
                <a:tc>
                  <a:txBody>
                    <a:bodyPr/>
                    <a:lstStyle/>
                    <a:p>
                      <a:r>
                        <a:rPr lang="en-GB" dirty="0" smtClean="0"/>
                        <a:t>3.</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722428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19"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0"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1"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44" name="Rectangle 23"/>
          <p:cNvSpPr txBox="1">
            <a:spLocks noChangeArrowheads="1"/>
          </p:cNvSpPr>
          <p:nvPr/>
        </p:nvSpPr>
        <p:spPr bwMode="auto">
          <a:xfrm>
            <a:off x="-19471" y="0"/>
            <a:ext cx="9144000" cy="509055"/>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smtClean="0"/>
              <a:t>II. Forestry Context analysis- Forest data gathering and management</a:t>
            </a:r>
            <a:endParaRPr lang="en-GB" sz="2400" dirty="0"/>
          </a:p>
        </p:txBody>
      </p:sp>
      <p:sp>
        <p:nvSpPr>
          <p:cNvPr id="5" name="TextBox 4"/>
          <p:cNvSpPr txBox="1"/>
          <p:nvPr/>
        </p:nvSpPr>
        <p:spPr>
          <a:xfrm>
            <a:off x="251520" y="908720"/>
            <a:ext cx="8568951" cy="4339650"/>
          </a:xfrm>
          <a:prstGeom prst="rect">
            <a:avLst/>
          </a:prstGeom>
          <a:noFill/>
        </p:spPr>
        <p:txBody>
          <a:bodyPr wrap="square" rtlCol="0">
            <a:spAutoFit/>
          </a:bodyPr>
          <a:lstStyle/>
          <a:p>
            <a:pPr algn="ctr"/>
            <a:r>
              <a:rPr lang="en-GB" sz="2400" b="1" dirty="0" smtClean="0">
                <a:solidFill>
                  <a:schemeClr val="accent1"/>
                </a:solidFill>
              </a:rPr>
              <a:t>1. The following presentation provides an overview of the principles, practice, challenges and suggestions with regards to more effective data gathering, analysis and use.</a:t>
            </a:r>
          </a:p>
          <a:p>
            <a:pPr marL="285750" indent="-285750" algn="ctr">
              <a:buFont typeface="Arial" pitchFamily="34" charset="0"/>
              <a:buChar char="•"/>
            </a:pPr>
            <a:endParaRPr lang="en-GB" sz="2400" b="1" dirty="0"/>
          </a:p>
          <a:p>
            <a:pPr algn="ctr"/>
            <a:endParaRPr lang="en-GB" sz="2400" b="1" dirty="0" smtClean="0"/>
          </a:p>
          <a:p>
            <a:pPr marL="285750" indent="-285750" algn="ctr">
              <a:buFont typeface="Arial" pitchFamily="34" charset="0"/>
              <a:buChar char="•"/>
            </a:pPr>
            <a:endParaRPr lang="en-GB" sz="2400" b="1" dirty="0">
              <a:solidFill>
                <a:schemeClr val="accent2">
                  <a:lumMod val="75000"/>
                </a:schemeClr>
              </a:solidFill>
            </a:endParaRPr>
          </a:p>
          <a:p>
            <a:pPr algn="ctr"/>
            <a:r>
              <a:rPr lang="en-GB" sz="2400" b="1" dirty="0" smtClean="0">
                <a:solidFill>
                  <a:schemeClr val="accent2">
                    <a:lumMod val="75000"/>
                  </a:schemeClr>
                </a:solidFill>
              </a:rPr>
              <a:t>2. Following it will be an exercise on forest data gap analysis – where common forest sector related data gaps are discussed and suitable Green Economy related  criteria and indicators developed which might help fill the gaps.</a:t>
            </a:r>
            <a:endParaRPr lang="en-GB" sz="2400" dirty="0">
              <a:solidFill>
                <a:schemeClr val="accent2">
                  <a:lumMod val="75000"/>
                </a:schemeClr>
              </a:solidFill>
            </a:endParaRPr>
          </a:p>
          <a:p>
            <a:pPr marL="285750" indent="-285750">
              <a:buFont typeface="Arial" pitchFamily="34" charset="0"/>
              <a:buChar char="•"/>
            </a:pPr>
            <a:endParaRPr lang="en-GB" dirty="0" smtClean="0"/>
          </a:p>
          <a:p>
            <a:endParaRPr lang="en-GB" dirty="0"/>
          </a:p>
        </p:txBody>
      </p:sp>
    </p:spTree>
    <p:extLst>
      <p:ext uri="{BB962C8B-B14F-4D97-AF65-F5344CB8AC3E}">
        <p14:creationId xmlns:p14="http://schemas.microsoft.com/office/powerpoint/2010/main" val="27673564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19" name="Rectangle 4"/>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0" name="Rectangle 5"/>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9221" name="Rectangle 6"/>
          <p:cNvSpPr>
            <a:spLocks noChangeArrowheads="1"/>
          </p:cNvSpPr>
          <p:nvPr/>
        </p:nvSpPr>
        <p:spPr bwMode="auto">
          <a:xfrm>
            <a:off x="57150" y="1543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solidFill>
                <a:srgbClr val="000000"/>
              </a:solidFill>
            </a:endParaRPr>
          </a:p>
        </p:txBody>
      </p:sp>
      <p:sp>
        <p:nvSpPr>
          <p:cNvPr id="44" name="Rectangle 23"/>
          <p:cNvSpPr txBox="1">
            <a:spLocks noChangeArrowheads="1"/>
          </p:cNvSpPr>
          <p:nvPr/>
        </p:nvSpPr>
        <p:spPr bwMode="auto">
          <a:xfrm>
            <a:off x="-19471" y="0"/>
            <a:ext cx="9144000" cy="509055"/>
          </a:xfrm>
          <a:prstGeom prst="rect">
            <a:avLst/>
          </a:prstGeom>
          <a:solidFill>
            <a:schemeClr val="accent3">
              <a:lumMod val="20000"/>
              <a:lumOff val="80000"/>
            </a:schemeClr>
          </a:solidFill>
        </p:spPr>
        <p:txBody>
          <a:bodyPr vert="horz" wrap="square" lIns="91440" tIns="45720" rIns="91440" bIns="45720" numCol="1" rtlCol="0" anchor="t"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a:t>P</a:t>
            </a:r>
            <a:r>
              <a:rPr lang="en-GB" sz="2400" dirty="0" smtClean="0"/>
              <a:t>resentation of exercise outputs</a:t>
            </a:r>
            <a:endParaRPr lang="en-GB" sz="2400" dirty="0"/>
          </a:p>
        </p:txBody>
      </p:sp>
      <p:sp>
        <p:nvSpPr>
          <p:cNvPr id="5" name="TextBox 4"/>
          <p:cNvSpPr txBox="1"/>
          <p:nvPr/>
        </p:nvSpPr>
        <p:spPr>
          <a:xfrm>
            <a:off x="55595" y="896719"/>
            <a:ext cx="8926016" cy="646331"/>
          </a:xfrm>
          <a:prstGeom prst="rect">
            <a:avLst/>
          </a:prstGeom>
          <a:noFill/>
        </p:spPr>
        <p:txBody>
          <a:bodyPr wrap="square" rtlCol="0">
            <a:spAutoFit/>
          </a:bodyPr>
          <a:lstStyle/>
          <a:p>
            <a:endParaRPr lang="en-GB" b="1" dirty="0" smtClean="0"/>
          </a:p>
          <a:p>
            <a:r>
              <a:rPr lang="en-GB" dirty="0" smtClean="0"/>
              <a:t> </a:t>
            </a:r>
            <a:endParaRPr lang="en-GB" dirty="0"/>
          </a:p>
        </p:txBody>
      </p:sp>
      <p:sp>
        <p:nvSpPr>
          <p:cNvPr id="3" name="TextBox 2"/>
          <p:cNvSpPr txBox="1"/>
          <p:nvPr/>
        </p:nvSpPr>
        <p:spPr>
          <a:xfrm>
            <a:off x="57151" y="702469"/>
            <a:ext cx="8924460" cy="5632311"/>
          </a:xfrm>
          <a:prstGeom prst="rect">
            <a:avLst/>
          </a:prstGeom>
          <a:noFill/>
        </p:spPr>
        <p:txBody>
          <a:bodyPr wrap="square" rtlCol="0">
            <a:spAutoFit/>
          </a:bodyPr>
          <a:lstStyle/>
          <a:p>
            <a:pPr marL="342900" indent="-342900">
              <a:buFont typeface="Arial" panose="020B0604020202020204" pitchFamily="34" charset="0"/>
              <a:buChar char="•"/>
            </a:pPr>
            <a:r>
              <a:rPr lang="en-GB" sz="2000" b="1" dirty="0" smtClean="0"/>
              <a:t>Place the presentations on the wall. </a:t>
            </a:r>
          </a:p>
          <a:p>
            <a:pPr marL="342900" indent="-342900">
              <a:buFont typeface="Arial" panose="020B0604020202020204" pitchFamily="34" charset="0"/>
              <a:buChar char="•"/>
            </a:pPr>
            <a:r>
              <a:rPr lang="en-GB" sz="2000" b="1" dirty="0" smtClean="0"/>
              <a:t>Each team must quickly present for only 5 minutes. </a:t>
            </a:r>
          </a:p>
          <a:p>
            <a:pPr marL="342900" indent="-342900">
              <a:buFont typeface="Arial" panose="020B0604020202020204" pitchFamily="34" charset="0"/>
              <a:buChar char="•"/>
            </a:pPr>
            <a:r>
              <a:rPr lang="en-GB" sz="2000" b="1" dirty="0" smtClean="0"/>
              <a:t>Quick </a:t>
            </a:r>
            <a:r>
              <a:rPr lang="en-GB" sz="2000" b="1" dirty="0"/>
              <a:t>q</a:t>
            </a:r>
            <a:r>
              <a:rPr lang="en-GB" sz="2000" b="1" dirty="0" smtClean="0"/>
              <a:t>uestions will be asked all in one go, answers will then be given by the team quickly all in one go.</a:t>
            </a:r>
            <a:endParaRPr lang="en-GB" sz="2000" b="1" dirty="0"/>
          </a:p>
          <a:p>
            <a:endParaRPr lang="en-GB" sz="2000" b="1" dirty="0" smtClean="0">
              <a:solidFill>
                <a:srgbClr val="FF0000"/>
              </a:solidFill>
            </a:endParaRPr>
          </a:p>
          <a:p>
            <a:r>
              <a:rPr lang="en-GB" sz="2000" b="1" dirty="0" smtClean="0"/>
              <a:t>Ideas for questions may include the following;</a:t>
            </a:r>
            <a:endParaRPr lang="en-GB" sz="2000" b="1" dirty="0"/>
          </a:p>
          <a:p>
            <a:endParaRPr lang="en-GB" sz="2000" b="1" dirty="0" smtClean="0"/>
          </a:p>
          <a:p>
            <a:r>
              <a:rPr lang="en-GB" sz="2000" b="1" dirty="0" smtClean="0">
                <a:solidFill>
                  <a:srgbClr val="7030A0"/>
                </a:solidFill>
              </a:rPr>
              <a:t>1. Are the data gaps  the most urgent priority to fill do you think to build towards a greener economy?</a:t>
            </a:r>
          </a:p>
          <a:p>
            <a:endParaRPr lang="en-GB" sz="2000" b="1" dirty="0">
              <a:solidFill>
                <a:srgbClr val="7030A0"/>
              </a:solidFill>
            </a:endParaRPr>
          </a:p>
          <a:p>
            <a:r>
              <a:rPr lang="en-GB" sz="2000" b="1" dirty="0" smtClean="0">
                <a:solidFill>
                  <a:srgbClr val="7030A0"/>
                </a:solidFill>
              </a:rPr>
              <a:t>2. Are the criteria and indicators appropriate for the data identified?</a:t>
            </a:r>
          </a:p>
          <a:p>
            <a:endParaRPr lang="en-GB" sz="2000" b="1" dirty="0">
              <a:solidFill>
                <a:srgbClr val="7030A0"/>
              </a:solidFill>
            </a:endParaRPr>
          </a:p>
          <a:p>
            <a:r>
              <a:rPr lang="en-GB" sz="2000" b="1" dirty="0" smtClean="0">
                <a:solidFill>
                  <a:srgbClr val="7030A0"/>
                </a:solidFill>
              </a:rPr>
              <a:t>3. Are the measures identified  realistic – cost-effective to implement or is there a more cost effective/ appropriate way of doing it?</a:t>
            </a:r>
          </a:p>
          <a:p>
            <a:endParaRPr lang="en-GB" sz="2000" b="1" dirty="0">
              <a:solidFill>
                <a:srgbClr val="7030A0"/>
              </a:solidFill>
            </a:endParaRPr>
          </a:p>
          <a:p>
            <a:pPr marL="285750" indent="-285750">
              <a:buFont typeface="Arial" pitchFamily="34" charset="0"/>
              <a:buChar char="•"/>
            </a:pPr>
            <a:endParaRPr lang="en-GB" sz="2000" b="1" dirty="0">
              <a:solidFill>
                <a:srgbClr val="7030A0"/>
              </a:solidFill>
            </a:endParaRPr>
          </a:p>
          <a:p>
            <a:pPr marL="285750" indent="-285750">
              <a:buFont typeface="Arial" pitchFamily="34" charset="0"/>
              <a:buChar char="•"/>
            </a:pPr>
            <a:endParaRPr lang="en-GB" sz="2000" b="1" dirty="0" smtClean="0">
              <a:solidFill>
                <a:srgbClr val="7030A0"/>
              </a:solidFill>
            </a:endParaRPr>
          </a:p>
          <a:p>
            <a:r>
              <a:rPr lang="en-GB" sz="2000" dirty="0" smtClean="0"/>
              <a:t> </a:t>
            </a:r>
            <a:endParaRPr lang="en-GB" sz="2000" dirty="0"/>
          </a:p>
        </p:txBody>
      </p:sp>
    </p:spTree>
    <p:extLst>
      <p:ext uri="{BB962C8B-B14F-4D97-AF65-F5344CB8AC3E}">
        <p14:creationId xmlns:p14="http://schemas.microsoft.com/office/powerpoint/2010/main" val="3125097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11560" y="3140968"/>
            <a:ext cx="7776864" cy="769441"/>
          </a:xfrm>
          <a:prstGeom prst="rect">
            <a:avLst/>
          </a:prstGeom>
        </p:spPr>
        <p:txBody>
          <a:bodyPr wrap="square">
            <a:spAutoFit/>
          </a:bodyPr>
          <a:lstStyle/>
          <a:p>
            <a:pPr algn="ctr"/>
            <a:r>
              <a:rPr lang="et-EE" sz="4400" b="1" dirty="0" err="1" smtClean="0">
                <a:solidFill>
                  <a:srgbClr val="1F497D">
                    <a:lumMod val="50000"/>
                  </a:srgbClr>
                </a:solidFill>
                <a:latin typeface="Arial" pitchFamily="34" charset="0"/>
                <a:cs typeface="Arial" pitchFamily="34" charset="0"/>
              </a:rPr>
              <a:t>Definitions</a:t>
            </a:r>
            <a:endParaRPr lang="et-EE" sz="4400" b="1" dirty="0">
              <a:solidFill>
                <a:srgbClr val="1F497D">
                  <a:lumMod val="50000"/>
                </a:srgbClr>
              </a:solidFill>
            </a:endParaRPr>
          </a:p>
        </p:txBody>
      </p:sp>
    </p:spTree>
    <p:extLst>
      <p:ext uri="{BB962C8B-B14F-4D97-AF65-F5344CB8AC3E}">
        <p14:creationId xmlns:p14="http://schemas.microsoft.com/office/powerpoint/2010/main" val="2051694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16632"/>
            <a:ext cx="8856984" cy="523220"/>
          </a:xfrm>
          <a:prstGeom prst="rect">
            <a:avLst/>
          </a:prstGeom>
        </p:spPr>
        <p:txBody>
          <a:bodyPr wrap="square">
            <a:spAutoFit/>
          </a:bodyPr>
          <a:lstStyle/>
          <a:p>
            <a:r>
              <a:rPr lang="en-US" sz="2800" b="1" dirty="0" smtClean="0">
                <a:solidFill>
                  <a:srgbClr val="EEECE1">
                    <a:lumMod val="50000"/>
                  </a:srgbClr>
                </a:solidFill>
              </a:rPr>
              <a:t>FOREST SECTOR IN GREEN ECONOMY </a:t>
            </a:r>
          </a:p>
        </p:txBody>
      </p:sp>
      <p:sp>
        <p:nvSpPr>
          <p:cNvPr id="2" name="Rectangle 1"/>
          <p:cNvSpPr/>
          <p:nvPr/>
        </p:nvSpPr>
        <p:spPr>
          <a:xfrm>
            <a:off x="179512" y="620688"/>
            <a:ext cx="8856984" cy="830997"/>
          </a:xfrm>
          <a:prstGeom prst="rect">
            <a:avLst/>
          </a:prstGeom>
        </p:spPr>
        <p:txBody>
          <a:bodyPr wrap="square">
            <a:spAutoFit/>
          </a:bodyPr>
          <a:lstStyle/>
          <a:p>
            <a:r>
              <a:rPr lang="en-US" sz="2800" b="1" dirty="0" smtClean="0">
                <a:solidFill>
                  <a:srgbClr val="4F81BD">
                    <a:lumMod val="75000"/>
                  </a:srgbClr>
                </a:solidFill>
              </a:rPr>
              <a:t>5 pillars </a:t>
            </a:r>
            <a:r>
              <a:rPr lang="et-EE" sz="2800" b="1" dirty="0" smtClean="0">
                <a:solidFill>
                  <a:srgbClr val="4F81BD">
                    <a:lumMod val="75000"/>
                  </a:srgbClr>
                </a:solidFill>
              </a:rPr>
              <a:t>of</a:t>
            </a:r>
            <a:r>
              <a:rPr lang="en-US" sz="2800" b="1" dirty="0" smtClean="0">
                <a:solidFill>
                  <a:srgbClr val="4F81BD">
                    <a:lumMod val="75000"/>
                  </a:srgbClr>
                </a:solidFill>
              </a:rPr>
              <a:t> </a:t>
            </a:r>
            <a:r>
              <a:rPr lang="en-US" sz="2800" b="1" dirty="0">
                <a:solidFill>
                  <a:srgbClr val="4F81BD">
                    <a:lumMod val="75000"/>
                  </a:srgbClr>
                </a:solidFill>
              </a:rPr>
              <a:t>Action Plan </a:t>
            </a:r>
            <a:r>
              <a:rPr lang="et-EE" sz="2000" dirty="0" smtClean="0">
                <a:solidFill>
                  <a:prstClr val="black"/>
                </a:solidFill>
              </a:rPr>
              <a:t>(</a:t>
            </a:r>
            <a:r>
              <a:rPr lang="en-US" sz="2000" dirty="0" smtClean="0">
                <a:solidFill>
                  <a:prstClr val="black"/>
                </a:solidFill>
              </a:rPr>
              <a:t>their </a:t>
            </a:r>
            <a:r>
              <a:rPr lang="en-US" sz="2000" dirty="0">
                <a:solidFill>
                  <a:prstClr val="black"/>
                </a:solidFill>
              </a:rPr>
              <a:t>respective areas of </a:t>
            </a:r>
            <a:r>
              <a:rPr lang="en-US" sz="2000" dirty="0" smtClean="0">
                <a:solidFill>
                  <a:prstClr val="black"/>
                </a:solidFill>
              </a:rPr>
              <a:t>activity</a:t>
            </a:r>
            <a:r>
              <a:rPr lang="et-EE" sz="2000" dirty="0" smtClean="0">
                <a:solidFill>
                  <a:prstClr val="black"/>
                </a:solidFill>
              </a:rPr>
              <a:t>)</a:t>
            </a:r>
            <a:r>
              <a:rPr lang="en-US" sz="2800" dirty="0" smtClean="0">
                <a:solidFill>
                  <a:prstClr val="black"/>
                </a:solidFill>
              </a:rPr>
              <a:t>:</a:t>
            </a:r>
            <a:endParaRPr lang="et-EE" sz="2800" dirty="0" smtClean="0">
              <a:solidFill>
                <a:prstClr val="black"/>
              </a:solidFill>
            </a:endParaRPr>
          </a:p>
          <a:p>
            <a:r>
              <a:rPr lang="et-EE" sz="2000" dirty="0" err="1" smtClean="0">
                <a:solidFill>
                  <a:prstClr val="black"/>
                </a:solidFill>
              </a:rPr>
              <a:t>Data</a:t>
            </a:r>
            <a:r>
              <a:rPr lang="et-EE" sz="2000" dirty="0" smtClean="0">
                <a:solidFill>
                  <a:prstClr val="black"/>
                </a:solidFill>
              </a:rPr>
              <a:t> </a:t>
            </a:r>
            <a:r>
              <a:rPr lang="et-EE" sz="2000" dirty="0" err="1" smtClean="0">
                <a:solidFill>
                  <a:prstClr val="black"/>
                </a:solidFill>
              </a:rPr>
              <a:t>gathering</a:t>
            </a:r>
            <a:r>
              <a:rPr lang="et-EE" sz="2000" dirty="0" smtClean="0">
                <a:solidFill>
                  <a:prstClr val="black"/>
                </a:solidFill>
              </a:rPr>
              <a:t> and </a:t>
            </a:r>
            <a:r>
              <a:rPr lang="et-EE" sz="2000" dirty="0" err="1" smtClean="0">
                <a:solidFill>
                  <a:prstClr val="black"/>
                </a:solidFill>
              </a:rPr>
              <a:t>monitoring</a:t>
            </a:r>
            <a:r>
              <a:rPr lang="et-EE" sz="2000" dirty="0" smtClean="0">
                <a:solidFill>
                  <a:prstClr val="black"/>
                </a:solidFill>
              </a:rPr>
              <a:t> are </a:t>
            </a:r>
            <a:r>
              <a:rPr lang="et-EE" sz="2000" dirty="0" err="1" smtClean="0">
                <a:solidFill>
                  <a:prstClr val="black"/>
                </a:solidFill>
              </a:rPr>
              <a:t>foundation</a:t>
            </a:r>
            <a:r>
              <a:rPr lang="et-EE" sz="2000" dirty="0" smtClean="0">
                <a:solidFill>
                  <a:prstClr val="black"/>
                </a:solidFill>
              </a:rPr>
              <a:t>/tool </a:t>
            </a:r>
            <a:r>
              <a:rPr lang="et-EE" sz="2000" dirty="0" err="1" smtClean="0">
                <a:solidFill>
                  <a:prstClr val="black"/>
                </a:solidFill>
              </a:rPr>
              <a:t>for</a:t>
            </a:r>
            <a:r>
              <a:rPr lang="et-EE" sz="2000" dirty="0" smtClean="0">
                <a:solidFill>
                  <a:prstClr val="black"/>
                </a:solidFill>
              </a:rPr>
              <a:t> </a:t>
            </a:r>
            <a:r>
              <a:rPr lang="et-EE" sz="2000" dirty="0" err="1" smtClean="0">
                <a:solidFill>
                  <a:prstClr val="black"/>
                </a:solidFill>
              </a:rPr>
              <a:t>policy</a:t>
            </a:r>
            <a:endParaRPr lang="et-EE" sz="2000" dirty="0">
              <a:solidFill>
                <a:prstClr val="black"/>
              </a:solidFill>
            </a:endParaRPr>
          </a:p>
        </p:txBody>
      </p:sp>
      <p:grpSp>
        <p:nvGrpSpPr>
          <p:cNvPr id="10" name="Group 9"/>
          <p:cNvGrpSpPr/>
          <p:nvPr/>
        </p:nvGrpSpPr>
        <p:grpSpPr>
          <a:xfrm>
            <a:off x="683568" y="1497592"/>
            <a:ext cx="7776864" cy="4955744"/>
            <a:chOff x="467544" y="1143908"/>
            <a:chExt cx="7992888" cy="5093404"/>
          </a:xfrm>
        </p:grpSpPr>
        <p:sp>
          <p:nvSpPr>
            <p:cNvPr id="5" name="Rounded Rectangle 4"/>
            <p:cNvSpPr/>
            <p:nvPr/>
          </p:nvSpPr>
          <p:spPr>
            <a:xfrm>
              <a:off x="467544" y="5013176"/>
              <a:ext cx="7992888" cy="1224136"/>
            </a:xfrm>
            <a:prstGeom prst="roundRect">
              <a:avLst/>
            </a:prstGeom>
            <a:solidFill>
              <a:srgbClr val="92D05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2000" dirty="0" smtClean="0">
                <a:solidFill>
                  <a:srgbClr val="1F497D">
                    <a:lumMod val="50000"/>
                  </a:srgbClr>
                </a:solidFill>
              </a:endParaRPr>
            </a:p>
            <a:p>
              <a:pPr algn="ctr"/>
              <a:r>
                <a:rPr lang="en-US" sz="2000" dirty="0" smtClean="0">
                  <a:solidFill>
                    <a:srgbClr val="1F497D">
                      <a:lumMod val="50000"/>
                    </a:srgbClr>
                  </a:solidFill>
                </a:rPr>
                <a:t>Policy </a:t>
              </a:r>
              <a:r>
                <a:rPr lang="en-US" sz="2000" dirty="0">
                  <a:solidFill>
                    <a:srgbClr val="1F497D">
                      <a:lumMod val="50000"/>
                    </a:srgbClr>
                  </a:solidFill>
                </a:rPr>
                <a:t>Development and </a:t>
              </a:r>
              <a:r>
                <a:rPr lang="en-US" sz="2400" b="1" dirty="0">
                  <a:solidFill>
                    <a:srgbClr val="1F497D">
                      <a:lumMod val="50000"/>
                    </a:srgbClr>
                  </a:solidFill>
                </a:rPr>
                <a:t>monitoring of the forest sector</a:t>
              </a:r>
            </a:p>
            <a:p>
              <a:pPr algn="ctr"/>
              <a:r>
                <a:rPr lang="en-US" sz="2000" dirty="0">
                  <a:solidFill>
                    <a:srgbClr val="1F497D">
                      <a:lumMod val="50000"/>
                    </a:srgbClr>
                  </a:solidFill>
                </a:rPr>
                <a:t>in relation to a green economy</a:t>
              </a:r>
              <a:endParaRPr lang="et-EE" sz="2000" dirty="0">
                <a:solidFill>
                  <a:srgbClr val="1F497D">
                    <a:lumMod val="50000"/>
                  </a:srgbClr>
                </a:solidFill>
              </a:endParaRPr>
            </a:p>
          </p:txBody>
        </p:sp>
        <p:sp>
          <p:nvSpPr>
            <p:cNvPr id="3" name="Oval 2"/>
            <p:cNvSpPr/>
            <p:nvPr/>
          </p:nvSpPr>
          <p:spPr>
            <a:xfrm>
              <a:off x="3059832" y="1143908"/>
              <a:ext cx="2736304" cy="11329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t-EE" dirty="0" smtClean="0">
                <a:solidFill>
                  <a:prstClr val="white"/>
                </a:solidFill>
              </a:endParaRPr>
            </a:p>
            <a:p>
              <a:pPr algn="ctr"/>
              <a:r>
                <a:rPr lang="en-US" dirty="0" smtClean="0">
                  <a:solidFill>
                    <a:srgbClr val="1F497D">
                      <a:lumMod val="50000"/>
                    </a:srgbClr>
                  </a:solidFill>
                </a:rPr>
                <a:t>Vision </a:t>
              </a:r>
              <a:r>
                <a:rPr lang="en-US" dirty="0">
                  <a:solidFill>
                    <a:srgbClr val="1F497D">
                      <a:lumMod val="50000"/>
                    </a:srgbClr>
                  </a:solidFill>
                </a:rPr>
                <a:t>for the </a:t>
              </a:r>
            </a:p>
            <a:p>
              <a:pPr algn="ctr"/>
              <a:r>
                <a:rPr lang="en-US" dirty="0">
                  <a:solidFill>
                    <a:srgbClr val="1F497D">
                      <a:lumMod val="50000"/>
                    </a:srgbClr>
                  </a:solidFill>
                </a:rPr>
                <a:t>Forest Sector in a </a:t>
              </a:r>
              <a:r>
                <a:rPr lang="en-US" dirty="0" smtClean="0">
                  <a:solidFill>
                    <a:srgbClr val="1F497D">
                      <a:lumMod val="50000"/>
                    </a:srgbClr>
                  </a:solidFill>
                </a:rPr>
                <a:t>Green </a:t>
              </a:r>
              <a:r>
                <a:rPr lang="et-EE" dirty="0" smtClean="0">
                  <a:solidFill>
                    <a:srgbClr val="1F497D">
                      <a:lumMod val="50000"/>
                    </a:srgbClr>
                  </a:solidFill>
                </a:rPr>
                <a:t>E</a:t>
              </a:r>
              <a:r>
                <a:rPr lang="en-US" dirty="0" err="1" smtClean="0">
                  <a:solidFill>
                    <a:srgbClr val="1F497D">
                      <a:lumMod val="50000"/>
                    </a:srgbClr>
                  </a:solidFill>
                </a:rPr>
                <a:t>conomy</a:t>
              </a:r>
              <a:endParaRPr lang="en-US" dirty="0">
                <a:solidFill>
                  <a:srgbClr val="1F497D">
                    <a:lumMod val="50000"/>
                  </a:srgbClr>
                </a:solidFill>
              </a:endParaRPr>
            </a:p>
            <a:p>
              <a:pPr algn="ctr"/>
              <a:endParaRPr lang="et-EE" dirty="0">
                <a:solidFill>
                  <a:prstClr val="white"/>
                </a:solidFill>
              </a:endParaRPr>
            </a:p>
          </p:txBody>
        </p:sp>
        <p:sp>
          <p:nvSpPr>
            <p:cNvPr id="4" name="Rounded Rectangle 3"/>
            <p:cNvSpPr/>
            <p:nvPr/>
          </p:nvSpPr>
          <p:spPr>
            <a:xfrm>
              <a:off x="827584" y="2492896"/>
              <a:ext cx="1656184" cy="280831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F497D">
                      <a:lumMod val="50000"/>
                    </a:srgbClr>
                  </a:solidFill>
                </a:rPr>
                <a:t>Sustainable </a:t>
              </a:r>
            </a:p>
            <a:p>
              <a:pPr algn="ctr"/>
              <a:r>
                <a:rPr lang="en-US" dirty="0">
                  <a:solidFill>
                    <a:srgbClr val="1F497D">
                      <a:lumMod val="50000"/>
                    </a:srgbClr>
                  </a:solidFill>
                </a:rPr>
                <a:t>production </a:t>
              </a:r>
            </a:p>
            <a:p>
              <a:pPr algn="ctr"/>
              <a:r>
                <a:rPr lang="en-US" dirty="0">
                  <a:solidFill>
                    <a:srgbClr val="1F497D">
                      <a:lumMod val="50000"/>
                    </a:srgbClr>
                  </a:solidFill>
                </a:rPr>
                <a:t>and </a:t>
              </a:r>
            </a:p>
            <a:p>
              <a:pPr algn="ctr"/>
              <a:r>
                <a:rPr lang="en-US" dirty="0">
                  <a:solidFill>
                    <a:srgbClr val="1F497D">
                      <a:lumMod val="50000"/>
                    </a:srgbClr>
                  </a:solidFill>
                </a:rPr>
                <a:t>consumption </a:t>
              </a:r>
            </a:p>
            <a:p>
              <a:pPr algn="ctr"/>
              <a:r>
                <a:rPr lang="en-US" dirty="0">
                  <a:solidFill>
                    <a:srgbClr val="1F497D">
                      <a:lumMod val="50000"/>
                    </a:srgbClr>
                  </a:solidFill>
                </a:rPr>
                <a:t>of forest </a:t>
              </a:r>
            </a:p>
            <a:p>
              <a:pPr algn="ctr"/>
              <a:r>
                <a:rPr lang="en-US" dirty="0">
                  <a:solidFill>
                    <a:srgbClr val="1F497D">
                      <a:lumMod val="50000"/>
                    </a:srgbClr>
                  </a:solidFill>
                </a:rPr>
                <a:t>products</a:t>
              </a:r>
            </a:p>
            <a:p>
              <a:pPr algn="ctr"/>
              <a:endParaRPr lang="et-EE" dirty="0">
                <a:solidFill>
                  <a:prstClr val="white"/>
                </a:solidFill>
              </a:endParaRPr>
            </a:p>
          </p:txBody>
        </p:sp>
        <p:sp>
          <p:nvSpPr>
            <p:cNvPr id="6" name="Rounded Rectangle 5"/>
            <p:cNvSpPr/>
            <p:nvPr/>
          </p:nvSpPr>
          <p:spPr>
            <a:xfrm>
              <a:off x="6444208" y="2492896"/>
              <a:ext cx="1656184" cy="28083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F497D">
                      <a:lumMod val="50000"/>
                    </a:srgbClr>
                  </a:solidFill>
                </a:rPr>
                <a:t>Long term</a:t>
              </a:r>
            </a:p>
            <a:p>
              <a:pPr algn="ctr"/>
              <a:r>
                <a:rPr lang="en-US" dirty="0" smtClean="0">
                  <a:solidFill>
                    <a:srgbClr val="1F497D">
                      <a:lumMod val="50000"/>
                    </a:srgbClr>
                  </a:solidFill>
                </a:rPr>
                <a:t>provision </a:t>
              </a:r>
              <a:r>
                <a:rPr lang="en-US" dirty="0">
                  <a:solidFill>
                    <a:srgbClr val="1F497D">
                      <a:lumMod val="50000"/>
                    </a:srgbClr>
                  </a:solidFill>
                </a:rPr>
                <a:t>of</a:t>
              </a:r>
            </a:p>
            <a:p>
              <a:pPr algn="ctr"/>
              <a:r>
                <a:rPr lang="en-US" dirty="0">
                  <a:solidFill>
                    <a:srgbClr val="1F497D">
                      <a:lumMod val="50000"/>
                    </a:srgbClr>
                  </a:solidFill>
                </a:rPr>
                <a:t>forest</a:t>
              </a:r>
            </a:p>
            <a:p>
              <a:pPr algn="ctr"/>
              <a:r>
                <a:rPr lang="en-US" dirty="0">
                  <a:solidFill>
                    <a:srgbClr val="1F497D">
                      <a:lumMod val="50000"/>
                    </a:srgbClr>
                  </a:solidFill>
                </a:rPr>
                <a:t>ecosystem</a:t>
              </a:r>
            </a:p>
            <a:p>
              <a:pPr algn="ctr"/>
              <a:r>
                <a:rPr lang="en-US" dirty="0">
                  <a:solidFill>
                    <a:srgbClr val="1F497D">
                      <a:lumMod val="50000"/>
                    </a:srgbClr>
                  </a:solidFill>
                </a:rPr>
                <a:t>services</a:t>
              </a:r>
              <a:endParaRPr lang="et-EE" dirty="0">
                <a:solidFill>
                  <a:prstClr val="white"/>
                </a:solidFill>
              </a:endParaRPr>
            </a:p>
          </p:txBody>
        </p:sp>
        <p:sp>
          <p:nvSpPr>
            <p:cNvPr id="7" name="Rounded Rectangle 6"/>
            <p:cNvSpPr/>
            <p:nvPr/>
          </p:nvSpPr>
          <p:spPr>
            <a:xfrm>
              <a:off x="4572000" y="2492896"/>
              <a:ext cx="1656184" cy="280831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F497D">
                      <a:lumMod val="50000"/>
                    </a:srgbClr>
                  </a:solidFill>
                </a:rPr>
                <a:t>Decent green</a:t>
              </a:r>
            </a:p>
            <a:p>
              <a:pPr algn="ctr"/>
              <a:r>
                <a:rPr lang="en-US" dirty="0">
                  <a:solidFill>
                    <a:srgbClr val="1F497D">
                      <a:lumMod val="50000"/>
                    </a:srgbClr>
                  </a:solidFill>
                </a:rPr>
                <a:t>jobs in the</a:t>
              </a:r>
            </a:p>
            <a:p>
              <a:pPr algn="ctr"/>
              <a:r>
                <a:rPr lang="en-US" dirty="0">
                  <a:solidFill>
                    <a:srgbClr val="1F497D">
                      <a:lumMod val="50000"/>
                    </a:srgbClr>
                  </a:solidFill>
                </a:rPr>
                <a:t>forest sector</a:t>
              </a:r>
              <a:endParaRPr lang="et-EE" dirty="0">
                <a:solidFill>
                  <a:prstClr val="white"/>
                </a:solidFill>
              </a:endParaRPr>
            </a:p>
          </p:txBody>
        </p:sp>
        <p:sp>
          <p:nvSpPr>
            <p:cNvPr id="9" name="Rounded Rectangle 8"/>
            <p:cNvSpPr/>
            <p:nvPr/>
          </p:nvSpPr>
          <p:spPr>
            <a:xfrm>
              <a:off x="2699792" y="2492896"/>
              <a:ext cx="1656184" cy="280831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F497D">
                      <a:lumMod val="50000"/>
                    </a:srgbClr>
                  </a:solidFill>
                </a:rPr>
                <a:t>A low carbon</a:t>
              </a:r>
            </a:p>
            <a:p>
              <a:pPr algn="ctr"/>
              <a:r>
                <a:rPr lang="en-US" dirty="0">
                  <a:solidFill>
                    <a:srgbClr val="1F497D">
                      <a:lumMod val="50000"/>
                    </a:srgbClr>
                  </a:solidFill>
                </a:rPr>
                <a:t>forest sector</a:t>
              </a:r>
              <a:endParaRPr lang="et-EE" dirty="0">
                <a:solidFill>
                  <a:prstClr val="white"/>
                </a:solidFill>
              </a:endParaRPr>
            </a:p>
          </p:txBody>
        </p:sp>
        <p:cxnSp>
          <p:nvCxnSpPr>
            <p:cNvPr id="11" name="Straight Arrow Connector 10"/>
            <p:cNvCxnSpPr>
              <a:stCxn id="4" idx="0"/>
            </p:cNvCxnSpPr>
            <p:nvPr/>
          </p:nvCxnSpPr>
          <p:spPr>
            <a:xfrm flipV="1">
              <a:off x="1655676" y="1844824"/>
              <a:ext cx="1404156" cy="648072"/>
            </a:xfrm>
            <a:prstGeom prst="straightConnector1">
              <a:avLst/>
            </a:prstGeom>
            <a:ln w="508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0"/>
            </p:cNvCxnSpPr>
            <p:nvPr/>
          </p:nvCxnSpPr>
          <p:spPr>
            <a:xfrm flipH="1" flipV="1">
              <a:off x="5775084" y="1856168"/>
              <a:ext cx="1497216" cy="636728"/>
            </a:xfrm>
            <a:prstGeom prst="straightConnector1">
              <a:avLst/>
            </a:prstGeom>
            <a:ln w="508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0"/>
            </p:cNvCxnSpPr>
            <p:nvPr/>
          </p:nvCxnSpPr>
          <p:spPr>
            <a:xfrm flipH="1" flipV="1">
              <a:off x="5047528" y="2242741"/>
              <a:ext cx="352564" cy="250155"/>
            </a:xfrm>
            <a:prstGeom prst="straightConnector1">
              <a:avLst/>
            </a:prstGeom>
            <a:ln w="508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0"/>
            </p:cNvCxnSpPr>
            <p:nvPr/>
          </p:nvCxnSpPr>
          <p:spPr>
            <a:xfrm flipV="1">
              <a:off x="3527884" y="2187016"/>
              <a:ext cx="231561" cy="305880"/>
            </a:xfrm>
            <a:prstGeom prst="straightConnector1">
              <a:avLst/>
            </a:prstGeom>
            <a:ln w="50800">
              <a:solidFill>
                <a:srgbClr val="006600"/>
              </a:solidFill>
              <a:tailEnd type="arrow"/>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3759446" y="6516052"/>
            <a:ext cx="5384554" cy="369332"/>
          </a:xfrm>
          <a:prstGeom prst="rect">
            <a:avLst/>
          </a:prstGeom>
          <a:noFill/>
        </p:spPr>
        <p:txBody>
          <a:bodyPr wrap="square" rtlCol="0">
            <a:spAutoFit/>
          </a:bodyPr>
          <a:lstStyle/>
          <a:p>
            <a:r>
              <a:rPr lang="en-US" dirty="0">
                <a:solidFill>
                  <a:prstClr val="black"/>
                </a:solidFill>
              </a:rPr>
              <a:t>Action Plan for </a:t>
            </a:r>
            <a:r>
              <a:rPr lang="en-US" dirty="0" smtClean="0">
                <a:solidFill>
                  <a:prstClr val="black"/>
                </a:solidFill>
              </a:rPr>
              <a:t>the</a:t>
            </a:r>
            <a:r>
              <a:rPr lang="et-EE" dirty="0" smtClean="0">
                <a:solidFill>
                  <a:prstClr val="black"/>
                </a:solidFill>
              </a:rPr>
              <a:t> </a:t>
            </a:r>
            <a:r>
              <a:rPr lang="en-US" dirty="0" smtClean="0">
                <a:solidFill>
                  <a:prstClr val="black"/>
                </a:solidFill>
              </a:rPr>
              <a:t>Forest Sector</a:t>
            </a:r>
            <a:r>
              <a:rPr lang="et-EE" dirty="0" smtClean="0">
                <a:solidFill>
                  <a:prstClr val="black"/>
                </a:solidFill>
              </a:rPr>
              <a:t> </a:t>
            </a:r>
            <a:r>
              <a:rPr lang="en-US" dirty="0" smtClean="0">
                <a:solidFill>
                  <a:prstClr val="black"/>
                </a:solidFill>
              </a:rPr>
              <a:t>in </a:t>
            </a:r>
            <a:r>
              <a:rPr lang="en-US" dirty="0">
                <a:solidFill>
                  <a:prstClr val="black"/>
                </a:solidFill>
              </a:rPr>
              <a:t>a Green Economy</a:t>
            </a:r>
          </a:p>
        </p:txBody>
      </p:sp>
    </p:spTree>
    <p:extLst>
      <p:ext uri="{BB962C8B-B14F-4D97-AF65-F5344CB8AC3E}">
        <p14:creationId xmlns:p14="http://schemas.microsoft.com/office/powerpoint/2010/main" val="2213932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964488" cy="3065455"/>
          </a:xfrm>
          <a:prstGeom prst="rect">
            <a:avLst/>
          </a:prstGeom>
        </p:spPr>
        <p:txBody>
          <a:bodyPr wrap="square">
            <a:spAutoFit/>
          </a:bodyPr>
          <a:lstStyle/>
          <a:p>
            <a:pPr>
              <a:lnSpc>
                <a:spcPct val="115000"/>
              </a:lnSpc>
            </a:pPr>
            <a:r>
              <a:rPr lang="et-EE" sz="2800" b="1" dirty="0" err="1" smtClean="0">
                <a:solidFill>
                  <a:srgbClr val="1F497D">
                    <a:lumMod val="50000"/>
                  </a:srgbClr>
                </a:solidFill>
                <a:ea typeface="Calibri"/>
                <a:cs typeface="Times New Roman"/>
              </a:rPr>
              <a:t>Definition</a:t>
            </a:r>
            <a:r>
              <a:rPr lang="et-EE" sz="2800" b="1" dirty="0" smtClean="0">
                <a:solidFill>
                  <a:srgbClr val="1F497D">
                    <a:lumMod val="50000"/>
                  </a:srgbClr>
                </a:solidFill>
                <a:ea typeface="Calibri"/>
                <a:cs typeface="Times New Roman"/>
              </a:rPr>
              <a:t> of SFM </a:t>
            </a:r>
            <a:r>
              <a:rPr lang="et-EE" b="1" dirty="0" smtClean="0">
                <a:solidFill>
                  <a:srgbClr val="1F497D">
                    <a:lumMod val="50000"/>
                  </a:srgbClr>
                </a:solidFill>
                <a:ea typeface="Calibri"/>
                <a:cs typeface="Times New Roman"/>
              </a:rPr>
              <a:t>(</a:t>
            </a:r>
            <a:r>
              <a:rPr lang="et-EE" b="1" dirty="0" err="1" smtClean="0">
                <a:solidFill>
                  <a:srgbClr val="1F497D">
                    <a:lumMod val="50000"/>
                  </a:srgbClr>
                </a:solidFill>
                <a:ea typeface="Calibri"/>
                <a:cs typeface="Times New Roman"/>
              </a:rPr>
              <a:t>defined</a:t>
            </a:r>
            <a:r>
              <a:rPr lang="et-EE" b="1" dirty="0" smtClean="0">
                <a:solidFill>
                  <a:srgbClr val="1F497D">
                    <a:lumMod val="50000"/>
                  </a:srgbClr>
                </a:solidFill>
                <a:ea typeface="Calibri"/>
                <a:cs typeface="Times New Roman"/>
              </a:rPr>
              <a:t> </a:t>
            </a:r>
            <a:r>
              <a:rPr lang="et-EE" b="1" dirty="0" err="1" smtClean="0">
                <a:solidFill>
                  <a:srgbClr val="1F497D">
                    <a:lumMod val="50000"/>
                  </a:srgbClr>
                </a:solidFill>
                <a:ea typeface="Calibri"/>
                <a:cs typeface="Times New Roman"/>
              </a:rPr>
              <a:t>by</a:t>
            </a:r>
            <a:r>
              <a:rPr lang="et-EE" b="1" dirty="0" smtClean="0">
                <a:solidFill>
                  <a:srgbClr val="1F497D">
                    <a:lumMod val="50000"/>
                  </a:srgbClr>
                </a:solidFill>
                <a:ea typeface="Calibri"/>
                <a:cs typeface="Times New Roman"/>
              </a:rPr>
              <a:t> </a:t>
            </a:r>
            <a:r>
              <a:rPr lang="et-EE" b="1" dirty="0" err="1" smtClean="0">
                <a:solidFill>
                  <a:srgbClr val="1F497D">
                    <a:lumMod val="50000"/>
                  </a:srgbClr>
                </a:solidFill>
                <a:ea typeface="Calibri"/>
                <a:cs typeface="Times New Roman"/>
              </a:rPr>
              <a:t>Forest</a:t>
            </a:r>
            <a:r>
              <a:rPr lang="et-EE" b="1" dirty="0" smtClean="0">
                <a:solidFill>
                  <a:srgbClr val="1F497D">
                    <a:lumMod val="50000"/>
                  </a:srgbClr>
                </a:solidFill>
                <a:ea typeface="Calibri"/>
                <a:cs typeface="Times New Roman"/>
              </a:rPr>
              <a:t> </a:t>
            </a:r>
            <a:r>
              <a:rPr lang="et-EE" b="1" dirty="0" err="1" smtClean="0">
                <a:solidFill>
                  <a:srgbClr val="1F497D">
                    <a:lumMod val="50000"/>
                  </a:srgbClr>
                </a:solidFill>
                <a:ea typeface="Calibri"/>
                <a:cs typeface="Times New Roman"/>
              </a:rPr>
              <a:t>Europe</a:t>
            </a:r>
            <a:r>
              <a:rPr lang="et-EE" b="1" dirty="0" smtClean="0">
                <a:solidFill>
                  <a:srgbClr val="1F497D">
                    <a:lumMod val="50000"/>
                  </a:srgbClr>
                </a:solidFill>
                <a:ea typeface="Calibri"/>
                <a:cs typeface="Times New Roman"/>
              </a:rPr>
              <a:t>, </a:t>
            </a:r>
            <a:r>
              <a:rPr lang="et-EE" b="1" dirty="0" err="1" smtClean="0">
                <a:solidFill>
                  <a:srgbClr val="1F497D">
                    <a:lumMod val="50000"/>
                  </a:srgbClr>
                </a:solidFill>
                <a:ea typeface="Calibri"/>
                <a:cs typeface="Times New Roman"/>
              </a:rPr>
              <a:t>adopted</a:t>
            </a:r>
            <a:r>
              <a:rPr lang="et-EE" b="1" dirty="0" smtClean="0">
                <a:solidFill>
                  <a:srgbClr val="1F497D">
                    <a:lumMod val="50000"/>
                  </a:srgbClr>
                </a:solidFill>
                <a:ea typeface="Calibri"/>
                <a:cs typeface="Times New Roman"/>
              </a:rPr>
              <a:t> </a:t>
            </a:r>
            <a:r>
              <a:rPr lang="et-EE" b="1" dirty="0" err="1" smtClean="0">
                <a:solidFill>
                  <a:srgbClr val="1F497D">
                    <a:lumMod val="50000"/>
                  </a:srgbClr>
                </a:solidFill>
                <a:ea typeface="Calibri"/>
                <a:cs typeface="Times New Roman"/>
              </a:rPr>
              <a:t>by</a:t>
            </a:r>
            <a:r>
              <a:rPr lang="et-EE" b="1" dirty="0" smtClean="0">
                <a:solidFill>
                  <a:srgbClr val="1F497D">
                    <a:lumMod val="50000"/>
                  </a:srgbClr>
                </a:solidFill>
                <a:ea typeface="Calibri"/>
                <a:cs typeface="Times New Roman"/>
              </a:rPr>
              <a:t> FAO)</a:t>
            </a:r>
            <a:r>
              <a:rPr lang="en-GB" b="1" dirty="0" smtClean="0">
                <a:solidFill>
                  <a:srgbClr val="1F497D">
                    <a:lumMod val="50000"/>
                  </a:srgbClr>
                </a:solidFill>
                <a:ea typeface="Calibri"/>
                <a:cs typeface="Times New Roman"/>
              </a:rPr>
              <a:t>:</a:t>
            </a:r>
            <a:r>
              <a:rPr lang="et-EE" b="1" dirty="0" smtClean="0">
                <a:solidFill>
                  <a:srgbClr val="1F497D">
                    <a:lumMod val="50000"/>
                  </a:srgbClr>
                </a:solidFill>
                <a:ea typeface="Calibri"/>
                <a:cs typeface="Times New Roman"/>
              </a:rPr>
              <a:t> </a:t>
            </a:r>
          </a:p>
          <a:p>
            <a:pPr>
              <a:lnSpc>
                <a:spcPct val="115000"/>
              </a:lnSpc>
            </a:pPr>
            <a:r>
              <a:rPr lang="en-US" sz="2000" b="1" dirty="0" smtClean="0">
                <a:solidFill>
                  <a:prstClr val="black"/>
                </a:solidFill>
              </a:rPr>
              <a:t>Sustainable </a:t>
            </a:r>
            <a:r>
              <a:rPr lang="en-US" sz="2000" b="1" dirty="0">
                <a:solidFill>
                  <a:prstClr val="black"/>
                </a:solidFill>
              </a:rPr>
              <a:t>forest management: </a:t>
            </a:r>
            <a:r>
              <a:rPr lang="en-US" sz="2000" dirty="0">
                <a:solidFill>
                  <a:prstClr val="black"/>
                </a:solidFill>
              </a:rPr>
              <a:t>It is the stewardship and use of forests and forest lands in a way, an at a rate, that maintains their biological diversity, productivity, regeneration capacity, vitality and their potential to fulfil, now and in the future, relevant ecological economic and social functions, at local, national and global levels, and that does not cause damage on other ecosystems</a:t>
            </a:r>
            <a:r>
              <a:rPr lang="en-US" sz="2000" dirty="0" smtClean="0">
                <a:solidFill>
                  <a:prstClr val="black"/>
                </a:solidFill>
              </a:rPr>
              <a:t>.</a:t>
            </a:r>
            <a:r>
              <a:rPr lang="en-GB" sz="2000" b="1" dirty="0" smtClean="0">
                <a:solidFill>
                  <a:srgbClr val="1F497D">
                    <a:lumMod val="50000"/>
                  </a:srgbClr>
                </a:solidFill>
                <a:ea typeface="Calibri"/>
                <a:cs typeface="Times New Roman"/>
              </a:rPr>
              <a:t> </a:t>
            </a:r>
            <a:endParaRPr lang="et-EE" sz="2000" b="1" dirty="0" smtClean="0">
              <a:solidFill>
                <a:srgbClr val="1F497D">
                  <a:lumMod val="50000"/>
                </a:srgbClr>
              </a:solidFill>
              <a:ea typeface="Calibri"/>
              <a:cs typeface="Times New Roman"/>
            </a:endParaRPr>
          </a:p>
          <a:p>
            <a:pPr>
              <a:lnSpc>
                <a:spcPct val="115000"/>
              </a:lnSpc>
            </a:pPr>
            <a:endParaRPr lang="et-EE" sz="2000" b="1" dirty="0">
              <a:solidFill>
                <a:srgbClr val="1F497D">
                  <a:lumMod val="50000"/>
                </a:srgbClr>
              </a:solidFill>
              <a:ea typeface="Calibri"/>
              <a:cs typeface="Times New Roman"/>
            </a:endParaRPr>
          </a:p>
          <a:p>
            <a:pPr>
              <a:lnSpc>
                <a:spcPct val="115000"/>
              </a:lnSpc>
            </a:pPr>
            <a:endParaRPr lang="en-GB" sz="2000" dirty="0">
              <a:solidFill>
                <a:prstClr val="black"/>
              </a:solidFill>
              <a:ea typeface="Calibri"/>
              <a:cs typeface="Times New Roman"/>
            </a:endParaRPr>
          </a:p>
        </p:txBody>
      </p:sp>
      <p:grpSp>
        <p:nvGrpSpPr>
          <p:cNvPr id="5" name="Group 4"/>
          <p:cNvGrpSpPr/>
          <p:nvPr/>
        </p:nvGrpSpPr>
        <p:grpSpPr>
          <a:xfrm>
            <a:off x="2195736" y="2660425"/>
            <a:ext cx="4392488" cy="4033917"/>
            <a:chOff x="1907704" y="2780928"/>
            <a:chExt cx="3528392" cy="3240360"/>
          </a:xfrm>
        </p:grpSpPr>
        <p:sp>
          <p:nvSpPr>
            <p:cNvPr id="6" name="Oval 5"/>
            <p:cNvSpPr/>
            <p:nvPr/>
          </p:nvSpPr>
          <p:spPr>
            <a:xfrm>
              <a:off x="1907704" y="3717032"/>
              <a:ext cx="2304256" cy="2304256"/>
            </a:xfrm>
            <a:prstGeom prst="ellipse">
              <a:avLst/>
            </a:prstGeom>
            <a:solidFill>
              <a:schemeClr val="accent1">
                <a:alpha val="3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endParaRPr lang="et-EE" sz="2000" dirty="0">
                <a:solidFill>
                  <a:srgbClr val="1F497D">
                    <a:lumMod val="50000"/>
                  </a:srgbClr>
                </a:solidFill>
              </a:endParaRPr>
            </a:p>
          </p:txBody>
        </p:sp>
        <p:sp>
          <p:nvSpPr>
            <p:cNvPr id="7" name="Oval 6"/>
            <p:cNvSpPr/>
            <p:nvPr/>
          </p:nvSpPr>
          <p:spPr>
            <a:xfrm>
              <a:off x="3131840" y="3717032"/>
              <a:ext cx="2304256" cy="2304256"/>
            </a:xfrm>
            <a:prstGeom prst="ellipse">
              <a:avLst/>
            </a:prstGeom>
            <a:solidFill>
              <a:srgbClr val="FF0000">
                <a:alpha val="3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solidFill>
                  <a:prstClr val="white"/>
                </a:solidFill>
              </a:endParaRPr>
            </a:p>
          </p:txBody>
        </p:sp>
        <p:sp>
          <p:nvSpPr>
            <p:cNvPr id="9" name="Oval 8"/>
            <p:cNvSpPr/>
            <p:nvPr/>
          </p:nvSpPr>
          <p:spPr>
            <a:xfrm>
              <a:off x="2555776" y="2780928"/>
              <a:ext cx="2304256" cy="2304256"/>
            </a:xfrm>
            <a:prstGeom prst="ellipse">
              <a:avLst/>
            </a:prstGeom>
            <a:solidFill>
              <a:srgbClr val="FFFF00">
                <a:alpha val="3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solidFill>
                  <a:prstClr val="white"/>
                </a:solidFill>
              </a:endParaRPr>
            </a:p>
          </p:txBody>
        </p:sp>
        <p:sp>
          <p:nvSpPr>
            <p:cNvPr id="10" name="TextBox 9"/>
            <p:cNvSpPr txBox="1"/>
            <p:nvPr/>
          </p:nvSpPr>
          <p:spPr>
            <a:xfrm>
              <a:off x="2060843" y="4870901"/>
              <a:ext cx="1143005" cy="646331"/>
            </a:xfrm>
            <a:prstGeom prst="rect">
              <a:avLst/>
            </a:prstGeom>
            <a:noFill/>
          </p:spPr>
          <p:txBody>
            <a:bodyPr wrap="none" rtlCol="0">
              <a:spAutoFit/>
            </a:bodyPr>
            <a:lstStyle/>
            <a:p>
              <a:r>
                <a:rPr lang="et-EE" b="1" dirty="0" err="1" smtClean="0">
                  <a:solidFill>
                    <a:prstClr val="black"/>
                  </a:solidFill>
                </a:rPr>
                <a:t>Economic</a:t>
              </a:r>
              <a:r>
                <a:rPr lang="et-EE" b="1" dirty="0" smtClean="0">
                  <a:solidFill>
                    <a:prstClr val="black"/>
                  </a:solidFill>
                </a:rPr>
                <a:t> </a:t>
              </a:r>
            </a:p>
            <a:p>
              <a:r>
                <a:rPr lang="et-EE" b="1" dirty="0" err="1" smtClean="0">
                  <a:solidFill>
                    <a:prstClr val="black"/>
                  </a:solidFill>
                </a:rPr>
                <a:t>values</a:t>
              </a:r>
              <a:endParaRPr lang="et-EE" b="1" dirty="0">
                <a:solidFill>
                  <a:prstClr val="black"/>
                </a:solidFill>
              </a:endParaRPr>
            </a:p>
          </p:txBody>
        </p:sp>
        <p:sp>
          <p:nvSpPr>
            <p:cNvPr id="11" name="TextBox 10"/>
            <p:cNvSpPr txBox="1"/>
            <p:nvPr/>
          </p:nvSpPr>
          <p:spPr>
            <a:xfrm>
              <a:off x="3146877" y="3063163"/>
              <a:ext cx="1174810" cy="646331"/>
            </a:xfrm>
            <a:prstGeom prst="rect">
              <a:avLst/>
            </a:prstGeom>
            <a:noFill/>
          </p:spPr>
          <p:txBody>
            <a:bodyPr wrap="none" rtlCol="0">
              <a:spAutoFit/>
            </a:bodyPr>
            <a:lstStyle/>
            <a:p>
              <a:pPr algn="ctr"/>
              <a:r>
                <a:rPr lang="et-EE" b="1" dirty="0" err="1" smtClean="0">
                  <a:solidFill>
                    <a:prstClr val="black"/>
                  </a:solidFill>
                </a:rPr>
                <a:t>Ecological</a:t>
              </a:r>
              <a:r>
                <a:rPr lang="et-EE" b="1" dirty="0" smtClean="0">
                  <a:solidFill>
                    <a:prstClr val="black"/>
                  </a:solidFill>
                </a:rPr>
                <a:t> </a:t>
              </a:r>
            </a:p>
            <a:p>
              <a:pPr algn="ctr"/>
              <a:r>
                <a:rPr lang="et-EE" b="1" dirty="0" err="1" smtClean="0">
                  <a:solidFill>
                    <a:prstClr val="black"/>
                  </a:solidFill>
                </a:rPr>
                <a:t>values</a:t>
              </a:r>
              <a:endParaRPr lang="et-EE" b="1" dirty="0">
                <a:solidFill>
                  <a:prstClr val="black"/>
                </a:solidFill>
              </a:endParaRPr>
            </a:p>
          </p:txBody>
        </p:sp>
        <p:sp>
          <p:nvSpPr>
            <p:cNvPr id="12" name="TextBox 11"/>
            <p:cNvSpPr txBox="1"/>
            <p:nvPr/>
          </p:nvSpPr>
          <p:spPr>
            <a:xfrm>
              <a:off x="4196250" y="4869160"/>
              <a:ext cx="910570" cy="923330"/>
            </a:xfrm>
            <a:prstGeom prst="rect">
              <a:avLst/>
            </a:prstGeom>
            <a:noFill/>
          </p:spPr>
          <p:txBody>
            <a:bodyPr wrap="none" rtlCol="0">
              <a:spAutoFit/>
            </a:bodyPr>
            <a:lstStyle/>
            <a:p>
              <a:pPr algn="r"/>
              <a:r>
                <a:rPr lang="et-EE" b="1" dirty="0" err="1" smtClean="0">
                  <a:solidFill>
                    <a:prstClr val="black"/>
                  </a:solidFill>
                </a:rPr>
                <a:t>Social</a:t>
              </a:r>
              <a:r>
                <a:rPr lang="et-EE" b="1" dirty="0" smtClean="0">
                  <a:solidFill>
                    <a:prstClr val="black"/>
                  </a:solidFill>
                </a:rPr>
                <a:t> –</a:t>
              </a:r>
            </a:p>
            <a:p>
              <a:pPr algn="r"/>
              <a:r>
                <a:rPr lang="et-EE" b="1" dirty="0" err="1" smtClean="0">
                  <a:solidFill>
                    <a:prstClr val="black"/>
                  </a:solidFill>
                </a:rPr>
                <a:t>cultural</a:t>
              </a:r>
              <a:endParaRPr lang="et-EE" b="1" dirty="0" smtClean="0">
                <a:solidFill>
                  <a:prstClr val="black"/>
                </a:solidFill>
              </a:endParaRPr>
            </a:p>
            <a:p>
              <a:pPr algn="r"/>
              <a:r>
                <a:rPr lang="et-EE" b="1" dirty="0" err="1" smtClean="0">
                  <a:solidFill>
                    <a:prstClr val="black"/>
                  </a:solidFill>
                </a:rPr>
                <a:t>values</a:t>
              </a:r>
              <a:endParaRPr lang="et-EE" b="1" dirty="0">
                <a:solidFill>
                  <a:prstClr val="black"/>
                </a:solidFill>
              </a:endParaRPr>
            </a:p>
          </p:txBody>
        </p:sp>
        <p:sp>
          <p:nvSpPr>
            <p:cNvPr id="13" name="TextBox 12"/>
            <p:cNvSpPr txBox="1"/>
            <p:nvPr/>
          </p:nvSpPr>
          <p:spPr>
            <a:xfrm>
              <a:off x="3225919" y="4428401"/>
              <a:ext cx="926857" cy="584775"/>
            </a:xfrm>
            <a:prstGeom prst="rect">
              <a:avLst/>
            </a:prstGeom>
            <a:noFill/>
          </p:spPr>
          <p:txBody>
            <a:bodyPr wrap="none" rtlCol="0">
              <a:spAutoFit/>
            </a:bodyPr>
            <a:lstStyle/>
            <a:p>
              <a:r>
                <a:rPr lang="et-EE" sz="3200" b="1" dirty="0" smtClean="0">
                  <a:solidFill>
                    <a:srgbClr val="006600"/>
                  </a:solidFill>
                </a:rPr>
                <a:t>SFM</a:t>
              </a:r>
              <a:endParaRPr lang="et-EE" sz="3200" b="1" dirty="0">
                <a:solidFill>
                  <a:srgbClr val="006600"/>
                </a:solidFill>
              </a:endParaRPr>
            </a:p>
          </p:txBody>
        </p:sp>
      </p:grpSp>
    </p:spTree>
    <p:extLst>
      <p:ext uri="{BB962C8B-B14F-4D97-AF65-F5344CB8AC3E}">
        <p14:creationId xmlns:p14="http://schemas.microsoft.com/office/powerpoint/2010/main" val="2038863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512" y="116632"/>
            <a:ext cx="8136904" cy="954107"/>
          </a:xfrm>
          <a:prstGeom prst="rect">
            <a:avLst/>
          </a:prstGeom>
        </p:spPr>
        <p:txBody>
          <a:bodyPr wrap="square">
            <a:spAutoFit/>
          </a:bodyPr>
          <a:lstStyle/>
          <a:p>
            <a:pPr algn="ctr"/>
            <a:r>
              <a:rPr lang="et-EE" sz="2800" b="1" dirty="0" err="1" smtClean="0">
                <a:solidFill>
                  <a:srgbClr val="EEECE1">
                    <a:lumMod val="50000"/>
                  </a:srgbClr>
                </a:solidFill>
              </a:rPr>
              <a:t>Criteria</a:t>
            </a:r>
            <a:r>
              <a:rPr lang="et-EE" sz="2800" b="1" dirty="0" smtClean="0">
                <a:solidFill>
                  <a:srgbClr val="EEECE1">
                    <a:lumMod val="50000"/>
                  </a:srgbClr>
                </a:solidFill>
              </a:rPr>
              <a:t> and </a:t>
            </a:r>
            <a:r>
              <a:rPr lang="et-EE" sz="2800" b="1" dirty="0" err="1" smtClean="0">
                <a:solidFill>
                  <a:srgbClr val="EEECE1">
                    <a:lumMod val="50000"/>
                  </a:srgbClr>
                </a:solidFill>
              </a:rPr>
              <a:t>Indicators</a:t>
            </a:r>
            <a:r>
              <a:rPr lang="et-EE" sz="2800" b="1" dirty="0" smtClean="0">
                <a:solidFill>
                  <a:srgbClr val="EEECE1">
                    <a:lumMod val="50000"/>
                  </a:srgbClr>
                </a:solidFill>
              </a:rPr>
              <a:t> (C&amp;I) </a:t>
            </a:r>
            <a:r>
              <a:rPr lang="et-EE" sz="2800" b="1" dirty="0" err="1" smtClean="0">
                <a:solidFill>
                  <a:srgbClr val="EEECE1">
                    <a:lumMod val="50000"/>
                  </a:srgbClr>
                </a:solidFill>
              </a:rPr>
              <a:t>for</a:t>
            </a:r>
            <a:endParaRPr lang="et-EE" sz="2800" b="1" dirty="0" smtClean="0">
              <a:solidFill>
                <a:srgbClr val="EEECE1">
                  <a:lumMod val="50000"/>
                </a:srgbClr>
              </a:solidFill>
            </a:endParaRPr>
          </a:p>
          <a:p>
            <a:pPr algn="ctr"/>
            <a:r>
              <a:rPr lang="et-EE" sz="2800" b="1" dirty="0" err="1" smtClean="0">
                <a:solidFill>
                  <a:srgbClr val="EEECE1">
                    <a:lumMod val="50000"/>
                  </a:srgbClr>
                </a:solidFill>
              </a:rPr>
              <a:t>Sustainable</a:t>
            </a:r>
            <a:r>
              <a:rPr lang="et-EE" sz="2800" b="1" dirty="0" smtClean="0">
                <a:solidFill>
                  <a:srgbClr val="EEECE1">
                    <a:lumMod val="50000"/>
                  </a:srgbClr>
                </a:solidFill>
              </a:rPr>
              <a:t> </a:t>
            </a:r>
            <a:r>
              <a:rPr lang="et-EE" sz="2800" b="1" dirty="0" err="1" smtClean="0">
                <a:solidFill>
                  <a:srgbClr val="EEECE1">
                    <a:lumMod val="50000"/>
                  </a:srgbClr>
                </a:solidFill>
              </a:rPr>
              <a:t>Forest</a:t>
            </a:r>
            <a:r>
              <a:rPr lang="et-EE" sz="2800" b="1" dirty="0" smtClean="0">
                <a:solidFill>
                  <a:srgbClr val="EEECE1">
                    <a:lumMod val="50000"/>
                  </a:srgbClr>
                </a:solidFill>
              </a:rPr>
              <a:t> </a:t>
            </a:r>
            <a:r>
              <a:rPr lang="et-EE" sz="2800" b="1" dirty="0" err="1" smtClean="0">
                <a:solidFill>
                  <a:srgbClr val="EEECE1">
                    <a:lumMod val="50000"/>
                  </a:srgbClr>
                </a:solidFill>
              </a:rPr>
              <a:t>Management</a:t>
            </a:r>
            <a:r>
              <a:rPr lang="et-EE" sz="2800" b="1" dirty="0" smtClean="0">
                <a:solidFill>
                  <a:srgbClr val="EEECE1">
                    <a:lumMod val="50000"/>
                  </a:srgbClr>
                </a:solidFill>
              </a:rPr>
              <a:t> (SFM)</a:t>
            </a:r>
            <a:endParaRPr lang="et-EE" sz="2800" b="1" dirty="0">
              <a:solidFill>
                <a:srgbClr val="EEECE1">
                  <a:lumMod val="50000"/>
                </a:srgbClr>
              </a:solidFill>
            </a:endParaRPr>
          </a:p>
        </p:txBody>
      </p:sp>
      <p:sp>
        <p:nvSpPr>
          <p:cNvPr id="2" name="Rectangle 1"/>
          <p:cNvSpPr/>
          <p:nvPr/>
        </p:nvSpPr>
        <p:spPr>
          <a:xfrm>
            <a:off x="360040" y="1432281"/>
            <a:ext cx="8964488" cy="4949047"/>
          </a:xfrm>
          <a:prstGeom prst="rect">
            <a:avLst/>
          </a:prstGeom>
        </p:spPr>
        <p:txBody>
          <a:bodyPr wrap="square">
            <a:spAutoFit/>
          </a:bodyPr>
          <a:lstStyle/>
          <a:p>
            <a:r>
              <a:rPr lang="et-EE" sz="2800" dirty="0" smtClean="0">
                <a:solidFill>
                  <a:prstClr val="black"/>
                </a:solidFill>
                <a:ea typeface="Times New Roman"/>
                <a:cs typeface="Times New Roman"/>
              </a:rPr>
              <a:t>C&amp;I </a:t>
            </a:r>
            <a:r>
              <a:rPr lang="et-EE" sz="2800" dirty="0" err="1" smtClean="0">
                <a:solidFill>
                  <a:prstClr val="black"/>
                </a:solidFill>
                <a:ea typeface="Times New Roman"/>
                <a:cs typeface="Times New Roman"/>
              </a:rPr>
              <a:t>frameworks</a:t>
            </a:r>
            <a:r>
              <a:rPr lang="et-EE" sz="2800" dirty="0" smtClean="0">
                <a:solidFill>
                  <a:prstClr val="black"/>
                </a:solidFill>
                <a:ea typeface="Times New Roman"/>
                <a:cs typeface="Times New Roman"/>
              </a:rPr>
              <a:t> </a:t>
            </a:r>
            <a:r>
              <a:rPr lang="en-US" sz="2800" dirty="0" smtClean="0">
                <a:solidFill>
                  <a:prstClr val="black"/>
                </a:solidFill>
                <a:ea typeface="Times New Roman"/>
                <a:cs typeface="Times New Roman"/>
              </a:rPr>
              <a:t>center </a:t>
            </a:r>
            <a:r>
              <a:rPr lang="en-US" sz="2800" dirty="0">
                <a:solidFill>
                  <a:prstClr val="black"/>
                </a:solidFill>
                <a:ea typeface="Times New Roman"/>
                <a:cs typeface="Times New Roman"/>
              </a:rPr>
              <a:t>around </a:t>
            </a:r>
            <a:r>
              <a:rPr lang="en-US" sz="2800" b="1" dirty="0">
                <a:solidFill>
                  <a:srgbClr val="4F81BD">
                    <a:lumMod val="50000"/>
                  </a:srgbClr>
                </a:solidFill>
                <a:ea typeface="Times New Roman"/>
                <a:cs typeface="Times New Roman"/>
              </a:rPr>
              <a:t>seven globally agreed thematic elements </a:t>
            </a:r>
            <a:r>
              <a:rPr lang="et-EE" sz="2400" dirty="0" smtClean="0">
                <a:solidFill>
                  <a:prstClr val="black"/>
                </a:solidFill>
                <a:ea typeface="Times New Roman"/>
                <a:cs typeface="Times New Roman"/>
              </a:rPr>
              <a:t>(</a:t>
            </a:r>
            <a:r>
              <a:rPr lang="et-EE" sz="2400" dirty="0" err="1" smtClean="0">
                <a:solidFill>
                  <a:prstClr val="black"/>
                </a:solidFill>
                <a:ea typeface="Times New Roman"/>
                <a:cs typeface="Times New Roman"/>
              </a:rPr>
              <a:t>as</a:t>
            </a:r>
            <a:r>
              <a:rPr lang="et-EE" sz="2400" dirty="0" smtClean="0">
                <a:solidFill>
                  <a:prstClr val="black"/>
                </a:solidFill>
                <a:ea typeface="Times New Roman"/>
                <a:cs typeface="Times New Roman"/>
              </a:rPr>
              <a:t> </a:t>
            </a:r>
            <a:r>
              <a:rPr lang="et-EE" sz="2400" dirty="0" err="1" smtClean="0">
                <a:solidFill>
                  <a:prstClr val="black"/>
                </a:solidFill>
                <a:ea typeface="Times New Roman"/>
                <a:cs typeface="Times New Roman"/>
              </a:rPr>
              <a:t>basic</a:t>
            </a:r>
            <a:r>
              <a:rPr lang="et-EE" sz="2400" dirty="0" smtClean="0">
                <a:solidFill>
                  <a:prstClr val="black"/>
                </a:solidFill>
                <a:ea typeface="Times New Roman"/>
                <a:cs typeface="Times New Roman"/>
              </a:rPr>
              <a:t> </a:t>
            </a:r>
            <a:r>
              <a:rPr lang="et-EE" sz="2400" dirty="0" err="1" smtClean="0">
                <a:solidFill>
                  <a:prstClr val="black"/>
                </a:solidFill>
                <a:ea typeface="Times New Roman"/>
                <a:cs typeface="Times New Roman"/>
              </a:rPr>
              <a:t>criteria</a:t>
            </a:r>
            <a:r>
              <a:rPr lang="et-EE" sz="2400" dirty="0" smtClean="0">
                <a:solidFill>
                  <a:prstClr val="black"/>
                </a:solidFill>
                <a:ea typeface="Times New Roman"/>
                <a:cs typeface="Times New Roman"/>
              </a:rPr>
              <a:t>) </a:t>
            </a:r>
            <a:r>
              <a:rPr lang="en-US" sz="2400" b="1" dirty="0" smtClean="0">
                <a:solidFill>
                  <a:srgbClr val="4F81BD">
                    <a:lumMod val="50000"/>
                  </a:srgbClr>
                </a:solidFill>
                <a:ea typeface="Times New Roman"/>
                <a:cs typeface="Times New Roman"/>
              </a:rPr>
              <a:t>of</a:t>
            </a:r>
            <a:r>
              <a:rPr lang="en-US" sz="2400" dirty="0" smtClean="0">
                <a:solidFill>
                  <a:prstClr val="black"/>
                </a:solidFill>
                <a:ea typeface="Times New Roman"/>
                <a:cs typeface="Times New Roman"/>
              </a:rPr>
              <a:t> </a:t>
            </a:r>
            <a:r>
              <a:rPr lang="en-US" sz="2800" b="1" dirty="0" smtClean="0">
                <a:solidFill>
                  <a:srgbClr val="4F81BD">
                    <a:lumMod val="50000"/>
                  </a:srgbClr>
                </a:solidFill>
                <a:ea typeface="Times New Roman"/>
                <a:cs typeface="Times New Roman"/>
              </a:rPr>
              <a:t>SFM</a:t>
            </a:r>
            <a:r>
              <a:rPr lang="en-US" sz="2800" dirty="0" smtClean="0">
                <a:solidFill>
                  <a:prstClr val="black"/>
                </a:solidFill>
                <a:ea typeface="Times New Roman"/>
                <a:cs typeface="Times New Roman"/>
              </a:rPr>
              <a:t>:</a:t>
            </a:r>
            <a:endParaRPr lang="et-EE" sz="2800" dirty="0">
              <a:solidFill>
                <a:prstClr val="black"/>
              </a:solidFill>
              <a:ea typeface="Calibri"/>
              <a:cs typeface="Times New Roman"/>
            </a:endParaRPr>
          </a:p>
          <a:p>
            <a:pPr marL="342900" indent="-342900">
              <a:lnSpc>
                <a:spcPct val="115000"/>
              </a:lnSpc>
              <a:buFont typeface="+mj-lt"/>
              <a:buAutoNum type="alphaLcParenR"/>
            </a:pPr>
            <a:r>
              <a:rPr lang="en-US" sz="2000" dirty="0">
                <a:solidFill>
                  <a:prstClr val="black"/>
                </a:solidFill>
                <a:ea typeface="Times New Roman"/>
                <a:cs typeface="Times New Roman"/>
              </a:rPr>
              <a:t>Extent of forest resources; </a:t>
            </a:r>
            <a:endParaRPr lang="et-EE" sz="2000" dirty="0">
              <a:solidFill>
                <a:prstClr val="black"/>
              </a:solidFill>
              <a:ea typeface="Calibri"/>
              <a:cs typeface="Times New Roman"/>
            </a:endParaRPr>
          </a:p>
          <a:p>
            <a:pPr marL="342900" indent="-342900">
              <a:lnSpc>
                <a:spcPct val="115000"/>
              </a:lnSpc>
              <a:buFont typeface="+mj-lt"/>
              <a:buAutoNum type="alphaLcParenR"/>
            </a:pPr>
            <a:r>
              <a:rPr lang="en-US" sz="2000" dirty="0">
                <a:solidFill>
                  <a:prstClr val="black"/>
                </a:solidFill>
                <a:ea typeface="Times New Roman"/>
                <a:cs typeface="Times New Roman"/>
              </a:rPr>
              <a:t>Forest biological diversity;</a:t>
            </a:r>
            <a:endParaRPr lang="et-EE" sz="2000" dirty="0">
              <a:solidFill>
                <a:prstClr val="black"/>
              </a:solidFill>
              <a:ea typeface="Calibri"/>
              <a:cs typeface="Times New Roman"/>
            </a:endParaRPr>
          </a:p>
          <a:p>
            <a:pPr marL="342900" indent="-342900">
              <a:lnSpc>
                <a:spcPct val="115000"/>
              </a:lnSpc>
              <a:buFont typeface="+mj-lt"/>
              <a:buAutoNum type="alphaLcParenR"/>
            </a:pPr>
            <a:r>
              <a:rPr lang="en-US" sz="2000" dirty="0" smtClean="0">
                <a:solidFill>
                  <a:prstClr val="black"/>
                </a:solidFill>
                <a:ea typeface="Times New Roman"/>
                <a:cs typeface="Times New Roman"/>
              </a:rPr>
              <a:t>Forest </a:t>
            </a:r>
            <a:r>
              <a:rPr lang="en-US" sz="2000" dirty="0">
                <a:solidFill>
                  <a:prstClr val="black"/>
                </a:solidFill>
                <a:ea typeface="Times New Roman"/>
                <a:cs typeface="Times New Roman"/>
              </a:rPr>
              <a:t>health and vitality;</a:t>
            </a:r>
            <a:endParaRPr lang="et-EE" sz="2000" dirty="0">
              <a:solidFill>
                <a:prstClr val="black"/>
              </a:solidFill>
              <a:ea typeface="Calibri"/>
              <a:cs typeface="Times New Roman"/>
            </a:endParaRPr>
          </a:p>
          <a:p>
            <a:pPr marL="342900" indent="-342900">
              <a:lnSpc>
                <a:spcPct val="115000"/>
              </a:lnSpc>
              <a:buFont typeface="+mj-lt"/>
              <a:buAutoNum type="alphaLcParenR"/>
            </a:pPr>
            <a:r>
              <a:rPr lang="en-US" sz="2000" dirty="0" smtClean="0">
                <a:solidFill>
                  <a:prstClr val="black"/>
                </a:solidFill>
                <a:ea typeface="Times New Roman"/>
                <a:cs typeface="Times New Roman"/>
              </a:rPr>
              <a:t>Productive </a:t>
            </a:r>
            <a:r>
              <a:rPr lang="en-US" sz="2000" dirty="0">
                <a:solidFill>
                  <a:prstClr val="black"/>
                </a:solidFill>
                <a:ea typeface="Times New Roman"/>
                <a:cs typeface="Times New Roman"/>
              </a:rPr>
              <a:t>functions of forest resources;</a:t>
            </a:r>
            <a:endParaRPr lang="et-EE" sz="2000" dirty="0">
              <a:solidFill>
                <a:prstClr val="black"/>
              </a:solidFill>
              <a:ea typeface="Calibri"/>
              <a:cs typeface="Times New Roman"/>
            </a:endParaRPr>
          </a:p>
          <a:p>
            <a:pPr marL="342900" indent="-342900">
              <a:lnSpc>
                <a:spcPct val="115000"/>
              </a:lnSpc>
              <a:buFont typeface="+mj-lt"/>
              <a:buAutoNum type="alphaLcParenR"/>
            </a:pPr>
            <a:r>
              <a:rPr lang="en-US" sz="2000" dirty="0" smtClean="0">
                <a:solidFill>
                  <a:prstClr val="black"/>
                </a:solidFill>
                <a:ea typeface="Times New Roman"/>
                <a:cs typeface="Times New Roman"/>
              </a:rPr>
              <a:t>Protective </a:t>
            </a:r>
            <a:r>
              <a:rPr lang="en-US" sz="2000" dirty="0">
                <a:solidFill>
                  <a:prstClr val="black"/>
                </a:solidFill>
                <a:ea typeface="Times New Roman"/>
                <a:cs typeface="Times New Roman"/>
              </a:rPr>
              <a:t>functions of forest resources;</a:t>
            </a:r>
            <a:endParaRPr lang="et-EE" sz="2000" dirty="0">
              <a:solidFill>
                <a:prstClr val="black"/>
              </a:solidFill>
              <a:ea typeface="Calibri"/>
              <a:cs typeface="Times New Roman"/>
            </a:endParaRPr>
          </a:p>
          <a:p>
            <a:pPr marL="342900" indent="-342900">
              <a:lnSpc>
                <a:spcPct val="115000"/>
              </a:lnSpc>
              <a:buFont typeface="+mj-lt"/>
              <a:buAutoNum type="alphaLcParenR"/>
            </a:pPr>
            <a:r>
              <a:rPr lang="en-US" sz="2000" dirty="0" smtClean="0">
                <a:solidFill>
                  <a:prstClr val="black"/>
                </a:solidFill>
                <a:ea typeface="Times New Roman"/>
                <a:cs typeface="Times New Roman"/>
              </a:rPr>
              <a:t>Socio-economic </a:t>
            </a:r>
            <a:r>
              <a:rPr lang="en-US" sz="2000" dirty="0">
                <a:solidFill>
                  <a:prstClr val="black"/>
                </a:solidFill>
                <a:ea typeface="Times New Roman"/>
                <a:cs typeface="Times New Roman"/>
              </a:rPr>
              <a:t>functions of forests; and</a:t>
            </a:r>
            <a:endParaRPr lang="et-EE" sz="2000" dirty="0">
              <a:solidFill>
                <a:prstClr val="black"/>
              </a:solidFill>
              <a:ea typeface="Calibri"/>
              <a:cs typeface="Times New Roman"/>
            </a:endParaRPr>
          </a:p>
          <a:p>
            <a:pPr marL="342900" indent="-342900">
              <a:lnSpc>
                <a:spcPct val="115000"/>
              </a:lnSpc>
              <a:buFont typeface="+mj-lt"/>
              <a:buAutoNum type="alphaLcParenR"/>
            </a:pPr>
            <a:r>
              <a:rPr lang="en-US" sz="2000" dirty="0" smtClean="0">
                <a:solidFill>
                  <a:prstClr val="black"/>
                </a:solidFill>
                <a:ea typeface="Times New Roman"/>
                <a:cs typeface="Times New Roman"/>
              </a:rPr>
              <a:t>Legal</a:t>
            </a:r>
            <a:r>
              <a:rPr lang="en-US" sz="2000" dirty="0">
                <a:solidFill>
                  <a:prstClr val="black"/>
                </a:solidFill>
                <a:ea typeface="Times New Roman"/>
                <a:cs typeface="Times New Roman"/>
              </a:rPr>
              <a:t>, policy and institutional framework. </a:t>
            </a:r>
            <a:endParaRPr lang="et-EE" sz="2000" dirty="0" smtClean="0">
              <a:solidFill>
                <a:prstClr val="black"/>
              </a:solidFill>
              <a:ea typeface="Times New Roman"/>
              <a:cs typeface="Times New Roman"/>
            </a:endParaRPr>
          </a:p>
          <a:p>
            <a:pPr>
              <a:lnSpc>
                <a:spcPct val="115000"/>
              </a:lnSpc>
            </a:pPr>
            <a:r>
              <a:rPr lang="et-EE" sz="1000" b="1" i="1" dirty="0" smtClean="0">
                <a:solidFill>
                  <a:prstClr val="black"/>
                </a:solidFill>
                <a:ea typeface="Calibri"/>
                <a:cs typeface="Times New Roman"/>
              </a:rPr>
              <a:t> </a:t>
            </a:r>
          </a:p>
          <a:p>
            <a:pPr algn="ctr">
              <a:lnSpc>
                <a:spcPct val="115000"/>
              </a:lnSpc>
            </a:pPr>
            <a:r>
              <a:rPr lang="en-US" sz="2400" b="1" dirty="0" smtClean="0">
                <a:solidFill>
                  <a:prstClr val="black"/>
                </a:solidFill>
                <a:ea typeface="Calibri"/>
                <a:cs typeface="Times New Roman"/>
              </a:rPr>
              <a:t>Criteria</a:t>
            </a:r>
            <a:r>
              <a:rPr lang="en-US" sz="2400" dirty="0" smtClean="0">
                <a:solidFill>
                  <a:prstClr val="black"/>
                </a:solidFill>
                <a:ea typeface="Calibri"/>
                <a:cs typeface="Times New Roman"/>
              </a:rPr>
              <a:t> </a:t>
            </a:r>
            <a:r>
              <a:rPr lang="en-US" sz="2400" dirty="0">
                <a:solidFill>
                  <a:prstClr val="black"/>
                </a:solidFill>
                <a:ea typeface="Calibri"/>
                <a:cs typeface="Times New Roman"/>
              </a:rPr>
              <a:t>define </a:t>
            </a:r>
            <a:r>
              <a:rPr lang="en-US" sz="2400" dirty="0" smtClean="0">
                <a:solidFill>
                  <a:prstClr val="black"/>
                </a:solidFill>
                <a:ea typeface="Calibri"/>
                <a:cs typeface="Times New Roman"/>
              </a:rPr>
              <a:t>elements </a:t>
            </a:r>
            <a:r>
              <a:rPr lang="en-US" sz="2400" dirty="0">
                <a:solidFill>
                  <a:prstClr val="black"/>
                </a:solidFill>
                <a:ea typeface="Calibri"/>
                <a:cs typeface="Times New Roman"/>
              </a:rPr>
              <a:t>against which sustainability is </a:t>
            </a:r>
            <a:r>
              <a:rPr lang="en-US" sz="2400" dirty="0" smtClean="0">
                <a:solidFill>
                  <a:prstClr val="black"/>
                </a:solidFill>
                <a:ea typeface="Calibri"/>
                <a:cs typeface="Times New Roman"/>
              </a:rPr>
              <a:t>assessed. </a:t>
            </a:r>
            <a:endParaRPr lang="et-EE" sz="2400" dirty="0" smtClean="0">
              <a:solidFill>
                <a:prstClr val="black"/>
              </a:solidFill>
              <a:ea typeface="Calibri"/>
              <a:cs typeface="Times New Roman"/>
            </a:endParaRPr>
          </a:p>
          <a:p>
            <a:pPr algn="ctr">
              <a:lnSpc>
                <a:spcPct val="115000"/>
              </a:lnSpc>
            </a:pPr>
            <a:r>
              <a:rPr lang="et-EE" sz="1000" dirty="0" smtClean="0">
                <a:solidFill>
                  <a:prstClr val="black"/>
                </a:solidFill>
                <a:ea typeface="Calibri"/>
                <a:cs typeface="Times New Roman"/>
              </a:rPr>
              <a:t> </a:t>
            </a:r>
            <a:endParaRPr lang="et-EE" sz="1000" dirty="0">
              <a:solidFill>
                <a:prstClr val="black"/>
              </a:solidFill>
              <a:ea typeface="Calibri"/>
              <a:cs typeface="Times New Roman"/>
            </a:endParaRPr>
          </a:p>
          <a:p>
            <a:pPr algn="ctr"/>
            <a:r>
              <a:rPr lang="en-US" sz="2400" b="1" dirty="0" smtClean="0">
                <a:solidFill>
                  <a:prstClr val="black"/>
                </a:solidFill>
                <a:ea typeface="Calibri"/>
                <a:cs typeface="Times New Roman"/>
              </a:rPr>
              <a:t>Each </a:t>
            </a:r>
            <a:r>
              <a:rPr lang="en-US" sz="2400" b="1" dirty="0">
                <a:solidFill>
                  <a:prstClr val="black"/>
                </a:solidFill>
                <a:ea typeface="Calibri"/>
                <a:cs typeface="Times New Roman"/>
              </a:rPr>
              <a:t>criterion </a:t>
            </a:r>
            <a:r>
              <a:rPr lang="en-US" sz="2400" dirty="0">
                <a:solidFill>
                  <a:prstClr val="black"/>
                </a:solidFill>
                <a:ea typeface="Calibri"/>
                <a:cs typeface="Times New Roman"/>
              </a:rPr>
              <a:t>relates to a key element of sustainability, </a:t>
            </a:r>
            <a:endParaRPr lang="et-EE" sz="2400" dirty="0" smtClean="0">
              <a:solidFill>
                <a:prstClr val="black"/>
              </a:solidFill>
              <a:ea typeface="Calibri"/>
              <a:cs typeface="Times New Roman"/>
            </a:endParaRPr>
          </a:p>
          <a:p>
            <a:pPr algn="ctr"/>
            <a:r>
              <a:rPr lang="en-US" sz="2400" dirty="0" smtClean="0">
                <a:solidFill>
                  <a:prstClr val="black"/>
                </a:solidFill>
                <a:ea typeface="Calibri"/>
                <a:cs typeface="Times New Roman"/>
              </a:rPr>
              <a:t>and </a:t>
            </a:r>
            <a:r>
              <a:rPr lang="en-US" sz="2400" dirty="0">
                <a:solidFill>
                  <a:prstClr val="black"/>
                </a:solidFill>
                <a:ea typeface="Calibri"/>
                <a:cs typeface="Times New Roman"/>
              </a:rPr>
              <a:t>may be described by </a:t>
            </a:r>
            <a:r>
              <a:rPr lang="en-US" sz="2400" b="1" dirty="0">
                <a:solidFill>
                  <a:prstClr val="black"/>
                </a:solidFill>
                <a:ea typeface="Calibri"/>
                <a:cs typeface="Times New Roman"/>
              </a:rPr>
              <a:t>one or more </a:t>
            </a:r>
            <a:r>
              <a:rPr lang="en-US" sz="2400" b="1" dirty="0" smtClean="0">
                <a:solidFill>
                  <a:prstClr val="black"/>
                </a:solidFill>
                <a:ea typeface="Calibri"/>
                <a:cs typeface="Times New Roman"/>
              </a:rPr>
              <a:t>indicators</a:t>
            </a:r>
            <a:r>
              <a:rPr lang="en-US" sz="2400" dirty="0" smtClean="0">
                <a:solidFill>
                  <a:prstClr val="black"/>
                </a:solidFill>
                <a:ea typeface="Calibri"/>
                <a:cs typeface="Times New Roman"/>
              </a:rPr>
              <a:t>.</a:t>
            </a:r>
            <a:endParaRPr lang="et-EE" sz="2400" dirty="0" smtClean="0">
              <a:solidFill>
                <a:prstClr val="black"/>
              </a:solidFill>
              <a:ea typeface="Calibri"/>
              <a:cs typeface="Times New Roman"/>
            </a:endParaRPr>
          </a:p>
        </p:txBody>
      </p:sp>
    </p:spTree>
    <p:extLst>
      <p:ext uri="{BB962C8B-B14F-4D97-AF65-F5344CB8AC3E}">
        <p14:creationId xmlns:p14="http://schemas.microsoft.com/office/powerpoint/2010/main" val="1575013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1560" y="260648"/>
            <a:ext cx="8856984" cy="523220"/>
          </a:xfrm>
          <a:prstGeom prst="rect">
            <a:avLst/>
          </a:prstGeom>
        </p:spPr>
        <p:txBody>
          <a:bodyPr wrap="square">
            <a:spAutoFit/>
          </a:bodyPr>
          <a:lstStyle/>
          <a:p>
            <a:r>
              <a:rPr lang="et-EE" sz="2800" b="1" dirty="0" smtClean="0">
                <a:solidFill>
                  <a:srgbClr val="EEECE1">
                    <a:lumMod val="50000"/>
                  </a:srgbClr>
                </a:solidFill>
              </a:rPr>
              <a:t>NATIONAL FOREST MONITORING (NFM) </a:t>
            </a:r>
            <a:endParaRPr lang="en-US" sz="2800" b="1" dirty="0" smtClean="0">
              <a:solidFill>
                <a:srgbClr val="EEECE1">
                  <a:lumMod val="50000"/>
                </a:srgbClr>
              </a:solidFill>
            </a:endParaRPr>
          </a:p>
        </p:txBody>
      </p:sp>
      <p:sp>
        <p:nvSpPr>
          <p:cNvPr id="2" name="Rectangle 1"/>
          <p:cNvSpPr/>
          <p:nvPr/>
        </p:nvSpPr>
        <p:spPr>
          <a:xfrm>
            <a:off x="611560" y="894199"/>
            <a:ext cx="8064896" cy="2246769"/>
          </a:xfrm>
          <a:prstGeom prst="rect">
            <a:avLst/>
          </a:prstGeom>
        </p:spPr>
        <p:txBody>
          <a:bodyPr wrap="square">
            <a:spAutoFit/>
          </a:bodyPr>
          <a:lstStyle/>
          <a:p>
            <a:r>
              <a:rPr lang="et-EE" sz="2000" dirty="0" smtClean="0">
                <a:solidFill>
                  <a:srgbClr val="4F81BD">
                    <a:lumMod val="50000"/>
                  </a:srgbClr>
                </a:solidFill>
                <a:ea typeface="Times New Roman"/>
                <a:cs typeface="Times New Roman"/>
              </a:rPr>
              <a:t>NFM </a:t>
            </a:r>
            <a:r>
              <a:rPr lang="et-EE" sz="2000" dirty="0" err="1" smtClean="0">
                <a:solidFill>
                  <a:srgbClr val="4F81BD">
                    <a:lumMod val="50000"/>
                  </a:srgbClr>
                </a:solidFill>
                <a:ea typeface="Times New Roman"/>
                <a:cs typeface="Times New Roman"/>
              </a:rPr>
              <a:t>is</a:t>
            </a:r>
            <a:r>
              <a:rPr lang="et-EE" sz="2000" dirty="0" smtClean="0">
                <a:solidFill>
                  <a:srgbClr val="4F81BD">
                    <a:lumMod val="50000"/>
                  </a:srgbClr>
                </a:solidFill>
                <a:ea typeface="Times New Roman"/>
                <a:cs typeface="Times New Roman"/>
              </a:rPr>
              <a:t> </a:t>
            </a:r>
            <a:r>
              <a:rPr lang="et-EE" sz="2000" dirty="0" err="1" smtClean="0">
                <a:solidFill>
                  <a:srgbClr val="4F81BD">
                    <a:lumMod val="50000"/>
                  </a:srgbClr>
                </a:solidFill>
                <a:ea typeface="Times New Roman"/>
                <a:cs typeface="Times New Roman"/>
              </a:rPr>
              <a:t>new</a:t>
            </a:r>
            <a:r>
              <a:rPr lang="et-EE" sz="2000" dirty="0" smtClean="0">
                <a:solidFill>
                  <a:srgbClr val="4F81BD">
                    <a:lumMod val="50000"/>
                  </a:srgbClr>
                </a:solidFill>
                <a:ea typeface="Times New Roman"/>
                <a:cs typeface="Times New Roman"/>
              </a:rPr>
              <a:t> </a:t>
            </a:r>
            <a:r>
              <a:rPr lang="et-EE" sz="2000" dirty="0" err="1" smtClean="0">
                <a:solidFill>
                  <a:srgbClr val="4F81BD">
                    <a:lumMod val="50000"/>
                  </a:srgbClr>
                </a:solidFill>
                <a:ea typeface="Times New Roman"/>
                <a:cs typeface="Times New Roman"/>
              </a:rPr>
              <a:t>concept</a:t>
            </a:r>
            <a:r>
              <a:rPr lang="et-EE" sz="2000" dirty="0" smtClean="0">
                <a:solidFill>
                  <a:srgbClr val="4F81BD">
                    <a:lumMod val="50000"/>
                  </a:srgbClr>
                </a:solidFill>
                <a:ea typeface="Times New Roman"/>
                <a:cs typeface="Times New Roman"/>
              </a:rPr>
              <a:t> </a:t>
            </a:r>
            <a:r>
              <a:rPr lang="et-EE" sz="2000" dirty="0" err="1" smtClean="0">
                <a:solidFill>
                  <a:srgbClr val="4F81BD">
                    <a:lumMod val="50000"/>
                  </a:srgbClr>
                </a:solidFill>
                <a:ea typeface="Times New Roman"/>
                <a:cs typeface="Times New Roman"/>
              </a:rPr>
              <a:t>elaborated</a:t>
            </a:r>
            <a:r>
              <a:rPr lang="et-EE" sz="2000" dirty="0" smtClean="0">
                <a:solidFill>
                  <a:srgbClr val="4F81BD">
                    <a:lumMod val="50000"/>
                  </a:srgbClr>
                </a:solidFill>
                <a:ea typeface="Times New Roman"/>
                <a:cs typeface="Times New Roman"/>
              </a:rPr>
              <a:t> </a:t>
            </a:r>
            <a:r>
              <a:rPr lang="et-EE" sz="2000" dirty="0" err="1" smtClean="0">
                <a:solidFill>
                  <a:srgbClr val="4F81BD">
                    <a:lumMod val="50000"/>
                  </a:srgbClr>
                </a:solidFill>
                <a:ea typeface="Times New Roman"/>
                <a:cs typeface="Times New Roman"/>
              </a:rPr>
              <a:t>by</a:t>
            </a:r>
            <a:r>
              <a:rPr lang="et-EE" sz="2000" dirty="0" smtClean="0">
                <a:solidFill>
                  <a:srgbClr val="4F81BD">
                    <a:lumMod val="50000"/>
                  </a:srgbClr>
                </a:solidFill>
                <a:ea typeface="Times New Roman"/>
                <a:cs typeface="Times New Roman"/>
              </a:rPr>
              <a:t> FAO in </a:t>
            </a:r>
            <a:r>
              <a:rPr lang="et-EE" sz="2000" dirty="0" err="1" smtClean="0">
                <a:solidFill>
                  <a:srgbClr val="4F81BD">
                    <a:lumMod val="50000"/>
                  </a:srgbClr>
                </a:solidFill>
                <a:ea typeface="Times New Roman"/>
                <a:cs typeface="Times New Roman"/>
              </a:rPr>
              <a:t>the</a:t>
            </a:r>
            <a:r>
              <a:rPr lang="et-EE" sz="2000" dirty="0" smtClean="0">
                <a:solidFill>
                  <a:srgbClr val="4F81BD">
                    <a:lumMod val="50000"/>
                  </a:srgbClr>
                </a:solidFill>
                <a:ea typeface="Times New Roman"/>
                <a:cs typeface="Times New Roman"/>
              </a:rPr>
              <a:t> </a:t>
            </a:r>
            <a:r>
              <a:rPr lang="et-EE" sz="2000" dirty="0" err="1" smtClean="0">
                <a:solidFill>
                  <a:srgbClr val="4F81BD">
                    <a:lumMod val="50000"/>
                  </a:srgbClr>
                </a:solidFill>
                <a:ea typeface="Times New Roman"/>
                <a:cs typeface="Times New Roman"/>
              </a:rPr>
              <a:t>form</a:t>
            </a:r>
            <a:r>
              <a:rPr lang="et-EE" sz="2000" dirty="0" smtClean="0">
                <a:solidFill>
                  <a:srgbClr val="4F81BD">
                    <a:lumMod val="50000"/>
                  </a:srgbClr>
                </a:solidFill>
                <a:ea typeface="Times New Roman"/>
                <a:cs typeface="Times New Roman"/>
              </a:rPr>
              <a:t> of </a:t>
            </a:r>
          </a:p>
          <a:p>
            <a:r>
              <a:rPr lang="et-EE" sz="2000" b="1" dirty="0" smtClean="0">
                <a:solidFill>
                  <a:srgbClr val="4F81BD">
                    <a:lumMod val="50000"/>
                  </a:srgbClr>
                </a:solidFill>
                <a:ea typeface="Times New Roman"/>
                <a:cs typeface="Times New Roman"/>
              </a:rPr>
              <a:t>v</a:t>
            </a:r>
            <a:r>
              <a:rPr lang="en-US" sz="2000" b="1" dirty="0" err="1" smtClean="0">
                <a:solidFill>
                  <a:srgbClr val="1F497D">
                    <a:lumMod val="50000"/>
                  </a:srgbClr>
                </a:solidFill>
                <a:ea typeface="Times New Roman"/>
                <a:cs typeface="Times New Roman"/>
              </a:rPr>
              <a:t>oluntary</a:t>
            </a:r>
            <a:r>
              <a:rPr lang="en-US" sz="2000" b="1" dirty="0" smtClean="0">
                <a:solidFill>
                  <a:srgbClr val="1F497D">
                    <a:lumMod val="50000"/>
                  </a:srgbClr>
                </a:solidFill>
                <a:ea typeface="Times New Roman"/>
                <a:cs typeface="Times New Roman"/>
              </a:rPr>
              <a:t> guideline </a:t>
            </a:r>
            <a:r>
              <a:rPr lang="en-US" sz="2000" dirty="0" smtClean="0">
                <a:solidFill>
                  <a:prstClr val="black"/>
                </a:solidFill>
                <a:ea typeface="Times New Roman"/>
                <a:cs typeface="Times New Roman"/>
              </a:rPr>
              <a:t>to</a:t>
            </a:r>
            <a:r>
              <a:rPr lang="et-EE" sz="2000" dirty="0" smtClean="0">
                <a:solidFill>
                  <a:prstClr val="black"/>
                </a:solidFill>
                <a:ea typeface="Times New Roman"/>
                <a:cs typeface="Times New Roman"/>
              </a:rPr>
              <a:t>:</a:t>
            </a:r>
            <a:r>
              <a:rPr lang="en-US" sz="2000" dirty="0" smtClean="0">
                <a:solidFill>
                  <a:prstClr val="black"/>
                </a:solidFill>
                <a:ea typeface="Times New Roman"/>
                <a:cs typeface="Times New Roman"/>
              </a:rPr>
              <a:t> </a:t>
            </a:r>
          </a:p>
          <a:p>
            <a:pPr marL="717550" indent="-361950">
              <a:buFont typeface="Calibri" panose="020F0502020204030204" pitchFamily="34" charset="0"/>
              <a:buChar char="-"/>
            </a:pPr>
            <a:r>
              <a:rPr lang="en-US" sz="2000" dirty="0" smtClean="0">
                <a:solidFill>
                  <a:srgbClr val="1F497D">
                    <a:lumMod val="50000"/>
                  </a:srgbClr>
                </a:solidFill>
                <a:ea typeface="Times New Roman"/>
                <a:cs typeface="Times New Roman"/>
              </a:rPr>
              <a:t>facilitate the understanding </a:t>
            </a:r>
            <a:r>
              <a:rPr lang="en-US" sz="2000" dirty="0" smtClean="0">
                <a:solidFill>
                  <a:prstClr val="black"/>
                </a:solidFill>
                <a:ea typeface="Times New Roman"/>
                <a:cs typeface="Times New Roman"/>
              </a:rPr>
              <a:t>of importance of information management in countries, </a:t>
            </a:r>
          </a:p>
          <a:p>
            <a:pPr marL="717550" indent="-361950">
              <a:buFont typeface="Calibri" panose="020F0502020204030204" pitchFamily="34" charset="0"/>
              <a:buChar char="-"/>
            </a:pPr>
            <a:r>
              <a:rPr lang="en-US" sz="2000" dirty="0" smtClean="0">
                <a:solidFill>
                  <a:srgbClr val="1F497D">
                    <a:lumMod val="50000"/>
                  </a:srgbClr>
                </a:solidFill>
                <a:ea typeface="Times New Roman"/>
                <a:cs typeface="Times New Roman"/>
              </a:rPr>
              <a:t>provide ideas and guidance </a:t>
            </a:r>
            <a:r>
              <a:rPr lang="en-US" sz="2000" dirty="0" smtClean="0">
                <a:solidFill>
                  <a:prstClr val="black"/>
                </a:solidFill>
                <a:ea typeface="Times New Roman"/>
                <a:cs typeface="Times New Roman"/>
              </a:rPr>
              <a:t>for further actions and </a:t>
            </a:r>
          </a:p>
          <a:p>
            <a:pPr marL="717550" indent="-361950">
              <a:buFont typeface="Calibri" panose="020F0502020204030204" pitchFamily="34" charset="0"/>
              <a:buChar char="-"/>
            </a:pPr>
            <a:r>
              <a:rPr lang="en-US" sz="2000" dirty="0" smtClean="0">
                <a:solidFill>
                  <a:srgbClr val="1F497D">
                    <a:lumMod val="50000"/>
                  </a:srgbClr>
                </a:solidFill>
                <a:ea typeface="Times New Roman"/>
                <a:cs typeface="Times New Roman"/>
              </a:rPr>
              <a:t>generate common basis </a:t>
            </a:r>
            <a:r>
              <a:rPr lang="en-US" sz="2000" dirty="0" smtClean="0">
                <a:solidFill>
                  <a:prstClr val="black"/>
                </a:solidFill>
                <a:ea typeface="Times New Roman"/>
                <a:cs typeface="Times New Roman"/>
              </a:rPr>
              <a:t>for international cooperation.</a:t>
            </a:r>
            <a:endParaRPr lang="et-EE" sz="2000" dirty="0" smtClean="0">
              <a:solidFill>
                <a:prstClr val="black"/>
              </a:solidFill>
              <a:ea typeface="Times New Roman"/>
              <a:cs typeface="Times New Roman"/>
            </a:endParaRPr>
          </a:p>
          <a:p>
            <a:pPr marL="717550" indent="-361950">
              <a:buFont typeface="Calibri" panose="020F0502020204030204" pitchFamily="34" charset="0"/>
              <a:buChar char="-"/>
            </a:pPr>
            <a:endParaRPr lang="et-EE" sz="2000" dirty="0">
              <a:solidFill>
                <a:prstClr val="black"/>
              </a:solidFill>
              <a:ea typeface="Times New Roman"/>
              <a:cs typeface="Times New Roman"/>
            </a:endParaRPr>
          </a:p>
        </p:txBody>
      </p:sp>
      <p:sp>
        <p:nvSpPr>
          <p:cNvPr id="3" name="Ristkülik 2"/>
          <p:cNvSpPr/>
          <p:nvPr/>
        </p:nvSpPr>
        <p:spPr>
          <a:xfrm>
            <a:off x="611560" y="3645024"/>
            <a:ext cx="8352928" cy="2585323"/>
          </a:xfrm>
          <a:prstGeom prst="rect">
            <a:avLst/>
          </a:prstGeom>
        </p:spPr>
        <p:txBody>
          <a:bodyPr wrap="square">
            <a:spAutoFit/>
          </a:bodyPr>
          <a:lstStyle/>
          <a:p>
            <a:r>
              <a:rPr lang="en-US" sz="2800" b="1" dirty="0" smtClean="0">
                <a:solidFill>
                  <a:srgbClr val="EEECE1">
                    <a:lumMod val="50000"/>
                  </a:srgbClr>
                </a:solidFill>
              </a:rPr>
              <a:t>NATIONAL FOREST INVENTORY (NFI)  </a:t>
            </a:r>
            <a:endParaRPr lang="et-EE" sz="2800" b="1" dirty="0" smtClean="0">
              <a:solidFill>
                <a:srgbClr val="EEECE1">
                  <a:lumMod val="50000"/>
                </a:srgbClr>
              </a:solidFill>
            </a:endParaRPr>
          </a:p>
          <a:p>
            <a:endParaRPr lang="et-EE" b="1" dirty="0" smtClean="0">
              <a:solidFill>
                <a:prstClr val="black"/>
              </a:solidFill>
              <a:ea typeface="Calibri"/>
              <a:cs typeface="Times New Roman"/>
            </a:endParaRPr>
          </a:p>
          <a:p>
            <a:r>
              <a:rPr lang="et-EE" dirty="0" smtClean="0">
                <a:solidFill>
                  <a:srgbClr val="1F497D">
                    <a:lumMod val="50000"/>
                  </a:srgbClr>
                </a:solidFill>
                <a:ea typeface="Calibri"/>
                <a:cs typeface="Times New Roman"/>
              </a:rPr>
              <a:t>NFI </a:t>
            </a:r>
            <a:r>
              <a:rPr lang="et-EE" dirty="0" err="1" smtClean="0">
                <a:solidFill>
                  <a:srgbClr val="1F497D">
                    <a:lumMod val="50000"/>
                  </a:srgbClr>
                </a:solidFill>
                <a:ea typeface="Calibri"/>
                <a:cs typeface="Times New Roman"/>
              </a:rPr>
              <a:t>is</a:t>
            </a:r>
            <a:r>
              <a:rPr lang="et-EE" dirty="0" smtClean="0">
                <a:solidFill>
                  <a:srgbClr val="1F497D">
                    <a:lumMod val="50000"/>
                  </a:srgbClr>
                </a:solidFill>
                <a:ea typeface="Calibri"/>
                <a:cs typeface="Times New Roman"/>
              </a:rPr>
              <a:t> </a:t>
            </a:r>
            <a:r>
              <a:rPr lang="en-US" b="1" dirty="0" smtClean="0">
                <a:solidFill>
                  <a:srgbClr val="1F497D">
                    <a:lumMod val="50000"/>
                  </a:srgbClr>
                </a:solidFill>
                <a:ea typeface="Calibri"/>
                <a:cs typeface="Times New Roman"/>
              </a:rPr>
              <a:t>multi-purpose </a:t>
            </a:r>
            <a:r>
              <a:rPr lang="en-US" b="1" dirty="0">
                <a:solidFill>
                  <a:srgbClr val="1F497D">
                    <a:lumMod val="50000"/>
                  </a:srgbClr>
                </a:solidFill>
                <a:ea typeface="Calibri"/>
                <a:cs typeface="Times New Roman"/>
              </a:rPr>
              <a:t>forest monitoring and information system </a:t>
            </a:r>
            <a:endParaRPr lang="et-EE" b="1" dirty="0">
              <a:solidFill>
                <a:srgbClr val="1F497D">
                  <a:lumMod val="50000"/>
                </a:srgbClr>
              </a:solidFill>
              <a:ea typeface="Calibri"/>
              <a:cs typeface="Times New Roman"/>
            </a:endParaRPr>
          </a:p>
          <a:p>
            <a:r>
              <a:rPr lang="et-EE" dirty="0" err="1" smtClean="0">
                <a:solidFill>
                  <a:prstClr val="black"/>
                </a:solidFill>
                <a:ea typeface="Calibri"/>
                <a:cs typeface="Times New Roman"/>
              </a:rPr>
              <a:t>which</a:t>
            </a:r>
            <a:r>
              <a:rPr lang="et-EE" dirty="0" smtClean="0">
                <a:solidFill>
                  <a:prstClr val="black"/>
                </a:solidFill>
                <a:ea typeface="Calibri"/>
                <a:cs typeface="Times New Roman"/>
              </a:rPr>
              <a:t> </a:t>
            </a:r>
            <a:r>
              <a:rPr lang="et-EE" dirty="0" err="1" smtClean="0">
                <a:solidFill>
                  <a:prstClr val="black"/>
                </a:solidFill>
                <a:ea typeface="Calibri"/>
                <a:cs typeface="Times New Roman"/>
              </a:rPr>
              <a:t>is</a:t>
            </a:r>
            <a:r>
              <a:rPr lang="en-US" dirty="0" smtClean="0">
                <a:solidFill>
                  <a:prstClr val="black"/>
                </a:solidFill>
                <a:ea typeface="Calibri"/>
                <a:cs typeface="Times New Roman"/>
              </a:rPr>
              <a:t> </a:t>
            </a:r>
            <a:r>
              <a:rPr lang="en-US" dirty="0">
                <a:solidFill>
                  <a:prstClr val="black"/>
                </a:solidFill>
                <a:ea typeface="Calibri"/>
                <a:cs typeface="Times New Roman"/>
              </a:rPr>
              <a:t>based on statistical sampling procedures </a:t>
            </a:r>
            <a:r>
              <a:rPr lang="et-EE" dirty="0" smtClean="0">
                <a:solidFill>
                  <a:prstClr val="black"/>
                </a:solidFill>
                <a:ea typeface="Calibri"/>
                <a:cs typeface="Times New Roman"/>
              </a:rPr>
              <a:t>and </a:t>
            </a:r>
            <a:r>
              <a:rPr lang="en-US" dirty="0" err="1" smtClean="0">
                <a:solidFill>
                  <a:prstClr val="black"/>
                </a:solidFill>
                <a:ea typeface="Calibri"/>
                <a:cs typeface="Times New Roman"/>
              </a:rPr>
              <a:t>includ</a:t>
            </a:r>
            <a:r>
              <a:rPr lang="et-EE" dirty="0" smtClean="0">
                <a:solidFill>
                  <a:prstClr val="black"/>
                </a:solidFill>
                <a:ea typeface="Calibri"/>
                <a:cs typeface="Times New Roman"/>
              </a:rPr>
              <a:t>es:</a:t>
            </a:r>
            <a:r>
              <a:rPr lang="en-US" dirty="0" smtClean="0">
                <a:solidFill>
                  <a:prstClr val="black"/>
                </a:solidFill>
                <a:ea typeface="Calibri"/>
                <a:cs typeface="Times New Roman"/>
              </a:rPr>
              <a:t> </a:t>
            </a:r>
            <a:endParaRPr lang="et-EE" dirty="0">
              <a:solidFill>
                <a:prstClr val="black"/>
              </a:solidFill>
              <a:ea typeface="Calibri"/>
              <a:cs typeface="Times New Roman"/>
            </a:endParaRPr>
          </a:p>
          <a:p>
            <a:pPr marL="342900" indent="-342900">
              <a:buFont typeface="Calibri" panose="020F0502020204030204" pitchFamily="34" charset="0"/>
              <a:buChar char="-"/>
            </a:pPr>
            <a:r>
              <a:rPr lang="en-US" dirty="0">
                <a:solidFill>
                  <a:prstClr val="black"/>
                </a:solidFill>
                <a:ea typeface="Calibri"/>
                <a:cs typeface="Times New Roman"/>
              </a:rPr>
              <a:t>field </a:t>
            </a:r>
            <a:r>
              <a:rPr lang="en-US" dirty="0" smtClean="0">
                <a:solidFill>
                  <a:prstClr val="black"/>
                </a:solidFill>
                <a:ea typeface="Calibri"/>
                <a:cs typeface="Times New Roman"/>
              </a:rPr>
              <a:t>measurements, </a:t>
            </a:r>
            <a:endParaRPr lang="et-EE" dirty="0">
              <a:solidFill>
                <a:prstClr val="black"/>
              </a:solidFill>
              <a:ea typeface="Calibri"/>
              <a:cs typeface="Times New Roman"/>
            </a:endParaRPr>
          </a:p>
          <a:p>
            <a:pPr marL="342900" indent="-342900">
              <a:buFont typeface="Calibri" panose="020F0502020204030204" pitchFamily="34" charset="0"/>
              <a:buChar char="-"/>
            </a:pPr>
            <a:r>
              <a:rPr lang="en-US" dirty="0">
                <a:solidFill>
                  <a:prstClr val="black"/>
                </a:solidFill>
                <a:ea typeface="Calibri"/>
                <a:cs typeface="Times New Roman"/>
              </a:rPr>
              <a:t>spatial </a:t>
            </a:r>
            <a:r>
              <a:rPr lang="en-US" dirty="0" smtClean="0">
                <a:solidFill>
                  <a:prstClr val="black"/>
                </a:solidFill>
                <a:ea typeface="Calibri"/>
                <a:cs typeface="Times New Roman"/>
              </a:rPr>
              <a:t>information, </a:t>
            </a:r>
            <a:endParaRPr lang="et-EE" dirty="0">
              <a:solidFill>
                <a:prstClr val="black"/>
              </a:solidFill>
              <a:ea typeface="Calibri"/>
              <a:cs typeface="Times New Roman"/>
            </a:endParaRPr>
          </a:p>
          <a:p>
            <a:pPr marL="342900" indent="-342900">
              <a:buFont typeface="Calibri" panose="020F0502020204030204" pitchFamily="34" charset="0"/>
              <a:buChar char="-"/>
            </a:pPr>
            <a:r>
              <a:rPr lang="en-US" dirty="0">
                <a:solidFill>
                  <a:prstClr val="black"/>
                </a:solidFill>
                <a:ea typeface="Calibri"/>
                <a:cs typeface="Times New Roman"/>
              </a:rPr>
              <a:t>inputs from other </a:t>
            </a:r>
            <a:r>
              <a:rPr lang="en-US" dirty="0" smtClean="0">
                <a:solidFill>
                  <a:prstClr val="black"/>
                </a:solidFill>
                <a:ea typeface="Calibri"/>
                <a:cs typeface="Times New Roman"/>
              </a:rPr>
              <a:t>sources</a:t>
            </a:r>
            <a:r>
              <a:rPr lang="et-EE" dirty="0" smtClean="0">
                <a:solidFill>
                  <a:prstClr val="black"/>
                </a:solidFill>
                <a:ea typeface="Calibri"/>
                <a:cs typeface="Times New Roman"/>
              </a:rPr>
              <a:t>,</a:t>
            </a:r>
            <a:endParaRPr lang="et-EE" sz="1600" dirty="0">
              <a:solidFill>
                <a:prstClr val="black"/>
              </a:solidFill>
              <a:ea typeface="Calibri"/>
              <a:cs typeface="Times New Roman"/>
            </a:endParaRPr>
          </a:p>
          <a:p>
            <a:pPr marL="342900" indent="-342900">
              <a:buFont typeface="Calibri" panose="020F0502020204030204" pitchFamily="34" charset="0"/>
              <a:buChar char="-"/>
            </a:pPr>
            <a:r>
              <a:rPr lang="en-US" dirty="0">
                <a:solidFill>
                  <a:prstClr val="black"/>
                </a:solidFill>
                <a:ea typeface="Calibri"/>
                <a:cs typeface="Times New Roman"/>
              </a:rPr>
              <a:t>and </a:t>
            </a:r>
            <a:r>
              <a:rPr lang="en-US" dirty="0" smtClean="0">
                <a:solidFill>
                  <a:prstClr val="black"/>
                </a:solidFill>
                <a:ea typeface="Calibri"/>
                <a:cs typeface="Times New Roman"/>
              </a:rPr>
              <a:t>modelling. </a:t>
            </a:r>
            <a:endParaRPr lang="et-EE" dirty="0">
              <a:solidFill>
                <a:prstClr val="black"/>
              </a:solidFill>
              <a:ea typeface="Calibri"/>
              <a:cs typeface="Times New Roman"/>
            </a:endParaRPr>
          </a:p>
          <a:p>
            <a:r>
              <a:rPr lang="et-EE" sz="800" dirty="0" smtClean="0">
                <a:solidFill>
                  <a:prstClr val="black"/>
                </a:solidFill>
                <a:ea typeface="Calibri"/>
                <a:cs typeface="Times New Roman"/>
              </a:rPr>
              <a:t> </a:t>
            </a:r>
            <a:endParaRPr lang="et-EE" sz="800" dirty="0">
              <a:solidFill>
                <a:prstClr val="black"/>
              </a:solidFill>
              <a:ea typeface="Calibri"/>
              <a:cs typeface="Times New Roman"/>
            </a:endParaRPr>
          </a:p>
        </p:txBody>
      </p:sp>
    </p:spTree>
    <p:extLst>
      <p:ext uri="{BB962C8B-B14F-4D97-AF65-F5344CB8AC3E}">
        <p14:creationId xmlns:p14="http://schemas.microsoft.com/office/powerpoint/2010/main" val="3376913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3233</TotalTime>
  <Words>3388</Words>
  <Application>Microsoft Office PowerPoint</Application>
  <PresentationFormat>On-screen Show (4:3)</PresentationFormat>
  <Paragraphs>520</Paragraphs>
  <Slides>40</Slides>
  <Notes>13</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PeterOHara</dc:creator>
  <cp:lastModifiedBy>PeterOHara</cp:lastModifiedBy>
  <cp:revision>92</cp:revision>
  <dcterms:created xsi:type="dcterms:W3CDTF">2013-12-08T22:00:45Z</dcterms:created>
  <dcterms:modified xsi:type="dcterms:W3CDTF">2014-08-07T21:50:52Z</dcterms:modified>
</cp:coreProperties>
</file>