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Lst>
  <p:notesMasterIdLst>
    <p:notesMasterId r:id="rId13"/>
  </p:notesMasterIdLst>
  <p:handoutMasterIdLst>
    <p:handoutMasterId r:id="rId14"/>
  </p:handoutMasterIdLst>
  <p:sldIdLst>
    <p:sldId id="448" r:id="rId4"/>
    <p:sldId id="572" r:id="rId5"/>
    <p:sldId id="576" r:id="rId6"/>
    <p:sldId id="578" r:id="rId7"/>
    <p:sldId id="575" r:id="rId8"/>
    <p:sldId id="574" r:id="rId9"/>
    <p:sldId id="579" r:id="rId10"/>
    <p:sldId id="580" r:id="rId11"/>
    <p:sldId id="581" r:id="rId12"/>
  </p:sldIdLst>
  <p:sldSz cx="9906000" cy="6858000" type="A4"/>
  <p:notesSz cx="6735763" cy="9866313"/>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p15:guide id="1" orient="horz" pos="2087">
          <p15:clr>
            <a:srgbClr val="A4A3A4"/>
          </p15:clr>
        </p15:guide>
        <p15:guide id="2" pos="3121">
          <p15:clr>
            <a:srgbClr val="A4A3A4"/>
          </p15:clr>
        </p15:guide>
      </p15:sldGuideLst>
    </p:ext>
    <p:ext uri="{2D200454-40CA-4A62-9FC3-DE9A4176ACB9}">
      <p15:notesGuideLst xmlns:p15="http://schemas.microsoft.com/office/powerpoint/2012/main">
        <p15:guide id="1" orient="horz" pos="3084" userDrawn="1">
          <p15:clr>
            <a:srgbClr val="A4A3A4"/>
          </p15:clr>
        </p15:guide>
        <p15:guide id="2" pos="2099" userDrawn="1">
          <p15:clr>
            <a:srgbClr val="A4A3A4"/>
          </p15:clr>
        </p15:guide>
        <p15:guide id="3" orient="horz" pos="3107" userDrawn="1">
          <p15:clr>
            <a:srgbClr val="A4A3A4"/>
          </p15:clr>
        </p15:guide>
        <p15:guide id="4"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LES ROMAO Margarida (GROW)" initials="MT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FF99"/>
    <a:srgbClr val="F2E9E9"/>
    <a:srgbClr val="DAC0C0"/>
    <a:srgbClr val="D5B3B3"/>
    <a:srgbClr val="D8BABA"/>
    <a:srgbClr val="F3E9E9"/>
    <a:srgbClr val="E9CFCF"/>
    <a:srgbClr val="E8CFCF"/>
    <a:srgbClr val="E3C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110" d="100"/>
          <a:sy n="110" d="100"/>
        </p:scale>
        <p:origin x="1488" y="108"/>
      </p:cViewPr>
      <p:guideLst>
        <p:guide orient="horz" pos="2087"/>
        <p:guide pos="3121"/>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37" d="100"/>
          <a:sy n="37" d="100"/>
        </p:scale>
        <p:origin x="-2453" y="-96"/>
      </p:cViewPr>
      <p:guideLst>
        <p:guide orient="horz" pos="3084"/>
        <p:guide pos="2099"/>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9413" cy="493713"/>
          </a:xfrm>
          <a:prstGeom prst="rect">
            <a:avLst/>
          </a:prstGeom>
        </p:spPr>
        <p:txBody>
          <a:bodyPr vert="horz" wrap="square" lIns="91413" tIns="45707" rIns="91413" bIns="45707" numCol="1" anchor="t" anchorCtr="0" compatLnSpc="1">
            <a:prstTxWarp prst="textNoShape">
              <a:avLst/>
            </a:prstTxWarp>
          </a:bodyPr>
          <a:lstStyle>
            <a:lvl1pPr>
              <a:defRPr kumimoji="1" sz="1200"/>
            </a:lvl1pPr>
          </a:lstStyle>
          <a:p>
            <a:endParaRPr lang="ja-JP" altLang="en-US"/>
          </a:p>
        </p:txBody>
      </p:sp>
      <p:sp>
        <p:nvSpPr>
          <p:cNvPr id="3" name="日付プレースホルダー 2"/>
          <p:cNvSpPr>
            <a:spLocks noGrp="1"/>
          </p:cNvSpPr>
          <p:nvPr>
            <p:ph type="dt" sz="quarter" idx="1"/>
          </p:nvPr>
        </p:nvSpPr>
        <p:spPr>
          <a:xfrm>
            <a:off x="3814763" y="2"/>
            <a:ext cx="2919412" cy="493713"/>
          </a:xfrm>
          <a:prstGeom prst="rect">
            <a:avLst/>
          </a:prstGeom>
        </p:spPr>
        <p:txBody>
          <a:bodyPr vert="horz" wrap="square" lIns="91413" tIns="45707" rIns="91413" bIns="45707" numCol="1" anchor="t" anchorCtr="0" compatLnSpc="1">
            <a:prstTxWarp prst="textNoShape">
              <a:avLst/>
            </a:prstTxWarp>
          </a:bodyPr>
          <a:lstStyle>
            <a:lvl1pPr algn="r">
              <a:defRPr kumimoji="1" sz="1200"/>
            </a:lvl1pPr>
          </a:lstStyle>
          <a:p>
            <a:fld id="{7E4F9B1F-A275-484E-839C-8F045487DA2D}" type="datetime1">
              <a:rPr lang="ja-JP" altLang="en-US"/>
              <a:pPr/>
              <a:t>2020/3/9</a:t>
            </a:fld>
            <a:endParaRPr lang="ja-JP" altLang="en-US"/>
          </a:p>
        </p:txBody>
      </p:sp>
      <p:sp>
        <p:nvSpPr>
          <p:cNvPr id="4" name="フッター プレースホルダー 3"/>
          <p:cNvSpPr>
            <a:spLocks noGrp="1"/>
          </p:cNvSpPr>
          <p:nvPr>
            <p:ph type="ftr" sz="quarter" idx="2"/>
          </p:nvPr>
        </p:nvSpPr>
        <p:spPr>
          <a:xfrm>
            <a:off x="3" y="9371013"/>
            <a:ext cx="2919413" cy="493712"/>
          </a:xfrm>
          <a:prstGeom prst="rect">
            <a:avLst/>
          </a:prstGeom>
        </p:spPr>
        <p:txBody>
          <a:bodyPr vert="horz" wrap="square" lIns="91413" tIns="45707" rIns="91413" bIns="45707" numCol="1" anchor="b" anchorCtr="0" compatLnSpc="1">
            <a:prstTxWarp prst="textNoShape">
              <a:avLst/>
            </a:prstTxWarp>
          </a:bodyPr>
          <a:lstStyle>
            <a:lvl1pPr>
              <a:defRPr kumimoji="1" sz="1200"/>
            </a:lvl1pPr>
          </a:lstStyle>
          <a:p>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13" tIns="45707" rIns="91413" bIns="45707" numCol="1" anchor="b" anchorCtr="0" compatLnSpc="1">
            <a:prstTxWarp prst="textNoShape">
              <a:avLst/>
            </a:prstTxWarp>
          </a:bodyPr>
          <a:lstStyle>
            <a:lvl1pPr algn="r">
              <a:defRPr kumimoji="1" sz="12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3" y="2"/>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7" tIns="45700" rIns="91397" bIns="45700"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3814763" y="2"/>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7" tIns="45700" rIns="91397" bIns="45700"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3/9/2020</a:t>
            </a:fld>
            <a:endParaRPr lang="en-US" altLang="ja-JP"/>
          </a:p>
        </p:txBody>
      </p:sp>
      <p:sp>
        <p:nvSpPr>
          <p:cNvPr id="62468" name="Slide Image Placeholder 3"/>
          <p:cNvSpPr>
            <a:spLocks noGrp="1" noRot="1" noChangeAspect="1" noChangeArrowheads="1"/>
          </p:cNvSpPr>
          <p:nvPr>
            <p:ph type="sldImg" idx="2"/>
          </p:nvPr>
        </p:nvSpPr>
        <p:spPr bwMode="auto">
          <a:xfrm>
            <a:off x="695325" y="739775"/>
            <a:ext cx="5345113"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673103"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700" rIns="91397" bIns="45700" anchor="ctr"/>
          <a:lstStyle/>
          <a:p>
            <a:pPr>
              <a:spcBef>
                <a:spcPct val="30000"/>
              </a:spcBef>
            </a:pPr>
            <a:r>
              <a:rPr lang="en-US" altLang="ja-JP" sz="1200" b="0">
                <a:ea typeface="ＭＳ Ｐゴシック" pitchFamily="50" charset="-128"/>
              </a:rPr>
              <a:t>Click to edit Master text styles</a:t>
            </a:r>
            <a:endParaRPr lang="ja-JP" altLang="en-US" sz="1200" b="0">
              <a:ea typeface="ＭＳ Ｐゴシック" pitchFamily="50" charset="-128"/>
            </a:endParaRPr>
          </a:p>
          <a:p>
            <a:pPr>
              <a:spcBef>
                <a:spcPct val="30000"/>
              </a:spcBef>
            </a:pPr>
            <a:r>
              <a:rPr lang="en-US" altLang="ja-JP" sz="1200" b="0">
                <a:ea typeface="ＭＳ Ｐゴシック" pitchFamily="50" charset="-128"/>
              </a:rPr>
              <a:t>Second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Third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Fourth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3"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7" tIns="45700" rIns="91397" bIns="45700"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7" tIns="45700" rIns="91397" bIns="45700"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2020/3/9</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2020/3/9</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2020/3/9</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2020/3/9</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2020/3/9</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2020/3/9</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2020/3/9</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2020/3/9</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2020/3/9</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2020/3/9</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2020/3/9</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2020/3/9</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2020/3/9</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2020/3/9</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2020/3/9</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2020/3/9</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2020/3/9</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2020/3/9</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2020/3/9</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2020/3/9</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2020/3/9</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2020/3/9</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2020/3/9</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2020/3/9</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2020/3/9</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a:t>Modifiez le style du titre</a:t>
            </a:r>
          </a:p>
        </p:txBody>
      </p:sp>
      <p:sp>
        <p:nvSpPr>
          <p:cNvPr id="3" name="Espace réservé du texte 2"/>
          <p:cNvSpPr>
            <a:spLocks noGrp="1"/>
          </p:cNvSpPr>
          <p:nvPr>
            <p:ph type="body" sz="half" idx="1"/>
          </p:nvPr>
        </p:nvSpPr>
        <p:spPr>
          <a:xfrm>
            <a:off x="495300" y="1600206"/>
            <a:ext cx="437515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35550" y="1600206"/>
            <a:ext cx="437515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2020/3/9</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2020/3/9</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2020/3/9</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2020/3/9</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2020/3/9</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2020/3/9</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2020/3/9</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Calibri" pitchFamily="34" charset="0"/>
              </a:rPr>
              <a:t>マスタ テキストの書式設定</a:t>
            </a:r>
          </a:p>
          <a:p>
            <a:pPr lvl="1"/>
            <a:r>
              <a:rPr lang="zh-CN" altLang="en-US">
                <a:sym typeface="Calibri" pitchFamily="34" charset="0"/>
              </a:rPr>
              <a:t>第 </a:t>
            </a:r>
            <a:r>
              <a:rPr lang="en-US" altLang="zh-CN">
                <a:sym typeface="Calibri" pitchFamily="34" charset="0"/>
              </a:rPr>
              <a:t>2 </a:t>
            </a:r>
            <a:r>
              <a:rPr lang="zh-CN" altLang="en-US">
                <a:sym typeface="Calibri" pitchFamily="34" charset="0"/>
              </a:rPr>
              <a:t>レベル</a:t>
            </a:r>
          </a:p>
          <a:p>
            <a:pPr lvl="2"/>
            <a:r>
              <a:rPr lang="zh-CN" altLang="en-US">
                <a:sym typeface="Calibri" pitchFamily="34" charset="0"/>
              </a:rPr>
              <a:t>第 </a:t>
            </a:r>
            <a:r>
              <a:rPr lang="en-US" altLang="zh-CN">
                <a:sym typeface="Calibri" pitchFamily="34" charset="0"/>
              </a:rPr>
              <a:t>3 </a:t>
            </a:r>
            <a:r>
              <a:rPr lang="zh-CN" altLang="en-US">
                <a:sym typeface="Calibri" pitchFamily="34" charset="0"/>
              </a:rPr>
              <a:t>レベル</a:t>
            </a:r>
          </a:p>
          <a:p>
            <a:pPr lvl="3"/>
            <a:r>
              <a:rPr lang="zh-CN" altLang="en-US">
                <a:sym typeface="Calibri" pitchFamily="34" charset="0"/>
              </a:rPr>
              <a:t>第 </a:t>
            </a:r>
            <a:r>
              <a:rPr lang="en-US" altLang="zh-CN">
                <a:sym typeface="Calibri" pitchFamily="34" charset="0"/>
              </a:rPr>
              <a:t>4 </a:t>
            </a:r>
            <a:r>
              <a:rPr lang="zh-CN" altLang="en-US">
                <a:sym typeface="Calibri" pitchFamily="34" charset="0"/>
              </a:rPr>
              <a:t>レベル</a:t>
            </a:r>
          </a:p>
          <a:p>
            <a:pPr lvl="4"/>
            <a:r>
              <a:rPr lang="zh-CN" altLang="en-US">
                <a:sym typeface="Calibri" pitchFamily="34" charset="0"/>
              </a:rPr>
              <a:t>第 </a:t>
            </a:r>
            <a:r>
              <a:rPr lang="en-US" altLang="zh-CN">
                <a:sym typeface="Calibri" pitchFamily="34" charset="0"/>
              </a:rPr>
              <a:t>5 </a:t>
            </a:r>
            <a:r>
              <a:rPr lang="zh-CN" altLang="en-US">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2020/3/9</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Calibri" pitchFamily="34" charset="0"/>
              </a:rPr>
              <a:t>マスタ テキストの書式設定</a:t>
            </a:r>
          </a:p>
          <a:p>
            <a:pPr lvl="1"/>
            <a:r>
              <a:rPr lang="zh-CN" altLang="en-US">
                <a:sym typeface="Calibri" pitchFamily="34" charset="0"/>
              </a:rPr>
              <a:t>第 </a:t>
            </a:r>
            <a:r>
              <a:rPr lang="en-US" altLang="zh-CN">
                <a:sym typeface="Calibri" pitchFamily="34" charset="0"/>
              </a:rPr>
              <a:t>2 </a:t>
            </a:r>
            <a:r>
              <a:rPr lang="zh-CN" altLang="en-US">
                <a:sym typeface="Calibri" pitchFamily="34" charset="0"/>
              </a:rPr>
              <a:t>レベル</a:t>
            </a:r>
          </a:p>
          <a:p>
            <a:pPr lvl="2"/>
            <a:r>
              <a:rPr lang="zh-CN" altLang="en-US">
                <a:sym typeface="Calibri" pitchFamily="34" charset="0"/>
              </a:rPr>
              <a:t>第 </a:t>
            </a:r>
            <a:r>
              <a:rPr lang="en-US" altLang="zh-CN">
                <a:sym typeface="Calibri" pitchFamily="34" charset="0"/>
              </a:rPr>
              <a:t>3 </a:t>
            </a:r>
            <a:r>
              <a:rPr lang="zh-CN" altLang="en-US">
                <a:sym typeface="Calibri" pitchFamily="34" charset="0"/>
              </a:rPr>
              <a:t>レベル</a:t>
            </a:r>
          </a:p>
          <a:p>
            <a:pPr lvl="3"/>
            <a:r>
              <a:rPr lang="zh-CN" altLang="en-US">
                <a:sym typeface="Calibri" pitchFamily="34" charset="0"/>
              </a:rPr>
              <a:t>第 </a:t>
            </a:r>
            <a:r>
              <a:rPr lang="en-US" altLang="zh-CN">
                <a:sym typeface="Calibri" pitchFamily="34" charset="0"/>
              </a:rPr>
              <a:t>4 </a:t>
            </a:r>
            <a:r>
              <a:rPr lang="zh-CN" altLang="en-US">
                <a:sym typeface="Calibri" pitchFamily="34" charset="0"/>
              </a:rPr>
              <a:t>レベル</a:t>
            </a:r>
          </a:p>
          <a:p>
            <a:pPr lvl="4"/>
            <a:r>
              <a:rPr lang="zh-CN" altLang="en-US">
                <a:sym typeface="Calibri" pitchFamily="34" charset="0"/>
              </a:rPr>
              <a:t>第 </a:t>
            </a:r>
            <a:r>
              <a:rPr lang="en-US" altLang="zh-CN">
                <a:sym typeface="Calibri" pitchFamily="34" charset="0"/>
              </a:rPr>
              <a:t>5 </a:t>
            </a:r>
            <a:r>
              <a:rPr lang="zh-CN" altLang="en-US">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2020/3/9</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2020/3/9</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a:latin typeface="Arial" charset="0"/>
                <a:cs typeface="Arial" charset="0"/>
              </a:rPr>
              <a:t>Report to 180</a:t>
            </a:r>
            <a:r>
              <a:rPr lang="en-US" altLang="ja-JP" b="1" i="1" baseline="30000" dirty="0">
                <a:latin typeface="Arial" charset="0"/>
                <a:cs typeface="Arial" charset="0"/>
              </a:rPr>
              <a:t>th</a:t>
            </a:r>
            <a:r>
              <a:rPr lang="en-US" altLang="ja-JP" b="1" i="1" dirty="0">
                <a:latin typeface="Arial" charset="0"/>
                <a:cs typeface="Arial" charset="0"/>
              </a:rPr>
              <a:t> WP.29 session from </a:t>
            </a:r>
            <a:br>
              <a:rPr lang="en-US" altLang="ja-JP" b="1" i="1" dirty="0">
                <a:latin typeface="Arial" charset="0"/>
                <a:cs typeface="Arial" charset="0"/>
              </a:rPr>
            </a:br>
            <a:r>
              <a:rPr lang="en-US" altLang="ja-JP" b="1" i="1" dirty="0">
                <a:latin typeface="Arial" charset="0"/>
                <a:cs typeface="Arial" charset="0"/>
              </a:rPr>
              <a:t>the 32</a:t>
            </a:r>
            <a:r>
              <a:rPr lang="en-US" altLang="ja-JP" b="1" i="1" baseline="30000" dirty="0">
                <a:latin typeface="Arial" charset="0"/>
                <a:cs typeface="Arial" charset="0"/>
              </a:rPr>
              <a:t>nd</a:t>
            </a:r>
            <a:r>
              <a:rPr lang="en-US" altLang="ja-JP" b="1" i="1" dirty="0">
                <a:latin typeface="Arial" charset="0"/>
                <a:cs typeface="Arial" charset="0"/>
              </a:rPr>
              <a:t> IWVTA Informal Group meeting (Phase 2)</a:t>
            </a:r>
            <a:br>
              <a:rPr lang="en-US" altLang="ja-JP" sz="3600" i="1" dirty="0"/>
            </a:br>
            <a:r>
              <a:rPr lang="en-US" altLang="ja-JP" sz="3600" i="1" dirty="0"/>
              <a:t>  </a:t>
            </a:r>
            <a:endParaRPr lang="ja-JP" altLang="en-US" sz="3600" i="1" dirty="0"/>
          </a:p>
        </p:txBody>
      </p:sp>
      <p:sp>
        <p:nvSpPr>
          <p:cNvPr id="49156" name="Text Box 4"/>
          <p:cNvSpPr txBox="1">
            <a:spLocks noChangeArrowheads="1"/>
          </p:cNvSpPr>
          <p:nvPr/>
        </p:nvSpPr>
        <p:spPr bwMode="auto">
          <a:xfrm>
            <a:off x="5565068" y="521112"/>
            <a:ext cx="39244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u="sng" dirty="0">
                <a:solidFill>
                  <a:srgbClr val="000000"/>
                </a:solidFill>
                <a:latin typeface="Arial" charset="0"/>
              </a:rPr>
              <a:t>Informal document</a:t>
            </a:r>
            <a:r>
              <a:rPr lang="en-US" altLang="ja-JP" sz="1600" b="0" dirty="0">
                <a:solidFill>
                  <a:srgbClr val="000000"/>
                </a:solidFill>
                <a:latin typeface="Arial" charset="0"/>
              </a:rPr>
              <a:t> </a:t>
            </a:r>
            <a:r>
              <a:rPr lang="en-US" altLang="ja-JP" sz="1600" dirty="0">
                <a:solidFill>
                  <a:srgbClr val="000000"/>
                </a:solidFill>
                <a:latin typeface="Arial" charset="0"/>
              </a:rPr>
              <a:t>WP.29-180-11</a:t>
            </a:r>
            <a:br>
              <a:rPr lang="en-US" altLang="ja-JP" sz="1600" b="0" dirty="0">
                <a:solidFill>
                  <a:srgbClr val="000000"/>
                </a:solidFill>
                <a:latin typeface="Arial" charset="0"/>
              </a:rPr>
            </a:br>
            <a:r>
              <a:rPr lang="en-US" altLang="ja-JP" sz="1600" b="0" dirty="0">
                <a:solidFill>
                  <a:srgbClr val="000000"/>
                </a:solidFill>
                <a:latin typeface="Arial" charset="0"/>
              </a:rPr>
              <a:t>(180</a:t>
            </a:r>
            <a:r>
              <a:rPr lang="en-US" altLang="ja-JP" sz="1600" b="0" baseline="30000" dirty="0">
                <a:solidFill>
                  <a:srgbClr val="000000"/>
                </a:solidFill>
                <a:latin typeface="Arial" charset="0"/>
              </a:rPr>
              <a:t>th</a:t>
            </a:r>
            <a:r>
              <a:rPr lang="en-US" altLang="ja-JP" sz="1600" b="0" dirty="0">
                <a:solidFill>
                  <a:srgbClr val="000000"/>
                </a:solidFill>
                <a:latin typeface="Arial" charset="0"/>
              </a:rPr>
              <a:t> WP.29, agenda items 4.3 and 4.4)</a:t>
            </a: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
        <p:nvSpPr>
          <p:cNvPr id="6" name="Text Box 4"/>
          <p:cNvSpPr txBox="1">
            <a:spLocks noChangeArrowheads="1"/>
          </p:cNvSpPr>
          <p:nvPr/>
        </p:nvSpPr>
        <p:spPr bwMode="auto">
          <a:xfrm>
            <a:off x="452445" y="512676"/>
            <a:ext cx="446455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a:solidFill>
                  <a:srgbClr val="000000"/>
                </a:solidFill>
                <a:latin typeface="Arial" charset="0"/>
                <a:cs typeface="Arial" charset="0"/>
              </a:rPr>
              <a:t>Transmitted by </a:t>
            </a:r>
            <a:r>
              <a:rPr lang="en-US" altLang="ja-JP" sz="1600" b="0" dirty="0">
                <a:latin typeface="Arial" charset="0"/>
                <a:cs typeface="Arial" charset="0"/>
              </a:rPr>
              <a:t>the IWVTA Informal Group</a:t>
            </a:r>
            <a:endParaRPr lang="en-US" altLang="ja-JP" sz="1600" b="0" dirty="0">
              <a:solidFill>
                <a:srgbClr val="000000"/>
              </a:solidFill>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rPr>
              <a:t>Contents</a:t>
            </a:r>
          </a:p>
        </p:txBody>
      </p:sp>
      <p:sp>
        <p:nvSpPr>
          <p:cNvPr id="50180" name="テキスト ボックス 3"/>
          <p:cNvSpPr>
            <a:spLocks noChangeArrowheads="1"/>
          </p:cNvSpPr>
          <p:nvPr/>
        </p:nvSpPr>
        <p:spPr bwMode="auto">
          <a:xfrm>
            <a:off x="211315" y="1448780"/>
            <a:ext cx="9425085"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mj-lt"/>
              <a:buAutoNum type="arabicPeriod"/>
            </a:pPr>
            <a:r>
              <a:rPr lang="fr-FR" altLang="ja-JP" sz="2800" b="0" dirty="0">
                <a:ea typeface="ＭＳ Ｐゴシック" pitchFamily="50" charset="-128"/>
                <a:cs typeface="Arial" charset="0"/>
                <a:sym typeface="Calibri" pitchFamily="34" charset="0"/>
              </a:rPr>
              <a:t>Proposed amendments to Annex 4 of UN R0/03 series of amendments </a:t>
            </a:r>
          </a:p>
          <a:p>
            <a:pPr marL="1028700" lvl="1" indent="-571500">
              <a:buFont typeface="+mj-lt"/>
              <a:buAutoNum type="arabicPeriod"/>
            </a:pPr>
            <a:endParaRPr lang="fr-FR" altLang="ja-JP" b="0" dirty="0">
              <a:ea typeface="ＭＳ Ｐゴシック" pitchFamily="50" charset="-128"/>
              <a:cs typeface="Arial" charset="0"/>
              <a:sym typeface="Calibri" pitchFamily="34" charset="0"/>
            </a:endParaRPr>
          </a:p>
          <a:p>
            <a:pPr marL="1028700" lvl="1" indent="-571500">
              <a:buFont typeface="+mj-lt"/>
              <a:buAutoNum type="arabicPeriod"/>
            </a:pPr>
            <a:endParaRPr lang="fr-FR" altLang="ja-JP" sz="800" b="0" dirty="0">
              <a:ea typeface="ＭＳ Ｐゴシック" pitchFamily="50" charset="-128"/>
              <a:cs typeface="Arial" charset="0"/>
              <a:sym typeface="Calibri" pitchFamily="34" charset="0"/>
            </a:endParaRPr>
          </a:p>
          <a:p>
            <a:pPr marL="1028700" lvl="1" indent="-571500">
              <a:buFont typeface="+mj-lt"/>
              <a:buAutoNum type="arabicPeriod"/>
            </a:pPr>
            <a:r>
              <a:rPr lang="en-US" altLang="ja-JP" sz="2800" b="0" dirty="0">
                <a:solidFill>
                  <a:schemeClr val="bg1">
                    <a:lumMod val="65000"/>
                  </a:schemeClr>
                </a:solidFill>
                <a:ea typeface="ＭＳ Ｐゴシック" pitchFamily="50" charset="-128"/>
                <a:cs typeface="Arial" charset="0"/>
                <a:sym typeface="Calibri" pitchFamily="34" charset="0"/>
              </a:rPr>
              <a:t>Status of granting IWVTAs </a:t>
            </a:r>
          </a:p>
          <a:p>
            <a:pPr marL="1028700" lvl="1" indent="-571500">
              <a:buFont typeface="+mj-lt"/>
              <a:buAutoNum type="arabicPeriod"/>
            </a:pPr>
            <a:endParaRPr lang="en-US" altLang="ja-JP" sz="2800" b="0" dirty="0">
              <a:solidFill>
                <a:schemeClr val="bg1">
                  <a:lumMod val="75000"/>
                </a:schemeClr>
              </a:solidFill>
              <a:ea typeface="ＭＳ Ｐゴシック" pitchFamily="50" charset="-128"/>
              <a:cs typeface="Arial" charset="0"/>
              <a:sym typeface="Calibri" pitchFamily="34" charset="0"/>
            </a:endParaRPr>
          </a:p>
          <a:p>
            <a:pPr marL="1028700" lvl="1" indent="-571500">
              <a:buFont typeface="+mj-lt"/>
              <a:buAutoNum type="arabicPeriod"/>
            </a:pPr>
            <a:r>
              <a:rPr lang="en-US" altLang="ja-JP" sz="2800" b="0" dirty="0">
                <a:solidFill>
                  <a:schemeClr val="bg1">
                    <a:lumMod val="65000"/>
                  </a:schemeClr>
                </a:solidFill>
                <a:ea typeface="ＭＳ Ｐゴシック" pitchFamily="50" charset="-128"/>
                <a:cs typeface="Arial" charset="0"/>
                <a:sym typeface="Calibri" pitchFamily="34" charset="0"/>
              </a:rPr>
              <a:t>Identifying type approvals granted pursuant to the previous versions of a UN Regulation</a:t>
            </a:r>
          </a:p>
          <a:p>
            <a:pPr marL="1028700" lvl="1" indent="-571500">
              <a:buFont typeface="+mj-lt"/>
              <a:buAutoNum type="arabicPeriod"/>
            </a:pPr>
            <a:endParaRPr lang="en-US" altLang="ja-JP" b="0" dirty="0">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233845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3</a:t>
            </a:fld>
            <a:endParaRPr lang="en-US" altLang="ja-JP"/>
          </a:p>
        </p:txBody>
      </p:sp>
      <p:sp>
        <p:nvSpPr>
          <p:cNvPr id="3"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17668" y="44624"/>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rPr>
              <a:t>1. Proposed amendments to Annex 4 of UN R0/03 </a:t>
            </a:r>
            <a:r>
              <a:rPr lang="en-US" altLang="ja-JP" sz="22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rPr>
              <a:t>series of amendments</a:t>
            </a:r>
            <a:endParaRPr lang="ja-JP" altLang="en-US" sz="22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endParaRPr>
          </a:p>
        </p:txBody>
      </p:sp>
      <p:sp>
        <p:nvSpPr>
          <p:cNvPr id="5" name="テキスト ボックス 4"/>
          <p:cNvSpPr txBox="1"/>
          <p:nvPr/>
        </p:nvSpPr>
        <p:spPr>
          <a:xfrm>
            <a:off x="380492" y="830897"/>
            <a:ext cx="9217024" cy="5478423"/>
          </a:xfrm>
          <a:prstGeom prst="rect">
            <a:avLst/>
          </a:prstGeom>
          <a:noFill/>
        </p:spPr>
        <p:txBody>
          <a:bodyPr wrap="square" rtlCol="0">
            <a:spAutoFit/>
          </a:bodyPr>
          <a:lstStyle/>
          <a:p>
            <a:r>
              <a:rPr lang="en-GB" altLang="ja-JP" sz="2400" b="0" dirty="0">
                <a:solidFill>
                  <a:srgbClr val="0000CC"/>
                </a:solidFill>
                <a:latin typeface="Arial" panose="020B0604020202020204" pitchFamily="34" charset="0"/>
                <a:cs typeface="Arial" panose="020B0604020202020204" pitchFamily="34" charset="0"/>
              </a:rPr>
              <a:t>The amendment procedure for UN Regulation No.0 is illustrated in chapter VII. of </a:t>
            </a:r>
            <a:r>
              <a:rPr lang="en-US" altLang="ja-JP" sz="2400" b="0" dirty="0">
                <a:solidFill>
                  <a:srgbClr val="0000CC"/>
                </a:solidFill>
                <a:latin typeface="Arial" panose="020B0604020202020204" pitchFamily="34" charset="0"/>
                <a:cs typeface="Arial" panose="020B0604020202020204" pitchFamily="34" charset="0"/>
              </a:rPr>
              <a:t>General Guidelines for UN regulatory procedures and transitional provisions in UN Regulations</a:t>
            </a:r>
            <a:r>
              <a:rPr lang="en-GB" altLang="ja-JP" sz="2400" b="0" dirty="0">
                <a:solidFill>
                  <a:srgbClr val="0000CC"/>
                </a:solidFill>
                <a:latin typeface="Arial" panose="020B0604020202020204" pitchFamily="34" charset="0"/>
                <a:cs typeface="Arial" panose="020B0604020202020204" pitchFamily="34" charset="0"/>
              </a:rPr>
              <a:t> (ECE/TRANS/WP.29/1044/Rev.2) </a:t>
            </a:r>
          </a:p>
          <a:p>
            <a:endParaRPr lang="en-GB" altLang="ja-JP" sz="2000" b="0" dirty="0">
              <a:latin typeface="Arial" panose="020B0604020202020204" pitchFamily="34" charset="0"/>
              <a:cs typeface="Arial" panose="020B0604020202020204" pitchFamily="34" charset="0"/>
            </a:endParaRPr>
          </a:p>
          <a:p>
            <a:r>
              <a:rPr lang="en-GB" altLang="ja-JP" sz="1800" b="0" dirty="0">
                <a:latin typeface="Arial" panose="020B0604020202020204" pitchFamily="34" charset="0"/>
                <a:cs typeface="Arial" panose="020B0604020202020204" pitchFamily="34" charset="0"/>
              </a:rPr>
              <a:t>“47.	When the list of UN Regulations in Annex 4 of UN Regulation No. 0 is amended to include new series of amendments of already listed UN Regulations and/or additional UN Regulations, this will create a new series of amendments of UN Regulation No. 0.</a:t>
            </a:r>
            <a:endParaRPr lang="ja-JP" altLang="ja-JP" sz="1800" b="0" dirty="0">
              <a:latin typeface="Arial" panose="020B0604020202020204" pitchFamily="34" charset="0"/>
              <a:cs typeface="Arial" panose="020B0604020202020204" pitchFamily="34" charset="0"/>
            </a:endParaRPr>
          </a:p>
          <a:p>
            <a:r>
              <a:rPr lang="en-GB" altLang="ja-JP" sz="1800" b="0" dirty="0">
                <a:latin typeface="Arial" panose="020B0604020202020204" pitchFamily="34" charset="0"/>
                <a:cs typeface="Arial" panose="020B0604020202020204" pitchFamily="34" charset="0"/>
              </a:rPr>
              <a:t>48.	UN Regulation No. 0 shall be amended as described in paragraph 47. not more than once per year subject to the following conditions:</a:t>
            </a:r>
            <a:endParaRPr lang="ja-JP" altLang="ja-JP" sz="1800" b="0" dirty="0">
              <a:latin typeface="Arial" panose="020B0604020202020204" pitchFamily="34" charset="0"/>
              <a:cs typeface="Arial" panose="020B0604020202020204" pitchFamily="34" charset="0"/>
            </a:endParaRPr>
          </a:p>
          <a:p>
            <a:r>
              <a:rPr lang="en-GB" altLang="ja-JP" sz="1800" b="0" dirty="0">
                <a:latin typeface="Arial" panose="020B0604020202020204" pitchFamily="34" charset="0"/>
                <a:cs typeface="Arial" panose="020B0604020202020204" pitchFamily="34" charset="0"/>
              </a:rPr>
              <a:t>(a)	</a:t>
            </a:r>
            <a:r>
              <a:rPr lang="en-GB" altLang="ja-JP" sz="1800" b="0" u="sng" dirty="0">
                <a:latin typeface="Arial" panose="020B0604020202020204" pitchFamily="34" charset="0"/>
                <a:cs typeface="Arial" panose="020B0604020202020204" pitchFamily="34" charset="0"/>
              </a:rPr>
              <a:t>The proposal for the new series of amendments shall be put to vote for adoption in the last session of WP.29 in any year;</a:t>
            </a:r>
            <a:endParaRPr lang="ja-JP" altLang="ja-JP" sz="1800" b="0" u="sng" dirty="0">
              <a:latin typeface="Arial" panose="020B0604020202020204" pitchFamily="34" charset="0"/>
              <a:cs typeface="Arial" panose="020B0604020202020204" pitchFamily="34" charset="0"/>
            </a:endParaRPr>
          </a:p>
          <a:p>
            <a:r>
              <a:rPr lang="en-GB" altLang="ja-JP" sz="1800" b="0" u="sng" dirty="0">
                <a:latin typeface="Arial" panose="020B0604020202020204" pitchFamily="34" charset="0"/>
                <a:cs typeface="Arial" panose="020B0604020202020204" pitchFamily="34" charset="0"/>
              </a:rPr>
              <a:t>(b)	The update may include any new series of amendments of UN Regulations already included in Annex 4 of UN Regulation No. 0 </a:t>
            </a:r>
            <a:r>
              <a:rPr lang="en-GB" altLang="ja-JP" sz="1800" b="0" dirty="0">
                <a:latin typeface="Arial" panose="020B0604020202020204" pitchFamily="34" charset="0"/>
                <a:cs typeface="Arial" panose="020B0604020202020204" pitchFamily="34" charset="0"/>
              </a:rPr>
              <a:t>for which the Date (b) in the transitional provisions as defined in paragraph 25.(b) above is no later than 1 September of the year following the vote. It may also include any UN Regulations which were not included in Annex 4 before. In the process to include a new UN Regulation in UN Regulation No. 0 due consideration should be given to the industry's need for lead time.”</a:t>
            </a:r>
            <a:endParaRPr kumimoji="1" lang="ja-JP" altLang="en-US"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78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DA456B1-28E7-467D-BA6C-8D7403AE2C9F}" type="slidenum">
              <a:rPr kumimoji="0" lang="ja-JP" altLang="en-US" sz="1200" b="0" i="0" u="none" strike="noStrike" kern="1200" cap="none" spc="0" normalizeH="0" baseline="0" noProof="0" smtClean="0">
                <a:ln>
                  <a:noFill/>
                </a:ln>
                <a:solidFill>
                  <a:srgbClr val="898989"/>
                </a:solidFill>
                <a:effectLst/>
                <a:uLnTx/>
                <a:uFillTx/>
                <a:latin typeface="Calibri" pitchFamily="34" charset="0"/>
                <a:ea typeface="SimSun" pitchFamily="2" charset="-122"/>
                <a:cs typeface="+mn-cs"/>
                <a:sym typeface="Calibri"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ja-JP" sz="1200" b="0" i="0" u="none" strike="noStrike" kern="1200" cap="none" spc="0" normalizeH="0" baseline="0" noProof="0">
              <a:ln>
                <a:noFill/>
              </a:ln>
              <a:solidFill>
                <a:srgbClr val="898989"/>
              </a:solidFill>
              <a:effectLst/>
              <a:uLnTx/>
              <a:uFillTx/>
              <a:latin typeface="Calibri" pitchFamily="34" charset="0"/>
              <a:ea typeface="SimSun" pitchFamily="2" charset="-122"/>
              <a:cs typeface="+mn-cs"/>
              <a:sym typeface="Calibri" pitchFamily="34" charset="0"/>
            </a:endParaRPr>
          </a:p>
        </p:txBody>
      </p:sp>
      <p:sp>
        <p:nvSpPr>
          <p:cNvPr id="3"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00000"/>
              </a:solidFill>
              <a:effectLst/>
              <a:uLnTx/>
              <a:uFillTx/>
              <a:latin typeface="Arial" charset="0"/>
              <a:ea typeface="SimSun" pitchFamily="2" charset="-122"/>
              <a:cs typeface="+mn-cs"/>
            </a:endParaRPr>
          </a:p>
        </p:txBody>
      </p:sp>
      <p:sp>
        <p:nvSpPr>
          <p:cNvPr id="4" name="テキスト ボックス 24"/>
          <p:cNvSpPr>
            <a:spLocks noChangeArrowheads="1"/>
          </p:cNvSpPr>
          <p:nvPr/>
        </p:nvSpPr>
        <p:spPr bwMode="auto">
          <a:xfrm>
            <a:off x="-17668" y="44624"/>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1. Proposed amendments to Annex 4 of UN R0/03 </a:t>
            </a:r>
            <a:r>
              <a:rPr kumimoji="0" lang="en-US" altLang="ja-JP"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series of amendments</a:t>
            </a:r>
            <a:endParaRPr kumimoji="0" lang="ja-JP" alt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endParaRPr>
          </a:p>
        </p:txBody>
      </p:sp>
      <p:sp>
        <p:nvSpPr>
          <p:cNvPr id="10" name="テキスト ボックス 9"/>
          <p:cNvSpPr txBox="1"/>
          <p:nvPr/>
        </p:nvSpPr>
        <p:spPr>
          <a:xfrm>
            <a:off x="668524" y="1061439"/>
            <a:ext cx="8670168" cy="5139869"/>
          </a:xfrm>
          <a:prstGeom prst="rect">
            <a:avLst/>
          </a:prstGeom>
          <a:noFill/>
        </p:spPr>
        <p:txBody>
          <a:bodyPr wrap="square" rtlCol="0">
            <a:spAutoFit/>
          </a:bodyPr>
          <a:lstStyle/>
          <a:p>
            <a:r>
              <a:rPr kumimoji="1" lang="en-US" altLang="ja-JP" sz="2400" b="0" dirty="0">
                <a:solidFill>
                  <a:srgbClr val="0000CC"/>
                </a:solidFill>
              </a:rPr>
              <a:t>The following UN Regulations will be proposed to be added to Annex 4 of UN R0/03 series of amendments;</a:t>
            </a:r>
          </a:p>
          <a:p>
            <a:r>
              <a:rPr kumimoji="1" lang="en-US" altLang="ja-JP" sz="2200" b="0" dirty="0"/>
              <a:t>(refer to document WP.29-179-08 “The proposed list of UN Regulations applicable to IWVTA Phase 2” endorsed by WP.29)  </a:t>
            </a:r>
          </a:p>
          <a:p>
            <a:endParaRPr kumimoji="1" lang="en-US" altLang="ja-JP" sz="1000" b="0" dirty="0"/>
          </a:p>
          <a:p>
            <a:pPr marL="342900" indent="-342900">
              <a:buFontTx/>
              <a:buChar char="-"/>
            </a:pPr>
            <a:r>
              <a:rPr kumimoji="1" lang="en-US" altLang="ja-JP" sz="2400" b="0" dirty="0"/>
              <a:t>UNR110/03 “CNG”</a:t>
            </a:r>
          </a:p>
          <a:p>
            <a:pPr marL="342900" indent="-342900">
              <a:buFontTx/>
              <a:buChar char="-"/>
            </a:pPr>
            <a:r>
              <a:rPr kumimoji="1" lang="en-US" altLang="ja-JP" sz="2400" b="0" dirty="0"/>
              <a:t>UNR134/00 “FCV”</a:t>
            </a:r>
          </a:p>
          <a:p>
            <a:pPr marL="342900" indent="-342900">
              <a:buFontTx/>
              <a:buChar char="-"/>
            </a:pPr>
            <a:r>
              <a:rPr kumimoji="1" lang="en-US" altLang="ja-JP" sz="2400" b="0" dirty="0"/>
              <a:t>UNR135/01 “PSI”</a:t>
            </a:r>
          </a:p>
          <a:p>
            <a:pPr marL="342900" indent="-342900">
              <a:buFontTx/>
              <a:buChar char="-"/>
            </a:pPr>
            <a:r>
              <a:rPr kumimoji="1" lang="en-US" altLang="ja-JP" sz="2400" b="0" dirty="0"/>
              <a:t>UNR137/01 “Frontal Impact”</a:t>
            </a:r>
          </a:p>
          <a:p>
            <a:pPr marL="342900" indent="-342900">
              <a:buFontTx/>
              <a:buChar char="-"/>
            </a:pPr>
            <a:r>
              <a:rPr kumimoji="1" lang="en-US" altLang="ja-JP" sz="2400" b="0" dirty="0"/>
              <a:t>UNR138/01 “QRTV”</a:t>
            </a:r>
          </a:p>
          <a:p>
            <a:pPr marL="342900" indent="-342900">
              <a:buFontTx/>
              <a:buChar char="-"/>
            </a:pPr>
            <a:endParaRPr kumimoji="1" lang="en-US" altLang="ja-JP" sz="1000" b="0" dirty="0"/>
          </a:p>
          <a:p>
            <a:r>
              <a:rPr kumimoji="1" lang="en-US" altLang="ja-JP" sz="2400" b="0" dirty="0"/>
              <a:t>Schedule:</a:t>
            </a:r>
          </a:p>
          <a:p>
            <a:r>
              <a:rPr kumimoji="1" lang="en-US" altLang="ja-JP" sz="2400" b="0" dirty="0"/>
              <a:t>The proposal will be submitted to WP.29 June session as an informal document and it will be submitted to WP.29 November session with an official symbol. </a:t>
            </a:r>
            <a:endParaRPr kumimoji="1" lang="ja-JP" altLang="en-US" sz="2400" dirty="0"/>
          </a:p>
        </p:txBody>
      </p:sp>
    </p:spTree>
    <p:extLst>
      <p:ext uri="{BB962C8B-B14F-4D97-AF65-F5344CB8AC3E}">
        <p14:creationId xmlns:p14="http://schemas.microsoft.com/office/powerpoint/2010/main" val="306344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00000"/>
              </a:solidFill>
              <a:effectLst/>
              <a:uLnTx/>
              <a:uFillTx/>
              <a:latin typeface="Arial" charset="0"/>
              <a:ea typeface="SimSun" pitchFamily="2" charset="-122"/>
              <a:cs typeface="+mn-cs"/>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Contents</a:t>
            </a:r>
          </a:p>
        </p:txBody>
      </p:sp>
      <p:sp>
        <p:nvSpPr>
          <p:cNvPr id="50180" name="テキスト ボックス 3"/>
          <p:cNvSpPr>
            <a:spLocks noChangeArrowheads="1"/>
          </p:cNvSpPr>
          <p:nvPr/>
        </p:nvSpPr>
        <p:spPr bwMode="auto">
          <a:xfrm>
            <a:off x="211315" y="1448780"/>
            <a:ext cx="9425085"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r>
              <a:rPr kumimoji="0" lang="fr-FR" altLang="ja-JP" sz="2800" b="0" i="0" u="none" strike="noStrike" kern="1200" cap="none" spc="0" normalizeH="0" baseline="0" noProof="0" dirty="0">
                <a:ln>
                  <a:noFill/>
                </a:ln>
                <a:solidFill>
                  <a:schemeClr val="bg1">
                    <a:lumMod val="65000"/>
                  </a:schemeClr>
                </a:solidFill>
                <a:effectLst/>
                <a:uLnTx/>
                <a:uFillTx/>
                <a:latin typeface="Arial" charset="0"/>
                <a:ea typeface="ＭＳ Ｐゴシック" pitchFamily="50" charset="-128"/>
                <a:cs typeface="Arial" charset="0"/>
                <a:sym typeface="Calibri" pitchFamily="34" charset="0"/>
              </a:rPr>
              <a:t>Proposed amendments to Annex 4 of UN R0/03 series of amendments </a:t>
            </a: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fr-FR" altLang="ja-JP"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fr-FR" altLang="ja-JP" sz="8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ja-JP" sz="28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rPr>
              <a:t>Status of granting IWVTAs</a:t>
            </a:r>
            <a:r>
              <a:rPr kumimoji="0" lang="en-US" altLang="ja-JP" sz="2800" b="0" i="0" u="none" strike="noStrike" kern="1200" cap="none" spc="0" normalizeH="0" baseline="0" noProof="0" dirty="0">
                <a:ln>
                  <a:noFill/>
                </a:ln>
                <a:solidFill>
                  <a:srgbClr val="FFFFFF">
                    <a:lumMod val="75000"/>
                  </a:srgbClr>
                </a:solidFill>
                <a:effectLst/>
                <a:uLnTx/>
                <a:uFillTx/>
                <a:latin typeface="Arial" charset="0"/>
                <a:ea typeface="ＭＳ Ｐゴシック" pitchFamily="50" charset="-128"/>
                <a:cs typeface="Arial" charset="0"/>
                <a:sym typeface="Calibri" pitchFamily="34" charset="0"/>
              </a:rPr>
              <a:t> </a:t>
            </a: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en-US" altLang="ja-JP" sz="2800" b="0" i="0" u="none" strike="noStrike" kern="1200" cap="none" spc="0" normalizeH="0" baseline="0" noProof="0" dirty="0">
              <a:ln>
                <a:noFill/>
              </a:ln>
              <a:solidFill>
                <a:srgbClr val="FFFFFF">
                  <a:lumMod val="75000"/>
                </a:srgbClr>
              </a:solidFill>
              <a:effectLst/>
              <a:uLnTx/>
              <a:uFillTx/>
              <a:latin typeface="Arial" charset="0"/>
              <a:ea typeface="ＭＳ Ｐゴシック" pitchFamily="50" charset="-128"/>
              <a:cs typeface="Arial" charset="0"/>
              <a:sym typeface="Calibri" pitchFamily="34" charset="0"/>
            </a:endParaRP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ja-JP" sz="2800" b="0" i="0" u="none" strike="noStrike" kern="1200" cap="none" spc="0" normalizeH="0" baseline="0" noProof="0" dirty="0">
                <a:ln>
                  <a:noFill/>
                </a:ln>
                <a:solidFill>
                  <a:schemeClr val="bg1">
                    <a:lumMod val="65000"/>
                  </a:schemeClr>
                </a:solidFill>
                <a:effectLst/>
                <a:uLnTx/>
                <a:uFillTx/>
                <a:latin typeface="Arial" charset="0"/>
                <a:ea typeface="ＭＳ Ｐゴシック" pitchFamily="50" charset="-128"/>
                <a:cs typeface="Arial" charset="0"/>
                <a:sym typeface="Calibri" pitchFamily="34" charset="0"/>
              </a:rPr>
              <a:t>Identifying type approvals granted pursuant to the previous versions of a UN Regulation</a:t>
            </a: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109008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00000"/>
              </a:solidFill>
              <a:effectLst/>
              <a:uLnTx/>
              <a:uFillTx/>
              <a:latin typeface="Arial" charset="0"/>
              <a:ea typeface="SimSun" pitchFamily="2" charset="-122"/>
              <a:cs typeface="+mn-cs"/>
            </a:endParaRPr>
          </a:p>
        </p:txBody>
      </p:sp>
      <p:sp>
        <p:nvSpPr>
          <p:cNvPr id="50179" name="テキスト ボックス 24"/>
          <p:cNvSpPr>
            <a:spLocks noChangeArrowheads="1"/>
          </p:cNvSpPr>
          <p:nvPr/>
        </p:nvSpPr>
        <p:spPr bwMode="auto">
          <a:xfrm>
            <a:off x="93824" y="44624"/>
            <a:ext cx="4427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2. Status of granting IWVTAs.</a:t>
            </a:r>
            <a:endParaRPr kumimoji="0"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endParaRPr>
          </a:p>
        </p:txBody>
      </p:sp>
      <p:sp>
        <p:nvSpPr>
          <p:cNvPr id="2" name="テキスト ボックス 1"/>
          <p:cNvSpPr txBox="1"/>
          <p:nvPr/>
        </p:nvSpPr>
        <p:spPr>
          <a:xfrm>
            <a:off x="596516" y="1052736"/>
            <a:ext cx="8748972" cy="4985980"/>
          </a:xfrm>
          <a:prstGeom prst="rect">
            <a:avLst/>
          </a:prstGeom>
          <a:noFill/>
        </p:spPr>
        <p:txBody>
          <a:bodyPr wrap="square" rtlCol="0">
            <a:spAutoFit/>
          </a:bodyPr>
          <a:lstStyle/>
          <a:p>
            <a:pPr marL="342900" indent="-342900">
              <a:buFont typeface="Wingdings" panose="05000000000000000000" pitchFamily="2" charset="2"/>
              <a:buChar char="Ø"/>
            </a:pPr>
            <a:r>
              <a:rPr kumimoji="1" lang="en-US" altLang="ja-JP" sz="2400" b="0" dirty="0"/>
              <a:t>The status of granting IWVTA certificates were reported by CPs; </a:t>
            </a:r>
          </a:p>
          <a:p>
            <a:pPr marL="342900" indent="-342900">
              <a:buFont typeface="Wingdings" panose="05000000000000000000" pitchFamily="2" charset="2"/>
              <a:buChar char="Ø"/>
            </a:pPr>
            <a:endParaRPr kumimoji="1" lang="en-US" altLang="ja-JP" sz="1000" b="0" dirty="0"/>
          </a:p>
          <a:p>
            <a:pPr marL="800100" lvl="1" indent="-342900">
              <a:buFont typeface="Wingdings" panose="05000000000000000000" pitchFamily="2" charset="2"/>
              <a:buChar char="Ø"/>
            </a:pPr>
            <a:r>
              <a:rPr kumimoji="1" lang="en-US" altLang="ja-JP" sz="2400" b="0" dirty="0"/>
              <a:t>Japan reported </a:t>
            </a:r>
            <a:r>
              <a:rPr kumimoji="1" lang="en-US" altLang="ja-JP" sz="2200" b="0" dirty="0"/>
              <a:t>(refer to IWVTA-32-04)</a:t>
            </a:r>
          </a:p>
          <a:p>
            <a:r>
              <a:rPr kumimoji="1" lang="en-US" altLang="ja-JP" sz="2400" b="0" dirty="0"/>
              <a:t>	“The Ministry of Land, Infrastructure, Transport and 	Tourism (MLIT) has issued the world's first certificate 	under the International Whole Vehicle Type Approval 	(IWVTA) System to vehicles submitted by Toyota Motor 	Corporation (commonly known as Yaris).”</a:t>
            </a:r>
          </a:p>
          <a:p>
            <a:pPr marL="342900" indent="-342900">
              <a:buFont typeface="Wingdings" panose="05000000000000000000" pitchFamily="2" charset="2"/>
              <a:buChar char="Ø"/>
            </a:pPr>
            <a:endParaRPr kumimoji="1" lang="en-US" altLang="ja-JP" sz="1000" b="0" dirty="0"/>
          </a:p>
          <a:p>
            <a:pPr marL="800100" lvl="1" indent="-342900">
              <a:buFont typeface="Wingdings" panose="05000000000000000000" pitchFamily="2" charset="2"/>
              <a:buChar char="Ø"/>
            </a:pPr>
            <a:r>
              <a:rPr kumimoji="1" lang="en-US" altLang="ja-JP" sz="2400" b="0" dirty="0"/>
              <a:t>No other IWVTA certificates were reported to be issued.</a:t>
            </a:r>
          </a:p>
          <a:p>
            <a:endParaRPr kumimoji="1" lang="en-US" altLang="ja-JP" sz="1000" b="0" dirty="0"/>
          </a:p>
          <a:p>
            <a:pPr marL="342900" indent="-342900">
              <a:buFont typeface="Wingdings" panose="05000000000000000000" pitchFamily="2" charset="2"/>
              <a:buChar char="Ø"/>
            </a:pPr>
            <a:r>
              <a:rPr kumimoji="1" lang="en-US" altLang="ja-JP" sz="2400" b="0" dirty="0"/>
              <a:t>It was agreed that IWVTA</a:t>
            </a:r>
            <a:r>
              <a:rPr kumimoji="1" lang="ja-JP" altLang="en-US" sz="2400" b="0" dirty="0"/>
              <a:t> </a:t>
            </a:r>
            <a:r>
              <a:rPr kumimoji="1" lang="en-US" altLang="ja-JP" sz="2400" b="0" dirty="0"/>
              <a:t>IWG would start consideration of potential measures to increase the attractiveness of IWVTA system.</a:t>
            </a:r>
            <a:endParaRPr kumimoji="1" lang="ja-JP" altLang="en-US" sz="2400" b="0" dirty="0"/>
          </a:p>
        </p:txBody>
      </p:sp>
    </p:spTree>
    <p:extLst>
      <p:ext uri="{BB962C8B-B14F-4D97-AF65-F5344CB8AC3E}">
        <p14:creationId xmlns:p14="http://schemas.microsoft.com/office/powerpoint/2010/main" val="147549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00000"/>
              </a:solidFill>
              <a:effectLst/>
              <a:uLnTx/>
              <a:uFillTx/>
              <a:latin typeface="Arial" charset="0"/>
              <a:ea typeface="SimSun" pitchFamily="2" charset="-122"/>
              <a:cs typeface="+mn-cs"/>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Contents</a:t>
            </a:r>
          </a:p>
        </p:txBody>
      </p:sp>
      <p:sp>
        <p:nvSpPr>
          <p:cNvPr id="50180" name="テキスト ボックス 3"/>
          <p:cNvSpPr>
            <a:spLocks noChangeArrowheads="1"/>
          </p:cNvSpPr>
          <p:nvPr/>
        </p:nvSpPr>
        <p:spPr bwMode="auto">
          <a:xfrm>
            <a:off x="211315" y="1448780"/>
            <a:ext cx="9425085"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r>
              <a:rPr kumimoji="0" lang="fr-FR" altLang="ja-JP" sz="2800" b="0" i="0" u="none" strike="noStrike" kern="1200" cap="none" spc="0" normalizeH="0" baseline="0" noProof="0" dirty="0">
                <a:ln>
                  <a:noFill/>
                </a:ln>
                <a:solidFill>
                  <a:schemeClr val="bg1">
                    <a:lumMod val="65000"/>
                  </a:schemeClr>
                </a:solidFill>
                <a:effectLst/>
                <a:uLnTx/>
                <a:uFillTx/>
                <a:latin typeface="Arial" charset="0"/>
                <a:ea typeface="ＭＳ Ｐゴシック" pitchFamily="50" charset="-128"/>
                <a:cs typeface="Arial" charset="0"/>
                <a:sym typeface="Calibri" pitchFamily="34" charset="0"/>
              </a:rPr>
              <a:t>Proposed amendments to Annex 4 of UN R0/03 series of amendments </a:t>
            </a: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fr-FR" altLang="ja-JP"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fr-FR" altLang="ja-JP" sz="8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ja-JP" sz="2800" b="0" i="0" u="none" strike="noStrike" kern="1200" cap="none" spc="0" normalizeH="0" baseline="0" noProof="0" dirty="0">
                <a:ln>
                  <a:noFill/>
                </a:ln>
                <a:solidFill>
                  <a:srgbClr val="FFFFFF">
                    <a:lumMod val="65000"/>
                  </a:srgbClr>
                </a:solidFill>
                <a:effectLst/>
                <a:uLnTx/>
                <a:uFillTx/>
                <a:latin typeface="Arial" charset="0"/>
                <a:ea typeface="ＭＳ Ｐゴシック" pitchFamily="50" charset="-128"/>
                <a:cs typeface="Arial" charset="0"/>
                <a:sym typeface="Calibri" pitchFamily="34" charset="0"/>
              </a:rPr>
              <a:t>Status of granting IWVTAs </a:t>
            </a: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en-US" altLang="ja-JP" sz="2800" b="0" i="0" u="none" strike="noStrike" kern="1200" cap="none" spc="0" normalizeH="0" baseline="0" noProof="0" dirty="0">
              <a:ln>
                <a:noFill/>
              </a:ln>
              <a:solidFill>
                <a:srgbClr val="FFFFFF">
                  <a:lumMod val="75000"/>
                </a:srgbClr>
              </a:solidFill>
              <a:effectLst/>
              <a:uLnTx/>
              <a:uFillTx/>
              <a:latin typeface="Arial" charset="0"/>
              <a:ea typeface="ＭＳ Ｐゴシック" pitchFamily="50" charset="-128"/>
              <a:cs typeface="Arial" charset="0"/>
              <a:sym typeface="Calibri" pitchFamily="34" charset="0"/>
            </a:endParaRP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altLang="ja-JP" sz="2800" b="0" i="0" u="none" strike="noStrike" kern="1200" cap="none" spc="0" normalizeH="0" baseline="0" noProof="0" dirty="0">
                <a:ln>
                  <a:noFill/>
                </a:ln>
                <a:effectLst/>
                <a:uLnTx/>
                <a:uFillTx/>
                <a:latin typeface="Arial" charset="0"/>
                <a:ea typeface="ＭＳ Ｐゴシック" pitchFamily="50" charset="-128"/>
                <a:cs typeface="Arial" charset="0"/>
                <a:sym typeface="Calibri" pitchFamily="34" charset="0"/>
              </a:rPr>
              <a:t>Identifying type approvals granted pursuant to the previous versions of a UN Regulation</a:t>
            </a:r>
          </a:p>
          <a:p>
            <a:pPr marL="1028700" marR="0" lvl="1" indent="-571500" algn="l" defTabSz="914400" rtl="0" eaLnBrk="0" fontAlgn="base" latinLnBrk="0" hangingPunct="0">
              <a:lnSpc>
                <a:spcPct val="100000"/>
              </a:lnSpc>
              <a:spcBef>
                <a:spcPct val="0"/>
              </a:spcBef>
              <a:spcAft>
                <a:spcPct val="0"/>
              </a:spcAft>
              <a:buClrTx/>
              <a:buSzTx/>
              <a:buFont typeface="+mj-lt"/>
              <a:buAutoNum type="arabicPeriod"/>
              <a:tabLst/>
              <a:defRPr/>
            </a:pP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2917226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83512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00000"/>
              </a:solidFill>
              <a:effectLst/>
              <a:uLnTx/>
              <a:uFillTx/>
              <a:latin typeface="Arial" charset="0"/>
              <a:ea typeface="SimSun" pitchFamily="2" charset="-122"/>
              <a:cs typeface="+mn-cs"/>
            </a:endParaRPr>
          </a:p>
        </p:txBody>
      </p:sp>
      <p:sp>
        <p:nvSpPr>
          <p:cNvPr id="50179" name="テキスト ボックス 24"/>
          <p:cNvSpPr>
            <a:spLocks noChangeArrowheads="1"/>
          </p:cNvSpPr>
          <p:nvPr/>
        </p:nvSpPr>
        <p:spPr bwMode="auto">
          <a:xfrm>
            <a:off x="93824" y="44624"/>
            <a:ext cx="96837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r>
              <a:rPr kumimoji="0"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3</a:t>
            </a:r>
            <a:r>
              <a:rPr lang="en-US" altLang="ja-JP" sz="2400" b="0" dirty="0">
                <a:solidFill>
                  <a:srgbClr val="000000"/>
                </a:solidFill>
                <a:latin typeface="Arial" panose="020B0604020202020204" pitchFamily="34" charset="0"/>
                <a:ea typeface="ＭＳ Ｐゴシック" pitchFamily="50" charset="-128"/>
                <a:cs typeface="Arial" panose="020B0604020202020204" pitchFamily="34" charset="0"/>
                <a:sym typeface="Arial" charset="0"/>
              </a:rPr>
              <a:t>. Identifying type approvals granted pursuant to the previous versions of a UN Regulation</a:t>
            </a:r>
          </a:p>
        </p:txBody>
      </p:sp>
      <p:sp>
        <p:nvSpPr>
          <p:cNvPr id="50180" name="テキスト ボックス 3"/>
          <p:cNvSpPr>
            <a:spLocks noChangeArrowheads="1"/>
          </p:cNvSpPr>
          <p:nvPr/>
        </p:nvSpPr>
        <p:spPr bwMode="auto">
          <a:xfrm>
            <a:off x="344488" y="980728"/>
            <a:ext cx="9037004"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a:r>
              <a:rPr lang="en-US" altLang="ja-JP" sz="2000" b="0" u="sng" dirty="0">
                <a:solidFill>
                  <a:srgbClr val="000000"/>
                </a:solidFill>
                <a:ea typeface="ＭＳ Ｐゴシック" pitchFamily="50" charset="-128"/>
                <a:cs typeface="Arial" charset="0"/>
                <a:sym typeface="Calibri" pitchFamily="34" charset="0"/>
              </a:rPr>
              <a:t>Description of the situation here</a:t>
            </a:r>
          </a:p>
          <a:p>
            <a:pPr marL="800100" lvl="1" indent="-342900">
              <a:buFont typeface="Wingdings" panose="05000000000000000000" pitchFamily="2" charset="2"/>
              <a:buChar char="Ø"/>
            </a:pPr>
            <a:r>
              <a:rPr lang="en-US" altLang="ja-JP" sz="2000" b="0" dirty="0">
                <a:solidFill>
                  <a:srgbClr val="000000"/>
                </a:solidFill>
                <a:ea typeface="ＭＳ Ｐゴシック" pitchFamily="50" charset="-128"/>
                <a:cs typeface="Arial" charset="0"/>
                <a:sym typeface="Calibri" pitchFamily="34" charset="0"/>
              </a:rPr>
              <a:t>Technical Services and Type Approval Authorities need to understand under which provisions a type approval issued pursuant to the earlier version of a UNECE Regulation:</a:t>
            </a:r>
          </a:p>
          <a:p>
            <a:pPr marL="800100" lvl="1" indent="-342900">
              <a:buFont typeface="Wingdings" panose="05000000000000000000" pitchFamily="2" charset="2"/>
              <a:buChar char="Ø"/>
            </a:pPr>
            <a:endParaRPr lang="en-US" altLang="ja-JP" sz="2000" b="0" dirty="0">
              <a:solidFill>
                <a:srgbClr val="000000"/>
              </a:solidFill>
              <a:ea typeface="ＭＳ Ｐゴシック" pitchFamily="50" charset="-128"/>
              <a:cs typeface="Arial" charset="0"/>
              <a:sym typeface="Calibri" pitchFamily="34" charset="0"/>
            </a:endParaRPr>
          </a:p>
          <a:p>
            <a:pPr marL="1257300" lvl="2" indent="-342900">
              <a:buFont typeface="Wingdings" panose="05000000000000000000" pitchFamily="2" charset="2"/>
              <a:buChar char="Ø"/>
            </a:pPr>
            <a:r>
              <a:rPr lang="en-US" altLang="ja-JP" sz="2000" b="0" dirty="0">
                <a:solidFill>
                  <a:srgbClr val="000000"/>
                </a:solidFill>
                <a:ea typeface="ＭＳ Ｐゴシック" pitchFamily="50" charset="-128"/>
                <a:cs typeface="Arial" charset="0"/>
                <a:sym typeface="Calibri" pitchFamily="34" charset="0"/>
              </a:rPr>
              <a:t> The provisions of 1958 agreement Article 12.4* (meaning that CPs  are not obliged to accept it) or</a:t>
            </a:r>
          </a:p>
          <a:p>
            <a:pPr marL="1257300" lvl="2" indent="-342900">
              <a:buFont typeface="Wingdings" panose="05000000000000000000" pitchFamily="2" charset="2"/>
              <a:buChar char="Ø"/>
            </a:pPr>
            <a:r>
              <a:rPr lang="en-US" altLang="ja-JP" sz="2000" b="0" dirty="0">
                <a:solidFill>
                  <a:srgbClr val="000000"/>
                </a:solidFill>
                <a:ea typeface="ＭＳ Ｐゴシック" pitchFamily="50" charset="-128"/>
                <a:cs typeface="Arial" charset="0"/>
                <a:sym typeface="Calibri" pitchFamily="34" charset="0"/>
              </a:rPr>
              <a:t> Respecting the transitional provisions of the individual regulation (meaning that CPs are obliged to accept it)</a:t>
            </a:r>
          </a:p>
          <a:p>
            <a:pPr marL="800100" lvl="1" indent="-342900">
              <a:buFont typeface="Wingdings" panose="05000000000000000000" pitchFamily="2" charset="2"/>
              <a:buChar char="Ø"/>
            </a:pPr>
            <a:endParaRPr lang="en-US" altLang="ja-JP" sz="1000" b="0" dirty="0">
              <a:solidFill>
                <a:srgbClr val="000000"/>
              </a:solidFill>
              <a:ea typeface="ＭＳ Ｐゴシック" pitchFamily="50" charset="-128"/>
              <a:cs typeface="Arial" charset="0"/>
              <a:sym typeface="Calibri" pitchFamily="34" charset="0"/>
            </a:endParaRPr>
          </a:p>
          <a:p>
            <a:pPr marL="800100" lvl="1" indent="-342900">
              <a:buFont typeface="Wingdings" panose="05000000000000000000" pitchFamily="2" charset="2"/>
              <a:buChar char="Ø"/>
            </a:pPr>
            <a:endParaRPr lang="en-US" altLang="ja-JP" sz="1000" b="0" dirty="0">
              <a:solidFill>
                <a:srgbClr val="000000"/>
              </a:solidFill>
              <a:ea typeface="ＭＳ Ｐゴシック" pitchFamily="50" charset="-128"/>
              <a:cs typeface="Arial" charset="0"/>
              <a:sym typeface="Calibri" pitchFamily="34" charset="0"/>
            </a:endParaRPr>
          </a:p>
          <a:p>
            <a:pPr marL="800100" lvl="1" indent="-342900">
              <a:buFont typeface="Wingdings" panose="05000000000000000000" pitchFamily="2" charset="2"/>
              <a:buChar char="Ø"/>
            </a:pPr>
            <a:endParaRPr lang="en-US" altLang="ja-JP" sz="1000" b="0" dirty="0">
              <a:solidFill>
                <a:srgbClr val="000000"/>
              </a:solidFill>
              <a:ea typeface="ＭＳ Ｐゴシック" pitchFamily="50" charset="-128"/>
              <a:cs typeface="Arial" charset="0"/>
              <a:sym typeface="Calibri" pitchFamily="34" charset="0"/>
            </a:endParaRPr>
          </a:p>
          <a:p>
            <a:pPr marL="800100" lvl="1" indent="-342900">
              <a:buFont typeface="Wingdings" panose="05000000000000000000" pitchFamily="2" charset="2"/>
              <a:buChar char="Ø"/>
            </a:pPr>
            <a:endParaRPr lang="en-US" altLang="ja-JP" sz="1000" b="0" dirty="0">
              <a:solidFill>
                <a:srgbClr val="000000"/>
              </a:solidFill>
              <a:ea typeface="ＭＳ Ｐゴシック" pitchFamily="50" charset="-128"/>
              <a:cs typeface="Arial" charset="0"/>
              <a:sym typeface="Calibri" pitchFamily="34" charset="0"/>
            </a:endParaRPr>
          </a:p>
          <a:p>
            <a:pPr lvl="1"/>
            <a:r>
              <a:rPr lang="en-US" altLang="ja-JP" sz="2000" b="0" dirty="0">
                <a:solidFill>
                  <a:srgbClr val="000000"/>
                </a:solidFill>
                <a:ea typeface="ＭＳ Ｐゴシック" pitchFamily="50" charset="-128"/>
                <a:cs typeface="Arial" charset="0"/>
                <a:sym typeface="Calibri" pitchFamily="34" charset="0"/>
              </a:rPr>
              <a:t>*Article 12.4 of the Revision 3 of the 1958 Agreement;</a:t>
            </a:r>
          </a:p>
          <a:p>
            <a:pPr lvl="1"/>
            <a:r>
              <a:rPr lang="en-US" altLang="ja-JP" sz="1800" b="0" dirty="0">
                <a:solidFill>
                  <a:srgbClr val="000000"/>
                </a:solidFill>
                <a:ea typeface="ＭＳ Ｐゴシック" pitchFamily="50" charset="-128"/>
                <a:cs typeface="Arial" charset="0"/>
                <a:sym typeface="Calibri" pitchFamily="34" charset="0"/>
              </a:rPr>
              <a:t>“Notwithstanding that transitional provisions in any version of UN Regulations may have stipulated otherwise, Contracting Parties to this Agreement which are applying UN Regulations may, subject to compliance with the provisions of Article 2, nevertheless issue type approvals pursuant to earlier versions of UN Regulations. However, subject to paragraph 3 of this Article, </a:t>
            </a:r>
            <a:r>
              <a:rPr lang="en-US" altLang="ja-JP" sz="1800" b="0" u="sng" dirty="0">
                <a:solidFill>
                  <a:srgbClr val="000000"/>
                </a:solidFill>
                <a:ea typeface="ＭＳ Ｐゴシック" pitchFamily="50" charset="-128"/>
                <a:cs typeface="Arial" charset="0"/>
                <a:sym typeface="Calibri" pitchFamily="34" charset="0"/>
              </a:rPr>
              <a:t>Contracting Parties applying a UN Regulation shall not be obliged to accept type approvals issued pursuant to these earlier versions.</a:t>
            </a:r>
            <a:r>
              <a:rPr lang="en-US" altLang="ja-JP" sz="1800" b="0" dirty="0">
                <a:solidFill>
                  <a:srgbClr val="000000"/>
                </a:solidFill>
                <a:ea typeface="ＭＳ Ｐゴシック" pitchFamily="50" charset="-128"/>
                <a:cs typeface="Arial" charset="0"/>
                <a:sym typeface="Calibri" pitchFamily="34" charset="0"/>
              </a:rPr>
              <a:t>”</a:t>
            </a:r>
          </a:p>
        </p:txBody>
      </p:sp>
    </p:spTree>
    <p:extLst>
      <p:ext uri="{BB962C8B-B14F-4D97-AF65-F5344CB8AC3E}">
        <p14:creationId xmlns:p14="http://schemas.microsoft.com/office/powerpoint/2010/main" val="117327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17668" y="83512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a:ln>
                <a:noFill/>
              </a:ln>
              <a:solidFill>
                <a:srgbClr val="000000"/>
              </a:solidFill>
              <a:effectLst/>
              <a:uLnTx/>
              <a:uFillTx/>
              <a:latin typeface="Arial" charset="0"/>
              <a:ea typeface="SimSun" pitchFamily="2" charset="-122"/>
              <a:cs typeface="+mn-cs"/>
            </a:endParaRPr>
          </a:p>
        </p:txBody>
      </p:sp>
      <p:sp>
        <p:nvSpPr>
          <p:cNvPr id="50179" name="テキスト ボックス 24"/>
          <p:cNvSpPr>
            <a:spLocks noChangeArrowheads="1"/>
          </p:cNvSpPr>
          <p:nvPr/>
        </p:nvSpPr>
        <p:spPr bwMode="auto">
          <a:xfrm>
            <a:off x="93824" y="44624"/>
            <a:ext cx="96837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sym typeface="Arial" charset="0"/>
              </a:rPr>
              <a:t>3. Identifying type approvals granted pursuant to the previous versions of a UN Regulation</a:t>
            </a:r>
          </a:p>
        </p:txBody>
      </p:sp>
      <p:sp>
        <p:nvSpPr>
          <p:cNvPr id="50180" name="テキスト ボックス 3"/>
          <p:cNvSpPr>
            <a:spLocks noChangeArrowheads="1"/>
          </p:cNvSpPr>
          <p:nvPr/>
        </p:nvSpPr>
        <p:spPr bwMode="auto">
          <a:xfrm>
            <a:off x="398494" y="1628800"/>
            <a:ext cx="910901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marR="0" lvl="1" indent="0" algn="l" defTabSz="914400" rtl="0" eaLnBrk="0" fontAlgn="base" latinLnBrk="0" hangingPunct="0">
              <a:lnSpc>
                <a:spcPct val="100000"/>
              </a:lnSpc>
              <a:spcBef>
                <a:spcPct val="0"/>
              </a:spcBef>
              <a:spcAft>
                <a:spcPct val="0"/>
              </a:spcAft>
              <a:buClrTx/>
              <a:buSzTx/>
              <a:buFontTx/>
              <a:buNone/>
              <a:tabLst/>
              <a:defRPr/>
            </a:pPr>
            <a:r>
              <a:rPr kumimoji="0" lang="en-US" altLang="ja-JP" sz="2000" b="0" i="0" u="sng"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rPr>
              <a:t>Why this is important?</a:t>
            </a:r>
          </a:p>
          <a:p>
            <a:pPr marL="800100" lvl="1" indent="-342900">
              <a:buFont typeface="Wingdings" panose="05000000000000000000" pitchFamily="2" charset="2"/>
              <a:buChar char="Ø"/>
            </a:pPr>
            <a:r>
              <a:rPr lang="en-US" altLang="ja-JP" sz="2000" b="0" dirty="0">
                <a:solidFill>
                  <a:srgbClr val="000000"/>
                </a:solidFill>
                <a:ea typeface="ＭＳ Ｐゴシック" pitchFamily="50" charset="-128"/>
                <a:cs typeface="Arial" charset="0"/>
                <a:sym typeface="Calibri" pitchFamily="34" charset="0"/>
              </a:rPr>
              <a:t>This will influence the inclusion of the system approval in a UNECE Regulation 0 when it has been issued according to the provisions of the 1958 Agreement Rev 3 Article 12.4*.</a:t>
            </a:r>
          </a:p>
          <a:p>
            <a:pPr marL="800100" lvl="1" indent="-342900">
              <a:buFont typeface="Wingdings" panose="05000000000000000000" pitchFamily="2" charset="2"/>
              <a:buChar char="Ø"/>
            </a:pPr>
            <a:endParaRPr lang="en-US" altLang="ja-JP" sz="2000" b="0" dirty="0">
              <a:solidFill>
                <a:srgbClr val="000000"/>
              </a:solidFill>
              <a:ea typeface="ＭＳ Ｐゴシック" pitchFamily="50" charset="-128"/>
              <a:cs typeface="Arial" charset="0"/>
              <a:sym typeface="Calibri" pitchFamily="34" charset="0"/>
            </a:endParaRPr>
          </a:p>
          <a:p>
            <a:pPr marL="800100" lvl="1" indent="-342900">
              <a:buFont typeface="Wingdings" panose="05000000000000000000" pitchFamily="2" charset="2"/>
              <a:buChar char="Ø"/>
            </a:pPr>
            <a:endParaRPr lang="en-US" altLang="ja-JP" sz="2000" b="0" dirty="0">
              <a:solidFill>
                <a:srgbClr val="000000"/>
              </a:solidFill>
              <a:ea typeface="ＭＳ Ｐゴシック" pitchFamily="50" charset="-128"/>
              <a:cs typeface="Arial" charset="0"/>
              <a:sym typeface="Calibri" pitchFamily="34" charset="0"/>
            </a:endParaRPr>
          </a:p>
          <a:p>
            <a:pPr lvl="1"/>
            <a:r>
              <a:rPr lang="en-US" altLang="ja-JP" sz="2000" b="0" u="sng" dirty="0">
                <a:solidFill>
                  <a:srgbClr val="000000"/>
                </a:solidFill>
                <a:ea typeface="ＭＳ Ｐゴシック" pitchFamily="50" charset="-128"/>
                <a:cs typeface="Arial" charset="0"/>
                <a:sym typeface="Calibri" pitchFamily="34" charset="0"/>
              </a:rPr>
              <a:t>What will be done</a:t>
            </a:r>
          </a:p>
          <a:p>
            <a:pPr marL="800100" lvl="1" indent="-342900">
              <a:buFont typeface="Wingdings" panose="05000000000000000000" pitchFamily="2" charset="2"/>
              <a:buChar char="Ø"/>
            </a:pPr>
            <a:r>
              <a:rPr kumimoji="0" lang="en-US" altLang="ja-JP" sz="20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rPr>
              <a:t>IWVTA IWG plans to propose countermeasures</a:t>
            </a:r>
            <a:r>
              <a:rPr kumimoji="0" lang="en-US" altLang="ja-JP" sz="2000" b="0" i="0" u="none" strike="noStrike" kern="1200" cap="none" spc="0" normalizeH="0" noProof="0" dirty="0">
                <a:ln>
                  <a:noFill/>
                </a:ln>
                <a:solidFill>
                  <a:srgbClr val="000000"/>
                </a:solidFill>
                <a:effectLst/>
                <a:uLnTx/>
                <a:uFillTx/>
                <a:latin typeface="Arial" charset="0"/>
                <a:ea typeface="ＭＳ Ｐゴシック" pitchFamily="50" charset="-128"/>
                <a:cs typeface="Arial" charset="0"/>
                <a:sym typeface="Calibri" pitchFamily="34" charset="0"/>
              </a:rPr>
              <a:t> to this issue at the next WP.29 session in June.</a:t>
            </a:r>
            <a:endParaRPr kumimoji="0" lang="en-US" altLang="ja-JP" sz="20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1855330555"/>
      </p:ext>
    </p:extLst>
  </p:cSld>
  <p:clrMapOvr>
    <a:masterClrMapping/>
  </p:clrMapOvr>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12809</TotalTime>
  <Pages>0</Pages>
  <Words>558</Words>
  <Characters>0</Characters>
  <Application>Microsoft Office PowerPoint</Application>
  <DocSecurity>0</DocSecurity>
  <PresentationFormat>A4 Paper (210x297 mm)</PresentationFormat>
  <Lines>0</Lines>
  <Paragraphs>74</Paragraphs>
  <Slides>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Wingdings</vt:lpstr>
      <vt:lpstr>8_Office テーマ</vt:lpstr>
      <vt:lpstr>Office テーマ</vt:lpstr>
      <vt:lpstr>OICA</vt:lpstr>
      <vt:lpstr>Report to 180th WP.29 session from  the 32nd IWVTA Informal Group meeting (Phase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陦梧帆諠・ｱ蛹匁耳騾ｲ隱ｲ;francois.guichard@un.org</dc:creator>
  <cp:lastModifiedBy>Secretariat</cp:lastModifiedBy>
  <cp:revision>3030</cp:revision>
  <cp:lastPrinted>2020-02-11T08:40:22Z</cp:lastPrinted>
  <dcterms:created xsi:type="dcterms:W3CDTF">2013-05-22T07:56:00Z</dcterms:created>
  <dcterms:modified xsi:type="dcterms:W3CDTF">2020-03-09T10:17:48Z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